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691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40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PZ">
            <a:extLst>
              <a:ext uri="{FF2B5EF4-FFF2-40B4-BE49-F238E27FC236}">
                <a16:creationId xmlns:a16="http://schemas.microsoft.com/office/drawing/2014/main" id="{B6E910C0-7EF7-4F75-37D6-A98056BA3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824" y="690209"/>
            <a:ext cx="3906960" cy="30599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697304" y="4129129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457200"/>
            <a:r>
              <a:rPr lang="sr-Cyrl-RS" b="1" dirty="0">
                <a:solidFill>
                  <a:srgbClr val="000000"/>
                </a:solidFill>
                <a:latin typeface="Times New Roman"/>
                <a:cs typeface="Times New Roman"/>
              </a:rPr>
              <a:t>ГРУПНИ </a:t>
            </a:r>
          </a:p>
          <a:p>
            <a:pPr lvl="0" algn="ctr" defTabSz="457200"/>
            <a:r>
              <a:rPr lang="sr-Cyrl-RS" b="1" dirty="0">
                <a:solidFill>
                  <a:srgbClr val="000000"/>
                </a:solidFill>
                <a:latin typeface="Times New Roman"/>
                <a:cs typeface="Times New Roman"/>
              </a:rPr>
              <a:t>САВЈЕТОДАВНО-ИНСТРУКТИВНИ РАД </a:t>
            </a:r>
          </a:p>
          <a:p>
            <a:pPr lvl="0" algn="ctr" defTabSz="457200"/>
            <a:r>
              <a:rPr lang="sr-Cyrl-RS" b="1" dirty="0">
                <a:solidFill>
                  <a:srgbClr val="000000"/>
                </a:solidFill>
                <a:latin typeface="Times New Roman"/>
                <a:cs typeface="Times New Roman"/>
              </a:rPr>
              <a:t>ЗА НАСТАВНИКЕ </a:t>
            </a:r>
            <a:r>
              <a:rPr lang="sr-Cyrl-BA" b="1" dirty="0">
                <a:solidFill>
                  <a:srgbClr val="000000"/>
                </a:solidFill>
                <a:latin typeface="Times New Roman"/>
                <a:cs typeface="Times New Roman"/>
              </a:rPr>
              <a:t>РАЗРЕДНЕ НАСТАВЕ</a:t>
            </a:r>
          </a:p>
          <a:p>
            <a:pPr lvl="0" algn="ctr" defTabSz="457200"/>
            <a:endParaRPr lang="sr-Cyrl-BA" b="1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lvl="0" algn="ctr" defTabSz="457200"/>
            <a:endParaRPr lang="sr-Cyrl-BA" b="1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algn="ctr" defTabSz="457200"/>
            <a:r>
              <a:rPr lang="sr-Cyrl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Август, 2026. година</a:t>
            </a:r>
            <a:br>
              <a:rPr lang="sr-Cyrl-R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b="1" dirty="0">
                <a:solidFill>
                  <a:srgbClr val="000000"/>
                </a:solidFill>
                <a:latin typeface="Times New Roman"/>
                <a:cs typeface="Times New Roman"/>
              </a:rPr>
              <a:t> Маринко Савић, инспектор-</a:t>
            </a:r>
            <a:r>
              <a:rPr lang="sr-Cyrl-RS" b="1" dirty="0" err="1">
                <a:solidFill>
                  <a:srgbClr val="000000"/>
                </a:solidFill>
                <a:latin typeface="Times New Roman"/>
                <a:cs typeface="Times New Roman"/>
              </a:rPr>
              <a:t>просвјетни</a:t>
            </a:r>
            <a:r>
              <a:rPr lang="sr-Cyrl-RS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sr-Cyrl-RS" b="1" dirty="0" err="1">
                <a:solidFill>
                  <a:srgbClr val="000000"/>
                </a:solidFill>
                <a:latin typeface="Times New Roman"/>
                <a:cs typeface="Times New Roman"/>
              </a:rPr>
              <a:t>савјетник</a:t>
            </a:r>
            <a:endParaRPr lang="en-US" b="1" dirty="0">
              <a:solidFill>
                <a:srgbClr val="000000"/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562049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D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000" b="1">
                <a:solidFill>
                  <a:srgbClr val="FFFFFF"/>
                </a:solidFill>
              </a:defRPr>
            </a:pPr>
            <a:r>
              <a:t>РАД СА НОВОМ</a:t>
            </a:r>
            <a:br/>
            <a:r>
              <a:t>НЕТ ГЕНЕРАЦИЈОМ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3063240"/>
            <a:ext cx="9875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DCEBEE"/>
                </a:solidFill>
              </a:defRPr>
            </a:pPr>
            <a:r>
              <a:t>Како разумјети ученике дигиталног доба — и како због њих мијењати наставу?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23960" y="5870448"/>
            <a:ext cx="2697480" cy="438912"/>
          </a:xfrm>
          <a:prstGeom prst="roundRect">
            <a:avLst/>
          </a:prstGeom>
          <a:solidFill>
            <a:srgbClr val="1E2D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9331"/>
            <a:ext cx="12191695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2D41"/>
                </a:solidFill>
              </a:defRPr>
            </a:pPr>
            <a:r>
              <a:t>Када ученик нешто не разумије — шта прво уради?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600200"/>
            <a:ext cx="10515600" cy="1234440"/>
          </a:xfrm>
          <a:prstGeom prst="roundRect">
            <a:avLst/>
          </a:prstGeom>
          <a:solidFill>
            <a:srgbClr val="E0F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234440" y="1965960"/>
            <a:ext cx="96926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solidFill>
                  <a:srgbClr val="1E2D41"/>
                </a:solidFill>
              </a:defRPr>
            </a:pPr>
            <a:r>
              <a:rPr sz="2800" dirty="0"/>
              <a:t>„</a:t>
            </a:r>
            <a:r>
              <a:rPr sz="2800" dirty="0" err="1"/>
              <a:t>Гдје</a:t>
            </a:r>
            <a:r>
              <a:rPr sz="2800" dirty="0"/>
              <a:t> </a:t>
            </a:r>
            <a:r>
              <a:rPr sz="2800" dirty="0" err="1"/>
              <a:t>ће</a:t>
            </a:r>
            <a:r>
              <a:rPr sz="2800" dirty="0"/>
              <a:t> </a:t>
            </a:r>
            <a:r>
              <a:rPr sz="2800" dirty="0" err="1"/>
              <a:t>ученик</a:t>
            </a:r>
            <a:r>
              <a:rPr sz="2800" dirty="0"/>
              <a:t> </a:t>
            </a:r>
            <a:r>
              <a:rPr sz="2800" dirty="0" err="1"/>
              <a:t>данас</a:t>
            </a:r>
            <a:r>
              <a:rPr sz="2800" dirty="0"/>
              <a:t> </a:t>
            </a:r>
            <a:r>
              <a:rPr sz="2800" dirty="0" err="1"/>
              <a:t>најприје</a:t>
            </a:r>
            <a:r>
              <a:rPr sz="2800" dirty="0"/>
              <a:t> </a:t>
            </a:r>
            <a:r>
              <a:rPr sz="2800" dirty="0" err="1"/>
              <a:t>потражити</a:t>
            </a:r>
            <a:r>
              <a:rPr sz="2800" dirty="0"/>
              <a:t> </a:t>
            </a:r>
            <a:r>
              <a:rPr sz="2800" dirty="0" err="1"/>
              <a:t>помоћ</a:t>
            </a:r>
            <a:r>
              <a:rPr sz="2800" dirty="0"/>
              <a:t>?“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3154680"/>
            <a:ext cx="242316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914400" y="3154680"/>
            <a:ext cx="73152" cy="123444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43000" y="3355848"/>
            <a:ext cx="201167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t>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0140" y="3624143"/>
            <a:ext cx="20116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r>
              <a:rPr sz="2400" dirty="0" err="1"/>
              <a:t>Питаће</a:t>
            </a:r>
            <a:r>
              <a:rPr sz="2400" dirty="0"/>
              <a:t> </a:t>
            </a:r>
            <a:r>
              <a:rPr lang="sr-Cyrl-CS" sz="2400" dirty="0"/>
              <a:t>учитеља</a:t>
            </a:r>
            <a:endParaRPr sz="2400" dirty="0"/>
          </a:p>
        </p:txBody>
      </p:sp>
      <p:sp>
        <p:nvSpPr>
          <p:cNvPr id="12" name="Rounded Rectangle 11"/>
          <p:cNvSpPr/>
          <p:nvPr/>
        </p:nvSpPr>
        <p:spPr>
          <a:xfrm>
            <a:off x="3657600" y="3154680"/>
            <a:ext cx="242316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657600" y="3154680"/>
            <a:ext cx="73152" cy="123444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886200" y="3355848"/>
            <a:ext cx="201167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t>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86200" y="3904488"/>
            <a:ext cx="20116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r>
              <a:rPr sz="2400" dirty="0" err="1"/>
              <a:t>Питаће</a:t>
            </a:r>
            <a:r>
              <a:rPr sz="2400" dirty="0"/>
              <a:t> </a:t>
            </a:r>
            <a:r>
              <a:rPr sz="2400" dirty="0" err="1"/>
              <a:t>друга</a:t>
            </a:r>
            <a:endParaRPr sz="2400" dirty="0"/>
          </a:p>
        </p:txBody>
      </p:sp>
      <p:sp>
        <p:nvSpPr>
          <p:cNvPr id="16" name="Rounded Rectangle 15"/>
          <p:cNvSpPr/>
          <p:nvPr/>
        </p:nvSpPr>
        <p:spPr>
          <a:xfrm>
            <a:off x="6400800" y="3154680"/>
            <a:ext cx="242316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400800" y="3154680"/>
            <a:ext cx="73152" cy="123444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629400" y="3355848"/>
            <a:ext cx="201167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t>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84848" y="3592806"/>
            <a:ext cx="20116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r>
              <a:rPr sz="2000" dirty="0" err="1"/>
              <a:t>Претражиће</a:t>
            </a:r>
            <a:r>
              <a:rPr sz="2000" dirty="0"/>
              <a:t> </a:t>
            </a:r>
            <a:r>
              <a:rPr sz="2000" dirty="0" err="1"/>
              <a:t>интернет</a:t>
            </a:r>
            <a:r>
              <a:rPr sz="2000" dirty="0"/>
              <a:t> 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0" y="3154680"/>
            <a:ext cx="242316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9144000" y="3154680"/>
            <a:ext cx="73152" cy="123444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372600" y="3355848"/>
            <a:ext cx="201167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t>Г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72600" y="3904488"/>
            <a:ext cx="20116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r>
              <a:rPr sz="2400" dirty="0" err="1"/>
              <a:t>Питаће</a:t>
            </a:r>
            <a:r>
              <a:rPr sz="2400" dirty="0"/>
              <a:t> AI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31520" y="4800600"/>
            <a:ext cx="10698480" cy="1234440"/>
          </a:xfrm>
          <a:prstGeom prst="roundRect">
            <a:avLst/>
          </a:prstGeom>
          <a:solidFill>
            <a:srgbClr val="FBF3DA"/>
          </a:solidFill>
          <a:ln>
            <a:solidFill>
              <a:srgbClr val="E8B0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60120" y="5276088"/>
            <a:ext cx="87782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262D34"/>
                </a:solidFill>
              </a:defRPr>
            </a:pPr>
            <a:r>
              <a:rPr lang="sr-Cyrl-CS" sz="2800" dirty="0"/>
              <a:t>Који </a:t>
            </a:r>
            <a:r>
              <a:rPr sz="2800" dirty="0" err="1"/>
              <a:t>одговор</a:t>
            </a:r>
            <a:r>
              <a:rPr sz="2800" dirty="0"/>
              <a:t> </a:t>
            </a:r>
            <a:r>
              <a:rPr sz="2800" dirty="0" err="1"/>
              <a:t>најчешће</a:t>
            </a:r>
            <a:r>
              <a:rPr sz="2800" dirty="0"/>
              <a:t> </a:t>
            </a:r>
            <a:r>
              <a:rPr sz="2800" dirty="0" err="1"/>
              <a:t>видите</a:t>
            </a:r>
            <a:r>
              <a:rPr sz="2800" dirty="0"/>
              <a:t> у </a:t>
            </a:r>
            <a:r>
              <a:rPr sz="2800" dirty="0" err="1"/>
              <a:t>свом</a:t>
            </a:r>
            <a:r>
              <a:rPr sz="2800" dirty="0"/>
              <a:t> </a:t>
            </a:r>
            <a:r>
              <a:rPr sz="2800" dirty="0" err="1"/>
              <a:t>одјељењу</a:t>
            </a:r>
            <a:r>
              <a:rPr lang="sr-Cyrl-RS" sz="2800" dirty="0"/>
              <a:t>?</a:t>
            </a:r>
            <a:endParaRPr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635154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2D41"/>
                </a:solidFill>
              </a:defRPr>
            </a:pPr>
            <a:r>
              <a:rPr sz="2800" dirty="0" err="1"/>
              <a:t>Нет</a:t>
            </a:r>
            <a:r>
              <a:rPr sz="2800" dirty="0"/>
              <a:t> </a:t>
            </a:r>
            <a:r>
              <a:rPr sz="2800" dirty="0" err="1"/>
              <a:t>генерација</a:t>
            </a:r>
            <a:r>
              <a:rPr sz="2800" dirty="0"/>
              <a:t>: </a:t>
            </a:r>
            <a:r>
              <a:rPr sz="2800" dirty="0" err="1"/>
              <a:t>термин</a:t>
            </a:r>
            <a:r>
              <a:rPr sz="2800" dirty="0"/>
              <a:t>, </a:t>
            </a:r>
            <a:r>
              <a:rPr sz="2800" dirty="0" err="1"/>
              <a:t>али</a:t>
            </a:r>
            <a:r>
              <a:rPr sz="2800" dirty="0"/>
              <a:t> </a:t>
            </a:r>
            <a:r>
              <a:rPr sz="2800" dirty="0" err="1"/>
              <a:t>не</a:t>
            </a:r>
            <a:r>
              <a:rPr sz="2800" dirty="0"/>
              <a:t> </a:t>
            </a:r>
            <a:r>
              <a:rPr sz="2800" dirty="0" err="1"/>
              <a:t>етикета</a:t>
            </a:r>
            <a:endParaRPr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68680" y="1508760"/>
            <a:ext cx="10332720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2D34"/>
                </a:solidFill>
              </a:defRPr>
            </a:pPr>
            <a:r>
              <a:rPr sz="2800" dirty="0"/>
              <a:t>• </a:t>
            </a:r>
            <a:r>
              <a:rPr sz="2800" dirty="0" err="1"/>
              <a:t>Термин</a:t>
            </a:r>
            <a:r>
              <a:rPr sz="2800" dirty="0"/>
              <a:t> „Net generation“ </a:t>
            </a:r>
            <a:r>
              <a:rPr sz="2800" dirty="0" err="1"/>
              <a:t>повезује</a:t>
            </a:r>
            <a:r>
              <a:rPr sz="2800" dirty="0"/>
              <a:t> </a:t>
            </a:r>
            <a:r>
              <a:rPr sz="2800" dirty="0" err="1"/>
              <a:t>се</a:t>
            </a:r>
            <a:r>
              <a:rPr sz="2800" dirty="0"/>
              <a:t> </a:t>
            </a:r>
            <a:r>
              <a:rPr sz="2800" dirty="0" err="1"/>
              <a:t>са</a:t>
            </a:r>
            <a:r>
              <a:rPr sz="2800" dirty="0"/>
              <a:t> </a:t>
            </a:r>
            <a:r>
              <a:rPr sz="2800" dirty="0" err="1"/>
              <a:t>одрастањем</a:t>
            </a:r>
            <a:r>
              <a:rPr sz="2800" dirty="0"/>
              <a:t> </a:t>
            </a:r>
            <a:r>
              <a:rPr sz="2800" dirty="0" err="1"/>
              <a:t>уз</a:t>
            </a:r>
            <a:r>
              <a:rPr sz="2800" dirty="0"/>
              <a:t> </a:t>
            </a:r>
            <a:r>
              <a:rPr sz="2800" dirty="0" err="1"/>
              <a:t>интернет</a:t>
            </a:r>
            <a:r>
              <a:rPr sz="2800" dirty="0"/>
              <a:t> и </a:t>
            </a:r>
            <a:r>
              <a:rPr sz="2800" dirty="0" err="1"/>
              <a:t>дигиталне</a:t>
            </a:r>
            <a:r>
              <a:rPr sz="2800" dirty="0"/>
              <a:t> </a:t>
            </a:r>
            <a:r>
              <a:rPr sz="2800" dirty="0" err="1"/>
              <a:t>технологије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62D34"/>
                </a:solidFill>
              </a:defRPr>
            </a:pPr>
            <a:r>
              <a:rPr sz="2800" dirty="0"/>
              <a:t>• </a:t>
            </a:r>
            <a:r>
              <a:rPr sz="2800" dirty="0" err="1"/>
              <a:t>Марк</a:t>
            </a:r>
            <a:r>
              <a:rPr sz="2800" dirty="0"/>
              <a:t> </a:t>
            </a:r>
            <a:r>
              <a:rPr sz="2800" dirty="0" err="1"/>
              <a:t>Пренски</a:t>
            </a:r>
            <a:r>
              <a:rPr sz="2800" dirty="0"/>
              <a:t> </a:t>
            </a:r>
            <a:r>
              <a:rPr sz="2800" dirty="0" err="1"/>
              <a:t>говори</a:t>
            </a:r>
            <a:r>
              <a:rPr sz="2800" dirty="0"/>
              <a:t> о „</a:t>
            </a:r>
            <a:r>
              <a:rPr sz="2800" dirty="0" err="1"/>
              <a:t>дигиталним</a:t>
            </a:r>
            <a:r>
              <a:rPr sz="2800" dirty="0"/>
              <a:t> </a:t>
            </a:r>
            <a:r>
              <a:rPr sz="2800" dirty="0" err="1"/>
              <a:t>урођеницима</a:t>
            </a:r>
            <a:r>
              <a:rPr sz="2800" dirty="0"/>
              <a:t>“ и „</a:t>
            </a:r>
            <a:r>
              <a:rPr sz="2800" dirty="0" err="1"/>
              <a:t>дигиталним</a:t>
            </a:r>
            <a:r>
              <a:rPr sz="2800" dirty="0"/>
              <a:t> </a:t>
            </a:r>
            <a:r>
              <a:rPr sz="2800" dirty="0" err="1"/>
              <a:t>досељеницима</a:t>
            </a:r>
            <a:r>
              <a:rPr sz="2800" dirty="0"/>
              <a:t>“.</a:t>
            </a:r>
          </a:p>
          <a:p>
            <a:pPr>
              <a:spcAft>
                <a:spcPts val="1200"/>
              </a:spcAft>
              <a:defRPr sz="1800">
                <a:solidFill>
                  <a:srgbClr val="262D34"/>
                </a:solidFill>
              </a:defRPr>
            </a:pPr>
            <a:r>
              <a:rPr sz="2800" dirty="0"/>
              <a:t>• </a:t>
            </a:r>
            <a:r>
              <a:rPr sz="2800" dirty="0" err="1"/>
              <a:t>Дон</a:t>
            </a:r>
            <a:r>
              <a:rPr sz="2800" dirty="0"/>
              <a:t> </a:t>
            </a:r>
            <a:r>
              <a:rPr sz="2800" dirty="0" err="1"/>
              <a:t>Тапскот</a:t>
            </a:r>
            <a:r>
              <a:rPr sz="2800" dirty="0"/>
              <a:t> </a:t>
            </a:r>
            <a:r>
              <a:rPr sz="2800" dirty="0" err="1"/>
              <a:t>користи</a:t>
            </a:r>
            <a:r>
              <a:rPr sz="2800" dirty="0"/>
              <a:t> </a:t>
            </a:r>
            <a:r>
              <a:rPr sz="2800" dirty="0" err="1"/>
              <a:t>термин</a:t>
            </a:r>
            <a:r>
              <a:rPr sz="2800" dirty="0"/>
              <a:t> „Net generation“ </a:t>
            </a:r>
            <a:r>
              <a:rPr sz="2800" dirty="0" err="1"/>
              <a:t>за</a:t>
            </a:r>
            <a:r>
              <a:rPr sz="2800" dirty="0"/>
              <a:t> </a:t>
            </a:r>
            <a:r>
              <a:rPr sz="2800" dirty="0" err="1"/>
              <a:t>генерацију</a:t>
            </a:r>
            <a:r>
              <a:rPr sz="2800" dirty="0"/>
              <a:t> </a:t>
            </a:r>
            <a:r>
              <a:rPr sz="2800" dirty="0" err="1"/>
              <a:t>одраслу</a:t>
            </a:r>
            <a:r>
              <a:rPr sz="2800" dirty="0"/>
              <a:t> </a:t>
            </a:r>
            <a:r>
              <a:rPr sz="2800" dirty="0" err="1"/>
              <a:t>уз</a:t>
            </a:r>
            <a:r>
              <a:rPr sz="2800" dirty="0"/>
              <a:t> </a:t>
            </a:r>
            <a:r>
              <a:rPr sz="2800" dirty="0" err="1"/>
              <a:t>интернет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62D34"/>
                </a:solidFill>
              </a:defRPr>
            </a:pPr>
            <a:r>
              <a:rPr sz="2800" dirty="0"/>
              <a:t>• </a:t>
            </a:r>
            <a:r>
              <a:rPr sz="2800" dirty="0" err="1"/>
              <a:t>Важно</a:t>
            </a:r>
            <a:r>
              <a:rPr sz="2800" dirty="0"/>
              <a:t>: </a:t>
            </a:r>
            <a:r>
              <a:rPr sz="2800" dirty="0" err="1"/>
              <a:t>генерација</a:t>
            </a:r>
            <a:r>
              <a:rPr sz="2800" dirty="0"/>
              <a:t> </a:t>
            </a:r>
            <a:r>
              <a:rPr sz="2800" dirty="0" err="1"/>
              <a:t>није</a:t>
            </a:r>
            <a:r>
              <a:rPr sz="2800" dirty="0"/>
              <a:t> </a:t>
            </a:r>
            <a:r>
              <a:rPr sz="2800" dirty="0" err="1"/>
              <a:t>хомогена</a:t>
            </a:r>
            <a:r>
              <a:rPr sz="2800" dirty="0"/>
              <a:t> </a:t>
            </a:r>
            <a:r>
              <a:rPr sz="2800" dirty="0" err="1"/>
              <a:t>група</a:t>
            </a:r>
            <a:r>
              <a:rPr sz="2800" dirty="0"/>
              <a:t> — </a:t>
            </a:r>
            <a:r>
              <a:rPr sz="2800" dirty="0" err="1"/>
              <a:t>ученици</a:t>
            </a:r>
            <a:r>
              <a:rPr sz="2800" dirty="0"/>
              <a:t> </a:t>
            </a:r>
            <a:r>
              <a:rPr sz="2800" dirty="0" err="1"/>
              <a:t>се</a:t>
            </a:r>
            <a:r>
              <a:rPr sz="2800" dirty="0"/>
              <a:t> </a:t>
            </a:r>
            <a:r>
              <a:rPr sz="2800" dirty="0" err="1"/>
              <a:t>разликују</a:t>
            </a:r>
            <a:r>
              <a:rPr sz="2800" dirty="0"/>
              <a:t> </a:t>
            </a:r>
            <a:r>
              <a:rPr sz="2800" dirty="0" err="1"/>
              <a:t>по</a:t>
            </a:r>
            <a:r>
              <a:rPr sz="2800" dirty="0"/>
              <a:t> </a:t>
            </a:r>
            <a:r>
              <a:rPr sz="2800" dirty="0" err="1"/>
              <a:t>искуству</a:t>
            </a:r>
            <a:r>
              <a:rPr sz="2800" dirty="0"/>
              <a:t>, </a:t>
            </a:r>
            <a:r>
              <a:rPr sz="2800" dirty="0" err="1"/>
              <a:t>породичном</a:t>
            </a:r>
            <a:r>
              <a:rPr sz="2800" dirty="0"/>
              <a:t> </a:t>
            </a:r>
            <a:r>
              <a:rPr sz="2800" dirty="0" err="1"/>
              <a:t>окружењу</a:t>
            </a:r>
            <a:r>
              <a:rPr sz="2800" dirty="0"/>
              <a:t>, </a:t>
            </a:r>
            <a:r>
              <a:rPr sz="2800" dirty="0" err="1"/>
              <a:t>приступу</a:t>
            </a:r>
            <a:r>
              <a:rPr sz="2800" dirty="0"/>
              <a:t> </a:t>
            </a:r>
            <a:r>
              <a:rPr sz="2800" dirty="0" err="1"/>
              <a:t>технологији</a:t>
            </a:r>
            <a:r>
              <a:rPr sz="2800" dirty="0"/>
              <a:t> и </a:t>
            </a:r>
            <a:r>
              <a:rPr sz="2800" dirty="0" err="1"/>
              <a:t>начину</a:t>
            </a:r>
            <a:r>
              <a:rPr sz="2800" dirty="0"/>
              <a:t> </a:t>
            </a:r>
            <a:r>
              <a:rPr sz="2800" dirty="0" err="1"/>
              <a:t>учења</a:t>
            </a:r>
            <a:r>
              <a:rPr sz="2800"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2D41"/>
                </a:solidFill>
              </a:defRPr>
            </a:pPr>
            <a:r>
              <a:t>Ко су ученици које данас имамо у учионици?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645920"/>
            <a:ext cx="50749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1645920"/>
            <a:ext cx="73152" cy="182880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1847088"/>
            <a:ext cx="46634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 err="1"/>
              <a:t>Млађа</a:t>
            </a:r>
            <a:r>
              <a:rPr sz="2800" dirty="0"/>
              <a:t> </a:t>
            </a:r>
            <a:r>
              <a:rPr sz="2800" dirty="0" err="1"/>
              <a:t>генерација</a:t>
            </a:r>
            <a:r>
              <a:rPr sz="2800" dirty="0"/>
              <a:t> Z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395728"/>
            <a:ext cx="46634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262D34"/>
                </a:solidFill>
              </a:defRPr>
            </a:pPr>
            <a:r>
              <a:rPr sz="2000" dirty="0"/>
              <a:t>У </a:t>
            </a:r>
            <a:r>
              <a:rPr sz="2000" dirty="0" err="1"/>
              <a:t>школама</a:t>
            </a:r>
            <a:r>
              <a:rPr sz="2000" dirty="0"/>
              <a:t> </a:t>
            </a:r>
            <a:r>
              <a:rPr sz="2000" dirty="0" err="1"/>
              <a:t>су</a:t>
            </a:r>
            <a:r>
              <a:rPr sz="2000" dirty="0"/>
              <a:t> </a:t>
            </a:r>
            <a:r>
              <a:rPr sz="2000" dirty="0" err="1"/>
              <a:t>још</a:t>
            </a:r>
            <a:r>
              <a:rPr sz="2000" dirty="0"/>
              <a:t> </a:t>
            </a:r>
            <a:r>
              <a:rPr sz="2000" dirty="0" err="1"/>
              <a:t>присутни</a:t>
            </a:r>
            <a:r>
              <a:rPr sz="2000" dirty="0"/>
              <a:t> </a:t>
            </a:r>
            <a:r>
              <a:rPr sz="2000" dirty="0" err="1"/>
              <a:t>ученици</a:t>
            </a:r>
            <a:r>
              <a:rPr sz="2000" dirty="0"/>
              <a:t> </a:t>
            </a:r>
            <a:r>
              <a:rPr sz="2000" dirty="0" err="1"/>
              <a:t>рођени</a:t>
            </a:r>
            <a:r>
              <a:rPr sz="2000" dirty="0"/>
              <a:t> </a:t>
            </a:r>
            <a:r>
              <a:rPr sz="2000" dirty="0" err="1"/>
              <a:t>прије</a:t>
            </a:r>
            <a:r>
              <a:rPr sz="2000" dirty="0"/>
              <a:t> 2013. </a:t>
            </a:r>
            <a:r>
              <a:rPr sz="2000" dirty="0" err="1"/>
              <a:t>године</a:t>
            </a:r>
            <a:r>
              <a:rPr sz="2000" dirty="0"/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645920"/>
            <a:ext cx="50749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63640" y="1645920"/>
            <a:ext cx="73152" cy="182880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92240" y="1847088"/>
            <a:ext cx="46634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400" dirty="0" err="1"/>
              <a:t>Генерација</a:t>
            </a:r>
            <a:r>
              <a:rPr sz="2400" dirty="0"/>
              <a:t> </a:t>
            </a:r>
            <a:r>
              <a:rPr sz="2400" dirty="0" err="1"/>
              <a:t>Алфа</a:t>
            </a:r>
            <a:endParaRPr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492240" y="2395728"/>
            <a:ext cx="4876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262D34"/>
                </a:solidFill>
              </a:defRPr>
            </a:pPr>
            <a:r>
              <a:rPr sz="2000" dirty="0" err="1"/>
              <a:t>Ученици</a:t>
            </a:r>
            <a:r>
              <a:rPr sz="2000" dirty="0"/>
              <a:t> </a:t>
            </a:r>
            <a:r>
              <a:rPr sz="2000" dirty="0" err="1"/>
              <a:t>рођени</a:t>
            </a:r>
            <a:r>
              <a:rPr sz="2000" dirty="0"/>
              <a:t> </a:t>
            </a:r>
            <a:r>
              <a:rPr sz="2000" dirty="0" err="1"/>
              <a:t>од</a:t>
            </a:r>
            <a:r>
              <a:rPr sz="2000" dirty="0"/>
              <a:t> 2013. </a:t>
            </a:r>
            <a:r>
              <a:rPr sz="2000" dirty="0" err="1"/>
              <a:t>године</a:t>
            </a:r>
            <a:r>
              <a:rPr sz="2000" dirty="0"/>
              <a:t> </a:t>
            </a:r>
            <a:r>
              <a:rPr sz="2000" dirty="0" err="1"/>
              <a:t>одрастају</a:t>
            </a:r>
            <a:r>
              <a:rPr sz="2000" dirty="0"/>
              <a:t> у </a:t>
            </a:r>
            <a:r>
              <a:rPr sz="2000" dirty="0" err="1"/>
              <a:t>окружењу</a:t>
            </a:r>
            <a:r>
              <a:rPr sz="2000" dirty="0"/>
              <a:t> </a:t>
            </a:r>
            <a:r>
              <a:rPr sz="2000" dirty="0" err="1"/>
              <a:t>паметних</a:t>
            </a:r>
            <a:r>
              <a:rPr sz="2000" dirty="0"/>
              <a:t> </a:t>
            </a:r>
            <a:r>
              <a:rPr sz="2000" dirty="0" err="1"/>
              <a:t>уређаја</a:t>
            </a:r>
            <a:r>
              <a:rPr sz="2000" dirty="0"/>
              <a:t>, </a:t>
            </a:r>
            <a:r>
              <a:rPr sz="2000" dirty="0" err="1"/>
              <a:t>апликација</a:t>
            </a:r>
            <a:r>
              <a:rPr sz="2000" dirty="0"/>
              <a:t> и </a:t>
            </a:r>
            <a:r>
              <a:rPr sz="2000" dirty="0" err="1"/>
              <a:t>сталне</a:t>
            </a:r>
            <a:r>
              <a:rPr sz="2000" dirty="0"/>
              <a:t> </a:t>
            </a:r>
            <a:r>
              <a:rPr sz="2000" dirty="0" err="1"/>
              <a:t>дигиталне</a:t>
            </a:r>
            <a:r>
              <a:rPr sz="2000" dirty="0"/>
              <a:t> </a:t>
            </a:r>
            <a:r>
              <a:rPr sz="2000" dirty="0" err="1"/>
              <a:t>повезаности</a:t>
            </a:r>
            <a:r>
              <a:rPr sz="2000" dirty="0"/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" y="4069080"/>
            <a:ext cx="10515600" cy="1325880"/>
          </a:xfrm>
          <a:prstGeom prst="roundRect">
            <a:avLst/>
          </a:prstGeom>
          <a:solidFill>
            <a:srgbClr val="FBF3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234440" y="4434840"/>
            <a:ext cx="96926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solidFill>
                  <a:srgbClr val="1E2D41"/>
                </a:solidFill>
              </a:defRPr>
            </a:pPr>
            <a:r>
              <a:rPr dirty="0"/>
              <a:t>„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полазимо</a:t>
            </a:r>
            <a:r>
              <a:rPr dirty="0"/>
              <a:t> </a:t>
            </a:r>
            <a:r>
              <a:rPr dirty="0" err="1"/>
              <a:t>од</a:t>
            </a:r>
            <a:r>
              <a:rPr dirty="0"/>
              <a:t> </a:t>
            </a:r>
            <a:r>
              <a:rPr dirty="0" err="1"/>
              <a:t>питања</a:t>
            </a:r>
            <a:r>
              <a:rPr dirty="0"/>
              <a:t> „</a:t>
            </a:r>
            <a:r>
              <a:rPr dirty="0" err="1"/>
              <a:t>Какви</a:t>
            </a:r>
            <a:r>
              <a:rPr dirty="0"/>
              <a:t> </a:t>
            </a:r>
            <a:r>
              <a:rPr dirty="0" err="1"/>
              <a:t>су</a:t>
            </a:r>
            <a:r>
              <a:rPr dirty="0"/>
              <a:t> </a:t>
            </a:r>
            <a:r>
              <a:rPr dirty="0" err="1"/>
              <a:t>они</a:t>
            </a:r>
            <a:r>
              <a:rPr dirty="0"/>
              <a:t>?“, </a:t>
            </a:r>
            <a:r>
              <a:rPr dirty="0" err="1"/>
              <a:t>већ</a:t>
            </a:r>
            <a:r>
              <a:rPr dirty="0"/>
              <a:t> „</a:t>
            </a:r>
            <a:r>
              <a:rPr dirty="0" err="1"/>
              <a:t>Како</a:t>
            </a:r>
            <a:r>
              <a:rPr dirty="0"/>
              <a:t> </a:t>
            </a:r>
            <a:r>
              <a:rPr dirty="0" err="1"/>
              <a:t>њихово</a:t>
            </a:r>
            <a:r>
              <a:rPr dirty="0"/>
              <a:t> </a:t>
            </a:r>
            <a:r>
              <a:rPr dirty="0" err="1"/>
              <a:t>окружење</a:t>
            </a:r>
            <a:r>
              <a:rPr dirty="0"/>
              <a:t> </a:t>
            </a:r>
            <a:r>
              <a:rPr dirty="0" err="1"/>
              <a:t>утиче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учење</a:t>
            </a:r>
            <a:r>
              <a:rPr dirty="0"/>
              <a:t>?““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2D41"/>
                </a:solidFill>
              </a:defRPr>
            </a:pPr>
            <a:r>
              <a:t>Препознајете ли ово у свом одјељењу?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508760"/>
            <a:ext cx="324612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1508760"/>
            <a:ext cx="73152" cy="114300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1709928"/>
            <a:ext cx="28346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 err="1"/>
              <a:t>брзо</a:t>
            </a:r>
            <a:r>
              <a:rPr sz="2800" dirty="0"/>
              <a:t> </a:t>
            </a:r>
            <a:r>
              <a:rPr sz="2800" dirty="0" err="1"/>
              <a:t>траже</a:t>
            </a:r>
            <a:r>
              <a:rPr sz="2800" dirty="0"/>
              <a:t> </a:t>
            </a:r>
            <a:r>
              <a:rPr sz="2800" dirty="0" err="1"/>
              <a:t>одговор</a:t>
            </a:r>
            <a:r>
              <a:rPr lang="sr-Cyrl-RS" sz="2800" dirty="0"/>
              <a:t>-</a:t>
            </a:r>
            <a:r>
              <a:rPr lang="sr-Cyrl-RS" sz="2800" dirty="0" err="1"/>
              <a:t>нестрп</a:t>
            </a:r>
            <a:endParaRPr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051560" y="2258568"/>
            <a:ext cx="2834639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480560" y="1508760"/>
            <a:ext cx="324612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80560" y="1508760"/>
            <a:ext cx="73152" cy="114300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09160" y="1709928"/>
            <a:ext cx="28346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 err="1"/>
              <a:t>реагују</a:t>
            </a:r>
            <a:r>
              <a:rPr sz="2800" dirty="0"/>
              <a:t> </a:t>
            </a:r>
            <a:r>
              <a:rPr sz="2800" dirty="0" err="1"/>
              <a:t>на</a:t>
            </a:r>
            <a:r>
              <a:rPr sz="2800" dirty="0"/>
              <a:t> </a:t>
            </a:r>
            <a:r>
              <a:rPr sz="2800" dirty="0" err="1"/>
              <a:t>слику</a:t>
            </a:r>
            <a:r>
              <a:rPr sz="2800" dirty="0"/>
              <a:t> и </a:t>
            </a:r>
            <a:r>
              <a:rPr sz="2800" dirty="0" err="1"/>
              <a:t>видео</a:t>
            </a:r>
            <a:endParaRPr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4709160" y="2258568"/>
            <a:ext cx="2834639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138160" y="1508760"/>
            <a:ext cx="324612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138160" y="1508760"/>
            <a:ext cx="73152" cy="114300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66760" y="1709928"/>
            <a:ext cx="28346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 err="1"/>
              <a:t>очекују</a:t>
            </a:r>
            <a:r>
              <a:rPr sz="2800" dirty="0"/>
              <a:t> </a:t>
            </a:r>
            <a:r>
              <a:rPr sz="2800" dirty="0" err="1"/>
              <a:t>повратну</a:t>
            </a:r>
            <a:r>
              <a:rPr sz="2800" dirty="0"/>
              <a:t> </a:t>
            </a:r>
            <a:r>
              <a:rPr sz="2800" dirty="0" err="1"/>
              <a:t>информацију</a:t>
            </a:r>
            <a:endParaRPr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8366760" y="2258568"/>
            <a:ext cx="2834639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22960" y="3017520"/>
            <a:ext cx="324612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22960" y="3017520"/>
            <a:ext cx="73152" cy="114300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51560" y="3218688"/>
            <a:ext cx="28346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 err="1"/>
              <a:t>воле</a:t>
            </a:r>
            <a:r>
              <a:rPr sz="2800" dirty="0"/>
              <a:t> </a:t>
            </a:r>
            <a:r>
              <a:rPr sz="2800" dirty="0" err="1"/>
              <a:t>интер</a:t>
            </a:r>
            <a:r>
              <a:rPr lang="sr-Latn-RS" sz="2800" dirty="0"/>
              <a:t>.</a:t>
            </a:r>
            <a:r>
              <a:rPr sz="2800" dirty="0"/>
              <a:t> и </a:t>
            </a:r>
            <a:r>
              <a:rPr sz="2800" dirty="0" err="1"/>
              <a:t>сарадњу</a:t>
            </a:r>
            <a:endParaRPr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1051560" y="3767328"/>
            <a:ext cx="2834639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4480560" y="3017520"/>
            <a:ext cx="324612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480560" y="3017520"/>
            <a:ext cx="73152" cy="114300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709160" y="3218688"/>
            <a:ext cx="28346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 err="1"/>
              <a:t>питају</a:t>
            </a:r>
            <a:r>
              <a:rPr sz="2800" dirty="0"/>
              <a:t>: „</a:t>
            </a:r>
            <a:r>
              <a:rPr sz="2800" dirty="0" err="1"/>
              <a:t>Зашто</a:t>
            </a:r>
            <a:r>
              <a:rPr sz="2800" dirty="0"/>
              <a:t> </a:t>
            </a:r>
            <a:r>
              <a:rPr sz="2800" dirty="0" err="1"/>
              <a:t>ово</a:t>
            </a:r>
            <a:r>
              <a:rPr sz="2800" dirty="0"/>
              <a:t> </a:t>
            </a:r>
            <a:r>
              <a:rPr sz="2800" dirty="0" err="1"/>
              <a:t>радимо</a:t>
            </a:r>
            <a:r>
              <a:rPr sz="2800" dirty="0"/>
              <a:t>?“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09160" y="3767328"/>
            <a:ext cx="2834639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8138160" y="3017520"/>
            <a:ext cx="324612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138160" y="3017520"/>
            <a:ext cx="73152" cy="114300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366760" y="3218688"/>
            <a:ext cx="28346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 err="1"/>
              <a:t>пажња</a:t>
            </a:r>
            <a:r>
              <a:rPr sz="2800" dirty="0"/>
              <a:t> </a:t>
            </a:r>
            <a:r>
              <a:rPr sz="2800" dirty="0" err="1"/>
              <a:t>им</a:t>
            </a:r>
            <a:r>
              <a:rPr sz="2800" dirty="0"/>
              <a:t> </a:t>
            </a:r>
            <a:r>
              <a:rPr sz="2800" dirty="0" err="1"/>
              <a:t>варира</a:t>
            </a:r>
            <a:r>
              <a:rPr sz="2800" dirty="0"/>
              <a:t> </a:t>
            </a:r>
            <a:r>
              <a:rPr lang="sr-Cyrl-RS" sz="2800" dirty="0"/>
              <a:t>на часу</a:t>
            </a:r>
            <a:endParaRPr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8366760" y="3767328"/>
            <a:ext cx="2834639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731520" y="4800600"/>
            <a:ext cx="10698480" cy="1234440"/>
          </a:xfrm>
          <a:prstGeom prst="roundRect">
            <a:avLst/>
          </a:prstGeom>
          <a:solidFill>
            <a:srgbClr val="FBF3DA"/>
          </a:solidFill>
          <a:ln>
            <a:solidFill>
              <a:srgbClr val="E8B0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60120" y="5276088"/>
            <a:ext cx="87782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62D34"/>
                </a:solidFill>
              </a:defRPr>
            </a:pPr>
            <a:r>
              <a:rPr sz="2800" dirty="0" err="1"/>
              <a:t>Које</a:t>
            </a:r>
            <a:r>
              <a:rPr sz="2800" dirty="0"/>
              <a:t> </a:t>
            </a:r>
            <a:r>
              <a:rPr sz="2800" dirty="0" err="1"/>
              <a:t>двије</a:t>
            </a:r>
            <a:r>
              <a:rPr sz="2800" dirty="0"/>
              <a:t> </a:t>
            </a:r>
            <a:r>
              <a:rPr sz="2800" dirty="0" err="1"/>
              <a:t>су</a:t>
            </a:r>
            <a:r>
              <a:rPr sz="2800" dirty="0"/>
              <a:t> </a:t>
            </a:r>
            <a:r>
              <a:rPr sz="2800" dirty="0" err="1"/>
              <a:t>најизраженије</a:t>
            </a:r>
            <a:r>
              <a:rPr sz="2800" dirty="0"/>
              <a:t>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581377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2D41"/>
                </a:solidFill>
              </a:defRPr>
            </a:pPr>
            <a:r>
              <a:rPr sz="3200" dirty="0" err="1"/>
              <a:t>Култура</a:t>
            </a:r>
            <a:r>
              <a:rPr sz="3200" dirty="0"/>
              <a:t> </a:t>
            </a:r>
            <a:r>
              <a:rPr sz="3200" dirty="0" err="1"/>
              <a:t>књиге</a:t>
            </a:r>
            <a:r>
              <a:rPr sz="3200" dirty="0"/>
              <a:t> </a:t>
            </a:r>
            <a:r>
              <a:rPr lang="sr-Cyrl-RS" sz="3200" dirty="0"/>
              <a:t>-</a:t>
            </a:r>
            <a:r>
              <a:rPr sz="3200" dirty="0"/>
              <a:t> </a:t>
            </a:r>
            <a:r>
              <a:rPr sz="3200" dirty="0" err="1"/>
              <a:t>култура</a:t>
            </a:r>
            <a:r>
              <a:rPr sz="3200" dirty="0"/>
              <a:t> </a:t>
            </a:r>
            <a:r>
              <a:rPr sz="3200" dirty="0" err="1"/>
              <a:t>екрана</a:t>
            </a:r>
            <a:endParaRPr sz="3200" dirty="0"/>
          </a:p>
        </p:txBody>
      </p:sp>
      <p:sp>
        <p:nvSpPr>
          <p:cNvPr id="6" name="Rounded Rectangle 5"/>
          <p:cNvSpPr/>
          <p:nvPr/>
        </p:nvSpPr>
        <p:spPr>
          <a:xfrm>
            <a:off x="822960" y="1554480"/>
            <a:ext cx="5074920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1554480"/>
            <a:ext cx="73152" cy="297180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1755648"/>
            <a:ext cx="4663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3200" dirty="0" err="1"/>
              <a:t>Књига</a:t>
            </a:r>
            <a:endParaRPr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1051560" y="2304288"/>
            <a:ext cx="466344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262D34"/>
                </a:solidFill>
              </a:defRPr>
            </a:pPr>
            <a:r>
              <a:rPr lang="sr-Cyrl-RS" sz="2800" dirty="0"/>
              <a:t>-</a:t>
            </a:r>
            <a:r>
              <a:rPr sz="2800" dirty="0" err="1"/>
              <a:t>линеарно</a:t>
            </a:r>
            <a:r>
              <a:rPr sz="2800" dirty="0"/>
              <a:t> </a:t>
            </a:r>
            <a:r>
              <a:rPr sz="2800" dirty="0" err="1"/>
              <a:t>кретање</a:t>
            </a:r>
            <a:br>
              <a:rPr sz="2800" dirty="0"/>
            </a:br>
            <a:r>
              <a:rPr lang="sr-Cyrl-RS" sz="2800" dirty="0"/>
              <a:t>-</a:t>
            </a:r>
            <a:r>
              <a:rPr sz="2800" dirty="0" err="1"/>
              <a:t>дужа</a:t>
            </a:r>
            <a:r>
              <a:rPr sz="2800" dirty="0"/>
              <a:t> </a:t>
            </a:r>
            <a:r>
              <a:rPr sz="2800" dirty="0" err="1"/>
              <a:t>концентрација</a:t>
            </a:r>
            <a:br>
              <a:rPr sz="2800" dirty="0"/>
            </a:br>
            <a:r>
              <a:rPr lang="sr-Cyrl-RS" sz="2800" dirty="0"/>
              <a:t>-</a:t>
            </a:r>
            <a:r>
              <a:rPr sz="2800" dirty="0" err="1"/>
              <a:t>рад</a:t>
            </a:r>
            <a:r>
              <a:rPr sz="2800" dirty="0"/>
              <a:t> </a:t>
            </a:r>
            <a:r>
              <a:rPr sz="2800" dirty="0" err="1"/>
              <a:t>са</a:t>
            </a:r>
            <a:r>
              <a:rPr sz="2800" dirty="0"/>
              <a:t> </a:t>
            </a:r>
            <a:r>
              <a:rPr sz="2800" dirty="0" err="1"/>
              <a:t>једним</a:t>
            </a:r>
            <a:r>
              <a:rPr sz="2800" dirty="0"/>
              <a:t> </a:t>
            </a:r>
            <a:r>
              <a:rPr sz="2800" dirty="0" err="1"/>
              <a:t>текстом</a:t>
            </a:r>
            <a:br>
              <a:rPr sz="2800" dirty="0"/>
            </a:br>
            <a:r>
              <a:rPr lang="sr-Cyrl-RS" sz="2800" dirty="0"/>
              <a:t>-</a:t>
            </a:r>
            <a:r>
              <a:rPr sz="2800" dirty="0" err="1"/>
              <a:t>дубља</a:t>
            </a:r>
            <a:r>
              <a:rPr sz="2800" dirty="0"/>
              <a:t> </a:t>
            </a:r>
            <a:r>
              <a:rPr sz="2800" dirty="0" err="1"/>
              <a:t>обрада</a:t>
            </a:r>
            <a:endParaRPr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6263640" y="1554480"/>
            <a:ext cx="5074920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63640" y="1554480"/>
            <a:ext cx="73152" cy="297180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92240" y="1755648"/>
            <a:ext cx="4663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3200" dirty="0" err="1"/>
              <a:t>Екран</a:t>
            </a:r>
            <a:r>
              <a:rPr dirty="0"/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304288"/>
            <a:ext cx="466344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262D34"/>
                </a:solidFill>
              </a:defRPr>
            </a:pPr>
            <a:r>
              <a:rPr lang="sr-Cyrl-RS" sz="2800" dirty="0"/>
              <a:t>-</a:t>
            </a:r>
            <a:r>
              <a:rPr sz="2800" dirty="0" err="1"/>
              <a:t>више</a:t>
            </a:r>
            <a:r>
              <a:rPr sz="2800" dirty="0"/>
              <a:t> </a:t>
            </a:r>
            <a:r>
              <a:rPr sz="2800" dirty="0" err="1"/>
              <a:t>извора</a:t>
            </a:r>
            <a:br>
              <a:rPr lang="sr-Latn-RS" sz="2800" dirty="0"/>
            </a:br>
            <a:r>
              <a:rPr lang="sr-Cyrl-RS" sz="2800" dirty="0"/>
              <a:t>-</a:t>
            </a:r>
            <a:r>
              <a:rPr lang="sr-Cyrl-CS" sz="2800" dirty="0"/>
              <a:t>бр</a:t>
            </a:r>
            <a:r>
              <a:rPr sz="2800" dirty="0" err="1"/>
              <a:t>зо</a:t>
            </a:r>
            <a:r>
              <a:rPr sz="2800" dirty="0"/>
              <a:t> </a:t>
            </a:r>
            <a:r>
              <a:rPr sz="2800" dirty="0" err="1"/>
              <a:t>пребацивање</a:t>
            </a:r>
            <a:br>
              <a:rPr sz="2800" dirty="0"/>
            </a:br>
            <a:r>
              <a:rPr lang="sr-Cyrl-RS" sz="2800" dirty="0"/>
              <a:t>-</a:t>
            </a:r>
            <a:r>
              <a:rPr sz="2800" dirty="0" err="1"/>
              <a:t>слика</a:t>
            </a:r>
            <a:r>
              <a:rPr sz="2800" dirty="0"/>
              <a:t> + </a:t>
            </a:r>
            <a:r>
              <a:rPr sz="2800" dirty="0" err="1"/>
              <a:t>звук</a:t>
            </a:r>
            <a:r>
              <a:rPr sz="2800" dirty="0"/>
              <a:t> + </a:t>
            </a:r>
            <a:r>
              <a:rPr sz="2800" dirty="0" err="1"/>
              <a:t>текст</a:t>
            </a:r>
            <a:br>
              <a:rPr sz="2800" dirty="0"/>
            </a:br>
            <a:r>
              <a:rPr lang="sr-Cyrl-RS" sz="2800" dirty="0"/>
              <a:t>-</a:t>
            </a:r>
            <a:r>
              <a:rPr sz="2800" dirty="0" err="1"/>
              <a:t>брз</a:t>
            </a:r>
            <a:r>
              <a:rPr sz="2800" dirty="0"/>
              <a:t> </a:t>
            </a:r>
            <a:r>
              <a:rPr sz="2800" dirty="0" err="1"/>
              <a:t>приступ</a:t>
            </a:r>
            <a:r>
              <a:rPr sz="2800" dirty="0"/>
              <a:t> </a:t>
            </a:r>
            <a:r>
              <a:rPr sz="2800" dirty="0" err="1"/>
              <a:t>информацији</a:t>
            </a:r>
            <a:endParaRPr sz="2800" dirty="0"/>
          </a:p>
        </p:txBody>
      </p:sp>
      <p:sp>
        <p:nvSpPr>
          <p:cNvPr id="14" name="Rounded Rectangle 13"/>
          <p:cNvSpPr/>
          <p:nvPr/>
        </p:nvSpPr>
        <p:spPr>
          <a:xfrm>
            <a:off x="822960" y="4800600"/>
            <a:ext cx="10515600" cy="1005840"/>
          </a:xfrm>
          <a:prstGeom prst="roundRect">
            <a:avLst/>
          </a:prstGeom>
          <a:solidFill>
            <a:srgbClr val="E0F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234440" y="4736592"/>
            <a:ext cx="9692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solidFill>
                  <a:srgbClr val="1E2D41"/>
                </a:solidFill>
              </a:defRPr>
            </a:pPr>
            <a:r>
              <a:rPr dirty="0"/>
              <a:t>„</a:t>
            </a:r>
            <a:r>
              <a:rPr dirty="0" err="1"/>
              <a:t>Циљ</a:t>
            </a:r>
            <a:r>
              <a:rPr dirty="0"/>
              <a:t> </a:t>
            </a:r>
            <a:r>
              <a:rPr dirty="0" err="1"/>
              <a:t>школе</a:t>
            </a:r>
            <a:r>
              <a:rPr dirty="0"/>
              <a:t> </a:t>
            </a:r>
            <a:r>
              <a:rPr dirty="0" err="1"/>
              <a:t>није</a:t>
            </a:r>
            <a:r>
              <a:rPr dirty="0"/>
              <a:t> </a:t>
            </a:r>
            <a:r>
              <a:rPr dirty="0" err="1"/>
              <a:t>да</a:t>
            </a:r>
            <a:r>
              <a:rPr dirty="0"/>
              <a:t> </a:t>
            </a:r>
            <a:r>
              <a:rPr dirty="0" err="1"/>
              <a:t>изабере</a:t>
            </a:r>
            <a:r>
              <a:rPr dirty="0"/>
              <a:t> </a:t>
            </a:r>
            <a:r>
              <a:rPr dirty="0" err="1"/>
              <a:t>једно</a:t>
            </a:r>
            <a:r>
              <a:rPr dirty="0"/>
              <a:t>. </a:t>
            </a:r>
            <a:r>
              <a:rPr dirty="0" err="1"/>
              <a:t>Циљ</a:t>
            </a:r>
            <a:r>
              <a:rPr dirty="0"/>
              <a:t> </a:t>
            </a:r>
            <a:r>
              <a:rPr dirty="0" err="1"/>
              <a:t>је</a:t>
            </a:r>
            <a:r>
              <a:rPr dirty="0"/>
              <a:t> </a:t>
            </a:r>
            <a:r>
              <a:rPr dirty="0" err="1"/>
              <a:t>да</a:t>
            </a:r>
            <a:r>
              <a:rPr dirty="0"/>
              <a:t> </a:t>
            </a:r>
            <a:r>
              <a:rPr dirty="0" err="1"/>
              <a:t>ученик</a:t>
            </a:r>
            <a:r>
              <a:rPr dirty="0"/>
              <a:t> </a:t>
            </a:r>
            <a:r>
              <a:rPr dirty="0" err="1"/>
              <a:t>уме</a:t>
            </a:r>
            <a:r>
              <a:rPr dirty="0"/>
              <a:t> </a:t>
            </a:r>
            <a:r>
              <a:rPr dirty="0" err="1"/>
              <a:t>да</a:t>
            </a:r>
            <a:r>
              <a:rPr dirty="0"/>
              <a:t> </a:t>
            </a:r>
            <a:r>
              <a:rPr dirty="0" err="1"/>
              <a:t>користи</a:t>
            </a:r>
            <a:r>
              <a:rPr dirty="0"/>
              <a:t> </a:t>
            </a:r>
            <a:r>
              <a:rPr dirty="0" err="1"/>
              <a:t>оба</a:t>
            </a:r>
            <a:r>
              <a:rPr dirty="0"/>
              <a:t> </a:t>
            </a:r>
            <a:r>
              <a:rPr dirty="0" err="1"/>
              <a:t>начина</a:t>
            </a:r>
            <a:r>
              <a:rPr dirty="0"/>
              <a:t> </a:t>
            </a:r>
            <a:r>
              <a:rPr dirty="0" err="1"/>
              <a:t>учења</a:t>
            </a:r>
            <a:r>
              <a:rPr dirty="0"/>
              <a:t>.“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20702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2D41"/>
                </a:solidFill>
              </a:defRPr>
            </a:pPr>
            <a:r>
              <a:rPr lang="sr-Cyrl-RS" sz="3200" dirty="0"/>
              <a:t>Предрасуде</a:t>
            </a:r>
            <a:r>
              <a:rPr sz="3200" dirty="0"/>
              <a:t>: „</a:t>
            </a:r>
            <a:r>
              <a:rPr sz="3200" dirty="0" err="1"/>
              <a:t>Рођени</a:t>
            </a:r>
            <a:r>
              <a:rPr sz="3200" dirty="0"/>
              <a:t> </a:t>
            </a:r>
            <a:r>
              <a:rPr sz="3200" dirty="0" err="1"/>
              <a:t>су</a:t>
            </a:r>
            <a:r>
              <a:rPr sz="3200" dirty="0"/>
              <a:t> </a:t>
            </a:r>
            <a:r>
              <a:rPr sz="3200" dirty="0" err="1"/>
              <a:t>уз</a:t>
            </a:r>
            <a:r>
              <a:rPr sz="3200" dirty="0"/>
              <a:t> </a:t>
            </a:r>
            <a:r>
              <a:rPr sz="3200" dirty="0" err="1"/>
              <a:t>технологију</a:t>
            </a:r>
            <a:r>
              <a:rPr sz="3200" dirty="0"/>
              <a:t>, </a:t>
            </a:r>
            <a:r>
              <a:rPr sz="3200" dirty="0" err="1"/>
              <a:t>значи</a:t>
            </a:r>
            <a:r>
              <a:rPr sz="3200" dirty="0"/>
              <a:t> </a:t>
            </a:r>
            <a:r>
              <a:rPr sz="3200" dirty="0" err="1"/>
              <a:t>све</a:t>
            </a:r>
            <a:r>
              <a:rPr sz="3200" dirty="0"/>
              <a:t> </a:t>
            </a:r>
            <a:r>
              <a:rPr sz="3200" dirty="0" err="1"/>
              <a:t>знају</a:t>
            </a:r>
            <a:r>
              <a:rPr sz="3200" dirty="0"/>
              <a:t>“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645920"/>
            <a:ext cx="5074920" cy="1965960"/>
          </a:xfrm>
          <a:prstGeom prst="roundRect">
            <a:avLst/>
          </a:prstGeom>
          <a:solidFill>
            <a:srgbClr val="FBF3DA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1645920"/>
            <a:ext cx="73152" cy="196596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1847088"/>
            <a:ext cx="4663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3200" dirty="0"/>
              <a:t>ЗАБЛУДА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395728"/>
            <a:ext cx="46634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900" b="0">
                <a:solidFill>
                  <a:srgbClr val="262D34"/>
                </a:solidFill>
              </a:defRPr>
            </a:pPr>
            <a:r>
              <a:rPr sz="2800" dirty="0"/>
              <a:t>„</a:t>
            </a:r>
            <a:r>
              <a:rPr sz="2800" dirty="0" err="1"/>
              <a:t>Ако</a:t>
            </a:r>
            <a:r>
              <a:rPr sz="2800" dirty="0"/>
              <a:t> </a:t>
            </a:r>
            <a:r>
              <a:rPr sz="2800" dirty="0" err="1"/>
              <a:t>ученик</a:t>
            </a:r>
            <a:r>
              <a:rPr sz="2800" dirty="0"/>
              <a:t> </a:t>
            </a:r>
            <a:r>
              <a:rPr sz="2800" dirty="0" err="1"/>
              <a:t>користи</a:t>
            </a:r>
            <a:r>
              <a:rPr sz="2800" dirty="0"/>
              <a:t> </a:t>
            </a:r>
            <a:r>
              <a:rPr sz="2800" dirty="0" err="1"/>
              <a:t>телефон</a:t>
            </a:r>
            <a:r>
              <a:rPr sz="2800" dirty="0"/>
              <a:t>, </a:t>
            </a:r>
            <a:r>
              <a:rPr sz="2800" dirty="0" err="1"/>
              <a:t>дигитално</a:t>
            </a:r>
            <a:r>
              <a:rPr sz="2800" dirty="0"/>
              <a:t> </a:t>
            </a:r>
            <a:r>
              <a:rPr sz="2800" dirty="0" err="1"/>
              <a:t>је</a:t>
            </a:r>
            <a:r>
              <a:rPr sz="2800" dirty="0"/>
              <a:t> </a:t>
            </a:r>
            <a:r>
              <a:rPr sz="2800" dirty="0" err="1"/>
              <a:t>компетентан</a:t>
            </a:r>
            <a:r>
              <a:rPr sz="2800" dirty="0"/>
              <a:t>.“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645920"/>
            <a:ext cx="5074920" cy="1965960"/>
          </a:xfrm>
          <a:prstGeom prst="roundRect">
            <a:avLst/>
          </a:prstGeom>
          <a:solidFill>
            <a:srgbClr val="E0F1F1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63640" y="1645920"/>
            <a:ext cx="73152" cy="196596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92240" y="1847088"/>
            <a:ext cx="4663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3200" dirty="0"/>
              <a:t>СТВАРНОСТ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36792" y="2395728"/>
            <a:ext cx="523036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262D34"/>
                </a:solidFill>
              </a:defRPr>
            </a:pPr>
            <a:r>
              <a:rPr sz="2800" dirty="0" err="1"/>
              <a:t>Потребно</a:t>
            </a:r>
            <a:r>
              <a:rPr sz="2800" dirty="0"/>
              <a:t> </a:t>
            </a:r>
            <a:r>
              <a:rPr sz="2800" dirty="0" err="1"/>
              <a:t>је</a:t>
            </a:r>
            <a:r>
              <a:rPr sz="2800" dirty="0"/>
              <a:t> </a:t>
            </a:r>
            <a:r>
              <a:rPr sz="2800" dirty="0" err="1"/>
              <a:t>учити</a:t>
            </a:r>
            <a:r>
              <a:rPr sz="2800" dirty="0"/>
              <a:t> </a:t>
            </a:r>
            <a:r>
              <a:rPr sz="2800" dirty="0" err="1"/>
              <a:t>како</a:t>
            </a:r>
            <a:r>
              <a:rPr sz="2800" dirty="0"/>
              <a:t> </a:t>
            </a:r>
            <a:r>
              <a:rPr sz="2800" dirty="0" err="1"/>
              <a:t>да</a:t>
            </a:r>
            <a:r>
              <a:rPr sz="2800" dirty="0"/>
              <a:t> </a:t>
            </a:r>
            <a:r>
              <a:rPr sz="2800" dirty="0" err="1"/>
              <a:t>тражи</a:t>
            </a:r>
            <a:r>
              <a:rPr sz="2800" dirty="0"/>
              <a:t>, </a:t>
            </a:r>
            <a:r>
              <a:rPr sz="2800" dirty="0" err="1"/>
              <a:t>провјери</a:t>
            </a:r>
            <a:r>
              <a:rPr sz="2800" dirty="0"/>
              <a:t>, </a:t>
            </a:r>
            <a:r>
              <a:rPr sz="2800" dirty="0" err="1"/>
              <a:t>упореди</a:t>
            </a:r>
            <a:r>
              <a:rPr sz="2800" dirty="0"/>
              <a:t>, </a:t>
            </a:r>
            <a:r>
              <a:rPr sz="2800" dirty="0" err="1"/>
              <a:t>заштити</a:t>
            </a:r>
            <a:r>
              <a:rPr sz="2800" dirty="0"/>
              <a:t> </a:t>
            </a:r>
            <a:r>
              <a:rPr sz="2800" dirty="0" err="1"/>
              <a:t>себе</a:t>
            </a:r>
            <a:r>
              <a:rPr sz="2800" dirty="0"/>
              <a:t> и </a:t>
            </a:r>
            <a:r>
              <a:rPr sz="2800" dirty="0" err="1"/>
              <a:t>комуницира</a:t>
            </a:r>
            <a:r>
              <a:rPr sz="2800" dirty="0"/>
              <a:t> </a:t>
            </a:r>
            <a:r>
              <a:rPr sz="2800" dirty="0" err="1"/>
              <a:t>одговорно</a:t>
            </a:r>
            <a:r>
              <a:rPr sz="2800" dirty="0"/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" y="4160520"/>
            <a:ext cx="10515600" cy="1234440"/>
          </a:xfrm>
          <a:prstGeom prst="roundRect">
            <a:avLst/>
          </a:prstGeom>
          <a:solidFill>
            <a:srgbClr val="FBF3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234440" y="4526280"/>
            <a:ext cx="96926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solidFill>
                  <a:srgbClr val="1E2D41"/>
                </a:solidFill>
              </a:defRPr>
            </a:pPr>
            <a:r>
              <a:rPr dirty="0"/>
              <a:t>„</a:t>
            </a:r>
            <a:r>
              <a:rPr dirty="0" err="1"/>
              <a:t>Знати</a:t>
            </a:r>
            <a:r>
              <a:rPr dirty="0"/>
              <a:t> </a:t>
            </a:r>
            <a:r>
              <a:rPr dirty="0" err="1"/>
              <a:t>пронаћи</a:t>
            </a:r>
            <a:r>
              <a:rPr dirty="0"/>
              <a:t> </a:t>
            </a:r>
            <a:r>
              <a:rPr dirty="0" err="1"/>
              <a:t>информацију</a:t>
            </a:r>
            <a:r>
              <a:rPr dirty="0"/>
              <a:t> ≠ </a:t>
            </a:r>
            <a:r>
              <a:rPr dirty="0" err="1"/>
              <a:t>знати</a:t>
            </a:r>
            <a:r>
              <a:rPr dirty="0"/>
              <a:t> </a:t>
            </a:r>
            <a:r>
              <a:rPr dirty="0" err="1"/>
              <a:t>процијенити</a:t>
            </a:r>
            <a:r>
              <a:rPr dirty="0"/>
              <a:t> </a:t>
            </a:r>
            <a:r>
              <a:rPr dirty="0" err="1"/>
              <a:t>информацију</a:t>
            </a:r>
            <a:r>
              <a:rPr dirty="0"/>
              <a:t>.“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2D41"/>
                </a:solidFill>
              </a:defRPr>
            </a:pPr>
            <a:r>
              <a:t>Снаге ученика и ризици окружења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508760"/>
            <a:ext cx="5074920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1508760"/>
            <a:ext cx="73152" cy="297180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1709928"/>
            <a:ext cx="46634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t>ШТА МОЖЕМО ИСКОРИСТИТИ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258568"/>
            <a:ext cx="466344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262D34"/>
                </a:solidFill>
              </a:defRPr>
            </a:pPr>
            <a:r>
              <a:rPr lang="sr-Cyrl-RS" sz="2800" dirty="0"/>
              <a:t>-</a:t>
            </a:r>
            <a:r>
              <a:rPr sz="2800" dirty="0" err="1"/>
              <a:t>брз</a:t>
            </a:r>
            <a:r>
              <a:rPr sz="2800" dirty="0"/>
              <a:t> </a:t>
            </a:r>
            <a:r>
              <a:rPr sz="2800" dirty="0" err="1"/>
              <a:t>приступ</a:t>
            </a:r>
            <a:r>
              <a:rPr sz="2800" dirty="0"/>
              <a:t> </a:t>
            </a:r>
            <a:r>
              <a:rPr sz="2800" dirty="0" err="1"/>
              <a:t>информацији</a:t>
            </a:r>
            <a:br>
              <a:rPr sz="2800" dirty="0"/>
            </a:br>
            <a:r>
              <a:rPr lang="sr-Cyrl-RS" sz="2800" dirty="0"/>
              <a:t>-</a:t>
            </a:r>
            <a:r>
              <a:rPr sz="2800" dirty="0" err="1"/>
              <a:t>визуелно</a:t>
            </a:r>
            <a:r>
              <a:rPr sz="2800" dirty="0"/>
              <a:t> </a:t>
            </a:r>
            <a:r>
              <a:rPr sz="2800" dirty="0" err="1"/>
              <a:t>уочавање</a:t>
            </a:r>
            <a:br>
              <a:rPr sz="2800" dirty="0"/>
            </a:br>
            <a:r>
              <a:rPr lang="sr-Cyrl-RS" sz="2800" dirty="0"/>
              <a:t>-</a:t>
            </a:r>
            <a:r>
              <a:rPr sz="2800" dirty="0" err="1"/>
              <a:t>умрежавање</a:t>
            </a:r>
            <a:br>
              <a:rPr sz="2800" dirty="0"/>
            </a:br>
            <a:r>
              <a:rPr lang="sr-Cyrl-RS" sz="2800" dirty="0"/>
              <a:t>-</a:t>
            </a:r>
            <a:r>
              <a:rPr sz="2800" dirty="0" err="1"/>
              <a:t>флексибилност</a:t>
            </a:r>
            <a:br>
              <a:rPr sz="2800" dirty="0"/>
            </a:br>
            <a:r>
              <a:rPr lang="sr-Cyrl-RS" sz="2800" dirty="0"/>
              <a:t>-</a:t>
            </a:r>
            <a:r>
              <a:rPr sz="2800" dirty="0" err="1"/>
              <a:t>комуникација</a:t>
            </a:r>
            <a:endParaRPr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6263640" y="1508760"/>
            <a:ext cx="5074920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63640" y="1508760"/>
            <a:ext cx="73152" cy="297180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92240" y="1709928"/>
            <a:ext cx="46634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t>ШТА МОРАМО РАЗВИЈАТИ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258568"/>
            <a:ext cx="466344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262D34"/>
                </a:solidFill>
              </a:defRPr>
            </a:pPr>
            <a:r>
              <a:rPr lang="sr-Cyrl-RS" sz="2800" dirty="0"/>
              <a:t>-</a:t>
            </a:r>
            <a:r>
              <a:rPr sz="2800" dirty="0" err="1"/>
              <a:t>дубока</a:t>
            </a:r>
            <a:r>
              <a:rPr sz="2800" dirty="0"/>
              <a:t> </a:t>
            </a:r>
            <a:r>
              <a:rPr sz="2800" dirty="0" err="1"/>
              <a:t>обрада</a:t>
            </a:r>
            <a:br>
              <a:rPr sz="2800" dirty="0"/>
            </a:br>
            <a:r>
              <a:rPr lang="sr-Cyrl-RS" sz="2800" dirty="0"/>
              <a:t>-</a:t>
            </a:r>
            <a:r>
              <a:rPr sz="2800" dirty="0" err="1"/>
              <a:t>саморегулација</a:t>
            </a:r>
            <a:br>
              <a:rPr sz="2800" dirty="0"/>
            </a:br>
            <a:r>
              <a:rPr lang="sr-Cyrl-RS" sz="2800" dirty="0"/>
              <a:t>-</a:t>
            </a:r>
            <a:r>
              <a:rPr sz="2800" dirty="0" err="1"/>
              <a:t>синтеза</a:t>
            </a:r>
            <a:r>
              <a:rPr sz="2800" dirty="0"/>
              <a:t> </a:t>
            </a:r>
            <a:r>
              <a:rPr sz="2800" dirty="0" err="1"/>
              <a:t>више</a:t>
            </a:r>
            <a:r>
              <a:rPr sz="2800" dirty="0"/>
              <a:t> </a:t>
            </a:r>
            <a:r>
              <a:rPr sz="2800" dirty="0" err="1"/>
              <a:t>извора</a:t>
            </a:r>
            <a:br>
              <a:rPr sz="2800" dirty="0"/>
            </a:br>
            <a:r>
              <a:rPr lang="sr-Cyrl-RS" sz="2800" dirty="0"/>
              <a:t>-</a:t>
            </a:r>
            <a:r>
              <a:rPr sz="2800" dirty="0" err="1"/>
              <a:t>критичко</a:t>
            </a:r>
            <a:r>
              <a:rPr sz="2800" dirty="0"/>
              <a:t> </a:t>
            </a:r>
            <a:r>
              <a:rPr sz="2800" dirty="0" err="1"/>
              <a:t>мишљење</a:t>
            </a:r>
            <a:br>
              <a:rPr sz="2800" dirty="0"/>
            </a:br>
            <a:r>
              <a:rPr lang="sr-Cyrl-RS" sz="2800" dirty="0"/>
              <a:t>-</a:t>
            </a:r>
            <a:r>
              <a:rPr sz="2800" dirty="0" err="1"/>
              <a:t>одржавање</a:t>
            </a:r>
            <a:r>
              <a:rPr sz="2800" dirty="0"/>
              <a:t> </a:t>
            </a:r>
            <a:r>
              <a:rPr sz="2800" dirty="0" err="1"/>
              <a:t>пажње</a:t>
            </a:r>
            <a:endParaRPr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2D41"/>
                </a:solidFill>
              </a:defRPr>
            </a:pPr>
            <a:r>
              <a:t>Шта ученик очекује од наставе — а шта му заиста треба?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554480"/>
            <a:ext cx="5074920" cy="301752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1554480"/>
            <a:ext cx="73152" cy="301752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1755648"/>
            <a:ext cx="46634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/>
              <a:t>ОЧЕКУЈЕ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304288"/>
            <a:ext cx="466344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262D34"/>
                </a:solidFill>
              </a:defRPr>
            </a:pPr>
            <a:r>
              <a:rPr lang="sr-Cyrl-RS" sz="2800" dirty="0"/>
              <a:t>-</a:t>
            </a:r>
            <a:r>
              <a:rPr sz="2800" dirty="0" err="1"/>
              <a:t>брз</a:t>
            </a:r>
            <a:r>
              <a:rPr sz="2800" dirty="0"/>
              <a:t> </a:t>
            </a:r>
            <a:r>
              <a:rPr sz="2800" dirty="0" err="1"/>
              <a:t>одговор</a:t>
            </a:r>
            <a:br>
              <a:rPr sz="2800" dirty="0"/>
            </a:br>
            <a:r>
              <a:rPr lang="sr-Cyrl-RS" sz="2800" dirty="0"/>
              <a:t>-</a:t>
            </a:r>
            <a:r>
              <a:rPr sz="2800" dirty="0" err="1"/>
              <a:t>слику</a:t>
            </a:r>
            <a:r>
              <a:rPr sz="2800" dirty="0"/>
              <a:t>/</a:t>
            </a:r>
            <a:r>
              <a:rPr sz="2800" dirty="0" err="1"/>
              <a:t>видео</a:t>
            </a:r>
            <a:br>
              <a:rPr sz="2800" dirty="0"/>
            </a:br>
            <a:r>
              <a:rPr lang="sr-Cyrl-RS" sz="2800" dirty="0"/>
              <a:t>-</a:t>
            </a:r>
            <a:r>
              <a:rPr sz="2800" dirty="0" err="1"/>
              <a:t>избор</a:t>
            </a:r>
            <a:br>
              <a:rPr sz="2800" dirty="0"/>
            </a:br>
            <a:r>
              <a:rPr lang="sr-Cyrl-RS" sz="2800" dirty="0"/>
              <a:t>-</a:t>
            </a:r>
            <a:r>
              <a:rPr sz="2800" dirty="0" err="1"/>
              <a:t>интеракцију</a:t>
            </a:r>
            <a:br>
              <a:rPr sz="2800" dirty="0"/>
            </a:br>
            <a:r>
              <a:rPr lang="sr-Cyrl-RS" sz="2800" dirty="0"/>
              <a:t>-</a:t>
            </a:r>
            <a:r>
              <a:rPr sz="2800" dirty="0" err="1"/>
              <a:t>брзу</a:t>
            </a:r>
            <a:r>
              <a:rPr sz="2800" dirty="0"/>
              <a:t> </a:t>
            </a:r>
            <a:r>
              <a:rPr sz="2800" dirty="0" err="1"/>
              <a:t>повратну</a:t>
            </a:r>
            <a:r>
              <a:rPr sz="2800" dirty="0"/>
              <a:t> </a:t>
            </a:r>
            <a:r>
              <a:rPr sz="2800" dirty="0" err="1"/>
              <a:t>информацију</a:t>
            </a:r>
            <a:endParaRPr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6263640" y="1554480"/>
            <a:ext cx="5074920" cy="301752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63640" y="1554480"/>
            <a:ext cx="73152" cy="301752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92240" y="1755648"/>
            <a:ext cx="46634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/>
              <a:t>ТРЕБА МУ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304288"/>
            <a:ext cx="466344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262D34"/>
                </a:solidFill>
              </a:defRPr>
            </a:pPr>
            <a:r>
              <a:rPr lang="sr-Cyrl-RS" sz="2800" dirty="0"/>
              <a:t>-</a:t>
            </a:r>
            <a:r>
              <a:rPr sz="2800" dirty="0" err="1"/>
              <a:t>смисао</a:t>
            </a:r>
            <a:endParaRPr lang="sr-Cyrl-RS" sz="2800" dirty="0"/>
          </a:p>
          <a:p>
            <a:pPr algn="l">
              <a:defRPr sz="1700" b="0">
                <a:solidFill>
                  <a:srgbClr val="262D34"/>
                </a:solidFill>
              </a:defRPr>
            </a:pPr>
            <a:r>
              <a:rPr lang="sr-Cyrl-RS" sz="2800" dirty="0"/>
              <a:t>-</a:t>
            </a:r>
            <a:r>
              <a:rPr sz="2800" dirty="0" err="1"/>
              <a:t>изазов</a:t>
            </a:r>
            <a:br>
              <a:rPr sz="2800" dirty="0"/>
            </a:br>
            <a:r>
              <a:rPr lang="sr-Cyrl-RS" sz="2800" dirty="0"/>
              <a:t>-</a:t>
            </a:r>
            <a:r>
              <a:rPr sz="2800" dirty="0" err="1"/>
              <a:t>критеријуми</a:t>
            </a:r>
            <a:r>
              <a:rPr sz="2800" dirty="0"/>
              <a:t> </a:t>
            </a:r>
            <a:r>
              <a:rPr sz="2800" dirty="0" err="1"/>
              <a:t>успјеха</a:t>
            </a:r>
            <a:br>
              <a:rPr sz="2800" dirty="0"/>
            </a:br>
            <a:r>
              <a:rPr lang="sr-Cyrl-RS" sz="2800" dirty="0"/>
              <a:t>-</a:t>
            </a:r>
            <a:r>
              <a:rPr sz="2800" dirty="0" err="1"/>
              <a:t>повратна</a:t>
            </a:r>
            <a:r>
              <a:rPr sz="2800" dirty="0"/>
              <a:t> </a:t>
            </a:r>
            <a:r>
              <a:rPr sz="2800" dirty="0" err="1"/>
              <a:t>информација</a:t>
            </a:r>
            <a:r>
              <a:rPr sz="2800" dirty="0"/>
              <a:t> </a:t>
            </a:r>
            <a:r>
              <a:rPr sz="2800" dirty="0" err="1"/>
              <a:t>која</a:t>
            </a:r>
            <a:r>
              <a:rPr sz="2800" dirty="0"/>
              <a:t> </a:t>
            </a:r>
            <a:r>
              <a:rPr sz="2800" dirty="0" err="1"/>
              <a:t>помаже</a:t>
            </a:r>
            <a:endParaRPr sz="2800" dirty="0"/>
          </a:p>
        </p:txBody>
      </p:sp>
      <p:sp>
        <p:nvSpPr>
          <p:cNvPr id="14" name="Rounded Rectangle 13"/>
          <p:cNvSpPr/>
          <p:nvPr/>
        </p:nvSpPr>
        <p:spPr>
          <a:xfrm>
            <a:off x="896112" y="5349240"/>
            <a:ext cx="10515600" cy="914400"/>
          </a:xfrm>
          <a:prstGeom prst="roundRect">
            <a:avLst/>
          </a:prstGeom>
          <a:solidFill>
            <a:srgbClr val="E0F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234440" y="5257800"/>
            <a:ext cx="969264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solidFill>
                  <a:srgbClr val="1E2D41"/>
                </a:solidFill>
              </a:defRPr>
            </a:pPr>
            <a:r>
              <a:rPr dirty="0"/>
              <a:t>„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треба</a:t>
            </a:r>
            <a:r>
              <a:rPr dirty="0"/>
              <a:t> </a:t>
            </a:r>
            <a:r>
              <a:rPr dirty="0" err="1"/>
              <a:t>нам</a:t>
            </a:r>
            <a:r>
              <a:rPr dirty="0"/>
              <a:t> </a:t>
            </a:r>
            <a:r>
              <a:rPr dirty="0" err="1"/>
              <a:t>лакша</a:t>
            </a:r>
            <a:r>
              <a:rPr dirty="0"/>
              <a:t> </a:t>
            </a:r>
            <a:r>
              <a:rPr dirty="0" err="1"/>
              <a:t>настава</a:t>
            </a:r>
            <a:r>
              <a:rPr dirty="0"/>
              <a:t>. </a:t>
            </a:r>
            <a:r>
              <a:rPr dirty="0" err="1"/>
              <a:t>Треба</a:t>
            </a:r>
            <a:r>
              <a:rPr dirty="0"/>
              <a:t> </a:t>
            </a:r>
            <a:r>
              <a:rPr dirty="0" err="1"/>
              <a:t>нам</a:t>
            </a:r>
            <a:r>
              <a:rPr dirty="0"/>
              <a:t> </a:t>
            </a:r>
            <a:r>
              <a:rPr dirty="0" err="1"/>
              <a:t>активнија</a:t>
            </a:r>
            <a:r>
              <a:rPr dirty="0"/>
              <a:t> и </a:t>
            </a:r>
            <a:r>
              <a:rPr dirty="0" err="1"/>
              <a:t>смисленија</a:t>
            </a:r>
            <a:r>
              <a:rPr dirty="0"/>
              <a:t> </a:t>
            </a:r>
            <a:r>
              <a:rPr dirty="0" err="1"/>
              <a:t>настава</a:t>
            </a:r>
            <a:r>
              <a:rPr dirty="0"/>
              <a:t>.“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490108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2D41"/>
                </a:solidFill>
              </a:defRPr>
            </a:pPr>
            <a:r>
              <a:rPr sz="3200" dirty="0" err="1"/>
              <a:t>Шта</a:t>
            </a:r>
            <a:r>
              <a:rPr sz="3200" dirty="0"/>
              <a:t> </a:t>
            </a:r>
            <a:r>
              <a:rPr sz="3200" dirty="0" err="1"/>
              <a:t>то</a:t>
            </a:r>
            <a:r>
              <a:rPr sz="3200" dirty="0"/>
              <a:t> </a:t>
            </a:r>
            <a:r>
              <a:rPr sz="3200" dirty="0" err="1"/>
              <a:t>значи</a:t>
            </a:r>
            <a:r>
              <a:rPr sz="3200" dirty="0"/>
              <a:t> </a:t>
            </a:r>
            <a:r>
              <a:rPr sz="3200" dirty="0" err="1"/>
              <a:t>за</a:t>
            </a:r>
            <a:r>
              <a:rPr sz="3200" dirty="0"/>
              <a:t> </a:t>
            </a:r>
            <a:r>
              <a:rPr sz="3200" dirty="0" err="1"/>
              <a:t>један</a:t>
            </a:r>
            <a:r>
              <a:rPr sz="3200" dirty="0"/>
              <a:t> </a:t>
            </a:r>
            <a:r>
              <a:rPr sz="3200" dirty="0" err="1"/>
              <a:t>час</a:t>
            </a:r>
            <a:r>
              <a:rPr sz="3200" dirty="0"/>
              <a:t>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417320"/>
            <a:ext cx="338328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1417320"/>
            <a:ext cx="73152" cy="141732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1618488"/>
            <a:ext cx="2971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 err="1"/>
              <a:t>Пажња</a:t>
            </a:r>
            <a:endParaRPr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896112" y="2033868"/>
            <a:ext cx="2971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r>
              <a:rPr sz="2400" dirty="0" err="1"/>
              <a:t>Краће</a:t>
            </a:r>
            <a:r>
              <a:rPr sz="2400" dirty="0"/>
              <a:t>, </a:t>
            </a:r>
            <a:r>
              <a:rPr sz="2400" dirty="0" err="1"/>
              <a:t>јасно</a:t>
            </a:r>
            <a:r>
              <a:rPr sz="2400" dirty="0"/>
              <a:t> </a:t>
            </a:r>
            <a:r>
              <a:rPr sz="2400" dirty="0" err="1"/>
              <a:t>структ</a:t>
            </a:r>
            <a:r>
              <a:rPr lang="sr-Cyrl-RS" sz="2400" dirty="0"/>
              <a:t>.</a:t>
            </a:r>
            <a:r>
              <a:rPr sz="2400" dirty="0"/>
              <a:t> </a:t>
            </a:r>
            <a:r>
              <a:rPr sz="2400" dirty="0" err="1"/>
              <a:t>фазе</a:t>
            </a:r>
            <a:r>
              <a:rPr sz="2400" dirty="0"/>
              <a:t> </a:t>
            </a:r>
            <a:r>
              <a:rPr sz="2400" dirty="0" err="1"/>
              <a:t>рада</a:t>
            </a:r>
            <a:r>
              <a:rPr sz="2400" dirty="0"/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07408" y="1417320"/>
            <a:ext cx="338328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07408" y="1417320"/>
            <a:ext cx="73152" cy="141732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36008" y="1618488"/>
            <a:ext cx="2971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 err="1"/>
              <a:t>Избор</a:t>
            </a:r>
            <a:endParaRPr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4649724" y="1941534"/>
            <a:ext cx="2971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r>
              <a:rPr sz="2000" dirty="0" err="1"/>
              <a:t>Понудити</a:t>
            </a:r>
            <a:r>
              <a:rPr sz="2000" dirty="0"/>
              <a:t> </a:t>
            </a:r>
            <a:r>
              <a:rPr sz="2000" dirty="0" err="1"/>
              <a:t>различите</a:t>
            </a:r>
            <a:r>
              <a:rPr sz="2000" dirty="0"/>
              <a:t> </a:t>
            </a:r>
            <a:r>
              <a:rPr sz="2000" dirty="0" err="1"/>
              <a:t>начине</a:t>
            </a:r>
            <a:r>
              <a:rPr sz="2000" dirty="0"/>
              <a:t> </a:t>
            </a:r>
            <a:r>
              <a:rPr sz="2000" dirty="0" err="1"/>
              <a:t>доласка</a:t>
            </a:r>
            <a:r>
              <a:rPr sz="2000" dirty="0"/>
              <a:t> </a:t>
            </a:r>
            <a:r>
              <a:rPr sz="2000" dirty="0" err="1"/>
              <a:t>до</a:t>
            </a:r>
            <a:r>
              <a:rPr sz="2000" dirty="0"/>
              <a:t> </a:t>
            </a:r>
            <a:r>
              <a:rPr sz="2000" dirty="0" err="1"/>
              <a:t>истог</a:t>
            </a:r>
            <a:r>
              <a:rPr sz="2000" dirty="0"/>
              <a:t> </a:t>
            </a:r>
            <a:r>
              <a:rPr sz="2000" dirty="0" err="1"/>
              <a:t>исхода</a:t>
            </a:r>
            <a:r>
              <a:rPr sz="2000" dirty="0"/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991856" y="1417320"/>
            <a:ext cx="338328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991856" y="1417320"/>
            <a:ext cx="73152" cy="141732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0456" y="1618488"/>
            <a:ext cx="2971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 err="1"/>
              <a:t>Интеракција</a:t>
            </a:r>
            <a:endParaRPr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8220456" y="2095083"/>
            <a:ext cx="2971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r>
              <a:rPr sz="2400" dirty="0" err="1"/>
              <a:t>Рад</a:t>
            </a:r>
            <a:r>
              <a:rPr sz="2400" dirty="0"/>
              <a:t> у </a:t>
            </a:r>
            <a:r>
              <a:rPr sz="2400" dirty="0" err="1"/>
              <a:t>пару</a:t>
            </a:r>
            <a:r>
              <a:rPr sz="2400" dirty="0"/>
              <a:t>, </a:t>
            </a:r>
            <a:r>
              <a:rPr sz="2400" dirty="0" err="1"/>
              <a:t>групи</a:t>
            </a:r>
            <a:r>
              <a:rPr sz="2400" dirty="0"/>
              <a:t> и </a:t>
            </a:r>
            <a:r>
              <a:rPr sz="2400" dirty="0" err="1"/>
              <a:t>размјена</a:t>
            </a:r>
            <a:r>
              <a:rPr sz="2400" dirty="0"/>
              <a:t> </a:t>
            </a:r>
            <a:r>
              <a:rPr sz="2400" dirty="0" err="1"/>
              <a:t>идеја</a:t>
            </a:r>
            <a:r>
              <a:rPr sz="2400" dirty="0"/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3154680"/>
            <a:ext cx="50749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22960" y="3154680"/>
            <a:ext cx="73152" cy="141732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51560" y="3355848"/>
            <a:ext cx="46634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 err="1"/>
              <a:t>Повратна</a:t>
            </a:r>
            <a:r>
              <a:rPr sz="2800" dirty="0"/>
              <a:t> </a:t>
            </a:r>
            <a:r>
              <a:rPr sz="2800" dirty="0" err="1"/>
              <a:t>информација</a:t>
            </a:r>
            <a:endParaRPr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1051560" y="3904488"/>
            <a:ext cx="46634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r>
              <a:rPr sz="2400" dirty="0" err="1"/>
              <a:t>Ученику</a:t>
            </a:r>
            <a:r>
              <a:rPr sz="2400" dirty="0"/>
              <a:t> </a:t>
            </a:r>
            <a:r>
              <a:rPr sz="2400" dirty="0" err="1"/>
              <a:t>рећи</a:t>
            </a:r>
            <a:r>
              <a:rPr sz="2400" dirty="0"/>
              <a:t> </a:t>
            </a:r>
            <a:r>
              <a:rPr sz="2400" dirty="0" err="1"/>
              <a:t>шта</a:t>
            </a:r>
            <a:r>
              <a:rPr sz="2400" dirty="0"/>
              <a:t> </a:t>
            </a:r>
            <a:r>
              <a:rPr sz="2400" dirty="0" err="1"/>
              <a:t>је</a:t>
            </a:r>
            <a:r>
              <a:rPr sz="2400" dirty="0"/>
              <a:t> </a:t>
            </a:r>
            <a:r>
              <a:rPr sz="2400" dirty="0" err="1"/>
              <a:t>добро</a:t>
            </a:r>
            <a:r>
              <a:rPr sz="2400" dirty="0"/>
              <a:t> и </a:t>
            </a:r>
            <a:r>
              <a:rPr sz="2400" dirty="0" err="1"/>
              <a:t>шта</a:t>
            </a:r>
            <a:r>
              <a:rPr sz="2400" dirty="0"/>
              <a:t> </a:t>
            </a:r>
            <a:r>
              <a:rPr sz="2400" dirty="0" err="1"/>
              <a:t>је</a:t>
            </a:r>
            <a:r>
              <a:rPr sz="2400" dirty="0"/>
              <a:t> </a:t>
            </a:r>
            <a:r>
              <a:rPr sz="2400" dirty="0" err="1"/>
              <a:t>сљедећи</a:t>
            </a:r>
            <a:r>
              <a:rPr sz="2400" dirty="0"/>
              <a:t> </a:t>
            </a:r>
            <a:r>
              <a:rPr sz="2400" dirty="0" err="1"/>
              <a:t>корак</a:t>
            </a:r>
            <a:r>
              <a:rPr sz="2400" dirty="0"/>
              <a:t>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3154680"/>
            <a:ext cx="50749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263640" y="3154680"/>
            <a:ext cx="73152" cy="141732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92240" y="3355848"/>
            <a:ext cx="46634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 err="1"/>
              <a:t>Смисао</a:t>
            </a:r>
            <a:endParaRPr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6492240" y="3904488"/>
            <a:ext cx="46634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r>
              <a:rPr sz="2400" dirty="0" err="1"/>
              <a:t>Јасно</a:t>
            </a:r>
            <a:r>
              <a:rPr sz="2400" dirty="0"/>
              <a:t> </a:t>
            </a:r>
            <a:r>
              <a:rPr sz="2400" dirty="0" err="1"/>
              <a:t>питање</a:t>
            </a:r>
            <a:r>
              <a:rPr sz="2400" dirty="0"/>
              <a:t>: „</a:t>
            </a:r>
            <a:r>
              <a:rPr sz="2400" dirty="0" err="1"/>
              <a:t>Зашто</a:t>
            </a:r>
            <a:r>
              <a:rPr sz="2400" dirty="0"/>
              <a:t> </a:t>
            </a:r>
            <a:r>
              <a:rPr sz="2400" dirty="0" err="1"/>
              <a:t>ово</a:t>
            </a:r>
            <a:r>
              <a:rPr sz="2400" dirty="0"/>
              <a:t> </a:t>
            </a:r>
            <a:r>
              <a:rPr sz="2400" dirty="0" err="1"/>
              <a:t>учимо</a:t>
            </a:r>
            <a:r>
              <a:rPr sz="2400" dirty="0"/>
              <a:t>?“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31520" y="4800600"/>
            <a:ext cx="10698480" cy="1234440"/>
          </a:xfrm>
          <a:prstGeom prst="roundRect">
            <a:avLst/>
          </a:prstGeom>
          <a:solidFill>
            <a:srgbClr val="FBF3DA"/>
          </a:solidFill>
          <a:ln>
            <a:solidFill>
              <a:srgbClr val="E8B0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60120" y="5276088"/>
            <a:ext cx="8778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62D34"/>
                </a:solidFill>
              </a:defRPr>
            </a:pPr>
            <a:r>
              <a:t>Замислите један час који често држите. Шта бисте промијенили у првих 10 минута?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515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258084"/>
                </a:solidFill>
              </a:defRPr>
            </a:pPr>
            <a:r>
              <a:t>КОНКРЕТАН ЧАС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2D41"/>
                </a:solidFill>
              </a:defRPr>
            </a:pPr>
            <a:r>
              <a:t>Примјер: „Биљке“ — од предавања ка истраживању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554480"/>
            <a:ext cx="50749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1554480"/>
            <a:ext cx="73152" cy="182880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1755648"/>
            <a:ext cx="46634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400" dirty="0" err="1"/>
              <a:t>Умјесто</a:t>
            </a:r>
            <a:endParaRPr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051560" y="2304288"/>
            <a:ext cx="46634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262D34"/>
                </a:solidFill>
              </a:defRPr>
            </a:pPr>
            <a:r>
              <a:rPr sz="2400" dirty="0" err="1"/>
              <a:t>Учитељ</a:t>
            </a:r>
            <a:r>
              <a:rPr sz="2400" dirty="0"/>
              <a:t> </a:t>
            </a:r>
            <a:r>
              <a:rPr sz="2400" dirty="0" err="1"/>
              <a:t>објашњава</a:t>
            </a:r>
            <a:r>
              <a:rPr sz="2400" dirty="0"/>
              <a:t> </a:t>
            </a:r>
            <a:r>
              <a:rPr sz="2400" dirty="0" err="1"/>
              <a:t>дијелове</a:t>
            </a:r>
            <a:r>
              <a:rPr sz="2400" dirty="0"/>
              <a:t> </a:t>
            </a:r>
            <a:r>
              <a:rPr sz="2400" dirty="0" err="1"/>
              <a:t>биљке</a:t>
            </a:r>
            <a:r>
              <a:rPr sz="2400" dirty="0"/>
              <a:t>, </a:t>
            </a:r>
            <a:r>
              <a:rPr sz="2400" dirty="0" err="1"/>
              <a:t>ученици</a:t>
            </a:r>
            <a:r>
              <a:rPr sz="2400" dirty="0"/>
              <a:t> </a:t>
            </a:r>
            <a:r>
              <a:rPr sz="2400" dirty="0" err="1"/>
              <a:t>записују</a:t>
            </a:r>
            <a:r>
              <a:rPr sz="2400" dirty="0"/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554480"/>
            <a:ext cx="5074920" cy="265176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63640" y="1554480"/>
            <a:ext cx="73152" cy="265176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92240" y="1755648"/>
            <a:ext cx="46634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400" dirty="0" err="1"/>
              <a:t>Можемо</a:t>
            </a:r>
            <a:endParaRPr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492240" y="2304288"/>
            <a:ext cx="46634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262D34"/>
                </a:solidFill>
              </a:defRPr>
            </a:pPr>
            <a:r>
              <a:rPr sz="2400" dirty="0"/>
              <a:t>1. </a:t>
            </a:r>
            <a:r>
              <a:rPr sz="2400" dirty="0" err="1"/>
              <a:t>фотографисати</a:t>
            </a:r>
            <a:r>
              <a:rPr sz="2400" dirty="0"/>
              <a:t> </a:t>
            </a:r>
            <a:r>
              <a:rPr sz="2400" dirty="0" err="1"/>
              <a:t>биљке</a:t>
            </a:r>
            <a:br>
              <a:rPr sz="2400" dirty="0"/>
            </a:br>
            <a:r>
              <a:rPr sz="2400" dirty="0"/>
              <a:t>2. </a:t>
            </a:r>
            <a:r>
              <a:rPr sz="2400" dirty="0" err="1"/>
              <a:t>уочити</a:t>
            </a:r>
            <a:r>
              <a:rPr sz="2400" dirty="0"/>
              <a:t> и </a:t>
            </a:r>
            <a:r>
              <a:rPr sz="2400" dirty="0" err="1"/>
              <a:t>груписати</a:t>
            </a:r>
            <a:br>
              <a:rPr sz="2400" dirty="0"/>
            </a:br>
            <a:r>
              <a:rPr sz="2400" dirty="0"/>
              <a:t>3. </a:t>
            </a:r>
            <a:r>
              <a:rPr sz="2400" dirty="0" err="1"/>
              <a:t>поставити</a:t>
            </a:r>
            <a:r>
              <a:rPr sz="2400" dirty="0"/>
              <a:t> </a:t>
            </a:r>
            <a:r>
              <a:rPr sz="2400" dirty="0" err="1"/>
              <a:t>питање</a:t>
            </a:r>
            <a:br>
              <a:rPr sz="2400" dirty="0"/>
            </a:br>
            <a:r>
              <a:rPr sz="2400" dirty="0"/>
              <a:t>4. </a:t>
            </a:r>
            <a:r>
              <a:rPr sz="2400" dirty="0" err="1"/>
              <a:t>представити</a:t>
            </a:r>
            <a:r>
              <a:rPr sz="2400" dirty="0"/>
              <a:t> </a:t>
            </a:r>
            <a:r>
              <a:rPr sz="2400" dirty="0" err="1"/>
              <a:t>налаз</a:t>
            </a:r>
            <a:br>
              <a:rPr sz="2400" dirty="0"/>
            </a:br>
            <a:r>
              <a:rPr sz="2400" dirty="0"/>
              <a:t>5. </a:t>
            </a:r>
            <a:r>
              <a:rPr sz="2400" dirty="0" err="1"/>
              <a:t>упоредити</a:t>
            </a:r>
            <a:r>
              <a:rPr sz="2400" dirty="0"/>
              <a:t> </a:t>
            </a:r>
            <a:r>
              <a:rPr sz="2400" dirty="0" err="1"/>
              <a:t>закључке</a:t>
            </a:r>
            <a:endParaRPr sz="2400" dirty="0"/>
          </a:p>
        </p:txBody>
      </p:sp>
      <p:sp>
        <p:nvSpPr>
          <p:cNvPr id="14" name="Rounded Rectangle 13"/>
          <p:cNvSpPr/>
          <p:nvPr/>
        </p:nvSpPr>
        <p:spPr>
          <a:xfrm>
            <a:off x="822960" y="4709160"/>
            <a:ext cx="10515600" cy="960120"/>
          </a:xfrm>
          <a:prstGeom prst="roundRect">
            <a:avLst/>
          </a:prstGeom>
          <a:solidFill>
            <a:srgbClr val="FBF3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234440" y="5074920"/>
            <a:ext cx="9692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solidFill>
                  <a:srgbClr val="1E2D41"/>
                </a:solidFill>
              </a:defRPr>
            </a:pPr>
            <a:r>
              <a:t>„Дигитално средство је корисно само ако побољшава учење.“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79408" y="5934456"/>
            <a:ext cx="239572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50" b="0">
                <a:solidFill>
                  <a:srgbClr val="FFFFFF"/>
                </a:solidFill>
              </a:defRPr>
            </a:pPr>
            <a:r>
              <a:t>Предавач: Ово је примјер из ваше постојеће презентације, али сада га користимо као модел за планирање часа.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45950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258084"/>
                </a:solidFill>
              </a:defRPr>
            </a:pPr>
            <a:r>
              <a:rPr sz="2800" dirty="0"/>
              <a:t>ПАЖЊА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2D41"/>
                </a:solidFill>
              </a:defRPr>
            </a:pP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скраћујемо</a:t>
            </a:r>
            <a:r>
              <a:rPr dirty="0"/>
              <a:t> </a:t>
            </a:r>
            <a:r>
              <a:rPr dirty="0" err="1"/>
              <a:t>учење</a:t>
            </a:r>
            <a:r>
              <a:rPr dirty="0"/>
              <a:t> — </a:t>
            </a:r>
            <a:r>
              <a:rPr dirty="0" err="1"/>
              <a:t>мијењамо</a:t>
            </a:r>
            <a:r>
              <a:rPr dirty="0"/>
              <a:t> </a:t>
            </a:r>
            <a:r>
              <a:rPr dirty="0" err="1"/>
              <a:t>ритам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685800" y="1828800"/>
            <a:ext cx="19659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828800"/>
            <a:ext cx="73152" cy="141732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2029968"/>
            <a:ext cx="1554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/>
              <a:t>2 </a:t>
            </a:r>
            <a:r>
              <a:rPr sz="2800" dirty="0" err="1"/>
              <a:t>мин</a:t>
            </a:r>
            <a:r>
              <a:rPr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578608"/>
            <a:ext cx="1554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r>
              <a:rPr sz="2400" dirty="0" err="1"/>
              <a:t>Проблем</a:t>
            </a:r>
            <a:endParaRPr sz="2400" dirty="0"/>
          </a:p>
        </p:txBody>
      </p:sp>
      <p:sp>
        <p:nvSpPr>
          <p:cNvPr id="10" name="Rounded Rectangle 9"/>
          <p:cNvSpPr/>
          <p:nvPr/>
        </p:nvSpPr>
        <p:spPr>
          <a:xfrm>
            <a:off x="2926080" y="1828800"/>
            <a:ext cx="19659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926080" y="1828800"/>
            <a:ext cx="73152" cy="141732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154680" y="2029968"/>
            <a:ext cx="1554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/>
              <a:t>5 </a:t>
            </a:r>
            <a:r>
              <a:rPr sz="2800" dirty="0" err="1"/>
              <a:t>мин</a:t>
            </a:r>
            <a:r>
              <a:rPr dirty="0"/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54680" y="2578608"/>
            <a:ext cx="1554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r>
              <a:rPr sz="2400" dirty="0" err="1"/>
              <a:t>Рад</a:t>
            </a:r>
            <a:r>
              <a:rPr sz="2400" dirty="0"/>
              <a:t> у </a:t>
            </a:r>
            <a:r>
              <a:rPr sz="2400" dirty="0" err="1"/>
              <a:t>пару</a:t>
            </a:r>
            <a:endParaRPr sz="2400" dirty="0"/>
          </a:p>
        </p:txBody>
      </p:sp>
      <p:sp>
        <p:nvSpPr>
          <p:cNvPr id="14" name="Rounded Rectangle 13"/>
          <p:cNvSpPr/>
          <p:nvPr/>
        </p:nvSpPr>
        <p:spPr>
          <a:xfrm>
            <a:off x="5166360" y="1828800"/>
            <a:ext cx="19659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166360" y="1828800"/>
            <a:ext cx="73152" cy="141732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394960" y="2029968"/>
            <a:ext cx="1554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/>
              <a:t>5 </a:t>
            </a:r>
            <a:r>
              <a:rPr sz="2800" dirty="0" err="1"/>
              <a:t>мин</a:t>
            </a:r>
            <a:r>
              <a:rPr sz="2800" dirty="0"/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94960" y="2578608"/>
            <a:ext cx="15544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r>
              <a:rPr sz="2400" dirty="0" err="1"/>
              <a:t>Истраживање</a:t>
            </a:r>
            <a:endParaRPr sz="2400" dirty="0"/>
          </a:p>
        </p:txBody>
      </p:sp>
      <p:sp>
        <p:nvSpPr>
          <p:cNvPr id="18" name="Rounded Rectangle 17"/>
          <p:cNvSpPr/>
          <p:nvPr/>
        </p:nvSpPr>
        <p:spPr>
          <a:xfrm>
            <a:off x="7406640" y="1828800"/>
            <a:ext cx="19659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406640" y="1828800"/>
            <a:ext cx="73152" cy="141732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635240" y="2029968"/>
            <a:ext cx="1554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/>
              <a:t>3 </a:t>
            </a:r>
            <a:r>
              <a:rPr sz="2800" dirty="0" err="1"/>
              <a:t>мин</a:t>
            </a:r>
            <a:r>
              <a:rPr sz="2800" dirty="0"/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03820" y="2534900"/>
            <a:ext cx="1554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r>
              <a:rPr sz="2400" dirty="0" err="1"/>
              <a:t>Размјена</a:t>
            </a:r>
            <a:endParaRPr sz="2400" dirty="0"/>
          </a:p>
        </p:txBody>
      </p:sp>
      <p:sp>
        <p:nvSpPr>
          <p:cNvPr id="22" name="Rounded Rectangle 21"/>
          <p:cNvSpPr/>
          <p:nvPr/>
        </p:nvSpPr>
        <p:spPr>
          <a:xfrm>
            <a:off x="9646920" y="1828800"/>
            <a:ext cx="19659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9646920" y="1828800"/>
            <a:ext cx="73152" cy="141732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875520" y="2029968"/>
            <a:ext cx="1554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/>
              <a:t>5 </a:t>
            </a:r>
            <a:r>
              <a:rPr sz="2800" dirty="0" err="1"/>
              <a:t>мин</a:t>
            </a:r>
            <a:r>
              <a:rPr sz="2800" dirty="0"/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75520" y="2578608"/>
            <a:ext cx="1554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r>
              <a:rPr sz="2400" dirty="0" err="1"/>
              <a:t>Закључак</a:t>
            </a:r>
            <a:endParaRPr sz="2400" dirty="0"/>
          </a:p>
        </p:txBody>
      </p:sp>
      <p:sp>
        <p:nvSpPr>
          <p:cNvPr id="26" name="Rounded Rectangle 25"/>
          <p:cNvSpPr/>
          <p:nvPr/>
        </p:nvSpPr>
        <p:spPr>
          <a:xfrm>
            <a:off x="731520" y="4800600"/>
            <a:ext cx="10698480" cy="1234440"/>
          </a:xfrm>
          <a:prstGeom prst="roundRect">
            <a:avLst/>
          </a:prstGeom>
          <a:solidFill>
            <a:srgbClr val="FBF3DA"/>
          </a:solidFill>
          <a:ln>
            <a:solidFill>
              <a:srgbClr val="E8B0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60120" y="5276088"/>
            <a:ext cx="87782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62D34"/>
                </a:solidFill>
              </a:defRPr>
            </a:pPr>
            <a:r>
              <a:rPr sz="2400" dirty="0" err="1"/>
              <a:t>Који</a:t>
            </a:r>
            <a:r>
              <a:rPr sz="2400" dirty="0"/>
              <a:t> </a:t>
            </a:r>
            <a:r>
              <a:rPr sz="2400" dirty="0" err="1"/>
              <a:t>дио</a:t>
            </a:r>
            <a:r>
              <a:rPr sz="2400" dirty="0"/>
              <a:t> </a:t>
            </a:r>
            <a:r>
              <a:rPr sz="2400" dirty="0" err="1"/>
              <a:t>оваквог</a:t>
            </a:r>
            <a:r>
              <a:rPr sz="2400" dirty="0"/>
              <a:t> </a:t>
            </a:r>
            <a:r>
              <a:rPr sz="2400" dirty="0" err="1"/>
              <a:t>часа</a:t>
            </a:r>
            <a:r>
              <a:rPr sz="2400" dirty="0"/>
              <a:t> </a:t>
            </a:r>
            <a:r>
              <a:rPr sz="2400" dirty="0" err="1"/>
              <a:t>би</a:t>
            </a:r>
            <a:r>
              <a:rPr sz="2400" dirty="0"/>
              <a:t> </a:t>
            </a:r>
            <a:r>
              <a:rPr sz="2400" dirty="0" err="1"/>
              <a:t>највише</a:t>
            </a:r>
            <a:r>
              <a:rPr sz="2400" dirty="0"/>
              <a:t> </a:t>
            </a:r>
            <a:r>
              <a:rPr sz="2400" dirty="0" err="1"/>
              <a:t>помогао</a:t>
            </a:r>
            <a:r>
              <a:rPr sz="2400" dirty="0"/>
              <a:t> </a:t>
            </a:r>
            <a:r>
              <a:rPr sz="2400" dirty="0" err="1"/>
              <a:t>ученику</a:t>
            </a:r>
            <a:r>
              <a:rPr sz="2400" dirty="0"/>
              <a:t> </a:t>
            </a:r>
            <a:r>
              <a:rPr sz="2400" dirty="0" err="1"/>
              <a:t>који</a:t>
            </a:r>
            <a:r>
              <a:rPr sz="2400" dirty="0"/>
              <a:t> </a:t>
            </a:r>
            <a:r>
              <a:rPr sz="2400" dirty="0" err="1"/>
              <a:t>губи</a:t>
            </a:r>
            <a:r>
              <a:rPr sz="2400" dirty="0"/>
              <a:t> </a:t>
            </a:r>
            <a:r>
              <a:rPr sz="2400" dirty="0" err="1"/>
              <a:t>пажњу</a:t>
            </a:r>
            <a:r>
              <a:rPr sz="2400" dirty="0"/>
              <a:t>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2D41"/>
                </a:solidFill>
              </a:defRPr>
            </a:pPr>
            <a:r>
              <a:t>Избор није попуштање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508760"/>
            <a:ext cx="10515600" cy="1051560"/>
          </a:xfrm>
          <a:prstGeom prst="roundRect">
            <a:avLst/>
          </a:prstGeom>
          <a:solidFill>
            <a:srgbClr val="E0F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234440" y="1874519"/>
            <a:ext cx="96926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solidFill>
                  <a:srgbClr val="1E2D41"/>
                </a:solidFill>
              </a:defRPr>
            </a:pPr>
            <a:r>
              <a:rPr sz="2800" dirty="0"/>
              <a:t>„</a:t>
            </a:r>
            <a:r>
              <a:rPr sz="2800" dirty="0" err="1"/>
              <a:t>Научи</a:t>
            </a:r>
            <a:r>
              <a:rPr sz="2800" dirty="0"/>
              <a:t> и </a:t>
            </a:r>
            <a:r>
              <a:rPr sz="2800" dirty="0" err="1"/>
              <a:t>објасни</a:t>
            </a:r>
            <a:r>
              <a:rPr sz="2800" dirty="0"/>
              <a:t> </a:t>
            </a:r>
            <a:r>
              <a:rPr sz="2800" dirty="0" err="1"/>
              <a:t>кружење</a:t>
            </a:r>
            <a:r>
              <a:rPr sz="2800" dirty="0"/>
              <a:t> </a:t>
            </a:r>
            <a:r>
              <a:rPr sz="2800" dirty="0" err="1"/>
              <a:t>воде</a:t>
            </a:r>
            <a:r>
              <a:rPr sz="2800" dirty="0"/>
              <a:t>.“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2971800"/>
            <a:ext cx="32461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22960" y="2971800"/>
            <a:ext cx="73152" cy="132588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51560" y="3172968"/>
            <a:ext cx="283463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3721608"/>
            <a:ext cx="30388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262D34"/>
                </a:solidFill>
              </a:defRPr>
            </a:pPr>
            <a:r>
              <a:rPr sz="2400" dirty="0" err="1"/>
              <a:t>Напиши</a:t>
            </a:r>
            <a:r>
              <a:rPr sz="2400" dirty="0"/>
              <a:t> </a:t>
            </a:r>
            <a:r>
              <a:rPr sz="2400" dirty="0" err="1"/>
              <a:t>објашњење</a:t>
            </a:r>
            <a:r>
              <a:rPr dirty="0"/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62272" y="2971800"/>
            <a:ext cx="32461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462272" y="2971800"/>
            <a:ext cx="73152" cy="132588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90872" y="3172968"/>
            <a:ext cx="283463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3440" y="3429000"/>
            <a:ext cx="28346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262D34"/>
                </a:solidFill>
              </a:defRPr>
            </a:pPr>
            <a:r>
              <a:rPr sz="2400" dirty="0" err="1"/>
              <a:t>Направи</a:t>
            </a:r>
            <a:r>
              <a:rPr sz="2400" dirty="0"/>
              <a:t> </a:t>
            </a:r>
            <a:r>
              <a:rPr sz="2400" dirty="0" err="1"/>
              <a:t>цртеж</a:t>
            </a:r>
            <a:r>
              <a:rPr sz="2400" dirty="0"/>
              <a:t> </a:t>
            </a:r>
            <a:r>
              <a:rPr sz="2400" dirty="0" err="1"/>
              <a:t>или</a:t>
            </a:r>
            <a:r>
              <a:rPr sz="2400" dirty="0"/>
              <a:t> </a:t>
            </a:r>
            <a:r>
              <a:rPr sz="2400" dirty="0" err="1"/>
              <a:t>стрип</a:t>
            </a:r>
            <a:r>
              <a:rPr sz="2400" dirty="0"/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01583" y="2971800"/>
            <a:ext cx="32461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101583" y="2971800"/>
            <a:ext cx="73152" cy="132588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30183" y="3172968"/>
            <a:ext cx="283463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899" y="3429000"/>
            <a:ext cx="28346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262D34"/>
                </a:solidFill>
              </a:defRPr>
            </a:pPr>
            <a:r>
              <a:rPr sz="2400" dirty="0" err="1"/>
              <a:t>Усмено</a:t>
            </a:r>
            <a:r>
              <a:rPr sz="2400" dirty="0"/>
              <a:t> </a:t>
            </a:r>
            <a:r>
              <a:rPr sz="2400" dirty="0" err="1"/>
              <a:t>објасни</a:t>
            </a:r>
            <a:r>
              <a:rPr sz="2400" dirty="0"/>
              <a:t> </a:t>
            </a:r>
            <a:r>
              <a:rPr sz="2400" dirty="0" err="1"/>
              <a:t>поступак</a:t>
            </a:r>
            <a:r>
              <a:rPr sz="2400" dirty="0"/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960" y="4892040"/>
            <a:ext cx="10515600" cy="914400"/>
          </a:xfrm>
          <a:prstGeom prst="roundRect">
            <a:avLst/>
          </a:prstGeom>
          <a:solidFill>
            <a:srgbClr val="FBF3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234440" y="5257800"/>
            <a:ext cx="9692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solidFill>
                  <a:srgbClr val="1E2D41"/>
                </a:solidFill>
              </a:defRPr>
            </a:pPr>
            <a:r>
              <a:rPr dirty="0"/>
              <a:t>„</a:t>
            </a:r>
            <a:r>
              <a:rPr dirty="0" err="1"/>
              <a:t>Исти</a:t>
            </a:r>
            <a:r>
              <a:rPr dirty="0"/>
              <a:t> </a:t>
            </a:r>
            <a:r>
              <a:rPr dirty="0" err="1"/>
              <a:t>исход</a:t>
            </a:r>
            <a:r>
              <a:rPr dirty="0"/>
              <a:t> — </a:t>
            </a:r>
            <a:r>
              <a:rPr dirty="0" err="1"/>
              <a:t>различит</a:t>
            </a:r>
            <a:r>
              <a:rPr dirty="0"/>
              <a:t> </a:t>
            </a:r>
            <a:r>
              <a:rPr dirty="0" err="1"/>
              <a:t>пут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њега</a:t>
            </a:r>
            <a:r>
              <a:rPr dirty="0"/>
              <a:t>.“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300415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258084"/>
                </a:solidFill>
              </a:defRPr>
            </a:pPr>
            <a:r>
              <a:rPr sz="2400" dirty="0"/>
              <a:t>САРАДНИЧКО УЧЕЊЕ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2D41"/>
                </a:solidFill>
              </a:defRPr>
            </a:pPr>
            <a:r>
              <a:rPr dirty="0" err="1"/>
              <a:t>Групни</a:t>
            </a:r>
            <a:r>
              <a:rPr dirty="0"/>
              <a:t> </a:t>
            </a:r>
            <a:r>
              <a:rPr dirty="0" err="1"/>
              <a:t>рад</a:t>
            </a:r>
            <a:r>
              <a:rPr dirty="0"/>
              <a:t> </a:t>
            </a:r>
            <a:r>
              <a:rPr dirty="0" err="1"/>
              <a:t>није</a:t>
            </a:r>
            <a:r>
              <a:rPr dirty="0"/>
              <a:t>: „</a:t>
            </a:r>
            <a:r>
              <a:rPr dirty="0" err="1"/>
              <a:t>Сједите</a:t>
            </a:r>
            <a:r>
              <a:rPr dirty="0"/>
              <a:t> </a:t>
            </a:r>
            <a:r>
              <a:rPr dirty="0" err="1"/>
              <a:t>заједно</a:t>
            </a:r>
            <a:r>
              <a:rPr dirty="0"/>
              <a:t>“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508760"/>
            <a:ext cx="512064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77240" y="1508760"/>
            <a:ext cx="73152" cy="132588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709928"/>
            <a:ext cx="47091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400" dirty="0" err="1"/>
              <a:t>Истраживач</a:t>
            </a:r>
            <a:endParaRPr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005840" y="2258568"/>
            <a:ext cx="47091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62D34"/>
                </a:solidFill>
              </a:defRPr>
            </a:pPr>
            <a:r>
              <a:rPr sz="2400" dirty="0" err="1"/>
              <a:t>тражи</a:t>
            </a:r>
            <a:r>
              <a:rPr sz="2400" dirty="0"/>
              <a:t> и </a:t>
            </a:r>
            <a:r>
              <a:rPr sz="2400" dirty="0" err="1"/>
              <a:t>провјерава</a:t>
            </a:r>
            <a:endParaRPr sz="2400" dirty="0"/>
          </a:p>
        </p:txBody>
      </p:sp>
      <p:sp>
        <p:nvSpPr>
          <p:cNvPr id="10" name="Rounded Rectangle 9"/>
          <p:cNvSpPr/>
          <p:nvPr/>
        </p:nvSpPr>
        <p:spPr>
          <a:xfrm>
            <a:off x="6309359" y="1508760"/>
            <a:ext cx="512064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309359" y="1508760"/>
            <a:ext cx="73152" cy="132588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37959" y="1709928"/>
            <a:ext cx="47091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400" dirty="0" err="1"/>
              <a:t>Записничар</a:t>
            </a:r>
            <a:endParaRPr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37959" y="2258568"/>
            <a:ext cx="47091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62D34"/>
                </a:solidFill>
              </a:defRPr>
            </a:pPr>
            <a:r>
              <a:rPr sz="2400" dirty="0" err="1"/>
              <a:t>биљежи</a:t>
            </a:r>
            <a:r>
              <a:rPr sz="2400" dirty="0"/>
              <a:t> </a:t>
            </a:r>
            <a:r>
              <a:rPr sz="2400" dirty="0" err="1"/>
              <a:t>кључне</a:t>
            </a:r>
            <a:r>
              <a:rPr sz="2400" dirty="0"/>
              <a:t> </a:t>
            </a:r>
            <a:r>
              <a:rPr sz="2400" dirty="0" err="1"/>
              <a:t>идеје</a:t>
            </a:r>
            <a:endParaRPr sz="2400" dirty="0"/>
          </a:p>
        </p:txBody>
      </p:sp>
      <p:sp>
        <p:nvSpPr>
          <p:cNvPr id="14" name="Rounded Rectangle 13"/>
          <p:cNvSpPr/>
          <p:nvPr/>
        </p:nvSpPr>
        <p:spPr>
          <a:xfrm>
            <a:off x="777240" y="3108960"/>
            <a:ext cx="512064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77240" y="3108960"/>
            <a:ext cx="73152" cy="132588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05840" y="3310128"/>
            <a:ext cx="47091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400" dirty="0" err="1"/>
              <a:t>Критичар</a:t>
            </a:r>
            <a:endParaRPr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1005840" y="3858768"/>
            <a:ext cx="47091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62D34"/>
                </a:solidFill>
              </a:defRPr>
            </a:pPr>
            <a:r>
              <a:rPr sz="2400" dirty="0" err="1"/>
              <a:t>поставља</a:t>
            </a:r>
            <a:r>
              <a:rPr sz="2400" dirty="0"/>
              <a:t> </a:t>
            </a:r>
            <a:r>
              <a:rPr sz="2400" dirty="0" err="1"/>
              <a:t>питање</a:t>
            </a:r>
            <a:r>
              <a:rPr sz="2400" dirty="0"/>
              <a:t> / </a:t>
            </a:r>
            <a:r>
              <a:rPr sz="2400" dirty="0" err="1"/>
              <a:t>провјерава</a:t>
            </a:r>
            <a:endParaRPr sz="2400" dirty="0"/>
          </a:p>
        </p:txBody>
      </p:sp>
      <p:sp>
        <p:nvSpPr>
          <p:cNvPr id="18" name="Rounded Rectangle 17"/>
          <p:cNvSpPr/>
          <p:nvPr/>
        </p:nvSpPr>
        <p:spPr>
          <a:xfrm>
            <a:off x="6309359" y="3108960"/>
            <a:ext cx="512064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309359" y="3108960"/>
            <a:ext cx="73152" cy="132588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37959" y="3310128"/>
            <a:ext cx="47091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400" dirty="0" err="1"/>
              <a:t>Презентер</a:t>
            </a:r>
            <a:endParaRPr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6537959" y="3858768"/>
            <a:ext cx="47091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62D34"/>
                </a:solidFill>
              </a:defRPr>
            </a:pPr>
            <a:r>
              <a:rPr sz="2400" dirty="0" err="1"/>
              <a:t>представља</a:t>
            </a:r>
            <a:r>
              <a:rPr sz="2400" dirty="0"/>
              <a:t> </a:t>
            </a:r>
            <a:r>
              <a:rPr sz="2400" dirty="0" err="1"/>
              <a:t>закључак</a:t>
            </a:r>
            <a:endParaRPr sz="2400" dirty="0"/>
          </a:p>
        </p:txBody>
      </p:sp>
      <p:sp>
        <p:nvSpPr>
          <p:cNvPr id="22" name="Rounded Rectangle 21"/>
          <p:cNvSpPr/>
          <p:nvPr/>
        </p:nvSpPr>
        <p:spPr>
          <a:xfrm>
            <a:off x="822960" y="4892040"/>
            <a:ext cx="10515600" cy="914400"/>
          </a:xfrm>
          <a:prstGeom prst="roundRect">
            <a:avLst/>
          </a:prstGeom>
          <a:solidFill>
            <a:srgbClr val="E0F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234440" y="5257800"/>
            <a:ext cx="9692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solidFill>
                  <a:srgbClr val="1E2D41"/>
                </a:solidFill>
              </a:defRPr>
            </a:pPr>
            <a:r>
              <a:rPr dirty="0"/>
              <a:t>„</a:t>
            </a:r>
            <a:r>
              <a:rPr dirty="0" err="1"/>
              <a:t>Улога</a:t>
            </a:r>
            <a:r>
              <a:rPr dirty="0"/>
              <a:t> </a:t>
            </a:r>
            <a:r>
              <a:rPr dirty="0" err="1"/>
              <a:t>сваког</a:t>
            </a:r>
            <a:r>
              <a:rPr dirty="0"/>
              <a:t> </a:t>
            </a:r>
            <a:r>
              <a:rPr dirty="0" err="1"/>
              <a:t>ученика</a:t>
            </a:r>
            <a:r>
              <a:rPr dirty="0"/>
              <a:t> </a:t>
            </a:r>
            <a:r>
              <a:rPr dirty="0" err="1"/>
              <a:t>мора</a:t>
            </a:r>
            <a:r>
              <a:rPr dirty="0"/>
              <a:t> </a:t>
            </a:r>
            <a:r>
              <a:rPr dirty="0" err="1"/>
              <a:t>бити</a:t>
            </a:r>
            <a:r>
              <a:rPr dirty="0"/>
              <a:t> </a:t>
            </a:r>
            <a:r>
              <a:rPr dirty="0" err="1"/>
              <a:t>видљива</a:t>
            </a:r>
            <a:r>
              <a:rPr dirty="0"/>
              <a:t>.“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79408" y="5934456"/>
            <a:ext cx="239572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50" b="0">
                <a:solidFill>
                  <a:srgbClr val="FFFFFF"/>
                </a:solidFill>
              </a:defRPr>
            </a:pPr>
            <a:r>
              <a:t>Предавач: Овако групни рад постаје структура за учење, а не само распоред сједења.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3976858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2D41"/>
                </a:solidFill>
              </a:defRPr>
            </a:pPr>
            <a:r>
              <a:rPr dirty="0"/>
              <a:t>Think–Pair–Share: </a:t>
            </a:r>
            <a:r>
              <a:rPr dirty="0" err="1"/>
              <a:t>метод</a:t>
            </a:r>
            <a:r>
              <a:rPr lang="sr-Cyrl-RS" dirty="0"/>
              <a:t>а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822960" y="1417320"/>
            <a:ext cx="10515600" cy="1325880"/>
          </a:xfrm>
          <a:prstGeom prst="roundRect">
            <a:avLst/>
          </a:prstGeom>
          <a:solidFill>
            <a:srgbClr val="E0F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234440" y="1783080"/>
            <a:ext cx="96926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solidFill>
                  <a:srgbClr val="1E2D41"/>
                </a:solidFill>
              </a:defRPr>
            </a:pPr>
            <a:r>
              <a:t>„Да ли је пажња ученика данас краћа — или смо ми навикли да је тражимо на исти начин као прије 20 година?“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154680"/>
            <a:ext cx="32461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22960" y="3154680"/>
            <a:ext cx="73152" cy="123444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51560" y="3355848"/>
            <a:ext cx="2834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lang="sr-Cyrl-RS" sz="2400" dirty="0"/>
              <a:t>РАЗМИСЛИ</a:t>
            </a:r>
            <a:endParaRPr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012241" y="3648256"/>
            <a:ext cx="28346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62D34"/>
                </a:solidFill>
              </a:defRPr>
            </a:pPr>
            <a:r>
              <a:rPr sz="2400" dirty="0"/>
              <a:t>30 </a:t>
            </a:r>
            <a:r>
              <a:rPr sz="2400" dirty="0" err="1"/>
              <a:t>секунди</a:t>
            </a:r>
            <a:r>
              <a:rPr sz="2400" dirty="0"/>
              <a:t> — </a:t>
            </a:r>
            <a:r>
              <a:rPr sz="2400" dirty="0" err="1"/>
              <a:t>размисли</a:t>
            </a:r>
            <a:r>
              <a:rPr sz="2400" dirty="0"/>
              <a:t> </a:t>
            </a:r>
            <a:r>
              <a:rPr sz="2400" dirty="0" err="1"/>
              <a:t>сам</a:t>
            </a:r>
            <a:r>
              <a:rPr sz="2400" dirty="0"/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62272" y="3154680"/>
            <a:ext cx="32461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462272" y="3154680"/>
            <a:ext cx="73152" cy="123444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90872" y="3355848"/>
            <a:ext cx="2834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lang="sr-Cyrl-RS" sz="2400" dirty="0"/>
              <a:t>УПАРИ</a:t>
            </a:r>
            <a:endParaRPr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768596" y="3687818"/>
            <a:ext cx="28346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62D34"/>
                </a:solidFill>
              </a:defRPr>
            </a:pPr>
            <a:r>
              <a:rPr sz="2400" dirty="0"/>
              <a:t>60 </a:t>
            </a:r>
            <a:r>
              <a:rPr sz="2400" dirty="0" err="1"/>
              <a:t>секунди</a:t>
            </a:r>
            <a:r>
              <a:rPr sz="2400" dirty="0"/>
              <a:t> — </a:t>
            </a:r>
            <a:r>
              <a:rPr sz="2400" dirty="0" err="1"/>
              <a:t>разговарај</a:t>
            </a:r>
            <a:r>
              <a:rPr sz="2400" dirty="0"/>
              <a:t> у </a:t>
            </a:r>
            <a:r>
              <a:rPr sz="2400" dirty="0" err="1"/>
              <a:t>пару</a:t>
            </a:r>
            <a:r>
              <a:rPr sz="2400" dirty="0"/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01583" y="3154680"/>
            <a:ext cx="32461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101583" y="3154680"/>
            <a:ext cx="73152" cy="123444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30183" y="3355848"/>
            <a:ext cx="2834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lang="sr-Cyrl-RS" sz="2400" dirty="0"/>
              <a:t>ПОДИЈЕЛИ</a:t>
            </a:r>
            <a:endParaRPr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8302751" y="3687818"/>
            <a:ext cx="28346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62D34"/>
                </a:solidFill>
              </a:defRPr>
            </a:pPr>
            <a:r>
              <a:rPr sz="2400" dirty="0"/>
              <a:t>2 </a:t>
            </a:r>
            <a:r>
              <a:rPr sz="2400" dirty="0" err="1"/>
              <a:t>минута</a:t>
            </a:r>
            <a:r>
              <a:rPr sz="2400" dirty="0"/>
              <a:t> — </a:t>
            </a:r>
            <a:r>
              <a:rPr sz="2400" dirty="0" err="1"/>
              <a:t>подијели</a:t>
            </a:r>
            <a:r>
              <a:rPr sz="2400" dirty="0"/>
              <a:t> </a:t>
            </a:r>
            <a:r>
              <a:rPr sz="2400" dirty="0" err="1"/>
              <a:t>идеју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2D41"/>
                </a:solidFill>
              </a:defRPr>
            </a:pPr>
            <a:r>
              <a:t>Станице за учење: промијенимо простор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828800"/>
            <a:ext cx="25146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828800"/>
            <a:ext cx="73152" cy="150876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2029968"/>
            <a:ext cx="21031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400" dirty="0"/>
              <a:t>СТАНИЦА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578608"/>
            <a:ext cx="21031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r>
              <a:rPr sz="2400" dirty="0" err="1"/>
              <a:t>Прочитај</a:t>
            </a:r>
            <a:r>
              <a:rPr sz="2400" dirty="0"/>
              <a:t> и </a:t>
            </a:r>
            <a:r>
              <a:rPr sz="2400" dirty="0" err="1"/>
              <a:t>издвоји</a:t>
            </a:r>
            <a:endParaRPr sz="2400" dirty="0"/>
          </a:p>
        </p:txBody>
      </p:sp>
      <p:sp>
        <p:nvSpPr>
          <p:cNvPr id="10" name="Rounded Rectangle 9"/>
          <p:cNvSpPr/>
          <p:nvPr/>
        </p:nvSpPr>
        <p:spPr>
          <a:xfrm>
            <a:off x="3474720" y="1828800"/>
            <a:ext cx="25146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474720" y="1828800"/>
            <a:ext cx="73152" cy="150876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703320" y="2029968"/>
            <a:ext cx="21031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400" dirty="0"/>
              <a:t>СТАНИЦА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3320" y="2578608"/>
            <a:ext cx="21031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r>
              <a:rPr sz="2400" dirty="0" err="1"/>
              <a:t>Погледај</a:t>
            </a:r>
            <a:r>
              <a:rPr sz="2400" dirty="0"/>
              <a:t> и </a:t>
            </a:r>
            <a:r>
              <a:rPr sz="2400" dirty="0" err="1"/>
              <a:t>протумачи</a:t>
            </a:r>
            <a:endParaRPr sz="2400" dirty="0"/>
          </a:p>
        </p:txBody>
      </p:sp>
      <p:sp>
        <p:nvSpPr>
          <p:cNvPr id="14" name="Rounded Rectangle 13"/>
          <p:cNvSpPr/>
          <p:nvPr/>
        </p:nvSpPr>
        <p:spPr>
          <a:xfrm>
            <a:off x="6263640" y="1828800"/>
            <a:ext cx="25146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263640" y="1828800"/>
            <a:ext cx="73152" cy="150876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92240" y="2029968"/>
            <a:ext cx="21031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400" dirty="0"/>
              <a:t>СТАНИЦА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2578608"/>
            <a:ext cx="21031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r>
              <a:rPr sz="2400" dirty="0" err="1"/>
              <a:t>Ријеши</a:t>
            </a:r>
            <a:r>
              <a:rPr sz="2400" dirty="0"/>
              <a:t> </a:t>
            </a:r>
            <a:r>
              <a:rPr sz="2400" dirty="0" err="1"/>
              <a:t>проблем</a:t>
            </a:r>
            <a:endParaRPr sz="2400" dirty="0"/>
          </a:p>
        </p:txBody>
      </p:sp>
      <p:sp>
        <p:nvSpPr>
          <p:cNvPr id="18" name="Rounded Rectangle 17"/>
          <p:cNvSpPr/>
          <p:nvPr/>
        </p:nvSpPr>
        <p:spPr>
          <a:xfrm>
            <a:off x="9052559" y="1828800"/>
            <a:ext cx="25146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052559" y="1828800"/>
            <a:ext cx="73152" cy="150876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281159" y="2029968"/>
            <a:ext cx="21031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400" dirty="0"/>
              <a:t>СТАНИЦА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81159" y="2578608"/>
            <a:ext cx="21031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r>
              <a:rPr sz="2400" dirty="0" err="1"/>
              <a:t>Објасни</a:t>
            </a:r>
            <a:r>
              <a:rPr sz="2400" dirty="0"/>
              <a:t> </a:t>
            </a:r>
            <a:r>
              <a:rPr sz="2400" dirty="0" err="1"/>
              <a:t>другима</a:t>
            </a:r>
            <a:endParaRPr sz="2400" dirty="0"/>
          </a:p>
        </p:txBody>
      </p:sp>
      <p:sp>
        <p:nvSpPr>
          <p:cNvPr id="22" name="Rounded Rectangle 21"/>
          <p:cNvSpPr/>
          <p:nvPr/>
        </p:nvSpPr>
        <p:spPr>
          <a:xfrm>
            <a:off x="731520" y="4800600"/>
            <a:ext cx="10698480" cy="1234440"/>
          </a:xfrm>
          <a:prstGeom prst="roundRect">
            <a:avLst/>
          </a:prstGeom>
          <a:solidFill>
            <a:srgbClr val="FBF3DA"/>
          </a:solidFill>
          <a:ln>
            <a:solidFill>
              <a:srgbClr val="E8B0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60120" y="5276088"/>
            <a:ext cx="87782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62D34"/>
                </a:solidFill>
              </a:defRPr>
            </a:pPr>
            <a:r>
              <a:rPr sz="2400" dirty="0" err="1"/>
              <a:t>На</a:t>
            </a:r>
            <a:r>
              <a:rPr sz="2400" dirty="0"/>
              <a:t> </a:t>
            </a:r>
            <a:r>
              <a:rPr sz="2400" dirty="0" err="1"/>
              <a:t>једно</a:t>
            </a:r>
            <a:r>
              <a:rPr lang="sr-Cyrl-RS" sz="2400" dirty="0"/>
              <a:t>м часу</a:t>
            </a:r>
            <a:r>
              <a:rPr sz="2400" dirty="0"/>
              <a:t> </a:t>
            </a:r>
            <a:r>
              <a:rPr sz="2400" dirty="0" err="1"/>
              <a:t>поставите</a:t>
            </a:r>
            <a:r>
              <a:rPr sz="2400" dirty="0"/>
              <a:t> </a:t>
            </a:r>
            <a:r>
              <a:rPr sz="2400" dirty="0" err="1"/>
              <a:t>више</a:t>
            </a:r>
            <a:r>
              <a:rPr sz="2400" dirty="0"/>
              <a:t> </a:t>
            </a:r>
            <a:r>
              <a:rPr sz="2400" dirty="0" err="1"/>
              <a:t>кратких</a:t>
            </a:r>
            <a:r>
              <a:rPr sz="2400" dirty="0"/>
              <a:t> </a:t>
            </a:r>
            <a:r>
              <a:rPr sz="2400" dirty="0" err="1"/>
              <a:t>задатака</a:t>
            </a:r>
            <a:r>
              <a:rPr sz="2400" dirty="0"/>
              <a:t> </a:t>
            </a:r>
            <a:r>
              <a:rPr sz="2400" dirty="0" err="1"/>
              <a:t>различитог</a:t>
            </a:r>
            <a:r>
              <a:rPr sz="2400" dirty="0"/>
              <a:t> </a:t>
            </a:r>
            <a:r>
              <a:rPr sz="2400" dirty="0" err="1"/>
              <a:t>типа</a:t>
            </a:r>
            <a:r>
              <a:rPr sz="2400" dirty="0"/>
              <a:t>. </a:t>
            </a:r>
            <a:r>
              <a:rPr sz="2400" dirty="0" err="1"/>
              <a:t>Групе</a:t>
            </a:r>
            <a:r>
              <a:rPr sz="2400" dirty="0"/>
              <a:t> </a:t>
            </a:r>
            <a:r>
              <a:rPr sz="2400" dirty="0" err="1"/>
              <a:t>ротирају</a:t>
            </a:r>
            <a:r>
              <a:rPr sz="2400" dirty="0"/>
              <a:t> </a:t>
            </a:r>
            <a:r>
              <a:rPr sz="2400" dirty="0" err="1"/>
              <a:t>кроз</a:t>
            </a:r>
            <a:r>
              <a:rPr sz="2400" dirty="0"/>
              <a:t> </a:t>
            </a:r>
            <a:r>
              <a:rPr sz="2400" dirty="0" err="1"/>
              <a:t>станице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339875" y="411480"/>
            <a:ext cx="1094863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2D41"/>
                </a:solidFill>
              </a:defRPr>
            </a:pPr>
            <a:r>
              <a:rPr sz="3200" dirty="0" err="1"/>
              <a:t>Формативно</a:t>
            </a:r>
            <a:r>
              <a:rPr sz="3200" dirty="0"/>
              <a:t> </a:t>
            </a:r>
            <a:r>
              <a:rPr sz="3200" dirty="0" err="1"/>
              <a:t>праћење</a:t>
            </a:r>
            <a:r>
              <a:rPr sz="3200" dirty="0"/>
              <a:t>: </a:t>
            </a:r>
            <a:r>
              <a:rPr sz="3200" dirty="0" err="1"/>
              <a:t>повратна</a:t>
            </a:r>
            <a:r>
              <a:rPr sz="3200" dirty="0"/>
              <a:t> </a:t>
            </a:r>
            <a:r>
              <a:rPr sz="3200" dirty="0" err="1"/>
              <a:t>информација</a:t>
            </a:r>
            <a:r>
              <a:rPr sz="3200" dirty="0"/>
              <a:t> </a:t>
            </a:r>
            <a:r>
              <a:rPr sz="3200" dirty="0" err="1"/>
              <a:t>која</a:t>
            </a:r>
            <a:r>
              <a:rPr sz="3200" dirty="0"/>
              <a:t> </a:t>
            </a:r>
            <a:r>
              <a:rPr sz="3200" dirty="0" err="1"/>
              <a:t>покреће</a:t>
            </a:r>
            <a:endParaRPr sz="3200" dirty="0"/>
          </a:p>
        </p:txBody>
      </p:sp>
      <p:sp>
        <p:nvSpPr>
          <p:cNvPr id="6" name="Rounded Rectangle 5"/>
          <p:cNvSpPr/>
          <p:nvPr/>
        </p:nvSpPr>
        <p:spPr>
          <a:xfrm>
            <a:off x="822960" y="1645920"/>
            <a:ext cx="32461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1645920"/>
            <a:ext cx="73152" cy="182880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1847088"/>
            <a:ext cx="2834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400" dirty="0" err="1"/>
              <a:t>Умјесто</a:t>
            </a:r>
            <a:endParaRPr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051560" y="2395728"/>
            <a:ext cx="28346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262D34"/>
                </a:solidFill>
              </a:defRPr>
            </a:pPr>
            <a:r>
              <a:rPr sz="2400" dirty="0"/>
              <a:t>„</a:t>
            </a:r>
            <a:r>
              <a:rPr sz="2400" dirty="0" err="1"/>
              <a:t>Тачно</a:t>
            </a:r>
            <a:r>
              <a:rPr sz="2400" dirty="0"/>
              <a:t>.“</a:t>
            </a:r>
            <a:br>
              <a:rPr sz="2400" dirty="0"/>
            </a:br>
            <a:r>
              <a:rPr sz="2400" dirty="0"/>
              <a:t>„</a:t>
            </a:r>
            <a:r>
              <a:rPr sz="2400" dirty="0" err="1"/>
              <a:t>Нетачно</a:t>
            </a:r>
            <a:r>
              <a:rPr sz="2400" dirty="0"/>
              <a:t>.“</a:t>
            </a:r>
            <a:br>
              <a:rPr sz="2400" dirty="0"/>
            </a:br>
            <a:r>
              <a:rPr sz="2400" dirty="0" err="1"/>
              <a:t>оцјена</a:t>
            </a:r>
            <a:endParaRPr sz="2400" dirty="0"/>
          </a:p>
        </p:txBody>
      </p:sp>
      <p:sp>
        <p:nvSpPr>
          <p:cNvPr id="10" name="Rounded Rectangle 9"/>
          <p:cNvSpPr/>
          <p:nvPr/>
        </p:nvSpPr>
        <p:spPr>
          <a:xfrm>
            <a:off x="4462272" y="1645920"/>
            <a:ext cx="32461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62272" y="1645920"/>
            <a:ext cx="73152" cy="182880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90872" y="1847088"/>
            <a:ext cx="2834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400" dirty="0" err="1"/>
              <a:t>Питај</a:t>
            </a:r>
            <a:endParaRPr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544567" y="2077920"/>
            <a:ext cx="325526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262D34"/>
                </a:solidFill>
              </a:defRPr>
            </a:pPr>
            <a:r>
              <a:rPr sz="2400" dirty="0"/>
              <a:t>„</a:t>
            </a:r>
            <a:r>
              <a:rPr sz="2400" dirty="0" err="1"/>
              <a:t>Шта</a:t>
            </a:r>
            <a:r>
              <a:rPr sz="2400" dirty="0"/>
              <a:t> </a:t>
            </a:r>
            <a:r>
              <a:rPr sz="2400" dirty="0" err="1"/>
              <a:t>си</a:t>
            </a:r>
            <a:r>
              <a:rPr sz="2400" dirty="0"/>
              <a:t> </a:t>
            </a:r>
            <a:r>
              <a:rPr sz="2400" dirty="0" err="1"/>
              <a:t>урадио</a:t>
            </a:r>
            <a:r>
              <a:rPr sz="2400" dirty="0"/>
              <a:t> </a:t>
            </a:r>
            <a:r>
              <a:rPr sz="2400" dirty="0" err="1"/>
              <a:t>добро</a:t>
            </a:r>
            <a:r>
              <a:rPr sz="2400" dirty="0"/>
              <a:t>?“</a:t>
            </a:r>
            <a:br>
              <a:rPr sz="2400" dirty="0"/>
            </a:br>
            <a:r>
              <a:rPr sz="2400" dirty="0"/>
              <a:t>„</a:t>
            </a:r>
            <a:r>
              <a:rPr sz="2400" dirty="0" err="1"/>
              <a:t>Гдје</a:t>
            </a:r>
            <a:r>
              <a:rPr sz="2400" dirty="0"/>
              <a:t> </a:t>
            </a:r>
            <a:r>
              <a:rPr sz="2400" dirty="0" err="1"/>
              <a:t>си</a:t>
            </a:r>
            <a:r>
              <a:rPr sz="2400" dirty="0"/>
              <a:t> </a:t>
            </a:r>
            <a:r>
              <a:rPr sz="2400" dirty="0" err="1"/>
              <a:t>запео</a:t>
            </a:r>
            <a:r>
              <a:rPr sz="2400" dirty="0"/>
              <a:t>?“</a:t>
            </a:r>
            <a:br>
              <a:rPr sz="2400" dirty="0"/>
            </a:br>
            <a:r>
              <a:rPr sz="2400" dirty="0"/>
              <a:t>„</a:t>
            </a:r>
            <a:r>
              <a:rPr sz="2400" dirty="0" err="1"/>
              <a:t>Шта</a:t>
            </a:r>
            <a:r>
              <a:rPr sz="2400" dirty="0"/>
              <a:t> </a:t>
            </a:r>
            <a:r>
              <a:rPr sz="2400" dirty="0" err="1"/>
              <a:t>је</a:t>
            </a:r>
            <a:r>
              <a:rPr sz="2400" dirty="0"/>
              <a:t> </a:t>
            </a:r>
            <a:r>
              <a:rPr sz="2400" dirty="0" err="1"/>
              <a:t>сљедећи</a:t>
            </a:r>
            <a:r>
              <a:rPr sz="2400" dirty="0"/>
              <a:t> </a:t>
            </a:r>
            <a:r>
              <a:rPr sz="2400" dirty="0" err="1"/>
              <a:t>корак</a:t>
            </a:r>
            <a:r>
              <a:rPr sz="2400" dirty="0"/>
              <a:t>?“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1583" y="1645920"/>
            <a:ext cx="32461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101583" y="1645920"/>
            <a:ext cx="73152" cy="182880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30183" y="1847088"/>
            <a:ext cx="2834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400" dirty="0" err="1"/>
              <a:t>Циљ</a:t>
            </a:r>
            <a:endParaRPr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8330183" y="2395728"/>
            <a:ext cx="283463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262D34"/>
                </a:solidFill>
              </a:defRPr>
            </a:pPr>
            <a:r>
              <a:rPr sz="2400" dirty="0" err="1"/>
              <a:t>Ученик</a:t>
            </a:r>
            <a:r>
              <a:rPr sz="2400" dirty="0"/>
              <a:t> </a:t>
            </a:r>
            <a:r>
              <a:rPr sz="2400" dirty="0" err="1"/>
              <a:t>зна</a:t>
            </a:r>
            <a:r>
              <a:rPr sz="2400" dirty="0"/>
              <a:t>:</a:t>
            </a:r>
            <a:br>
              <a:rPr sz="2400" dirty="0"/>
            </a:br>
            <a:r>
              <a:rPr sz="2400" dirty="0" err="1"/>
              <a:t>гдје</a:t>
            </a:r>
            <a:r>
              <a:rPr sz="2400" dirty="0"/>
              <a:t> </a:t>
            </a:r>
            <a:r>
              <a:rPr sz="2400" dirty="0" err="1"/>
              <a:t>је</a:t>
            </a:r>
            <a:r>
              <a:rPr sz="2400" dirty="0"/>
              <a:t> </a:t>
            </a:r>
            <a:r>
              <a:rPr sz="2400" dirty="0" err="1"/>
              <a:t>сада</a:t>
            </a:r>
            <a:br>
              <a:rPr sz="2400" dirty="0"/>
            </a:br>
            <a:r>
              <a:rPr sz="2400" dirty="0" err="1"/>
              <a:t>шта</a:t>
            </a:r>
            <a:r>
              <a:rPr sz="2400" dirty="0"/>
              <a:t> </a:t>
            </a:r>
            <a:r>
              <a:rPr sz="2400" dirty="0" err="1"/>
              <a:t>треба</a:t>
            </a:r>
            <a:r>
              <a:rPr sz="2400" dirty="0"/>
              <a:t> </a:t>
            </a:r>
            <a:r>
              <a:rPr sz="2400" dirty="0" err="1"/>
              <a:t>поправити</a:t>
            </a:r>
            <a:br>
              <a:rPr sz="2400" dirty="0"/>
            </a:br>
            <a:r>
              <a:rPr sz="2400" dirty="0" err="1"/>
              <a:t>како</a:t>
            </a:r>
            <a:r>
              <a:rPr sz="2400" dirty="0"/>
              <a:t> </a:t>
            </a:r>
            <a:r>
              <a:rPr sz="2400" dirty="0" err="1"/>
              <a:t>да</a:t>
            </a:r>
            <a:r>
              <a:rPr sz="2400" dirty="0"/>
              <a:t> </a:t>
            </a:r>
            <a:r>
              <a:rPr sz="2400" dirty="0" err="1"/>
              <a:t>напредује</a:t>
            </a:r>
            <a:endParaRPr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2D41"/>
                </a:solidFill>
              </a:defRPr>
            </a:pPr>
            <a:r>
              <a:t>Дигитални алати: мање алата, више сврхе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508760"/>
            <a:ext cx="512064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77240" y="1508760"/>
            <a:ext cx="73152" cy="132588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709928"/>
            <a:ext cx="470915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t>Canva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258568"/>
            <a:ext cx="4709159" cy="41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62D34"/>
                </a:solidFill>
              </a:defRPr>
            </a:pPr>
            <a:r>
              <a:t>визуелни приказ / плакат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59" y="1508760"/>
            <a:ext cx="512064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309359" y="1508760"/>
            <a:ext cx="73152" cy="132588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37959" y="1709928"/>
            <a:ext cx="470915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t>Kahoot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258568"/>
            <a:ext cx="4709159" cy="41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62D34"/>
                </a:solidFill>
              </a:defRPr>
            </a:pPr>
            <a:r>
              <a:t>брза провјера и мотивација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108960"/>
            <a:ext cx="512064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77240" y="3108960"/>
            <a:ext cx="73152" cy="132588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05840" y="3310128"/>
            <a:ext cx="470915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t>Padlet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3858768"/>
            <a:ext cx="4709159" cy="41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62D34"/>
                </a:solidFill>
              </a:defRPr>
            </a:pPr>
            <a:r>
              <a:t>заједничко прикупљање идеја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59" y="3108960"/>
            <a:ext cx="512064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309359" y="3108960"/>
            <a:ext cx="73152" cy="132588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37959" y="3310128"/>
            <a:ext cx="4709159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t>Google Forms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3858768"/>
            <a:ext cx="4709159" cy="41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62D34"/>
                </a:solidFill>
              </a:defRPr>
            </a:pPr>
            <a:r>
              <a:t>квиз / кратко прикупљање одговора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2960" y="4892040"/>
            <a:ext cx="10515600" cy="914400"/>
          </a:xfrm>
          <a:prstGeom prst="roundRect">
            <a:avLst/>
          </a:prstGeom>
          <a:solidFill>
            <a:srgbClr val="FBF3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318416" y="4983480"/>
            <a:ext cx="9692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solidFill>
                  <a:srgbClr val="1E2D41"/>
                </a:solidFill>
              </a:defRPr>
            </a:pPr>
            <a:r>
              <a:rPr dirty="0"/>
              <a:t>„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питајмо</a:t>
            </a:r>
            <a:r>
              <a:rPr dirty="0"/>
              <a:t>: „</a:t>
            </a:r>
            <a:r>
              <a:rPr dirty="0" err="1"/>
              <a:t>Који</a:t>
            </a:r>
            <a:r>
              <a:rPr dirty="0"/>
              <a:t> </a:t>
            </a:r>
            <a:r>
              <a:rPr dirty="0" err="1"/>
              <a:t>алат</a:t>
            </a:r>
            <a:r>
              <a:rPr dirty="0"/>
              <a:t> </a:t>
            </a:r>
            <a:r>
              <a:rPr dirty="0" err="1"/>
              <a:t>да</a:t>
            </a:r>
            <a:r>
              <a:rPr dirty="0"/>
              <a:t> </a:t>
            </a:r>
            <a:r>
              <a:rPr dirty="0" err="1"/>
              <a:t>користим</a:t>
            </a:r>
            <a:r>
              <a:rPr dirty="0"/>
              <a:t>?“ </a:t>
            </a:r>
            <a:r>
              <a:rPr dirty="0" err="1"/>
              <a:t>Питајмо</a:t>
            </a:r>
            <a:r>
              <a:rPr dirty="0"/>
              <a:t>: „</a:t>
            </a:r>
            <a:r>
              <a:rPr dirty="0" err="1"/>
              <a:t>Шта</a:t>
            </a:r>
            <a:r>
              <a:rPr dirty="0"/>
              <a:t> </a:t>
            </a:r>
            <a:r>
              <a:rPr dirty="0" err="1"/>
              <a:t>желим</a:t>
            </a:r>
            <a:r>
              <a:rPr dirty="0"/>
              <a:t> </a:t>
            </a:r>
            <a:r>
              <a:rPr dirty="0" err="1"/>
              <a:t>да</a:t>
            </a:r>
            <a:r>
              <a:rPr dirty="0"/>
              <a:t> </a:t>
            </a:r>
            <a:r>
              <a:rPr dirty="0" err="1"/>
              <a:t>ученик</a:t>
            </a:r>
            <a:r>
              <a:rPr dirty="0"/>
              <a:t> </a:t>
            </a:r>
            <a:r>
              <a:rPr dirty="0" err="1"/>
              <a:t>уради</a:t>
            </a:r>
            <a:r>
              <a:rPr dirty="0"/>
              <a:t>?““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2D41"/>
                </a:solidFill>
              </a:defRPr>
            </a:pPr>
            <a:r>
              <a:t>AI у настави: шта може учитељу?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554480"/>
            <a:ext cx="32461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1554480"/>
            <a:ext cx="73152" cy="182880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1755648"/>
            <a:ext cx="2834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400" dirty="0"/>
              <a:t>ПЛАНИРАЊЕ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304288"/>
            <a:ext cx="283463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62D34"/>
                </a:solidFill>
              </a:defRPr>
            </a:pPr>
            <a:r>
              <a:rPr sz="2400" dirty="0" err="1"/>
              <a:t>идеје</a:t>
            </a:r>
            <a:r>
              <a:rPr sz="2400" dirty="0"/>
              <a:t> </a:t>
            </a:r>
            <a:r>
              <a:rPr sz="2400" dirty="0" err="1"/>
              <a:t>за</a:t>
            </a:r>
            <a:r>
              <a:rPr sz="2400" dirty="0"/>
              <a:t> </a:t>
            </a:r>
            <a:r>
              <a:rPr sz="2400" dirty="0" err="1"/>
              <a:t>активности</a:t>
            </a:r>
            <a:br>
              <a:rPr sz="2400" dirty="0"/>
            </a:br>
            <a:r>
              <a:rPr sz="2400" dirty="0" err="1"/>
              <a:t>проблемске</a:t>
            </a:r>
            <a:r>
              <a:rPr sz="2400" dirty="0"/>
              <a:t> </a:t>
            </a:r>
            <a:r>
              <a:rPr sz="2400" dirty="0" err="1"/>
              <a:t>ситуације</a:t>
            </a:r>
            <a:br>
              <a:rPr sz="2400" dirty="0"/>
            </a:br>
            <a:r>
              <a:rPr sz="2400" dirty="0" err="1"/>
              <a:t>питања</a:t>
            </a:r>
            <a:r>
              <a:rPr sz="2400" dirty="0"/>
              <a:t> </a:t>
            </a:r>
            <a:r>
              <a:rPr sz="2400" dirty="0" err="1"/>
              <a:t>различитог</a:t>
            </a:r>
            <a:r>
              <a:rPr sz="2400" dirty="0"/>
              <a:t> </a:t>
            </a:r>
            <a:r>
              <a:rPr sz="2400" dirty="0" err="1"/>
              <a:t>нивоа</a:t>
            </a:r>
            <a:endParaRPr sz="2400" dirty="0"/>
          </a:p>
        </p:txBody>
      </p:sp>
      <p:sp>
        <p:nvSpPr>
          <p:cNvPr id="10" name="Rounded Rectangle 9"/>
          <p:cNvSpPr/>
          <p:nvPr/>
        </p:nvSpPr>
        <p:spPr>
          <a:xfrm>
            <a:off x="4462272" y="1554480"/>
            <a:ext cx="32461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62272" y="1554480"/>
            <a:ext cx="73152" cy="182880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90872" y="1755648"/>
            <a:ext cx="2834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400" dirty="0"/>
              <a:t>ДИФЕРЕНЦИЈАЦИЈА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90872" y="2304288"/>
            <a:ext cx="283463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62D34"/>
                </a:solidFill>
              </a:defRPr>
            </a:pPr>
            <a:r>
              <a:rPr sz="2400" dirty="0" err="1"/>
              <a:t>један</a:t>
            </a:r>
            <a:r>
              <a:rPr sz="2400" dirty="0"/>
              <a:t> </a:t>
            </a:r>
            <a:r>
              <a:rPr sz="2400" dirty="0" err="1"/>
              <a:t>исход</a:t>
            </a:r>
            <a:r>
              <a:rPr sz="2400" dirty="0"/>
              <a:t> </a:t>
            </a:r>
            <a:r>
              <a:rPr lang="sr-Cyrl-RS" sz="2400" dirty="0"/>
              <a:t>-</a:t>
            </a:r>
            <a:r>
              <a:rPr sz="2400" dirty="0"/>
              <a:t> </a:t>
            </a:r>
            <a:r>
              <a:rPr sz="2400" dirty="0" err="1"/>
              <a:t>више</a:t>
            </a:r>
            <a:r>
              <a:rPr sz="2400" dirty="0"/>
              <a:t> </a:t>
            </a:r>
            <a:r>
              <a:rPr sz="2400" dirty="0" err="1"/>
              <a:t>нивоа</a:t>
            </a:r>
            <a:r>
              <a:rPr sz="2400" dirty="0"/>
              <a:t> </a:t>
            </a:r>
            <a:r>
              <a:rPr sz="2400" dirty="0" err="1"/>
              <a:t>подршке</a:t>
            </a:r>
            <a:br>
              <a:rPr sz="2400" dirty="0"/>
            </a:br>
            <a:r>
              <a:rPr sz="2400" dirty="0" err="1"/>
              <a:t>различити</a:t>
            </a:r>
            <a:r>
              <a:rPr sz="2400" dirty="0"/>
              <a:t> </a:t>
            </a:r>
            <a:r>
              <a:rPr sz="2400" dirty="0" err="1"/>
              <a:t>текстови</a:t>
            </a:r>
            <a:r>
              <a:rPr sz="2400" dirty="0"/>
              <a:t> и </a:t>
            </a:r>
            <a:r>
              <a:rPr sz="2400" dirty="0" err="1"/>
              <a:t>задаци</a:t>
            </a:r>
            <a:endParaRPr sz="2400" dirty="0"/>
          </a:p>
        </p:txBody>
      </p:sp>
      <p:sp>
        <p:nvSpPr>
          <p:cNvPr id="14" name="Rounded Rectangle 13"/>
          <p:cNvSpPr/>
          <p:nvPr/>
        </p:nvSpPr>
        <p:spPr>
          <a:xfrm>
            <a:off x="8101583" y="1554480"/>
            <a:ext cx="32461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101583" y="1554480"/>
            <a:ext cx="73152" cy="182880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30183" y="1755648"/>
            <a:ext cx="28346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400" dirty="0"/>
              <a:t>ПРОВЈЕРА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30183" y="2304288"/>
            <a:ext cx="283463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62D34"/>
                </a:solidFill>
              </a:defRPr>
            </a:pPr>
            <a:r>
              <a:rPr sz="2400" dirty="0" err="1"/>
              <a:t>критеријуми</a:t>
            </a:r>
            <a:br>
              <a:rPr sz="2400" dirty="0"/>
            </a:br>
            <a:r>
              <a:rPr sz="2400" dirty="0" err="1"/>
              <a:t>примјери</a:t>
            </a:r>
            <a:r>
              <a:rPr sz="2400" dirty="0"/>
              <a:t> </a:t>
            </a:r>
            <a:r>
              <a:rPr sz="2400" dirty="0" err="1"/>
              <a:t>повратне</a:t>
            </a:r>
            <a:r>
              <a:rPr sz="2400" dirty="0"/>
              <a:t> </a:t>
            </a:r>
            <a:r>
              <a:rPr sz="2400" dirty="0" err="1"/>
              <a:t>информације</a:t>
            </a:r>
            <a:br>
              <a:rPr sz="2400" dirty="0"/>
            </a:br>
            <a:r>
              <a:rPr sz="2400" dirty="0" err="1"/>
              <a:t>приједлози</a:t>
            </a:r>
            <a:r>
              <a:rPr sz="2400" dirty="0"/>
              <a:t> </a:t>
            </a:r>
            <a:r>
              <a:rPr sz="2400" dirty="0" err="1"/>
              <a:t>питања</a:t>
            </a:r>
            <a:endParaRPr sz="2400" dirty="0"/>
          </a:p>
        </p:txBody>
      </p:sp>
      <p:sp>
        <p:nvSpPr>
          <p:cNvPr id="18" name="Rounded Rectangle 17"/>
          <p:cNvSpPr/>
          <p:nvPr/>
        </p:nvSpPr>
        <p:spPr>
          <a:xfrm>
            <a:off x="731520" y="4800600"/>
            <a:ext cx="10698480" cy="1234440"/>
          </a:xfrm>
          <a:prstGeom prst="roundRect">
            <a:avLst/>
          </a:prstGeom>
          <a:solidFill>
            <a:srgbClr val="FBF3DA"/>
          </a:solidFill>
          <a:ln>
            <a:solidFill>
              <a:srgbClr val="E8B0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60120" y="5276088"/>
            <a:ext cx="87782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62D34"/>
                </a:solidFill>
              </a:defRPr>
            </a:pPr>
            <a:r>
              <a:rPr sz="2400" dirty="0" err="1"/>
              <a:t>Замислите</a:t>
            </a:r>
            <a:r>
              <a:rPr sz="2400" dirty="0"/>
              <a:t> </a:t>
            </a:r>
            <a:r>
              <a:rPr sz="2400" dirty="0" err="1"/>
              <a:t>један</a:t>
            </a:r>
            <a:r>
              <a:rPr sz="2400" dirty="0"/>
              <a:t> </a:t>
            </a:r>
            <a:r>
              <a:rPr sz="2400" dirty="0" err="1"/>
              <a:t>задатак</a:t>
            </a:r>
            <a:r>
              <a:rPr sz="2400" dirty="0"/>
              <a:t> </a:t>
            </a:r>
            <a:r>
              <a:rPr sz="2400" dirty="0" err="1"/>
              <a:t>који</a:t>
            </a:r>
            <a:r>
              <a:rPr sz="2400" dirty="0"/>
              <a:t> </a:t>
            </a:r>
            <a:r>
              <a:rPr sz="2400" dirty="0" err="1"/>
              <a:t>је</a:t>
            </a:r>
            <a:r>
              <a:rPr sz="2400" dirty="0"/>
              <a:t> </a:t>
            </a:r>
            <a:r>
              <a:rPr sz="2400" dirty="0" err="1"/>
              <a:t>неким</a:t>
            </a:r>
            <a:r>
              <a:rPr sz="2400" dirty="0"/>
              <a:t> </a:t>
            </a:r>
            <a:r>
              <a:rPr sz="2400" dirty="0" err="1"/>
              <a:t>ученицима</a:t>
            </a:r>
            <a:r>
              <a:rPr sz="2400" dirty="0"/>
              <a:t> </a:t>
            </a:r>
            <a:r>
              <a:rPr sz="2400" dirty="0" err="1"/>
              <a:t>претежак</a:t>
            </a:r>
            <a:r>
              <a:rPr sz="2400" dirty="0"/>
              <a:t>, а </a:t>
            </a:r>
            <a:r>
              <a:rPr sz="2400" dirty="0" err="1"/>
              <a:t>некима</a:t>
            </a:r>
            <a:r>
              <a:rPr sz="2400" dirty="0"/>
              <a:t> </a:t>
            </a:r>
            <a:r>
              <a:rPr sz="2400" dirty="0" err="1"/>
              <a:t>прелаки</a:t>
            </a:r>
            <a:r>
              <a:rPr sz="2400" dirty="0"/>
              <a:t>. </a:t>
            </a:r>
            <a:r>
              <a:rPr sz="2400" dirty="0" err="1"/>
              <a:t>Како</a:t>
            </a:r>
            <a:r>
              <a:rPr sz="2400" dirty="0"/>
              <a:t> </a:t>
            </a:r>
            <a:r>
              <a:rPr sz="2400" dirty="0" err="1"/>
              <a:t>би</a:t>
            </a:r>
            <a:r>
              <a:rPr sz="2400" dirty="0"/>
              <a:t> AI </a:t>
            </a:r>
            <a:r>
              <a:rPr sz="2400" dirty="0" err="1"/>
              <a:t>могао</a:t>
            </a:r>
            <a:r>
              <a:rPr sz="2400" dirty="0"/>
              <a:t> </a:t>
            </a:r>
            <a:r>
              <a:rPr sz="2400" dirty="0" err="1"/>
              <a:t>помоћи</a:t>
            </a:r>
            <a:r>
              <a:rPr sz="2400" dirty="0"/>
              <a:t> </a:t>
            </a:r>
            <a:r>
              <a:rPr sz="2400" dirty="0" err="1"/>
              <a:t>да</a:t>
            </a:r>
            <a:r>
              <a:rPr sz="2400" dirty="0"/>
              <a:t> </a:t>
            </a:r>
            <a:r>
              <a:rPr sz="2400" dirty="0" err="1"/>
              <a:t>га</a:t>
            </a:r>
            <a:r>
              <a:rPr sz="2400" dirty="0"/>
              <a:t> </a:t>
            </a:r>
            <a:r>
              <a:rPr sz="2400" dirty="0" err="1"/>
              <a:t>прилагодимо</a:t>
            </a:r>
            <a:r>
              <a:rPr sz="2400" dirty="0"/>
              <a:t>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841640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2D41"/>
                </a:solidFill>
              </a:defRPr>
            </a:pPr>
            <a:r>
              <a:rPr sz="2800" dirty="0"/>
              <a:t>AI у </a:t>
            </a:r>
            <a:r>
              <a:rPr sz="2800" dirty="0" err="1"/>
              <a:t>рукама</a:t>
            </a:r>
            <a:r>
              <a:rPr sz="2800" dirty="0"/>
              <a:t> </a:t>
            </a:r>
            <a:r>
              <a:rPr sz="2800" dirty="0" err="1"/>
              <a:t>ученика</a:t>
            </a:r>
            <a:r>
              <a:rPr sz="2800" dirty="0"/>
              <a:t>: </a:t>
            </a:r>
            <a:r>
              <a:rPr sz="2800" dirty="0" err="1"/>
              <a:t>питање</a:t>
            </a:r>
            <a:r>
              <a:rPr sz="2800" dirty="0"/>
              <a:t> </a:t>
            </a:r>
            <a:r>
              <a:rPr sz="2800" dirty="0" err="1"/>
              <a:t>је</a:t>
            </a:r>
            <a:r>
              <a:rPr sz="2800" dirty="0"/>
              <a:t> </a:t>
            </a:r>
            <a:r>
              <a:rPr sz="2800" dirty="0" err="1"/>
              <a:t>важније</a:t>
            </a:r>
            <a:r>
              <a:rPr sz="2800" dirty="0"/>
              <a:t> </a:t>
            </a:r>
            <a:r>
              <a:rPr sz="2800" dirty="0" err="1"/>
              <a:t>од</a:t>
            </a:r>
            <a:r>
              <a:rPr sz="2800" dirty="0"/>
              <a:t> </a:t>
            </a:r>
            <a:r>
              <a:rPr sz="2800" dirty="0" err="1"/>
              <a:t>одговора</a:t>
            </a:r>
            <a:endParaRPr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822960" y="1417320"/>
            <a:ext cx="10515600" cy="1097280"/>
          </a:xfrm>
          <a:prstGeom prst="roundRect">
            <a:avLst/>
          </a:prstGeom>
          <a:solidFill>
            <a:srgbClr val="FBF3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234440" y="1783080"/>
            <a:ext cx="96926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solidFill>
                  <a:srgbClr val="1E2D41"/>
                </a:solidFill>
              </a:defRPr>
            </a:pPr>
            <a:r>
              <a:rPr sz="2800" dirty="0"/>
              <a:t>„</a:t>
            </a:r>
            <a:r>
              <a:rPr sz="2800" dirty="0" err="1"/>
              <a:t>Ако</a:t>
            </a:r>
            <a:r>
              <a:rPr sz="2800" dirty="0"/>
              <a:t> AI </a:t>
            </a:r>
            <a:r>
              <a:rPr sz="2800" dirty="0" err="1"/>
              <a:t>да</a:t>
            </a:r>
            <a:r>
              <a:rPr sz="2800" dirty="0"/>
              <a:t> </a:t>
            </a:r>
            <a:r>
              <a:rPr sz="2800" dirty="0" err="1"/>
              <a:t>одговор</a:t>
            </a:r>
            <a:r>
              <a:rPr sz="2800" dirty="0"/>
              <a:t> — </a:t>
            </a:r>
            <a:r>
              <a:rPr sz="2800" dirty="0" err="1"/>
              <a:t>шта</a:t>
            </a:r>
            <a:r>
              <a:rPr sz="2800" dirty="0"/>
              <a:t> </a:t>
            </a:r>
            <a:r>
              <a:rPr sz="2800" dirty="0" err="1"/>
              <a:t>онда</a:t>
            </a:r>
            <a:r>
              <a:rPr sz="2800" dirty="0"/>
              <a:t> </a:t>
            </a:r>
            <a:r>
              <a:rPr sz="2800" dirty="0" err="1"/>
              <a:t>ученик</a:t>
            </a:r>
            <a:r>
              <a:rPr sz="2800" dirty="0"/>
              <a:t> </a:t>
            </a:r>
            <a:r>
              <a:rPr sz="2800" dirty="0" err="1"/>
              <a:t>учи</a:t>
            </a:r>
            <a:r>
              <a:rPr sz="2800" dirty="0"/>
              <a:t>?“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3063240"/>
            <a:ext cx="196596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3063240"/>
            <a:ext cx="73152" cy="109728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3264408"/>
            <a:ext cx="1554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400" dirty="0"/>
              <a:t>ПИТАЈ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813048"/>
            <a:ext cx="1554480" cy="182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2926080" y="3063240"/>
            <a:ext cx="196596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2926080" y="3063240"/>
            <a:ext cx="73152" cy="109728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154680" y="3289500"/>
            <a:ext cx="1554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400" dirty="0"/>
              <a:t>ПРОВЈЕРИ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54680" y="3813048"/>
            <a:ext cx="1554480" cy="182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5166360" y="3063240"/>
            <a:ext cx="196596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166360" y="3063240"/>
            <a:ext cx="73152" cy="109728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394960" y="3264408"/>
            <a:ext cx="1554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400" dirty="0"/>
              <a:t>УПОРЕДИ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94960" y="3813048"/>
            <a:ext cx="1554480" cy="182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406640" y="3063240"/>
            <a:ext cx="196596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406640" y="3063240"/>
            <a:ext cx="73152" cy="109728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635240" y="3264408"/>
            <a:ext cx="1554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400" dirty="0"/>
              <a:t>ОБЈАСНИ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35240" y="3813048"/>
            <a:ext cx="1554480" cy="182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9646920" y="3063240"/>
            <a:ext cx="196596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9646920" y="3063240"/>
            <a:ext cx="73152" cy="109728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875520" y="3264408"/>
            <a:ext cx="1554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400" dirty="0"/>
              <a:t>ЗАКЉУЧИ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75520" y="3813048"/>
            <a:ext cx="1554480" cy="182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281192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258084"/>
                </a:solidFill>
              </a:defRPr>
            </a:pPr>
            <a:r>
              <a:rPr sz="2400" dirty="0"/>
              <a:t>ПЕДАГОШКА МЈЕРА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421461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2D41"/>
                </a:solidFill>
              </a:defRPr>
            </a:pPr>
            <a:r>
              <a:rPr sz="2800" dirty="0" err="1"/>
              <a:t>Шта</a:t>
            </a:r>
            <a:r>
              <a:rPr sz="2800" dirty="0"/>
              <a:t> НЕ </a:t>
            </a:r>
            <a:r>
              <a:rPr sz="2800" dirty="0" err="1"/>
              <a:t>треба</a:t>
            </a:r>
            <a:r>
              <a:rPr sz="2800" dirty="0"/>
              <a:t> </a:t>
            </a:r>
            <a:r>
              <a:rPr sz="2800" dirty="0" err="1"/>
              <a:t>да</a:t>
            </a:r>
            <a:r>
              <a:rPr sz="2800" dirty="0"/>
              <a:t> </a:t>
            </a:r>
            <a:r>
              <a:rPr sz="2800" dirty="0" err="1"/>
              <a:t>радимо</a:t>
            </a:r>
            <a:r>
              <a:rPr sz="2800" dirty="0"/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411480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 b="1">
                <a:solidFill>
                  <a:srgbClr val="5B6873"/>
                </a:solidFill>
              </a:defRPr>
            </a:pPr>
            <a:r>
              <a:t>21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508760"/>
            <a:ext cx="33832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508760"/>
            <a:ext cx="73152" cy="132588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709928"/>
            <a:ext cx="2971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/>
              <a:t>НЕ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258568"/>
            <a:ext cx="2971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r>
              <a:rPr sz="2400" dirty="0" err="1"/>
              <a:t>све</a:t>
            </a:r>
            <a:r>
              <a:rPr sz="2400" dirty="0"/>
              <a:t> </a:t>
            </a:r>
            <a:r>
              <a:rPr sz="2400" dirty="0" err="1"/>
              <a:t>дигитализовати</a:t>
            </a:r>
            <a:endParaRPr sz="2400" dirty="0"/>
          </a:p>
        </p:txBody>
      </p:sp>
      <p:sp>
        <p:nvSpPr>
          <p:cNvPr id="10" name="Rounded Rectangle 9"/>
          <p:cNvSpPr/>
          <p:nvPr/>
        </p:nvSpPr>
        <p:spPr>
          <a:xfrm>
            <a:off x="4389120" y="1508760"/>
            <a:ext cx="33832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89120" y="1508760"/>
            <a:ext cx="73152" cy="132588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17720" y="1709928"/>
            <a:ext cx="2971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/>
              <a:t>НЕ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2258568"/>
            <a:ext cx="2971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r>
              <a:rPr sz="2400" dirty="0" err="1"/>
              <a:t>сваки</a:t>
            </a:r>
            <a:r>
              <a:rPr sz="2400" dirty="0"/>
              <a:t> </a:t>
            </a:r>
            <a:r>
              <a:rPr sz="2400" dirty="0" err="1"/>
              <a:t>час</a:t>
            </a:r>
            <a:r>
              <a:rPr sz="2400" dirty="0"/>
              <a:t> </a:t>
            </a:r>
            <a:r>
              <a:rPr sz="2400" dirty="0" err="1"/>
              <a:t>претворити</a:t>
            </a:r>
            <a:r>
              <a:rPr sz="2400" dirty="0"/>
              <a:t> у </a:t>
            </a:r>
            <a:r>
              <a:rPr sz="2400" dirty="0" err="1"/>
              <a:t>игру</a:t>
            </a:r>
            <a:endParaRPr sz="2400" dirty="0"/>
          </a:p>
        </p:txBody>
      </p:sp>
      <p:sp>
        <p:nvSpPr>
          <p:cNvPr id="14" name="Rounded Rectangle 13"/>
          <p:cNvSpPr/>
          <p:nvPr/>
        </p:nvSpPr>
        <p:spPr>
          <a:xfrm>
            <a:off x="8092440" y="1508760"/>
            <a:ext cx="33832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92440" y="1508760"/>
            <a:ext cx="73152" cy="132588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21040" y="1709928"/>
            <a:ext cx="2971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/>
              <a:t>НЕ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40" y="2258568"/>
            <a:ext cx="2971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r>
              <a:rPr sz="2400" dirty="0" err="1"/>
              <a:t>избацити</a:t>
            </a:r>
            <a:r>
              <a:rPr sz="2400" dirty="0"/>
              <a:t> </a:t>
            </a:r>
            <a:r>
              <a:rPr sz="2400" dirty="0" err="1"/>
              <a:t>уџбеник</a:t>
            </a:r>
            <a:endParaRPr sz="2400" dirty="0"/>
          </a:p>
        </p:txBody>
      </p:sp>
      <p:sp>
        <p:nvSpPr>
          <p:cNvPr id="18" name="Rounded Rectangle 17"/>
          <p:cNvSpPr/>
          <p:nvPr/>
        </p:nvSpPr>
        <p:spPr>
          <a:xfrm>
            <a:off x="685800" y="3154680"/>
            <a:ext cx="33832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85800" y="3154680"/>
            <a:ext cx="73152" cy="132588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14400" y="3355848"/>
            <a:ext cx="2971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/>
              <a:t>НЕ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3904488"/>
            <a:ext cx="2971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r>
              <a:rPr sz="2400" dirty="0" err="1"/>
              <a:t>користити</a:t>
            </a:r>
            <a:r>
              <a:rPr sz="2400" dirty="0"/>
              <a:t> </a:t>
            </a:r>
            <a:r>
              <a:rPr sz="2400" dirty="0" err="1"/>
              <a:t>алат</a:t>
            </a:r>
            <a:r>
              <a:rPr sz="2400" dirty="0"/>
              <a:t> </a:t>
            </a:r>
            <a:r>
              <a:rPr sz="2400" dirty="0" err="1"/>
              <a:t>без</a:t>
            </a:r>
            <a:r>
              <a:rPr sz="2400" dirty="0"/>
              <a:t> </a:t>
            </a:r>
            <a:r>
              <a:rPr sz="2400" dirty="0" err="1"/>
              <a:t>циља</a:t>
            </a:r>
            <a:endParaRPr sz="2400" dirty="0"/>
          </a:p>
        </p:txBody>
      </p:sp>
      <p:sp>
        <p:nvSpPr>
          <p:cNvPr id="22" name="Rounded Rectangle 21"/>
          <p:cNvSpPr/>
          <p:nvPr/>
        </p:nvSpPr>
        <p:spPr>
          <a:xfrm>
            <a:off x="4389120" y="3154680"/>
            <a:ext cx="33832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389120" y="3154680"/>
            <a:ext cx="73152" cy="132588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617720" y="3355848"/>
            <a:ext cx="2971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/>
              <a:t>ДА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17720" y="3904488"/>
            <a:ext cx="2971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62D34"/>
                </a:solidFill>
              </a:defRPr>
            </a:pPr>
            <a:r>
              <a:rPr sz="2400" dirty="0" err="1"/>
              <a:t>бирати</a:t>
            </a:r>
            <a:r>
              <a:rPr sz="2400" dirty="0"/>
              <a:t> </a:t>
            </a:r>
            <a:r>
              <a:rPr sz="2400" dirty="0" err="1"/>
              <a:t>средство</a:t>
            </a:r>
            <a:r>
              <a:rPr sz="2400" dirty="0"/>
              <a:t> </a:t>
            </a:r>
            <a:r>
              <a:rPr sz="2400" dirty="0" err="1"/>
              <a:t>према</a:t>
            </a:r>
            <a:r>
              <a:rPr sz="2400" dirty="0"/>
              <a:t> </a:t>
            </a:r>
            <a:r>
              <a:rPr sz="2400" dirty="0" err="1"/>
              <a:t>исходу</a:t>
            </a:r>
            <a:endParaRPr sz="2400" dirty="0"/>
          </a:p>
        </p:txBody>
      </p:sp>
      <p:sp>
        <p:nvSpPr>
          <p:cNvPr id="26" name="Rounded Rectangle 25"/>
          <p:cNvSpPr/>
          <p:nvPr/>
        </p:nvSpPr>
        <p:spPr>
          <a:xfrm>
            <a:off x="822960" y="4892040"/>
            <a:ext cx="10515600" cy="914400"/>
          </a:xfrm>
          <a:prstGeom prst="roundRect">
            <a:avLst/>
          </a:prstGeom>
          <a:solidFill>
            <a:srgbClr val="E0F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234440" y="5257800"/>
            <a:ext cx="9692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solidFill>
                  <a:srgbClr val="1E2D41"/>
                </a:solidFill>
              </a:defRPr>
            </a:pPr>
            <a:r>
              <a:rPr dirty="0"/>
              <a:t>„</a:t>
            </a:r>
            <a:r>
              <a:rPr dirty="0" err="1"/>
              <a:t>Технологија</a:t>
            </a:r>
            <a:r>
              <a:rPr dirty="0"/>
              <a:t> </a:t>
            </a:r>
            <a:r>
              <a:rPr dirty="0" err="1"/>
              <a:t>није</a:t>
            </a:r>
            <a:r>
              <a:rPr dirty="0"/>
              <a:t> </a:t>
            </a:r>
            <a:r>
              <a:rPr dirty="0" err="1"/>
              <a:t>циљ</a:t>
            </a:r>
            <a:r>
              <a:rPr dirty="0"/>
              <a:t>. </a:t>
            </a:r>
            <a:r>
              <a:rPr dirty="0" err="1"/>
              <a:t>Учење</a:t>
            </a:r>
            <a:r>
              <a:rPr dirty="0"/>
              <a:t> </a:t>
            </a:r>
            <a:r>
              <a:rPr dirty="0" err="1"/>
              <a:t>је</a:t>
            </a:r>
            <a:r>
              <a:rPr dirty="0"/>
              <a:t> </a:t>
            </a:r>
            <a:r>
              <a:rPr dirty="0" err="1"/>
              <a:t>циљ</a:t>
            </a:r>
            <a:r>
              <a:rPr dirty="0"/>
              <a:t>.“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257634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E2D41"/>
                </a:solidFill>
              </a:defRPr>
            </a:pPr>
            <a:r>
              <a:rPr sz="3200" dirty="0" err="1"/>
              <a:t>Мој</a:t>
            </a:r>
            <a:r>
              <a:rPr sz="3200" dirty="0"/>
              <a:t> </a:t>
            </a:r>
            <a:r>
              <a:rPr sz="3200" dirty="0" err="1"/>
              <a:t>час</a:t>
            </a:r>
            <a:r>
              <a:rPr sz="3200" dirty="0"/>
              <a:t> </a:t>
            </a:r>
            <a:r>
              <a:rPr sz="3200" dirty="0" err="1"/>
              <a:t>сутра</a:t>
            </a:r>
            <a:endParaRPr sz="3200" dirty="0"/>
          </a:p>
        </p:txBody>
      </p:sp>
      <p:sp>
        <p:nvSpPr>
          <p:cNvPr id="6" name="Rounded Rectangle 5"/>
          <p:cNvSpPr/>
          <p:nvPr/>
        </p:nvSpPr>
        <p:spPr>
          <a:xfrm>
            <a:off x="822960" y="1463040"/>
            <a:ext cx="324612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1463040"/>
            <a:ext cx="73152" cy="2148840"/>
          </a:xfrm>
          <a:prstGeom prst="rect">
            <a:avLst/>
          </a:prstGeom>
          <a:solidFill>
            <a:srgbClr val="E8B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1664208"/>
            <a:ext cx="28346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/>
              <a:t>1. СМАЊИЋУ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212848"/>
            <a:ext cx="2834639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262D34"/>
                </a:solidFill>
              </a:defRPr>
            </a:pPr>
            <a:r>
              <a:rPr sz="2400" dirty="0" err="1"/>
              <a:t>Шта</a:t>
            </a:r>
            <a:r>
              <a:rPr sz="2400" dirty="0"/>
              <a:t> у </a:t>
            </a:r>
            <a:r>
              <a:rPr sz="2400" dirty="0" err="1"/>
              <a:t>свом</a:t>
            </a:r>
            <a:r>
              <a:rPr sz="2400" dirty="0"/>
              <a:t> </a:t>
            </a:r>
            <a:r>
              <a:rPr sz="2400" dirty="0" err="1"/>
              <a:t>часу</a:t>
            </a:r>
            <a:r>
              <a:rPr sz="2400" dirty="0"/>
              <a:t> </a:t>
            </a:r>
            <a:r>
              <a:rPr sz="2400" dirty="0" err="1"/>
              <a:t>радим</a:t>
            </a:r>
            <a:r>
              <a:rPr sz="2400" dirty="0"/>
              <a:t> </a:t>
            </a:r>
            <a:r>
              <a:rPr sz="2400" dirty="0" err="1"/>
              <a:t>предуго</a:t>
            </a:r>
            <a:r>
              <a:rPr sz="2400" dirty="0"/>
              <a:t> </a:t>
            </a:r>
            <a:r>
              <a:rPr sz="2400" dirty="0" err="1"/>
              <a:t>или</a:t>
            </a:r>
            <a:r>
              <a:rPr sz="2400" dirty="0"/>
              <a:t> </a:t>
            </a:r>
            <a:r>
              <a:rPr sz="2400" dirty="0" err="1"/>
              <a:t>непотребно</a:t>
            </a:r>
            <a:r>
              <a:rPr sz="2400" dirty="0"/>
              <a:t>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62272" y="1463040"/>
            <a:ext cx="324612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62272" y="1463040"/>
            <a:ext cx="73152" cy="214884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90872" y="1664208"/>
            <a:ext cx="28346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/>
              <a:t>2. УВЕШЋУ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90872" y="2212848"/>
            <a:ext cx="283463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262D34"/>
                </a:solidFill>
              </a:defRPr>
            </a:pPr>
            <a:r>
              <a:rPr sz="2400" dirty="0" err="1"/>
              <a:t>Коју</a:t>
            </a:r>
            <a:r>
              <a:rPr sz="2400" dirty="0"/>
              <a:t> </a:t>
            </a:r>
            <a:r>
              <a:rPr sz="2400" dirty="0" err="1"/>
              <a:t>активност</a:t>
            </a:r>
            <a:r>
              <a:rPr sz="2400" dirty="0"/>
              <a:t>, </a:t>
            </a:r>
            <a:r>
              <a:rPr sz="2400" dirty="0" err="1"/>
              <a:t>избор</a:t>
            </a:r>
            <a:r>
              <a:rPr sz="2400" dirty="0"/>
              <a:t> </a:t>
            </a:r>
            <a:r>
              <a:rPr sz="2400" dirty="0" err="1"/>
              <a:t>или</a:t>
            </a:r>
            <a:r>
              <a:rPr sz="2400" dirty="0"/>
              <a:t> </a:t>
            </a:r>
            <a:r>
              <a:rPr sz="2400" dirty="0" err="1"/>
              <a:t>облик</a:t>
            </a:r>
            <a:r>
              <a:rPr sz="2400" dirty="0"/>
              <a:t> </a:t>
            </a:r>
            <a:r>
              <a:rPr sz="2400" dirty="0" err="1"/>
              <a:t>сарадње</a:t>
            </a:r>
            <a:r>
              <a:rPr sz="2400" dirty="0"/>
              <a:t> </a:t>
            </a:r>
            <a:r>
              <a:rPr sz="2400" dirty="0" err="1"/>
              <a:t>могу</a:t>
            </a:r>
            <a:r>
              <a:rPr sz="2400" dirty="0"/>
              <a:t> </a:t>
            </a:r>
            <a:r>
              <a:rPr sz="2400" dirty="0" err="1"/>
              <a:t>увести</a:t>
            </a:r>
            <a:r>
              <a:rPr sz="2400" dirty="0"/>
              <a:t>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1583" y="1463040"/>
            <a:ext cx="324612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101583" y="1463040"/>
            <a:ext cx="73152" cy="2148840"/>
          </a:xfrm>
          <a:prstGeom prst="rect">
            <a:avLst/>
          </a:prstGeom>
          <a:solidFill>
            <a:srgbClr val="2580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30183" y="1664208"/>
            <a:ext cx="28346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E2D41"/>
                </a:solidFill>
              </a:defRPr>
            </a:pPr>
            <a:r>
              <a:rPr sz="2800" dirty="0"/>
              <a:t>3. ЗАДРЖАЋУ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30183" y="2212848"/>
            <a:ext cx="283463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262D34"/>
                </a:solidFill>
              </a:defRPr>
            </a:pPr>
            <a:r>
              <a:rPr sz="2400" dirty="0" err="1"/>
              <a:t>Шта</a:t>
            </a:r>
            <a:r>
              <a:rPr sz="2400" dirty="0"/>
              <a:t> и </a:t>
            </a:r>
            <a:r>
              <a:rPr sz="2400" dirty="0" err="1"/>
              <a:t>даље</a:t>
            </a:r>
            <a:r>
              <a:rPr sz="2400" dirty="0"/>
              <a:t> </a:t>
            </a:r>
            <a:r>
              <a:rPr sz="2400" dirty="0" err="1"/>
              <a:t>добро</a:t>
            </a:r>
            <a:r>
              <a:rPr sz="2400" dirty="0"/>
              <a:t> </a:t>
            </a:r>
            <a:r>
              <a:rPr sz="2400" dirty="0" err="1"/>
              <a:t>функционише</a:t>
            </a:r>
            <a:r>
              <a:rPr sz="2400" dirty="0"/>
              <a:t> и </a:t>
            </a:r>
            <a:r>
              <a:rPr sz="2400" dirty="0" err="1"/>
              <a:t>не</a:t>
            </a:r>
            <a:r>
              <a:rPr sz="2400" dirty="0"/>
              <a:t> </a:t>
            </a:r>
            <a:r>
              <a:rPr sz="2400" dirty="0" err="1"/>
              <a:t>треба</a:t>
            </a:r>
            <a:r>
              <a:rPr sz="2400" dirty="0"/>
              <a:t> </a:t>
            </a:r>
            <a:r>
              <a:rPr sz="2400" dirty="0" err="1"/>
              <a:t>мијењати</a:t>
            </a:r>
            <a:r>
              <a:rPr sz="2400" dirty="0"/>
              <a:t> </a:t>
            </a:r>
            <a:r>
              <a:rPr sz="2400" dirty="0" err="1"/>
              <a:t>само</a:t>
            </a:r>
            <a:r>
              <a:rPr sz="2400" dirty="0"/>
              <a:t> </a:t>
            </a:r>
            <a:r>
              <a:rPr sz="2400" dirty="0" err="1"/>
              <a:t>зато</a:t>
            </a:r>
            <a:r>
              <a:rPr sz="2400" dirty="0"/>
              <a:t> </a:t>
            </a:r>
            <a:r>
              <a:rPr sz="2400" dirty="0" err="1"/>
              <a:t>што</a:t>
            </a:r>
            <a:r>
              <a:rPr sz="2400" dirty="0"/>
              <a:t> </a:t>
            </a:r>
            <a:r>
              <a:rPr sz="2400" dirty="0" err="1"/>
              <a:t>је</a:t>
            </a:r>
            <a:r>
              <a:rPr sz="2400" dirty="0"/>
              <a:t> „</a:t>
            </a:r>
            <a:r>
              <a:rPr sz="2400" dirty="0" err="1"/>
              <a:t>ново</a:t>
            </a:r>
            <a:r>
              <a:rPr sz="2400" dirty="0"/>
              <a:t>“?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4800600"/>
            <a:ext cx="10698480" cy="1234440"/>
          </a:xfrm>
          <a:prstGeom prst="roundRect">
            <a:avLst/>
          </a:prstGeom>
          <a:solidFill>
            <a:srgbClr val="FBF3DA"/>
          </a:solidFill>
          <a:ln>
            <a:solidFill>
              <a:srgbClr val="E8B0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60120" y="5276088"/>
            <a:ext cx="87782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262D34"/>
                </a:solidFill>
              </a:defRPr>
            </a:pPr>
            <a:r>
              <a:t>Запишите једну малу промјену коју ћете испробати већ на наредном часу.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D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914400"/>
            <a:ext cx="2743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E8B037"/>
                </a:solidFill>
              </a:defRPr>
            </a:pPr>
            <a:r>
              <a:t>ЗА КРАЈ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600200"/>
            <a:ext cx="10652760" cy="1600200"/>
          </a:xfrm>
          <a:prstGeom prst="roundRect">
            <a:avLst/>
          </a:prstGeom>
          <a:solidFill>
            <a:srgbClr val="2F4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88720" y="1965960"/>
            <a:ext cx="98298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solidFill>
                  <a:srgbClr val="1E2D41"/>
                </a:solidFill>
              </a:defRPr>
            </a:pPr>
            <a:r>
              <a:t>„Не учимо нову генерацију тако што копирамо стару наставу на нове екране.“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3886200"/>
            <a:ext cx="1005840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1">
                <a:solidFill>
                  <a:srgbClr val="FFFFFF"/>
                </a:solidFill>
              </a:defRPr>
            </a:pPr>
            <a:r>
              <a:t>Наш задатак је да ученике научимо да мисле, сарађују, истражују, провјеравају и стварају — у свијету у којем су дигитални алати дио свакодневице.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71500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BECDD6"/>
                </a:solidFill>
              </a:defRPr>
            </a:pPr>
            <a:r>
              <a:t>Хвала на учешћу.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823960" y="5870448"/>
            <a:ext cx="2697480" cy="438912"/>
          </a:xfrm>
          <a:prstGeom prst="roundRect">
            <a:avLst/>
          </a:prstGeom>
          <a:solidFill>
            <a:srgbClr val="1E2D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1182</Words>
  <Application>Microsoft Office PowerPoint</Application>
  <PresentationFormat>Widescreen</PresentationFormat>
  <Paragraphs>192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Corbel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m.savic</dc:creator>
  <cp:keywords/>
  <dc:description>generated using python-pptx</dc:description>
  <cp:lastModifiedBy>Marinko Savić</cp:lastModifiedBy>
  <cp:revision>6</cp:revision>
  <dcterms:created xsi:type="dcterms:W3CDTF">2013-01-27T09:14:16Z</dcterms:created>
  <dcterms:modified xsi:type="dcterms:W3CDTF">2026-08-17T05:30:30Z</dcterms:modified>
  <cp:category/>
</cp:coreProperties>
</file>