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257" r:id="rId4"/>
    <p:sldId id="270" r:id="rId5"/>
    <p:sldId id="452" r:id="rId6"/>
    <p:sldId id="586" r:id="rId7"/>
    <p:sldId id="587" r:id="rId8"/>
    <p:sldId id="588" r:id="rId9"/>
    <p:sldId id="589" r:id="rId10"/>
    <p:sldId id="590" r:id="rId11"/>
    <p:sldId id="592" r:id="rId12"/>
    <p:sldId id="591" r:id="rId13"/>
    <p:sldId id="593" r:id="rId14"/>
    <p:sldId id="594" r:id="rId15"/>
    <p:sldId id="595" r:id="rId16"/>
    <p:sldId id="596" r:id="rId17"/>
    <p:sldId id="597" r:id="rId18"/>
    <p:sldId id="601" r:id="rId19"/>
    <p:sldId id="598" r:id="rId20"/>
    <p:sldId id="599" r:id="rId21"/>
    <p:sldId id="600" r:id="rId22"/>
    <p:sldId id="572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602" r:id="rId34"/>
    <p:sldId id="603" r:id="rId35"/>
    <p:sldId id="584" r:id="rId36"/>
    <p:sldId id="585" r:id="rId37"/>
    <p:sldId id="573" r:id="rId38"/>
    <p:sldId id="264" r:id="rId39"/>
    <p:sldId id="569" r:id="rId40"/>
    <p:sldId id="563" r:id="rId41"/>
    <p:sldId id="565" r:id="rId42"/>
    <p:sldId id="566" r:id="rId43"/>
    <p:sldId id="564" r:id="rId44"/>
    <p:sldId id="570" r:id="rId45"/>
    <p:sldId id="571" r:id="rId46"/>
    <p:sldId id="289" r:id="rId47"/>
    <p:sldId id="290" r:id="rId48"/>
    <p:sldId id="291" r:id="rId49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66FF33"/>
    <a:srgbClr val="66FFFF"/>
    <a:srgbClr val="66FF99"/>
    <a:srgbClr val="00FFCC"/>
    <a:srgbClr val="66FFCC"/>
    <a:srgbClr val="FFCCCC"/>
    <a:srgbClr val="FF99CC"/>
    <a:srgbClr val="FF999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890" autoAdjust="0"/>
  </p:normalViewPr>
  <p:slideViewPr>
    <p:cSldViewPr>
      <p:cViewPr varScale="1">
        <p:scale>
          <a:sx n="76" d="100"/>
          <a:sy n="76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9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6" cy="49797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BC76B-E4EB-4798-8E34-9827652934F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6" y="9427076"/>
            <a:ext cx="2943596" cy="4979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73160D-8C44-494A-93D8-7C66AD1E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11" cy="498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165" y="1"/>
            <a:ext cx="2944211" cy="498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CBB8-C1E3-4CC8-A6BA-A2C28CE888D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07" y="4776092"/>
            <a:ext cx="5433100" cy="39083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764"/>
            <a:ext cx="2944211" cy="4982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165" y="9426764"/>
            <a:ext cx="2944211" cy="4982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EF988-3E38-4713-B907-027AF19E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F988-3E38-4713-B907-027AF19ED3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F988-3E38-4713-B907-027AF19ED3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F988-3E38-4713-B907-027AF19ED3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F988-3E38-4713-B907-027AF19ED3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EF988-3E38-4713-B907-027AF19ED3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77800"/>
            <a:ext cx="4648200" cy="187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0"/>
            <a:ext cx="3429000" cy="1346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1600"/>
            <a:ext cx="2171700" cy="610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362700" cy="610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01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E8BB52-9570-4E74-A725-51071CC7450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004ED6-1B71-4B82-BC83-188276542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danica.mojic@rpz-r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7185" y="4983727"/>
            <a:ext cx="4053015" cy="467638"/>
          </a:xfrm>
        </p:spPr>
        <p:txBody>
          <a:bodyPr/>
          <a:lstStyle/>
          <a:p>
            <a:pPr algn="ctr"/>
            <a:br>
              <a:rPr lang="sr-Cyrl-RS" dirty="0"/>
            </a:br>
            <a:br>
              <a:rPr lang="sr-Cyrl-RS" sz="2800" dirty="0">
                <a:latin typeface="Comic Sans MS" pitchFamily="66" charset="0"/>
              </a:rPr>
            </a:br>
            <a:r>
              <a:rPr lang="sr-Cyrl-RS" sz="2800" dirty="0">
                <a:latin typeface="Comic Sans MS" pitchFamily="66" charset="0"/>
              </a:rPr>
              <a:t>	 	</a:t>
            </a:r>
            <a:r>
              <a:rPr lang="sr-Cyrl-RS" sz="2800" dirty="0">
                <a:solidFill>
                  <a:srgbClr val="FF0000"/>
                </a:solidFill>
                <a:latin typeface="Comic Sans MS" pitchFamily="66" charset="0"/>
              </a:rPr>
              <a:t>				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R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148"/>
            <a:ext cx="2647651" cy="19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9382" y="2630311"/>
            <a:ext cx="43877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САВЈЕТОВАЊЕ ЗА ВАСПИТАЧЕ, СТРУЧНЕ САРАДНИКЕ И ДИРЕКТОРЕ У ПРЕДШКОЛСКИМ УСТАНОВАМА </a:t>
            </a:r>
          </a:p>
          <a:p>
            <a:pPr algn="ctr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У РЕПУБЛИЦИ СРПСКОЈ</a:t>
            </a:r>
          </a:p>
          <a:p>
            <a:pPr algn="ctr"/>
            <a:endParaRPr lang="sr-Cyrl-R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30893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Даница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Мојић</a:t>
            </a:r>
            <a:endParaRPr lang="sr-Cyrl-R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инспектор-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просвјетни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савјетник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за предшколско васпитање</a:t>
            </a:r>
          </a:p>
          <a:p>
            <a:pPr algn="ctr"/>
            <a:endParaRPr lang="sr-Cyrl-RS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август 2024. године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A0B5-227E-2BCF-68D8-34440A76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На други папирић је потребно написати одговоре на сљедећа питања:</a:t>
            </a:r>
            <a:endParaRPr lang="sr-Cyrl-R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КОЈИ СУ ТО ТРЕНУЦИ КАДА ВАМ ЈЕ НАЈТЕЖЕ БИТИ ВАСПИТАЧ/СТРУЧНИ САРАДНИК/ДИРЕКТОР?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КОЈЕ СУ ТО СИТУАЦИЈЕ У КОЈИМА СЕ КАЈЕТЕ ШТО СТЕ ОДАБРАЛИ БАШ ОВАЈ ПОЗИВ</a:t>
            </a:r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КОЈИ ЈЕ ЗА ВАС „НАЈГОРИ ДИО РАДНОГ ДАНА“?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Папириће </a:t>
            </a:r>
            <a:r>
              <a:rPr lang="sr-Cyrl-R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залијепимо</a:t>
            </a: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на </a:t>
            </a:r>
            <a:r>
              <a:rPr lang="sr-Cyrl-R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флип</a:t>
            </a: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чарт</a:t>
            </a: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r-Cyrl-R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Водитељ радионице наглас прочита неке од одговора.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6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DD19-AD19-57C8-4129-694763B2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У претходној активности смо промишљали о својим улогама 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прадшколској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установи, а у овој активности ћемо покушати да уђемо „у ципеле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“ и замислимо како се оно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у својој улози.</a:t>
            </a:r>
          </a:p>
          <a:p>
            <a:pPr marL="0" indent="0" algn="just">
              <a:buNone/>
            </a:pP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Подијелићемо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се у групе по четворо. Потребно је да свака група размисли и поразговара о неколико питања и стављајући се у улогу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 одговоре напишу на папир. Питања су сљедећа:</a:t>
            </a:r>
          </a:p>
          <a:p>
            <a:pPr algn="just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У КОЈИМ СИТУАЦИЈАМА ВОЛИШ ШТО СИ ДИЈЕТЕ?</a:t>
            </a:r>
          </a:p>
          <a:p>
            <a:pPr algn="just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НАВЕДИ НЕКОЛИКО СИТУАЦИЈА КАДА ТИ ЈЕ ЛИЈЕПО/ПРИЈАТНО У ВРТИЋУ?</a:t>
            </a:r>
          </a:p>
          <a:p>
            <a:pPr algn="just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КОЈЕ СУ ТО СИТУАЦИЈЕ У КОЈИМА ТИ НИЈЕ ЛИЈЕПО/ПРИЈАТНО У ВРТИЋУ?</a:t>
            </a:r>
          </a:p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Групе имају на располагању десетак минута за ову активност, након чега представници група читају одговоре осталим учесницима радионице, који могу дати своје коментаре. Папире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залијепимо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на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флип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чарт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35D49-FE53-437D-611E-844917781B1B}"/>
              </a:ext>
            </a:extLst>
          </p:cNvPr>
          <p:cNvSpPr txBox="1"/>
          <p:nvPr/>
        </p:nvSpPr>
        <p:spPr>
          <a:xfrm>
            <a:off x="1066800" y="48448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активност „У дјечијим ципелама“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9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163F-DF64-6B33-93EA-8BDB1018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Прилог: „У дјечијим ципелама“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1879-5B6E-3067-0027-936D2221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144000" cy="4830763"/>
          </a:xfrm>
        </p:spPr>
        <p:txBody>
          <a:bodyPr/>
          <a:lstStyle/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Мама и тата су ме оставили у вртићу, са овим непознатим особама! Бринем да ли ће се вратити!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Досадно ми је!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знам да цртам!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Моја млађа сестра се не одваја од мене у дворишту!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Васпитач/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ица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ме не воли!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Мрзим боранију! И грашак! И паленту!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Тата ме је слагао, није дошао по мене прије спавања!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Мама и тата ми не дају да играм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игрице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на телефону!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желим да распремам играчке! Нека то уради васпитач/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ица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! Моја мама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увијек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поспреми моје играчке.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разумијем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зашто морам сама да се облачим и обувам у вртићу! Код куће ме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увијек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неко други облачи!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волим да остајем у дежурству.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Васпитачи су били љути јер сам рекао неку ружну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 Деда се не љути када ту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кажем код куће.</a:t>
            </a:r>
          </a:p>
          <a:p>
            <a:pPr algn="just"/>
            <a:endParaRPr lang="sr-Cyrl-R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4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3706-A0B5-0EBF-8266-FB321463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830763"/>
          </a:xfrm>
        </p:spPr>
        <p:txBody>
          <a:bodyPr/>
          <a:lstStyle/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Ако будем довољно дуго и јако плакао, можда ће ме мама вратити кући. Чим се тако дуго опрашта од мене и она се двоуми да ли да ме остави данас у вртићу.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волим када моји родитељи дођу да причају са васпитачима!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Сви ми се ругају због дебљине!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Задиркују ме јер носим наочаре!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Нико неће да се игра са мном!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Друг ми стално нешто наређује!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Васпитачица стално тражи да радимо и да се играмо оног што она хоће!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Никола само мене није позвао на рођендан!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Нећу да сликам темперама, мама ће се наљутити ако испрљам нову хаљину!</a:t>
            </a:r>
          </a:p>
          <a:p>
            <a:pPr algn="just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Андреа ми је рекла да проспемо сапун у купатилу!</a:t>
            </a:r>
          </a:p>
          <a:p>
            <a:pPr marL="0" indent="0" algn="r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r-Cyrl-R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прилагођено: Р. Беле и Б. Коста: Како да преживиш у школи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D849-A77E-74BC-C491-693CFA39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Дјеца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често нису у стању да различита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осјећања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искажу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ријечима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али врло добро знају када се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осјећају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пријатно, а када не. Треба их научити да то и кажу, јер то јача њихово самопоуздање и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рјеђе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их доводи у конфликте. Дијете предшколског узраста може разликовати и именовати емоције само уколико је то научило од одраслих, у породици и/или вртићу. У нашој култури није обичај да јасно и гласно говоримо о својим емоцијама. Због тога је најчешће питање родитеља: „Шта сте данас радили у вртићу?“ Можда би било боље питати: „Како ти је данас било у вртићу? Како си се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осјећао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/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осјећала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? Да ли си уживао/уживала?“</a:t>
            </a:r>
          </a:p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Разговарајте са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дјецом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о њиховим, али и вашим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осјећањима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 Слободно реците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дјеци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да сте уморни, забринути, срећни, тужни и сл. Називајте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осјећања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правим именом. Питајте дијете како се оно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и учите га да то зна исказати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ријечима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 На тај начин ће дијете схватити да се 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осјећањима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може и треба разговарати, тако успостављате блискост са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дјецом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са којом радите и стварате предуслове за правовремено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рјешавање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могућих проблема 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дјететовом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емоционалном развоју.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6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341E-10BC-4D83-9BBA-D8FDC2E3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4. активност  „Тужибаба Јеца уловила зеца“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568E-BAB6-3437-4558-F4E5E07D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Молимо учеснике радионице да се поставе у ситуацију родитеља и одговоре на питање:</a:t>
            </a:r>
          </a:p>
          <a:p>
            <a:pPr marL="0" indent="0" algn="just">
              <a:buNone/>
            </a:pPr>
            <a:endParaRPr lang="sr-Cyrl-R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ДИЈЕТЕ ВАМ СЕ УПЛАКАНО ВРАЋА ИЗ ВРТИЋА И КАЖЕ: „ДАНАС МИ ЈЕ МАРКО ОТЕО ИГРАЧКУ И УДАРИО МЕ!“</a:t>
            </a:r>
          </a:p>
          <a:p>
            <a:pPr marL="0" indent="0" algn="just">
              <a:buNone/>
            </a:pPr>
            <a:endParaRPr lang="sr-Cyrl-R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Како реагујете? Шта кажете?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(На папир запишите што тачније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ријечи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које бисте упутили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дјетету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конкретан одговор. Пишите читко). </a:t>
            </a:r>
          </a:p>
          <a:p>
            <a:pPr marL="0" indent="0" algn="just">
              <a:buNone/>
            </a:pPr>
            <a:endParaRPr lang="sr-Cyrl-R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Када сви напишу своје одговоре,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подијелимо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учеснике радионице у парове и замолимо их да међусобно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размијене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своје папире са написаним одговором.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9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C3A9-2EEC-BCE7-8F7A-D9E7DA7A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6705600" cy="4830763"/>
          </a:xfrm>
        </p:spPr>
        <p:txBody>
          <a:bodyPr/>
          <a:lstStyle/>
          <a:p>
            <a:pPr marL="0" indent="0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Водитељ наглас прочита ситуацију број 2:</a:t>
            </a:r>
          </a:p>
          <a:p>
            <a:pPr marL="0" indent="0">
              <a:buNone/>
            </a:pPr>
            <a:endParaRPr lang="sr-Cyrl-R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 ПОВРАТКУ СА ПОСЛА ЖАЛИТЕ СЕ ПАРТНЕРУ/ПАРТНЕРКИ: „ДАНАС ЈЕ КОЛЕГИНИЦА ВИКАЛА НА МЕНЕ И ИЗВРИЈЕЂАЛА МЕ!“</a:t>
            </a:r>
          </a:p>
          <a:p>
            <a:pPr marL="0" indent="0" algn="just">
              <a:buNone/>
            </a:pPr>
            <a:endParaRPr lang="sr-Cyrl-R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Ово питање један члан пара упути другом, који му одговара читањем одговора са његовог папира. 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Онда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замијене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улоге. </a:t>
            </a:r>
            <a:endParaRPr lang="en-US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3112-7875-8D1F-D605-F3155548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Дакле, СВАКО ЗА ОДГОВОР ДОБИЈЕ ОНО ШТО БИ РЕКАО СВОМ ДЈЕТЕТУ!</a:t>
            </a:r>
          </a:p>
          <a:p>
            <a:pPr marL="0" indent="0" algn="just">
              <a:buNone/>
            </a:pPr>
            <a:endParaRPr lang="sr-Cyrl-R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Разговор са цијелом групом:</a:t>
            </a:r>
          </a:p>
          <a:p>
            <a:pPr marL="0" indent="0" algn="just">
              <a:buNone/>
            </a:pP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Како вам је било чути своје </a:t>
            </a:r>
            <a:r>
              <a:rPr lang="sr-Cyrl-R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ријечи</a:t>
            </a: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упућене </a:t>
            </a:r>
            <a:r>
              <a:rPr lang="sr-Cyrl-R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дјетету</a:t>
            </a: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 ситуацији када сте љути и разочарани? Шта сте </a:t>
            </a:r>
            <a:r>
              <a:rPr lang="sr-Cyrl-R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хтјели</a:t>
            </a: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чути од партнера? Шта мислите како се дијете </a:t>
            </a:r>
            <a:r>
              <a:rPr lang="sr-Cyrl-R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осјећа</a:t>
            </a: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када чује ваше </a:t>
            </a:r>
            <a:r>
              <a:rPr lang="sr-Cyrl-RS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ријечи</a:t>
            </a:r>
            <a:r>
              <a:rPr lang="sr-Cyrl-R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 algn="just">
              <a:buNone/>
            </a:pPr>
            <a:endParaRPr lang="sr-Cyrl-R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sr-Cyrl-R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извор: </a:t>
            </a:r>
            <a:r>
              <a:rPr lang="sr-Cyrl-RS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Пећник</a:t>
            </a:r>
            <a:r>
              <a:rPr lang="sr-Cyrl-R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 </a:t>
            </a:r>
            <a:r>
              <a:rPr lang="sr-Cyrl-RS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Штарц</a:t>
            </a:r>
            <a:r>
              <a:rPr lang="sr-Cyrl-R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2010.</a:t>
            </a:r>
          </a:p>
          <a:p>
            <a:pPr marL="0" indent="0" algn="just">
              <a:buNone/>
            </a:pPr>
            <a:r>
              <a:rPr lang="sr-Cyrl-R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			</a:t>
            </a:r>
            <a:endParaRPr lang="en-US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4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199B-11C9-6B58-11D9-A93A5EFD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Дијете жели да га чујемо и видимо, потребна му је наша подршка, а не „исљеђивање и испитивање“.</a:t>
            </a:r>
          </a:p>
          <a:p>
            <a:pPr marL="0" indent="0">
              <a:buNone/>
            </a:pPr>
            <a:endParaRPr lang="sr-Cyrl-R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Прво: „Видим те, чујем те. Сигурна сам да ти је тешко и да те је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забољело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 Дођи да те загрлим.“</a:t>
            </a:r>
          </a:p>
          <a:p>
            <a:pPr marL="0" indent="0">
              <a:buNone/>
            </a:pPr>
            <a:endParaRPr lang="sr-Cyrl-R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Друго: „Испричај ми шта се десило. Да ли би то могло другачије? Имаш ли неки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приједлог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за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рјешење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проблема?“</a:t>
            </a:r>
          </a:p>
          <a:p>
            <a:pPr marL="0" indent="0">
              <a:buNone/>
            </a:pPr>
            <a:endParaRPr lang="sr-Cyrl-R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НЕ ПОСТАВЉАТИ ПИТАЊЕ „ЗАШТО?“, јер то имплицира кривицу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дјетета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sr-Cyrl-R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ПОДРШКА МОРА БИТИ САД И ОДМАХ, А РЈЕШАВАЊЕ ПРОБЛЕМА МОЖЕ САЧЕКАТИ!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7ABF-6DC3-E9B9-2B5C-2E3ECA6D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5. активност „Моје снаге“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CBE67-782C-3D61-3C93-6C30B869E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833280"/>
            <a:ext cx="2330563" cy="2401743"/>
          </a:xfrm>
          <a:prstGeom prst="rect">
            <a:avLst/>
          </a:prstGeom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4712970E-C86F-C791-1106-CEBF75F9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847" y="1885949"/>
            <a:ext cx="2192904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ФИЗИЧКО - ЗДРАВСТВЕНЕ СНАГЕ (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храна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здравље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спорт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навике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B017DB-AE6F-26B6-D69E-EBFED16A0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87385"/>
            <a:ext cx="2516755" cy="2637216"/>
          </a:xfrm>
          <a:prstGeom prst="rect">
            <a:avLst/>
          </a:prstGeom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09C01BDE-1857-78DC-61E2-008583E3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1849"/>
            <a:ext cx="2127738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АУТЕНТИЧНОСТ (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оригиналност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креативност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...)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E1D52B-5023-7FC2-498E-B34E0C162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62" y="2876550"/>
            <a:ext cx="2354784" cy="1836579"/>
          </a:xfrm>
          <a:prstGeom prst="rect">
            <a:avLst/>
          </a:prstGeom>
        </p:spPr>
      </p:pic>
      <p:sp>
        <p:nvSpPr>
          <p:cNvPr id="13" name="Oval 5">
            <a:extLst>
              <a:ext uri="{FF2B5EF4-FFF2-40B4-BE49-F238E27FC236}">
                <a16:creationId xmlns:a16="http://schemas.microsoft.com/office/drawing/2014/main" id="{A0C95BD6-AB4B-73E2-644A-7DE84112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091" y="3794839"/>
            <a:ext cx="2057400" cy="26372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ИНТЕЛЕКТУАЛНЕ СНАГЕ (читање, рјешавање проблема...)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E38FEC29-7BD5-50D4-388D-EB646BD4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847" y="1461936"/>
            <a:ext cx="2057400" cy="2476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СОЦИЈАЛНО - ЕМОЦИОНАЛНИ ЖИВОТ (пријатељи, партнер, породица)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F7D05-0C10-8412-224A-580F2FD3B849}"/>
              </a:ext>
            </a:extLst>
          </p:cNvPr>
          <p:cNvSpPr txBox="1"/>
          <p:nvPr/>
        </p:nvSpPr>
        <p:spPr>
          <a:xfrm>
            <a:off x="-38275" y="1349250"/>
            <a:ext cx="1674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Сваки учесник радионице попуни радни лист за себе!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5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b="1" dirty="0">
                <a:solidFill>
                  <a:srgbClr val="FF0000"/>
                </a:solidFill>
                <a:latin typeface="Comic Sans MS" pitchFamily="66" charset="0"/>
              </a:rPr>
              <a:t>ЦИЉЕВИ САВЈЕТОВАЊА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384016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Да подржимо, охрабримо и оснажимо једни друге на почетку радне године;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Упознамо се са новинама у предшколском васпитању и образовању Републике Српске;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Промислимо о својој улози у предшколској установи;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Оснажимо се у погледу вођења педагошке документације;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Подијелимо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искуства из праксе;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Упознамо колеге – добитнике награда у претходној години</a:t>
            </a:r>
            <a:endParaRPr lang="sr-Cyrl-RS" b="1" dirty="0">
              <a:solidFill>
                <a:srgbClr val="66FF33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 и да кажете све оно што </a:t>
            </a:r>
            <a:r>
              <a:rPr lang="sr-Cyrl-R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осјећате</a:t>
            </a:r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, желите да питате или </a:t>
            </a:r>
            <a:r>
              <a:rPr lang="sr-Cyrl-R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подијелите</a:t>
            </a:r>
            <a:r>
              <a:rPr lang="sr-Cyrl-RS" b="1" dirty="0">
                <a:solidFill>
                  <a:srgbClr val="FF0000"/>
                </a:solidFill>
                <a:latin typeface="Comic Sans MS" panose="030F0702030302020204" pitchFamily="66" charset="0"/>
              </a:rPr>
              <a:t> са својим колегама!</a:t>
            </a:r>
            <a:endParaRPr lang="sr-Cyrl-RS" b="1" dirty="0"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sr-Cyrl-RS" b="1" dirty="0">
              <a:latin typeface="Comic Sans MS" panose="030F0702030302020204" pitchFamily="66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sr-Cyrl-RS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E443-8483-B14A-046B-96CE9BBC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активност „Огледало“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ADF3D-7CA1-72C0-0FD0-ECC21557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362200"/>
            <a:ext cx="5105400" cy="175260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На цијелој површини папира нацртајте огледало и потпишите се на њему. Овај свој папир са нацртаним огледалом пошаљите даље, осталим учесницима радионице. На њему ће вам сви остали чланови групе написати неку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лијепу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поруку. Тако ће свако од вас добити много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лијепих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порука.</a:t>
            </a:r>
          </a:p>
          <a:p>
            <a:pPr marL="0" indent="0" algn="just">
              <a:buNone/>
            </a:pPr>
            <a:endParaRPr lang="sr-Cyrl-R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1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1FAC-FF43-8C64-B95E-B4B2FB76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1676400"/>
            <a:ext cx="4114800" cy="2286000"/>
          </a:xfrm>
        </p:spPr>
        <p:txBody>
          <a:bodyPr>
            <a:normAutofit/>
          </a:bodyPr>
          <a:lstStyle/>
          <a:p>
            <a:pPr algn="ctr"/>
            <a:r>
              <a:rPr lang="sr-Cyrl-CS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ВОЂЕЊЕ ПЕДАГОШКЕ ДОКУМЕНТАЦИЈЕ У ПРЕДШКОЛСКИМ УСТАНОВАМА</a:t>
            </a:r>
            <a:br>
              <a:rPr lang="en-US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68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F2F9BE-3D93-5E5A-CCC1-326DE36215AC}"/>
              </a:ext>
            </a:extLst>
          </p:cNvPr>
          <p:cNvSpPr txBox="1"/>
          <p:nvPr/>
        </p:nvSpPr>
        <p:spPr>
          <a:xfrm>
            <a:off x="1219200" y="1676400"/>
            <a:ext cx="6858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ПРАВИЛНИК О САДРЖАЈУ И НАЧИНУ ВОЂЕЊА ПЕДАГОШКЕ ДОКУМЕНТАЦИЈЕ У ПРЕДШКОЛСКОЈ УСТАНОВИ</a:t>
            </a:r>
          </a:p>
          <a:p>
            <a:pPr algn="ctr"/>
            <a:endParaRPr lang="ru-RU" sz="2400" b="1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Службени гласник Републике Српске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 број 90/22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9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F4195C-AEDD-DD83-7318-FC1E5372C7B2}"/>
              </a:ext>
            </a:extLst>
          </p:cNvPr>
          <p:cNvSpPr txBox="1"/>
          <p:nvPr/>
        </p:nvSpPr>
        <p:spPr>
          <a:xfrm>
            <a:off x="76200" y="1371600"/>
            <a:ext cx="8991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Both"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установи се у штампаном облику води сљедећа педагошка документација: </a:t>
            </a:r>
          </a:p>
          <a:p>
            <a:pPr marL="342900" indent="-342900" algn="just"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матична књига дјеце, </a:t>
            </a:r>
          </a:p>
          <a:p>
            <a:pPr marL="342900" indent="-342900" algn="just"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предшколске установе, </a:t>
            </a:r>
          </a:p>
          <a:p>
            <a:pPr marL="342900" indent="-342900" algn="just"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рад са дјецом пред полазак у школу, </a:t>
            </a:r>
          </a:p>
          <a:p>
            <a:pPr marL="342900" indent="-342900" algn="just"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стручне сараднике у предшколској установи, </a:t>
            </a:r>
          </a:p>
          <a:p>
            <a:pPr marL="342900" indent="-342900" algn="just">
              <a:buFontTx/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књига за праћење развоја и учења дјетета, </a:t>
            </a:r>
          </a:p>
          <a:p>
            <a:pPr marL="342900" indent="-342900" algn="just">
              <a:buAutoNum type="arabicParenR"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љетопис предшколске установе.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2) У установи која организује продужени боравак за ученике прве тријаде основне школе користи се дневник рада за продужени боравак прописан правилником којим се регулише педагошка документација и евиденција у основној школи.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(3) За установе које имају имплементиран јединствени информациони систем Министарства, педагошка документација из става 1. овог члана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1), 2), 3), 4). и 5) води се и у електронском облику.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(4) Педагошка документација у електронској верзији садржи исте податке као штампана, а изглед електронских образаца је дефинисан јединственим информационим системом Министарства. 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3E82C-5255-2560-7406-137519DFD49F}"/>
              </a:ext>
            </a:extLst>
          </p:cNvPr>
          <p:cNvSpPr txBox="1"/>
          <p:nvPr/>
        </p:nvSpPr>
        <p:spPr>
          <a:xfrm>
            <a:off x="1447800" y="92942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Члан 4.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7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B700-E268-17DC-479A-03F6B492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МАТИЧНА КЊИГА ДЈЕЦЕ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F2AC-AA83-7F5F-AF63-23CB9B2A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Упис дјеце у матичну књигу врши тим васпитача задужен за васпитну групу или друго лице по овлашћењу директора установе на крају квартала и одговоран је за тачност и рок уношења података.</a:t>
            </a:r>
          </a:p>
          <a:p>
            <a:pPr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Тачност података у матичној књизи након исписивања дјетета из установе овјерава директор установе својим потписом.</a:t>
            </a:r>
          </a:p>
          <a:p>
            <a:pPr algn="just">
              <a:buAutoNum type="arabicParenBoth"/>
            </a:pP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Понекад...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Нису сва дјеца уписана у Матичну књигу;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Нема података о организационим јединицама које улазе у састав предшколске установе;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Нема печата и потписа директора;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Нису наведена имена васпитача задужених за групу;</a:t>
            </a:r>
          </a:p>
          <a:p>
            <a:pPr algn="just"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У установама које имају више стотина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дјеце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једна особа уписује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дјецу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у Матичну књигу (нема потребе за тим).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0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E8D8-974C-2123-B33B-5F4A9BFF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ПРЕДШКОЛСКЕ УСТАНОВЕ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12E2-FEEC-6A4B-A037-AEA2C635C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910" y="914400"/>
            <a:ext cx="9144000" cy="4830763"/>
          </a:xfrm>
        </p:spPr>
        <p:txBody>
          <a:bodyPr/>
          <a:lstStyle/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Радна књига за предшколске установе намијењена је васпитачима који раде у тиму или васпитачу који реализује самостално програм у полудневном трајању у сарадњи са стручним сарадницима ради планирања, документовања и евалуације васпитно-образовне праксе. 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Радна књига за предшколске установе води се за сваку васпитну групу у установи у којој се реализује цјеловити развојни програм.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Понекад: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Нису урађени планери (потребно их је радити на почетку радне године);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 Планеру рођендана и породичних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вриједности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нису наведене теме-изабране породичне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вриједности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Планер манифестација није испланиран за цијелу радну годину (планирати само манифестације у којој конкретна васпитна група учествује);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Етапни планови: скицу етапе не треба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дијелити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на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двије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теме, већ дефинисати једну ширу тему;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C9DD-B096-6939-5B57-F56AA5BA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830763"/>
          </a:xfrm>
        </p:spPr>
        <p:txBody>
          <a:bodyPr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У неким етапним плановима је потребно планирати више активности и игара у систему активности;</a:t>
            </a:r>
            <a:endParaRPr lang="sr-Cyrl-R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У документовању прецизније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забиљежити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 ток активности (треба да буде јаснија структура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учеће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 активности: уводни, главни, завршни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дио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);</a:t>
            </a:r>
          </a:p>
          <a:p>
            <a:pPr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  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Segoe UI Symbol" panose="020B0502040204020203" pitchFamily="34" charset="0"/>
              </a:rPr>
              <a:t>Документовање 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вршити тек након реализованих активности, а не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унапријед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egoe UI Symbol" panose="020B0502040204020203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egoe UI Symbol" panose="020B0502040204020203" pitchFamily="34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Завршни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дио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учеће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активности не треба писати у рубрику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гдје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се уписује слободна игра, игре на отвореном и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сл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већ у рубрику у коју су већ уписани уводни и главни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дио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активности.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Рубрику Активности у специјал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изованим програмима попуњавају водитељи истих;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1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4F2A-4DD9-D172-7D8D-A1AFFB6F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Рубрику - Активности индивидуализације 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попуњавају стручни сарадници који раде са конкретним </a:t>
            </a:r>
            <a:r>
              <a:rPr lang="sr-Cyrl-C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дјететом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али и васпитачи, када раде неке индивидуалне активности са </a:t>
            </a:r>
            <a:r>
              <a:rPr lang="sr-Cyrl-C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дјецом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која имају посебне васпитно – образовне потребе (потенцијално талентована и  даровита или </a:t>
            </a:r>
            <a:r>
              <a:rPr lang="sr-Cyrl-C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дјеца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са сметњама у развоју).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Осврт на радну седмицу користити као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подсјетник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приликом писања евалуације;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У рубрици Запажања васпитача могу стајати кратки записници са родитељских састанака, фотографије групе са манифестација и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припредби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забиљешке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и фотографије са радионица, са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савјетовања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обука и семинара за васпитаче, као и сва друга запажања која васпитачи сматрају битним за групу са којом раде. </a:t>
            </a:r>
          </a:p>
          <a:p>
            <a:pPr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Водити рачуна да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дјеца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немају приступ Радним књигама, како не бисте имали „мала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умјетничка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дјела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 на истим! 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09769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92AE-0EFC-B016-EC94-629B82F4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РАД СА ДЈЕЦОМ ПРЕД ПОЛАЗАК У ШКОЛУ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B906-2C61-570F-B306-AAC3F863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Радна књига за рад са дјецом пред полазак у школу води се у установама које реализују Програм за дјецу у години пред полазак у школу, за ону дјецу која нису била обухваћена неким обликом предшколског васпитања и образовања и која нису похађала цјеловити развојни програм, а која по прописима којима се уређује област основног васпитања и образовања у наредној школској години стичу услове за полазак у први разред основне школе.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Извршен увид у реализацију Програма у 2024. години:</a:t>
            </a:r>
          </a:p>
          <a:p>
            <a:pPr marL="342900" lvl="0" indent="-342900" algn="just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Етапне планове треба радити детаљније, попунити рубрике активности са породицом и активности индивидуализације, планирати већи број активности и игара у систему активности. У појединим радним књигама су, за један етапни план, планиране потпуно различите теме. Било би добро да буде планирана једна шира тема, која ће се реализовати током једне етапе (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двије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радне седмице).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Понегдје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систему активности нема довољно планираних игара и активности, као и да активности из етапног плана нису уочљиве у документовању.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912D-937B-8D87-2145-F1CAC2EFD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Документовање активности треба радити тек након реализоване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учеће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активности, а не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унапријед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У рубрици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Учеће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 треба описати ток активности, са јасно наведеним уводним, главним и завршним </a:t>
            </a:r>
            <a:r>
              <a:rPr lang="sr-Cyrl-C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дијелом</a:t>
            </a:r>
            <a:r>
              <a:rPr lang="sr-Cyrl-C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 би у потпуности била јасна структура активности. У документовању попунити рубрике: активности са породицом и заједницом, активности индивидуализације, корекционо планирање. 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појединим Радним књигама нису урађени планери партнерства са породицом, планер манифестација, активности индивидуализације.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већини васпитних група није урађена радионица Очекивања, која за циљ има испитивање родитељских очекивања од Програма, али служи и као добра прилика да васпитач представи шта и на који начин ће радити са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дјецом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током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тромјесечног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програма. </a:t>
            </a: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6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b="1" dirty="0">
                <a:solidFill>
                  <a:srgbClr val="FF0000"/>
                </a:solidFill>
                <a:latin typeface="Comic Sans MS" pitchFamily="66" charset="0"/>
              </a:rPr>
              <a:t>ПРОГРАМ САВЈЕТОВАЊА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30763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Cyrl-CS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Радионица – „Вртић и ја“ </a:t>
            </a:r>
            <a:endParaRPr lang="en-US" sz="28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Cyrl-CS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Вођење педагошке документације у предшколским установама.</a:t>
            </a:r>
            <a:endParaRPr lang="en-US" sz="28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sr-Cyrl-CS" sz="28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Примјери</a:t>
            </a:r>
            <a:r>
              <a:rPr lang="sr-Cyrl-CS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добре праксе (добитници Светосавске награде за 2022/23. годину)</a:t>
            </a:r>
            <a:endParaRPr lang="en-US" sz="28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r-Cyrl-CS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Остала </a:t>
            </a:r>
            <a:r>
              <a:rPr lang="sr-Cyrl-CS" sz="28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пит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aња</a:t>
            </a:r>
            <a:r>
              <a:rPr lang="sr-Cyrl-RS" sz="28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05100" algn="l"/>
              </a:tabLst>
            </a:pPr>
            <a:endParaRPr lang="sr-Cyrl-C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lvl="0" indent="0" algn="just">
              <a:buNone/>
            </a:pPr>
            <a:r>
              <a:rPr lang="sr-Cyrl-C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6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DBBD2-9CFB-1805-DB36-217E4AA3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34" y="1040357"/>
            <a:ext cx="9144000" cy="4830763"/>
          </a:xfrm>
        </p:spPr>
        <p:txBody>
          <a:bodyPr/>
          <a:lstStyle/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Радна књига за стручне сараднике у предшколској установи води се за планирање, документовање и евалуацију васпитно-образовног рада стручних сарадника у установи. 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Радну књигу за стручне сараднике у предшколској установи води стручни сарадник у оквиру подручја свога рада дефинисаног Законом о предшколском васпитању и образовању.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Сваки стручни сарадник у предшколској установи води своју радну књигу и у њу уноси податке из свог подручја рада, те одговора за тачност, уредност и континуитет уношења података.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Понекад...</a:t>
            </a:r>
          </a:p>
          <a:p>
            <a:pPr algn="just"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Нема годишњег програма рада (уз образложење да се он налази у ГПР-у установе);</a:t>
            </a:r>
          </a:p>
          <a:p>
            <a:pPr algn="just"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Нису уписани сви потребни подаци о организационим јединицама и васпитним групама;</a:t>
            </a:r>
          </a:p>
          <a:p>
            <a:pPr algn="just"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Документовање је штуро, нису наведени конкретни послови.</a:t>
            </a:r>
          </a:p>
          <a:p>
            <a:pPr algn="just">
              <a:buFontTx/>
              <a:buChar char="-"/>
            </a:pP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Понекада рефлексија нема никакву сврху („Све што је планирано је </a:t>
            </a:r>
            <a:r>
              <a:rPr lang="sr-Cyrl-R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успјешно</a:t>
            </a:r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реализовано“).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D0C59-9CB2-84FA-1587-0654E1370072}"/>
              </a:ext>
            </a:extLst>
          </p:cNvPr>
          <p:cNvSpPr txBox="1"/>
          <p:nvPr/>
        </p:nvSpPr>
        <p:spPr>
          <a:xfrm>
            <a:off x="1524000" y="33247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РАДНА КЊИГА ЗА СТРУЧНЕ САРАДНИКЕ У ПРЕДШКОЛСКОЈ УСТАНОВИ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888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FA65-0137-DF7A-01B7-07BEB46B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1066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КЊИГА ЗА ПРАЋЕЊЕ РАЗВОЈА И УЧЕЊА ДЈЕТЕТА </a:t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24F55-1B49-1589-3AFA-F7EF0CE5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Књига за праћење развоја и учења дјетета је документ који се води за свако дијете уписано у установу и које похађа цјеловити развојни програм у цјелодневном или полудневном трајању, ради континуираног и систематског праћења развоја дјетета.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Понекад...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- Књиге за праћење учења и развоја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дјетета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се могу допунити аутопортретима, цртежима породице, анегдотским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забиљешкама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 - Препорука васпитачима је да на предњој страни дјечијег цртежа не пишу име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дјетета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, већ да на полеђини цртежа напишу: име </a:t>
            </a:r>
            <a:r>
              <a:rPr lang="sr-Cyrl-RS" sz="20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дјетета</a:t>
            </a:r>
            <a:r>
              <a:rPr lang="sr-Cyrl-R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</a:rPr>
              <a:t>, узраст, тему, ликовну технику, датум.</a:t>
            </a:r>
          </a:p>
          <a:p>
            <a:pPr marL="0" indent="0" algn="just">
              <a:buNone/>
            </a:pPr>
            <a:endParaRPr lang="en-US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sr-Cyrl-R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У ПРИПРЕМИ ЈЕ НОВИ ОБРАЗАЦ КЊИГЕ ЗА ПРАЋЕЊЕ РАЗВОЈА И УЧЕЊА ДЈЕТЕТА, УСКЛАЂЕН СА ИНОВИРАНИМ ПРОГРАМОМ ПРЕДШКОЛСКОГ ВАСПИТАЊА И ОБРАЗОВАЊА!</a:t>
            </a:r>
            <a:endParaRPr lang="en-US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7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1D022B-E6C8-CE7B-5EEF-8E5FDCF7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89" y="968898"/>
            <a:ext cx="9529011" cy="3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8B3DC3B-623E-9EE4-7198-93896CD2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2960"/>
            <a:ext cx="2200275" cy="18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BC5D8E8-EE0B-BAB2-7776-3591E9454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61810"/>
            <a:ext cx="746484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РЕПУБЛИКА СРПСКА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МИНИСТАРСТВО ПРОСВЈЕТЕ И КУЛТУРЕ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________________________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ИМЕ И ПРЕЗИМЕ ДЈЕТЕТА</a:t>
            </a:r>
            <a:endParaRPr kumimoji="0" lang="sr-Cyrl-R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altLang="en-US" sz="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КЊИГА ЗА ПРАЋЕЊЕ РАЗВОЈА И УЧЕЊА ДЈЕТЕТА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>
            <a:extLst>
              <a:ext uri="{FF2B5EF4-FFF2-40B4-BE49-F238E27FC236}">
                <a16:creationId xmlns:a16="http://schemas.microsoft.com/office/drawing/2014/main" id="{B1059831-6903-DFCD-C57E-C3DA1A4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2354580" cy="2461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1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МЈЕСТО ЗА ФОТОГРАФИЈУ ДЈЕТЕТА ПО ДОЛАСКУ У ПРЕДШКОЛСКУ УСТАНОВУ</a:t>
            </a:r>
            <a:endParaRPr lang="en-US" sz="11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AA09E-3C9C-997B-A761-C5AB27C70695}"/>
              </a:ext>
            </a:extLst>
          </p:cNvPr>
          <p:cNvSpPr txBox="1"/>
          <p:nvPr/>
        </p:nvSpPr>
        <p:spPr>
          <a:xfrm>
            <a:off x="3845083" y="52001"/>
            <a:ext cx="305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Име и презиме </a:t>
            </a:r>
            <a:r>
              <a:rPr lang="sr-Cyrl-RS" dirty="0" err="1">
                <a:latin typeface="Comic Sans MS" panose="030F0702030302020204" pitchFamily="66" charset="0"/>
              </a:rPr>
              <a:t>дјетета</a:t>
            </a:r>
            <a:r>
              <a:rPr lang="sr-Cyrl-RS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sr-Cyrl-RS" dirty="0">
                <a:latin typeface="Comic Sans MS" panose="030F0702030302020204" pitchFamily="66" charset="0"/>
              </a:rPr>
              <a:t>____________________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DC2D7-0A1B-C313-EA92-20B42AFE850B}"/>
              </a:ext>
            </a:extLst>
          </p:cNvPr>
          <p:cNvSpPr txBox="1"/>
          <p:nvPr/>
        </p:nvSpPr>
        <p:spPr>
          <a:xfrm>
            <a:off x="2819400" y="75283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omic Sans MS" panose="030F0702030302020204" pitchFamily="66" charset="0"/>
              </a:rPr>
              <a:t>Пол:   </a:t>
            </a:r>
            <a:r>
              <a:rPr lang="sr-Cyrl-RS" dirty="0" err="1">
                <a:latin typeface="Comic Sans MS" panose="030F0702030302020204" pitchFamily="66" charset="0"/>
              </a:rPr>
              <a:t>дјевојчица</a:t>
            </a:r>
            <a:r>
              <a:rPr lang="sr-Cyrl-RS" dirty="0">
                <a:latin typeface="Comic Sans MS" panose="030F0702030302020204" pitchFamily="66" charset="0"/>
              </a:rPr>
              <a:t>               </a:t>
            </a:r>
            <a:r>
              <a:rPr lang="sr-Cyrl-RS" dirty="0" err="1">
                <a:latin typeface="Comic Sans MS" panose="030F0702030302020204" pitchFamily="66" charset="0"/>
              </a:rPr>
              <a:t>дјечак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F9E44B-8D0E-1310-C3A8-A59E7C668102}"/>
              </a:ext>
            </a:extLst>
          </p:cNvPr>
          <p:cNvSpPr/>
          <p:nvPr/>
        </p:nvSpPr>
        <p:spPr>
          <a:xfrm>
            <a:off x="4533900" y="1107252"/>
            <a:ext cx="45720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CD833-4E86-B7E8-C7D6-8DB857503E8B}"/>
              </a:ext>
            </a:extLst>
          </p:cNvPr>
          <p:cNvSpPr/>
          <p:nvPr/>
        </p:nvSpPr>
        <p:spPr>
          <a:xfrm>
            <a:off x="6523978" y="1084483"/>
            <a:ext cx="53340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A7FC04-2DF7-957C-0BD4-4630595B16C1}"/>
              </a:ext>
            </a:extLst>
          </p:cNvPr>
          <p:cNvSpPr txBox="1"/>
          <p:nvPr/>
        </p:nvSpPr>
        <p:spPr>
          <a:xfrm>
            <a:off x="2969374" y="162223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Датум и мјесто рођења:</a:t>
            </a:r>
          </a:p>
          <a:p>
            <a:r>
              <a:rPr lang="sr-Cyrl-RS" dirty="0">
                <a:latin typeface="Comic Sans MS" panose="030F0702030302020204" pitchFamily="66" charset="0"/>
              </a:rPr>
              <a:t>__________________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BE19F8-B2FC-707B-BCDD-B8C16F3E6F6A}"/>
              </a:ext>
            </a:extLst>
          </p:cNvPr>
          <p:cNvSpPr txBox="1"/>
          <p:nvPr/>
        </p:nvSpPr>
        <p:spPr>
          <a:xfrm>
            <a:off x="228600" y="2606914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omic Sans MS" panose="030F0702030302020204" pitchFamily="66" charset="0"/>
              </a:rPr>
              <a:t>Моји родитељи:</a:t>
            </a:r>
          </a:p>
          <a:p>
            <a:r>
              <a:rPr lang="sr-Cyrl-RS" dirty="0">
                <a:latin typeface="Comic Sans MS" panose="030F0702030302020204" pitchFamily="66" charset="0"/>
              </a:rPr>
              <a:t>_______________________</a:t>
            </a:r>
          </a:p>
          <a:p>
            <a:endParaRPr lang="sr-Cyrl-RS" dirty="0">
              <a:latin typeface="Comic Sans MS" panose="030F0702030302020204" pitchFamily="66" charset="0"/>
            </a:endParaRPr>
          </a:p>
          <a:p>
            <a:r>
              <a:rPr lang="sr-Cyrl-RS" dirty="0">
                <a:latin typeface="Comic Sans MS" panose="030F0702030302020204" pitchFamily="66" charset="0"/>
              </a:rPr>
              <a:t>Моја предшколска установа, организациона јединица и мјесто у којем се налази:</a:t>
            </a:r>
          </a:p>
          <a:p>
            <a:r>
              <a:rPr lang="sr-Cyrl-RS" dirty="0">
                <a:latin typeface="Comic Sans MS" panose="030F0702030302020204" pitchFamily="66" charset="0"/>
              </a:rPr>
              <a:t>______________________________________________________________</a:t>
            </a:r>
          </a:p>
          <a:p>
            <a:endParaRPr lang="sr-Cyrl-RS" dirty="0">
              <a:latin typeface="Comic Sans MS" panose="030F0702030302020204" pitchFamily="66" charset="0"/>
            </a:endParaRPr>
          </a:p>
          <a:p>
            <a:pPr algn="ctr"/>
            <a:r>
              <a:rPr lang="sr-Cyrl-RS" dirty="0">
                <a:latin typeface="Comic Sans MS" panose="030F0702030302020204" pitchFamily="66" charset="0"/>
              </a:rPr>
              <a:t>М.П.</a:t>
            </a:r>
          </a:p>
          <a:p>
            <a:r>
              <a:rPr lang="sr-Cyrl-RS" dirty="0">
                <a:latin typeface="Comic Sans MS" panose="030F0702030302020204" pitchFamily="66" charset="0"/>
              </a:rPr>
              <a:t>Датум уписа:                                                                       Датум исписа:</a:t>
            </a:r>
          </a:p>
          <a:p>
            <a:r>
              <a:rPr lang="sr-Cyrl-RS" dirty="0">
                <a:latin typeface="Comic Sans MS" panose="030F0702030302020204" pitchFamily="66" charset="0"/>
              </a:rPr>
              <a:t>________________                                                         ______________</a:t>
            </a:r>
          </a:p>
          <a:p>
            <a:endParaRPr lang="sr-Cyrl-RS" dirty="0">
              <a:latin typeface="Comic Sans MS" panose="030F0702030302020204" pitchFamily="66" charset="0"/>
            </a:endParaRPr>
          </a:p>
          <a:p>
            <a:r>
              <a:rPr lang="sr-Cyrl-RS" dirty="0">
                <a:latin typeface="Comic Sans MS" panose="030F0702030302020204" pitchFamily="66" charset="0"/>
              </a:rPr>
              <a:t>Моја васпитна група:____________________</a:t>
            </a:r>
          </a:p>
          <a:p>
            <a:endParaRPr lang="sr-Cyrl-RS" dirty="0">
              <a:latin typeface="Comic Sans MS" panose="030F0702030302020204" pitchFamily="66" charset="0"/>
            </a:endParaRPr>
          </a:p>
          <a:p>
            <a:r>
              <a:rPr lang="sr-Cyrl-RS">
                <a:latin typeface="Comic Sans MS" panose="030F0702030302020204" pitchFamily="66" charset="0"/>
              </a:rPr>
              <a:t>Моји васпитачи:________________________</a:t>
            </a:r>
            <a:endParaRPr lang="sr-Cyrl-R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8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1DE1-781B-8F4A-682D-9A398765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ЉЕТОПИС ПРЕДШКОЛСКЕ УСТАНОВЕ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B9CA-C6D2-2CD5-E1E8-7EEC6C72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8307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Љетопис предшколске установе садржи све важније податке и догађаје из дјеловања и рада установе.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Подаци у љетопис предшколске установе уносе се хронолошким редослиједом, а уноси их лице које задужи директор установе. 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За вођење љетописа предшколске установе одговоран је директор установе. 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Љетопис предшколске установе је документ који се трајно чува.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Понекад...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почетку радне године нема података о формираним групама, васпитачима задуженим за групе, броју организационих јединица у којима се Програм реализује и сл.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Понегдје се налазе само фотографије, без описа и података о каквом догађају се ради;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Понекада се љетопис не води континуирано (паузе по 7-8 мјесеци).</a:t>
            </a:r>
          </a:p>
          <a:p>
            <a:pPr>
              <a:buFontTx/>
              <a:buChar char="-"/>
            </a:pP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44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0C041-FEE5-9760-C658-7049AF8B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86868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Члан 27. 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случају погрешног уписа података у педагошку документацију у штампаном облику, исправка се врши тако што се погрешно уписана ријеч или дио текста прецрта трајним црвеним мастилом тако да се може прочитати, а изнад исправљеног текста уписује се исправан текст, односно податак. 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Исправка се врши трајним црвеним мастилом и овјерава се потписом директора и печатом установе.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У случају погрешног уписа података у педагошку документацију у електронском облику, исправку врши васпитач, уз претходну сагласност директора установе.</a:t>
            </a:r>
          </a:p>
          <a:p>
            <a:pPr marL="457200" indent="-457200" algn="just">
              <a:buAutoNum type="arabicParenBoth"/>
            </a:pP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Исправка из става 3. овог члана врши се на начин да се у рубрици „Напомена“ евидентира датум измјене, лице које је вршило измјену и погрешно унесени подаци.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02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1FAC-FF43-8C64-B95E-B4B2FB76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1676400"/>
            <a:ext cx="41148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ПРИМЈЕРИ ДОБРЕ ПРАКСЕ</a:t>
            </a:r>
            <a:b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sr-Cyrl-CS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добитници Светосавске награде за 2022/23. годину)</a:t>
            </a:r>
            <a:br>
              <a:rPr lang="en-US" sz="24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4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2839"/>
            <a:ext cx="7772400" cy="1066800"/>
          </a:xfrm>
        </p:spPr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itchFamily="66" charset="0"/>
              </a:rPr>
              <a:t>ДОБИТНИЦИ СВЕТОСАВСКЕ НАГРАДЕ У РАДНОЈ 2022/23. ГОДИНИ</a:t>
            </a:r>
            <a:br>
              <a:rPr lang="sr-Cyrl-R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sr-Cyrl-RS" sz="2400" b="1" dirty="0">
                <a:solidFill>
                  <a:srgbClr val="FF0000"/>
                </a:solidFill>
                <a:latin typeface="Comic Sans MS" pitchFamily="66" charset="0"/>
              </a:rPr>
              <a:t>ПРЕДШКОЛСКО ВАСПИТАЊЕ И ОБРАЗОВАЊЕ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3C99E-9F5E-4933-DADD-872E293A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03354" cy="49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92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EBF70C-0A2E-5AD0-AF07-8332CF23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2400" cy="51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26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8A9454-B0B9-A367-7E2D-766894DB1193}"/>
              </a:ext>
            </a:extLst>
          </p:cNvPr>
          <p:cNvSpPr txBox="1">
            <a:spLocks/>
          </p:cNvSpPr>
          <p:nvPr/>
        </p:nvSpPr>
        <p:spPr bwMode="auto">
          <a:xfrm>
            <a:off x="5181600" y="5029200"/>
            <a:ext cx="342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СВЕТЛАНА ЧИГОЈА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ЈУ Центар за предшколско васпитање и образовање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БАЊА ЛУКА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28D48E-75A1-F384-B99D-860B7C1A13BD}"/>
              </a:ext>
            </a:extLst>
          </p:cNvPr>
          <p:cNvSpPr txBox="1">
            <a:spLocks/>
          </p:cNvSpPr>
          <p:nvPr/>
        </p:nvSpPr>
        <p:spPr bwMode="auto">
          <a:xfrm>
            <a:off x="152400" y="5181600"/>
            <a:ext cx="4038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САЊА ПРОДАНОВИЋ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ЈУ за предшколско васпитање и образовање дјеце 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«Чика Јова Змај» 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ФОЧА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363DD-2BDC-CC2E-FAB9-B2A97328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78857"/>
            <a:ext cx="287655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tlana Čigoja Slađana Mišić">
            <a:extLst>
              <a:ext uri="{FF2B5EF4-FFF2-40B4-BE49-F238E27FC236}">
                <a16:creationId xmlns:a16="http://schemas.microsoft.com/office/drawing/2014/main" id="{D62D8249-B7E9-C835-C07D-3A164236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692">
            <a:off x="5124390" y="978135"/>
            <a:ext cx="3101483" cy="34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8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1FAC-FF43-8C64-B95E-B4B2FB76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1676400"/>
            <a:ext cx="4114800" cy="2286000"/>
          </a:xfrm>
        </p:spPr>
        <p:txBody>
          <a:bodyPr>
            <a:normAutofit/>
          </a:bodyPr>
          <a:lstStyle/>
          <a:p>
            <a:pPr marL="0" indent="0" algn="ctr"/>
            <a: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РАДИОНИЦА</a:t>
            </a:r>
            <a:b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r-Cyrl-R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„ВРТИЋ И ЈА“</a:t>
            </a:r>
            <a:endParaRPr lang="en-US" sz="2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90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697A-C6C2-6139-1A4F-DE1C938A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69" y="5486400"/>
            <a:ext cx="2819400" cy="792163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ДОБРИНКА ПЕРДАН</a:t>
            </a:r>
          </a:p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ЈУ Дјечији вртић „Чика Јова Змај“</a:t>
            </a:r>
          </a:p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БИЈЕЉИНА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8A9454-B0B9-A367-7E2D-766894DB1193}"/>
              </a:ext>
            </a:extLst>
          </p:cNvPr>
          <p:cNvSpPr txBox="1">
            <a:spLocks/>
          </p:cNvSpPr>
          <p:nvPr/>
        </p:nvSpPr>
        <p:spPr bwMode="auto">
          <a:xfrm>
            <a:off x="5257800" y="5384242"/>
            <a:ext cx="3429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МИЛАНКА ВИДОВИЋ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ЈУ Центар за предшколско васпитање и образовање</a:t>
            </a:r>
          </a:p>
          <a:p>
            <a:pPr marL="0" indent="0" algn="ctr">
              <a:buFontTx/>
              <a:buNone/>
            </a:pPr>
            <a:r>
              <a:rPr lang="ru-RU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БАЊА ЛУКА</a:t>
            </a:r>
          </a:p>
          <a:p>
            <a:pPr marL="0" indent="0" algn="ctr">
              <a:buFontTx/>
              <a:buNone/>
            </a:pPr>
            <a:endParaRPr lang="ru-RU" sz="16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Vaspitačica Dobrinka Perdan dobitnik Svetosavske nagrade ...">
            <a:extLst>
              <a:ext uri="{FF2B5EF4-FFF2-40B4-BE49-F238E27FC236}">
                <a16:creationId xmlns:a16="http://schemas.microsoft.com/office/drawing/2014/main" id="{2C79DAE2-33B8-99AC-0036-A7F4DFC6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4" y="1295400"/>
            <a:ext cx="35471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0EA30-A153-8FA3-66F2-227C9024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44286"/>
            <a:ext cx="2095500" cy="48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6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697A-C6C2-6139-1A4F-DE1C938A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3531996" cy="792163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АЛЕКСАНДРА ВИДОВИЋ</a:t>
            </a:r>
          </a:p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ЈУ за предшколско васпитање и образовање </a:t>
            </a:r>
            <a:r>
              <a:rPr lang="sr-Cyrl-RS" sz="1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дјеце</a:t>
            </a: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„Лепа Радић“</a:t>
            </a:r>
          </a:p>
          <a:p>
            <a:pPr marL="0" indent="0" algn="ctr">
              <a:buNone/>
            </a:pP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ГРАДИШКА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2C32A4-D050-F293-E902-8D6121653825}"/>
              </a:ext>
            </a:extLst>
          </p:cNvPr>
          <p:cNvSpPr txBox="1">
            <a:spLocks/>
          </p:cNvSpPr>
          <p:nvPr/>
        </p:nvSpPr>
        <p:spPr bwMode="auto">
          <a:xfrm>
            <a:off x="5229617" y="5105400"/>
            <a:ext cx="2438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sr-Cyrl-RS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ДАРИЈА ЂЕКИЋ</a:t>
            </a:r>
          </a:p>
          <a:p>
            <a:pPr marL="0" indent="0" algn="ctr">
              <a:buFontTx/>
              <a:buNone/>
            </a:pPr>
            <a:r>
              <a:rPr lang="sr-Cyrl-RS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ЈУ Дјечији вртић „Невен“</a:t>
            </a:r>
          </a:p>
          <a:p>
            <a:pPr marL="0" indent="0" algn="ctr">
              <a:buFontTx/>
              <a:buNone/>
            </a:pPr>
            <a:r>
              <a:rPr lang="sr-Cyrl-RS" sz="1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ЧЕЛИНАЦ</a:t>
            </a:r>
            <a:endParaRPr lang="en-US" sz="18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2A07-843A-37B3-0B95-645F3A08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83" y="86240"/>
            <a:ext cx="1494430" cy="513304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E32177D-F292-927C-A41A-32834AB2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24" y="717148"/>
            <a:ext cx="2943786" cy="43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7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BE4A37-E3C9-593E-BFAF-3508ED99CEF8}"/>
              </a:ext>
            </a:extLst>
          </p:cNvPr>
          <p:cNvSpPr txBox="1"/>
          <p:nvPr/>
        </p:nvSpPr>
        <p:spPr>
          <a:xfrm>
            <a:off x="-76200" y="5661020"/>
            <a:ext cx="441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Tx/>
              <a:buNone/>
            </a:pP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МАРКО КОТУР</a:t>
            </a:r>
          </a:p>
          <a:p>
            <a:pPr marL="0" indent="0" algn="ctr">
              <a:buFontTx/>
              <a:buNone/>
            </a:pP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ЈУ з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</a:t>
            </a:r>
            <a:r>
              <a:rPr lang="sr-Cyrl-RS" sz="18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sr-Cyrl-RS" sz="18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дшк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</a:t>
            </a:r>
            <a:r>
              <a:rPr lang="sr-Cyrl-RS" sz="18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лск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 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sr-Cyrl-RS" sz="18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спит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њ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и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бр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з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њ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je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ц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„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Л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 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Р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sr-Cyrl-RS" sz="18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дић</a:t>
            </a:r>
            <a:r>
              <a:rPr lang="sr-Cyrl-RS" sz="18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" ГРАДИШКА</a:t>
            </a:r>
            <a:endParaRPr lang="ru-RU" sz="1800" b="1" kern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FA50A-56C0-E6FD-DD72-EB813B85D332}"/>
              </a:ext>
            </a:extLst>
          </p:cNvPr>
          <p:cNvSpPr txBox="1"/>
          <p:nvPr/>
        </p:nvSpPr>
        <p:spPr>
          <a:xfrm>
            <a:off x="4114800" y="1524000"/>
            <a:ext cx="46408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Кандидате за додјелу Светосавске награде могу предлагати: </a:t>
            </a:r>
          </a:p>
          <a:p>
            <a:pPr marL="342900" indent="-342900" algn="just">
              <a:buAutoNum type="arabicParenR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предшколске установе, на приједлог стручног вијећа или стручног тима,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2) струковна удружења васпитно-образовних радника. </a:t>
            </a:r>
          </a:p>
          <a:p>
            <a:pPr algn="just"/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Кандидати за додјелу Светосавске награде су сви васпитачи и стручни сарадници запослени у предшколским установама на подручју Републике, а који испуњавају услове и критеријуме прописане Законом. </a:t>
            </a:r>
          </a:p>
          <a:p>
            <a:pPr algn="just"/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Јавни позив се објављује у новембру текуће године.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2B2F8-108F-5594-FE4E-11954457E2DB}"/>
              </a:ext>
            </a:extLst>
          </p:cNvPr>
          <p:cNvSpPr txBox="1"/>
          <p:nvPr/>
        </p:nvSpPr>
        <p:spPr>
          <a:xfrm>
            <a:off x="3429000" y="164123"/>
            <a:ext cx="5284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Правилник о поступку за додјељивање светосавске награде васпитачима и стручним сарадницима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(Службени гласник Републике Српске бр. 111/22)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8CA6B-C4BC-B601-73FF-5DDC933C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4123"/>
            <a:ext cx="2093686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A4E5470B-30F2-B5E8-339E-0DF5F372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7086600" cy="50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28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EC14A19-C0E1-D39D-0F57-CD69DF7B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ОСТАЛА ПИТАЊА</a:t>
            </a:r>
          </a:p>
          <a:p>
            <a:pPr marL="0" indent="0" algn="ctr">
              <a:buNone/>
            </a:pPr>
            <a:r>
              <a:rPr lang="sr-Cyrl-R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???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03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sr-Cyrl-R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r-Cyrl-R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ДА ЗНАШ-ТВОЈЕ ЈЕ САМО ОНО ШТО ДРУГОМЕ ДАШ!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58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r-Cyrl-R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r-Cyrl-R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ХВАЛА ЗА ПАЖЊУ!</a:t>
            </a:r>
            <a:br>
              <a:rPr lang="sr-Cyrl-R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2362200"/>
          </a:xfrm>
        </p:spPr>
        <p:txBody>
          <a:bodyPr/>
          <a:lstStyle/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  <a:hlinkClick r:id="rId2"/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danica.mojic@rpz</a:t>
            </a:r>
            <a:r>
              <a:rPr lang="sr-Latn-RS" sz="3200" b="1" dirty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-rs.org</a:t>
            </a:r>
            <a:endParaRPr lang="sr-Latn-R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r-Latn-R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055/210-678</a:t>
            </a:r>
            <a:endParaRPr lang="sr-Cyrl-R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1028" name="Picture 4" descr="Šta nam govori dečiji crtež? - Savetovalište za 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624848" cy="32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5121-028C-6BA8-4326-A493F29D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ЦИЉЕВИ:</a:t>
            </a:r>
            <a:endParaRPr lang="en-US" sz="20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Повећавање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увида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субјективни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доживљај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себе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као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васпитача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стручног сарадника/директора/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родитеља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20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Покушај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„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уласка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туђе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ципеле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“ (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дјеце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родитеља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васпитача</a:t>
            </a:r>
            <a:r>
              <a:rPr lang="sr-Cyrl-R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/директора/стручног сарадника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) и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њиховог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доживљаја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предшколске установе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en-US" sz="20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Преиспитивање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властитих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вриједности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понашања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20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Ист</a:t>
            </a:r>
            <a:r>
              <a:rPr lang="sr-Cyrl-BA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ицање</a:t>
            </a:r>
            <a:r>
              <a:rPr lang="sr-Cyrl-BA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значаја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боравка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дјетета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sr-Cyrl-R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предшколској установи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20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Ист</a:t>
            </a:r>
            <a:r>
              <a:rPr lang="sr-Cyrl-BA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ицање</a:t>
            </a:r>
            <a:r>
              <a:rPr lang="sr-Cyrl-BA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значаја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активног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укључивања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родитеља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у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живот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вртића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успостављања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његовања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партнерства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васпитач</a:t>
            </a:r>
            <a:r>
              <a:rPr lang="sr-Cyrl-R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sr-Cyrl-R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стручним сарадницима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другим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родитељима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директором</a:t>
            </a: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D9D8-4076-B5D6-A29C-1FD2706E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380999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АКТИВНОСТИ:</a:t>
            </a:r>
            <a:endParaRPr lang="en-US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sr-Cyrl-R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Име је знак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endParaRPr lang="sr-Cyrl-RS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Мозаик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осјећања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endParaRPr lang="sr-Cyrl-RS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„У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дјечијим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ципелама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endParaRPr lang="sr-Cyrl-RS" b="1" dirty="0">
              <a:solidFill>
                <a:srgbClr val="0070C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Тужибаба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Јеца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уловила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зеца</a:t>
            </a: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endParaRPr lang="sr-Cyrl-RS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sr-Cyrl-RS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Моје снаге“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„Огледало“</a:t>
            </a:r>
            <a:endParaRPr lang="en-US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B87F-00B1-C796-4570-D943E377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активност „Име  је знак“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7500A-3C16-3F1E-2DA9-E8943723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752600"/>
            <a:ext cx="6934200" cy="198120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Молимо учеснике радионице да свако каже своје име или надимак и придјев који почиње са истим словом као њено/његово име или надимак. </a:t>
            </a:r>
          </a:p>
          <a:p>
            <a:pPr marL="0" indent="0" algn="just">
              <a:buNone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примјер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: цвркутава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Цеца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распјевана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Рада, слатка Слађа и сл.</a:t>
            </a:r>
          </a:p>
          <a:p>
            <a:pPr marL="0" indent="0" algn="just">
              <a:buNone/>
            </a:pPr>
            <a:endParaRPr lang="sr-Cyrl-R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Уз име и придјев може се додати мјесто из којег долазе (нпр. Ја сам срећна </a:t>
            </a:r>
            <a:r>
              <a:rPr lang="sr-Cyrl-R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Свјетлана</a:t>
            </a:r>
            <a:r>
              <a:rPr lang="sr-Cyrl-RS" b="1" dirty="0">
                <a:solidFill>
                  <a:srgbClr val="0070C0"/>
                </a:solidFill>
                <a:latin typeface="Comic Sans MS" panose="030F0702030302020204" pitchFamily="66" charset="0"/>
              </a:rPr>
              <a:t> из Рудог.)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4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D658-B53A-6B98-4573-8203777C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01600"/>
            <a:ext cx="8077200" cy="1066800"/>
          </a:xfrm>
        </p:spPr>
        <p:txBody>
          <a:bodyPr/>
          <a:lstStyle/>
          <a:p>
            <a:pPr algn="ctr"/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активност </a:t>
            </a:r>
            <a:b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Мозаик </a:t>
            </a:r>
            <a:r>
              <a:rPr lang="sr-Cyrl-R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осјећања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2183-B349-4ABC-5352-06BEE77A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" y="1295400"/>
            <a:ext cx="9067800" cy="4830763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Молимо све учеснике радионице да у овој активности наступају из угла улоге коју имају у предшколској установи (васпитач, стручни сарадник, директор), без обзира што неки учесници радионице истовремено обављају више улога – нпр. неки васпитачи су истовремено и родитељи.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Васпитање и образовање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дјеце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је, с једне стране, најљепши посао на </a:t>
            </a:r>
            <a:r>
              <a:rPr lang="sr-Cyrl-R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свијету</a:t>
            </a: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пун изазова, пожртвовања, љубави, пажње. Са друге стране, то је посао који може бити стресан, па чак и неугодан.</a:t>
            </a:r>
          </a:p>
          <a:p>
            <a:pPr algn="just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КАКО СЕ ОСЈЕЋАМО У СВОЈОЈ УЛОЗИ?</a:t>
            </a:r>
          </a:p>
          <a:p>
            <a:pPr algn="just"/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ДА ЛИ СМО И ДАЉЕ ДОБРИ ВАСПИТАЧИ/СТРУЧНИ САРАДНИЦИ/ДИРЕКТОРИ/РОДИТЕЉИ УКОЛИКО, И СЕБИ И ДРУГИМА, ПРИЗНАМО ДА НАМ НИЈЕ УВИЈЕК ЛАКО И ЛИЈЕПО?</a:t>
            </a:r>
          </a:p>
          <a:p>
            <a:pPr marL="0" indent="0" algn="just">
              <a:buNone/>
            </a:pPr>
            <a:r>
              <a:rPr lang="sr-Cyrl-R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Циљ ове активности је да повећамо увид у сопствени субјективан доживљај улоге коју обављамо у предшколској установи.</a:t>
            </a:r>
          </a:p>
        </p:txBody>
      </p:sp>
    </p:spTree>
    <p:extLst>
      <p:ext uri="{BB962C8B-B14F-4D97-AF65-F5344CB8AC3E}">
        <p14:creationId xmlns:p14="http://schemas.microsoft.com/office/powerpoint/2010/main" val="111705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A16A-9337-6DCD-6C5C-73174F83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Задатак учесника радионице је да се </a:t>
            </a:r>
            <a:r>
              <a:rPr lang="sr-Cyrl-R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присјете</a:t>
            </a:r>
            <a:r>
              <a:rPr lang="sr-Cyrl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686DA-DFEB-8141-B570-CAE049AE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6" y="1828800"/>
            <a:ext cx="7802127" cy="3657600"/>
          </a:xfrm>
        </p:spPr>
        <p:txBody>
          <a:bodyPr/>
          <a:lstStyle/>
          <a:p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КОЈИ СУ ТО ТРЕНУЦИ КАДА НАЈВИШЕ ВОЛИТЕ ШТО СТЕ ВАСПИТАЧИ/СТРУЧНИ САРАДНИЦИ/ДИРЕКТОРИ У ПРЕДШКОЛСКОЈ УСТАНОВИ?</a:t>
            </a:r>
          </a:p>
          <a:p>
            <a:r>
              <a:rPr lang="sr-Cyrl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КОЈЕ СУ ТО СИТУАЦИЈЕ КАДА ВАМ ЈЕ НАЈЉЕПШЕ СА ДЈЕЦОМ У ПРЕДШКОЛСКОЈ УСТАНОВИ?</a:t>
            </a:r>
          </a:p>
          <a:p>
            <a:pPr marL="0" indent="0">
              <a:buNone/>
            </a:pPr>
            <a:endParaRPr lang="sr-Cyrl-R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Учесници радионице ће своје одговоре уписати на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самољепљиве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папириће. Напомињемо да ће одговоре моћи да виде сви присутни.</a:t>
            </a:r>
          </a:p>
          <a:p>
            <a:pPr marL="0" indent="0" algn="just">
              <a:buNone/>
            </a:pP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Папириће са одговорима ћемо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залијепити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на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флип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r-Cyrl-R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чарт</a:t>
            </a:r>
            <a:r>
              <a:rPr lang="sr-Cyrl-R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r-Cyrl-R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31016"/>
      </p:ext>
    </p:extLst>
  </p:cSld>
  <p:clrMapOvr>
    <a:masterClrMapping/>
  </p:clrMapOvr>
</p:sld>
</file>

<file path=ppt/theme/theme1.xml><?xml version="1.0" encoding="utf-8"?>
<a:theme xmlns:a="http://schemas.openxmlformats.org/drawingml/2006/main" name="ki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8DA1AC-25E6-4B26-8A3D-23AC8839F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kids</Template>
  <TotalTime>3784</TotalTime>
  <Words>3433</Words>
  <Application>Microsoft Office PowerPoint</Application>
  <PresentationFormat>On-screen Show (4:3)</PresentationFormat>
  <Paragraphs>308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Comic Sans MS</vt:lpstr>
      <vt:lpstr>Times New Roman</vt:lpstr>
      <vt:lpstr>Wingdings</vt:lpstr>
      <vt:lpstr>kids</vt:lpstr>
      <vt:lpstr>         </vt:lpstr>
      <vt:lpstr>ЦИЉЕВИ САВЈЕТОВАЊА</vt:lpstr>
      <vt:lpstr>ПРОГРАМ САВЈЕТОВАЊА</vt:lpstr>
      <vt:lpstr>РАДИОНИЦА  „ВРТИЋ И ЈА“</vt:lpstr>
      <vt:lpstr>PowerPoint Presentation</vt:lpstr>
      <vt:lpstr>PowerPoint Presentation</vt:lpstr>
      <vt:lpstr>1. активност „Име  је знак“</vt:lpstr>
      <vt:lpstr>2. активност  Мозаик осјећања</vt:lpstr>
      <vt:lpstr>Задатак учесника радионице је да се присјете:</vt:lpstr>
      <vt:lpstr>PowerPoint Presentation</vt:lpstr>
      <vt:lpstr>PowerPoint Presentation</vt:lpstr>
      <vt:lpstr>Прилог: „У дјечијим ципелама“</vt:lpstr>
      <vt:lpstr>PowerPoint Presentation</vt:lpstr>
      <vt:lpstr>PowerPoint Presentation</vt:lpstr>
      <vt:lpstr>4. активност  „Тужибаба Јеца уловила зеца“</vt:lpstr>
      <vt:lpstr>PowerPoint Presentation</vt:lpstr>
      <vt:lpstr>PowerPoint Presentation</vt:lpstr>
      <vt:lpstr>PowerPoint Presentation</vt:lpstr>
      <vt:lpstr>5. активност „Моје снаге“</vt:lpstr>
      <vt:lpstr>6. активност „Огледало“</vt:lpstr>
      <vt:lpstr>ВОЂЕЊЕ ПЕДАГОШКЕ ДОКУМЕНТАЦИЈЕ У ПРЕДШКОЛСКИМ УСТАНОВАМА </vt:lpstr>
      <vt:lpstr>PowerPoint Presentation</vt:lpstr>
      <vt:lpstr>PowerPoint Presentation</vt:lpstr>
      <vt:lpstr>МАТИЧНА КЊИГА ДЈЕЦЕ</vt:lpstr>
      <vt:lpstr>РАДНА КЊИГА ЗА ПРЕДШКОЛСКЕ УСТАНОВЕ</vt:lpstr>
      <vt:lpstr>PowerPoint Presentation</vt:lpstr>
      <vt:lpstr>PowerPoint Presentation</vt:lpstr>
      <vt:lpstr>РАДНА КЊИГА ЗА РАД СА ДЈЕЦОМ ПРЕД ПОЛАЗАК У ШКОЛУ  </vt:lpstr>
      <vt:lpstr>PowerPoint Presentation</vt:lpstr>
      <vt:lpstr>PowerPoint Presentation</vt:lpstr>
      <vt:lpstr>КЊИГА ЗА ПРАЋЕЊЕ РАЗВОЈА И УЧЕЊА ДЈЕТЕТА  </vt:lpstr>
      <vt:lpstr>PowerPoint Presentation</vt:lpstr>
      <vt:lpstr>PowerPoint Presentation</vt:lpstr>
      <vt:lpstr>ЉЕТОПИС ПРЕДШКОЛСКЕ УСТАНОВЕ</vt:lpstr>
      <vt:lpstr>PowerPoint Presentation</vt:lpstr>
      <vt:lpstr>ПРИМЈЕРИ ДОБРЕ ПРАКСЕ  (добитници Светосавске награде за 2022/23. годину) </vt:lpstr>
      <vt:lpstr>ДОБИТНИЦИ СВЕТОСАВСКЕ НАГРАДЕ У РАДНОЈ 2022/23. ГОДИНИ ПРЕДШКОЛСКО ВАСПИТАЊЕ И ОБРАЗОВАЊЕ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ХВАЛА ЗА ПАЖЊУ!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Danica Mojić</cp:lastModifiedBy>
  <cp:revision>794</cp:revision>
  <cp:lastPrinted>2024-08-16T10:58:31Z</cp:lastPrinted>
  <dcterms:created xsi:type="dcterms:W3CDTF">2019-11-26T10:42:08Z</dcterms:created>
  <dcterms:modified xsi:type="dcterms:W3CDTF">2024-09-17T19:10:22Z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TC019169599991</vt:lpwstr>
  </property>
</Properties>
</file>