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2"/>
  </p:notesMasterIdLst>
  <p:handoutMasterIdLst>
    <p:handoutMasterId r:id="rId13"/>
  </p:handoutMasterIdLst>
  <p:sldIdLst>
    <p:sldId id="256" r:id="rId3"/>
    <p:sldId id="264" r:id="rId4"/>
    <p:sldId id="563" r:id="rId5"/>
    <p:sldId id="565" r:id="rId6"/>
    <p:sldId id="566" r:id="rId7"/>
    <p:sldId id="564" r:id="rId8"/>
    <p:sldId id="295" r:id="rId9"/>
    <p:sldId id="567" r:id="rId10"/>
    <p:sldId id="291" r:id="rId1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66FFFF"/>
    <a:srgbClr val="66FF99"/>
    <a:srgbClr val="00FFCC"/>
    <a:srgbClr val="66FFCC"/>
    <a:srgbClr val="FFCCCC"/>
    <a:srgbClr val="FF99CC"/>
    <a:srgbClr val="FF9999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87890" autoAdjust="0"/>
  </p:normalViewPr>
  <p:slideViewPr>
    <p:cSldViewPr>
      <p:cViewPr varScale="1">
        <p:scale>
          <a:sx n="76" d="100"/>
          <a:sy n="76" d="100"/>
        </p:scale>
        <p:origin x="1642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797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EBC76B-E4EB-4798-8E34-9827652934F3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473160D-8C44-494A-93D8-7C66AD1EA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39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CBB8-C1E3-4CC8-A6BA-A2C28CE888D9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EF988-3E38-4713-B907-027AF19ED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7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1/25/2024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br>
              <a:rPr lang="sr-Cyrl-RS" dirty="0"/>
            </a:b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73148"/>
            <a:ext cx="2647651" cy="193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09382" y="2630311"/>
            <a:ext cx="438777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ВАСПИТАЧЕ, СТРУЧНЕ САРАДНИКЕ И ДИРЕКТОРЕ У ПРЕДШКОЛСКИМ УСТАНОВАМА 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  <a:p>
            <a:pPr algn="ctr"/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308937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Мојић</a:t>
            </a: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63246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и септембар 2023.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22839"/>
            <a:ext cx="77724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itchFamily="66" charset="0"/>
              </a:rPr>
              <a:t>ДОБИТНИЦИ СВЕТОСАВСКЕ НАГРАДЕ У РАДНОЈ 2022/23. ГОДИНИ</a:t>
            </a:r>
            <a:br>
              <a:rPr lang="sr-Cyrl-RS" sz="24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itchFamily="66" charset="0"/>
              </a:rPr>
              <a:t>ПРЕДШКОЛСКО ВАСПИТАЊЕ И ОБРАЗОВАЊЕ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074" name="Picture 2" descr="Уручене Светосавске награде за 40 просвјетних радника у Српској (ФОТО/ВИДЕО)">
            <a:extLst>
              <a:ext uri="{FF2B5EF4-FFF2-40B4-BE49-F238E27FC236}">
                <a16:creationId xmlns:a16="http://schemas.microsoft.com/office/drawing/2014/main" id="{6A7DE13E-CF5A-C3B0-EBE8-21569E17A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1524000"/>
            <a:ext cx="6267450" cy="46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892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88A9454-B0B9-A367-7E2D-766894DB1193}"/>
              </a:ext>
            </a:extLst>
          </p:cNvPr>
          <p:cNvSpPr txBox="1">
            <a:spLocks/>
          </p:cNvSpPr>
          <p:nvPr/>
        </p:nvSpPr>
        <p:spPr bwMode="auto">
          <a:xfrm>
            <a:off x="5257800" y="5486400"/>
            <a:ext cx="3429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sz="18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Светлана Бокун</a:t>
            </a:r>
          </a:p>
          <a:p>
            <a:pPr marL="0" indent="0" algn="ctr">
              <a:buFontTx/>
              <a:buNone/>
            </a:pPr>
            <a:r>
              <a:rPr lang="ru-RU" sz="16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Јавна установа за предшколско васпитање и образовање дјеце „Наша радост" Требиње</a:t>
            </a:r>
            <a:endParaRPr lang="ru-RU" sz="16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218B9F-5070-6312-06AF-AD2476B1C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551" y="1597818"/>
            <a:ext cx="3947038" cy="3738861"/>
          </a:xfrm>
          <a:prstGeom prst="rect">
            <a:avLst/>
          </a:prstGeom>
        </p:spPr>
      </p:pic>
      <p:pic>
        <p:nvPicPr>
          <p:cNvPr id="1026" name="Picture 2" descr="Драгана Манојловић, добитник Светосавске награде за радну 2022/2023. годину  :: Semberija INFO ::">
            <a:extLst>
              <a:ext uri="{FF2B5EF4-FFF2-40B4-BE49-F238E27FC236}">
                <a16:creationId xmlns:a16="http://schemas.microsoft.com/office/drawing/2014/main" id="{371DD9D5-45D4-905A-F6AB-F3DDBACCAF0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00219"/>
            <a:ext cx="3633739" cy="391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B28D48E-75A1-F384-B99D-860B7C1A13BD}"/>
              </a:ext>
            </a:extLst>
          </p:cNvPr>
          <p:cNvSpPr txBox="1">
            <a:spLocks/>
          </p:cNvSpPr>
          <p:nvPr/>
        </p:nvSpPr>
        <p:spPr bwMode="auto">
          <a:xfrm>
            <a:off x="635769" y="5562600"/>
            <a:ext cx="3429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sz="18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Драгана Манојловић</a:t>
            </a:r>
          </a:p>
          <a:p>
            <a:pPr marL="0" indent="0" algn="ctr">
              <a:buFontTx/>
              <a:buNone/>
            </a:pPr>
            <a:r>
              <a:rPr lang="ru-RU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Предшколска установа Дјечији вртић „Драган и Зоран" Бијељина</a:t>
            </a:r>
            <a:endParaRPr lang="ru-RU" sz="18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588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B697A-C6C2-6139-1A4F-DE1C938A8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562600"/>
            <a:ext cx="2438400" cy="79216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Славиша Вујановић</a:t>
            </a:r>
          </a:p>
          <a:p>
            <a:pPr marL="0" indent="0" algn="ctr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ЈУ Дјечији вртић „Чика Јова Змај“</a:t>
            </a:r>
            <a:endParaRPr lang="en-US" sz="1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88A9454-B0B9-A367-7E2D-766894DB1193}"/>
              </a:ext>
            </a:extLst>
          </p:cNvPr>
          <p:cNvSpPr txBox="1">
            <a:spLocks/>
          </p:cNvSpPr>
          <p:nvPr/>
        </p:nvSpPr>
        <p:spPr bwMode="auto">
          <a:xfrm>
            <a:off x="5257800" y="5486400"/>
            <a:ext cx="34290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sz="18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Даниела Цвијановић</a:t>
            </a:r>
          </a:p>
          <a:p>
            <a:pPr marL="0" indent="0" algn="ctr">
              <a:buFontTx/>
              <a:buNone/>
            </a:pPr>
            <a:r>
              <a:rPr lang="ru-RU" sz="18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ЈУ Дјечији вртић Лопаре</a:t>
            </a:r>
          </a:p>
          <a:p>
            <a:pPr marL="0" indent="0" algn="ctr">
              <a:buFontTx/>
              <a:buNone/>
            </a:pPr>
            <a:endParaRPr lang="ru-RU" sz="16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ОДБОРНИЦИ СКУПШТИНЕ ГРАДА БИЈЕЉИНА ПОДРЖАЛИ ИНИЦИЈАТИВУ СЛАВИШЕ ВУЈАНОВИЋА  :: Semberija INFO ::">
            <a:extLst>
              <a:ext uri="{FF2B5EF4-FFF2-40B4-BE49-F238E27FC236}">
                <a16:creationId xmlns:a16="http://schemas.microsoft.com/office/drawing/2014/main" id="{E182C3F7-1DEF-5490-F9C1-97D1BBEC3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20" y="1447800"/>
            <a:ext cx="3136205" cy="403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opare: Daniela Cvijanović dobitnik Svetosavske nagrade - Nacelnik">
            <a:extLst>
              <a:ext uri="{FF2B5EF4-FFF2-40B4-BE49-F238E27FC236}">
                <a16:creationId xmlns:a16="http://schemas.microsoft.com/office/drawing/2014/main" id="{27B05205-1158-816F-9812-4EB12A40D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447800"/>
            <a:ext cx="3276600" cy="402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496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B697A-C6C2-6139-1A4F-DE1C938A8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404" y="5562600"/>
            <a:ext cx="2438400" cy="79216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Мира Ђурић</a:t>
            </a:r>
          </a:p>
          <a:p>
            <a:pPr marL="0" indent="0" algn="ctr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ЈУ Дјечији вртић „Чика Јова Змај“</a:t>
            </a:r>
            <a:endParaRPr lang="en-US" sz="1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B88A04-F167-79DB-A169-53180EA30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11" y="1371600"/>
            <a:ext cx="2834406" cy="4210259"/>
          </a:xfrm>
          <a:prstGeom prst="rect">
            <a:avLst/>
          </a:prstGeom>
        </p:spPr>
      </p:pic>
      <p:pic>
        <p:nvPicPr>
          <p:cNvPr id="6" name="Picture 2" descr="Gordana Simić - INŠKOLA">
            <a:extLst>
              <a:ext uri="{FF2B5EF4-FFF2-40B4-BE49-F238E27FC236}">
                <a16:creationId xmlns:a16="http://schemas.microsoft.com/office/drawing/2014/main" id="{EFE40526-058E-1473-2450-720AD1BEF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73" y="1447800"/>
            <a:ext cx="3622983" cy="3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2C32A4-D050-F293-E902-8D6121653825}"/>
              </a:ext>
            </a:extLst>
          </p:cNvPr>
          <p:cNvSpPr txBox="1">
            <a:spLocks/>
          </p:cNvSpPr>
          <p:nvPr/>
        </p:nvSpPr>
        <p:spPr bwMode="auto">
          <a:xfrm>
            <a:off x="5334000" y="5257800"/>
            <a:ext cx="24384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sz="18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Гордана Симић</a:t>
            </a:r>
          </a:p>
          <a:p>
            <a:pPr marL="0" indent="0" algn="ctr">
              <a:buFontTx/>
              <a:buNone/>
            </a:pPr>
            <a:r>
              <a:rPr lang="ru-RU" sz="18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ЈПУ„Трол" Дервента</a:t>
            </a:r>
            <a:endParaRPr lang="en-US" sz="18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275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раховац: „Није тешко бити васпитач, ако волиш свој посао!“ (ВИДЕО) | Radio  televizija Gradiška 98,8 MHz">
            <a:extLst>
              <a:ext uri="{FF2B5EF4-FFF2-40B4-BE49-F238E27FC236}">
                <a16:creationId xmlns:a16="http://schemas.microsoft.com/office/drawing/2014/main" id="{D3136B89-B12F-45B6-F0FF-D0C335627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59" y="2247915"/>
            <a:ext cx="3497099" cy="261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BE4A37-E3C9-593E-BFAF-3508ED99CEF8}"/>
              </a:ext>
            </a:extLst>
          </p:cNvPr>
          <p:cNvSpPr txBox="1"/>
          <p:nvPr/>
        </p:nvSpPr>
        <p:spPr>
          <a:xfrm>
            <a:off x="464516" y="5145593"/>
            <a:ext cx="3352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Tx/>
              <a:buNone/>
            </a:pP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Драгана Граховац</a:t>
            </a:r>
          </a:p>
          <a:p>
            <a:pPr marL="0" indent="0" algn="ctr">
              <a:buFontTx/>
              <a:buNone/>
            </a:pP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ЈУ з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 </a:t>
            </a:r>
            <a:r>
              <a:rPr lang="sr-Cyrl-RS" sz="18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пр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e</a:t>
            </a:r>
            <a:r>
              <a:rPr lang="sr-Cyrl-RS" sz="18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дшк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o</a:t>
            </a:r>
            <a:r>
              <a:rPr lang="sr-Cyrl-RS" sz="18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лск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o 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в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</a:t>
            </a:r>
            <a:r>
              <a:rPr lang="sr-Cyrl-RS" sz="18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спит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њ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e 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и 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o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бр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з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o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в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њ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e 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д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je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ц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e „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Л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e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п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 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Р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</a:t>
            </a:r>
            <a:r>
              <a:rPr lang="sr-Cyrl-RS" sz="18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дић</a:t>
            </a:r>
            <a:r>
              <a:rPr lang="sr-Cyrl-R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" Гр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</a:t>
            </a:r>
            <a:r>
              <a:rPr lang="sr-Cyrl-RS" sz="1800" b="1" i="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дишк</a:t>
            </a:r>
            <a:r>
              <a:rPr lang="en-US" sz="1800" b="1" i="0" dirty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a</a:t>
            </a:r>
            <a:endParaRPr lang="ru-RU" sz="1800" b="1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7FA50A-56C0-E6FD-DD72-EB813B85D332}"/>
              </a:ext>
            </a:extLst>
          </p:cNvPr>
          <p:cNvSpPr txBox="1"/>
          <p:nvPr/>
        </p:nvSpPr>
        <p:spPr>
          <a:xfrm>
            <a:off x="4114800" y="1524000"/>
            <a:ext cx="464088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Кандидате за додјелу Светосавске награде могу предлагати: </a:t>
            </a:r>
          </a:p>
          <a:p>
            <a:pPr marL="342900" indent="-342900" algn="just">
              <a:buAutoNum type="arabicParenR"/>
            </a:pP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предшколске установе, на приједлог стручног вијећа или стручног тима, 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 2) струковна удружења васпитно-образовних радника. </a:t>
            </a:r>
          </a:p>
          <a:p>
            <a:pPr algn="just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Кандидати за додјелу Светосавске награде су сви васпитачи и стручни сарадници запослени у предшколским установама на подручју Републике, а који испуњавају услове и критеријуме прописане Законом. </a:t>
            </a:r>
          </a:p>
          <a:p>
            <a:pPr algn="just"/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Јавни позив се објављује у новембру текуће године.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C2B2F8-108F-5594-FE4E-11954457E2DB}"/>
              </a:ext>
            </a:extLst>
          </p:cNvPr>
          <p:cNvSpPr txBox="1"/>
          <p:nvPr/>
        </p:nvSpPr>
        <p:spPr>
          <a:xfrm>
            <a:off x="3429000" y="164123"/>
            <a:ext cx="52841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0000"/>
                </a:solidFill>
                <a:latin typeface="Comic Sans MS" panose="030F0702030302020204" pitchFamily="66" charset="0"/>
              </a:rPr>
              <a:t>Правилник о поступку за додјељивање светосавске награде васпитачима и стручним сарадницима </a:t>
            </a:r>
          </a:p>
          <a:p>
            <a:pPr algn="ctr"/>
            <a:r>
              <a:rPr lang="ru-RU" sz="1600" dirty="0">
                <a:solidFill>
                  <a:srgbClr val="FF0000"/>
                </a:solidFill>
                <a:latin typeface="Comic Sans MS" panose="030F0702030302020204" pitchFamily="66" charset="0"/>
              </a:rPr>
              <a:t>(Службени гласник Републике Српске бр. 81/22)</a:t>
            </a:r>
            <a:endParaRPr lang="en-US" sz="1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964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133600"/>
            <a:ext cx="4572001" cy="1600200"/>
          </a:xfrm>
        </p:spPr>
        <p:txBody>
          <a:bodyPr/>
          <a:lstStyle/>
          <a:p>
            <a:pPr algn="ctr"/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НОМИНОВАНИ У КАТОГОРИЈИ ВАСПИТАЧА</a:t>
            </a: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НАГРАДА ПУБЛИКЕ</a:t>
            </a: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1. Александра Лукић и Добринка </a:t>
            </a:r>
            <a:r>
              <a:rPr lang="sr-Cyrl-RS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Пердан</a:t>
            </a:r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, ЈУ Дјечији вртић „Чика Јова Змај“, Бијељина</a:t>
            </a:r>
            <a:b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  <a:t>   </a:t>
            </a:r>
            <a:b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</a:br>
            <a:endParaRPr lang="en-US" sz="20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2100" y="228600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НАГРАДА ЗА ИНОВАТИВНЕ НАСТАВНИКЕ ЗА 2022. ГОДИНУ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B871F2-F74C-0A83-D1FF-28E11D2F2542}"/>
              </a:ext>
            </a:extLst>
          </p:cNvPr>
          <p:cNvSpPr txBox="1"/>
          <p:nvPr/>
        </p:nvSpPr>
        <p:spPr>
          <a:xfrm>
            <a:off x="5410200" y="1981200"/>
            <a:ext cx="3276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  <a:t>НОМИНОВАНИ У КАТЕГОРИЈИ СТРУЧНИХ САРАДНИКА</a:t>
            </a:r>
          </a:p>
          <a:p>
            <a:pPr algn="ctr"/>
            <a:endParaRPr lang="sr-Cyrl-RS" sz="20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  <a:t>1. Гордана Симић и Николина Марић, ЈПУ „</a:t>
            </a:r>
            <a:r>
              <a:rPr lang="sr-Cyrl-RS" sz="2000" b="1" dirty="0" err="1">
                <a:solidFill>
                  <a:srgbClr val="00B050"/>
                </a:solidFill>
                <a:latin typeface="Comic Sans MS" panose="030F0702030302020204" pitchFamily="66" charset="0"/>
              </a:rPr>
              <a:t>Трол</a:t>
            </a:r>
            <a:r>
              <a:rPr lang="sr-Cyrl-RS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  <a:t>“, Дервента</a:t>
            </a:r>
            <a:endParaRPr lang="en-US" sz="20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719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5DCE8010-213E-FA01-6496-FF19D0D07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73152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905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3202</TotalTime>
  <Words>322</Words>
  <Application>Microsoft Office PowerPoint</Application>
  <PresentationFormat>On-screen Show (4:3)</PresentationFormat>
  <Paragraphs>44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Comic Sans MS</vt:lpstr>
      <vt:lpstr>kids</vt:lpstr>
      <vt:lpstr>         </vt:lpstr>
      <vt:lpstr>ДОБИТНИЦИ СВЕТОСАВСКЕ НАГРАДЕ У РАДНОЈ 2022/23. ГОДИНИ ПРЕДШКОЛСКО ВАСПИТАЊЕ И ОБРАЗОВАЊЕ</vt:lpstr>
      <vt:lpstr>PowerPoint Presentation</vt:lpstr>
      <vt:lpstr>PowerPoint Presentation</vt:lpstr>
      <vt:lpstr>PowerPoint Presentation</vt:lpstr>
      <vt:lpstr>PowerPoint Presentation</vt:lpstr>
      <vt:lpstr>         НОМИНОВАНИ У КАТОГОРИЈИ ВАСПИТАЧА  НАГРАДА ПУБЛИКЕ  1. Александра Лукић и Добринка Пердан, ЈУ Дјечији вртић „Чика Јова Змај“, Бијељина         </vt:lpstr>
      <vt:lpstr>PowerPoint Presentation</vt:lpstr>
      <vt:lpstr> ХВАЛА ЗА ПАЖЊУ! 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Danica Mojić</cp:lastModifiedBy>
  <cp:revision>714</cp:revision>
  <cp:lastPrinted>2021-08-17T10:39:21Z</cp:lastPrinted>
  <dcterms:created xsi:type="dcterms:W3CDTF">2019-11-26T10:42:08Z</dcterms:created>
  <dcterms:modified xsi:type="dcterms:W3CDTF">2024-01-25T10:02:10Z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