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Lst>
  <p:notesMasterIdLst>
    <p:notesMasterId r:id="rId56"/>
  </p:notesMasterIdLst>
  <p:handoutMasterIdLst>
    <p:handoutMasterId r:id="rId57"/>
  </p:handoutMasterIdLst>
  <p:sldIdLst>
    <p:sldId id="256" r:id="rId3"/>
    <p:sldId id="511" r:id="rId4"/>
    <p:sldId id="512" r:id="rId5"/>
    <p:sldId id="513" r:id="rId6"/>
    <p:sldId id="514" r:id="rId7"/>
    <p:sldId id="530" r:id="rId8"/>
    <p:sldId id="531" r:id="rId9"/>
    <p:sldId id="532" r:id="rId10"/>
    <p:sldId id="533" r:id="rId11"/>
    <p:sldId id="534" r:id="rId12"/>
    <p:sldId id="515" r:id="rId13"/>
    <p:sldId id="516" r:id="rId14"/>
    <p:sldId id="517" r:id="rId15"/>
    <p:sldId id="535" r:id="rId16"/>
    <p:sldId id="536" r:id="rId17"/>
    <p:sldId id="537" r:id="rId18"/>
    <p:sldId id="538" r:id="rId19"/>
    <p:sldId id="539" r:id="rId20"/>
    <p:sldId id="518" r:id="rId21"/>
    <p:sldId id="519" r:id="rId22"/>
    <p:sldId id="521" r:id="rId23"/>
    <p:sldId id="523" r:id="rId24"/>
    <p:sldId id="522" r:id="rId25"/>
    <p:sldId id="540" r:id="rId26"/>
    <p:sldId id="541" r:id="rId27"/>
    <p:sldId id="524" r:id="rId28"/>
    <p:sldId id="525" r:id="rId29"/>
    <p:sldId id="526" r:id="rId30"/>
    <p:sldId id="542" r:id="rId31"/>
    <p:sldId id="527" r:id="rId32"/>
    <p:sldId id="529" r:id="rId33"/>
    <p:sldId id="528" r:id="rId34"/>
    <p:sldId id="543" r:id="rId35"/>
    <p:sldId id="544" r:id="rId36"/>
    <p:sldId id="545" r:id="rId37"/>
    <p:sldId id="546" r:id="rId38"/>
    <p:sldId id="547" r:id="rId39"/>
    <p:sldId id="548" r:id="rId40"/>
    <p:sldId id="549" r:id="rId41"/>
    <p:sldId id="550" r:id="rId42"/>
    <p:sldId id="551" r:id="rId43"/>
    <p:sldId id="552" r:id="rId44"/>
    <p:sldId id="553" r:id="rId45"/>
    <p:sldId id="554" r:id="rId46"/>
    <p:sldId id="555" r:id="rId47"/>
    <p:sldId id="556" r:id="rId48"/>
    <p:sldId id="557" r:id="rId49"/>
    <p:sldId id="558" r:id="rId50"/>
    <p:sldId id="559" r:id="rId51"/>
    <p:sldId id="560" r:id="rId52"/>
    <p:sldId id="562" r:id="rId53"/>
    <p:sldId id="290" r:id="rId54"/>
    <p:sldId id="291" r:id="rId5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33"/>
    <a:srgbClr val="66FFFF"/>
    <a:srgbClr val="66FF99"/>
    <a:srgbClr val="00FFCC"/>
    <a:srgbClr val="66FFCC"/>
    <a:srgbClr val="FFCCCC"/>
    <a:srgbClr val="FF99CC"/>
    <a:srgbClr val="FF9999"/>
    <a:srgbClr val="9393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87890" autoAdjust="0"/>
  </p:normalViewPr>
  <p:slideViewPr>
    <p:cSldViewPr>
      <p:cViewPr varScale="1">
        <p:scale>
          <a:sx n="76" d="100"/>
          <a:sy n="76" d="100"/>
        </p:scale>
        <p:origin x="1382" y="53"/>
      </p:cViewPr>
      <p:guideLst>
        <p:guide orient="horz" pos="2160"/>
        <p:guide pos="2880"/>
      </p:guideLst>
    </p:cSldViewPr>
  </p:slideViewPr>
  <p:outlineViewPr>
    <p:cViewPr>
      <p:scale>
        <a:sx n="33" d="100"/>
        <a:sy n="33" d="100"/>
      </p:scale>
      <p:origin x="0" y="-9797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5AEBC76B-E4EB-4798-8E34-9827652934F3}" type="datetimeFigureOut">
              <a:rPr lang="en-US" smtClean="0"/>
              <a:t>1/25/2024</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B473160D-8C44-494A-93D8-7C66AD1EAE38}" type="slidenum">
              <a:rPr lang="en-US" smtClean="0"/>
              <a:t>‹#›</a:t>
            </a:fld>
            <a:endParaRPr lang="en-US"/>
          </a:p>
        </p:txBody>
      </p:sp>
    </p:spTree>
    <p:extLst>
      <p:ext uri="{BB962C8B-B14F-4D97-AF65-F5344CB8AC3E}">
        <p14:creationId xmlns:p14="http://schemas.microsoft.com/office/powerpoint/2010/main" val="13949392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9F39CBB8-C1E3-4CC8-A6BA-A2C28CE888D9}" type="datetimeFigureOut">
              <a:rPr lang="en-US" smtClean="0"/>
              <a:t>1/25/2024</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0F1EF988-3E38-4713-B907-027AF19ED30F}" type="slidenum">
              <a:rPr lang="en-US" smtClean="0"/>
              <a:t>‹#›</a:t>
            </a:fld>
            <a:endParaRPr lang="en-US"/>
          </a:p>
        </p:txBody>
      </p:sp>
    </p:spTree>
    <p:extLst>
      <p:ext uri="{BB962C8B-B14F-4D97-AF65-F5344CB8AC3E}">
        <p14:creationId xmlns:p14="http://schemas.microsoft.com/office/powerpoint/2010/main" val="1558274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0F1EF988-3E38-4713-B907-027AF19ED30F}" type="slidenum">
              <a:rPr lang="en-US" smtClean="0"/>
              <a:t>3</a:t>
            </a:fld>
            <a:endParaRPr lang="en-US"/>
          </a:p>
        </p:txBody>
      </p:sp>
    </p:spTree>
    <p:extLst>
      <p:ext uri="{BB962C8B-B14F-4D97-AF65-F5344CB8AC3E}">
        <p14:creationId xmlns:p14="http://schemas.microsoft.com/office/powerpoint/2010/main" val="3241147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1EF988-3E38-4713-B907-027AF19ED30F}" type="slidenum">
              <a:rPr lang="en-US" smtClean="0"/>
              <a:t>15</a:t>
            </a:fld>
            <a:endParaRPr lang="en-US"/>
          </a:p>
        </p:txBody>
      </p:sp>
    </p:spTree>
    <p:extLst>
      <p:ext uri="{BB962C8B-B14F-4D97-AF65-F5344CB8AC3E}">
        <p14:creationId xmlns:p14="http://schemas.microsoft.com/office/powerpoint/2010/main" val="3446431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solidFill>
                <a:srgbClr val="0070C0"/>
              </a:solidFill>
              <a:latin typeface="Comic Sans MS" panose="030F0702030302020204" pitchFamily="66" charset="0"/>
            </a:endParaRPr>
          </a:p>
        </p:txBody>
      </p:sp>
      <p:sp>
        <p:nvSpPr>
          <p:cNvPr id="4" name="Slide Number Placeholder 3"/>
          <p:cNvSpPr>
            <a:spLocks noGrp="1"/>
          </p:cNvSpPr>
          <p:nvPr>
            <p:ph type="sldNum" sz="quarter" idx="5"/>
          </p:nvPr>
        </p:nvSpPr>
        <p:spPr/>
        <p:txBody>
          <a:bodyPr/>
          <a:lstStyle/>
          <a:p>
            <a:fld id="{0F1EF988-3E38-4713-B907-027AF19ED30F}" type="slidenum">
              <a:rPr lang="en-US" smtClean="0"/>
              <a:t>39</a:t>
            </a:fld>
            <a:endParaRPr lang="en-US"/>
          </a:p>
        </p:txBody>
      </p:sp>
    </p:spTree>
    <p:extLst>
      <p:ext uri="{BB962C8B-B14F-4D97-AF65-F5344CB8AC3E}">
        <p14:creationId xmlns:p14="http://schemas.microsoft.com/office/powerpoint/2010/main" val="12802297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267200" y="177800"/>
            <a:ext cx="4648200" cy="1879600"/>
          </a:xfrm>
        </p:spPr>
        <p:txBody>
          <a:bodyPr/>
          <a:lstStyle>
            <a:lvl1pPr>
              <a:defRPr/>
            </a:lvl1pPr>
          </a:lstStyle>
          <a:p>
            <a:r>
              <a:rPr lang="en-US"/>
              <a:t>Click to edit Master title style</a:t>
            </a:r>
          </a:p>
        </p:txBody>
      </p:sp>
      <p:sp>
        <p:nvSpPr>
          <p:cNvPr id="4099" name="Rectangle 3"/>
          <p:cNvSpPr>
            <a:spLocks noGrp="1" noChangeArrowheads="1"/>
          </p:cNvSpPr>
          <p:nvPr>
            <p:ph type="subTitle" idx="1"/>
          </p:nvPr>
        </p:nvSpPr>
        <p:spPr>
          <a:xfrm>
            <a:off x="5486400" y="3429000"/>
            <a:ext cx="3429000" cy="1346200"/>
          </a:xfrm>
        </p:spPr>
        <p:txBody>
          <a:bodyPr/>
          <a:lstStyle>
            <a:lvl1pPr marL="0" indent="0">
              <a:buFontTx/>
              <a:buNone/>
              <a:defRPr/>
            </a:lvl1pPr>
          </a:lstStyle>
          <a:p>
            <a:r>
              <a:rPr lang="en-US"/>
              <a:t>Click to edit Master subtitle style</a:t>
            </a:r>
          </a:p>
        </p:txBody>
      </p:sp>
      <p:sp>
        <p:nvSpPr>
          <p:cNvPr id="4100" name="Rectangle 4"/>
          <p:cNvSpPr>
            <a:spLocks noGrp="1" noChangeArrowheads="1"/>
          </p:cNvSpPr>
          <p:nvPr>
            <p:ph type="dt" sz="half" idx="2"/>
          </p:nvPr>
        </p:nvSpPr>
        <p:spPr/>
        <p:txBody>
          <a:bodyPr/>
          <a:lstStyle>
            <a:lvl1pPr>
              <a:defRPr/>
            </a:lvl1pPr>
          </a:lstStyle>
          <a:p>
            <a:fld id="{95E8BB52-9570-4E74-A725-51071CC74501}" type="datetimeFigureOut">
              <a:rPr lang="en-US" smtClean="0"/>
              <a:pPr/>
              <a:t>1/25/2024</a:t>
            </a:fld>
            <a:endParaRPr lang="en-US"/>
          </a:p>
        </p:txBody>
      </p:sp>
      <p:sp>
        <p:nvSpPr>
          <p:cNvPr id="4101" name="Rectangle 5"/>
          <p:cNvSpPr>
            <a:spLocks noGrp="1" noChangeArrowheads="1"/>
          </p:cNvSpPr>
          <p:nvPr>
            <p:ph type="ftr" sz="quarter" idx="3"/>
          </p:nvPr>
        </p:nvSpPr>
        <p:spPr/>
        <p:txBody>
          <a:bodyPr/>
          <a:lstStyle>
            <a:lvl1pPr>
              <a:defRPr/>
            </a:lvl1pPr>
          </a:lstStyle>
          <a:p>
            <a:endParaRPr lang="en-US"/>
          </a:p>
        </p:txBody>
      </p:sp>
      <p:sp>
        <p:nvSpPr>
          <p:cNvPr id="4102" name="Rectangle 6"/>
          <p:cNvSpPr>
            <a:spLocks noGrp="1" noChangeArrowheads="1"/>
          </p:cNvSpPr>
          <p:nvPr>
            <p:ph type="sldNum" sz="quarter" idx="4"/>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95E8BB52-9570-4E74-A725-51071CC74501}" type="datetimeFigureOut">
              <a:rPr lang="en-US" smtClean="0"/>
              <a:pPr/>
              <a:t>1/25/2024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101600"/>
            <a:ext cx="2171700" cy="6100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01600"/>
            <a:ext cx="6362700" cy="6100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95E8BB52-9570-4E74-A725-51071CC74501}" type="datetimeFigureOut">
              <a:rPr lang="en-US" smtClean="0"/>
              <a:pPr/>
              <a:t>1/25/2024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95E8BB52-9570-4E74-A725-51071CC74501}" type="datetimeFigureOut">
              <a:rPr lang="en-US" smtClean="0"/>
              <a:pPr/>
              <a:t>1/25/2024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95E8BB52-9570-4E74-A725-51071CC74501}" type="datetimeFigureOut">
              <a:rPr lang="en-US" smtClean="0"/>
              <a:pPr/>
              <a:t>1/25/2024</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672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1600"/>
            <a:ext cx="4267200"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fld id="{95E8BB52-9570-4E74-A725-51071CC74501}" type="datetimeFigureOut">
              <a:rPr lang="en-US" smtClean="0"/>
              <a:pPr/>
              <a:t>1/25/2024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fld id="{95E8BB52-9570-4E74-A725-51071CC74501}" type="datetimeFigureOut">
              <a:rPr lang="en-US" smtClean="0"/>
              <a:pPr/>
              <a:t>1/25/2024</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fld id="{95E8BB52-9570-4E74-A725-51071CC74501}" type="datetimeFigureOut">
              <a:rPr lang="en-US" smtClean="0"/>
              <a:pPr/>
              <a:t>1/25/2024</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95E8BB52-9570-4E74-A725-51071CC74501}" type="datetimeFigureOut">
              <a:rPr lang="en-US" smtClean="0"/>
              <a:pPr/>
              <a:t>1/25/2024</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95E8BB52-9570-4E74-A725-51071CC74501}" type="datetimeFigureOut">
              <a:rPr lang="en-US" smtClean="0"/>
              <a:pPr/>
              <a:t>1/25/2024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95E8BB52-9570-4E74-A725-51071CC74501}" type="datetimeFigureOut">
              <a:rPr lang="en-US" smtClean="0"/>
              <a:pPr/>
              <a:t>1/25/2024</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9004ED6-1B71-4B82-BC83-18827654245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95400" y="101600"/>
            <a:ext cx="7620000" cy="1066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228600" y="1371600"/>
            <a:ext cx="8686800" cy="4830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2286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95E8BB52-9570-4E74-A725-51071CC74501}" type="datetimeFigureOut">
              <a:rPr lang="en-US" smtClean="0"/>
              <a:pPr/>
              <a:t>1/25/2024</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7818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9004ED6-1B71-4B82-BC83-18827654245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600">
          <a:solidFill>
            <a:schemeClr val="tx1"/>
          </a:solidFill>
          <a:latin typeface="+mj-lt"/>
          <a:ea typeface="+mj-ea"/>
          <a:cs typeface="+mj-cs"/>
        </a:defRPr>
      </a:lvl1pPr>
      <a:lvl2pPr algn="l" rtl="0" eaLnBrk="1" fontAlgn="base" hangingPunct="1">
        <a:spcBef>
          <a:spcPct val="0"/>
        </a:spcBef>
        <a:spcAft>
          <a:spcPct val="0"/>
        </a:spcAft>
        <a:defRPr sz="3600">
          <a:solidFill>
            <a:schemeClr val="tx1"/>
          </a:solidFill>
          <a:latin typeface="Arial" charset="0"/>
          <a:cs typeface="Arial" charset="0"/>
        </a:defRPr>
      </a:lvl2pPr>
      <a:lvl3pPr algn="l" rtl="0" eaLnBrk="1" fontAlgn="base" hangingPunct="1">
        <a:spcBef>
          <a:spcPct val="0"/>
        </a:spcBef>
        <a:spcAft>
          <a:spcPct val="0"/>
        </a:spcAft>
        <a:defRPr sz="3600">
          <a:solidFill>
            <a:schemeClr val="tx1"/>
          </a:solidFill>
          <a:latin typeface="Arial" charset="0"/>
          <a:cs typeface="Arial" charset="0"/>
        </a:defRPr>
      </a:lvl3pPr>
      <a:lvl4pPr algn="l" rtl="0" eaLnBrk="1" fontAlgn="base" hangingPunct="1">
        <a:spcBef>
          <a:spcPct val="0"/>
        </a:spcBef>
        <a:spcAft>
          <a:spcPct val="0"/>
        </a:spcAft>
        <a:defRPr sz="3600">
          <a:solidFill>
            <a:schemeClr val="tx1"/>
          </a:solidFill>
          <a:latin typeface="Arial" charset="0"/>
          <a:cs typeface="Arial" charset="0"/>
        </a:defRPr>
      </a:lvl4pPr>
      <a:lvl5pPr algn="l" rtl="0" eaLnBrk="1" fontAlgn="base" hangingPunct="1">
        <a:spcBef>
          <a:spcPct val="0"/>
        </a:spcBef>
        <a:spcAft>
          <a:spcPct val="0"/>
        </a:spcAft>
        <a:defRPr sz="3600">
          <a:solidFill>
            <a:schemeClr val="tx1"/>
          </a:solidFill>
          <a:latin typeface="Arial" charset="0"/>
          <a:cs typeface="Arial" charset="0"/>
        </a:defRPr>
      </a:lvl5pPr>
      <a:lvl6pPr marL="457200" algn="l" rtl="0" eaLnBrk="1" fontAlgn="base" hangingPunct="1">
        <a:spcBef>
          <a:spcPct val="0"/>
        </a:spcBef>
        <a:spcAft>
          <a:spcPct val="0"/>
        </a:spcAft>
        <a:defRPr sz="3600">
          <a:solidFill>
            <a:schemeClr val="tx1"/>
          </a:solidFill>
          <a:latin typeface="Arial" charset="0"/>
          <a:cs typeface="Arial" charset="0"/>
        </a:defRPr>
      </a:lvl6pPr>
      <a:lvl7pPr marL="914400" algn="l" rtl="0" eaLnBrk="1" fontAlgn="base" hangingPunct="1">
        <a:spcBef>
          <a:spcPct val="0"/>
        </a:spcBef>
        <a:spcAft>
          <a:spcPct val="0"/>
        </a:spcAft>
        <a:defRPr sz="3600">
          <a:solidFill>
            <a:schemeClr val="tx1"/>
          </a:solidFill>
          <a:latin typeface="Arial" charset="0"/>
          <a:cs typeface="Arial" charset="0"/>
        </a:defRPr>
      </a:lvl7pPr>
      <a:lvl8pPr marL="1371600" algn="l" rtl="0" eaLnBrk="1" fontAlgn="base" hangingPunct="1">
        <a:spcBef>
          <a:spcPct val="0"/>
        </a:spcBef>
        <a:spcAft>
          <a:spcPct val="0"/>
        </a:spcAft>
        <a:defRPr sz="3600">
          <a:solidFill>
            <a:schemeClr val="tx1"/>
          </a:solidFill>
          <a:latin typeface="Arial" charset="0"/>
          <a:cs typeface="Arial" charset="0"/>
        </a:defRPr>
      </a:lvl8pPr>
      <a:lvl9pPr marL="1828800" algn="l" rtl="0" eaLnBrk="1" fontAlgn="base" hangingPunct="1">
        <a:spcBef>
          <a:spcPct val="0"/>
        </a:spcBef>
        <a:spcAft>
          <a:spcPct val="0"/>
        </a:spcAft>
        <a:defRPr sz="3600">
          <a:solidFill>
            <a:schemeClr val="tx1"/>
          </a:solidFill>
          <a:latin typeface="Arial" charset="0"/>
          <a:cs typeface="Arial"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cs typeface="+mn-cs"/>
        </a:defRPr>
      </a:lvl2pPr>
      <a:lvl3pPr marL="1143000" indent="-228600" algn="l" rtl="0" eaLnBrk="1" fontAlgn="base" hangingPunct="1">
        <a:spcBef>
          <a:spcPct val="20000"/>
        </a:spcBef>
        <a:spcAft>
          <a:spcPct val="0"/>
        </a:spcAft>
        <a:buChar char="•"/>
        <a:defRPr>
          <a:solidFill>
            <a:schemeClr val="tx1"/>
          </a:solidFill>
          <a:latin typeface="+mn-lt"/>
          <a:cs typeface="+mn-cs"/>
        </a:defRPr>
      </a:lvl3pPr>
      <a:lvl4pPr marL="1600200" indent="-228600" algn="l" rtl="0" eaLnBrk="1" fontAlgn="base" hangingPunct="1">
        <a:spcBef>
          <a:spcPct val="20000"/>
        </a:spcBef>
        <a:spcAft>
          <a:spcPct val="0"/>
        </a:spcAft>
        <a:buChar char="–"/>
        <a:defRPr sz="1600">
          <a:solidFill>
            <a:schemeClr val="tx1"/>
          </a:solidFill>
          <a:latin typeface="+mn-lt"/>
          <a:cs typeface="+mn-cs"/>
        </a:defRPr>
      </a:lvl4pPr>
      <a:lvl5pPr marL="2057400" indent="-228600" algn="l" rtl="0" eaLnBrk="1" fontAlgn="base" hangingPunct="1">
        <a:spcBef>
          <a:spcPct val="20000"/>
        </a:spcBef>
        <a:spcAft>
          <a:spcPct val="0"/>
        </a:spcAft>
        <a:buChar char="»"/>
        <a:defRPr sz="1600">
          <a:solidFill>
            <a:schemeClr val="tx1"/>
          </a:solidFill>
          <a:latin typeface="+mn-lt"/>
          <a:cs typeface="+mn-cs"/>
        </a:defRPr>
      </a:lvl5pPr>
      <a:lvl6pPr marL="2514600" indent="-228600" algn="l" rtl="0" eaLnBrk="1" fontAlgn="base" hangingPunct="1">
        <a:spcBef>
          <a:spcPct val="20000"/>
        </a:spcBef>
        <a:spcAft>
          <a:spcPct val="0"/>
        </a:spcAft>
        <a:buChar char="»"/>
        <a:defRPr sz="1600">
          <a:solidFill>
            <a:schemeClr val="tx1"/>
          </a:solidFill>
          <a:latin typeface="+mn-lt"/>
          <a:cs typeface="+mn-cs"/>
        </a:defRPr>
      </a:lvl6pPr>
      <a:lvl7pPr marL="2971800" indent="-228600" algn="l" rtl="0" eaLnBrk="1" fontAlgn="base" hangingPunct="1">
        <a:spcBef>
          <a:spcPct val="20000"/>
        </a:spcBef>
        <a:spcAft>
          <a:spcPct val="0"/>
        </a:spcAft>
        <a:buChar char="»"/>
        <a:defRPr sz="1600">
          <a:solidFill>
            <a:schemeClr val="tx1"/>
          </a:solidFill>
          <a:latin typeface="+mn-lt"/>
          <a:cs typeface="+mn-cs"/>
        </a:defRPr>
      </a:lvl7pPr>
      <a:lvl8pPr marL="3429000" indent="-228600" algn="l" rtl="0" eaLnBrk="1" fontAlgn="base" hangingPunct="1">
        <a:spcBef>
          <a:spcPct val="20000"/>
        </a:spcBef>
        <a:spcAft>
          <a:spcPct val="0"/>
        </a:spcAft>
        <a:buChar char="»"/>
        <a:defRPr sz="1600">
          <a:solidFill>
            <a:schemeClr val="tx1"/>
          </a:solidFill>
          <a:latin typeface="+mn-lt"/>
          <a:cs typeface="+mn-cs"/>
        </a:defRPr>
      </a:lvl8pPr>
      <a:lvl9pPr marL="3886200" indent="-228600" algn="l" rtl="0" eaLnBrk="1" fontAlgn="base" hangingPunct="1">
        <a:spcBef>
          <a:spcPct val="2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mailto:danica.mojic@rpz-rs.or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77185" y="4983727"/>
            <a:ext cx="4053015" cy="467638"/>
          </a:xfrm>
        </p:spPr>
        <p:txBody>
          <a:bodyPr/>
          <a:lstStyle/>
          <a:p>
            <a:pPr algn="ctr"/>
            <a:br>
              <a:rPr lang="sr-Cyrl-RS" dirty="0"/>
            </a:br>
            <a:br>
              <a:rPr lang="sr-Cyrl-RS" sz="2800" dirty="0">
                <a:latin typeface="Comic Sans MS" pitchFamily="66" charset="0"/>
              </a:rPr>
            </a:br>
            <a:r>
              <a:rPr lang="sr-Cyrl-RS" sz="2800" dirty="0">
                <a:latin typeface="Comic Sans MS" pitchFamily="66" charset="0"/>
              </a:rPr>
              <a:t>	 	</a:t>
            </a:r>
            <a:r>
              <a:rPr lang="sr-Cyrl-RS" sz="2800" dirty="0">
                <a:solidFill>
                  <a:srgbClr val="FF0000"/>
                </a:solidFill>
                <a:latin typeface="Comic Sans MS" pitchFamily="66" charset="0"/>
              </a:rPr>
              <a:t>				</a:t>
            </a:r>
            <a:endParaRPr lang="en-US" sz="2400" b="1" dirty="0">
              <a:solidFill>
                <a:srgbClr val="0070C0"/>
              </a:solidFill>
              <a:latin typeface="Comic Sans MS" pitchFamily="66" charset="0"/>
            </a:endParaRPr>
          </a:p>
        </p:txBody>
      </p:sp>
      <p:pic>
        <p:nvPicPr>
          <p:cNvPr id="1026" name="Picture 2" descr="RP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73148"/>
            <a:ext cx="2647651" cy="193278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609382" y="2630311"/>
            <a:ext cx="4387778" cy="1877437"/>
          </a:xfrm>
          <a:prstGeom prst="rect">
            <a:avLst/>
          </a:prstGeom>
          <a:noFill/>
        </p:spPr>
        <p:txBody>
          <a:bodyPr wrap="square" rtlCol="0">
            <a:spAutoFit/>
          </a:bodyPr>
          <a:lstStyle/>
          <a:p>
            <a:pPr algn="ctr"/>
            <a:r>
              <a:rPr lang="sr-Cyrl-RS" sz="2000" b="1" dirty="0">
                <a:solidFill>
                  <a:srgbClr val="FF0000"/>
                </a:solidFill>
                <a:latin typeface="Comic Sans MS" panose="030F0702030302020204" pitchFamily="66" charset="0"/>
              </a:rPr>
              <a:t>САВЈЕТОВАЊЕ ЗА ВАСПИТАЧЕ, СТРУЧНЕ САРАДНИКЕ И ДИРЕКТОРЕ У ПРЕДШКОЛСКИМ УСТАНОВАМА </a:t>
            </a:r>
          </a:p>
          <a:p>
            <a:pPr algn="ctr"/>
            <a:r>
              <a:rPr lang="sr-Cyrl-RS" sz="2000" b="1" dirty="0">
                <a:solidFill>
                  <a:srgbClr val="FF0000"/>
                </a:solidFill>
                <a:latin typeface="Comic Sans MS" panose="030F0702030302020204" pitchFamily="66" charset="0"/>
              </a:rPr>
              <a:t>У РЕПУБЛИЦИ СРПСКОЈ</a:t>
            </a:r>
          </a:p>
          <a:p>
            <a:pPr algn="ctr"/>
            <a:endParaRPr lang="sr-Cyrl-RS" sz="1600" b="1" dirty="0">
              <a:solidFill>
                <a:srgbClr val="FF0000"/>
              </a:solidFill>
              <a:latin typeface="Comic Sans MS" panose="030F0702030302020204" pitchFamily="66" charset="0"/>
            </a:endParaRPr>
          </a:p>
        </p:txBody>
      </p:sp>
      <p:sp>
        <p:nvSpPr>
          <p:cNvPr id="8" name="TextBox 7"/>
          <p:cNvSpPr txBox="1"/>
          <p:nvPr/>
        </p:nvSpPr>
        <p:spPr>
          <a:xfrm>
            <a:off x="4572000" y="5308937"/>
            <a:ext cx="4648200" cy="1200329"/>
          </a:xfrm>
          <a:prstGeom prst="rect">
            <a:avLst/>
          </a:prstGeom>
          <a:noFill/>
        </p:spPr>
        <p:txBody>
          <a:bodyPr wrap="square" rtlCol="0">
            <a:spAutoFit/>
          </a:bodyPr>
          <a:lstStyle/>
          <a:p>
            <a:pPr algn="ctr"/>
            <a:r>
              <a:rPr lang="sr-Cyrl-RS" b="1" dirty="0">
                <a:solidFill>
                  <a:srgbClr val="0070C0"/>
                </a:solidFill>
                <a:latin typeface="Comic Sans MS" panose="030F0702030302020204" pitchFamily="66" charset="0"/>
              </a:rPr>
              <a:t>Даница </a:t>
            </a:r>
            <a:r>
              <a:rPr lang="sr-Cyrl-RS" b="1" dirty="0" err="1">
                <a:solidFill>
                  <a:srgbClr val="0070C0"/>
                </a:solidFill>
                <a:latin typeface="Comic Sans MS" panose="030F0702030302020204" pitchFamily="66" charset="0"/>
              </a:rPr>
              <a:t>Мојић</a:t>
            </a:r>
            <a:endParaRPr lang="sr-Cyrl-RS" b="1" dirty="0">
              <a:solidFill>
                <a:srgbClr val="0070C0"/>
              </a:solidFill>
              <a:latin typeface="Comic Sans MS" panose="030F0702030302020204" pitchFamily="66" charset="0"/>
            </a:endParaRPr>
          </a:p>
          <a:p>
            <a:pPr algn="ctr"/>
            <a:r>
              <a:rPr lang="sr-Cyrl-RS" b="1" dirty="0">
                <a:solidFill>
                  <a:srgbClr val="0070C0"/>
                </a:solidFill>
                <a:latin typeface="Comic Sans MS" panose="030F0702030302020204" pitchFamily="66" charset="0"/>
              </a:rPr>
              <a:t> инспектор-</a:t>
            </a:r>
            <a:r>
              <a:rPr lang="sr-Cyrl-RS" b="1" dirty="0" err="1">
                <a:solidFill>
                  <a:srgbClr val="0070C0"/>
                </a:solidFill>
                <a:latin typeface="Comic Sans MS" panose="030F0702030302020204" pitchFamily="66" charset="0"/>
              </a:rPr>
              <a:t>просвјетни</a:t>
            </a:r>
            <a:r>
              <a:rPr lang="sr-Cyrl-RS" b="1" dirty="0">
                <a:solidFill>
                  <a:srgbClr val="0070C0"/>
                </a:solidFill>
                <a:latin typeface="Comic Sans MS" panose="030F0702030302020204" pitchFamily="66" charset="0"/>
              </a:rPr>
              <a:t> </a:t>
            </a:r>
            <a:r>
              <a:rPr lang="sr-Cyrl-RS" b="1" dirty="0" err="1">
                <a:solidFill>
                  <a:srgbClr val="0070C0"/>
                </a:solidFill>
                <a:latin typeface="Comic Sans MS" panose="030F0702030302020204" pitchFamily="66" charset="0"/>
              </a:rPr>
              <a:t>савјетник</a:t>
            </a:r>
            <a:r>
              <a:rPr lang="sr-Cyrl-RS" b="1" dirty="0">
                <a:solidFill>
                  <a:srgbClr val="0070C0"/>
                </a:solidFill>
                <a:latin typeface="Comic Sans MS" panose="030F0702030302020204" pitchFamily="66" charset="0"/>
              </a:rPr>
              <a:t> за предшколско васпитање</a:t>
            </a:r>
          </a:p>
          <a:p>
            <a:pPr algn="ctr"/>
            <a:endParaRPr lang="sr-Cyrl-RS" b="1" dirty="0">
              <a:latin typeface="Comic Sans MS" panose="030F0702030302020204" pitchFamily="66" charset="0"/>
            </a:endParaRPr>
          </a:p>
        </p:txBody>
      </p:sp>
      <p:sp>
        <p:nvSpPr>
          <p:cNvPr id="5" name="TextBox 4"/>
          <p:cNvSpPr txBox="1"/>
          <p:nvPr/>
        </p:nvSpPr>
        <p:spPr>
          <a:xfrm>
            <a:off x="609600" y="6324600"/>
            <a:ext cx="4343400" cy="369332"/>
          </a:xfrm>
          <a:prstGeom prst="rect">
            <a:avLst/>
          </a:prstGeom>
          <a:noFill/>
        </p:spPr>
        <p:txBody>
          <a:bodyPr wrap="square" rtlCol="0">
            <a:spAutoFit/>
          </a:bodyPr>
          <a:lstStyle/>
          <a:p>
            <a:r>
              <a:rPr lang="sr-Cyrl-RS" b="1" dirty="0">
                <a:solidFill>
                  <a:srgbClr val="FF0000"/>
                </a:solidFill>
                <a:latin typeface="Comic Sans MS" panose="030F0702030302020204" pitchFamily="66" charset="0"/>
              </a:rPr>
              <a:t>август и септембар 2023. године</a:t>
            </a:r>
            <a:endParaRPr lang="en-US" b="1" dirty="0">
              <a:solidFill>
                <a:srgbClr val="FF0000"/>
              </a:solidFill>
              <a:latin typeface="Comic Sans MS" panose="030F0702030302020204" pitchFamily="66"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FE321D-21AD-F267-A353-207550CF8CE2}"/>
              </a:ext>
            </a:extLst>
          </p:cNvPr>
          <p:cNvSpPr>
            <a:spLocks noGrp="1"/>
          </p:cNvSpPr>
          <p:nvPr>
            <p:ph idx="1"/>
          </p:nvPr>
        </p:nvSpPr>
        <p:spPr>
          <a:xfrm>
            <a:off x="228600" y="533400"/>
            <a:ext cx="8686800" cy="4830763"/>
          </a:xfrm>
        </p:spPr>
        <p:txBody>
          <a:bodyPr/>
          <a:lstStyle/>
          <a:p>
            <a:pPr marL="0" indent="0" algn="ctr">
              <a:buNone/>
            </a:pPr>
            <a:r>
              <a:rPr lang="ru-RU" sz="1800" b="1" dirty="0">
                <a:solidFill>
                  <a:srgbClr val="FF0000"/>
                </a:solidFill>
                <a:latin typeface="Comic Sans MS" panose="030F0702030302020204" pitchFamily="66" charset="0"/>
              </a:rPr>
              <a:t>Браво, мајсторе!</a:t>
            </a:r>
          </a:p>
          <a:p>
            <a:pPr marL="0" indent="0" algn="just">
              <a:buNone/>
            </a:pPr>
            <a:r>
              <a:rPr lang="ru-RU" sz="1800" dirty="0">
                <a:latin typeface="Comic Sans MS" panose="030F0702030302020204" pitchFamily="66" charset="0"/>
              </a:rPr>
              <a:t>               </a:t>
            </a:r>
            <a:r>
              <a:rPr lang="ru-RU" sz="1800" dirty="0">
                <a:solidFill>
                  <a:srgbClr val="0070C0"/>
                </a:solidFill>
                <a:latin typeface="Comic Sans MS" panose="030F0702030302020204" pitchFamily="66" charset="0"/>
              </a:rPr>
              <a:t>Свако дијете описује ситуацију у којој је било поносно на себе. Праве себи медаље за понашање у тој ситуацији, закаче их на себе, шетају и разгледају медаље друге дјеце. </a:t>
            </a:r>
          </a:p>
          <a:p>
            <a:pPr marL="0" indent="0" algn="just">
              <a:buNone/>
            </a:pPr>
            <a:endParaRPr lang="ru-RU" sz="1800" dirty="0">
              <a:latin typeface="Comic Sans MS" panose="030F0702030302020204" pitchFamily="66" charset="0"/>
            </a:endParaRPr>
          </a:p>
          <a:p>
            <a:pPr marL="0" indent="0" algn="ctr">
              <a:buNone/>
            </a:pPr>
            <a:r>
              <a:rPr lang="ru-RU" sz="1800" b="1" dirty="0">
                <a:solidFill>
                  <a:srgbClr val="FF0000"/>
                </a:solidFill>
                <a:latin typeface="Comic Sans MS" panose="030F0702030302020204" pitchFamily="66" charset="0"/>
              </a:rPr>
              <a:t>Ланац успјеха </a:t>
            </a:r>
          </a:p>
          <a:p>
            <a:pPr marL="0" indent="0" algn="just">
              <a:buNone/>
            </a:pPr>
            <a:r>
              <a:rPr lang="ru-RU" sz="1800" dirty="0">
                <a:solidFill>
                  <a:srgbClr val="0070C0"/>
                </a:solidFill>
                <a:latin typeface="Comic Sans MS" panose="030F0702030302020204" pitchFamily="66" charset="0"/>
              </a:rPr>
              <a:t>Васпитач припреми папирне траке од којих могу да се праве карике у ланцу. Сваки пут када неко дијете у групи научи нешто ново, демонстрира неко пожељно понашање, овлада неком новом вјештином, дода се једна карика у ланац (васпитач на њој упише име дјетета и разлоге за додавање нове карике). Ланац успјеха у групи расте, и послије извјесног времена (колико васпитач процијени да треба) васпитач се заједно са дјецом подсјећа свих карика које су продужиле ланац (васпитач води рачуна да свако дијете буде заступљено у ланцу). </a:t>
            </a:r>
          </a:p>
          <a:p>
            <a:pPr marL="0" indent="0" algn="just">
              <a:buNone/>
            </a:pPr>
            <a:endParaRPr lang="ru-RU" sz="1800" dirty="0">
              <a:solidFill>
                <a:srgbClr val="0070C0"/>
              </a:solidFill>
              <a:latin typeface="Comic Sans MS" panose="030F0702030302020204" pitchFamily="66" charset="0"/>
            </a:endParaRPr>
          </a:p>
          <a:p>
            <a:pPr marL="0" indent="0" algn="ctr">
              <a:buNone/>
            </a:pPr>
            <a:r>
              <a:rPr lang="ru-RU" sz="1800" b="1" dirty="0">
                <a:solidFill>
                  <a:srgbClr val="FF0000"/>
                </a:solidFill>
                <a:latin typeface="Comic Sans MS" panose="030F0702030302020204" pitchFamily="66" charset="0"/>
              </a:rPr>
              <a:t>Туширање лепим порукама</a:t>
            </a:r>
          </a:p>
          <a:p>
            <a:pPr marL="0" indent="0" algn="just">
              <a:buNone/>
            </a:pPr>
            <a:r>
              <a:rPr lang="ru-RU" sz="1800" dirty="0">
                <a:solidFill>
                  <a:srgbClr val="0070C0"/>
                </a:solidFill>
                <a:latin typeface="Comic Sans MS" panose="030F0702030302020204" pitchFamily="66" charset="0"/>
              </a:rPr>
              <a:t> Дјеца направе шпалир, једно по једно дијете креће се кроз шпалир, остали га поздрављају, помазе, тапшу га по раменима, упућују му лијепе поруке... Дијете које је прошло шпалир стаје на крај реда и тако док сва дјеца не прођу кроз шпалир.</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624033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6EEE1-FB8C-DC69-36AD-3A15AF0358C8}"/>
              </a:ext>
            </a:extLst>
          </p:cNvPr>
          <p:cNvSpPr>
            <a:spLocks noGrp="1"/>
          </p:cNvSpPr>
          <p:nvPr>
            <p:ph type="title"/>
          </p:nvPr>
        </p:nvSpPr>
        <p:spPr/>
        <p:txBody>
          <a:bodyPr/>
          <a:lstStyle/>
          <a:p>
            <a:pPr algn="ctr"/>
            <a:r>
              <a:rPr lang="sr-Cyrl-RS" sz="2400" b="1" dirty="0">
                <a:solidFill>
                  <a:srgbClr val="FF0000"/>
                </a:solidFill>
                <a:latin typeface="Comic Sans MS" panose="030F0702030302020204" pitchFamily="66" charset="0"/>
              </a:rPr>
              <a:t>УСПОСТАВЉАЊЕ ОДНОСА</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402F2D19-F5F7-0F8E-CA01-785476736782}"/>
              </a:ext>
            </a:extLst>
          </p:cNvPr>
          <p:cNvSpPr>
            <a:spLocks noGrp="1"/>
          </p:cNvSpPr>
          <p:nvPr>
            <p:ph idx="1"/>
          </p:nvPr>
        </p:nvSpPr>
        <p:spPr/>
        <p:txBody>
          <a:bodyPr/>
          <a:lstStyle/>
          <a:p>
            <a:pPr marL="0" indent="0" algn="just">
              <a:buNone/>
            </a:pPr>
            <a:r>
              <a:rPr lang="ru-RU" sz="1800" dirty="0">
                <a:solidFill>
                  <a:srgbClr val="0070C0"/>
                </a:solidFill>
                <a:latin typeface="Comic Sans MS" panose="030F0702030302020204" pitchFamily="66" charset="0"/>
              </a:rPr>
              <a:t>Успостављање и продубљивање везе с вршњацима и одраслима представља изазов за многу дјецу. Већ и шестомјесечне бебе показују занимање за друге бебе и позитивно реагују на њих. Временом, дружење са другом дјецом постаје чешће, сложеније и узајамније. </a:t>
            </a:r>
          </a:p>
          <a:p>
            <a:pPr marL="0" indent="0" algn="just">
              <a:buNone/>
            </a:pPr>
            <a:r>
              <a:rPr lang="ru-RU" sz="1800" dirty="0">
                <a:solidFill>
                  <a:srgbClr val="0070C0"/>
                </a:solidFill>
                <a:latin typeface="Comic Sans MS" panose="030F0702030302020204" pitchFamily="66" charset="0"/>
              </a:rPr>
              <a:t>На дружење с вршњацима утичу искуство и узраст. Вршњачка група, тј. група пријатеља, задовољава важне потребе дјетета и подстиче његов развој у различитим доменима функционисања: </a:t>
            </a:r>
          </a:p>
          <a:p>
            <a:pPr algn="just">
              <a:buFontTx/>
              <a:buChar char="-"/>
            </a:pPr>
            <a:r>
              <a:rPr lang="ru-RU" sz="1800" dirty="0">
                <a:solidFill>
                  <a:srgbClr val="0070C0"/>
                </a:solidFill>
                <a:latin typeface="Comic Sans MS" panose="030F0702030302020204" pitchFamily="66" charset="0"/>
              </a:rPr>
              <a:t>подстиче развој социјалних компетенција; </a:t>
            </a:r>
          </a:p>
          <a:p>
            <a:pPr algn="just">
              <a:buFontTx/>
              <a:buChar char="-"/>
            </a:pPr>
            <a:r>
              <a:rPr lang="ru-RU" sz="1800" dirty="0">
                <a:solidFill>
                  <a:srgbClr val="0070C0"/>
                </a:solidFill>
                <a:latin typeface="Comic Sans MS" panose="030F0702030302020204" pitchFamily="66" charset="0"/>
              </a:rPr>
              <a:t>служи као извор подршке у развоју личности; </a:t>
            </a:r>
          </a:p>
          <a:p>
            <a:pPr algn="just">
              <a:buFontTx/>
              <a:buChar char="-"/>
            </a:pPr>
            <a:r>
              <a:rPr lang="ru-RU" sz="1800" dirty="0">
                <a:solidFill>
                  <a:srgbClr val="0070C0"/>
                </a:solidFill>
                <a:latin typeface="Comic Sans MS" panose="030F0702030302020204" pitchFamily="66" charset="0"/>
              </a:rPr>
              <a:t>представља извор емоционалне сигурности у новим и потенцијално угрожавајућим ситуацијама; </a:t>
            </a:r>
          </a:p>
          <a:p>
            <a:pPr algn="just">
              <a:buFontTx/>
              <a:buChar char="-"/>
            </a:pPr>
            <a:r>
              <a:rPr lang="ru-RU" sz="1800" dirty="0">
                <a:solidFill>
                  <a:srgbClr val="0070C0"/>
                </a:solidFill>
                <a:latin typeface="Comic Sans MS" panose="030F0702030302020204" pitchFamily="66" charset="0"/>
              </a:rPr>
              <a:t>служи као извор интимности и размјене осјећања; пружа помоћ, подршку и усмјерава понашање; </a:t>
            </a:r>
          </a:p>
          <a:p>
            <a:pPr algn="just">
              <a:buFontTx/>
              <a:buChar char="-"/>
            </a:pPr>
            <a:r>
              <a:rPr lang="ru-RU" sz="1800" dirty="0">
                <a:solidFill>
                  <a:srgbClr val="0070C0"/>
                </a:solidFill>
                <a:latin typeface="Comic Sans MS" panose="030F0702030302020204" pitchFamily="66" charset="0"/>
              </a:rPr>
              <a:t>представља извор поузданог савезништва; </a:t>
            </a:r>
          </a:p>
          <a:p>
            <a:pPr algn="just">
              <a:buFontTx/>
              <a:buChar char="-"/>
            </a:pPr>
            <a:r>
              <a:rPr lang="ru-RU" sz="1800" dirty="0">
                <a:solidFill>
                  <a:srgbClr val="0070C0"/>
                </a:solidFill>
                <a:latin typeface="Comic Sans MS" panose="030F0702030302020204" pitchFamily="66" charset="0"/>
              </a:rPr>
              <a:t>стимулише развој.</a:t>
            </a:r>
          </a:p>
          <a:p>
            <a:pPr marL="0" indent="0" algn="r">
              <a:buNone/>
            </a:pPr>
            <a:r>
              <a:rPr lang="ru-RU" sz="1800" dirty="0">
                <a:solidFill>
                  <a:srgbClr val="0070C0"/>
                </a:solidFill>
                <a:latin typeface="Comic Sans MS" panose="030F0702030302020204" pitchFamily="66" charset="0"/>
              </a:rPr>
              <a:t> (Аsher &amp; PаrКer, 1989</a:t>
            </a:r>
            <a:r>
              <a:rPr lang="ru-RU" dirty="0"/>
              <a:t>)</a:t>
            </a:r>
            <a:endParaRPr lang="en-US" dirty="0"/>
          </a:p>
        </p:txBody>
      </p:sp>
    </p:spTree>
    <p:extLst>
      <p:ext uri="{BB962C8B-B14F-4D97-AF65-F5344CB8AC3E}">
        <p14:creationId xmlns:p14="http://schemas.microsoft.com/office/powerpoint/2010/main" val="1257596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B192B-47D1-6B2A-7990-B4C67E5AEF64}"/>
              </a:ext>
            </a:extLst>
          </p:cNvPr>
          <p:cNvSpPr>
            <a:spLocks noGrp="1"/>
          </p:cNvSpPr>
          <p:nvPr>
            <p:ph idx="1"/>
          </p:nvPr>
        </p:nvSpPr>
        <p:spPr/>
        <p:txBody>
          <a:bodyPr/>
          <a:lstStyle/>
          <a:p>
            <a:pPr marL="0" indent="0" algn="just">
              <a:buNone/>
            </a:pPr>
            <a:r>
              <a:rPr lang="ru-RU" sz="1800" b="1" dirty="0">
                <a:solidFill>
                  <a:srgbClr val="0070C0"/>
                </a:solidFill>
                <a:latin typeface="Comic Sans MS" panose="030F0702030302020204" pitchFamily="66" charset="0"/>
              </a:rPr>
              <a:t>Дјелотворна комуникација представља основу за успостављање успјешних и позитивних социјалних односа. Већ у најранијем узрасту дјеца овладавају вјештинама како да представе себе, развију дијалог са другим дјететом и учестују у разговору унутар групе вршњака. </a:t>
            </a:r>
          </a:p>
          <a:p>
            <a:pPr marL="0" indent="0" algn="just">
              <a:buNone/>
            </a:pPr>
            <a:endParaRPr lang="ru-RU" sz="1800" b="1" dirty="0">
              <a:solidFill>
                <a:srgbClr val="0070C0"/>
              </a:solidFill>
              <a:latin typeface="Comic Sans MS" panose="030F0702030302020204" pitchFamily="66" charset="0"/>
            </a:endParaRPr>
          </a:p>
          <a:p>
            <a:pPr marL="0" indent="0" algn="just">
              <a:buNone/>
            </a:pPr>
            <a:r>
              <a:rPr lang="ru-RU" sz="1800" b="1" dirty="0">
                <a:solidFill>
                  <a:srgbClr val="FF0000"/>
                </a:solidFill>
                <a:latin typeface="Comic Sans MS" panose="030F0702030302020204" pitchFamily="66" charset="0"/>
              </a:rPr>
              <a:t>Дјеца која имају проблеме у социјалним вјештинама често бирају погрешну тактику за интеракцију са другом дјецом. </a:t>
            </a:r>
          </a:p>
          <a:p>
            <a:pPr marL="0" indent="0" algn="just">
              <a:buNone/>
            </a:pPr>
            <a:r>
              <a:rPr lang="ru-RU" sz="1800" b="1" dirty="0">
                <a:solidFill>
                  <a:srgbClr val="FF0000"/>
                </a:solidFill>
                <a:latin typeface="Comic Sans MS" panose="030F0702030302020204" pitchFamily="66" charset="0"/>
              </a:rPr>
              <a:t>Критиковање дјеце у тим ситуацијама може да доведе до осјећања непријатности, ниског самопоштовања и незадовољства. </a:t>
            </a:r>
          </a:p>
          <a:p>
            <a:pPr marL="0" indent="0" algn="ctr">
              <a:buNone/>
            </a:pPr>
            <a:endParaRPr lang="ru-RU" sz="1800" b="1" dirty="0">
              <a:solidFill>
                <a:srgbClr val="FF0000"/>
              </a:solidFill>
              <a:latin typeface="Comic Sans MS" panose="030F0702030302020204" pitchFamily="66" charset="0"/>
            </a:endParaRPr>
          </a:p>
          <a:p>
            <a:pPr marL="0" indent="0" algn="ctr">
              <a:buNone/>
            </a:pPr>
            <a:r>
              <a:rPr lang="ru-RU" sz="1800" b="1" dirty="0">
                <a:solidFill>
                  <a:srgbClr val="FF0000"/>
                </a:solidFill>
                <a:latin typeface="Comic Sans MS" panose="030F0702030302020204" pitchFamily="66" charset="0"/>
              </a:rPr>
              <a:t>Бољи приступ је научити дјецу вјештинама које ће им омогућити да искусе предности нових вјештина комуникације и успјеха у социјалним интеракцијама. </a:t>
            </a:r>
            <a:endParaRPr lang="en-US" sz="18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4202310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DF9B11-D382-824E-5D27-C6FA32C32A7F}"/>
              </a:ext>
            </a:extLst>
          </p:cNvPr>
          <p:cNvSpPr>
            <a:spLocks noGrp="1"/>
          </p:cNvSpPr>
          <p:nvPr>
            <p:ph idx="1"/>
          </p:nvPr>
        </p:nvSpPr>
        <p:spPr>
          <a:xfrm>
            <a:off x="228600" y="1219200"/>
            <a:ext cx="8686800" cy="4830763"/>
          </a:xfrm>
        </p:spPr>
        <p:txBody>
          <a:bodyPr/>
          <a:lstStyle/>
          <a:p>
            <a:pPr marL="0" indent="0" algn="just">
              <a:buNone/>
            </a:pPr>
            <a:r>
              <a:rPr lang="ru-RU" sz="1800" b="1" dirty="0">
                <a:solidFill>
                  <a:srgbClr val="FF0000"/>
                </a:solidFill>
                <a:latin typeface="Comic Sans MS" panose="030F0702030302020204" pitchFamily="66" charset="0"/>
              </a:rPr>
              <a:t>Социо-емоционално учење </a:t>
            </a:r>
            <a:r>
              <a:rPr lang="ru-RU" sz="1800" dirty="0">
                <a:solidFill>
                  <a:srgbClr val="0070C0"/>
                </a:solidFill>
                <a:latin typeface="Comic Sans MS" panose="030F0702030302020204" pitchFamily="66" charset="0"/>
              </a:rPr>
              <a:t>у овој области треба да буде усмјерено на развијање вјештина којима дјеца могу да:</a:t>
            </a:r>
          </a:p>
          <a:p>
            <a:pPr algn="just">
              <a:buFontTx/>
              <a:buChar char="-"/>
            </a:pPr>
            <a:r>
              <a:rPr lang="ru-RU" sz="1800" dirty="0">
                <a:solidFill>
                  <a:srgbClr val="0070C0"/>
                </a:solidFill>
                <a:latin typeface="Comic Sans MS" panose="030F0702030302020204" pitchFamily="66" charset="0"/>
              </a:rPr>
              <a:t>разумију и изразе оно што их чини јединственим, препознају и изразе своје потребе; </a:t>
            </a:r>
          </a:p>
          <a:p>
            <a:pPr algn="just">
              <a:buFontTx/>
              <a:buChar char="-"/>
            </a:pPr>
            <a:r>
              <a:rPr lang="ru-RU" sz="1800" dirty="0">
                <a:solidFill>
                  <a:srgbClr val="0070C0"/>
                </a:solidFill>
                <a:latin typeface="Comic Sans MS" panose="030F0702030302020204" pitchFamily="66" charset="0"/>
              </a:rPr>
              <a:t> науче вјештине потребне да успоставе и одрже контакт са другом дјецом; </a:t>
            </a:r>
          </a:p>
          <a:p>
            <a:pPr algn="just">
              <a:buFontTx/>
              <a:buChar char="-"/>
            </a:pPr>
            <a:r>
              <a:rPr lang="ru-RU" sz="1800" dirty="0">
                <a:solidFill>
                  <a:srgbClr val="0070C0"/>
                </a:solidFill>
                <a:latin typeface="Comic Sans MS" panose="030F0702030302020204" pitchFamily="66" charset="0"/>
              </a:rPr>
              <a:t> науче да комуницирају о својим интересовањима, да кажу другима шта је њему/њој важно у односу на друге вршњаке, игру, активности, али и у односу на одрасле и зашто. Исто тако, важно је и да искажу на који се начин труде да то остваре, нпр. ако је некоме важно да буде добар друг, због чега је то важно и шта све ради како би био добар друг.</a:t>
            </a:r>
          </a:p>
          <a:p>
            <a:pPr algn="just">
              <a:buFontTx/>
              <a:buChar char="-"/>
            </a:pPr>
            <a:endParaRPr lang="ru-RU" sz="1800" dirty="0">
              <a:solidFill>
                <a:srgbClr val="0070C0"/>
              </a:solidFill>
              <a:latin typeface="Comic Sans MS" panose="030F0702030302020204" pitchFamily="66" charset="0"/>
            </a:endParaRPr>
          </a:p>
          <a:p>
            <a:pPr marL="0" indent="0" algn="just">
              <a:buNone/>
            </a:pPr>
            <a:r>
              <a:rPr lang="ru-RU" sz="1800" b="1" dirty="0">
                <a:solidFill>
                  <a:srgbClr val="FF0000"/>
                </a:solidFill>
                <a:latin typeface="Comic Sans MS" panose="030F0702030302020204" pitchFamily="66" charset="0"/>
              </a:rPr>
              <a:t>За успјешну интеракцију са вршњацима и одраслима дјеца треба да буду свјесна и невербалних порука које шаљу другима и да препознају емоционално значење које се крије у порукама које добијају од других. Како дјеца овладавају вјештинама невербалне комуникације, многи аспекти њиховог социјалног и емоционалног развоја могу да се побољшавају.</a:t>
            </a:r>
            <a:endParaRPr lang="en-US" sz="18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3381110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F751D1-A777-263F-ECEE-7A74DFC00EBA}"/>
              </a:ext>
            </a:extLst>
          </p:cNvPr>
          <p:cNvSpPr>
            <a:spLocks noGrp="1"/>
          </p:cNvSpPr>
          <p:nvPr>
            <p:ph idx="1"/>
          </p:nvPr>
        </p:nvSpPr>
        <p:spPr>
          <a:xfrm>
            <a:off x="457200" y="3048000"/>
            <a:ext cx="8001000" cy="3505200"/>
          </a:xfrm>
        </p:spPr>
        <p:txBody>
          <a:bodyPr/>
          <a:lstStyle/>
          <a:p>
            <a:pPr marL="0" indent="0" algn="just">
              <a:buNone/>
            </a:pPr>
            <a:r>
              <a:rPr lang="ru-RU" sz="1800" b="1" dirty="0">
                <a:solidFill>
                  <a:srgbClr val="FF0000"/>
                </a:solidFill>
                <a:latin typeface="Comic Sans MS" panose="030F0702030302020204" pitchFamily="66" charset="0"/>
              </a:rPr>
              <a:t>Пријатељство има позитиван утицај на социјални развој дјеце. Дјеци је потребна подршка одраслих да би се спријатељили и одржали пријатељства. </a:t>
            </a:r>
            <a:r>
              <a:rPr lang="ru-RU" sz="1800" dirty="0">
                <a:solidFill>
                  <a:srgbClr val="0070C0"/>
                </a:solidFill>
                <a:latin typeface="Comic Sans MS" panose="030F0702030302020204" pitchFamily="66" charset="0"/>
              </a:rPr>
              <a:t>Дакле, ако родитељи и васпитачи подржавају та пријатељства тако што ће се међусобно информисати о постојећим пријатељствима између дјеце, значајно могу помоћи у подстицању хармоније у сигурном и мирном окружењу. </a:t>
            </a:r>
          </a:p>
          <a:p>
            <a:pPr marL="0" indent="0" algn="just">
              <a:buNone/>
            </a:pPr>
            <a:r>
              <a:rPr lang="ru-RU" sz="1800" dirty="0">
                <a:solidFill>
                  <a:srgbClr val="0070C0"/>
                </a:solidFill>
                <a:latin typeface="Comic Sans MS" panose="030F0702030302020204" pitchFamily="66" charset="0"/>
              </a:rPr>
              <a:t>У групи, дјеца такође треба да науче како да се носе са дјецом коју не воле много. Одрасли ће морати да интервенишу ако дијете (из било којег разлога) буде редовно искључивано из групе. Заједно са дјецом могу осмислити забавне активности како би подстакли позитивну атмосферу у групи, у којој има мјеста за свако дијете и сваког родитеља и где се сви осјећају добро дошли. </a:t>
            </a:r>
            <a:endParaRPr lang="en-US" sz="1800" dirty="0">
              <a:solidFill>
                <a:srgbClr val="0070C0"/>
              </a:solidFill>
              <a:latin typeface="Comic Sans MS" panose="030F0702030302020204" pitchFamily="66" charset="0"/>
            </a:endParaRPr>
          </a:p>
        </p:txBody>
      </p:sp>
      <p:pic>
        <p:nvPicPr>
          <p:cNvPr id="2050" name="Picture 2" descr="Prijatelj se ne stiče lako | Dečji sajt">
            <a:extLst>
              <a:ext uri="{FF2B5EF4-FFF2-40B4-BE49-F238E27FC236}">
                <a16:creationId xmlns:a16="http://schemas.microsoft.com/office/drawing/2014/main" id="{222845F6-3C00-D1C8-BF84-142E8AFBAC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99776"/>
            <a:ext cx="3917575" cy="2606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8651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C84A50-A5BA-D62A-D705-B3606220BAD1}"/>
              </a:ext>
            </a:extLst>
          </p:cNvPr>
          <p:cNvSpPr>
            <a:spLocks noGrp="1"/>
          </p:cNvSpPr>
          <p:nvPr>
            <p:ph idx="1"/>
          </p:nvPr>
        </p:nvSpPr>
        <p:spPr>
          <a:xfrm>
            <a:off x="990600" y="304800"/>
            <a:ext cx="7601578" cy="4830763"/>
          </a:xfrm>
        </p:spPr>
        <p:txBody>
          <a:bodyPr/>
          <a:lstStyle/>
          <a:p>
            <a:pPr marL="0" indent="0">
              <a:buNone/>
            </a:pPr>
            <a:r>
              <a:rPr lang="ru-RU" b="1" dirty="0">
                <a:solidFill>
                  <a:srgbClr val="FF0000"/>
                </a:solidFill>
              </a:rPr>
              <a:t>                 </a:t>
            </a:r>
            <a:r>
              <a:rPr lang="ru-RU" sz="1800" b="1" dirty="0">
                <a:solidFill>
                  <a:srgbClr val="FF0000"/>
                </a:solidFill>
                <a:latin typeface="Comic Sans MS" panose="030F0702030302020204" pitchFamily="66" charset="0"/>
              </a:rPr>
              <a:t>Када желимо да дијете научи да:</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успоставља односе са другима тако што уважава и поштује различитости;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склапа пријатељства и дружи се с вршњацима;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тражи помоћ од других када му је потребна, укључујући и одрасле;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препозна када другима треба помоћ и показује спремност да помогне;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користи ненасилне начине за рјешавање конфликата или сукоба;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сарађује са другима и договара се око заједничких циљева;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учествује у заједничким задацима или акцијама (припремање приредбе, уређење средине, различита дружења, такмичења, заједнички пројекти…)</a:t>
            </a:r>
            <a:endParaRPr lang="en-US" sz="1800" dirty="0">
              <a:solidFill>
                <a:srgbClr val="0070C0"/>
              </a:solidFill>
              <a:latin typeface="Comic Sans MS" panose="030F0702030302020204" pitchFamily="66" charset="0"/>
            </a:endParaRPr>
          </a:p>
        </p:txBody>
      </p:sp>
      <p:pic>
        <p:nvPicPr>
          <p:cNvPr id="4098" name="Picture 2" descr="Другарство - YouTube">
            <a:extLst>
              <a:ext uri="{FF2B5EF4-FFF2-40B4-BE49-F238E27FC236}">
                <a16:creationId xmlns:a16="http://schemas.microsoft.com/office/drawing/2014/main" id="{3ED3CCAB-876D-4085-558E-279DD85270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4724400"/>
            <a:ext cx="3467100" cy="1941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3198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E7E90A-1160-CE97-8C97-CC5BCE44EC65}"/>
              </a:ext>
            </a:extLst>
          </p:cNvPr>
          <p:cNvSpPr>
            <a:spLocks noGrp="1"/>
          </p:cNvSpPr>
          <p:nvPr>
            <p:ph idx="1"/>
          </p:nvPr>
        </p:nvSpPr>
        <p:spPr>
          <a:xfrm>
            <a:off x="1295400" y="1013618"/>
            <a:ext cx="7391400" cy="4830763"/>
          </a:xfrm>
        </p:spPr>
        <p:txBody>
          <a:bodyPr/>
          <a:lstStyle/>
          <a:p>
            <a:pPr marL="0" indent="0">
              <a:buNone/>
            </a:pPr>
            <a:r>
              <a:rPr lang="ru-RU" sz="1800" b="1" dirty="0">
                <a:solidFill>
                  <a:srgbClr val="FF0000"/>
                </a:solidFill>
                <a:latin typeface="Comic Sans MS" panose="030F0702030302020204" pitchFamily="66" charset="0"/>
              </a:rPr>
              <a:t>... одрасли треба да стварају прилике да дијете: </a:t>
            </a:r>
          </a:p>
          <a:p>
            <a:pPr marL="0" indent="0">
              <a:buNone/>
            </a:pPr>
            <a:endParaRPr lang="ru-RU" sz="1800" dirty="0">
              <a:solidFill>
                <a:srgbClr val="0070C0"/>
              </a:solidFill>
              <a:latin typeface="Comic Sans MS" panose="030F0702030302020204" pitchFamily="66" charset="0"/>
            </a:endParaRPr>
          </a:p>
          <a:p>
            <a:pPr>
              <a:buFont typeface="Wingdings" panose="05000000000000000000" pitchFamily="2" charset="2"/>
              <a:buChar char="ü"/>
            </a:pPr>
            <a:r>
              <a:rPr lang="ru-RU" sz="1800" dirty="0">
                <a:solidFill>
                  <a:srgbClr val="0070C0"/>
                </a:solidFill>
                <a:latin typeface="Comic Sans MS" panose="030F0702030302020204" pitchFamily="66" charset="0"/>
              </a:rPr>
              <a:t> вербално и невербално покаже шта осјећа и мисли;</a:t>
            </a:r>
          </a:p>
          <a:p>
            <a:pPr>
              <a:buFont typeface="Wingdings" panose="05000000000000000000" pitchFamily="2" charset="2"/>
              <a:buChar char="ü"/>
            </a:pPr>
            <a:r>
              <a:rPr lang="ru-RU" sz="1800" dirty="0">
                <a:solidFill>
                  <a:srgbClr val="0070C0"/>
                </a:solidFill>
                <a:latin typeface="Comic Sans MS" panose="030F0702030302020204" pitchFamily="66" charset="0"/>
              </a:rPr>
              <a:t> пажљиво и активно слуша саговорника; </a:t>
            </a:r>
          </a:p>
          <a:p>
            <a:pPr>
              <a:buFont typeface="Wingdings" panose="05000000000000000000" pitchFamily="2" charset="2"/>
              <a:buChar char="ü"/>
            </a:pPr>
            <a:r>
              <a:rPr lang="ru-RU" sz="1800" dirty="0">
                <a:solidFill>
                  <a:srgbClr val="0070C0"/>
                </a:solidFill>
                <a:latin typeface="Comic Sans MS" panose="030F0702030302020204" pitchFamily="66" charset="0"/>
              </a:rPr>
              <a:t> развије стратегије сарадње са другима и успостављања пријатељства; </a:t>
            </a:r>
          </a:p>
          <a:p>
            <a:pPr>
              <a:buFont typeface="Wingdings" panose="05000000000000000000" pitchFamily="2" charset="2"/>
              <a:buChar char="ü"/>
            </a:pPr>
            <a:r>
              <a:rPr lang="ru-RU" sz="1800" dirty="0">
                <a:solidFill>
                  <a:srgbClr val="0070C0"/>
                </a:solidFill>
                <a:latin typeface="Comic Sans MS" panose="030F0702030302020204" pitchFamily="66" charset="0"/>
              </a:rPr>
              <a:t> развије стратегије одупирања притисцима вршњака; </a:t>
            </a:r>
          </a:p>
          <a:p>
            <a:pPr>
              <a:buFont typeface="Wingdings" panose="05000000000000000000" pitchFamily="2" charset="2"/>
              <a:buChar char="ü"/>
            </a:pPr>
            <a:r>
              <a:rPr lang="ru-RU" sz="1800" dirty="0">
                <a:solidFill>
                  <a:srgbClr val="0070C0"/>
                </a:solidFill>
                <a:latin typeface="Comic Sans MS" panose="030F0702030302020204" pitchFamily="66" charset="0"/>
              </a:rPr>
              <a:t> примјењује стратегије конструктивног рјешавања сукоба; </a:t>
            </a:r>
          </a:p>
          <a:p>
            <a:pPr>
              <a:buFont typeface="Wingdings" panose="05000000000000000000" pitchFamily="2" charset="2"/>
              <a:buChar char="ü"/>
            </a:pPr>
            <a:r>
              <a:rPr lang="ru-RU" sz="1800" dirty="0">
                <a:solidFill>
                  <a:srgbClr val="0070C0"/>
                </a:solidFill>
                <a:latin typeface="Comic Sans MS" panose="030F0702030302020204" pitchFamily="66" charset="0"/>
              </a:rPr>
              <a:t> тражи од других и нуди помоћ другима када је потребно.</a:t>
            </a:r>
            <a:endParaRPr lang="en-US" sz="1800" dirty="0">
              <a:solidFill>
                <a:srgbClr val="0070C0"/>
              </a:solidFill>
              <a:latin typeface="Comic Sans MS" panose="030F0702030302020204" pitchFamily="66" charset="0"/>
            </a:endParaRPr>
          </a:p>
        </p:txBody>
      </p:sp>
      <p:pic>
        <p:nvPicPr>
          <p:cNvPr id="3074" name="Picture 2" descr="деца - PU-KAJA">
            <a:extLst>
              <a:ext uri="{FF2B5EF4-FFF2-40B4-BE49-F238E27FC236}">
                <a16:creationId xmlns:a16="http://schemas.microsoft.com/office/drawing/2014/main" id="{2FB4E788-6F9A-D414-BC4D-9B10ABC75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7050" y="4191000"/>
            <a:ext cx="3009900" cy="2388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40624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145C2-8948-065E-DD19-4A806C1F905D}"/>
              </a:ext>
            </a:extLst>
          </p:cNvPr>
          <p:cNvSpPr>
            <a:spLocks noGrp="1"/>
          </p:cNvSpPr>
          <p:nvPr>
            <p:ph type="title"/>
          </p:nvPr>
        </p:nvSpPr>
        <p:spPr>
          <a:xfrm>
            <a:off x="1143000" y="152400"/>
            <a:ext cx="7620000" cy="554037"/>
          </a:xfrm>
        </p:spPr>
        <p:txBody>
          <a:bodyPr/>
          <a:lstStyle/>
          <a:p>
            <a:pPr algn="ctr"/>
            <a:r>
              <a:rPr lang="sr-Cyrl-RS" sz="2400" b="1" dirty="0">
                <a:solidFill>
                  <a:srgbClr val="FF0000"/>
                </a:solidFill>
                <a:latin typeface="Comic Sans MS" panose="030F0702030302020204" pitchFamily="66" charset="0"/>
              </a:rPr>
              <a:t>САВЈЕТИ ЗА ВАСПИТАЧЕ</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9D024A8D-B25D-2B65-216C-5388B8BCC9F6}"/>
              </a:ext>
            </a:extLst>
          </p:cNvPr>
          <p:cNvSpPr>
            <a:spLocks noGrp="1"/>
          </p:cNvSpPr>
          <p:nvPr>
            <p:ph idx="1"/>
          </p:nvPr>
        </p:nvSpPr>
        <p:spPr>
          <a:xfrm>
            <a:off x="228600" y="609600"/>
            <a:ext cx="8686800" cy="4830763"/>
          </a:xfrm>
        </p:spPr>
        <p:txBody>
          <a:bodyPr/>
          <a:lstStyle/>
          <a:p>
            <a:pPr algn="just">
              <a:buFont typeface="Wingdings" panose="05000000000000000000" pitchFamily="2" charset="2"/>
              <a:buChar char="ü"/>
            </a:pPr>
            <a:r>
              <a:rPr lang="ru-RU" sz="1800" dirty="0">
                <a:solidFill>
                  <a:srgbClr val="0070C0"/>
                </a:solidFill>
                <a:latin typeface="Comic Sans MS" panose="030F0702030302020204" pitchFamily="66" charset="0"/>
              </a:rPr>
              <a:t>Храбрите дјецу да говоре о ситуацијама у којима је важно причати тихо, нормално, или гласно;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Подстакните их да размишљају како се други осјећају уколико не говоримо у складу са ситуацијом, правилима и очекивањима.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Покажите да вам је важно свако објашњење које дјеца наведу, избјегавајте да намећете своја рјешења.</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Повежите коришћење јачине гласа са правилима у групи (када говоримо тихо, када гласно и сл.)</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Не заборавите да сопственим понашањем шаљемо најснажнију поруку.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Када пажљиво слушамо дјецу, показујемо да нам је стало, да нам је важно њихово мишљење.</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Охрабрите дјецу да питају и траже додатна објашњења уколико им нека упутства нису довољно јасна.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Трудите се да будете јасни и прецизни у разговору са дјецом.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Провјеравајте да ли дјеца разумију ваша упутства и оно што им говорите.</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Заједно са дјецом, поставите јасна правила, која важе за све (и дјецу и одрасле);</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Посебно будите обазриви да, уколико са поједином дјецом друга не желе да сарађују, осигурате да сви учествују и да нико не остане сам.</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4262150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480D57-F6F8-D172-10F9-5CA4B41A7D40}"/>
              </a:ext>
            </a:extLst>
          </p:cNvPr>
          <p:cNvSpPr>
            <a:spLocks noGrp="1"/>
          </p:cNvSpPr>
          <p:nvPr>
            <p:ph idx="1"/>
          </p:nvPr>
        </p:nvSpPr>
        <p:spPr>
          <a:xfrm>
            <a:off x="190500" y="457200"/>
            <a:ext cx="8763000" cy="4830763"/>
          </a:xfrm>
        </p:spPr>
        <p:txBody>
          <a:bodyPr/>
          <a:lstStyle/>
          <a:p>
            <a:pPr algn="just">
              <a:buFont typeface="Wingdings" panose="05000000000000000000" pitchFamily="2" charset="2"/>
              <a:buChar char="ü"/>
            </a:pPr>
            <a:r>
              <a:rPr lang="ru-RU" sz="1800" dirty="0">
                <a:solidFill>
                  <a:srgbClr val="0070C0"/>
                </a:solidFill>
                <a:latin typeface="Comic Sans MS" panose="030F0702030302020204" pitchFamily="66" charset="0"/>
              </a:rPr>
              <a:t>Обратите пажњу на начин како се дјеца договарају и дијеле задужења, да ли сви равноправно учествују. Будите спремни да интервенишете. На пример, кажите: „Видим да ти баш имаш много да кажеш о овоме. Али, хајде да чујемо и друге“, уколико неко од дјеце намеће своје идеје.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Охрабрите их да сви учествују и да сви имају задатак. Можете додати правило да је задатак успјешно ријешен само уколико сви учествују.</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Охрабрите дјецу да причају о свом искуству када су били у прилици да својим понашањем утичу на то како ће се други осјећати, у којим је ситуацијама то било.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Питајте их како су се осјећали када су помогли другима да се осјећају боље, а како када су други помогли њима.</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Причајте и о томе како да једни другима буду помоћ и подршка у рјешавању задатака.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Можете да практикујете да свако дијете каже у чему је добро и у којим ситуацијама може да помогне другима.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Охрабрите дјецу да траже помоћ једни од других и од одраслих уколико им је потребна.</a:t>
            </a:r>
          </a:p>
          <a:p>
            <a:pPr algn="just">
              <a:buFont typeface="Wingdings" panose="05000000000000000000" pitchFamily="2" charset="2"/>
              <a:buChar char="ü"/>
            </a:pPr>
            <a:r>
              <a:rPr lang="ru-RU" sz="1800" dirty="0">
                <a:solidFill>
                  <a:srgbClr val="0070C0"/>
                </a:solidFill>
                <a:latin typeface="Comic Sans MS" panose="030F0702030302020204" pitchFamily="66" charset="0"/>
              </a:rPr>
              <a:t>Установите мале ритуале којима ћете у вашој групи почињати дан, нпр: у кругу ћете ономе до себе рећи нешто лијепо или да сви кажу шта им се лијепо догодило на путу до вртића, шта би вољели данас да ураде/направе, како да уљепшају кишни дан и сл.</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2394690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E707C87-E8BA-E486-C134-EA8E01B8D68A}"/>
              </a:ext>
            </a:extLst>
          </p:cNvPr>
          <p:cNvSpPr>
            <a:spLocks noGrp="1"/>
          </p:cNvSpPr>
          <p:nvPr>
            <p:ph idx="1"/>
          </p:nvPr>
        </p:nvSpPr>
        <p:spPr>
          <a:xfrm>
            <a:off x="228600" y="457200"/>
            <a:ext cx="8686800" cy="4830763"/>
          </a:xfrm>
        </p:spPr>
        <p:txBody>
          <a:bodyPr/>
          <a:lstStyle/>
          <a:p>
            <a:pPr marL="0" indent="0">
              <a:buNone/>
            </a:pPr>
            <a:r>
              <a:rPr lang="ru-RU" dirty="0"/>
              <a:t>                         </a:t>
            </a:r>
            <a:r>
              <a:rPr lang="ru-RU" sz="1800" b="1" dirty="0">
                <a:solidFill>
                  <a:srgbClr val="FF0000"/>
                </a:solidFill>
                <a:latin typeface="Comic Sans MS" panose="030F0702030302020204" pitchFamily="66" charset="0"/>
              </a:rPr>
              <a:t>Када желимо да дијете научи да: </a:t>
            </a:r>
          </a:p>
          <a:p>
            <a:pPr marL="0" indent="0">
              <a:buNone/>
            </a:pPr>
            <a:endParaRPr lang="ru-RU" sz="1800" dirty="0">
              <a:solidFill>
                <a:srgbClr val="0070C0"/>
              </a:solidFill>
              <a:latin typeface="Comic Sans MS" panose="030F0702030302020204" pitchFamily="66" charset="0"/>
            </a:endParaRPr>
          </a:p>
          <a:p>
            <a:pPr>
              <a:buFont typeface="Wingdings" panose="05000000000000000000" pitchFamily="2" charset="2"/>
              <a:buChar char="ü"/>
            </a:pPr>
            <a:r>
              <a:rPr lang="ru-RU" sz="1800" dirty="0">
                <a:solidFill>
                  <a:srgbClr val="0070C0"/>
                </a:solidFill>
                <a:latin typeface="Comic Sans MS" panose="030F0702030302020204" pitchFamily="66" charset="0"/>
              </a:rPr>
              <a:t> прије него што реагује, анализира ситуацију и препозна које понашање му може донијети проблеме; </a:t>
            </a:r>
          </a:p>
          <a:p>
            <a:pPr>
              <a:buFont typeface="Wingdings" panose="05000000000000000000" pitchFamily="2" charset="2"/>
              <a:buChar char="ü"/>
            </a:pPr>
            <a:r>
              <a:rPr lang="ru-RU" sz="1800" dirty="0">
                <a:solidFill>
                  <a:srgbClr val="0070C0"/>
                </a:solidFill>
                <a:latin typeface="Comic Sans MS" panose="030F0702030302020204" pitchFamily="66" charset="0"/>
              </a:rPr>
              <a:t> размишља о томе како тренутни избори (понашање у конкретној и сличним ситуацијама) утичу на будуће односе са другима у окружењу – вршњацима и одраслима и на њихов положај у заједници (породици, вршњачкој групи, широј заједници); </a:t>
            </a:r>
          </a:p>
          <a:p>
            <a:pPr>
              <a:buFont typeface="Wingdings" panose="05000000000000000000" pitchFamily="2" charset="2"/>
              <a:buChar char="ü"/>
            </a:pPr>
            <a:r>
              <a:rPr lang="ru-RU" sz="1800" dirty="0">
                <a:solidFill>
                  <a:srgbClr val="0070C0"/>
                </a:solidFill>
                <a:latin typeface="Comic Sans MS" panose="030F0702030302020204" pitchFamily="66" charset="0"/>
              </a:rPr>
              <a:t> примјењује различите стратегије да се одупре вршњачком притиску; </a:t>
            </a:r>
          </a:p>
          <a:p>
            <a:pPr>
              <a:buFont typeface="Wingdings" panose="05000000000000000000" pitchFamily="2" charset="2"/>
              <a:buChar char="ü"/>
            </a:pPr>
            <a:r>
              <a:rPr lang="ru-RU" sz="1800" dirty="0">
                <a:solidFill>
                  <a:srgbClr val="0070C0"/>
                </a:solidFill>
                <a:latin typeface="Comic Sans MS" panose="030F0702030302020204" pitchFamily="66" charset="0"/>
              </a:rPr>
              <a:t> размишља како његово понашање виде и доживљавају други; </a:t>
            </a:r>
          </a:p>
          <a:p>
            <a:pPr>
              <a:buFont typeface="Wingdings" panose="05000000000000000000" pitchFamily="2" charset="2"/>
              <a:buChar char="ü"/>
            </a:pPr>
            <a:r>
              <a:rPr lang="ru-RU" sz="1800" dirty="0">
                <a:solidFill>
                  <a:srgbClr val="0070C0"/>
                </a:solidFill>
                <a:latin typeface="Comic Sans MS" panose="030F0702030302020204" pitchFamily="66" charset="0"/>
              </a:rPr>
              <a:t> промишља о свом понашању у односу на то шта је добро и корисно за њега самог и за друге; </a:t>
            </a:r>
          </a:p>
          <a:p>
            <a:pPr>
              <a:buFont typeface="Wingdings" panose="05000000000000000000" pitchFamily="2" charset="2"/>
              <a:buChar char="ü"/>
            </a:pPr>
            <a:r>
              <a:rPr lang="ru-RU" sz="1800" dirty="0">
                <a:solidFill>
                  <a:srgbClr val="0070C0"/>
                </a:solidFill>
                <a:latin typeface="Comic Sans MS" panose="030F0702030302020204" pitchFamily="66" charset="0"/>
              </a:rPr>
              <a:t> самостално рјешава проблеме у односима с вршњацима; </a:t>
            </a:r>
          </a:p>
          <a:p>
            <a:pPr>
              <a:buFont typeface="Wingdings" panose="05000000000000000000" pitchFamily="2" charset="2"/>
              <a:buChar char="ü"/>
            </a:pPr>
            <a:r>
              <a:rPr lang="ru-RU" sz="1800" dirty="0">
                <a:solidFill>
                  <a:srgbClr val="0070C0"/>
                </a:solidFill>
                <a:latin typeface="Comic Sans MS" panose="030F0702030302020204" pitchFamily="66" charset="0"/>
              </a:rPr>
              <a:t>преговара са вршњацима како би дошли до заједничког рјешења које је за све прихватљиво; </a:t>
            </a:r>
          </a:p>
          <a:p>
            <a:pPr>
              <a:buFont typeface="Wingdings" panose="05000000000000000000" pitchFamily="2" charset="2"/>
              <a:buChar char="ü"/>
            </a:pPr>
            <a:r>
              <a:rPr lang="ru-RU" sz="1800" dirty="0">
                <a:solidFill>
                  <a:srgbClr val="0070C0"/>
                </a:solidFill>
                <a:latin typeface="Comic Sans MS" panose="030F0702030302020204" pitchFamily="66" charset="0"/>
              </a:rPr>
              <a:t>доноси одлуке на основу тога шта се у његовом окружењу (породици, вртићу, вршњачкој групи) сматра добрим, вриједним, прихватљивим и позитивним...</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1448005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1FAC-FF43-8C64-B95E-B4B2FB7678C6}"/>
              </a:ext>
            </a:extLst>
          </p:cNvPr>
          <p:cNvSpPr>
            <a:spLocks noGrp="1"/>
          </p:cNvSpPr>
          <p:nvPr>
            <p:ph type="ctrTitle"/>
          </p:nvPr>
        </p:nvSpPr>
        <p:spPr>
          <a:xfrm>
            <a:off x="4495800" y="609600"/>
            <a:ext cx="4648200" cy="4419600"/>
          </a:xfrm>
        </p:spPr>
        <p:txBody>
          <a:bodyPr>
            <a:normAutofit/>
          </a:bodyPr>
          <a:lstStyle/>
          <a:p>
            <a:pPr marL="0" indent="0" algn="ctr"/>
            <a:r>
              <a:rPr lang="sr-Cyrl-RS" sz="2400" b="1" dirty="0">
                <a:solidFill>
                  <a:srgbClr val="FF0000"/>
                </a:solidFill>
                <a:latin typeface="Comic Sans MS" panose="030F0702030302020204" pitchFamily="66" charset="0"/>
              </a:rPr>
              <a:t>БРИГА О ДЈЕЦИ – ПОДСТИЦАЊЕ ДРУШТВЕНОГ И ЕМОЦИОНАЛНОГ РАЗВОЈА ПРЕДШКОЛСКЕ ДЈЕЦЕ</a:t>
            </a:r>
            <a:endParaRPr lang="en-US" sz="27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2818745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E707C87-E8BA-E486-C134-EA8E01B8D68A}"/>
              </a:ext>
            </a:extLst>
          </p:cNvPr>
          <p:cNvSpPr>
            <a:spLocks noGrp="1"/>
          </p:cNvSpPr>
          <p:nvPr>
            <p:ph idx="1"/>
          </p:nvPr>
        </p:nvSpPr>
        <p:spPr>
          <a:xfrm>
            <a:off x="990600" y="307312"/>
            <a:ext cx="7696200" cy="3124200"/>
          </a:xfrm>
        </p:spPr>
        <p:txBody>
          <a:bodyPr/>
          <a:lstStyle/>
          <a:p>
            <a:pPr marL="0" indent="0">
              <a:buNone/>
            </a:pPr>
            <a:r>
              <a:rPr lang="ru-RU" b="1" dirty="0">
                <a:solidFill>
                  <a:srgbClr val="FF0000"/>
                </a:solidFill>
              </a:rPr>
              <a:t>... </a:t>
            </a:r>
            <a:r>
              <a:rPr lang="ru-RU" sz="1800" b="1" dirty="0">
                <a:solidFill>
                  <a:srgbClr val="FF0000"/>
                </a:solidFill>
                <a:latin typeface="Comic Sans MS" panose="030F0702030302020204" pitchFamily="66" charset="0"/>
              </a:rPr>
              <a:t>одрасли треба да стварају прилике да дијете: </a:t>
            </a:r>
          </a:p>
          <a:p>
            <a:pPr marL="0" indent="0">
              <a:buNone/>
            </a:pPr>
            <a:endParaRPr lang="ru-RU" sz="1800" dirty="0">
              <a:solidFill>
                <a:srgbClr val="0070C0"/>
              </a:solidFill>
              <a:latin typeface="Comic Sans MS" panose="030F0702030302020204" pitchFamily="66" charset="0"/>
            </a:endParaRPr>
          </a:p>
          <a:p>
            <a:pPr>
              <a:buFont typeface="Wingdings" panose="05000000000000000000" pitchFamily="2" charset="2"/>
              <a:buChar char="ü"/>
            </a:pPr>
            <a:r>
              <a:rPr lang="ru-RU" sz="1800" dirty="0">
                <a:solidFill>
                  <a:srgbClr val="0070C0"/>
                </a:solidFill>
                <a:latin typeface="Comic Sans MS" panose="030F0702030302020204" pitchFamily="66" charset="0"/>
              </a:rPr>
              <a:t>уважава и поштује и себе и друге (вршњаке и одрасле) и буде свјесно да се од њега очекује такво понашање; </a:t>
            </a:r>
          </a:p>
          <a:p>
            <a:pPr>
              <a:buFont typeface="Wingdings" panose="05000000000000000000" pitchFamily="2" charset="2"/>
              <a:buChar char="ü"/>
            </a:pPr>
            <a:r>
              <a:rPr lang="ru-RU" sz="1800" dirty="0">
                <a:solidFill>
                  <a:srgbClr val="0070C0"/>
                </a:solidFill>
                <a:latin typeface="Comic Sans MS" panose="030F0702030302020204" pitchFamily="66" charset="0"/>
              </a:rPr>
              <a:t> сагледа које понашање је добро за њега и за друге (вршњаке и одрасле); </a:t>
            </a:r>
          </a:p>
          <a:p>
            <a:pPr>
              <a:buFont typeface="Wingdings" panose="05000000000000000000" pitchFamily="2" charset="2"/>
              <a:buChar char="ü"/>
            </a:pPr>
            <a:r>
              <a:rPr lang="ru-RU" sz="1800" dirty="0">
                <a:solidFill>
                  <a:srgbClr val="0070C0"/>
                </a:solidFill>
                <a:latin typeface="Comic Sans MS" panose="030F0702030302020204" pitchFamily="66" charset="0"/>
              </a:rPr>
              <a:t> свјесно бира да се понаша тако да не наноси штету нити повреду ни себи ни другима; </a:t>
            </a:r>
          </a:p>
          <a:p>
            <a:pPr>
              <a:buFont typeface="Wingdings" panose="05000000000000000000" pitchFamily="2" charset="2"/>
              <a:buChar char="ü"/>
            </a:pPr>
            <a:r>
              <a:rPr lang="ru-RU" sz="1800" dirty="0">
                <a:solidFill>
                  <a:srgbClr val="0070C0"/>
                </a:solidFill>
                <a:latin typeface="Comic Sans MS" panose="030F0702030302020204" pitchFamily="66" charset="0"/>
              </a:rPr>
              <a:t> у конкретној ситуацији унапријед реално процијени могуће посљедице свог позитивног, тј. пожељног, и негативног, тј. непожељног понашања. </a:t>
            </a:r>
            <a:endParaRPr lang="en-US" sz="1800" dirty="0">
              <a:solidFill>
                <a:srgbClr val="0070C0"/>
              </a:solidFill>
              <a:latin typeface="Comic Sans MS" panose="030F0702030302020204" pitchFamily="66" charset="0"/>
            </a:endParaRPr>
          </a:p>
        </p:txBody>
      </p:sp>
      <p:pic>
        <p:nvPicPr>
          <p:cNvPr id="5122" name="Picture 2" descr="ПОЛЕТАРАЦ | Предшколска Установа Ужице">
            <a:extLst>
              <a:ext uri="{FF2B5EF4-FFF2-40B4-BE49-F238E27FC236}">
                <a16:creationId xmlns:a16="http://schemas.microsoft.com/office/drawing/2014/main" id="{169BADDD-26A8-9B95-90C4-BC9CB94529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3886200"/>
            <a:ext cx="3562350" cy="2467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19838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6234C-562E-434E-663B-47771C25D4CF}"/>
              </a:ext>
            </a:extLst>
          </p:cNvPr>
          <p:cNvSpPr>
            <a:spLocks noGrp="1"/>
          </p:cNvSpPr>
          <p:nvPr>
            <p:ph type="title"/>
          </p:nvPr>
        </p:nvSpPr>
        <p:spPr>
          <a:xfrm>
            <a:off x="1295400" y="302418"/>
            <a:ext cx="7620000" cy="554037"/>
          </a:xfrm>
        </p:spPr>
        <p:txBody>
          <a:bodyPr/>
          <a:lstStyle/>
          <a:p>
            <a:pPr algn="ctr"/>
            <a:r>
              <a:rPr lang="sr-Cyrl-RS" sz="2400" b="1" dirty="0">
                <a:solidFill>
                  <a:srgbClr val="FF0000"/>
                </a:solidFill>
                <a:latin typeface="Comic Sans MS" panose="030F0702030302020204" pitchFamily="66" charset="0"/>
              </a:rPr>
              <a:t>ПОШТОВАЊЕ РАЗЛИЧИТОСТИ</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0AA65150-50A6-B34D-A827-78B5C8511DE0}"/>
              </a:ext>
            </a:extLst>
          </p:cNvPr>
          <p:cNvSpPr>
            <a:spLocks noGrp="1"/>
          </p:cNvSpPr>
          <p:nvPr>
            <p:ph idx="1"/>
          </p:nvPr>
        </p:nvSpPr>
        <p:spPr>
          <a:xfrm>
            <a:off x="228600" y="1447800"/>
            <a:ext cx="8686800" cy="4830763"/>
          </a:xfrm>
        </p:spPr>
        <p:txBody>
          <a:bodyPr/>
          <a:lstStyle/>
          <a:p>
            <a:pPr marL="0" indent="0" algn="ctr">
              <a:buNone/>
            </a:pPr>
            <a:r>
              <a:rPr lang="ru-RU" dirty="0"/>
              <a:t>       </a:t>
            </a:r>
            <a:r>
              <a:rPr lang="ru-RU" sz="1800" b="1" dirty="0">
                <a:solidFill>
                  <a:srgbClr val="FF0000"/>
                </a:solidFill>
                <a:latin typeface="Comic Sans MS" panose="030F0702030302020204" pitchFamily="66" charset="0"/>
              </a:rPr>
              <a:t>ЗБОГ ЧЕГА ЈЕ УВАЖАВАЊЕ</a:t>
            </a:r>
          </a:p>
          <a:p>
            <a:pPr marL="0" indent="0" algn="ctr">
              <a:buNone/>
            </a:pPr>
            <a:r>
              <a:rPr lang="ru-RU" sz="1800" b="1" dirty="0">
                <a:solidFill>
                  <a:srgbClr val="FF0000"/>
                </a:solidFill>
                <a:latin typeface="Comic Sans MS" panose="030F0702030302020204" pitchFamily="66" charset="0"/>
              </a:rPr>
              <a:t> РАЗЛИЧИТОСТИ ВАЖНО У ВРТИЋУ?</a:t>
            </a:r>
          </a:p>
          <a:p>
            <a:pPr>
              <a:buFont typeface="Wingdings" panose="05000000000000000000" pitchFamily="2" charset="2"/>
              <a:buChar char="ü"/>
            </a:pPr>
            <a:r>
              <a:rPr lang="ru-RU" sz="1800" dirty="0">
                <a:latin typeface="Comic Sans MS" panose="030F0702030302020204" pitchFamily="66" charset="0"/>
              </a:rPr>
              <a:t>  </a:t>
            </a:r>
            <a:r>
              <a:rPr lang="ru-RU" sz="1800" dirty="0">
                <a:solidFill>
                  <a:srgbClr val="0070C0"/>
                </a:solidFill>
                <a:latin typeface="Comic Sans MS" panose="030F0702030302020204" pitchFamily="66" charset="0"/>
              </a:rPr>
              <a:t>Зато што су сва дјеца различита;</a:t>
            </a:r>
          </a:p>
          <a:p>
            <a:pPr>
              <a:buFont typeface="Wingdings" panose="05000000000000000000" pitchFamily="2" charset="2"/>
              <a:buChar char="ü"/>
            </a:pPr>
            <a:r>
              <a:rPr lang="ru-RU" sz="1800" dirty="0">
                <a:solidFill>
                  <a:srgbClr val="0070C0"/>
                </a:solidFill>
                <a:latin typeface="Comic Sans MS" panose="030F0702030302020204" pitchFamily="66" charset="0"/>
              </a:rPr>
              <a:t> Зато што је различитост прилика да са радошћу уче једни од других;</a:t>
            </a:r>
          </a:p>
          <a:p>
            <a:pPr>
              <a:buFont typeface="Wingdings" panose="05000000000000000000" pitchFamily="2" charset="2"/>
              <a:buChar char="ü"/>
            </a:pPr>
            <a:r>
              <a:rPr lang="ru-RU" sz="1800" dirty="0">
                <a:solidFill>
                  <a:srgbClr val="0070C0"/>
                </a:solidFill>
                <a:latin typeface="Comic Sans MS" panose="030F0702030302020204" pitchFamily="66" charset="0"/>
              </a:rPr>
              <a:t>Зато што свако дијете има право да буде прихваћено са свим својим различитостима;</a:t>
            </a:r>
          </a:p>
          <a:p>
            <a:pPr>
              <a:buFont typeface="Wingdings" panose="05000000000000000000" pitchFamily="2" charset="2"/>
              <a:buChar char="ü"/>
            </a:pPr>
            <a:r>
              <a:rPr lang="ru-RU" sz="1800" dirty="0">
                <a:solidFill>
                  <a:srgbClr val="0070C0"/>
                </a:solidFill>
                <a:latin typeface="Comic Sans MS" panose="030F0702030302020204" pitchFamily="66" charset="0"/>
              </a:rPr>
              <a:t> Зато што дијете које је прихваћено и уважено, прихвата и уважава друге;</a:t>
            </a:r>
          </a:p>
          <a:p>
            <a:pPr>
              <a:buFont typeface="Wingdings" panose="05000000000000000000" pitchFamily="2" charset="2"/>
              <a:buChar char="ü"/>
            </a:pPr>
            <a:r>
              <a:rPr lang="ru-RU" sz="1800" dirty="0">
                <a:solidFill>
                  <a:srgbClr val="0070C0"/>
                </a:solidFill>
                <a:latin typeface="Comic Sans MS" panose="030F0702030302020204" pitchFamily="66" charset="0"/>
              </a:rPr>
              <a:t> Зато што дјеца могу да уче само у средини у којој се добро осјећају и у којој су уважена и прихваћена;</a:t>
            </a:r>
          </a:p>
          <a:p>
            <a:pPr>
              <a:buFont typeface="Wingdings" panose="05000000000000000000" pitchFamily="2" charset="2"/>
              <a:buChar char="ü"/>
            </a:pPr>
            <a:r>
              <a:rPr lang="ru-RU" sz="1800" dirty="0">
                <a:solidFill>
                  <a:srgbClr val="0070C0"/>
                </a:solidFill>
                <a:latin typeface="Comic Sans MS" panose="030F0702030302020204" pitchFamily="66" charset="0"/>
              </a:rPr>
              <a:t> Зато што је уважавање различитости први корак у остваривању једнакости и праведности, тј. права дјетета на средину која ће подстаћи развој свих његових/њених потенцијала.</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16424142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AA65150-50A6-B34D-A827-78B5C8511DE0}"/>
              </a:ext>
            </a:extLst>
          </p:cNvPr>
          <p:cNvSpPr>
            <a:spLocks noGrp="1"/>
          </p:cNvSpPr>
          <p:nvPr>
            <p:ph idx="1"/>
          </p:nvPr>
        </p:nvSpPr>
        <p:spPr>
          <a:xfrm>
            <a:off x="228600" y="838200"/>
            <a:ext cx="8686800" cy="4830763"/>
          </a:xfrm>
        </p:spPr>
        <p:txBody>
          <a:bodyPr/>
          <a:lstStyle/>
          <a:p>
            <a:pPr marL="0" indent="0" algn="just">
              <a:buNone/>
            </a:pPr>
            <a:r>
              <a:rPr lang="ru-RU" sz="1800" b="1" dirty="0">
                <a:solidFill>
                  <a:srgbClr val="FF0000"/>
                </a:solidFill>
                <a:latin typeface="Comic Sans MS" panose="030F0702030302020204" pitchFamily="66" charset="0"/>
              </a:rPr>
              <a:t>         Уважавање различитости </a:t>
            </a:r>
            <a:r>
              <a:rPr lang="ru-RU" sz="1800" dirty="0">
                <a:solidFill>
                  <a:srgbClr val="0070C0"/>
                </a:solidFill>
                <a:latin typeface="Comic Sans MS" panose="030F0702030302020204" pitchFamily="66" charset="0"/>
              </a:rPr>
              <a:t>значи да се особености (сличности и разлике) и групне припадности (различити аспекти идентитета) сваког дјетета поштују и промовишу и на различитост се гледа као на прилику за учење и развој. У окружењу које уважава различитости: </a:t>
            </a:r>
          </a:p>
          <a:p>
            <a:pPr marL="0" indent="0" algn="just">
              <a:buNone/>
            </a:pPr>
            <a:r>
              <a:rPr lang="ru-RU" sz="1800" dirty="0">
                <a:solidFill>
                  <a:srgbClr val="0070C0"/>
                </a:solidFill>
                <a:latin typeface="Comic Sans MS" panose="030F0702030302020204" pitchFamily="66" charset="0"/>
              </a:rPr>
              <a:t>а) свако дијете има осјећај да припада групи,</a:t>
            </a:r>
          </a:p>
          <a:p>
            <a:pPr marL="0" indent="0" algn="just">
              <a:buNone/>
            </a:pPr>
            <a:r>
              <a:rPr lang="ru-RU" sz="1800" dirty="0">
                <a:solidFill>
                  <a:srgbClr val="0070C0"/>
                </a:solidFill>
                <a:latin typeface="Comic Sans MS" panose="030F0702030302020204" pitchFamily="66" charset="0"/>
              </a:rPr>
              <a:t> б) свако дијете има осјећај да се његова личност уважава, </a:t>
            </a:r>
          </a:p>
          <a:p>
            <a:pPr marL="0" indent="0" algn="just">
              <a:buNone/>
            </a:pPr>
            <a:r>
              <a:rPr lang="ru-RU" sz="1800" dirty="0">
                <a:solidFill>
                  <a:srgbClr val="0070C0"/>
                </a:solidFill>
                <a:latin typeface="Comic Sans MS" panose="030F0702030302020204" pitchFamily="66" charset="0"/>
              </a:rPr>
              <a:t> в) дјеца с радошћу уче једна од других.</a:t>
            </a:r>
          </a:p>
          <a:p>
            <a:pPr marL="0" indent="0" algn="just">
              <a:buNone/>
            </a:pPr>
            <a:endParaRPr lang="ru-RU" sz="1800" dirty="0">
              <a:solidFill>
                <a:srgbClr val="0070C0"/>
              </a:solidFill>
              <a:latin typeface="Comic Sans MS" panose="030F0702030302020204" pitchFamily="66" charset="0"/>
            </a:endParaRPr>
          </a:p>
          <a:p>
            <a:pPr marL="0" indent="0" algn="just">
              <a:buNone/>
            </a:pPr>
            <a:r>
              <a:rPr lang="ru-RU" sz="1800" b="1" dirty="0">
                <a:solidFill>
                  <a:srgbClr val="FF0000"/>
                </a:solidFill>
                <a:latin typeface="Comic Sans MS" panose="030F0702030302020204" pitchFamily="66" charset="0"/>
              </a:rPr>
              <a:t>Равноправност </a:t>
            </a:r>
            <a:r>
              <a:rPr lang="ru-RU" sz="1800" dirty="0">
                <a:solidFill>
                  <a:srgbClr val="0070C0"/>
                </a:solidFill>
                <a:latin typeface="Comic Sans MS" panose="030F0702030302020204" pitchFamily="66" charset="0"/>
              </a:rPr>
              <a:t>значи да сва дјеца треба да имају једнака права и могућности: право на доступност образовања и право на квалитетно образовање које ће допринјети развоју способности и талената до њихових крајњих могућности. </a:t>
            </a:r>
          </a:p>
          <a:p>
            <a:pPr marL="0" indent="0" algn="just">
              <a:buNone/>
            </a:pPr>
            <a:r>
              <a:rPr lang="ru-RU" sz="1800" dirty="0">
                <a:solidFill>
                  <a:srgbClr val="0070C0"/>
                </a:solidFill>
                <a:latin typeface="Comic Sans MS" panose="030F0702030302020204" pitchFamily="66" charset="0"/>
              </a:rPr>
              <a:t>То значи: а) да се у вртићу поштује и његује културни идентитет сваког дјетета и осјећај припадања, </a:t>
            </a:r>
          </a:p>
          <a:p>
            <a:pPr marL="0" indent="0" algn="just">
              <a:buNone/>
            </a:pPr>
            <a:r>
              <a:rPr lang="ru-RU" sz="1800" dirty="0">
                <a:solidFill>
                  <a:srgbClr val="0070C0"/>
                </a:solidFill>
                <a:latin typeface="Comic Sans MS" panose="030F0702030302020204" pitchFamily="66" charset="0"/>
              </a:rPr>
              <a:t>б) да су идентитети све дјеце „видљиви“ у реалном програму, као и њихове способности, таленти и интересовања, </a:t>
            </a:r>
          </a:p>
          <a:p>
            <a:pPr marL="0" indent="0" algn="just">
              <a:buNone/>
            </a:pPr>
            <a:r>
              <a:rPr lang="ru-RU" sz="1800" dirty="0">
                <a:solidFill>
                  <a:srgbClr val="0070C0"/>
                </a:solidFill>
                <a:latin typeface="Comic Sans MS" panose="030F0702030302020204" pitchFamily="66" charset="0"/>
              </a:rPr>
              <a:t>в) да свако дијете има једнаку доступност свим материјалним ресурсима који се у васпитно-образовној установи нуде као активности које подстичу њихов цјеловит развој.</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3262189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C27481-C75A-B027-A4B9-73D3BDE3AEFD}"/>
              </a:ext>
            </a:extLst>
          </p:cNvPr>
          <p:cNvSpPr>
            <a:spLocks noGrp="1"/>
          </p:cNvSpPr>
          <p:nvPr>
            <p:ph idx="1"/>
          </p:nvPr>
        </p:nvSpPr>
        <p:spPr>
          <a:xfrm>
            <a:off x="228600" y="1371601"/>
            <a:ext cx="8686800" cy="1524000"/>
          </a:xfrm>
        </p:spPr>
        <p:txBody>
          <a:bodyPr/>
          <a:lstStyle/>
          <a:p>
            <a:pPr marL="0" indent="0" algn="just">
              <a:buNone/>
            </a:pPr>
            <a:r>
              <a:rPr lang="ru-RU" sz="1800" b="1" dirty="0">
                <a:solidFill>
                  <a:srgbClr val="FF0000"/>
                </a:solidFill>
                <a:latin typeface="Comic Sans MS" panose="030F0702030302020204" pitchFamily="66" charset="0"/>
              </a:rPr>
              <a:t>Праведност</a:t>
            </a:r>
            <a:r>
              <a:rPr lang="ru-RU" sz="1800" dirty="0">
                <a:solidFill>
                  <a:srgbClr val="0070C0"/>
                </a:solidFill>
                <a:latin typeface="Comic Sans MS" panose="030F0702030302020204" pitchFamily="66" charset="0"/>
              </a:rPr>
              <a:t> значи равноправност у смислу исхода, тј. пружање прилике свој дјеци да се развију до њихових крајњих могућности. Праведност значи не само прилагођавање подршке потребама дјетета већ и уклањање баријера у окружењу, како би дијете било у потпуности укључено и имало могућност да развија своје потенцијале.</a:t>
            </a:r>
            <a:endParaRPr lang="en-US" sz="1800" dirty="0">
              <a:solidFill>
                <a:srgbClr val="0070C0"/>
              </a:solidFill>
              <a:latin typeface="Comic Sans MS" panose="030F0702030302020204" pitchFamily="66" charset="0"/>
            </a:endParaRPr>
          </a:p>
        </p:txBody>
      </p:sp>
      <p:pic>
        <p:nvPicPr>
          <p:cNvPr id="4" name="Content Placeholder 3">
            <a:extLst>
              <a:ext uri="{FF2B5EF4-FFF2-40B4-BE49-F238E27FC236}">
                <a16:creationId xmlns:a16="http://schemas.microsoft.com/office/drawing/2014/main" id="{95F54126-2DE6-8082-FAA0-55A36E10603B}"/>
              </a:ext>
            </a:extLst>
          </p:cNvPr>
          <p:cNvPicPr>
            <a:picLocks noChangeAspect="1"/>
          </p:cNvPicPr>
          <p:nvPr/>
        </p:nvPicPr>
        <p:blipFill>
          <a:blip r:embed="rId2"/>
          <a:stretch>
            <a:fillRect/>
          </a:stretch>
        </p:blipFill>
        <p:spPr>
          <a:xfrm>
            <a:off x="1925117" y="3162957"/>
            <a:ext cx="4932883" cy="2749841"/>
          </a:xfrm>
          <a:prstGeom prst="rect">
            <a:avLst/>
          </a:prstGeom>
        </p:spPr>
      </p:pic>
      <p:sp>
        <p:nvSpPr>
          <p:cNvPr id="5" name="Speech Bubble: Rectangle with Corners Rounded 4">
            <a:extLst>
              <a:ext uri="{FF2B5EF4-FFF2-40B4-BE49-F238E27FC236}">
                <a16:creationId xmlns:a16="http://schemas.microsoft.com/office/drawing/2014/main" id="{0EB28963-621D-A15A-A938-9C693E310332}"/>
              </a:ext>
            </a:extLst>
          </p:cNvPr>
          <p:cNvSpPr/>
          <p:nvPr/>
        </p:nvSpPr>
        <p:spPr>
          <a:xfrm>
            <a:off x="186788" y="4038600"/>
            <a:ext cx="1990793" cy="704592"/>
          </a:xfrm>
          <a:prstGeom prst="wedgeRoundRectCallout">
            <a:avLst/>
          </a:prstGeom>
          <a:solidFill>
            <a:schemeClr val="accent2">
              <a:lumMod val="20000"/>
              <a:lumOff val="80000"/>
            </a:schemeClr>
          </a:solidFill>
          <a:ln/>
        </p:spPr>
        <p:style>
          <a:lnRef idx="3">
            <a:schemeClr val="lt1"/>
          </a:lnRef>
          <a:fillRef idx="1">
            <a:schemeClr val="accent2"/>
          </a:fillRef>
          <a:effectRef idx="1">
            <a:schemeClr val="accent2"/>
          </a:effectRef>
          <a:fontRef idx="minor">
            <a:schemeClr val="lt1"/>
          </a:fontRef>
        </p:style>
        <p:txBody>
          <a:bodyPr rtlCol="0" anchor="ctr"/>
          <a:lstStyle/>
          <a:p>
            <a:pPr algn="ctr" defTabSz="457200">
              <a:defRPr/>
            </a:pPr>
            <a:r>
              <a:rPr lang="sr-Cyrl-RS" sz="2000" dirty="0">
                <a:solidFill>
                  <a:srgbClr val="FF0000"/>
                </a:solidFill>
                <a:effectLst>
                  <a:outerShdw blurRad="38100" dist="38100" dir="2700000" algn="tl">
                    <a:srgbClr val="000000">
                      <a:alpha val="43137"/>
                    </a:srgbClr>
                  </a:outerShdw>
                </a:effectLst>
                <a:latin typeface="Comic Sans MS" panose="030F0702030302020204" pitchFamily="66" charset="0"/>
              </a:rPr>
              <a:t>ЈЕДНАКО</a:t>
            </a:r>
            <a:r>
              <a:rPr lang="sr-Latn-RS" sz="2000" dirty="0">
                <a:solidFill>
                  <a:srgbClr val="FF0000"/>
                </a:solidFill>
                <a:effectLst>
                  <a:outerShdw blurRad="38100" dist="38100" dir="2700000" algn="tl">
                    <a:srgbClr val="000000">
                      <a:alpha val="43137"/>
                    </a:srgbClr>
                  </a:outerShdw>
                </a:effectLst>
                <a:latin typeface="Comic Sans MS" panose="030F0702030302020204" pitchFamily="66" charset="0"/>
              </a:rPr>
              <a:t>  </a:t>
            </a:r>
            <a:endParaRPr lang="en-GB" sz="2000" dirty="0">
              <a:solidFill>
                <a:srgbClr val="FF0000"/>
              </a:solidFill>
              <a:effectLst>
                <a:outerShdw blurRad="38100" dist="38100" dir="2700000" algn="tl">
                  <a:srgbClr val="000000">
                    <a:alpha val="43137"/>
                  </a:srgbClr>
                </a:outerShdw>
              </a:effectLst>
              <a:latin typeface="Comic Sans MS" panose="030F0702030302020204" pitchFamily="66" charset="0"/>
            </a:endParaRPr>
          </a:p>
        </p:txBody>
      </p:sp>
      <p:sp>
        <p:nvSpPr>
          <p:cNvPr id="6" name="Speech Bubble: Rectangle with Corners Rounded 5">
            <a:extLst>
              <a:ext uri="{FF2B5EF4-FFF2-40B4-BE49-F238E27FC236}">
                <a16:creationId xmlns:a16="http://schemas.microsoft.com/office/drawing/2014/main" id="{973D26A6-74D1-E152-F267-AC2C055F5D0E}"/>
              </a:ext>
            </a:extLst>
          </p:cNvPr>
          <p:cNvSpPr/>
          <p:nvPr/>
        </p:nvSpPr>
        <p:spPr>
          <a:xfrm>
            <a:off x="6642380" y="3915508"/>
            <a:ext cx="1990793" cy="704592"/>
          </a:xfrm>
          <a:prstGeom prst="wedgeRoundRectCallout">
            <a:avLst/>
          </a:prstGeom>
          <a:solidFill>
            <a:schemeClr val="accent2">
              <a:lumMod val="20000"/>
              <a:lumOff val="80000"/>
            </a:schemeClr>
          </a:solidFill>
          <a:ln/>
        </p:spPr>
        <p:style>
          <a:lnRef idx="3">
            <a:schemeClr val="lt1"/>
          </a:lnRef>
          <a:fillRef idx="1">
            <a:schemeClr val="accent2"/>
          </a:fillRef>
          <a:effectRef idx="1">
            <a:schemeClr val="accent2"/>
          </a:effectRef>
          <a:fontRef idx="minor">
            <a:schemeClr val="lt1"/>
          </a:fontRef>
        </p:style>
        <p:txBody>
          <a:bodyPr rtlCol="0" anchor="ctr"/>
          <a:lstStyle/>
          <a:p>
            <a:pPr algn="ctr" defTabSz="457200">
              <a:defRPr/>
            </a:pPr>
            <a:r>
              <a:rPr lang="sr-Cyrl-RS" sz="2000" dirty="0">
                <a:solidFill>
                  <a:srgbClr val="FF0000"/>
                </a:solidFill>
                <a:effectLst>
                  <a:outerShdw blurRad="38100" dist="38100" dir="2700000" algn="tl">
                    <a:srgbClr val="000000">
                      <a:alpha val="43137"/>
                    </a:srgbClr>
                  </a:outerShdw>
                </a:effectLst>
                <a:latin typeface="Comic Sans MS" panose="030F0702030302020204" pitchFamily="66" charset="0"/>
              </a:rPr>
              <a:t>ПРАВИЧНО</a:t>
            </a:r>
            <a:endParaRPr lang="en-GB" sz="2000" dirty="0">
              <a:solidFill>
                <a:srgbClr val="FF0000"/>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val="28646788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AB27E8F-2A10-AFD8-F502-4AF9E78597A8}"/>
              </a:ext>
            </a:extLst>
          </p:cNvPr>
          <p:cNvSpPr txBox="1"/>
          <p:nvPr/>
        </p:nvSpPr>
        <p:spPr>
          <a:xfrm>
            <a:off x="457200" y="1600200"/>
            <a:ext cx="8001000" cy="3970318"/>
          </a:xfrm>
          <a:prstGeom prst="rect">
            <a:avLst/>
          </a:prstGeom>
          <a:noFill/>
        </p:spPr>
        <p:txBody>
          <a:bodyPr wrap="square">
            <a:spAutoFit/>
          </a:bodyPr>
          <a:lstStyle/>
          <a:p>
            <a:pPr marL="285750" indent="-285750" algn="just">
              <a:buFont typeface="Wingdings" panose="05000000000000000000" pitchFamily="2" charset="2"/>
              <a:buChar char="ü"/>
            </a:pPr>
            <a:r>
              <a:rPr lang="ru-RU" dirty="0">
                <a:solidFill>
                  <a:srgbClr val="0070C0"/>
                </a:solidFill>
                <a:latin typeface="Comic Sans MS" panose="030F0702030302020204" pitchFamily="66" charset="0"/>
              </a:rPr>
              <a:t>Омогућава ли окружење сваком дјетету да препозна да и он/она ту припада? </a:t>
            </a:r>
          </a:p>
          <a:p>
            <a:pPr marL="285750" indent="-285750" algn="just">
              <a:buFont typeface="Wingdings" panose="05000000000000000000" pitchFamily="2" charset="2"/>
              <a:buChar char="ü"/>
            </a:pPr>
            <a:r>
              <a:rPr lang="ru-RU" dirty="0">
                <a:solidFill>
                  <a:srgbClr val="0070C0"/>
                </a:solidFill>
                <a:latin typeface="Comic Sans MS" panose="030F0702030302020204" pitchFamily="66" charset="0"/>
              </a:rPr>
              <a:t> На које све начине простор вашег вртића и радне собе осликава различитости заједнице у вртићу? </a:t>
            </a:r>
          </a:p>
          <a:p>
            <a:pPr marL="285750" indent="-285750" algn="just">
              <a:buFont typeface="Wingdings" panose="05000000000000000000" pitchFamily="2" charset="2"/>
              <a:buChar char="ü"/>
            </a:pPr>
            <a:r>
              <a:rPr lang="ru-RU" dirty="0">
                <a:solidFill>
                  <a:srgbClr val="0070C0"/>
                </a:solidFill>
                <a:latin typeface="Comic Sans MS" panose="030F0702030302020204" pitchFamily="66" charset="0"/>
              </a:rPr>
              <a:t> Одражавају ли књиге, сликовнице, играчке и дидактички материјали различитост између дјеце и њихова животна искуства?</a:t>
            </a:r>
          </a:p>
          <a:p>
            <a:pPr marL="285750" indent="-285750" algn="just">
              <a:buFont typeface="Wingdings" panose="05000000000000000000" pitchFamily="2" charset="2"/>
              <a:buChar char="ü"/>
            </a:pPr>
            <a:r>
              <a:rPr lang="ru-RU" dirty="0">
                <a:solidFill>
                  <a:srgbClr val="0070C0"/>
                </a:solidFill>
                <a:latin typeface="Comic Sans MS" panose="030F0702030302020204" pitchFamily="66" charset="0"/>
              </a:rPr>
              <a:t> Омогућава ли физичко окружење сваком дјетету да комуницира и сарађује с вршњацима и са одраслима? </a:t>
            </a:r>
          </a:p>
          <a:p>
            <a:pPr marL="285750" indent="-285750" algn="just">
              <a:buFont typeface="Wingdings" panose="05000000000000000000" pitchFamily="2" charset="2"/>
              <a:buChar char="ü"/>
            </a:pPr>
            <a:r>
              <a:rPr lang="ru-RU" dirty="0">
                <a:solidFill>
                  <a:srgbClr val="0070C0"/>
                </a:solidFill>
                <a:latin typeface="Comic Sans MS" panose="030F0702030302020204" pitchFamily="66" charset="0"/>
              </a:rPr>
              <a:t> Омогућава ли физичко окружење сваком дјетету да истражује и да ствара? </a:t>
            </a:r>
          </a:p>
          <a:p>
            <a:pPr marL="285750" indent="-285750" algn="just">
              <a:buFont typeface="Wingdings" panose="05000000000000000000" pitchFamily="2" charset="2"/>
              <a:buChar char="ü"/>
            </a:pPr>
            <a:r>
              <a:rPr lang="ru-RU" dirty="0">
                <a:solidFill>
                  <a:srgbClr val="0070C0"/>
                </a:solidFill>
                <a:latin typeface="Comic Sans MS" panose="030F0702030302020204" pitchFamily="66" charset="0"/>
              </a:rPr>
              <a:t> Омогућава ли физичко окружење сваком дјетету да развија самосталност? </a:t>
            </a:r>
          </a:p>
          <a:p>
            <a:pPr marL="285750" indent="-285750" algn="just">
              <a:buFont typeface="Wingdings" panose="05000000000000000000" pitchFamily="2" charset="2"/>
              <a:buChar char="ü"/>
            </a:pPr>
            <a:r>
              <a:rPr lang="ru-RU" dirty="0">
                <a:solidFill>
                  <a:srgbClr val="0070C0"/>
                </a:solidFill>
                <a:latin typeface="Comic Sans MS" panose="030F0702030302020204" pitchFamily="66" charset="0"/>
              </a:rPr>
              <a:t> Јесу ли су сва дјеца једнако подстакнута да учествују у активностима?</a:t>
            </a:r>
            <a:endParaRPr lang="en-US" dirty="0">
              <a:solidFill>
                <a:srgbClr val="0070C0"/>
              </a:solidFill>
              <a:latin typeface="Comic Sans MS" panose="030F0702030302020204" pitchFamily="66" charset="0"/>
            </a:endParaRPr>
          </a:p>
        </p:txBody>
      </p:sp>
      <p:sp>
        <p:nvSpPr>
          <p:cNvPr id="6" name="TextBox 5">
            <a:extLst>
              <a:ext uri="{FF2B5EF4-FFF2-40B4-BE49-F238E27FC236}">
                <a16:creationId xmlns:a16="http://schemas.microsoft.com/office/drawing/2014/main" id="{268FECA9-B357-F815-C23B-363C3E0836A8}"/>
              </a:ext>
            </a:extLst>
          </p:cNvPr>
          <p:cNvSpPr txBox="1"/>
          <p:nvPr/>
        </p:nvSpPr>
        <p:spPr>
          <a:xfrm>
            <a:off x="990600" y="381000"/>
            <a:ext cx="7620000" cy="830997"/>
          </a:xfrm>
          <a:prstGeom prst="rect">
            <a:avLst/>
          </a:prstGeom>
          <a:noFill/>
        </p:spPr>
        <p:txBody>
          <a:bodyPr wrap="square" rtlCol="0">
            <a:spAutoFit/>
          </a:bodyPr>
          <a:lstStyle/>
          <a:p>
            <a:pPr algn="ctr"/>
            <a:r>
              <a:rPr lang="ru-RU" sz="2400" b="1" dirty="0">
                <a:solidFill>
                  <a:srgbClr val="FF0000"/>
                </a:solidFill>
                <a:latin typeface="Comic Sans MS" panose="030F0702030302020204" pitchFamily="66" charset="0"/>
              </a:rPr>
              <a:t>Размислите о окружењу за учење у вашем вртићу или радној соби:</a:t>
            </a:r>
          </a:p>
        </p:txBody>
      </p:sp>
    </p:spTree>
    <p:extLst>
      <p:ext uri="{BB962C8B-B14F-4D97-AF65-F5344CB8AC3E}">
        <p14:creationId xmlns:p14="http://schemas.microsoft.com/office/powerpoint/2010/main" val="36113963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9BB2A31-28C8-2BF8-E0FF-B833ABF19EE2}"/>
              </a:ext>
            </a:extLst>
          </p:cNvPr>
          <p:cNvSpPr>
            <a:spLocks noGrp="1"/>
          </p:cNvSpPr>
          <p:nvPr>
            <p:ph idx="1"/>
          </p:nvPr>
        </p:nvSpPr>
        <p:spPr/>
        <p:txBody>
          <a:bodyPr/>
          <a:lstStyle/>
          <a:p>
            <a:pPr algn="just">
              <a:buFont typeface="Wingdings" panose="05000000000000000000" pitchFamily="2" charset="2"/>
              <a:buChar char="ü"/>
            </a:pPr>
            <a:r>
              <a:rPr lang="ru-RU" sz="1800" dirty="0">
                <a:solidFill>
                  <a:srgbClr val="0070C0"/>
                </a:solidFill>
                <a:latin typeface="Comic Sans MS" panose="030F0702030302020204" pitchFamily="66" charset="0"/>
              </a:rPr>
              <a:t>Има ли свако дијете могућност да изрази своје потребе и своју перспективу?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Имате ли у радној соби просторе за рад у великим групама, мањим групама, пару или за осамљивање дјеце?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На који начин је размишљање и учење дјеце и васпитача о различитости видљиво у простору вашег вртића и радне собе?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На који начин користите просторе изван ваше радне собе за учење и истраживање дјеце о различитости?</a:t>
            </a:r>
            <a:endParaRPr lang="en-US" sz="1800" dirty="0">
              <a:solidFill>
                <a:srgbClr val="0070C0"/>
              </a:solidFill>
              <a:latin typeface="Comic Sans MS" panose="030F0702030302020204" pitchFamily="66" charset="0"/>
            </a:endParaRPr>
          </a:p>
        </p:txBody>
      </p:sp>
      <p:pic>
        <p:nvPicPr>
          <p:cNvPr id="1026" name="Picture 2" descr="Сарадња са породицом - Вртић &quot;Бошко Буха&quot; Инђија">
            <a:extLst>
              <a:ext uri="{FF2B5EF4-FFF2-40B4-BE49-F238E27FC236}">
                <a16:creationId xmlns:a16="http://schemas.microsoft.com/office/drawing/2014/main" id="{F66459BE-2E47-B49C-2F3F-6AB512AC02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1" y="3886201"/>
            <a:ext cx="3962399" cy="2709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8722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61C0A5-1D9F-52DC-43CB-1AFAEDEF02AD}"/>
              </a:ext>
            </a:extLst>
          </p:cNvPr>
          <p:cNvSpPr>
            <a:spLocks noGrp="1"/>
          </p:cNvSpPr>
          <p:nvPr>
            <p:ph idx="1"/>
          </p:nvPr>
        </p:nvSpPr>
        <p:spPr>
          <a:xfrm>
            <a:off x="990600" y="457200"/>
            <a:ext cx="7848600" cy="4830763"/>
          </a:xfrm>
        </p:spPr>
        <p:txBody>
          <a:bodyPr/>
          <a:lstStyle/>
          <a:p>
            <a:pPr marL="0" indent="0" algn="just">
              <a:buNone/>
            </a:pPr>
            <a:r>
              <a:rPr lang="ru-RU" sz="1800" dirty="0">
                <a:solidFill>
                  <a:srgbClr val="0070C0"/>
                </a:solidFill>
                <a:latin typeface="Comic Sans MS" panose="030F0702030302020204" pitchFamily="66" charset="0"/>
              </a:rPr>
              <a:t>Дјеца су свјесна различитости од најранијег узраста: још као бебе у стању су да разликују познате од непознатих особа; са двије године могу да уоче и коментаришу разлике у физичком изгледу особа, као и полне разлике, а већ са три године осјећају се непријатно у присуству људи који се од њих разликују (испољавају тзв.            пре-предрасуде). На узрасту од три до пет година дјеца највише коментаришу карактеристике које су у вези са инвалидитетом и помагалима за особе са инвалидитетом, полне карактеристике, физичке карактеристике (боја косе, боја коже, висина, дебљина и сл.), културолошке разлике попут језика, акцента и сл.</a:t>
            </a:r>
          </a:p>
          <a:p>
            <a:pPr marL="0" indent="0" algn="r">
              <a:buNone/>
            </a:pPr>
            <a:r>
              <a:rPr lang="ru-RU" sz="1800" dirty="0">
                <a:solidFill>
                  <a:srgbClr val="0070C0"/>
                </a:solidFill>
                <a:latin typeface="Comic Sans MS" panose="030F0702030302020204" pitchFamily="66" charset="0"/>
              </a:rPr>
              <a:t> (Јорк, 1991)</a:t>
            </a:r>
          </a:p>
          <a:p>
            <a:pPr marL="0" indent="0" algn="r">
              <a:buNone/>
            </a:pPr>
            <a:endParaRPr lang="ru-RU" sz="1800" dirty="0">
              <a:solidFill>
                <a:srgbClr val="0070C0"/>
              </a:solidFill>
              <a:latin typeface="Comic Sans MS" panose="030F0702030302020204" pitchFamily="66" charset="0"/>
            </a:endParaRPr>
          </a:p>
          <a:p>
            <a:pPr algn="just">
              <a:buFont typeface="Wingdings" panose="05000000000000000000" pitchFamily="2" charset="2"/>
              <a:buChar char="ü"/>
            </a:pPr>
            <a:r>
              <a:rPr lang="ru-RU" sz="1800" dirty="0">
                <a:solidFill>
                  <a:srgbClr val="0070C0"/>
                </a:solidFill>
                <a:latin typeface="Comic Sans MS" panose="030F0702030302020204" pitchFamily="66" charset="0"/>
              </a:rPr>
              <a:t>Већ са три године дјеца имају свијест о томе да друге особе припадају одређеним групама (нпр., по боји коже), док мање знају о својој групној припадности.</a:t>
            </a:r>
          </a:p>
          <a:p>
            <a:pPr algn="just">
              <a:buFont typeface="Wingdings" panose="05000000000000000000" pitchFamily="2" charset="2"/>
              <a:buChar char="ü"/>
            </a:pPr>
            <a:r>
              <a:rPr lang="ru-RU" sz="1800" dirty="0">
                <a:solidFill>
                  <a:srgbClr val="0070C0"/>
                </a:solidFill>
                <a:latin typeface="Comic Sans MS" panose="030F0702030302020204" pitchFamily="66" charset="0"/>
              </a:rPr>
              <a:t>Узраст од три до пет година карактерише нагли пораст свијести о различитостима које постоје међу људима. То је узраст када дјеца формирају ставове о онима који се од њих разликују.</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Од пет до шест година дјеца постају оријентисана на припадност групи и почињу да схватају шта значи бити члан неке групе.</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20478476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61C0A5-1D9F-52DC-43CB-1AFAEDEF02AD}"/>
              </a:ext>
            </a:extLst>
          </p:cNvPr>
          <p:cNvSpPr>
            <a:spLocks noGrp="1"/>
          </p:cNvSpPr>
          <p:nvPr>
            <p:ph idx="1"/>
          </p:nvPr>
        </p:nvSpPr>
        <p:spPr>
          <a:xfrm>
            <a:off x="228600" y="1219200"/>
            <a:ext cx="8686800" cy="4830763"/>
          </a:xfrm>
        </p:spPr>
        <p:txBody>
          <a:bodyPr/>
          <a:lstStyle/>
          <a:p>
            <a:pPr marL="0" indent="0" algn="just">
              <a:buNone/>
            </a:pPr>
            <a:r>
              <a:rPr lang="ru-RU" sz="1800" dirty="0">
                <a:solidFill>
                  <a:srgbClr val="0070C0"/>
                </a:solidFill>
                <a:latin typeface="Comic Sans MS" panose="030F0702030302020204" pitchFamily="66" charset="0"/>
              </a:rPr>
              <a:t>Са одрастањем дјеца све више постављају питање зашто, занима их одакле им боја косе, коже, очију и хоће ли исто изгледати и када порасту. У проналажењу одговора на ова питања дјеци је потребна помоћ одраслих. Оно што је важно да одрасли који раде са дјецом знају јесте да је опажање различитости и процес генерализације природан и очекиван развојни процес (развој појмовног мишљења), али да стварање негативног односа према различитостима то није. Другим речима, дјеца уочавају разлике, уопштавају оно што виде на све припаднике одређене групе и доносе закључке о томе да „сви припадници те групе имају баш те карактеристике“, али </a:t>
            </a:r>
            <a:r>
              <a:rPr lang="ru-RU" sz="1800" dirty="0">
                <a:solidFill>
                  <a:srgbClr val="FF0000"/>
                </a:solidFill>
                <a:latin typeface="Comic Sans MS" panose="030F0702030302020204" pitchFamily="66" charset="0"/>
              </a:rPr>
              <a:t>њихов став према разликама (хоће ли различитост видјети као пријетњу или не) зависи од ставова одраслих с којима су дјеца у контакту. Другим ријечима, „ставови према другима не настају због контакта са другима већ због контакта са ставовима према другима“.</a:t>
            </a:r>
          </a:p>
          <a:p>
            <a:pPr marL="0" indent="0" algn="r">
              <a:buNone/>
            </a:pPr>
            <a:r>
              <a:rPr lang="ru-RU" sz="1800" dirty="0">
                <a:solidFill>
                  <a:srgbClr val="FF0000"/>
                </a:solidFill>
                <a:latin typeface="Comic Sans MS" panose="030F0702030302020204" pitchFamily="66" charset="0"/>
              </a:rPr>
              <a:t> </a:t>
            </a:r>
            <a:r>
              <a:rPr lang="ru-RU" sz="1800" dirty="0">
                <a:solidFill>
                  <a:srgbClr val="0070C0"/>
                </a:solidFill>
                <a:latin typeface="Comic Sans MS" panose="030F0702030302020204" pitchFamily="66" charset="0"/>
              </a:rPr>
              <a:t>(Horowitz, 1988)</a:t>
            </a:r>
          </a:p>
          <a:p>
            <a:pPr marL="0" indent="0" algn="r">
              <a:buNone/>
            </a:pPr>
            <a:endParaRPr lang="ru-RU" sz="1800" dirty="0">
              <a:solidFill>
                <a:srgbClr val="0070C0"/>
              </a:solidFill>
              <a:latin typeface="Comic Sans MS" panose="030F0702030302020204" pitchFamily="66" charset="0"/>
            </a:endParaRPr>
          </a:p>
          <a:p>
            <a:pPr marL="0" indent="0" algn="ctr">
              <a:buNone/>
            </a:pPr>
            <a:r>
              <a:rPr lang="ru-RU" sz="1800" b="1" dirty="0">
                <a:solidFill>
                  <a:srgbClr val="FF0000"/>
                </a:solidFill>
                <a:latin typeface="Comic Sans MS" panose="030F0702030302020204" pitchFamily="66" charset="0"/>
              </a:rPr>
              <a:t>С обзиром на то да се однос према различитостима учи од „важних других“, одрасли имају задатак да моделују понашање и ставове који шаљу поруку да су различитости пожељне и да су оне прилика за учење и развој.</a:t>
            </a:r>
            <a:endParaRPr lang="en-US" sz="18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3900787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905F8-CAFB-BF0F-54E5-FB3C06185473}"/>
              </a:ext>
            </a:extLst>
          </p:cNvPr>
          <p:cNvSpPr>
            <a:spLocks noGrp="1"/>
          </p:cNvSpPr>
          <p:nvPr>
            <p:ph type="title"/>
          </p:nvPr>
        </p:nvSpPr>
        <p:spPr>
          <a:xfrm>
            <a:off x="990600" y="439737"/>
            <a:ext cx="7620000" cy="431800"/>
          </a:xfrm>
        </p:spPr>
        <p:txBody>
          <a:bodyPr/>
          <a:lstStyle/>
          <a:p>
            <a:pPr algn="ctr"/>
            <a:r>
              <a:rPr lang="sr-Cyrl-RS" sz="2400" b="1" dirty="0">
                <a:solidFill>
                  <a:srgbClr val="FF0000"/>
                </a:solidFill>
                <a:latin typeface="Comic Sans MS" panose="030F0702030302020204" pitchFamily="66" charset="0"/>
              </a:rPr>
              <a:t>САВЈЕТИ ЗА ВАСПИТАЧЕ</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DB61C0A5-1D9F-52DC-43CB-1AFAEDEF02AD}"/>
              </a:ext>
            </a:extLst>
          </p:cNvPr>
          <p:cNvSpPr>
            <a:spLocks noGrp="1"/>
          </p:cNvSpPr>
          <p:nvPr>
            <p:ph idx="1"/>
          </p:nvPr>
        </p:nvSpPr>
        <p:spPr>
          <a:xfrm>
            <a:off x="381000" y="1371600"/>
            <a:ext cx="8229600" cy="4830763"/>
          </a:xfrm>
        </p:spPr>
        <p:txBody>
          <a:bodyPr/>
          <a:lstStyle/>
          <a:p>
            <a:pPr algn="just">
              <a:buFont typeface="Wingdings" panose="05000000000000000000" pitchFamily="2" charset="2"/>
              <a:buChar char="ü"/>
            </a:pPr>
            <a:r>
              <a:rPr lang="ru-RU" sz="1800" dirty="0">
                <a:solidFill>
                  <a:srgbClr val="0070C0"/>
                </a:solidFill>
                <a:latin typeface="Comic Sans MS" panose="030F0702030302020204" pitchFamily="66" charset="0"/>
              </a:rPr>
              <a:t>Не устручавајте се да говорите о разликама;</a:t>
            </a:r>
          </a:p>
          <a:p>
            <a:pPr algn="just">
              <a:buFont typeface="Wingdings" panose="05000000000000000000" pitchFamily="2" charset="2"/>
              <a:buChar char="ü"/>
            </a:pPr>
            <a:r>
              <a:rPr lang="sr-Cyrl-RS" sz="1800" dirty="0">
                <a:solidFill>
                  <a:srgbClr val="0070C0"/>
                </a:solidFill>
                <a:latin typeface="Comic Sans MS" panose="030F0702030302020204" pitchFamily="66" charset="0"/>
              </a:rPr>
              <a:t>Вреднујте различитости као позитивне;</a:t>
            </a:r>
          </a:p>
          <a:p>
            <a:pPr algn="just">
              <a:buFont typeface="Wingdings" panose="05000000000000000000" pitchFamily="2" charset="2"/>
              <a:buChar char="ü"/>
            </a:pPr>
            <a:r>
              <a:rPr lang="ru-RU" sz="1800" dirty="0">
                <a:solidFill>
                  <a:srgbClr val="0070C0"/>
                </a:solidFill>
                <a:latin typeface="Comic Sans MS" panose="030F0702030302020204" pitchFamily="66" charset="0"/>
              </a:rPr>
              <a:t>Суочите се са својим предрасудама и страховима;</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Гледајте на културу као на ресурс;</a:t>
            </a:r>
          </a:p>
          <a:p>
            <a:pPr algn="just">
              <a:buFont typeface="Wingdings" panose="05000000000000000000" pitchFamily="2" charset="2"/>
              <a:buChar char="ü"/>
            </a:pPr>
            <a:r>
              <a:rPr lang="ru-RU" sz="1800" dirty="0">
                <a:solidFill>
                  <a:srgbClr val="0070C0"/>
                </a:solidFill>
                <a:latin typeface="Comic Sans MS" panose="030F0702030302020204" pitchFamily="66" charset="0"/>
              </a:rPr>
              <a:t>Укључите искуства сваког дјетета у процес учења;</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Будите свјесни да дјеца из вашег вртића долазе из породица различитог социо-економског статуса;</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Подстичите развој емпатије за положај и ситуацију других особа;</a:t>
            </a:r>
          </a:p>
          <a:p>
            <a:pPr algn="just">
              <a:buFont typeface="Wingdings" panose="05000000000000000000" pitchFamily="2" charset="2"/>
              <a:buChar char="ü"/>
            </a:pPr>
            <a:r>
              <a:rPr lang="ru-RU" sz="1800" dirty="0">
                <a:solidFill>
                  <a:srgbClr val="0070C0"/>
                </a:solidFill>
                <a:latin typeface="Comic Sans MS" panose="030F0702030302020204" pitchFamily="66" charset="0"/>
              </a:rPr>
              <a:t>Уколико имате у групи дјецу којој је потребна додатна подршка, немојте их превише штитити или сажаљевати;</a:t>
            </a:r>
          </a:p>
          <a:p>
            <a:pPr algn="just">
              <a:buFont typeface="Wingdings" panose="05000000000000000000" pitchFamily="2" charset="2"/>
              <a:buChar char="ü"/>
            </a:pPr>
            <a:r>
              <a:rPr lang="ru-RU" sz="1800" dirty="0">
                <a:solidFill>
                  <a:srgbClr val="0070C0"/>
                </a:solidFill>
                <a:latin typeface="Comic Sans MS" panose="030F0702030302020204" pitchFamily="66" charset="0"/>
              </a:rPr>
              <a:t>Укључите дјецу у процес доношења одлука у групи; покажите им да уважавате њихово мишљење.</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36016099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152AE-31D1-8FEA-2161-E1B5E0ECEA47}"/>
              </a:ext>
            </a:extLst>
          </p:cNvPr>
          <p:cNvSpPr>
            <a:spLocks noGrp="1"/>
          </p:cNvSpPr>
          <p:nvPr>
            <p:ph type="title"/>
          </p:nvPr>
        </p:nvSpPr>
        <p:spPr/>
        <p:txBody>
          <a:bodyPr/>
          <a:lstStyle/>
          <a:p>
            <a:pPr algn="ctr"/>
            <a:r>
              <a:rPr lang="ru-RU" sz="2400" b="1" dirty="0">
                <a:solidFill>
                  <a:srgbClr val="FF0000"/>
                </a:solidFill>
                <a:latin typeface="Comic Sans MS" panose="030F0702030302020204" pitchFamily="66" charset="0"/>
              </a:rPr>
              <a:t>АКТИВНОСТИ ЗА ПРОМОЦИЈУ РАЗЛИЧИТОСТИ У ВРТИЋУ</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3FC7C475-8D7B-4E18-CB50-38487F223A70}"/>
              </a:ext>
            </a:extLst>
          </p:cNvPr>
          <p:cNvSpPr>
            <a:spLocks noGrp="1"/>
          </p:cNvSpPr>
          <p:nvPr>
            <p:ph idx="1"/>
          </p:nvPr>
        </p:nvSpPr>
        <p:spPr>
          <a:xfrm>
            <a:off x="152400" y="1130998"/>
            <a:ext cx="8839200" cy="4830763"/>
          </a:xfrm>
        </p:spPr>
        <p:txBody>
          <a:bodyPr/>
          <a:lstStyle/>
          <a:p>
            <a:pPr marL="0" indent="0" algn="ctr">
              <a:buNone/>
            </a:pPr>
            <a:r>
              <a:rPr lang="ru-RU" sz="1800" b="1" dirty="0">
                <a:solidFill>
                  <a:srgbClr val="FF0000"/>
                </a:solidFill>
                <a:latin typeface="Comic Sans MS" panose="030F0702030302020204" pitchFamily="66" charset="0"/>
              </a:rPr>
              <a:t>Тематске недеље</a:t>
            </a:r>
          </a:p>
          <a:p>
            <a:pPr marL="0" indent="0" algn="just">
              <a:buNone/>
            </a:pPr>
            <a:r>
              <a:rPr lang="ru-RU" sz="1800" dirty="0">
                <a:solidFill>
                  <a:srgbClr val="0070C0"/>
                </a:solidFill>
                <a:latin typeface="Comic Sans MS" panose="030F0702030302020204" pitchFamily="66" charset="0"/>
              </a:rPr>
              <a:t> Организујте тематске недјеље које ће бити посвећене некој култури (или друштвеној групи). Можете пробати различите намирнице карактеристичне за ту културу (и разговарати са дјецом о томе колико се та храна разликује од хране коју они једу, који су разлози да се одређена храна једе у неким земљама), слушати музику из тих култура (нпр., представити инструменте карактеристичне за те културе), играти неке њихове игре, сазнати неке интересантне чињенице о начину живота људи из тих култура (посебно када је ријеч о дјеци), гледати видео-записе који приказују обичаје у тим културама и сл. </a:t>
            </a:r>
          </a:p>
          <a:p>
            <a:pPr marL="0" indent="0" algn="ctr">
              <a:buNone/>
            </a:pPr>
            <a:r>
              <a:rPr lang="ru-RU" sz="1800" b="1" dirty="0">
                <a:solidFill>
                  <a:srgbClr val="FF0000"/>
                </a:solidFill>
                <a:latin typeface="Comic Sans MS" panose="030F0702030302020204" pitchFamily="66" charset="0"/>
              </a:rPr>
              <a:t>Породични зид и мапе пријатељства</a:t>
            </a:r>
          </a:p>
          <a:p>
            <a:pPr marL="0" indent="0" algn="just">
              <a:buNone/>
            </a:pPr>
            <a:r>
              <a:rPr lang="ru-RU" sz="1800" dirty="0">
                <a:solidFill>
                  <a:srgbClr val="0070C0"/>
                </a:solidFill>
                <a:latin typeface="Comic Sans MS" panose="030F0702030302020204" pitchFamily="66" charset="0"/>
              </a:rPr>
              <a:t> Направите у групи на зиду мјесто на којем ћете изложити фотографије сваког дјетета, породице, мапу града на којој ће се обиљежавати гдје станују. Можете да направите и мапу цијеле земље (Европе или свијета), на којој ћете обиљежавати одакле су родитељи, баке/деке, у којим мјестима су били, кога тамо имају и сл. </a:t>
            </a:r>
          </a:p>
          <a:p>
            <a:pPr marL="0" indent="0" algn="just">
              <a:buNone/>
            </a:pPr>
            <a:r>
              <a:rPr lang="ru-RU" sz="1800" dirty="0">
                <a:solidFill>
                  <a:srgbClr val="FF0000"/>
                </a:solidFill>
                <a:latin typeface="Comic Sans MS" panose="030F0702030302020204" pitchFamily="66" charset="0"/>
              </a:rPr>
              <a:t>Напомена за васпитаче: </a:t>
            </a:r>
            <a:r>
              <a:rPr lang="ru-RU" sz="1800" dirty="0">
                <a:solidFill>
                  <a:srgbClr val="0070C0"/>
                </a:solidFill>
                <a:latin typeface="Comic Sans MS" panose="030F0702030302020204" pitchFamily="66" charset="0"/>
              </a:rPr>
              <a:t>Током ове активности треба бити пажљив, пошто она може бити осјетљива за дјецу из једнородитељских породица, или дјецу која не живе са родитељима, или дјецу из дисхармоничних породица. </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1310760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29FB2A7-8A5F-78BE-595B-3269EA0BAA2F}"/>
              </a:ext>
            </a:extLst>
          </p:cNvPr>
          <p:cNvSpPr>
            <a:spLocks noGrp="1"/>
          </p:cNvSpPr>
          <p:nvPr>
            <p:ph idx="1"/>
          </p:nvPr>
        </p:nvSpPr>
        <p:spPr>
          <a:xfrm>
            <a:off x="76200" y="76200"/>
            <a:ext cx="8991600" cy="6553200"/>
          </a:xfrm>
        </p:spPr>
        <p:txBody>
          <a:bodyPr/>
          <a:lstStyle/>
          <a:p>
            <a:pPr marL="0" indent="0" algn="ctr">
              <a:buNone/>
            </a:pPr>
            <a:r>
              <a:rPr lang="ru-RU" sz="2000" b="1" dirty="0">
                <a:solidFill>
                  <a:srgbClr val="FF0000"/>
                </a:solidFill>
                <a:latin typeface="Comic Sans MS" panose="030F0702030302020204" pitchFamily="66" charset="0"/>
              </a:rPr>
              <a:t>         </a:t>
            </a:r>
            <a:r>
              <a:rPr lang="ru-RU" b="1" dirty="0">
                <a:solidFill>
                  <a:srgbClr val="FF0000"/>
                </a:solidFill>
                <a:latin typeface="Comic Sans MS" panose="030F0702030302020204" pitchFamily="66" charset="0"/>
              </a:rPr>
              <a:t>ФОРМИРАЊЕ ИДЕНТИТЕТА (КО САМ ЈА?)</a:t>
            </a:r>
          </a:p>
          <a:p>
            <a:pPr marL="0" indent="0" algn="ctr">
              <a:buNone/>
            </a:pPr>
            <a:r>
              <a:rPr lang="ru-RU" b="1" dirty="0">
                <a:solidFill>
                  <a:srgbClr val="FF0000"/>
                </a:solidFill>
                <a:latin typeface="Comic Sans MS" panose="030F0702030302020204" pitchFamily="66" charset="0"/>
              </a:rPr>
              <a:t>            </a:t>
            </a:r>
          </a:p>
          <a:p>
            <a:pPr marL="0" indent="0" algn="just">
              <a:buNone/>
            </a:pPr>
            <a:r>
              <a:rPr lang="ru-RU" sz="2000" b="1" dirty="0">
                <a:solidFill>
                  <a:srgbClr val="FF0000"/>
                </a:solidFill>
                <a:latin typeface="Comic Sans MS" panose="030F0702030302020204" pitchFamily="66" charset="0"/>
              </a:rPr>
              <a:t>            </a:t>
            </a:r>
            <a:r>
              <a:rPr lang="ru-RU" sz="2000" dirty="0">
                <a:solidFill>
                  <a:srgbClr val="0070C0"/>
                </a:solidFill>
                <a:latin typeface="Comic Sans MS" panose="030F0702030302020204" pitchFamily="66" charset="0"/>
              </a:rPr>
              <a:t>јесте процес који у великој мјери зависи од средине</a:t>
            </a:r>
          </a:p>
          <a:p>
            <a:pPr marL="0" indent="0" algn="just">
              <a:buNone/>
            </a:pPr>
            <a:r>
              <a:rPr lang="ru-RU" sz="2000" dirty="0">
                <a:solidFill>
                  <a:srgbClr val="0070C0"/>
                </a:solidFill>
                <a:latin typeface="Comic Sans MS" panose="030F0702030302020204" pitchFamily="66" charset="0"/>
              </a:rPr>
              <a:t>                 и социјалних односа у њој и може, али и не мора нужно да резултира прихватањем и уважавањем јединствених идентитета дјетета. Одговори на питања Ко сам ја? и Да ли је добро бити ја? у великој мјери зависе од тога на који начин други опажају идентитет дјетета, тј. њихових одговора на питања Ко си ти? и Да ли је добро бити ти?</a:t>
            </a:r>
          </a:p>
          <a:p>
            <a:pPr marL="0" indent="0" algn="just">
              <a:buNone/>
            </a:pPr>
            <a:r>
              <a:rPr lang="ru-RU" sz="2000" dirty="0">
                <a:solidFill>
                  <a:srgbClr val="0070C0"/>
                </a:solidFill>
                <a:latin typeface="Comic Sans MS" panose="030F0702030302020204" pitchFamily="66" charset="0"/>
              </a:rPr>
              <a:t>Постоје различити аспекти идентитета, од којих су неки видљиви, а други мање видљиви, тако да се често говори о тзв. </a:t>
            </a:r>
            <a:r>
              <a:rPr lang="ru-RU" sz="2000" dirty="0">
                <a:solidFill>
                  <a:srgbClr val="FF0000"/>
                </a:solidFill>
                <a:latin typeface="Comic Sans MS" panose="030F0702030302020204" pitchFamily="66" charset="0"/>
              </a:rPr>
              <a:t>слојевима идентитета. </a:t>
            </a:r>
            <a:r>
              <a:rPr lang="ru-RU" sz="2000" dirty="0">
                <a:solidFill>
                  <a:srgbClr val="0070C0"/>
                </a:solidFill>
                <a:latin typeface="Comic Sans MS" panose="030F0702030302020204" pitchFamily="66" charset="0"/>
              </a:rPr>
              <a:t>Слојеви идентитета могу бити везани за пол, етничко порекло, национално порекло, расу, религијска уверења, друштвено-економски положај, способности и сл.</a:t>
            </a:r>
            <a:endParaRPr lang="ru-RU" sz="2000" dirty="0">
              <a:solidFill>
                <a:srgbClr val="FF0000"/>
              </a:solidFill>
              <a:latin typeface="Comic Sans MS" panose="030F0702030302020204" pitchFamily="66" charset="0"/>
            </a:endParaRPr>
          </a:p>
          <a:p>
            <a:pPr marL="0" indent="0" algn="just">
              <a:buNone/>
            </a:pPr>
            <a:r>
              <a:rPr lang="ru-RU" sz="2000" dirty="0">
                <a:solidFill>
                  <a:srgbClr val="FF0000"/>
                </a:solidFill>
                <a:latin typeface="Comic Sans MS" panose="030F0702030302020204" pitchFamily="66" charset="0"/>
              </a:rPr>
              <a:t>Важно је да сваки васпитач разумије на који начин сустизање и преплитање различитих слојева идентитета у животу дјеце утиче на њихову слику о себи у интеракцији са другима, начин на који се други односе према њима и како их третирају, као и на начин на који се обликују искуства дјеце у васпитној групи, у вртићу, заједници и друштву у цјелини.</a:t>
            </a:r>
            <a:endParaRPr lang="en-US" sz="2000"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40692526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42ADBC-54A9-E728-9928-163A7919E699}"/>
              </a:ext>
            </a:extLst>
          </p:cNvPr>
          <p:cNvSpPr>
            <a:spLocks noGrp="1"/>
          </p:cNvSpPr>
          <p:nvPr>
            <p:ph idx="1"/>
          </p:nvPr>
        </p:nvSpPr>
        <p:spPr>
          <a:xfrm>
            <a:off x="381000" y="1447800"/>
            <a:ext cx="8077200" cy="4830763"/>
          </a:xfrm>
        </p:spPr>
        <p:txBody>
          <a:bodyPr/>
          <a:lstStyle/>
          <a:p>
            <a:pPr marL="0" indent="0" algn="ctr">
              <a:buNone/>
            </a:pPr>
            <a:r>
              <a:rPr lang="ru-RU" sz="1800" b="1" dirty="0">
                <a:solidFill>
                  <a:srgbClr val="FF0000"/>
                </a:solidFill>
                <a:latin typeface="Comic Sans MS" panose="030F0702030302020204" pitchFamily="66" charset="0"/>
              </a:rPr>
              <a:t>Породично стабло</a:t>
            </a:r>
          </a:p>
          <a:p>
            <a:pPr marL="0" indent="0" algn="just">
              <a:buNone/>
            </a:pPr>
            <a:r>
              <a:rPr lang="ru-RU" sz="1800" dirty="0">
                <a:solidFill>
                  <a:srgbClr val="0070C0"/>
                </a:solidFill>
                <a:latin typeface="Comic Sans MS" panose="030F0702030302020204" pitchFamily="66" charset="0"/>
              </a:rPr>
              <a:t> Дјеца доносе фотографије чланова своје породице и праве породично стабло, свако на свом папиру прави стабло онако како жели, црта, боји и украшава како жели. Направи се групна изложба и коментаришу се сличности и разлике између постера. </a:t>
            </a:r>
          </a:p>
          <a:p>
            <a:pPr marL="0" indent="0" algn="just">
              <a:buNone/>
            </a:pPr>
            <a:r>
              <a:rPr lang="ru-RU" sz="1800" dirty="0">
                <a:solidFill>
                  <a:srgbClr val="FF0000"/>
                </a:solidFill>
                <a:latin typeface="Comic Sans MS" panose="030F0702030302020204" pitchFamily="66" charset="0"/>
              </a:rPr>
              <a:t>Напомена за васпитача: </a:t>
            </a:r>
            <a:r>
              <a:rPr lang="ru-RU" sz="1800" dirty="0">
                <a:solidFill>
                  <a:srgbClr val="0070C0"/>
                </a:solidFill>
                <a:latin typeface="Comic Sans MS" panose="030F0702030302020204" pitchFamily="66" charset="0"/>
              </a:rPr>
              <a:t>Код ове активности треба бити пажљив, пошто она може бити осјетљива за дјецу из једнородитељских породица, или дјецу која не живе са родитељима, или дјецу из дисхармоничних породица.</a:t>
            </a:r>
          </a:p>
          <a:p>
            <a:pPr marL="0" indent="0" algn="just">
              <a:buNone/>
            </a:pPr>
            <a:endParaRPr lang="ru-RU" sz="1800" dirty="0">
              <a:solidFill>
                <a:srgbClr val="0070C0"/>
              </a:solidFill>
              <a:latin typeface="Comic Sans MS" panose="030F0702030302020204" pitchFamily="66" charset="0"/>
            </a:endParaRPr>
          </a:p>
          <a:p>
            <a:pPr marL="0" indent="0" algn="ctr">
              <a:buNone/>
            </a:pPr>
            <a:r>
              <a:rPr lang="ru-RU" sz="1800" b="1" dirty="0">
                <a:solidFill>
                  <a:srgbClr val="FF0000"/>
                </a:solidFill>
                <a:latin typeface="Comic Sans MS" panose="030F0702030302020204" pitchFamily="66" charset="0"/>
              </a:rPr>
              <a:t>Нијансе сличности и разлика</a:t>
            </a:r>
          </a:p>
          <a:p>
            <a:pPr marL="0" indent="0" algn="just">
              <a:buNone/>
            </a:pPr>
            <a:r>
              <a:rPr lang="ru-RU" sz="1800" dirty="0">
                <a:solidFill>
                  <a:srgbClr val="0070C0"/>
                </a:solidFill>
                <a:latin typeface="Comic Sans MS" panose="030F0702030302020204" pitchFamily="66" charset="0"/>
              </a:rPr>
              <a:t> Тражити од дјеце да се поређају у врсту према различитим критеријумима: по висини, дужини косе, боји очију (од најсјветлијих до најтамнијих), дужини прстију, величини шаке, величини стопала, боји косе, топлоти дланова, итд.</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1830499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0956C0-C4C2-6DE0-D4FA-1349AC582C39}"/>
              </a:ext>
            </a:extLst>
          </p:cNvPr>
          <p:cNvSpPr>
            <a:spLocks noGrp="1"/>
          </p:cNvSpPr>
          <p:nvPr>
            <p:ph idx="1"/>
          </p:nvPr>
        </p:nvSpPr>
        <p:spPr>
          <a:xfrm>
            <a:off x="228600" y="838200"/>
            <a:ext cx="8686800" cy="4830763"/>
          </a:xfrm>
        </p:spPr>
        <p:txBody>
          <a:bodyPr/>
          <a:lstStyle/>
          <a:p>
            <a:pPr marL="0" indent="0" algn="ctr">
              <a:buNone/>
            </a:pPr>
            <a:r>
              <a:rPr lang="ru-RU" sz="1800" b="1" dirty="0">
                <a:solidFill>
                  <a:srgbClr val="FF0000"/>
                </a:solidFill>
                <a:latin typeface="Comic Sans MS" panose="030F0702030302020204" pitchFamily="66" charset="0"/>
              </a:rPr>
              <a:t>Мрдалице</a:t>
            </a:r>
          </a:p>
          <a:p>
            <a:pPr marL="0" indent="0" algn="just">
              <a:buNone/>
            </a:pPr>
            <a:r>
              <a:rPr lang="ru-RU" sz="1800" dirty="0">
                <a:solidFill>
                  <a:srgbClr val="0070C0"/>
                </a:solidFill>
                <a:latin typeface="Comic Sans MS" panose="030F0702030302020204" pitchFamily="66" charset="0"/>
              </a:rPr>
              <a:t> Дјеца сједе у кругу, једно дијете устане и каже неку карактеристику и шта треба да раде они који ту карактеристику имају, нпр.: „Нека сви који носе наочаре чучну“, или „Сви који воле чоколаду нека се ухвате за нос“, или „Сви који су искрени нека ухвате десну ногу оног до себе.“ Дјеца се мијењају и активност се завршава када сви дођу на ред да нешто кажу. Водитељ усмјерава дјецу да током игре обраћају пажњу на то с ким су у групи. Размјена касније иде у правцу тога да ли је било неких карактеристика које су им свима биле заједничке, да ли им се десило да су били једини или у малој групи која је нешто радила. Циљ размјене је да се увиде неке особине по којима смо:</a:t>
            </a:r>
          </a:p>
          <a:p>
            <a:pPr marL="0" indent="0" algn="just">
              <a:buNone/>
            </a:pPr>
            <a:r>
              <a:rPr lang="ru-RU" sz="1800" dirty="0">
                <a:solidFill>
                  <a:srgbClr val="0070C0"/>
                </a:solidFill>
                <a:latin typeface="Comic Sans MS" panose="030F0702030302020204" pitchFamily="66" charset="0"/>
              </a:rPr>
              <a:t> а) исти као и сви други, </a:t>
            </a:r>
          </a:p>
          <a:p>
            <a:pPr marL="0" indent="0" algn="just">
              <a:buNone/>
            </a:pPr>
            <a:r>
              <a:rPr lang="ru-RU" sz="1800" dirty="0">
                <a:solidFill>
                  <a:srgbClr val="0070C0"/>
                </a:solidFill>
                <a:latin typeface="Comic Sans MS" panose="030F0702030302020204" pitchFamily="66" charset="0"/>
              </a:rPr>
              <a:t>б) слични с неким другим особама, и</a:t>
            </a:r>
          </a:p>
          <a:p>
            <a:pPr marL="0" indent="0" algn="just">
              <a:buNone/>
            </a:pPr>
            <a:r>
              <a:rPr lang="ru-RU" sz="1800" dirty="0">
                <a:solidFill>
                  <a:srgbClr val="0070C0"/>
                </a:solidFill>
                <a:latin typeface="Comic Sans MS" panose="030F0702030302020204" pitchFamily="66" charset="0"/>
              </a:rPr>
              <a:t> в) јединствени (као нико други). </a:t>
            </a:r>
          </a:p>
          <a:p>
            <a:pPr marL="0" indent="0" algn="just">
              <a:buNone/>
            </a:pPr>
            <a:r>
              <a:rPr lang="ru-RU" sz="1800" dirty="0">
                <a:solidFill>
                  <a:srgbClr val="0070C0"/>
                </a:solidFill>
                <a:latin typeface="Comic Sans MS" panose="030F0702030302020204" pitchFamily="66" charset="0"/>
              </a:rPr>
              <a:t>Кад год можете, подстичите дјецу да трагају за различитостима и да то размјењују у групи, нпр. да свако дијете добије задатак да пронађе шта је национално јело у некој земљи и да то представи другој дјеци или да од куће доносе сувенире из неке стране земље или другог града и да их представе групи и објасне шта тај сувенир представља и шта говори о земљи/граду из којег је донијет.</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12606628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947F66-9627-BE22-661D-F138CEF14369}"/>
              </a:ext>
            </a:extLst>
          </p:cNvPr>
          <p:cNvSpPr>
            <a:spLocks noGrp="1"/>
          </p:cNvSpPr>
          <p:nvPr>
            <p:ph idx="1"/>
          </p:nvPr>
        </p:nvSpPr>
        <p:spPr>
          <a:xfrm>
            <a:off x="228600" y="1013618"/>
            <a:ext cx="8686800" cy="4830763"/>
          </a:xfrm>
        </p:spPr>
        <p:txBody>
          <a:bodyPr/>
          <a:lstStyle/>
          <a:p>
            <a:pPr marL="0" indent="0" algn="ctr">
              <a:buNone/>
            </a:pPr>
            <a:r>
              <a:rPr lang="ru-RU" sz="1800" b="1" dirty="0">
                <a:solidFill>
                  <a:srgbClr val="FF0000"/>
                </a:solidFill>
                <a:latin typeface="Comic Sans MS" panose="030F0702030302020204" pitchFamily="66" charset="0"/>
              </a:rPr>
              <a:t>Наше главе </a:t>
            </a:r>
          </a:p>
          <a:p>
            <a:pPr marL="0" indent="0" algn="just">
              <a:buNone/>
            </a:pPr>
            <a:r>
              <a:rPr lang="ru-RU" sz="1800" dirty="0">
                <a:solidFill>
                  <a:srgbClr val="0070C0"/>
                </a:solidFill>
                <a:latin typeface="Comic Sans MS" panose="030F0702030302020204" pitchFamily="66" charset="0"/>
              </a:rPr>
              <a:t>Нацртати профил сваког дјетета у природној величини (или увећан), опсјећи га и залијепити на неку чврсту подлогу. Омогућити дјеци да из новина исјецају слике, пишу, цртају, лијепе емотиконе који показују како се тог дана осјећају и „шта им је у глави“. Са дјецом разговарати о чему мисле, шта их брине, шта желе, шта их радује и о сличностима и разликама у њиховим „главама“. Профили могу да буду на зиду једно извјесно вријеме, тако да дјеца имају прилику да их допуњавају, доцртавају током цијелог тог периода. На крају може да се направи и изложба за родитеље (уколико дјеца то буду жељела) како би они видјели о чему њихова дјеца размишљају. </a:t>
            </a:r>
          </a:p>
          <a:p>
            <a:pPr marL="0" indent="0" algn="just">
              <a:buNone/>
            </a:pPr>
            <a:endParaRPr lang="ru-RU" sz="1800" dirty="0">
              <a:solidFill>
                <a:srgbClr val="0070C0"/>
              </a:solidFill>
              <a:latin typeface="Comic Sans MS" panose="030F0702030302020204" pitchFamily="66" charset="0"/>
            </a:endParaRPr>
          </a:p>
          <a:p>
            <a:pPr marL="0" indent="0" algn="ctr">
              <a:buNone/>
            </a:pPr>
            <a:r>
              <a:rPr lang="ru-RU" sz="1800" b="1" dirty="0">
                <a:solidFill>
                  <a:srgbClr val="FF0000"/>
                </a:solidFill>
                <a:latin typeface="Comic Sans MS" panose="030F0702030302020204" pitchFamily="66" charset="0"/>
              </a:rPr>
              <a:t>Опцртавамо се </a:t>
            </a:r>
          </a:p>
          <a:p>
            <a:pPr marL="0" indent="0" algn="just">
              <a:buNone/>
            </a:pPr>
            <a:r>
              <a:rPr lang="ru-RU" sz="1800" dirty="0">
                <a:solidFill>
                  <a:srgbClr val="0070C0"/>
                </a:solidFill>
                <a:latin typeface="Comic Sans MS" panose="030F0702030302020204" pitchFamily="66" charset="0"/>
              </a:rPr>
              <a:t>Дјеца опцртавају своју фигуру, боје је и украшавају на разне начине, пореде се по чему су слични, а по чему се разликују.</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16027861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C608B6-F3A7-79A7-83A6-72FBF38B46E5}"/>
              </a:ext>
            </a:extLst>
          </p:cNvPr>
          <p:cNvSpPr>
            <a:spLocks noGrp="1"/>
          </p:cNvSpPr>
          <p:nvPr>
            <p:ph idx="1"/>
          </p:nvPr>
        </p:nvSpPr>
        <p:spPr>
          <a:xfrm>
            <a:off x="228600" y="838200"/>
            <a:ext cx="8686800" cy="4830763"/>
          </a:xfrm>
        </p:spPr>
        <p:txBody>
          <a:bodyPr/>
          <a:lstStyle/>
          <a:p>
            <a:pPr marL="0" indent="0" algn="ctr">
              <a:buNone/>
            </a:pPr>
            <a:r>
              <a:rPr lang="ru-RU" sz="1800" b="1" dirty="0">
                <a:solidFill>
                  <a:srgbClr val="FF0000"/>
                </a:solidFill>
                <a:latin typeface="Comic Sans MS" panose="030F0702030302020204" pitchFamily="66" charset="0"/>
              </a:rPr>
              <a:t>Кад сам био мали </a:t>
            </a:r>
          </a:p>
          <a:p>
            <a:pPr marL="0" indent="0" algn="just">
              <a:buNone/>
            </a:pPr>
            <a:r>
              <a:rPr lang="ru-RU" sz="1800" dirty="0">
                <a:solidFill>
                  <a:srgbClr val="0070C0"/>
                </a:solidFill>
                <a:latin typeface="Comic Sans MS" panose="030F0702030302020204" pitchFamily="66" charset="0"/>
              </a:rPr>
              <a:t>Свако дијете од куће донесе фотографију на којој је био сасвим мали, направи се колаж од тих фотографија (може да му се да и наслов, питајте дјецу који). Дјеца причају какви су били као мали, васпитач то записује на колажу. После тога дјеца причају о томе какви су сада, јесу ли се промијенила и како. Васпитач и то записује и коментарише сличности и разлике које се појављују. </a:t>
            </a:r>
          </a:p>
          <a:p>
            <a:pPr marL="0" indent="0" algn="just">
              <a:buNone/>
            </a:pPr>
            <a:endParaRPr lang="ru-RU" sz="1800" dirty="0">
              <a:solidFill>
                <a:srgbClr val="0070C0"/>
              </a:solidFill>
              <a:latin typeface="Comic Sans MS" panose="030F0702030302020204" pitchFamily="66" charset="0"/>
            </a:endParaRPr>
          </a:p>
          <a:p>
            <a:pPr marL="0" indent="0" algn="ctr">
              <a:buNone/>
            </a:pPr>
            <a:r>
              <a:rPr lang="ru-RU" sz="1800" b="1" dirty="0">
                <a:solidFill>
                  <a:srgbClr val="FF0000"/>
                </a:solidFill>
                <a:latin typeface="Comic Sans MS" panose="030F0702030302020204" pitchFamily="66" charset="0"/>
              </a:rPr>
              <a:t>Правимо наше књиге</a:t>
            </a:r>
          </a:p>
          <a:p>
            <a:pPr marL="0" indent="0" algn="just">
              <a:buNone/>
            </a:pPr>
            <a:r>
              <a:rPr lang="ru-RU" sz="1800" dirty="0">
                <a:solidFill>
                  <a:srgbClr val="0070C0"/>
                </a:solidFill>
                <a:latin typeface="Comic Sans MS" panose="030F0702030302020204" pitchFamily="66" charset="0"/>
              </a:rPr>
              <a:t> Заједно са дјецом направите групну књигу «Све о нама». У књизи могу да се нађу приче, фотографије, цртежи који описују дјецу која су у групи (пол, поријекло, особине, интересовања, таленти, жеље и сл.) и васпитача. У књизи треба да постоји простор за индивидуалне стране (свако има своју страну књиге коју ће да уреди како жели) и за групне стране (у чијем уређивању учествују сви, нпр. тако што ће папир ићи од дјетета до дјетета и свако дијете ће на одређену тему нешто да доцрта, допише, залепи и сл., тако да то на крају буде продукт цијеле групе). Књига такође треба да има и празне стране које је могуће допуњавати када то дјеца пожеле. Књиге је могуће правити на различите теме: Свако од нас је посебан; Наши таленти; Наше жеље; Наша права; Поруке родитељима, итд. </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19003822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A87E1-0BD7-761F-F3CF-648E7194C7C2}"/>
              </a:ext>
            </a:extLst>
          </p:cNvPr>
          <p:cNvSpPr>
            <a:spLocks noGrp="1"/>
          </p:cNvSpPr>
          <p:nvPr>
            <p:ph type="title"/>
          </p:nvPr>
        </p:nvSpPr>
        <p:spPr/>
        <p:txBody>
          <a:bodyPr/>
          <a:lstStyle/>
          <a:p>
            <a:pPr algn="ctr"/>
            <a:r>
              <a:rPr lang="ru-RU" sz="2400" b="1" dirty="0">
                <a:solidFill>
                  <a:srgbClr val="FF0000"/>
                </a:solidFill>
                <a:latin typeface="Comic Sans MS" panose="030F0702030302020204" pitchFamily="66" charset="0"/>
              </a:rPr>
              <a:t>СТВАРАЊЕ БЕЗБЈЕДНОГ И СИГУРНОГ КОНТЕКСТА ЗА УЧЕЊЕ И РАЗВОЈ</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0B39DCF7-AD30-49BD-776D-F880F0E41170}"/>
              </a:ext>
            </a:extLst>
          </p:cNvPr>
          <p:cNvSpPr>
            <a:spLocks noGrp="1"/>
          </p:cNvSpPr>
          <p:nvPr>
            <p:ph idx="1"/>
          </p:nvPr>
        </p:nvSpPr>
        <p:spPr>
          <a:xfrm>
            <a:off x="28470" y="1925637"/>
            <a:ext cx="8686800" cy="4830763"/>
          </a:xfrm>
        </p:spPr>
        <p:txBody>
          <a:bodyPr/>
          <a:lstStyle/>
          <a:p>
            <a:pPr algn="just">
              <a:buFont typeface="Wingdings" panose="05000000000000000000" pitchFamily="2" charset="2"/>
              <a:buChar char="ü"/>
            </a:pPr>
            <a:r>
              <a:rPr lang="ru-RU" sz="2800" b="1" dirty="0">
                <a:solidFill>
                  <a:srgbClr val="FF0000"/>
                </a:solidFill>
                <a:latin typeface="Comic Sans MS" panose="030F0702030302020204" pitchFamily="66" charset="0"/>
              </a:rPr>
              <a:t>Свако дијете има право да буде заштићено од насиља.</a:t>
            </a:r>
          </a:p>
          <a:p>
            <a:pPr algn="just">
              <a:buFont typeface="Wingdings" panose="05000000000000000000" pitchFamily="2" charset="2"/>
              <a:buChar char="ü"/>
            </a:pPr>
            <a:r>
              <a:rPr lang="ru-RU" sz="2800" b="1" dirty="0">
                <a:solidFill>
                  <a:srgbClr val="FF0000"/>
                </a:solidFill>
                <a:latin typeface="Comic Sans MS" panose="030F0702030302020204" pitchFamily="66" charset="0"/>
              </a:rPr>
              <a:t> Дјеца могу да уче и да се развијају само у средини у којој се осећају сигурно и заштићено. </a:t>
            </a:r>
          </a:p>
          <a:p>
            <a:pPr algn="just">
              <a:buFont typeface="Wingdings" panose="05000000000000000000" pitchFamily="2" charset="2"/>
              <a:buChar char="ü"/>
            </a:pPr>
            <a:r>
              <a:rPr lang="ru-RU" sz="2800" b="1" dirty="0">
                <a:solidFill>
                  <a:srgbClr val="FF0000"/>
                </a:solidFill>
                <a:latin typeface="Comic Sans MS" panose="030F0702030302020204" pitchFamily="66" charset="0"/>
              </a:rPr>
              <a:t> Задатак одраслих је да обезбједе средину за развој и учење у којој ће се свако дијете осјећати сигурно.</a:t>
            </a:r>
            <a:endParaRPr lang="en-US" sz="28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26891647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DC318-D02C-D9B5-E763-D5BCE21DAE93}"/>
              </a:ext>
            </a:extLst>
          </p:cNvPr>
          <p:cNvSpPr>
            <a:spLocks noGrp="1"/>
          </p:cNvSpPr>
          <p:nvPr>
            <p:ph type="title"/>
          </p:nvPr>
        </p:nvSpPr>
        <p:spPr/>
        <p:txBody>
          <a:bodyPr/>
          <a:lstStyle/>
          <a:p>
            <a:pPr algn="ctr"/>
            <a:r>
              <a:rPr lang="ru-RU" sz="2400" b="1" dirty="0">
                <a:solidFill>
                  <a:srgbClr val="FF0000"/>
                </a:solidFill>
                <a:latin typeface="Comic Sans MS" panose="030F0702030302020204" pitchFamily="66" charset="0"/>
              </a:rPr>
              <a:t>Сукоби међу дјецом и агресивно понашање</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8A7DC439-6AED-2B63-6B72-8052CE80B703}"/>
              </a:ext>
            </a:extLst>
          </p:cNvPr>
          <p:cNvSpPr>
            <a:spLocks noGrp="1"/>
          </p:cNvSpPr>
          <p:nvPr>
            <p:ph idx="1"/>
          </p:nvPr>
        </p:nvSpPr>
        <p:spPr/>
        <p:txBody>
          <a:bodyPr/>
          <a:lstStyle/>
          <a:p>
            <a:pPr marL="0" indent="0" algn="just">
              <a:buNone/>
            </a:pPr>
            <a:r>
              <a:rPr lang="sr-Cyrl-RS" sz="1800" dirty="0">
                <a:solidFill>
                  <a:srgbClr val="0070C0"/>
                </a:solidFill>
                <a:latin typeface="Comic Sans MS" panose="030F0702030302020204" pitchFamily="66" charset="0"/>
              </a:rPr>
              <a:t>Агресивност је уобичајен и важан </a:t>
            </a:r>
            <a:r>
              <a:rPr lang="sr-Cyrl-RS" sz="1800" dirty="0" err="1">
                <a:solidFill>
                  <a:srgbClr val="0070C0"/>
                </a:solidFill>
                <a:latin typeface="Comic Sans MS" panose="030F0702030302020204" pitchFamily="66" charset="0"/>
              </a:rPr>
              <a:t>дио</a:t>
            </a:r>
            <a:r>
              <a:rPr lang="sr-Cyrl-RS" sz="1800" dirty="0">
                <a:solidFill>
                  <a:srgbClr val="0070C0"/>
                </a:solidFill>
                <a:latin typeface="Comic Sans MS" panose="030F0702030302020204" pitchFamily="66" charset="0"/>
              </a:rPr>
              <a:t> дјечијег развоја, с тим што се током одрастања </a:t>
            </a:r>
            <a:r>
              <a:rPr lang="sr-Cyrl-RS" sz="1800" dirty="0" err="1">
                <a:solidFill>
                  <a:srgbClr val="0070C0"/>
                </a:solidFill>
                <a:latin typeface="Comic Sans MS" panose="030F0702030302020204" pitchFamily="66" charset="0"/>
              </a:rPr>
              <a:t>мијењају</a:t>
            </a:r>
            <a:r>
              <a:rPr lang="sr-Cyrl-RS" sz="1800" dirty="0">
                <a:solidFill>
                  <a:srgbClr val="0070C0"/>
                </a:solidFill>
                <a:latin typeface="Comic Sans MS" panose="030F0702030302020204" pitchFamily="66" charset="0"/>
              </a:rPr>
              <a:t> облици испољавања агресивног понашања, као и ситуације које их изазивају. </a:t>
            </a:r>
          </a:p>
          <a:p>
            <a:pPr marL="0" indent="0" algn="just">
              <a:buNone/>
            </a:pPr>
            <a:r>
              <a:rPr lang="sr-Cyrl-RS" sz="1800" dirty="0">
                <a:solidFill>
                  <a:srgbClr val="0070C0"/>
                </a:solidFill>
                <a:latin typeface="Comic Sans MS" panose="030F0702030302020204" pitchFamily="66" charset="0"/>
              </a:rPr>
              <a:t>У раном </a:t>
            </a:r>
            <a:r>
              <a:rPr lang="sr-Cyrl-RS" sz="1800" dirty="0" err="1">
                <a:solidFill>
                  <a:srgbClr val="0070C0"/>
                </a:solidFill>
                <a:latin typeface="Comic Sans MS" panose="030F0702030302020204" pitchFamily="66" charset="0"/>
              </a:rPr>
              <a:t>дјетињству</a:t>
            </a:r>
            <a:r>
              <a:rPr lang="sr-Cyrl-RS" sz="1800" dirty="0">
                <a:solidFill>
                  <a:srgbClr val="0070C0"/>
                </a:solidFill>
                <a:latin typeface="Comic Sans MS" panose="030F0702030302020204" pitchFamily="66" charset="0"/>
              </a:rPr>
              <a:t> агресивно понашање је углавном реакција на фрустрацију, тј. на осујећење потреба. </a:t>
            </a:r>
          </a:p>
          <a:p>
            <a:pPr marL="0" indent="0" algn="just">
              <a:buNone/>
            </a:pPr>
            <a:r>
              <a:rPr lang="sr-Cyrl-RS" sz="1800" dirty="0">
                <a:solidFill>
                  <a:srgbClr val="0070C0"/>
                </a:solidFill>
                <a:latin typeface="Comic Sans MS" panose="030F0702030302020204" pitchFamily="66" charset="0"/>
              </a:rPr>
              <a:t>Агресију повезану с нападима </a:t>
            </a:r>
            <a:r>
              <a:rPr lang="sr-Cyrl-RS" sz="1800" dirty="0" err="1">
                <a:solidFill>
                  <a:srgbClr val="0070C0"/>
                </a:solidFill>
                <a:latin typeface="Comic Sans MS" panose="030F0702030302020204" pitchFamily="66" charset="0"/>
              </a:rPr>
              <a:t>бијеса</a:t>
            </a:r>
            <a:r>
              <a:rPr lang="sr-Cyrl-RS" sz="1800" dirty="0">
                <a:solidFill>
                  <a:srgbClr val="0070C0"/>
                </a:solidFill>
                <a:latin typeface="Comic Sans MS" panose="030F0702030302020204" pitchFamily="66" charset="0"/>
              </a:rPr>
              <a:t> – са шутирањем и бацањем предмета – одрасли често толеришу као израз фрустрације </a:t>
            </a:r>
            <a:r>
              <a:rPr lang="sr-Cyrl-RS" sz="1800" dirty="0" err="1">
                <a:solidFill>
                  <a:srgbClr val="0070C0"/>
                </a:solidFill>
                <a:latin typeface="Comic Sans MS" panose="030F0702030302020204" pitchFamily="66" charset="0"/>
              </a:rPr>
              <a:t>дјетета</a:t>
            </a:r>
            <a:r>
              <a:rPr lang="sr-Cyrl-RS" sz="1800" dirty="0">
                <a:solidFill>
                  <a:srgbClr val="0070C0"/>
                </a:solidFill>
                <a:latin typeface="Comic Sans MS" panose="030F0702030302020204" pitchFamily="66" charset="0"/>
              </a:rPr>
              <a:t> суоченог с неким тренутним изазовом, као што је уочавање нечега или обављање неког специфичног задатка, или немогућност да правим </a:t>
            </a:r>
            <a:r>
              <a:rPr lang="sr-Cyrl-RS" sz="1800" dirty="0" err="1">
                <a:solidFill>
                  <a:srgbClr val="0070C0"/>
                </a:solidFill>
                <a:latin typeface="Comic Sans MS" panose="030F0702030302020204" pitchFamily="66" charset="0"/>
              </a:rPr>
              <a:t>ријечима</a:t>
            </a:r>
            <a:r>
              <a:rPr lang="sr-Cyrl-RS" sz="1800" dirty="0">
                <a:solidFill>
                  <a:srgbClr val="0070C0"/>
                </a:solidFill>
                <a:latin typeface="Comic Sans MS" panose="030F0702030302020204" pitchFamily="66" charset="0"/>
              </a:rPr>
              <a:t> изрази своја </a:t>
            </a:r>
            <a:r>
              <a:rPr lang="sr-Cyrl-RS" sz="1800" dirty="0" err="1">
                <a:solidFill>
                  <a:srgbClr val="0070C0"/>
                </a:solidFill>
                <a:latin typeface="Comic Sans MS" panose="030F0702030302020204" pitchFamily="66" charset="0"/>
              </a:rPr>
              <a:t>осјећања</a:t>
            </a:r>
            <a:r>
              <a:rPr lang="sr-Cyrl-RS" sz="1800" dirty="0">
                <a:solidFill>
                  <a:srgbClr val="0070C0"/>
                </a:solidFill>
                <a:latin typeface="Comic Sans MS" panose="030F0702030302020204" pitchFamily="66" charset="0"/>
              </a:rPr>
              <a:t>. Код већине двогодишњака изливи </a:t>
            </a:r>
            <a:r>
              <a:rPr lang="sr-Cyrl-RS" sz="1800" dirty="0" err="1">
                <a:solidFill>
                  <a:srgbClr val="0070C0"/>
                </a:solidFill>
                <a:latin typeface="Comic Sans MS" panose="030F0702030302020204" pitchFamily="66" charset="0"/>
              </a:rPr>
              <a:t>бијеса</a:t>
            </a:r>
            <a:r>
              <a:rPr lang="sr-Cyrl-RS" sz="1800" dirty="0">
                <a:solidFill>
                  <a:srgbClr val="0070C0"/>
                </a:solidFill>
                <a:latin typeface="Comic Sans MS" panose="030F0702030302020204" pitchFamily="66" charset="0"/>
              </a:rPr>
              <a:t> покренути су неком фрустрацијом или љутњом.</a:t>
            </a:r>
          </a:p>
          <a:p>
            <a:pPr marL="0" indent="0" algn="just">
              <a:buNone/>
            </a:pPr>
            <a:endParaRPr lang="sr-Cyrl-RS" sz="1800" dirty="0">
              <a:solidFill>
                <a:srgbClr val="0070C0"/>
              </a:solidFill>
              <a:latin typeface="Comic Sans MS" panose="030F0702030302020204" pitchFamily="66" charset="0"/>
            </a:endParaRPr>
          </a:p>
          <a:p>
            <a:pPr marL="0" indent="0" algn="just">
              <a:buNone/>
            </a:pPr>
            <a:r>
              <a:rPr lang="sr-Cyrl-RS" sz="1800" dirty="0">
                <a:solidFill>
                  <a:srgbClr val="0070C0"/>
                </a:solidFill>
                <a:latin typeface="Comic Sans MS" panose="030F0702030302020204" pitchFamily="66" charset="0"/>
              </a:rPr>
              <a:t>У односу на </a:t>
            </a:r>
            <a:r>
              <a:rPr lang="sr-Cyrl-RS" sz="1800" b="1" dirty="0">
                <a:solidFill>
                  <a:srgbClr val="FF0000"/>
                </a:solidFill>
                <a:latin typeface="Comic Sans MS" panose="030F0702030302020204" pitchFamily="66" charset="0"/>
              </a:rPr>
              <a:t>облик испољавања </a:t>
            </a:r>
            <a:r>
              <a:rPr lang="sr-Cyrl-RS" sz="1800" dirty="0">
                <a:solidFill>
                  <a:srgbClr val="0070C0"/>
                </a:solidFill>
                <a:latin typeface="Comic Sans MS" panose="030F0702030302020204" pitchFamily="66" charset="0"/>
              </a:rPr>
              <a:t>агресивног понашања разликујемо </a:t>
            </a:r>
            <a:r>
              <a:rPr lang="sr-Cyrl-RS" sz="1800" b="1" dirty="0">
                <a:solidFill>
                  <a:srgbClr val="FF0000"/>
                </a:solidFill>
                <a:latin typeface="Comic Sans MS" panose="030F0702030302020204" pitchFamily="66" charset="0"/>
              </a:rPr>
              <a:t>вербалну агресију </a:t>
            </a:r>
            <a:r>
              <a:rPr lang="sr-Cyrl-RS" sz="1800" dirty="0">
                <a:solidFill>
                  <a:srgbClr val="0070C0"/>
                </a:solidFill>
                <a:latin typeface="Comic Sans MS" panose="030F0702030302020204" pitchFamily="66" charset="0"/>
              </a:rPr>
              <a:t>(називање погрдним именима, етикетирање, задиркивање, претње и сл.) и </a:t>
            </a:r>
            <a:r>
              <a:rPr lang="sr-Cyrl-RS" sz="1800" b="1" dirty="0">
                <a:solidFill>
                  <a:srgbClr val="FF0000"/>
                </a:solidFill>
                <a:latin typeface="Comic Sans MS" panose="030F0702030302020204" pitchFamily="66" charset="0"/>
              </a:rPr>
              <a:t>физичку агресију </a:t>
            </a:r>
            <a:r>
              <a:rPr lang="sr-Cyrl-RS" sz="1800" dirty="0">
                <a:solidFill>
                  <a:srgbClr val="0070C0"/>
                </a:solidFill>
                <a:latin typeface="Comic Sans MS" panose="030F0702030302020204" pitchFamily="66" charset="0"/>
              </a:rPr>
              <a:t>(ударање, </a:t>
            </a:r>
            <a:r>
              <a:rPr lang="sr-Cyrl-RS" sz="1800" dirty="0" err="1">
                <a:solidFill>
                  <a:srgbClr val="0070C0"/>
                </a:solidFill>
                <a:latin typeface="Comic Sans MS" panose="030F0702030302020204" pitchFamily="66" charset="0"/>
              </a:rPr>
              <a:t>грижење</a:t>
            </a:r>
            <a:r>
              <a:rPr lang="sr-Cyrl-RS" sz="1800" dirty="0">
                <a:solidFill>
                  <a:srgbClr val="0070C0"/>
                </a:solidFill>
                <a:latin typeface="Comic Sans MS" panose="030F0702030302020204" pitchFamily="66" charset="0"/>
              </a:rPr>
              <a:t>, лупање и сл.). </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28982624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5EF82E-60B8-6570-D114-012E5D057557}"/>
              </a:ext>
            </a:extLst>
          </p:cNvPr>
          <p:cNvSpPr>
            <a:spLocks noGrp="1"/>
          </p:cNvSpPr>
          <p:nvPr>
            <p:ph idx="1"/>
          </p:nvPr>
        </p:nvSpPr>
        <p:spPr>
          <a:xfrm>
            <a:off x="228600" y="1371600"/>
            <a:ext cx="8686800" cy="5334000"/>
          </a:xfrm>
        </p:spPr>
        <p:txBody>
          <a:bodyPr/>
          <a:lstStyle/>
          <a:p>
            <a:pPr marL="0" indent="0" algn="just">
              <a:buNone/>
            </a:pPr>
            <a:r>
              <a:rPr lang="sr-Cyrl-RS" sz="1800" dirty="0">
                <a:solidFill>
                  <a:srgbClr val="0070C0"/>
                </a:solidFill>
                <a:latin typeface="Comic Sans MS" panose="030F0702030302020204" pitchFamily="66" charset="0"/>
              </a:rPr>
              <a:t>С обзиром на </a:t>
            </a:r>
            <a:r>
              <a:rPr lang="sr-Cyrl-RS" sz="1800" b="1" dirty="0">
                <a:solidFill>
                  <a:srgbClr val="FF0000"/>
                </a:solidFill>
                <a:latin typeface="Comic Sans MS" panose="030F0702030302020204" pitchFamily="66" charset="0"/>
              </a:rPr>
              <a:t>функцију</a:t>
            </a:r>
            <a:r>
              <a:rPr lang="sr-Cyrl-RS" sz="1800" dirty="0">
                <a:solidFill>
                  <a:srgbClr val="0070C0"/>
                </a:solidFill>
                <a:latin typeface="Comic Sans MS" panose="030F0702030302020204" pitchFamily="66" charset="0"/>
              </a:rPr>
              <a:t> коју агресивно понашање има, разликујемо </a:t>
            </a:r>
            <a:r>
              <a:rPr lang="sr-Cyrl-RS" sz="1800" b="1" dirty="0">
                <a:solidFill>
                  <a:srgbClr val="FF0000"/>
                </a:solidFill>
                <a:latin typeface="Comic Sans MS" panose="030F0702030302020204" pitchFamily="66" charset="0"/>
              </a:rPr>
              <a:t>инструменталну агресију </a:t>
            </a:r>
            <a:r>
              <a:rPr lang="sr-Cyrl-RS" sz="1800" dirty="0">
                <a:solidFill>
                  <a:srgbClr val="0070C0"/>
                </a:solidFill>
                <a:latin typeface="Comic Sans MS" panose="030F0702030302020204" pitchFamily="66" charset="0"/>
              </a:rPr>
              <a:t>(чији је циљ прибављање нечега и/или остваривања неке користи) и </a:t>
            </a:r>
            <a:r>
              <a:rPr lang="sr-Cyrl-RS" sz="1800" b="1" dirty="0">
                <a:solidFill>
                  <a:srgbClr val="FF0000"/>
                </a:solidFill>
                <a:latin typeface="Comic Sans MS" panose="030F0702030302020204" pitchFamily="66" charset="0"/>
              </a:rPr>
              <a:t>непријатељску (осветничку) агресију</a:t>
            </a:r>
            <a:r>
              <a:rPr lang="sr-Cyrl-RS" sz="1800" dirty="0">
                <a:solidFill>
                  <a:srgbClr val="0070C0"/>
                </a:solidFill>
                <a:latin typeface="Comic Sans MS" panose="030F0702030302020204" pitchFamily="66" charset="0"/>
              </a:rPr>
              <a:t>, која за циљ има наношење бола или штете другој особи. Истраживања показују да физичка и инструментална агресија </a:t>
            </a:r>
            <a:r>
              <a:rPr lang="sr-Cyrl-RS" sz="1800" dirty="0" err="1">
                <a:solidFill>
                  <a:srgbClr val="0070C0"/>
                </a:solidFill>
                <a:latin typeface="Comic Sans MS" panose="030F0702030302020204" pitchFamily="66" charset="0"/>
              </a:rPr>
              <a:t>преовладава</a:t>
            </a:r>
            <a:r>
              <a:rPr lang="sr-Cyrl-RS" sz="1800" dirty="0">
                <a:solidFill>
                  <a:srgbClr val="0070C0"/>
                </a:solidFill>
                <a:latin typeface="Comic Sans MS" panose="030F0702030302020204" pitchFamily="66" charset="0"/>
              </a:rPr>
              <a:t> у млађим узрастима, док су вербална и непријатељска агресија чешће у старијим узрастима (од поласка у школу, па надаље).</a:t>
            </a:r>
          </a:p>
          <a:p>
            <a:pPr marL="0" indent="0" algn="just">
              <a:buNone/>
            </a:pPr>
            <a:r>
              <a:rPr lang="sr-Cyrl-RS" sz="1800" dirty="0">
                <a:solidFill>
                  <a:srgbClr val="0070C0"/>
                </a:solidFill>
                <a:latin typeface="Comic Sans MS" panose="030F0702030302020204" pitchFamily="66" charset="0"/>
              </a:rPr>
              <a:t>Од </a:t>
            </a:r>
            <a:r>
              <a:rPr lang="sr-Cyrl-RS" sz="1800" dirty="0" err="1">
                <a:solidFill>
                  <a:srgbClr val="0070C0"/>
                </a:solidFill>
                <a:latin typeface="Comic Sans MS" panose="030F0702030302020204" pitchFamily="66" charset="0"/>
              </a:rPr>
              <a:t>дјеце</a:t>
            </a:r>
            <a:r>
              <a:rPr lang="sr-Cyrl-RS" sz="1800" dirty="0">
                <a:solidFill>
                  <a:srgbClr val="0070C0"/>
                </a:solidFill>
                <a:latin typeface="Comic Sans MS" panose="030F0702030302020204" pitchFamily="66" charset="0"/>
              </a:rPr>
              <a:t> узраста три до пет година очекују се повремена агресивна понашања док уче како да изразе страх, тугу или </a:t>
            </a:r>
            <a:r>
              <a:rPr lang="sr-Cyrl-RS" sz="1800" dirty="0" err="1">
                <a:solidFill>
                  <a:srgbClr val="0070C0"/>
                </a:solidFill>
                <a:latin typeface="Comic Sans MS" panose="030F0702030302020204" pitchFamily="66" charset="0"/>
              </a:rPr>
              <a:t>бијес</a:t>
            </a:r>
            <a:r>
              <a:rPr lang="sr-Cyrl-RS" sz="1800" dirty="0">
                <a:solidFill>
                  <a:srgbClr val="0070C0"/>
                </a:solidFill>
                <a:latin typeface="Comic Sans MS" panose="030F0702030302020204" pitchFamily="66" charset="0"/>
              </a:rPr>
              <a:t> и како да успоставе прикладну интеракцију с вршњацима, тј. како да комуницирају те емоције на конструктиван начин. Тзв. грубе игре (уколико су на адекватан начин подржане) могу да буде начин учења </a:t>
            </a:r>
            <a:r>
              <a:rPr lang="sr-Cyrl-RS" sz="1800" dirty="0" err="1">
                <a:solidFill>
                  <a:srgbClr val="0070C0"/>
                </a:solidFill>
                <a:latin typeface="Comic Sans MS" panose="030F0702030302020204" pitchFamily="66" charset="0"/>
              </a:rPr>
              <a:t>дјеце</a:t>
            </a:r>
            <a:r>
              <a:rPr lang="sr-Cyrl-RS" sz="1800" dirty="0">
                <a:solidFill>
                  <a:srgbClr val="0070C0"/>
                </a:solidFill>
                <a:latin typeface="Comic Sans MS" panose="030F0702030302020204" pitchFamily="66" charset="0"/>
              </a:rPr>
              <a:t> како да комуницирају неслагање у потребама, очекивањима и ставовима. Под грубом игром се мисли на игру која укључује физички контакт, интензивне емоције и енергичне активности као што су скакање, љуљање, јурење, кошкање и сл. Нека истраживања показују да те игре помажу успостављању </a:t>
            </a:r>
            <a:r>
              <a:rPr lang="sr-Cyrl-RS" sz="1800" dirty="0" err="1">
                <a:solidFill>
                  <a:srgbClr val="0070C0"/>
                </a:solidFill>
                <a:latin typeface="Comic Sans MS" panose="030F0702030302020204" pitchFamily="66" charset="0"/>
              </a:rPr>
              <a:t>просоцијалног</a:t>
            </a:r>
            <a:r>
              <a:rPr lang="sr-Cyrl-RS" sz="1800" dirty="0">
                <a:solidFill>
                  <a:srgbClr val="0070C0"/>
                </a:solidFill>
                <a:latin typeface="Comic Sans MS" panose="030F0702030302020204" pitchFamily="66" charset="0"/>
              </a:rPr>
              <a:t> понашања током развоја у раном детињству.</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11550582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7DBC3-C0C2-0A86-21A3-84ABAA6CF128}"/>
              </a:ext>
            </a:extLst>
          </p:cNvPr>
          <p:cNvSpPr>
            <a:spLocks noGrp="1"/>
          </p:cNvSpPr>
          <p:nvPr>
            <p:ph type="title"/>
          </p:nvPr>
        </p:nvSpPr>
        <p:spPr/>
        <p:txBody>
          <a:bodyPr/>
          <a:lstStyle/>
          <a:p>
            <a:pPr algn="ctr"/>
            <a:r>
              <a:rPr lang="ru-RU" sz="2400" b="1" dirty="0">
                <a:solidFill>
                  <a:srgbClr val="FF0000"/>
                </a:solidFill>
                <a:latin typeface="Comic Sans MS" panose="030F0702030302020204" pitchFamily="66" charset="0"/>
              </a:rPr>
              <a:t>Постоје различита схватања о узроцима агресивности.</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26C10213-A835-A062-0BE2-95A73CA90EB0}"/>
              </a:ext>
            </a:extLst>
          </p:cNvPr>
          <p:cNvSpPr>
            <a:spLocks noGrp="1"/>
          </p:cNvSpPr>
          <p:nvPr>
            <p:ph idx="1"/>
          </p:nvPr>
        </p:nvSpPr>
        <p:spPr/>
        <p:txBody>
          <a:bodyPr/>
          <a:lstStyle/>
          <a:p>
            <a:pPr marL="0" indent="0" algn="just">
              <a:buNone/>
            </a:pPr>
            <a:r>
              <a:rPr lang="ru-RU" sz="1800" dirty="0">
                <a:solidFill>
                  <a:srgbClr val="0070C0"/>
                </a:solidFill>
                <a:latin typeface="Comic Sans MS" panose="030F0702030302020204" pitchFamily="66" charset="0"/>
              </a:rPr>
              <a:t>Нека схватања говоре о томе да је агресивност урођен облик понашања и да се може објаснити утицајем хормона (тестостерона), генетским факторима, као и карактеристикама темперамента (тзв. „тешка дјеца“, која чешће плачу, нервознија су, раздражљивија и захтевнија од друге дјеце).</a:t>
            </a:r>
          </a:p>
          <a:p>
            <a:pPr marL="0" indent="0" algn="just">
              <a:buNone/>
            </a:pPr>
            <a:endParaRPr lang="ru-RU" sz="1800" dirty="0">
              <a:solidFill>
                <a:srgbClr val="0070C0"/>
              </a:solidFill>
              <a:latin typeface="Comic Sans MS" panose="030F0702030302020204" pitchFamily="66" charset="0"/>
            </a:endParaRPr>
          </a:p>
          <a:p>
            <a:pPr marL="0" indent="0" algn="just">
              <a:buNone/>
            </a:pPr>
            <a:r>
              <a:rPr lang="ru-RU" sz="1800" dirty="0">
                <a:solidFill>
                  <a:srgbClr val="0070C0"/>
                </a:solidFill>
                <a:latin typeface="Comic Sans MS" panose="030F0702030302020204" pitchFamily="66" charset="0"/>
              </a:rPr>
              <a:t> Етнолози сматрају да агресија има еволуционо порекло и пореде односе доминације који важе у животињском свијету са односима доминације и моћи који се успостављају у вршњачким групама. </a:t>
            </a:r>
          </a:p>
          <a:p>
            <a:pPr marL="0" indent="0" algn="just">
              <a:buNone/>
            </a:pPr>
            <a:endParaRPr lang="ru-RU" sz="1800" dirty="0">
              <a:solidFill>
                <a:srgbClr val="0070C0"/>
              </a:solidFill>
              <a:latin typeface="Comic Sans MS" panose="030F0702030302020204" pitchFamily="66" charset="0"/>
            </a:endParaRPr>
          </a:p>
          <a:p>
            <a:pPr marL="0" indent="0" algn="just">
              <a:buNone/>
            </a:pPr>
            <a:r>
              <a:rPr lang="ru-RU" sz="1800" dirty="0">
                <a:solidFill>
                  <a:srgbClr val="0070C0"/>
                </a:solidFill>
                <a:latin typeface="Comic Sans MS" panose="030F0702030302020204" pitchFamily="66" charset="0"/>
              </a:rPr>
              <a:t>Међутим, нека истраживања показују и да постоје културе у којима су сукоби између чланова групе и агресивно понашање веома ријетки, што указује на то да је агресивно понашање у великој мјери ствар социјализације. </a:t>
            </a:r>
          </a:p>
          <a:p>
            <a:pPr marL="0" indent="0" algn="ctr">
              <a:buNone/>
            </a:pPr>
            <a:r>
              <a:rPr lang="ru-RU" sz="1800" b="1" dirty="0">
                <a:solidFill>
                  <a:srgbClr val="FF0000"/>
                </a:solidFill>
                <a:latin typeface="Comic Sans MS" panose="030F0702030302020204" pitchFamily="66" charset="0"/>
              </a:rPr>
              <a:t>Уколико дијете одраста у окружењу у којем се агресивно понашање толерише, позитивно конотира и поткрепљује,</a:t>
            </a:r>
          </a:p>
          <a:p>
            <a:pPr marL="0" indent="0" algn="ctr">
              <a:buNone/>
            </a:pPr>
            <a:r>
              <a:rPr lang="ru-RU" sz="1800" b="1" dirty="0">
                <a:solidFill>
                  <a:srgbClr val="FF0000"/>
                </a:solidFill>
                <a:latin typeface="Comic Sans MS" panose="030F0702030302020204" pitchFamily="66" charset="0"/>
              </a:rPr>
              <a:t> усвојиће тај модел понашања.</a:t>
            </a:r>
            <a:endParaRPr lang="en-US" sz="18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5406484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DB14C-936F-CD9D-3F04-C2994A669802}"/>
              </a:ext>
            </a:extLst>
          </p:cNvPr>
          <p:cNvSpPr>
            <a:spLocks noGrp="1"/>
          </p:cNvSpPr>
          <p:nvPr>
            <p:ph type="title"/>
          </p:nvPr>
        </p:nvSpPr>
        <p:spPr/>
        <p:txBody>
          <a:bodyPr/>
          <a:lstStyle/>
          <a:p>
            <a:pPr algn="ctr"/>
            <a:r>
              <a:rPr lang="sr-Cyrl-RS" sz="2400" b="1" dirty="0">
                <a:solidFill>
                  <a:srgbClr val="FF0000"/>
                </a:solidFill>
                <a:latin typeface="Comic Sans MS" panose="030F0702030302020204" pitchFamily="66" charset="0"/>
              </a:rPr>
              <a:t>Агресивност и род</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8274AA43-6FAE-CE35-2AAE-E31CA48116BF}"/>
              </a:ext>
            </a:extLst>
          </p:cNvPr>
          <p:cNvSpPr>
            <a:spLocks noGrp="1"/>
          </p:cNvSpPr>
          <p:nvPr>
            <p:ph idx="1"/>
          </p:nvPr>
        </p:nvSpPr>
        <p:spPr>
          <a:xfrm>
            <a:off x="228600" y="1295400"/>
            <a:ext cx="8686800" cy="4830763"/>
          </a:xfrm>
        </p:spPr>
        <p:txBody>
          <a:bodyPr/>
          <a:lstStyle/>
          <a:p>
            <a:pPr marL="0" indent="0" algn="just">
              <a:buNone/>
            </a:pPr>
            <a:r>
              <a:rPr lang="sr-Cyrl-RS" sz="1800" dirty="0" err="1">
                <a:solidFill>
                  <a:srgbClr val="0070C0"/>
                </a:solidFill>
                <a:latin typeface="Comic Sans MS" panose="030F0702030302020204" pitchFamily="66" charset="0"/>
              </a:rPr>
              <a:t>Дјечаци</a:t>
            </a:r>
            <a:r>
              <a:rPr lang="sr-Cyrl-RS" sz="1800" dirty="0">
                <a:solidFill>
                  <a:srgbClr val="0070C0"/>
                </a:solidFill>
                <a:latin typeface="Comic Sans MS" panose="030F0702030302020204" pitchFamily="66" charset="0"/>
              </a:rPr>
              <a:t> и </a:t>
            </a:r>
            <a:r>
              <a:rPr lang="sr-Cyrl-RS" sz="1800" dirty="0" err="1">
                <a:solidFill>
                  <a:srgbClr val="0070C0"/>
                </a:solidFill>
                <a:latin typeface="Comic Sans MS" panose="030F0702030302020204" pitchFamily="66" charset="0"/>
              </a:rPr>
              <a:t>дјевојчице</a:t>
            </a:r>
            <a:r>
              <a:rPr lang="sr-Cyrl-RS" sz="1800" dirty="0">
                <a:solidFill>
                  <a:srgbClr val="0070C0"/>
                </a:solidFill>
                <a:latin typeface="Comic Sans MS" panose="030F0702030302020204" pitchFamily="66" charset="0"/>
              </a:rPr>
              <a:t> се у истој </a:t>
            </a:r>
            <a:r>
              <a:rPr lang="sr-Cyrl-RS" sz="1800" dirty="0" err="1">
                <a:solidFill>
                  <a:srgbClr val="0070C0"/>
                </a:solidFill>
                <a:latin typeface="Comic Sans MS" panose="030F0702030302020204" pitchFamily="66" charset="0"/>
              </a:rPr>
              <a:t>мјери</a:t>
            </a:r>
            <a:r>
              <a:rPr lang="sr-Cyrl-RS" sz="1800" dirty="0">
                <a:solidFill>
                  <a:srgbClr val="0070C0"/>
                </a:solidFill>
                <a:latin typeface="Comic Sans MS" panose="030F0702030302020204" pitchFamily="66" charset="0"/>
              </a:rPr>
              <a:t> укључују у </a:t>
            </a:r>
            <a:r>
              <a:rPr lang="sr-Cyrl-RS" sz="1800" dirty="0" err="1">
                <a:solidFill>
                  <a:srgbClr val="0070C0"/>
                </a:solidFill>
                <a:latin typeface="Comic Sans MS" panose="030F0702030302020204" pitchFamily="66" charset="0"/>
              </a:rPr>
              <a:t>вршњачке</a:t>
            </a:r>
            <a:r>
              <a:rPr lang="sr-Cyrl-RS" sz="1800" dirty="0">
                <a:solidFill>
                  <a:srgbClr val="0070C0"/>
                </a:solidFill>
                <a:latin typeface="Comic Sans MS" panose="030F0702030302020204" pitchFamily="66" charset="0"/>
              </a:rPr>
              <a:t> сукобе и могу се понашати агресивно, с тим што се већ у раним узрастима појављују разлике у испољавању агресивног понашања код </a:t>
            </a:r>
            <a:r>
              <a:rPr lang="sr-Cyrl-RS" sz="1800" dirty="0" err="1">
                <a:solidFill>
                  <a:srgbClr val="0070C0"/>
                </a:solidFill>
                <a:latin typeface="Comic Sans MS" panose="030F0702030302020204" pitchFamily="66" charset="0"/>
              </a:rPr>
              <a:t>дјечака</a:t>
            </a:r>
            <a:r>
              <a:rPr lang="sr-Cyrl-RS" sz="1800" dirty="0">
                <a:solidFill>
                  <a:srgbClr val="0070C0"/>
                </a:solidFill>
                <a:latin typeface="Comic Sans MS" panose="030F0702030302020204" pitchFamily="66" charset="0"/>
              </a:rPr>
              <a:t> и </a:t>
            </a:r>
            <a:r>
              <a:rPr lang="sr-Cyrl-RS" sz="1800" dirty="0" err="1">
                <a:solidFill>
                  <a:srgbClr val="0070C0"/>
                </a:solidFill>
                <a:latin typeface="Comic Sans MS" panose="030F0702030302020204" pitchFamily="66" charset="0"/>
              </a:rPr>
              <a:t>дјевојчица</a:t>
            </a:r>
            <a:r>
              <a:rPr lang="sr-Cyrl-RS" sz="1800" dirty="0">
                <a:solidFill>
                  <a:srgbClr val="0070C0"/>
                </a:solidFill>
                <a:latin typeface="Comic Sans MS" panose="030F0702030302020204" pitchFamily="66" charset="0"/>
              </a:rPr>
              <a:t> које су резултат социјализације родних улога.</a:t>
            </a:r>
          </a:p>
          <a:p>
            <a:pPr marL="0" indent="0" algn="just">
              <a:buNone/>
            </a:pPr>
            <a:endParaRPr lang="sr-Cyrl-RS" sz="1800" dirty="0">
              <a:solidFill>
                <a:srgbClr val="0070C0"/>
              </a:solidFill>
              <a:latin typeface="Comic Sans MS" panose="030F0702030302020204" pitchFamily="66" charset="0"/>
            </a:endParaRPr>
          </a:p>
          <a:p>
            <a:pPr marL="0" indent="0" algn="just">
              <a:buNone/>
            </a:pPr>
            <a:r>
              <a:rPr lang="sr-Cyrl-RS" sz="1800" dirty="0" err="1">
                <a:solidFill>
                  <a:srgbClr val="0070C0"/>
                </a:solidFill>
                <a:latin typeface="Comic Sans MS" panose="030F0702030302020204" pitchFamily="66" charset="0"/>
              </a:rPr>
              <a:t>Дјечаци</a:t>
            </a:r>
            <a:r>
              <a:rPr lang="sr-Cyrl-RS" sz="1800" dirty="0">
                <a:solidFill>
                  <a:srgbClr val="0070C0"/>
                </a:solidFill>
                <a:latin typeface="Comic Sans MS" panose="030F0702030302020204" pitchFamily="66" charset="0"/>
              </a:rPr>
              <a:t> су склонији да </a:t>
            </a:r>
            <a:r>
              <a:rPr lang="sr-Cyrl-RS" sz="1800" dirty="0" err="1">
                <a:solidFill>
                  <a:srgbClr val="0070C0"/>
                </a:solidFill>
                <a:latin typeface="Comic Sans MS" panose="030F0702030302020204" pitchFamily="66" charset="0"/>
              </a:rPr>
              <a:t>примјењују</a:t>
            </a:r>
            <a:r>
              <a:rPr lang="sr-Cyrl-RS" sz="1800" dirty="0">
                <a:solidFill>
                  <a:srgbClr val="0070C0"/>
                </a:solidFill>
                <a:latin typeface="Comic Sans MS" panose="030F0702030302020204" pitchFamily="66" charset="0"/>
              </a:rPr>
              <a:t> директне, видљиве облике физичке и вербалне агресије. Таква понашања, за која је неопходна хитна интервенција, релативно су лака за </a:t>
            </a:r>
            <a:r>
              <a:rPr lang="sr-Cyrl-RS" sz="1800" dirty="0" err="1">
                <a:solidFill>
                  <a:srgbClr val="0070C0"/>
                </a:solidFill>
                <a:latin typeface="Comic Sans MS" panose="030F0702030302020204" pitchFamily="66" charset="0"/>
              </a:rPr>
              <a:t>усмјеравање</a:t>
            </a:r>
            <a:r>
              <a:rPr lang="sr-Cyrl-RS" sz="1800" dirty="0">
                <a:solidFill>
                  <a:srgbClr val="0070C0"/>
                </a:solidFill>
                <a:latin typeface="Comic Sans MS" panose="030F0702030302020204" pitchFamily="66" charset="0"/>
              </a:rPr>
              <a:t> и посматрање, будући да су видљива. У поређењу с тим, </a:t>
            </a:r>
            <a:r>
              <a:rPr lang="sr-Cyrl-RS" sz="1800" dirty="0" err="1">
                <a:solidFill>
                  <a:srgbClr val="0070C0"/>
                </a:solidFill>
                <a:latin typeface="Comic Sans MS" panose="030F0702030302020204" pitchFamily="66" charset="0"/>
              </a:rPr>
              <a:t>дјевојчице</a:t>
            </a:r>
            <a:r>
              <a:rPr lang="sr-Cyrl-RS" sz="1800" dirty="0">
                <a:solidFill>
                  <a:srgbClr val="0070C0"/>
                </a:solidFill>
                <a:latin typeface="Comic Sans MS" panose="030F0702030302020204" pitchFamily="66" charset="0"/>
              </a:rPr>
              <a:t> су склоније да </a:t>
            </a:r>
            <a:r>
              <a:rPr lang="sr-Cyrl-RS" sz="1800" dirty="0" err="1">
                <a:solidFill>
                  <a:srgbClr val="0070C0"/>
                </a:solidFill>
                <a:latin typeface="Comic Sans MS" panose="030F0702030302020204" pitchFamily="66" charset="0"/>
              </a:rPr>
              <a:t>примјењују</a:t>
            </a:r>
            <a:r>
              <a:rPr lang="sr-Cyrl-RS" sz="1800" dirty="0">
                <a:solidFill>
                  <a:srgbClr val="0070C0"/>
                </a:solidFill>
                <a:latin typeface="Comic Sans MS" panose="030F0702030302020204" pitchFamily="66" charset="0"/>
              </a:rPr>
              <a:t> софистицираније, </a:t>
            </a:r>
            <a:r>
              <a:rPr lang="sr-Cyrl-RS" sz="1800" dirty="0" err="1">
                <a:solidFill>
                  <a:srgbClr val="0070C0"/>
                </a:solidFill>
                <a:latin typeface="Comic Sans MS" panose="030F0702030302020204" pitchFamily="66" charset="0"/>
              </a:rPr>
              <a:t>посредније</a:t>
            </a:r>
            <a:r>
              <a:rPr lang="sr-Cyrl-RS" sz="1800" dirty="0">
                <a:solidFill>
                  <a:srgbClr val="0070C0"/>
                </a:solidFill>
                <a:latin typeface="Comic Sans MS" panose="030F0702030302020204" pitchFamily="66" charset="0"/>
              </a:rPr>
              <a:t> облике релационог агресивног понашања с циљем успостављања савезништва у </a:t>
            </a:r>
            <a:r>
              <a:rPr lang="sr-Cyrl-RS" sz="1800" dirty="0" err="1">
                <a:solidFill>
                  <a:srgbClr val="0070C0"/>
                </a:solidFill>
                <a:latin typeface="Comic Sans MS" panose="030F0702030302020204" pitchFamily="66" charset="0"/>
              </a:rPr>
              <a:t>вршњачкој</a:t>
            </a:r>
            <a:r>
              <a:rPr lang="sr-Cyrl-RS" sz="1800" dirty="0">
                <a:solidFill>
                  <a:srgbClr val="0070C0"/>
                </a:solidFill>
                <a:latin typeface="Comic Sans MS" panose="030F0702030302020204" pitchFamily="66" charset="0"/>
              </a:rPr>
              <a:t> групи и искључивања одређеног </a:t>
            </a:r>
            <a:r>
              <a:rPr lang="sr-Cyrl-RS" sz="1800" dirty="0" err="1">
                <a:solidFill>
                  <a:srgbClr val="0070C0"/>
                </a:solidFill>
                <a:latin typeface="Comic Sans MS" panose="030F0702030302020204" pitchFamily="66" charset="0"/>
              </a:rPr>
              <a:t>дјетета</a:t>
            </a:r>
            <a:r>
              <a:rPr lang="sr-Cyrl-RS" sz="1800" dirty="0">
                <a:solidFill>
                  <a:srgbClr val="0070C0"/>
                </a:solidFill>
                <a:latin typeface="Comic Sans MS" panose="030F0702030302020204" pitchFamily="66" charset="0"/>
              </a:rPr>
              <a:t> из те групе. Посредни облици релационог агресивног понашања укључују манипулацију односима, искључивање појединаца из групе, ширење гласина, одавање тајни, емоционалне </a:t>
            </a:r>
            <a:r>
              <a:rPr lang="sr-Cyrl-RS" sz="1800" dirty="0" err="1">
                <a:solidFill>
                  <a:srgbClr val="0070C0"/>
                </a:solidFill>
                <a:latin typeface="Comic Sans MS" panose="030F0702030302020204" pitchFamily="66" charset="0"/>
              </a:rPr>
              <a:t>уцејне</a:t>
            </a:r>
            <a:r>
              <a:rPr lang="sr-Cyrl-RS" sz="1800" dirty="0">
                <a:solidFill>
                  <a:srgbClr val="0070C0"/>
                </a:solidFill>
                <a:latin typeface="Comic Sans MS" panose="030F0702030302020204" pitchFamily="66" charset="0"/>
              </a:rPr>
              <a:t> – </a:t>
            </a:r>
            <a:r>
              <a:rPr lang="sr-Cyrl-RS" sz="1800" dirty="0" err="1">
                <a:solidFill>
                  <a:srgbClr val="0070C0"/>
                </a:solidFill>
                <a:latin typeface="Comic Sans MS" panose="030F0702030302020204" pitchFamily="66" charset="0"/>
              </a:rPr>
              <a:t>пријетње</a:t>
            </a:r>
            <a:r>
              <a:rPr lang="sr-Cyrl-RS" sz="1800" dirty="0">
                <a:solidFill>
                  <a:srgbClr val="0070C0"/>
                </a:solidFill>
                <a:latin typeface="Comic Sans MS" panose="030F0702030302020204" pitchFamily="66" charset="0"/>
              </a:rPr>
              <a:t> да се неће играти са другом/другарицом уколико они не прихвате </a:t>
            </a:r>
            <a:r>
              <a:rPr lang="sr-Cyrl-RS" sz="1800" dirty="0" err="1">
                <a:solidFill>
                  <a:srgbClr val="0070C0"/>
                </a:solidFill>
                <a:latin typeface="Comic Sans MS" panose="030F0702030302020204" pitchFamily="66" charset="0"/>
              </a:rPr>
              <a:t>захтјеве</a:t>
            </a:r>
            <a:r>
              <a:rPr lang="ru-RU" sz="1800" dirty="0">
                <a:solidFill>
                  <a:srgbClr val="0070C0"/>
                </a:solidFill>
                <a:latin typeface="Comic Sans MS" panose="030F0702030302020204" pitchFamily="66" charset="0"/>
              </a:rPr>
              <a:t> дјетета које пријети и сл. </a:t>
            </a:r>
            <a:r>
              <a:rPr lang="ru-RU" sz="1800" dirty="0">
                <a:solidFill>
                  <a:srgbClr val="FF0000"/>
                </a:solidFill>
                <a:latin typeface="Comic Sans MS" panose="030F0702030302020204" pitchFamily="66" charset="0"/>
              </a:rPr>
              <a:t>Васпитачи би требало посебну пажњу да посвете имплицитним, релационим агресивним понашањима пошто их је теже открити, а могу бити много погубнији од директних облика испољавања агресивног понашања.</a:t>
            </a:r>
            <a:endParaRPr lang="en-US" sz="1800"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8075637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514C6-7FA7-599B-E6A5-3E3780BCA581}"/>
              </a:ext>
            </a:extLst>
          </p:cNvPr>
          <p:cNvSpPr>
            <a:spLocks noGrp="1"/>
          </p:cNvSpPr>
          <p:nvPr>
            <p:ph type="title"/>
          </p:nvPr>
        </p:nvSpPr>
        <p:spPr>
          <a:xfrm>
            <a:off x="922774" y="304800"/>
            <a:ext cx="7620000" cy="660400"/>
          </a:xfrm>
        </p:spPr>
        <p:txBody>
          <a:bodyPr/>
          <a:lstStyle/>
          <a:p>
            <a:pPr algn="ctr"/>
            <a:r>
              <a:rPr lang="sr-Cyrl-RS" sz="2400" b="1" dirty="0">
                <a:solidFill>
                  <a:srgbClr val="FF0000"/>
                </a:solidFill>
                <a:latin typeface="Comic Sans MS" panose="030F0702030302020204" pitchFamily="66" charset="0"/>
              </a:rPr>
              <a:t>Агресивност и породична динамика</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112C698F-5E62-F5FF-ABA5-78340AF2568D}"/>
              </a:ext>
            </a:extLst>
          </p:cNvPr>
          <p:cNvSpPr>
            <a:spLocks noGrp="1"/>
          </p:cNvSpPr>
          <p:nvPr>
            <p:ph idx="1"/>
          </p:nvPr>
        </p:nvSpPr>
        <p:spPr>
          <a:xfrm>
            <a:off x="587829" y="1524000"/>
            <a:ext cx="7924800" cy="4830763"/>
          </a:xfrm>
        </p:spPr>
        <p:txBody>
          <a:bodyPr/>
          <a:lstStyle/>
          <a:p>
            <a:pPr marL="0" indent="0" algn="just">
              <a:buNone/>
            </a:pPr>
            <a:r>
              <a:rPr lang="ru-RU" sz="1800" dirty="0">
                <a:solidFill>
                  <a:srgbClr val="0070C0"/>
                </a:solidFill>
                <a:latin typeface="Comic Sans MS" panose="030F0702030302020204" pitchFamily="66" charset="0"/>
              </a:rPr>
              <a:t>Агресија у развоју током раног дјетињства може зависити и од породичне динамике, карактеристика родитеља и од родитељске васпитне праксе. На пример, постоје непосредни и посредни ефекти дисфункционалне породичне динамике на агресију дјеце предшколског узраста. Предшколци, суочени са породичним конфликтима или укључени у њих и породично насиље, могу да испољавају чешће агресивно понашање.</a:t>
            </a:r>
          </a:p>
          <a:p>
            <a:pPr marL="0" indent="0" algn="just">
              <a:buNone/>
            </a:pPr>
            <a:r>
              <a:rPr lang="ru-RU" sz="1800" dirty="0">
                <a:solidFill>
                  <a:srgbClr val="0070C0"/>
                </a:solidFill>
                <a:latin typeface="Comic Sans MS" panose="030F0702030302020204" pitchFamily="66" charset="0"/>
              </a:rPr>
              <a:t> Други фактори повезани с родитељством који могу допринијети агресивности дјетета укључују занемаривање дјетета, тешкоће у обављању родитељске улоге, неспособност да се дијете контролише, употребу присиљавања, неконзистентну и окрутну дисциплину, посрамљивање и понижавање као начине дисциплиновања. На примјер, дјеца коју тјелесно кажњавају теже већем испољавању агресивног понашања према вршњацима него дјеца која нису тјелесно кажњавана.</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2532954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29FB2A7-8A5F-78BE-595B-3269EA0BAA2F}"/>
              </a:ext>
            </a:extLst>
          </p:cNvPr>
          <p:cNvSpPr>
            <a:spLocks noGrp="1"/>
          </p:cNvSpPr>
          <p:nvPr>
            <p:ph idx="1"/>
          </p:nvPr>
        </p:nvSpPr>
        <p:spPr>
          <a:xfrm>
            <a:off x="152400" y="2615188"/>
            <a:ext cx="8458200" cy="3733800"/>
          </a:xfrm>
        </p:spPr>
        <p:txBody>
          <a:bodyPr/>
          <a:lstStyle/>
          <a:p>
            <a:pPr marL="0" indent="0" algn="just">
              <a:buNone/>
            </a:pPr>
            <a:r>
              <a:rPr lang="ru-RU" sz="2000" dirty="0">
                <a:solidFill>
                  <a:srgbClr val="0070C0"/>
                </a:solidFill>
                <a:latin typeface="Comic Sans MS" panose="030F0702030302020204" pitchFamily="66" charset="0"/>
              </a:rPr>
              <a:t>Различити слојеви социјалних идентитета дјеце утичу на њихово искуство у окружењу предшколске установе, на њихове интеракције са васпитачима и другом дјецом. Неки слојеви идентитета могу да буду повод за стереотипизирање деце, њихову дискриминацију и искључивање (нпр. Ром/Ромкиња, дијете са сметњама у развоју, сиромашно дијете и сл.). Важно је да васпитачи разумију како слојевитост идентитета тако и њихову међусобну повезаност/испреплетеност, тј. начин на који различити слојеви/аспекти идентитета остварују међусобне утицаје и обликују искуства дјеце и одраслих у социјалним односима, институцијама, заједницама и друштву као цјелини.</a:t>
            </a:r>
            <a:endParaRPr lang="en-US" sz="2000" dirty="0">
              <a:solidFill>
                <a:srgbClr val="0070C0"/>
              </a:solidFill>
              <a:latin typeface="Comic Sans MS" panose="030F0702030302020204" pitchFamily="66" charset="0"/>
            </a:endParaRPr>
          </a:p>
        </p:txBody>
      </p:sp>
      <p:pic>
        <p:nvPicPr>
          <p:cNvPr id="1026" name="Picture 2" descr="How to Build a Healthy Self-identity in Your Child | MindChamps">
            <a:extLst>
              <a:ext uri="{FF2B5EF4-FFF2-40B4-BE49-F238E27FC236}">
                <a16:creationId xmlns:a16="http://schemas.microsoft.com/office/drawing/2014/main" id="{6CD67E5D-B381-A0C8-41F1-141FE8667B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2824" y="495614"/>
            <a:ext cx="3677351" cy="1933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03768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4B524-E798-BEB4-B5E9-BD515A6558A2}"/>
              </a:ext>
            </a:extLst>
          </p:cNvPr>
          <p:cNvSpPr>
            <a:spLocks noGrp="1"/>
          </p:cNvSpPr>
          <p:nvPr>
            <p:ph type="title"/>
          </p:nvPr>
        </p:nvSpPr>
        <p:spPr>
          <a:xfrm>
            <a:off x="914400" y="299758"/>
            <a:ext cx="7620000" cy="381000"/>
          </a:xfrm>
        </p:spPr>
        <p:txBody>
          <a:bodyPr/>
          <a:lstStyle/>
          <a:p>
            <a:pPr algn="ctr"/>
            <a:r>
              <a:rPr lang="sr-Cyrl-RS" sz="2400" b="1" dirty="0">
                <a:solidFill>
                  <a:srgbClr val="FF0000"/>
                </a:solidFill>
                <a:latin typeface="Comic Sans MS" panose="030F0702030302020204" pitchFamily="66" charset="0"/>
              </a:rPr>
              <a:t>Агресивност и медији</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BADB73E6-3FE1-F037-E071-94EBE5D7ABCC}"/>
              </a:ext>
            </a:extLst>
          </p:cNvPr>
          <p:cNvSpPr>
            <a:spLocks noGrp="1"/>
          </p:cNvSpPr>
          <p:nvPr>
            <p:ph idx="1"/>
          </p:nvPr>
        </p:nvSpPr>
        <p:spPr>
          <a:xfrm>
            <a:off x="381000" y="1371600"/>
            <a:ext cx="8153400" cy="4830763"/>
          </a:xfrm>
        </p:spPr>
        <p:txBody>
          <a:bodyPr/>
          <a:lstStyle/>
          <a:p>
            <a:pPr marL="0" indent="0" algn="ctr">
              <a:buNone/>
            </a:pPr>
            <a:r>
              <a:rPr lang="ru-RU" sz="1800" b="1" dirty="0">
                <a:solidFill>
                  <a:srgbClr val="FF0000"/>
                </a:solidFill>
                <a:latin typeface="Comic Sans MS" panose="030F0702030302020204" pitchFamily="66" charset="0"/>
              </a:rPr>
              <a:t>Изложеност дјеце масовним медијима може утицати на њихово укључивање у агресивна понашања. </a:t>
            </a:r>
          </a:p>
          <a:p>
            <a:pPr marL="0" indent="0" algn="just">
              <a:buNone/>
            </a:pPr>
            <a:r>
              <a:rPr lang="ru-RU" sz="1800" dirty="0">
                <a:solidFill>
                  <a:srgbClr val="0070C0"/>
                </a:solidFill>
                <a:latin typeface="Comic Sans MS" panose="030F0702030302020204" pitchFamily="66" charset="0"/>
              </a:rPr>
              <a:t>Дјеца могу научити да буду агресивна тако што гледају телевизију и филмове у којима се насилно понашање на било који начин поткрепљује (нпр., насилник је приказан као моћан, успјешан, добија похвале и сл.) или тако што играју видео-игрице које награђују насилно понашање. Осим што постоји могућност учења по моделу, тј. да дјеца опонашају насилне поступке које виде у медијима, она постају и толерантнија према агресији и она им мање смета. Нека истраживања показују да однос између насиља и телевизије није линеаран него је пре циркуларан: </a:t>
            </a:r>
            <a:r>
              <a:rPr lang="ru-RU" sz="1800" dirty="0">
                <a:solidFill>
                  <a:srgbClr val="FF0000"/>
                </a:solidFill>
                <a:latin typeface="Comic Sans MS" panose="030F0702030302020204" pitchFamily="66" charset="0"/>
              </a:rPr>
              <a:t>насиље на телевизији подстиче агресивно понашање дјеце, али, са друге стране, дјеца која су процијењена као агресивнија у већој мери бирају агресивне садржаје на телевизији.</a:t>
            </a:r>
            <a:r>
              <a:rPr lang="ru-RU" sz="1800" dirty="0">
                <a:solidFill>
                  <a:srgbClr val="0070C0"/>
                </a:solidFill>
                <a:latin typeface="Comic Sans MS" panose="030F0702030302020204" pitchFamily="66" charset="0"/>
              </a:rPr>
              <a:t> Будући да је утицај медија велики, они могу одговорним креирањем образовних програма и других дјечијих програма у великој мјери да утичу на просоцијално понашање дјеце.</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17983066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9F1EF-2C28-1723-8577-CB2DE0DAC88F}"/>
              </a:ext>
            </a:extLst>
          </p:cNvPr>
          <p:cNvSpPr>
            <a:spLocks noGrp="1"/>
          </p:cNvSpPr>
          <p:nvPr>
            <p:ph type="title"/>
          </p:nvPr>
        </p:nvSpPr>
        <p:spPr>
          <a:xfrm>
            <a:off x="1066800" y="152400"/>
            <a:ext cx="7620000" cy="711200"/>
          </a:xfrm>
        </p:spPr>
        <p:txBody>
          <a:bodyPr/>
          <a:lstStyle/>
          <a:p>
            <a:pPr algn="ctr"/>
            <a:r>
              <a:rPr lang="ru-RU" sz="2400" b="1" dirty="0">
                <a:solidFill>
                  <a:srgbClr val="FF0000"/>
                </a:solidFill>
                <a:latin typeface="Comic Sans MS" panose="030F0702030302020204" pitchFamily="66" charset="0"/>
              </a:rPr>
              <a:t>Агресивност и васпитно-образовно окружење</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83AF2655-AB7A-E0D4-733B-9A13EE36EE89}"/>
              </a:ext>
            </a:extLst>
          </p:cNvPr>
          <p:cNvSpPr>
            <a:spLocks noGrp="1"/>
          </p:cNvSpPr>
          <p:nvPr>
            <p:ph idx="1"/>
          </p:nvPr>
        </p:nvSpPr>
        <p:spPr>
          <a:xfrm>
            <a:off x="228600" y="1447800"/>
            <a:ext cx="8686800" cy="4830763"/>
          </a:xfrm>
        </p:spPr>
        <p:txBody>
          <a:bodyPr/>
          <a:lstStyle/>
          <a:p>
            <a:pPr marL="0" indent="0" algn="just">
              <a:buNone/>
            </a:pPr>
            <a:r>
              <a:rPr lang="ru-RU" sz="1800" dirty="0">
                <a:solidFill>
                  <a:srgbClr val="0070C0"/>
                </a:solidFill>
                <a:latin typeface="Comic Sans MS" panose="030F0702030302020204" pitchFamily="66" charset="0"/>
              </a:rPr>
              <a:t>Неки фактори из окружења у вртићу могу допринијети агресивном понашању дјеце:</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Истраживања су показала да васпитачи праве разлику између дјеце коју опажају као агресивну и дјеце коју не опажају на тај начин тако што значајно рјеђе поткрепљују пожељна (адекватна) понашања код дјеце која су опажена као агресивна.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Такође је откривено да васпитачи чешће игноришу дјецу која испољавају агресивно понашање кад се јаве да нешто кажу и да их мање хвале за тачне одговоре него што то чине са осталом дјецом.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Такође, васпитачи чешће користе прекор од преусмјеравања кад је ријеч о негативном понашању дјеце, што може да подстиче агресивно понашање.</a:t>
            </a:r>
          </a:p>
          <a:p>
            <a:pPr marL="0" indent="0" algn="ctr">
              <a:buNone/>
            </a:pPr>
            <a:r>
              <a:rPr lang="ru-RU" sz="1800" dirty="0">
                <a:solidFill>
                  <a:srgbClr val="0070C0"/>
                </a:solidFill>
                <a:latin typeface="Comic Sans MS" panose="030F0702030302020204" pitchFamily="66" charset="0"/>
              </a:rPr>
              <a:t> </a:t>
            </a:r>
            <a:r>
              <a:rPr lang="ru-RU" sz="1800" dirty="0">
                <a:solidFill>
                  <a:srgbClr val="FF0000"/>
                </a:solidFill>
                <a:latin typeface="Comic Sans MS" panose="030F0702030302020204" pitchFamily="66" charset="0"/>
              </a:rPr>
              <a:t>Због недовољно заступљених позитивних интеракција код агресивних понашања дјеце потребно је да васпитачи науче како да реагују на начине који ће повећати позитивна понашања и снизити агресију и </a:t>
            </a:r>
          </a:p>
          <a:p>
            <a:pPr marL="0" indent="0" algn="ctr">
              <a:buNone/>
            </a:pPr>
            <a:r>
              <a:rPr lang="ru-RU" sz="1800" dirty="0">
                <a:solidFill>
                  <a:srgbClr val="FF0000"/>
                </a:solidFill>
                <a:latin typeface="Comic Sans MS" panose="030F0702030302020204" pitchFamily="66" charset="0"/>
              </a:rPr>
              <a:t>проблематична понашања.</a:t>
            </a:r>
            <a:endParaRPr lang="en-US" sz="1800"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14912644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6973D-504D-0E2A-0EF1-D5F3DF2C1618}"/>
              </a:ext>
            </a:extLst>
          </p:cNvPr>
          <p:cNvSpPr>
            <a:spLocks noGrp="1"/>
          </p:cNvSpPr>
          <p:nvPr>
            <p:ph type="title"/>
          </p:nvPr>
        </p:nvSpPr>
        <p:spPr>
          <a:xfrm>
            <a:off x="1066800" y="381000"/>
            <a:ext cx="7620000" cy="427037"/>
          </a:xfrm>
        </p:spPr>
        <p:txBody>
          <a:bodyPr/>
          <a:lstStyle/>
          <a:p>
            <a:pPr algn="ctr"/>
            <a:r>
              <a:rPr lang="ru-RU" sz="2400" b="1" dirty="0">
                <a:solidFill>
                  <a:srgbClr val="FF0000"/>
                </a:solidFill>
                <a:latin typeface="Comic Sans MS" panose="030F0702030302020204" pitchFamily="66" charset="0"/>
              </a:rPr>
              <a:t>Разликовање агресивног и насилног понашања</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650292EC-DCA8-F873-BBCC-E2D0F783448D}"/>
              </a:ext>
            </a:extLst>
          </p:cNvPr>
          <p:cNvSpPr>
            <a:spLocks noGrp="1"/>
          </p:cNvSpPr>
          <p:nvPr>
            <p:ph idx="1"/>
          </p:nvPr>
        </p:nvSpPr>
        <p:spPr>
          <a:xfrm>
            <a:off x="152400" y="1219200"/>
            <a:ext cx="8686800" cy="4830763"/>
          </a:xfrm>
        </p:spPr>
        <p:txBody>
          <a:bodyPr/>
          <a:lstStyle/>
          <a:p>
            <a:pPr marL="0" indent="0" algn="just">
              <a:buNone/>
            </a:pPr>
            <a:r>
              <a:rPr lang="ru-RU" sz="1800" dirty="0">
                <a:solidFill>
                  <a:srgbClr val="0070C0"/>
                </a:solidFill>
                <a:latin typeface="Comic Sans MS" panose="030F0702030302020204" pitchFamily="66" charset="0"/>
              </a:rPr>
              <a:t>Сукоби међу д</a:t>
            </a:r>
            <a:r>
              <a:rPr lang="en-US" sz="1800" dirty="0">
                <a:solidFill>
                  <a:srgbClr val="0070C0"/>
                </a:solidFill>
                <a:latin typeface="Comic Sans MS" panose="030F0702030302020204" pitchFamily="66" charset="0"/>
              </a:rPr>
              <a:t>j</a:t>
            </a:r>
            <a:r>
              <a:rPr lang="ru-RU" sz="1800" dirty="0">
                <a:solidFill>
                  <a:srgbClr val="0070C0"/>
                </a:solidFill>
                <a:latin typeface="Comic Sans MS" panose="030F0702030302020204" pitchFamily="66" charset="0"/>
              </a:rPr>
              <a:t>ецом предшколског узраста током којих се испољава агресивно понашање нису р</a:t>
            </a:r>
            <a:r>
              <a:rPr lang="sr-Cyrl-RS" sz="1800" dirty="0" err="1">
                <a:solidFill>
                  <a:srgbClr val="0070C0"/>
                </a:solidFill>
                <a:latin typeface="Comic Sans MS" panose="030F0702030302020204" pitchFamily="66" charset="0"/>
              </a:rPr>
              <a:t>иј</a:t>
            </a:r>
            <a:r>
              <a:rPr lang="ru-RU" sz="1800" dirty="0">
                <a:solidFill>
                  <a:srgbClr val="0070C0"/>
                </a:solidFill>
                <a:latin typeface="Comic Sans MS" panose="030F0702030302020204" pitchFamily="66" charset="0"/>
              </a:rPr>
              <a:t>етка појава; чак и трогодишњаци могу да испоље агресивно понашање које другом дјетету или дјеци може да нанесе бол, патњу или повреду. </a:t>
            </a:r>
          </a:p>
          <a:p>
            <a:pPr marL="0" indent="0" algn="just">
              <a:buNone/>
            </a:pPr>
            <a:r>
              <a:rPr lang="ru-RU" sz="1800" dirty="0">
                <a:solidFill>
                  <a:srgbClr val="0070C0"/>
                </a:solidFill>
                <a:latin typeface="Comic Sans MS" panose="030F0702030302020204" pitchFamily="66" charset="0"/>
              </a:rPr>
              <a:t>Разлика између агресивног понашања и насилног понашања је у томе што се насилно понашање понавља у различитим околностима и што су присутни асиметрични односи моћи (дијете које испољава насилно понашање јесте дијете које у групи има доминантан положај, за разлику од дјетета на које је насилно понашање усмјерено). </a:t>
            </a:r>
          </a:p>
          <a:p>
            <a:pPr marL="0" indent="0" algn="just">
              <a:buNone/>
            </a:pPr>
            <a:r>
              <a:rPr lang="ru-RU" sz="1800" dirty="0">
                <a:solidFill>
                  <a:srgbClr val="0070C0"/>
                </a:solidFill>
                <a:latin typeface="Comic Sans MS" panose="030F0702030302020204" pitchFamily="66" charset="0"/>
              </a:rPr>
              <a:t>Нису сви сукоби међу дјецом (као ни свако испољавање агресивног понашања током сукоба) насилни. На примјер, дјеца могу угрожавати другу дјецу тако што им пријете, гурају их у страну, лажно их оптужују или одбијају да се играју сa одређеном дјецом. Иако повређујућа по дијете, таква понашања се не сматрају вршњачким насиљем јер нису понављана с циљем да се друго, мање моћно дијете повриједи. Међутим, ако се допусти да се таква понашања понављају, постоји тенденција да прерасту у насилан образац, па ће једно дијете или група дјеце вољно и понављано доминирати над рањивом дјецом тако што ће им давати погрдна имена, физички их нападати и искључивати их из заједничких игара.</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28765617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D920482-FFE4-7B12-F1B7-DBDAE6DAE006}"/>
              </a:ext>
            </a:extLst>
          </p:cNvPr>
          <p:cNvSpPr>
            <a:spLocks noGrp="1"/>
          </p:cNvSpPr>
          <p:nvPr>
            <p:ph idx="1"/>
          </p:nvPr>
        </p:nvSpPr>
        <p:spPr/>
        <p:txBody>
          <a:bodyPr/>
          <a:lstStyle/>
          <a:p>
            <a:pPr marL="0" indent="0" algn="just">
              <a:buNone/>
            </a:pPr>
            <a:r>
              <a:rPr lang="ru-RU" sz="1800" dirty="0">
                <a:solidFill>
                  <a:srgbClr val="0070C0"/>
                </a:solidFill>
                <a:latin typeface="Comic Sans MS" panose="030F0702030302020204" pitchFamily="66" charset="0"/>
              </a:rPr>
              <a:t>Дјеца која су под ризиком да буду мета насилног понашања обично су дјеца са нижим нивоом самопоуздања, дјеца која имају тешкоће да се одупру захтјевима вршњака или дјеца која су склона повлачењу. На примјер, дијете које је мета вршњачког насилног понашања плаче или се покорава и препушта играчку, па ће се дијете које испољава насилан образац понашања вјероватно поново усмјерити на њега и сукоб ће се наставити. Понекад покоравање дјетета према коме је овакво понашање усмјерено може као такво да буде награђујуће, па дјетету које га испољава може представљати задовољство да га сврсисходно примењује.</a:t>
            </a:r>
          </a:p>
          <a:p>
            <a:pPr marL="0" indent="0" algn="just">
              <a:buNone/>
            </a:pPr>
            <a:endParaRPr lang="ru-RU" sz="1800" dirty="0">
              <a:solidFill>
                <a:srgbClr val="0070C0"/>
              </a:solidFill>
              <a:latin typeface="Comic Sans MS" panose="030F0702030302020204" pitchFamily="66" charset="0"/>
            </a:endParaRPr>
          </a:p>
          <a:p>
            <a:pPr marL="0" indent="0" algn="just">
              <a:buNone/>
            </a:pPr>
            <a:r>
              <a:rPr lang="ru-RU" sz="1800" dirty="0">
                <a:solidFill>
                  <a:srgbClr val="0070C0"/>
                </a:solidFill>
                <a:latin typeface="Comic Sans MS" panose="030F0702030302020204" pitchFamily="66" charset="0"/>
              </a:rPr>
              <a:t>Кад друга дјеца у групи посматрају „успјешно“ практиковање моћи и доминације, она се могу придружити доминирањем над истим дјететом, понављајући или примјењујући сличну тактику. Уколико се дозволи да се ови рани облици насилног понашања међу дјецом понављају, могуће је да дође до формирања хијерархија моћи у групи, па да групе доминантне дјеце редовно угрожавају оне који уз плач и попуштање удовољавају њиховим захтевима.</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33124287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D7583F-28E9-E4E7-5FB8-342DCD038EF3}"/>
              </a:ext>
            </a:extLst>
          </p:cNvPr>
          <p:cNvSpPr>
            <a:spLocks noGrp="1"/>
          </p:cNvSpPr>
          <p:nvPr>
            <p:ph idx="1"/>
          </p:nvPr>
        </p:nvSpPr>
        <p:spPr/>
        <p:txBody>
          <a:bodyPr/>
          <a:lstStyle/>
          <a:p>
            <a:pPr marL="0" indent="0" algn="just">
              <a:buNone/>
            </a:pPr>
            <a:r>
              <a:rPr lang="ru-RU" sz="1800" dirty="0">
                <a:solidFill>
                  <a:srgbClr val="0070C0"/>
                </a:solidFill>
                <a:latin typeface="Comic Sans MS" panose="030F0702030302020204" pitchFamily="66" charset="0"/>
              </a:rPr>
              <a:t>Васпитачи често из различитих разлога превиђају насилно понашање међу дјецом, мислећи да су мала дјеца превише наивна да вољно науде и повређују другу дјецу. Они могу да се оглуше или занемаре овакво понашање уз констатацију да су „дјеца увијек само дјеца“ или тако што ће за неко посебно дијете рећи да је „тешко“ или „изазовно“. </a:t>
            </a:r>
          </a:p>
          <a:p>
            <a:pPr marL="0" indent="0" algn="just">
              <a:buNone/>
            </a:pPr>
            <a:r>
              <a:rPr lang="ru-RU" sz="1800" dirty="0">
                <a:solidFill>
                  <a:srgbClr val="FF0000"/>
                </a:solidFill>
                <a:latin typeface="Comic Sans MS" panose="030F0702030302020204" pitchFamily="66" charset="0"/>
              </a:rPr>
              <a:t>Догађа се и да васпитачи превиде појаву насилног понашања међу дјецом у групи уколико је група велика, па васпитач не успјева или не може да надгледа свако дијете или то ради на неадекватан начин.</a:t>
            </a:r>
          </a:p>
          <a:p>
            <a:pPr marL="0" indent="0" algn="just">
              <a:buNone/>
            </a:pPr>
            <a:endParaRPr lang="ru-RU" sz="1800" dirty="0">
              <a:solidFill>
                <a:srgbClr val="FF0000"/>
              </a:solidFill>
              <a:latin typeface="Comic Sans MS" panose="030F0702030302020204" pitchFamily="66" charset="0"/>
            </a:endParaRPr>
          </a:p>
          <a:p>
            <a:pPr marL="0" indent="0" algn="just">
              <a:buNone/>
            </a:pPr>
            <a:r>
              <a:rPr lang="ru-RU" sz="1800" dirty="0">
                <a:solidFill>
                  <a:srgbClr val="0070C0"/>
                </a:solidFill>
                <a:latin typeface="Comic Sans MS" panose="030F0702030302020204" pitchFamily="66" charset="0"/>
              </a:rPr>
              <a:t>Сукобе међу дјецом лакше је зауставити на ранијим узрастима. Кад васпитач препозна и заустави на друго дијете усмјерено повређујуће понашање тако што преусмјери дјететово понашање и замијени га прихватљивим, он тиме успјева да заустави сукобе међу дјецом прије него што они ескалирају. </a:t>
            </a:r>
          </a:p>
          <a:p>
            <a:pPr marL="0" indent="0" algn="just">
              <a:buNone/>
            </a:pPr>
            <a:r>
              <a:rPr lang="ru-RU" sz="1800" dirty="0">
                <a:solidFill>
                  <a:srgbClr val="FF0000"/>
                </a:solidFill>
                <a:latin typeface="Comic Sans MS" panose="030F0702030302020204" pitchFamily="66" charset="0"/>
              </a:rPr>
              <a:t>Дугорочна и превентивна стратегија била би да се поткрепљује развој позитивних социјалних интеракција међу дјецом и да се подстиче развој просоцијалног понашања.</a:t>
            </a:r>
            <a:endParaRPr lang="en-US" sz="1800"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17390189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2FDBF-5D6E-351E-B659-41E9303D10E6}"/>
              </a:ext>
            </a:extLst>
          </p:cNvPr>
          <p:cNvSpPr>
            <a:spLocks noGrp="1"/>
          </p:cNvSpPr>
          <p:nvPr>
            <p:ph type="title"/>
          </p:nvPr>
        </p:nvSpPr>
        <p:spPr>
          <a:xfrm>
            <a:off x="1143000" y="378618"/>
            <a:ext cx="7620000" cy="554037"/>
          </a:xfrm>
        </p:spPr>
        <p:txBody>
          <a:bodyPr/>
          <a:lstStyle/>
          <a:p>
            <a:pPr algn="ctr"/>
            <a:r>
              <a:rPr lang="sr-Cyrl-RS" sz="2400" b="1" dirty="0">
                <a:solidFill>
                  <a:srgbClr val="FF0000"/>
                </a:solidFill>
                <a:latin typeface="Comic Sans MS" panose="030F0702030302020204" pitchFamily="66" charset="0"/>
              </a:rPr>
              <a:t>САВЈЕТИ ЗА ВАСПИТАЧЕ</a:t>
            </a:r>
            <a:br>
              <a:rPr lang="sr-Cyrl-RS" sz="2400" b="1" dirty="0">
                <a:solidFill>
                  <a:srgbClr val="FF0000"/>
                </a:solidFill>
                <a:latin typeface="Comic Sans MS" panose="030F0702030302020204" pitchFamily="66" charset="0"/>
              </a:rPr>
            </a:br>
            <a:r>
              <a:rPr lang="ru-RU" sz="2000" b="1" dirty="0">
                <a:solidFill>
                  <a:srgbClr val="FF0000"/>
                </a:solidFill>
                <a:latin typeface="Comic Sans MS" panose="030F0702030302020204" pitchFamily="66" charset="0"/>
              </a:rPr>
              <a:t>Превенција сукоба и агресивног понашања</a:t>
            </a:r>
            <a:endParaRPr lang="en-US" sz="20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779840C1-DCD6-C1E6-8DC6-9289618BB490}"/>
              </a:ext>
            </a:extLst>
          </p:cNvPr>
          <p:cNvSpPr>
            <a:spLocks noGrp="1"/>
          </p:cNvSpPr>
          <p:nvPr>
            <p:ph idx="1"/>
          </p:nvPr>
        </p:nvSpPr>
        <p:spPr>
          <a:xfrm>
            <a:off x="152400" y="1143000"/>
            <a:ext cx="8839200" cy="4830763"/>
          </a:xfrm>
        </p:spPr>
        <p:txBody>
          <a:bodyPr/>
          <a:lstStyle/>
          <a:p>
            <a:pPr algn="just">
              <a:buFont typeface="Wingdings" panose="05000000000000000000" pitchFamily="2" charset="2"/>
              <a:buChar char="ü"/>
            </a:pPr>
            <a:r>
              <a:rPr lang="ru-RU" sz="1800" dirty="0">
                <a:solidFill>
                  <a:srgbClr val="FF0000"/>
                </a:solidFill>
                <a:latin typeface="Comic Sans MS" panose="030F0702030302020204" pitchFamily="66" charset="0"/>
              </a:rPr>
              <a:t>Учите дјецу социо-емоционалним вјештинама </a:t>
            </a:r>
            <a:r>
              <a:rPr lang="ru-RU" sz="1800" dirty="0">
                <a:solidFill>
                  <a:srgbClr val="0070C0"/>
                </a:solidFill>
                <a:latin typeface="Comic Sans MS" panose="030F0702030302020204" pitchFamily="66" charset="0"/>
              </a:rPr>
              <a:t>које ће им помоћи да успоставе пријатељске односе с вршњацима;</a:t>
            </a:r>
          </a:p>
          <a:p>
            <a:pPr algn="just">
              <a:buFont typeface="Wingdings" panose="05000000000000000000" pitchFamily="2" charset="2"/>
              <a:buChar char="ü"/>
            </a:pPr>
            <a:r>
              <a:rPr lang="ru-RU" sz="1800" dirty="0">
                <a:solidFill>
                  <a:srgbClr val="FF0000"/>
                </a:solidFill>
                <a:latin typeface="Comic Sans MS" panose="030F0702030302020204" pitchFamily="66" charset="0"/>
              </a:rPr>
              <a:t> Планирајте социо-емоционално учење као редовну активност у групи </a:t>
            </a:r>
            <a:r>
              <a:rPr lang="ru-RU" sz="1800" dirty="0">
                <a:solidFill>
                  <a:srgbClr val="0070C0"/>
                </a:solidFill>
                <a:latin typeface="Comic Sans MS" panose="030F0702030302020204" pitchFamily="66" charset="0"/>
              </a:rPr>
              <a:t>(не као једнократне активности);</a:t>
            </a:r>
          </a:p>
          <a:p>
            <a:pPr algn="just">
              <a:buFont typeface="Wingdings" panose="05000000000000000000" pitchFamily="2" charset="2"/>
              <a:buChar char="ü"/>
            </a:pPr>
            <a:r>
              <a:rPr lang="ru-RU" sz="1800" dirty="0">
                <a:solidFill>
                  <a:srgbClr val="FF0000"/>
                </a:solidFill>
                <a:latin typeface="Comic Sans MS" panose="030F0702030302020204" pitchFamily="66" charset="0"/>
              </a:rPr>
              <a:t>Будите онакви људи какви желите да дјеца буду кад одрасту</a:t>
            </a:r>
            <a:r>
              <a:rPr lang="ru-RU" sz="1800" dirty="0">
                <a:solidFill>
                  <a:srgbClr val="0070C0"/>
                </a:solidFill>
                <a:latin typeface="Comic Sans MS" panose="030F0702030302020204" pitchFamily="66" charset="0"/>
              </a:rPr>
              <a:t>. Понашајте се као узори дјеци. Ви треба да моделујете позитивна понашања, прикладну емоционалну контролу и конструктивно излажење на крај са бијесом. Својим односом према дјеци ви их учите како да изражавају своје позитивне и негативне емоције и како да конструктивно рјешавају сукобе. Понашање моделујете тако што:</a:t>
            </a:r>
          </a:p>
          <a:p>
            <a:pPr marL="0" indent="0" algn="just">
              <a:buNone/>
            </a:pPr>
            <a:r>
              <a:rPr lang="ru-RU" sz="1800" dirty="0">
                <a:solidFill>
                  <a:srgbClr val="0070C0"/>
                </a:solidFill>
                <a:latin typeface="Comic Sans MS" panose="030F0702030302020204" pitchFamily="66" charset="0"/>
              </a:rPr>
              <a:t>	- поткрепљујете пожељна понашања дјеце примјењујући природне и логичне посљедице;</a:t>
            </a:r>
          </a:p>
          <a:p>
            <a:pPr marL="0" indent="0" algn="just">
              <a:buNone/>
            </a:pPr>
            <a:r>
              <a:rPr lang="ru-RU" sz="1800" dirty="0">
                <a:solidFill>
                  <a:srgbClr val="0070C0"/>
                </a:solidFill>
                <a:latin typeface="Comic Sans MS" panose="030F0702030302020204" pitchFamily="66" charset="0"/>
              </a:rPr>
              <a:t>	- Коригујете погрешне поступке кроз разговор о физичким и емоционалним посљедицама које дјеца могу да доживе као резултат увредљивих ријечи или поступака. </a:t>
            </a:r>
          </a:p>
          <a:p>
            <a:pPr marL="0" indent="0" algn="just">
              <a:buNone/>
            </a:pPr>
            <a:r>
              <a:rPr lang="ru-RU" sz="1800" dirty="0">
                <a:solidFill>
                  <a:srgbClr val="0070C0"/>
                </a:solidFill>
                <a:latin typeface="Comic Sans MS" panose="030F0702030302020204" pitchFamily="66" charset="0"/>
              </a:rPr>
              <a:t>	-Сугеришете употребу неагресивних ријечи и понашања у току интеракције с вршњацима. </a:t>
            </a:r>
          </a:p>
          <a:p>
            <a:pPr marL="0" indent="0" algn="just">
              <a:buNone/>
            </a:pPr>
            <a:r>
              <a:rPr lang="ru-RU" sz="1800" dirty="0">
                <a:solidFill>
                  <a:srgbClr val="0070C0"/>
                </a:solidFill>
                <a:latin typeface="Comic Sans MS" panose="030F0702030302020204" pitchFamily="66" charset="0"/>
              </a:rPr>
              <a:t>	-Покажите да сте поносни на дјецу која комуницирају са другима на конструктиван начин, брину о другима и сарађују. </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25267109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FA1EB5-728E-7B43-B6AC-541F78E0519F}"/>
              </a:ext>
            </a:extLst>
          </p:cNvPr>
          <p:cNvSpPr>
            <a:spLocks noGrp="1"/>
          </p:cNvSpPr>
          <p:nvPr>
            <p:ph idx="1"/>
          </p:nvPr>
        </p:nvSpPr>
        <p:spPr>
          <a:xfrm>
            <a:off x="152400" y="1447800"/>
            <a:ext cx="8686800" cy="4830763"/>
          </a:xfrm>
        </p:spPr>
        <p:txBody>
          <a:bodyPr/>
          <a:lstStyle/>
          <a:p>
            <a:pPr algn="just">
              <a:buFont typeface="Wingdings" panose="05000000000000000000" pitchFamily="2" charset="2"/>
              <a:buChar char="ü"/>
            </a:pPr>
            <a:r>
              <a:rPr lang="ru-RU" sz="1800" dirty="0">
                <a:solidFill>
                  <a:srgbClr val="FF0000"/>
                </a:solidFill>
                <a:latin typeface="Comic Sans MS" panose="030F0702030302020204" pitchFamily="66" charset="0"/>
              </a:rPr>
              <a:t>Успоставите јасна правила понашања у групи/вртићу заједно са дјецом. </a:t>
            </a:r>
            <a:r>
              <a:rPr lang="ru-RU" sz="1800" dirty="0">
                <a:solidFill>
                  <a:srgbClr val="0070C0"/>
                </a:solidFill>
                <a:latin typeface="Comic Sans MS" panose="030F0702030302020204" pitchFamily="66" charset="0"/>
              </a:rPr>
              <a:t>Правила су неопходан дио у процесу стварања окружења које поткрепљује уважавање других и у којем се агресивно/насилно понашање не прихвата нити толерише. Дјеца треба да знају да у њиховом вртићу постоје правила за агресивно/насилно понашање која им помажу да се осјећају безбједно, прихваћено и заштићено. Укључите и дјецу у процес доношења правила и заједно с њима дефинишите последице непридржавања правила. Такође, можете са дјецом да радите на томе да свако дијете постави циљеве којима ће тежити како би побољшало своје понашање и да похваљујете сваки напредак дјеце ка тим циљевима. </a:t>
            </a:r>
          </a:p>
          <a:p>
            <a:pPr algn="just">
              <a:buFont typeface="Wingdings" panose="05000000000000000000" pitchFamily="2" charset="2"/>
              <a:buChar char="ü"/>
            </a:pPr>
            <a:r>
              <a:rPr lang="ru-RU" sz="1800" dirty="0">
                <a:solidFill>
                  <a:srgbClr val="FF0000"/>
                </a:solidFill>
                <a:latin typeface="Comic Sans MS" panose="030F0702030302020204" pitchFamily="66" charset="0"/>
              </a:rPr>
              <a:t>Пратите понашање дјеце. </a:t>
            </a:r>
            <a:r>
              <a:rPr lang="ru-RU" sz="1800" dirty="0">
                <a:solidFill>
                  <a:srgbClr val="0070C0"/>
                </a:solidFill>
                <a:latin typeface="Comic Sans MS" panose="030F0702030302020204" pitchFamily="66" charset="0"/>
              </a:rPr>
              <a:t>Није довољно само да успоставите правила; морате и пажљиво да пратите интеракције међу дјецом како бисте благовремено зауставили агресивно понашање. Дјецу је потребно често подсјећати на правила и на то каква понашања се од њих очекују. Уколико крше правила, објасните им шта није у реду с њиховим понашањем и зашто то понашање угрожава друге.</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38302238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01B64-B35E-E14D-5DD3-111223EC730C}"/>
              </a:ext>
            </a:extLst>
          </p:cNvPr>
          <p:cNvSpPr>
            <a:spLocks noGrp="1"/>
          </p:cNvSpPr>
          <p:nvPr>
            <p:ph type="title"/>
          </p:nvPr>
        </p:nvSpPr>
        <p:spPr/>
        <p:txBody>
          <a:bodyPr/>
          <a:lstStyle/>
          <a:p>
            <a:pPr algn="ctr"/>
            <a:r>
              <a:rPr lang="ru-RU" sz="2400" b="1" dirty="0">
                <a:solidFill>
                  <a:srgbClr val="FF0000"/>
                </a:solidFill>
                <a:latin typeface="Comic Sans MS" panose="030F0702030302020204" pitchFamily="66" charset="0"/>
              </a:rPr>
              <a:t>Интервенција у ситуацији сукоба и </a:t>
            </a:r>
            <a:br>
              <a:rPr lang="ru-RU" sz="2400" b="1" dirty="0">
                <a:solidFill>
                  <a:srgbClr val="FF0000"/>
                </a:solidFill>
                <a:latin typeface="Comic Sans MS" panose="030F0702030302020204" pitchFamily="66" charset="0"/>
              </a:rPr>
            </a:br>
            <a:r>
              <a:rPr lang="ru-RU" sz="2400" b="1" dirty="0">
                <a:solidFill>
                  <a:srgbClr val="FF0000"/>
                </a:solidFill>
                <a:latin typeface="Comic Sans MS" panose="030F0702030302020204" pitchFamily="66" charset="0"/>
              </a:rPr>
              <a:t>агресивног понашања</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2D91A740-007F-87B3-2C50-8EA4FE768626}"/>
              </a:ext>
            </a:extLst>
          </p:cNvPr>
          <p:cNvSpPr>
            <a:spLocks noGrp="1"/>
          </p:cNvSpPr>
          <p:nvPr>
            <p:ph idx="1"/>
          </p:nvPr>
        </p:nvSpPr>
        <p:spPr>
          <a:xfrm>
            <a:off x="285750" y="1524000"/>
            <a:ext cx="8572500" cy="4830763"/>
          </a:xfrm>
        </p:spPr>
        <p:txBody>
          <a:bodyPr/>
          <a:lstStyle/>
          <a:p>
            <a:pPr marL="0" indent="0" algn="ctr">
              <a:buNone/>
            </a:pPr>
            <a:r>
              <a:rPr lang="ru-RU" b="1" dirty="0">
                <a:solidFill>
                  <a:srgbClr val="FF0000"/>
                </a:solidFill>
                <a:latin typeface="Comic Sans MS" panose="030F0702030302020204" pitchFamily="66" charset="0"/>
              </a:rPr>
              <a:t>Користите стратегију </a:t>
            </a:r>
          </a:p>
          <a:p>
            <a:pPr marL="0" indent="0" algn="ctr">
              <a:buNone/>
            </a:pPr>
            <a:r>
              <a:rPr lang="ru-RU" b="1" dirty="0">
                <a:solidFill>
                  <a:srgbClr val="FF0000"/>
                </a:solidFill>
                <a:latin typeface="Comic Sans MS" panose="030F0702030302020204" pitchFamily="66" charset="0"/>
              </a:rPr>
              <a:t>Заустави – Преусмјери – Охрабри </a:t>
            </a:r>
          </a:p>
          <a:p>
            <a:pPr marL="0" indent="0" algn="just">
              <a:buNone/>
            </a:pPr>
            <a:r>
              <a:rPr lang="ru-RU" sz="1800" dirty="0">
                <a:solidFill>
                  <a:srgbClr val="0070C0"/>
                </a:solidFill>
                <a:latin typeface="Comic Sans MS" panose="030F0702030302020204" pitchFamily="66" charset="0"/>
              </a:rPr>
              <a:t>Агресивна/насилна понашања дјеце изискују благовремену интервенцију која ће зауставити проблематична понашања. Коришћењем три наведена корака – заустави, преусмјери, охрабри – истичете оно што треба да се научи и на тај начин обликујете понашање дјеце. </a:t>
            </a:r>
          </a:p>
          <a:p>
            <a:pPr marL="0" indent="0" algn="just">
              <a:buNone/>
            </a:pPr>
            <a:r>
              <a:rPr lang="ru-RU" sz="1800" dirty="0">
                <a:solidFill>
                  <a:srgbClr val="FF0000"/>
                </a:solidFill>
                <a:latin typeface="Comic Sans MS" panose="030F0702030302020204" pitchFamily="66" charset="0"/>
              </a:rPr>
              <a:t>	- Заустави</a:t>
            </a:r>
            <a:r>
              <a:rPr lang="ru-RU" sz="1800" dirty="0">
                <a:solidFill>
                  <a:srgbClr val="0070C0"/>
                </a:solidFill>
                <a:latin typeface="Comic Sans MS" panose="030F0702030302020204" pitchFamily="66" charset="0"/>
              </a:rPr>
              <a:t> – Зауставите одмах агресивно/насилно понашање тако што ћете гласно рећи „стани“, а притом обраћајте минимално пажње дјетету које се понашало агресивно. Пружање веће пажње могло би појачати негативно понашање, чак и кад се пажња своди на то да се заустави или умањи негативно понашање. Пажња у виду грдње, придиковања или објашњавања зашто агресивно/насилно понашање није дозвољено може да охрабри дијете да се и даље тако понаша. Због тога с њим треба касније и на другом мјесту да разговарате о томе.</a:t>
            </a:r>
          </a:p>
          <a:p>
            <a:pPr marL="0" indent="0" algn="just">
              <a:buNone/>
            </a:pPr>
            <a:endParaRPr lang="ru-RU" sz="1800" dirty="0">
              <a:solidFill>
                <a:srgbClr val="0070C0"/>
              </a:solidFill>
              <a:latin typeface="Comic Sans MS" panose="030F0702030302020204" pitchFamily="66" charset="0"/>
            </a:endParaRPr>
          </a:p>
          <a:p>
            <a:pPr algn="just">
              <a:buFont typeface="Wingdings" panose="05000000000000000000" pitchFamily="2" charset="2"/>
              <a:buChar char="ü"/>
            </a:pP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23241749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DA4680-CE9D-ECA5-DEC2-4FB98FA90AF8}"/>
              </a:ext>
            </a:extLst>
          </p:cNvPr>
          <p:cNvSpPr>
            <a:spLocks noGrp="1"/>
          </p:cNvSpPr>
          <p:nvPr>
            <p:ph idx="1"/>
          </p:nvPr>
        </p:nvSpPr>
        <p:spPr>
          <a:xfrm>
            <a:off x="152400" y="1295400"/>
            <a:ext cx="8686800" cy="4678363"/>
          </a:xfrm>
        </p:spPr>
        <p:txBody>
          <a:bodyPr/>
          <a:lstStyle/>
          <a:p>
            <a:pPr marL="0" indent="0" algn="just">
              <a:buNone/>
            </a:pPr>
            <a:r>
              <a:rPr lang="sr-Cyrl-RS" sz="1800" dirty="0">
                <a:solidFill>
                  <a:srgbClr val="FF0000"/>
                </a:solidFill>
                <a:latin typeface="Comic Sans MS" panose="030F0702030302020204" pitchFamily="66" charset="0"/>
              </a:rPr>
              <a:t>	- </a:t>
            </a:r>
            <a:r>
              <a:rPr lang="sr-Cyrl-RS" sz="1800" dirty="0" err="1">
                <a:solidFill>
                  <a:srgbClr val="FF0000"/>
                </a:solidFill>
                <a:latin typeface="Comic Sans MS" panose="030F0702030302020204" pitchFamily="66" charset="0"/>
              </a:rPr>
              <a:t>Преусмјери</a:t>
            </a:r>
            <a:r>
              <a:rPr lang="sr-Cyrl-RS" sz="1800" dirty="0">
                <a:solidFill>
                  <a:srgbClr val="FF0000"/>
                </a:solidFill>
                <a:latin typeface="Comic Sans MS" panose="030F0702030302020204" pitchFamily="66" charset="0"/>
              </a:rPr>
              <a:t> – </a:t>
            </a:r>
            <a:r>
              <a:rPr lang="sr-Cyrl-RS" sz="1800" dirty="0">
                <a:solidFill>
                  <a:srgbClr val="0070C0"/>
                </a:solidFill>
                <a:latin typeface="Comic Sans MS" panose="030F0702030302020204" pitchFamily="66" charset="0"/>
              </a:rPr>
              <a:t>Помозите </a:t>
            </a:r>
            <a:r>
              <a:rPr lang="sr-Cyrl-RS" sz="1800" dirty="0" err="1">
                <a:solidFill>
                  <a:srgbClr val="0070C0"/>
                </a:solidFill>
                <a:latin typeface="Comic Sans MS" panose="030F0702030302020204" pitchFamily="66" charset="0"/>
              </a:rPr>
              <a:t>дјетету</a:t>
            </a:r>
            <a:r>
              <a:rPr lang="sr-Cyrl-RS" sz="1800" dirty="0">
                <a:solidFill>
                  <a:srgbClr val="0070C0"/>
                </a:solidFill>
                <a:latin typeface="Comic Sans MS" panose="030F0702030302020204" pitchFamily="66" charset="0"/>
              </a:rPr>
              <a:t> које је било жртва агресивног/насилног понашања тако што ћете стати уз њега и помоћи му да поврати самопоуздање </a:t>
            </a:r>
            <a:r>
              <a:rPr lang="sr-Cyrl-RS" sz="1800" dirty="0" err="1">
                <a:solidFill>
                  <a:srgbClr val="0070C0"/>
                </a:solidFill>
                <a:latin typeface="Comic Sans MS" panose="030F0702030302020204" pitchFamily="66" charset="0"/>
              </a:rPr>
              <a:t>преусмјеравањем</a:t>
            </a:r>
            <a:r>
              <a:rPr lang="sr-Cyrl-RS" sz="1800" dirty="0">
                <a:solidFill>
                  <a:srgbClr val="0070C0"/>
                </a:solidFill>
                <a:latin typeface="Comic Sans MS" panose="030F0702030302020204" pitchFamily="66" charset="0"/>
              </a:rPr>
              <a:t> његовог досадашњег понашање (која га чини жртвом) у правцу </a:t>
            </a:r>
            <a:r>
              <a:rPr lang="sr-Cyrl-RS" sz="1800" dirty="0" err="1">
                <a:solidFill>
                  <a:srgbClr val="0070C0"/>
                </a:solidFill>
                <a:latin typeface="Comic Sans MS" panose="030F0702030302020204" pitchFamily="66" charset="0"/>
              </a:rPr>
              <a:t>асертивног</a:t>
            </a:r>
            <a:r>
              <a:rPr lang="sr-Cyrl-RS" sz="1800" dirty="0">
                <a:solidFill>
                  <a:srgbClr val="0070C0"/>
                </a:solidFill>
                <a:latin typeface="Comic Sans MS" panose="030F0702030302020204" pitchFamily="66" charset="0"/>
              </a:rPr>
              <a:t>, самопоузданог понашања. </a:t>
            </a:r>
          </a:p>
          <a:p>
            <a:pPr marL="0" indent="0" algn="just">
              <a:buNone/>
            </a:pPr>
            <a:r>
              <a:rPr lang="sr-Cyrl-RS" sz="1800" dirty="0">
                <a:solidFill>
                  <a:srgbClr val="FF0000"/>
                </a:solidFill>
                <a:latin typeface="Comic Sans MS" panose="030F0702030302020204" pitchFamily="66" charset="0"/>
              </a:rPr>
              <a:t>	- Охрабри </a:t>
            </a:r>
            <a:r>
              <a:rPr lang="sr-Cyrl-RS" sz="1800" dirty="0">
                <a:solidFill>
                  <a:srgbClr val="0070C0"/>
                </a:solidFill>
                <a:latin typeface="Comic Sans MS" panose="030F0702030302020204" pitchFamily="66" charset="0"/>
              </a:rPr>
              <a:t>– Охрабрујте другу </a:t>
            </a:r>
            <a:r>
              <a:rPr lang="sr-Cyrl-RS" sz="1800" dirty="0" err="1">
                <a:solidFill>
                  <a:srgbClr val="0070C0"/>
                </a:solidFill>
                <a:latin typeface="Comic Sans MS" panose="030F0702030302020204" pitchFamily="66" charset="0"/>
              </a:rPr>
              <a:t>дјецу</a:t>
            </a:r>
            <a:r>
              <a:rPr lang="sr-Cyrl-RS" sz="1800" dirty="0">
                <a:solidFill>
                  <a:srgbClr val="0070C0"/>
                </a:solidFill>
                <a:latin typeface="Comic Sans MS" panose="030F0702030302020204" pitchFamily="66" charset="0"/>
              </a:rPr>
              <a:t> у групи која прате збивање тако што ћете пружати подршку </a:t>
            </a:r>
            <a:r>
              <a:rPr lang="sr-Cyrl-RS" sz="1800" dirty="0" err="1">
                <a:solidFill>
                  <a:srgbClr val="0070C0"/>
                </a:solidFill>
                <a:latin typeface="Comic Sans MS" panose="030F0702030302020204" pitchFamily="66" charset="0"/>
              </a:rPr>
              <a:t>дјетету</a:t>
            </a:r>
            <a:r>
              <a:rPr lang="sr-Cyrl-RS" sz="1800" dirty="0">
                <a:solidFill>
                  <a:srgbClr val="0070C0"/>
                </a:solidFill>
                <a:latin typeface="Comic Sans MS" panose="030F0702030302020204" pitchFamily="66" charset="0"/>
              </a:rPr>
              <a:t> које је нападнуто, укључивати га у друге активности и чинити да се оно боље </a:t>
            </a:r>
            <a:r>
              <a:rPr lang="sr-Cyrl-RS" sz="1800" dirty="0" err="1">
                <a:solidFill>
                  <a:srgbClr val="0070C0"/>
                </a:solidFill>
                <a:latin typeface="Comic Sans MS" panose="030F0702030302020204" pitchFamily="66" charset="0"/>
              </a:rPr>
              <a:t>осјећа</a:t>
            </a:r>
            <a:r>
              <a:rPr lang="sr-Cyrl-RS" sz="1800" dirty="0">
                <a:solidFill>
                  <a:srgbClr val="0070C0"/>
                </a:solidFill>
                <a:latin typeface="Comic Sans MS" panose="030F0702030302020204" pitchFamily="66" charset="0"/>
              </a:rPr>
              <a:t>. </a:t>
            </a:r>
          </a:p>
          <a:p>
            <a:pPr marL="0" indent="0" algn="just">
              <a:buNone/>
            </a:pPr>
            <a:endParaRPr lang="sr-Cyrl-RS" sz="1800" dirty="0">
              <a:solidFill>
                <a:srgbClr val="0070C0"/>
              </a:solidFill>
              <a:latin typeface="Comic Sans MS" panose="030F0702030302020204" pitchFamily="66" charset="0"/>
            </a:endParaRPr>
          </a:p>
          <a:p>
            <a:pPr marL="0" indent="0" algn="just">
              <a:buNone/>
            </a:pPr>
            <a:r>
              <a:rPr lang="ru-RU" sz="1800" dirty="0">
                <a:solidFill>
                  <a:srgbClr val="0070C0"/>
                </a:solidFill>
                <a:latin typeface="Comic Sans MS" panose="030F0702030302020204" pitchFamily="66" charset="0"/>
              </a:rPr>
              <a:t>Примењујте узрасту прилагођене логичке посљедице за агресивно/ насилно понашање. Захтјевајте од дјеце која су испољила агресивно/насилно понашање (било случајно или намјерно) да на једноставан начин надокнаде штету коју су својим понашањем начинили. Помозите дјеци и заједно смислите начин на који би се могла исправити нанијета штета. На примјер, реституција за дијете које је срушило кулу од коцкица свом другу може бити да му помогне да је поново сазида, да замијени поцијепан папир или поломљену бојицу, или да учини нешто лијепо и љубазно. Уколико је искрено, и извињење („Жао ми је“) може бити прикладно. Избегавајте неискрена извињења.</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41835729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4E910F-9FCE-647F-14F5-D74531C99A6B}"/>
              </a:ext>
            </a:extLst>
          </p:cNvPr>
          <p:cNvSpPr>
            <a:spLocks noGrp="1"/>
          </p:cNvSpPr>
          <p:nvPr>
            <p:ph idx="1"/>
          </p:nvPr>
        </p:nvSpPr>
        <p:spPr>
          <a:xfrm>
            <a:off x="228600" y="1219200"/>
            <a:ext cx="8686800" cy="5105399"/>
          </a:xfrm>
        </p:spPr>
        <p:txBody>
          <a:bodyPr/>
          <a:lstStyle/>
          <a:p>
            <a:pPr algn="just">
              <a:buFont typeface="Wingdings" panose="05000000000000000000" pitchFamily="2" charset="2"/>
              <a:buChar char="ü"/>
            </a:pPr>
            <a:r>
              <a:rPr lang="ru-RU" sz="1800" dirty="0">
                <a:solidFill>
                  <a:srgbClr val="0070C0"/>
                </a:solidFill>
                <a:latin typeface="Comic Sans MS" panose="030F0702030302020204" pitchFamily="66" charset="0"/>
              </a:rPr>
              <a:t>Помозите дјеци да науче како да агресивно/насилно понашање замијене прикладним понашањем. Постављање правила и дефинисање посљедица непридржавања правила често није довољно као превенција будућег агресивног понашања. Да бисте дјеловали превентивно, важно је да помогнете дјеци да непожељна понашања замијене оним која су пожељна и конструктивна, тј. да им понудите алтернативу непожељном понашању. </a:t>
            </a:r>
          </a:p>
          <a:p>
            <a:pPr marL="0" indent="0" algn="just">
              <a:buNone/>
            </a:pPr>
            <a:r>
              <a:rPr lang="ru-RU" sz="1800" dirty="0">
                <a:solidFill>
                  <a:srgbClr val="0070C0"/>
                </a:solidFill>
                <a:latin typeface="Comic Sans MS" panose="030F0702030302020204" pitchFamily="66" charset="0"/>
              </a:rPr>
              <a:t>Није довољно да кажете дјетету шта убудуће не смије да ради (Немој више да се тучеш с Марком) већ је важно и да дјетету јасно и конкретно кажете шта убудуће треба да ради (Следећи пут када ти Марко не буде дао возић да се играш, дођи код мене и кажи ми то).</a:t>
            </a:r>
          </a:p>
          <a:p>
            <a:pPr marL="0" indent="0" algn="just">
              <a:buNone/>
            </a:pPr>
            <a:endParaRPr lang="ru-RU" sz="1800" dirty="0">
              <a:solidFill>
                <a:srgbClr val="0070C0"/>
              </a:solidFill>
              <a:latin typeface="Comic Sans MS" panose="030F0702030302020204" pitchFamily="66" charset="0"/>
            </a:endParaRPr>
          </a:p>
          <a:p>
            <a:pPr marL="0" indent="0" algn="just">
              <a:buNone/>
            </a:pPr>
            <a:r>
              <a:rPr lang="ru-RU" sz="1800" dirty="0">
                <a:solidFill>
                  <a:srgbClr val="FF0000"/>
                </a:solidFill>
                <a:latin typeface="Comic Sans MS" panose="030F0702030302020204" pitchFamily="66" charset="0"/>
              </a:rPr>
              <a:t>Укључите и дјецу у разматрање алтернативних начина понашања – користите игре улога, приче, лутке како бисте их подстакли да размишљају о што више конструктивних начина на које неки сукоб може да се реши. </a:t>
            </a:r>
          </a:p>
        </p:txBody>
      </p:sp>
    </p:spTree>
    <p:extLst>
      <p:ext uri="{BB962C8B-B14F-4D97-AF65-F5344CB8AC3E}">
        <p14:creationId xmlns:p14="http://schemas.microsoft.com/office/powerpoint/2010/main" val="3771095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A471F-D205-2BDB-9FD0-4567C354E6D2}"/>
              </a:ext>
            </a:extLst>
          </p:cNvPr>
          <p:cNvSpPr>
            <a:spLocks noGrp="1"/>
          </p:cNvSpPr>
          <p:nvPr>
            <p:ph type="title"/>
          </p:nvPr>
        </p:nvSpPr>
        <p:spPr/>
        <p:txBody>
          <a:bodyPr/>
          <a:lstStyle/>
          <a:p>
            <a:pPr algn="ctr"/>
            <a:r>
              <a:rPr lang="sr-Cyrl-RS" sz="2800" b="1" dirty="0">
                <a:solidFill>
                  <a:srgbClr val="FF0000"/>
                </a:solidFill>
                <a:latin typeface="Comic Sans MS" panose="030F0702030302020204" pitchFamily="66" charset="0"/>
              </a:rPr>
              <a:t>САВЈЕТИ ЗА ВАСПИТАЧЕ</a:t>
            </a:r>
            <a:endParaRPr lang="en-US" sz="28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F29FB2A7-8A5F-78BE-595B-3269EA0BAA2F}"/>
              </a:ext>
            </a:extLst>
          </p:cNvPr>
          <p:cNvSpPr>
            <a:spLocks noGrp="1"/>
          </p:cNvSpPr>
          <p:nvPr>
            <p:ph idx="1"/>
          </p:nvPr>
        </p:nvSpPr>
        <p:spPr>
          <a:xfrm>
            <a:off x="76200" y="1371600"/>
            <a:ext cx="8839200" cy="4830763"/>
          </a:xfrm>
        </p:spPr>
        <p:txBody>
          <a:bodyPr/>
          <a:lstStyle/>
          <a:p>
            <a:pPr algn="just">
              <a:buFont typeface="Wingdings" panose="05000000000000000000" pitchFamily="2" charset="2"/>
              <a:buChar char="ü"/>
            </a:pPr>
            <a:r>
              <a:rPr lang="ru-RU" sz="1800" dirty="0">
                <a:solidFill>
                  <a:srgbClr val="0070C0"/>
                </a:solidFill>
                <a:latin typeface="Comic Sans MS" panose="030F0702030302020204" pitchFamily="66" charset="0"/>
              </a:rPr>
              <a:t>Трудите се да упознате свако дијете као јединствену особу са различитим слојевима идентитета. Сазнајте одакле је свако дијете, шта воли да ради у вртићу и ван вртића и каква је његова породица. Што више знате о дјетету, лакше можете изградити повјерење код дјетета и родитеља/старатеља и планирати подршку прилагођену сваком дјетету.</a:t>
            </a:r>
          </a:p>
          <a:p>
            <a:pPr algn="just">
              <a:buFont typeface="Wingdings" panose="05000000000000000000" pitchFamily="2" charset="2"/>
              <a:buChar char="ü"/>
            </a:pPr>
            <a:r>
              <a:rPr lang="ru-RU" sz="1800" dirty="0">
                <a:solidFill>
                  <a:srgbClr val="0070C0"/>
                </a:solidFill>
                <a:latin typeface="Comic Sans MS" panose="030F0702030302020204" pitchFamily="66" charset="0"/>
              </a:rPr>
              <a:t>Укључите или се позовите на аспекте идентитета све дјеце приликом спровођења активности: у свакодневном разговору, у при­чама које се причају или читају, храни, умјетности, музици и драмским играма, реквизитима и темама. На примјер, у активностима са дјецом дајте им прилику да причају о различитим врстама породица и породичних структура. Поједина дјеца можда живе са једним родитељем, или са оба родитеља, или са старатељском породицом, или са небиолошким родитељима, или са широм породицом.</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Провјерите приказује ли окружење у вртићу сву дјецу и њихове контексте у датом простору. Побрините се да вртићко окружење буде одраз живота све дјеце, како бисте подржали и дали на важности њиховим свакодневним искуствима.</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7625198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93D974-49B4-1697-3D5C-A8E4F3867428}"/>
              </a:ext>
            </a:extLst>
          </p:cNvPr>
          <p:cNvSpPr>
            <a:spLocks noGrp="1"/>
          </p:cNvSpPr>
          <p:nvPr>
            <p:ph idx="1"/>
          </p:nvPr>
        </p:nvSpPr>
        <p:spPr>
          <a:xfrm>
            <a:off x="914400" y="76200"/>
            <a:ext cx="7848600" cy="6339681"/>
          </a:xfrm>
        </p:spPr>
        <p:txBody>
          <a:bodyPr/>
          <a:lstStyle/>
          <a:p>
            <a:pPr algn="just">
              <a:buFont typeface="Wingdings" panose="05000000000000000000" pitchFamily="2" charset="2"/>
              <a:buChar char="ü"/>
            </a:pPr>
            <a:r>
              <a:rPr lang="ru-RU" sz="1800" dirty="0">
                <a:solidFill>
                  <a:srgbClr val="FF0000"/>
                </a:solidFill>
                <a:latin typeface="Comic Sans MS" panose="030F0702030302020204" pitchFamily="66" charset="0"/>
              </a:rPr>
              <a:t>Избјегавајте грубе, нефлексибилне стратегије интервенисања. </a:t>
            </a:r>
            <a:r>
              <a:rPr lang="ru-RU" sz="1800" dirty="0">
                <a:solidFill>
                  <a:srgbClr val="0070C0"/>
                </a:solidFill>
                <a:latin typeface="Comic Sans MS" panose="030F0702030302020204" pitchFamily="66" charset="0"/>
              </a:rPr>
              <a:t>Иако се агресивно/насилно понашање мора одмах зауставити, груба дисциплина или спутавање могу наудити дјетету, узнемирити га на начин који је физички небезбједан било за дијете, било за одраслог. Љутито реаговање одраслог или посрамљивање може наудити дјетету. јер тиме оно губи контролу. Грубо кажњавање повезано је са агресивним понашањем детета. Запамтите да сте ви узор дјетету и да, уколико реагујете агресивно, наводите дијете да се и само понаша на сличан начин. Миран и љубазан тон, уз јасан став да је агресивно понашање недопустиво, може помоћи дјетету да осјети да је емоционално и физички безбедно, што укључује и дијете које се агресивно понаша и дијете на које је агресија усмјерена, као и дјецу која су посматрачи у тој ситуацији.</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a:t>
            </a:r>
            <a:r>
              <a:rPr lang="ru-RU" sz="1800" dirty="0">
                <a:solidFill>
                  <a:srgbClr val="FF0000"/>
                </a:solidFill>
                <a:latin typeface="Comic Sans MS" panose="030F0702030302020204" pitchFamily="66" charset="0"/>
              </a:rPr>
              <a:t>Научите дјецу да извјештавају одрасле о догађањима. </a:t>
            </a:r>
            <a:r>
              <a:rPr lang="ru-RU" sz="1800" dirty="0">
                <a:solidFill>
                  <a:srgbClr val="0070C0"/>
                </a:solidFill>
                <a:latin typeface="Comic Sans MS" panose="030F0702030302020204" pitchFamily="66" charset="0"/>
              </a:rPr>
              <a:t>Редовно подсјећајте дјецу на то шта треба да раде ако се с њима поступа на начин да се осећају нелагодно, узнемирено или несрећно уколико их неко напада или уколико виде да је друго дијете нападнуто. </a:t>
            </a:r>
          </a:p>
          <a:p>
            <a:pPr marL="0" indent="0" algn="ctr">
              <a:buNone/>
            </a:pPr>
            <a:r>
              <a:rPr lang="ru-RU" sz="1800" dirty="0">
                <a:solidFill>
                  <a:srgbClr val="FF0000"/>
                </a:solidFill>
                <a:latin typeface="Comic Sans MS" panose="030F0702030302020204" pitchFamily="66" charset="0"/>
              </a:rPr>
              <a:t>Предшколце треба научити да кажу „стани“ или да о томе одмах обавесте васпитача или неког другог одраслог. Треба им објаснити да обавештавање одраслог није тужакање већ да је важно због заштите деце и очувања безбедности.</a:t>
            </a:r>
            <a:endParaRPr lang="en-US" sz="1800" dirty="0">
              <a:solidFill>
                <a:srgbClr val="FF0000"/>
              </a:solidFill>
              <a:latin typeface="Comic Sans MS" panose="030F0702030302020204" pitchFamily="66" charset="0"/>
            </a:endParaRPr>
          </a:p>
          <a:p>
            <a:pPr algn="just">
              <a:buFont typeface="Wingdings" panose="05000000000000000000" pitchFamily="2" charset="2"/>
              <a:buChar char="ü"/>
            </a:pP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3912612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23236D-14DD-DF06-3018-74E7A1D13313}"/>
              </a:ext>
            </a:extLst>
          </p:cNvPr>
          <p:cNvSpPr>
            <a:spLocks noGrp="1"/>
          </p:cNvSpPr>
          <p:nvPr>
            <p:ph idx="1"/>
          </p:nvPr>
        </p:nvSpPr>
        <p:spPr>
          <a:xfrm>
            <a:off x="581129" y="26368"/>
            <a:ext cx="8232112" cy="4830763"/>
          </a:xfrm>
        </p:spPr>
        <p:txBody>
          <a:bodyPr/>
          <a:lstStyle/>
          <a:p>
            <a:pPr algn="just">
              <a:buFont typeface="Wingdings" panose="05000000000000000000" pitchFamily="2" charset="2"/>
              <a:buChar char="ü"/>
            </a:pPr>
            <a:r>
              <a:rPr lang="ru-RU" sz="1800" dirty="0">
                <a:solidFill>
                  <a:srgbClr val="FF0000"/>
                </a:solidFill>
                <a:latin typeface="Comic Sans MS" panose="030F0702030302020204" pitchFamily="66" charset="0"/>
              </a:rPr>
              <a:t>Укључите и родитеље/старатеље. </a:t>
            </a:r>
          </a:p>
          <a:p>
            <a:pPr marL="0" indent="0" algn="just">
              <a:buNone/>
            </a:pPr>
            <a:r>
              <a:rPr lang="ru-RU" sz="1800" dirty="0">
                <a:solidFill>
                  <a:srgbClr val="0070C0"/>
                </a:solidFill>
                <a:latin typeface="Comic Sans MS" panose="030F0702030302020204" pitchFamily="66" charset="0"/>
              </a:rPr>
              <a:t>Укључивање родитеља важно је за придобијање њихове сарадње и подршке иницијативама за превенцију сукоба и агресивног понашања. Укључивање родитеља помоћи ће да се ојача оно што њихова дјеца науче у вртићу. Родитељи могу да прилагоде и примјене превентивне напоре и научене лекције у свакодневним активностима код куће. Родитељима може бити потребна помоћ васпитача како би разумели како изгледају агресивно/насилно понашање у раном детињству и зашто је важно да се интервенише. Многе родитеље/старатеље ће онерасположити кад чују како њихово дијете испољава агресивно/насилно понашање. Неки могу одбити да интервенишу зато што вјерују да је агресивност/насиље нормалан дио одрастања („Дијете ко дијете“). Кад разговарате с родитељима, важно је да разумијетете њихова осећања и да их не наводите да се осећају дефанзивно. Причајте с родитељима колико је важно да се у раном детињству реагује на испољавање агресивног понашања пошто то дјелује превентивно на касније испољавање агресије/насилног понашања. Објасните им колико је важна њихова улога у развоју социјалних и емоционалних вештина за спречавање агресивног/насилног понашања и у којој мери они могу да охрабрују алтернативна понашања.</a:t>
            </a:r>
          </a:p>
          <a:p>
            <a:pPr marL="0" indent="0" algn="just">
              <a:buNone/>
            </a:pPr>
            <a:endParaRPr lang="en-US" sz="1800" dirty="0">
              <a:solidFill>
                <a:srgbClr val="0070C0"/>
              </a:solidFill>
              <a:latin typeface="Comic Sans MS" panose="030F0702030302020204" pitchFamily="66" charset="0"/>
            </a:endParaRPr>
          </a:p>
        </p:txBody>
      </p:sp>
      <p:sp>
        <p:nvSpPr>
          <p:cNvPr id="4" name="TextBox 3">
            <a:extLst>
              <a:ext uri="{FF2B5EF4-FFF2-40B4-BE49-F238E27FC236}">
                <a16:creationId xmlns:a16="http://schemas.microsoft.com/office/drawing/2014/main" id="{E34E0E4B-4DE8-D84E-611E-B1BD0AEAB6CB}"/>
              </a:ext>
            </a:extLst>
          </p:cNvPr>
          <p:cNvSpPr txBox="1"/>
          <p:nvPr/>
        </p:nvSpPr>
        <p:spPr>
          <a:xfrm>
            <a:off x="4191000" y="5650562"/>
            <a:ext cx="4597120" cy="1200329"/>
          </a:xfrm>
          <a:prstGeom prst="rect">
            <a:avLst/>
          </a:prstGeom>
          <a:noFill/>
        </p:spPr>
        <p:txBody>
          <a:bodyPr wrap="square">
            <a:spAutoFit/>
          </a:bodyPr>
          <a:lstStyle/>
          <a:p>
            <a:pPr marL="0" indent="0" algn="r">
              <a:buNone/>
            </a:pPr>
            <a:r>
              <a:rPr lang="ru-RU" sz="1800" dirty="0">
                <a:solidFill>
                  <a:srgbClr val="0070C0"/>
                </a:solidFill>
                <a:latin typeface="Comic Sans MS" panose="030F0702030302020204" pitchFamily="66" charset="0"/>
              </a:rPr>
              <a:t>Извор: Врањешевић, Ј.  и др. </a:t>
            </a:r>
          </a:p>
          <a:p>
            <a:pPr marL="0" indent="0" algn="r">
              <a:buNone/>
            </a:pPr>
            <a:r>
              <a:rPr lang="ru-RU" sz="1800" dirty="0">
                <a:solidFill>
                  <a:srgbClr val="0070C0"/>
                </a:solidFill>
                <a:latin typeface="Comic Sans MS" panose="030F0702030302020204" pitchFamily="66" charset="0"/>
              </a:rPr>
              <a:t>Приручник за васпитаче «Вртић као подстицајно и сигурно окружење за учење и развој дјеце</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31955867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sr-Cyrl-RS" sz="3200" b="1" dirty="0">
              <a:solidFill>
                <a:srgbClr val="FF0000"/>
              </a:solidFill>
              <a:latin typeface="Comic Sans MS" panose="030F0702030302020204" pitchFamily="66" charset="0"/>
            </a:endParaRPr>
          </a:p>
          <a:p>
            <a:pPr marL="0" indent="0" algn="ctr">
              <a:buNone/>
            </a:pPr>
            <a:endParaRPr lang="sr-Cyrl-RS" sz="4000" b="1" dirty="0">
              <a:solidFill>
                <a:srgbClr val="FF0000"/>
              </a:solidFill>
              <a:latin typeface="Comic Sans MS" panose="030F0702030302020204" pitchFamily="66" charset="0"/>
            </a:endParaRPr>
          </a:p>
          <a:p>
            <a:pPr marL="0" indent="0" algn="ctr">
              <a:buNone/>
            </a:pPr>
            <a:r>
              <a:rPr lang="sr-Cyrl-RS" sz="4000" b="1" dirty="0">
                <a:solidFill>
                  <a:srgbClr val="FF0000"/>
                </a:solidFill>
                <a:latin typeface="Comic Sans MS" panose="030F0702030302020204" pitchFamily="66" charset="0"/>
              </a:rPr>
              <a:t>И ДА ЗНАШ-ТВОЈЕ ЈЕ САМО ОНО ШТО ДРУГОМЕ ДАШ!</a:t>
            </a:r>
            <a:endParaRPr lang="en-US" sz="40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32396583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br>
              <a:rPr lang="sr-Cyrl-RS" sz="4400" b="1" dirty="0">
                <a:solidFill>
                  <a:srgbClr val="FF0000"/>
                </a:solidFill>
                <a:latin typeface="Comic Sans MS" panose="030F0702030302020204" pitchFamily="66" charset="0"/>
              </a:rPr>
            </a:br>
            <a:r>
              <a:rPr lang="sr-Cyrl-RS" sz="4400" b="1" dirty="0">
                <a:solidFill>
                  <a:srgbClr val="FF0000"/>
                </a:solidFill>
                <a:latin typeface="Comic Sans MS" panose="030F0702030302020204" pitchFamily="66" charset="0"/>
              </a:rPr>
              <a:t>ХВАЛА ЗА ПАЖЊУ!</a:t>
            </a:r>
            <a:br>
              <a:rPr lang="sr-Cyrl-RS" sz="4400" b="1" dirty="0">
                <a:solidFill>
                  <a:srgbClr val="FF0000"/>
                </a:solidFill>
                <a:latin typeface="Comic Sans MS" panose="030F0702030302020204" pitchFamily="66" charset="0"/>
              </a:rPr>
            </a:br>
            <a:endParaRPr lang="en-US" sz="4400" dirty="0"/>
          </a:p>
        </p:txBody>
      </p:sp>
      <p:sp>
        <p:nvSpPr>
          <p:cNvPr id="3" name="Content Placeholder 2"/>
          <p:cNvSpPr>
            <a:spLocks noGrp="1"/>
          </p:cNvSpPr>
          <p:nvPr>
            <p:ph idx="1"/>
          </p:nvPr>
        </p:nvSpPr>
        <p:spPr>
          <a:xfrm>
            <a:off x="228600" y="1371601"/>
            <a:ext cx="8686800" cy="2362200"/>
          </a:xfrm>
        </p:spPr>
        <p:txBody>
          <a:bodyPr/>
          <a:lstStyle/>
          <a:p>
            <a:pPr marL="0" indent="0" algn="ctr">
              <a:buNone/>
            </a:pPr>
            <a:endParaRPr lang="sr-Latn-RS" sz="3200" b="1" dirty="0">
              <a:solidFill>
                <a:srgbClr val="FF0000"/>
              </a:solidFill>
              <a:latin typeface="Comic Sans MS" panose="030F0702030302020204" pitchFamily="66" charset="0"/>
              <a:hlinkClick r:id="rId2"/>
            </a:endParaRPr>
          </a:p>
          <a:p>
            <a:pPr marL="0" indent="0" algn="ctr">
              <a:buNone/>
            </a:pPr>
            <a:endParaRPr lang="sr-Latn-RS" sz="3200" b="1" dirty="0">
              <a:solidFill>
                <a:srgbClr val="FF0000"/>
              </a:solidFill>
              <a:latin typeface="Comic Sans MS" panose="030F0702030302020204" pitchFamily="66" charset="0"/>
              <a:hlinkClick r:id="rId2"/>
            </a:endParaRPr>
          </a:p>
          <a:p>
            <a:pPr marL="0" indent="0" algn="ctr">
              <a:buNone/>
            </a:pPr>
            <a:endParaRPr lang="sr-Latn-RS" sz="3200" b="1" dirty="0">
              <a:solidFill>
                <a:srgbClr val="FF0000"/>
              </a:solidFill>
              <a:latin typeface="Comic Sans MS" panose="030F0702030302020204" pitchFamily="66" charset="0"/>
              <a:hlinkClick r:id="rId2"/>
            </a:endParaRPr>
          </a:p>
          <a:p>
            <a:pPr marL="0" indent="0" algn="ctr">
              <a:buNone/>
            </a:pPr>
            <a:endParaRPr lang="sr-Latn-RS" sz="3200" b="1" dirty="0">
              <a:solidFill>
                <a:srgbClr val="FF0000"/>
              </a:solidFill>
              <a:latin typeface="Comic Sans MS" panose="030F0702030302020204" pitchFamily="66" charset="0"/>
              <a:hlinkClick r:id="rId2"/>
            </a:endParaRPr>
          </a:p>
          <a:p>
            <a:pPr marL="0" indent="0" algn="ctr">
              <a:buNone/>
            </a:pPr>
            <a:endParaRPr lang="sr-Latn-RS" sz="3200" b="1" dirty="0">
              <a:solidFill>
                <a:srgbClr val="FF0000"/>
              </a:solidFill>
              <a:latin typeface="Comic Sans MS" panose="030F0702030302020204" pitchFamily="66" charset="0"/>
              <a:hlinkClick r:id="rId2"/>
            </a:endParaRPr>
          </a:p>
          <a:p>
            <a:pPr marL="0" indent="0" algn="ctr">
              <a:buNone/>
            </a:pPr>
            <a:endParaRPr lang="sr-Latn-RS" sz="3200" b="1" dirty="0">
              <a:solidFill>
                <a:srgbClr val="FF0000"/>
              </a:solidFill>
              <a:latin typeface="Comic Sans MS" panose="030F0702030302020204" pitchFamily="66" charset="0"/>
              <a:hlinkClick r:id="rId2"/>
            </a:endParaRPr>
          </a:p>
          <a:p>
            <a:pPr marL="0" indent="0" algn="ctr">
              <a:buNone/>
            </a:pPr>
            <a:r>
              <a:rPr lang="en-US" sz="3200" b="1" dirty="0" err="1">
                <a:solidFill>
                  <a:srgbClr val="FF0000"/>
                </a:solidFill>
                <a:latin typeface="Comic Sans MS" panose="030F0702030302020204" pitchFamily="66" charset="0"/>
                <a:hlinkClick r:id="rId2"/>
              </a:rPr>
              <a:t>danica.mojic@rpz</a:t>
            </a:r>
            <a:r>
              <a:rPr lang="sr-Latn-RS" sz="3200" b="1" dirty="0">
                <a:solidFill>
                  <a:srgbClr val="FF0000"/>
                </a:solidFill>
                <a:latin typeface="Comic Sans MS" panose="030F0702030302020204" pitchFamily="66" charset="0"/>
                <a:hlinkClick r:id="rId2"/>
              </a:rPr>
              <a:t>-rs.org</a:t>
            </a:r>
            <a:endParaRPr lang="sr-Latn-RS" sz="3200" b="1" dirty="0">
              <a:solidFill>
                <a:srgbClr val="FF0000"/>
              </a:solidFill>
              <a:latin typeface="Comic Sans MS" panose="030F0702030302020204" pitchFamily="66" charset="0"/>
            </a:endParaRPr>
          </a:p>
          <a:p>
            <a:pPr marL="0" indent="0" algn="ctr">
              <a:buNone/>
            </a:pPr>
            <a:r>
              <a:rPr lang="sr-Latn-RS" sz="3200" b="1" dirty="0">
                <a:solidFill>
                  <a:srgbClr val="FF0000"/>
                </a:solidFill>
                <a:latin typeface="Comic Sans MS" panose="030F0702030302020204" pitchFamily="66" charset="0"/>
              </a:rPr>
              <a:t>055/210-678</a:t>
            </a:r>
            <a:endParaRPr lang="sr-Cyrl-RS" sz="3200" b="1" dirty="0">
              <a:solidFill>
                <a:srgbClr val="FF0000"/>
              </a:solidFill>
              <a:latin typeface="Comic Sans MS" panose="030F0702030302020204" pitchFamily="66" charset="0"/>
            </a:endParaRPr>
          </a:p>
          <a:p>
            <a:pPr marL="0" indent="0">
              <a:buNone/>
            </a:pPr>
            <a:endParaRPr lang="sr-Cyrl-RS" dirty="0"/>
          </a:p>
          <a:p>
            <a:pPr marL="0" indent="0">
              <a:buNone/>
            </a:pPr>
            <a:endParaRPr lang="sr-Cyrl-RS" dirty="0"/>
          </a:p>
        </p:txBody>
      </p:sp>
      <p:pic>
        <p:nvPicPr>
          <p:cNvPr id="1028" name="Picture 4" descr="Šta nam govori dečiji crtež? - Savetovalište za Beb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524000"/>
            <a:ext cx="4624848" cy="3258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059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2A45B8D-B196-69D3-92D7-529C4A81337A}"/>
              </a:ext>
            </a:extLst>
          </p:cNvPr>
          <p:cNvSpPr>
            <a:spLocks noGrp="1"/>
          </p:cNvSpPr>
          <p:nvPr>
            <p:ph idx="1"/>
          </p:nvPr>
        </p:nvSpPr>
        <p:spPr>
          <a:xfrm>
            <a:off x="228600" y="1295400"/>
            <a:ext cx="8534400" cy="4830763"/>
          </a:xfrm>
        </p:spPr>
        <p:txBody>
          <a:bodyPr/>
          <a:lstStyle/>
          <a:p>
            <a:pPr algn="just">
              <a:buFont typeface="Wingdings" panose="05000000000000000000" pitchFamily="2" charset="2"/>
              <a:buChar char="ü"/>
            </a:pPr>
            <a:r>
              <a:rPr lang="ru-RU" sz="1800" dirty="0">
                <a:solidFill>
                  <a:srgbClr val="0070C0"/>
                </a:solidFill>
                <a:latin typeface="Comic Sans MS" panose="030F0702030302020204" pitchFamily="66" charset="0"/>
              </a:rPr>
              <a:t>Потражите прилике да потврдите појединачне вјештине, таленат и способности сваког дјетета, како бисте подстакли понос у односу на њихов лични и културни идентитет.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Потражите прилику да се укључите у појединачна интересовања и способности – на примјер, брига о животињама, познавање ромског језика, познавање аутомобила или коња.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Обесхрабрујте сваки вид осећаја супериорности, рецимо у ситуацији када неко дијете тврди да је начин живота његове/њене породице „исправан“, или најпожељнији. </a:t>
            </a:r>
          </a:p>
          <a:p>
            <a:pPr algn="just">
              <a:buFont typeface="Wingdings" panose="05000000000000000000" pitchFamily="2" charset="2"/>
              <a:buChar char="ü"/>
            </a:pPr>
            <a:r>
              <a:rPr lang="ru-RU" sz="1800" dirty="0">
                <a:solidFill>
                  <a:srgbClr val="0070C0"/>
                </a:solidFill>
                <a:latin typeface="Comic Sans MS" panose="030F0702030302020204" pitchFamily="66" charset="0"/>
              </a:rPr>
              <a:t> Организујте ситуације, активности и игре које подстичу дјецу да се играју једни са другима, укључујући дјецу са којом се обично не играју. Ове активности афирмишу формирање њиховог идентитета.</a:t>
            </a:r>
          </a:p>
          <a:p>
            <a:pPr algn="just">
              <a:buFont typeface="Wingdings" panose="05000000000000000000" pitchFamily="2" charset="2"/>
              <a:buChar char="ü"/>
            </a:pPr>
            <a:r>
              <a:rPr lang="ru-RU" sz="1800" dirty="0">
                <a:solidFill>
                  <a:srgbClr val="0070C0"/>
                </a:solidFill>
                <a:latin typeface="Comic Sans MS" panose="030F0702030302020204" pitchFamily="66" charset="0"/>
              </a:rPr>
              <a:t>Обезбједите широк низ позитивних узора што помаже да се изгради самопоуздање код дјеце и осјећај нарастајућих могућности. Уколико се дијете суочава са негативним сликама или се не суочава са сликама људи који дијеле конкретан контекст или способности дјетета, то може да шаље негативне поруке, те због тога дијете може да одбаци свој идентитет</a:t>
            </a:r>
            <a:r>
              <a:rPr lang="ru-RU" sz="1800" b="1" dirty="0">
                <a:solidFill>
                  <a:srgbClr val="0070C0"/>
                </a:solidFill>
                <a:latin typeface="Comic Sans MS" panose="030F0702030302020204" pitchFamily="66" charset="0"/>
              </a:rPr>
              <a:t>.</a:t>
            </a:r>
          </a:p>
        </p:txBody>
      </p:sp>
    </p:spTree>
    <p:extLst>
      <p:ext uri="{BB962C8B-B14F-4D97-AF65-F5344CB8AC3E}">
        <p14:creationId xmlns:p14="http://schemas.microsoft.com/office/powerpoint/2010/main" val="600314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FAC4E-DBE2-A6BE-1CCE-CF6FEC32143C}"/>
              </a:ext>
            </a:extLst>
          </p:cNvPr>
          <p:cNvSpPr>
            <a:spLocks noGrp="1"/>
          </p:cNvSpPr>
          <p:nvPr>
            <p:ph type="title"/>
          </p:nvPr>
        </p:nvSpPr>
        <p:spPr>
          <a:xfrm>
            <a:off x="1295400" y="101600"/>
            <a:ext cx="7620000" cy="660400"/>
          </a:xfrm>
        </p:spPr>
        <p:txBody>
          <a:bodyPr/>
          <a:lstStyle/>
          <a:p>
            <a:pPr algn="ctr"/>
            <a:r>
              <a:rPr lang="sr-Cyrl-RS" sz="2400" b="1" dirty="0">
                <a:solidFill>
                  <a:srgbClr val="FF0000"/>
                </a:solidFill>
                <a:latin typeface="Comic Sans MS" panose="030F0702030302020204" pitchFamily="66" charset="0"/>
              </a:rPr>
              <a:t>ПРИЈЕДЛОГ АКТИВНОСТИ ДА ДЈЕЦОМ</a:t>
            </a:r>
            <a:endParaRPr lang="en-US" sz="2400" b="1" dirty="0">
              <a:solidFill>
                <a:srgbClr val="FF0000"/>
              </a:solidFill>
              <a:latin typeface="Comic Sans MS" panose="030F0702030302020204" pitchFamily="66" charset="0"/>
            </a:endParaRPr>
          </a:p>
        </p:txBody>
      </p:sp>
      <p:sp>
        <p:nvSpPr>
          <p:cNvPr id="3" name="Content Placeholder 2">
            <a:extLst>
              <a:ext uri="{FF2B5EF4-FFF2-40B4-BE49-F238E27FC236}">
                <a16:creationId xmlns:a16="http://schemas.microsoft.com/office/drawing/2014/main" id="{9FD717DC-B57D-2086-7253-65B639935F06}"/>
              </a:ext>
            </a:extLst>
          </p:cNvPr>
          <p:cNvSpPr>
            <a:spLocks noGrp="1"/>
          </p:cNvSpPr>
          <p:nvPr>
            <p:ph idx="1"/>
          </p:nvPr>
        </p:nvSpPr>
        <p:spPr>
          <a:xfrm>
            <a:off x="237811" y="1013618"/>
            <a:ext cx="8686800" cy="4830763"/>
          </a:xfrm>
        </p:spPr>
        <p:txBody>
          <a:bodyPr/>
          <a:lstStyle/>
          <a:p>
            <a:pPr marL="0" indent="0" algn="ctr">
              <a:buNone/>
            </a:pPr>
            <a:r>
              <a:rPr lang="ru-RU" sz="1800" b="1" dirty="0">
                <a:solidFill>
                  <a:srgbClr val="FF0000"/>
                </a:solidFill>
                <a:latin typeface="Comic Sans MS" panose="030F0702030302020204" pitchFamily="66" charset="0"/>
              </a:rPr>
              <a:t>Покажи и кажи</a:t>
            </a:r>
          </a:p>
          <a:p>
            <a:pPr marL="0" indent="0" algn="just">
              <a:buNone/>
            </a:pPr>
            <a:r>
              <a:rPr lang="ru-RU" sz="1800" dirty="0">
                <a:solidFill>
                  <a:srgbClr val="0070C0"/>
                </a:solidFill>
                <a:latin typeface="Comic Sans MS" panose="030F0702030302020204" pitchFamily="66" charset="0"/>
              </a:rPr>
              <a:t>Свако дијете понесе неки предмет од куће који му/јој је важан и треба да га представи својим вршњацима: да исприча причу о том предмету, како га је добио/ла, шта он представља и због чега је важан, због чега је баш тај предмет одабран да се понесе и представи, чему служи, како ради и сл. Васпитач подстиче дјецу да послије представљања предмета размисле о томе шта му је слично, шта те предмете повезује (могу и да их групишу по сличности и да разговарају о томе по чему су слични, а по чему различити). Послије активности може да слиједи мала групна изложба «То смо ми», на коју могу да буду позвана и дјеца из других група или родитељи</a:t>
            </a:r>
            <a:r>
              <a:rPr lang="ru-RU" dirty="0">
                <a:solidFill>
                  <a:srgbClr val="0070C0"/>
                </a:solidFill>
              </a:rPr>
              <a:t>. </a:t>
            </a:r>
            <a:endParaRPr lang="ru-RU" sz="1800" dirty="0">
              <a:solidFill>
                <a:srgbClr val="0070C0"/>
              </a:solidFill>
              <a:latin typeface="Comic Sans MS" panose="030F0702030302020204" pitchFamily="66" charset="0"/>
            </a:endParaRPr>
          </a:p>
          <a:p>
            <a:pPr marL="0" indent="0" algn="ctr">
              <a:buNone/>
            </a:pPr>
            <a:endParaRPr lang="ru-RU" sz="1800" b="1" dirty="0">
              <a:solidFill>
                <a:srgbClr val="0070C0"/>
              </a:solidFill>
              <a:latin typeface="Comic Sans MS" panose="030F0702030302020204" pitchFamily="66" charset="0"/>
            </a:endParaRPr>
          </a:p>
          <a:p>
            <a:pPr marL="0" indent="0" algn="ctr">
              <a:buNone/>
            </a:pPr>
            <a:r>
              <a:rPr lang="ru-RU" sz="1800" b="1" dirty="0">
                <a:solidFill>
                  <a:srgbClr val="FF0000"/>
                </a:solidFill>
                <a:latin typeface="Comic Sans MS" panose="030F0702030302020204" pitchFamily="66" charset="0"/>
              </a:rPr>
              <a:t>Мој амблем</a:t>
            </a:r>
          </a:p>
          <a:p>
            <a:pPr marL="0" indent="0" algn="just">
              <a:buNone/>
            </a:pPr>
            <a:r>
              <a:rPr lang="ru-RU" sz="1800" dirty="0">
                <a:solidFill>
                  <a:srgbClr val="0070C0"/>
                </a:solidFill>
                <a:latin typeface="Comic Sans MS" panose="030F0702030302020204" pitchFamily="66" charset="0"/>
              </a:rPr>
              <a:t> Свако дијете добије лист папира подијељен на четири дијела и треба да прикаже четири ствари: ситуацију у којој je било најсрећније, његов/ њен највећи успјех, нешто на шта је највише поносно, највећу жељу и нешто што највише воли да ради. Свако дијете представи амблем свом пару, или у малој групи (могуће је организовати и изложбу амблема). </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164815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B5FD41-7FF3-9C91-2735-5883F2B8F3D1}"/>
              </a:ext>
            </a:extLst>
          </p:cNvPr>
          <p:cNvSpPr>
            <a:spLocks noGrp="1"/>
          </p:cNvSpPr>
          <p:nvPr>
            <p:ph idx="1"/>
          </p:nvPr>
        </p:nvSpPr>
        <p:spPr>
          <a:xfrm>
            <a:off x="228600" y="697309"/>
            <a:ext cx="8686800" cy="5463381"/>
          </a:xfrm>
        </p:spPr>
        <p:txBody>
          <a:bodyPr/>
          <a:lstStyle/>
          <a:p>
            <a:pPr marL="0" indent="0" algn="ctr">
              <a:buNone/>
            </a:pPr>
            <a:endParaRPr lang="ru-RU" sz="1800" b="1" dirty="0">
              <a:solidFill>
                <a:srgbClr val="FF0000"/>
              </a:solidFill>
              <a:latin typeface="Comic Sans MS" panose="030F0702030302020204" pitchFamily="66" charset="0"/>
            </a:endParaRPr>
          </a:p>
          <a:p>
            <a:pPr marL="0" indent="0" algn="ctr">
              <a:buNone/>
            </a:pPr>
            <a:r>
              <a:rPr lang="ru-RU" sz="1800" b="1" dirty="0">
                <a:solidFill>
                  <a:srgbClr val="FF0000"/>
                </a:solidFill>
                <a:latin typeface="Comic Sans MS" panose="030F0702030302020204" pitchFamily="66" charset="0"/>
              </a:rPr>
              <a:t>Моја лична карта</a:t>
            </a:r>
          </a:p>
          <a:p>
            <a:pPr marL="0" indent="0" algn="just">
              <a:buNone/>
            </a:pPr>
            <a:r>
              <a:rPr lang="ru-RU" sz="1800" b="1" dirty="0">
                <a:solidFill>
                  <a:srgbClr val="FF0000"/>
                </a:solidFill>
                <a:latin typeface="Comic Sans MS" panose="030F0702030302020204" pitchFamily="66" charset="0"/>
              </a:rPr>
              <a:t>          </a:t>
            </a:r>
            <a:r>
              <a:rPr lang="ru-RU" sz="1800" dirty="0">
                <a:solidFill>
                  <a:srgbClr val="0070C0"/>
                </a:solidFill>
                <a:latin typeface="Comic Sans MS" panose="030F0702030302020204" pitchFamily="66" charset="0"/>
              </a:rPr>
              <a:t>Васпитач даје увод у активност: „Одрасли имају нешто што се зове  лична карта, која садржи све информације које су одраслима важне да знају једни о другима: како се зову, гдје станују, колико имају година, гдје су рођени... Замислите да можете да направите своју дјечију личну карту. Како би она изгледала? Које информације бисте жељели да она садржи? Шта бисте жељели да ваши другари знају о вама када виде вашу личну карту?“ Дјеца праве и дизајнирају своје личне карте, а васпитач их подстиче и усмјерава да размисле о томе шта би вољели да други о њима знају: жеље и потребе, преференције, таленте и сл. Када дјеца заврше своје личне карте, могуће је направити малу изложбу (нпр. на једном зиду у соби или у ходнику). </a:t>
            </a:r>
          </a:p>
          <a:p>
            <a:pPr marL="0" indent="0" algn="ctr">
              <a:buNone/>
            </a:pPr>
            <a:endParaRPr lang="ru-RU" sz="1800" b="1" dirty="0">
              <a:solidFill>
                <a:srgbClr val="FF0000"/>
              </a:solidFill>
              <a:latin typeface="Comic Sans MS" panose="030F0702030302020204" pitchFamily="66" charset="0"/>
            </a:endParaRPr>
          </a:p>
          <a:p>
            <a:pPr marL="0" indent="0" algn="ctr">
              <a:buNone/>
            </a:pPr>
            <a:r>
              <a:rPr lang="ru-RU" sz="1800" b="1" dirty="0">
                <a:solidFill>
                  <a:srgbClr val="FF0000"/>
                </a:solidFill>
                <a:latin typeface="Comic Sans MS" panose="030F0702030302020204" pitchFamily="66" charset="0"/>
              </a:rPr>
              <a:t>Моја омиљена игра </a:t>
            </a:r>
          </a:p>
          <a:p>
            <a:pPr marL="0" indent="0" algn="just">
              <a:buNone/>
            </a:pPr>
            <a:r>
              <a:rPr lang="ru-RU" sz="1800" dirty="0">
                <a:solidFill>
                  <a:srgbClr val="0070C0"/>
                </a:solidFill>
                <a:latin typeface="Comic Sans MS" panose="030F0702030302020204" pitchFamily="66" charset="0"/>
              </a:rPr>
              <a:t>Тражити од дјеце да се сјете своје омиљене игре и да је покажу осталима. Ова активност може да се изводи током цијеле године, важно је да сва дјеца имају прилике да демонстрирају неку своју омиљену игру</a:t>
            </a:r>
            <a:r>
              <a:rPr lang="sr-Cyrl-RS" sz="1800" dirty="0">
                <a:solidFill>
                  <a:srgbClr val="0070C0"/>
                </a:solidFill>
                <a:latin typeface="Comic Sans MS" panose="030F0702030302020204" pitchFamily="66" charset="0"/>
              </a:rPr>
              <a:t>.</a:t>
            </a:r>
            <a:endParaRPr lang="en-US" sz="1800" dirty="0">
              <a:solidFill>
                <a:srgbClr val="0070C0"/>
              </a:solidFill>
              <a:latin typeface="Comic Sans MS" panose="030F0702030302020204" pitchFamily="66" charset="0"/>
            </a:endParaRPr>
          </a:p>
          <a:p>
            <a:pPr marL="0" indent="0" algn="just">
              <a:buNone/>
            </a:pPr>
            <a:endParaRPr lang="ru-RU" sz="1800" b="1" dirty="0">
              <a:solidFill>
                <a:srgbClr val="FF0000"/>
              </a:solidFill>
              <a:latin typeface="Comic Sans MS" panose="030F0702030302020204" pitchFamily="66" charset="0"/>
            </a:endParaRPr>
          </a:p>
          <a:p>
            <a:pPr marL="0" indent="0" algn="just">
              <a:buNone/>
            </a:pPr>
            <a:endParaRPr lang="ru-RU" sz="1800" b="1"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3359168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961667-BE78-89E2-A63B-58E4DD3FFF54}"/>
              </a:ext>
            </a:extLst>
          </p:cNvPr>
          <p:cNvSpPr>
            <a:spLocks noGrp="1"/>
          </p:cNvSpPr>
          <p:nvPr>
            <p:ph idx="1"/>
          </p:nvPr>
        </p:nvSpPr>
        <p:spPr>
          <a:xfrm>
            <a:off x="288052" y="457200"/>
            <a:ext cx="8567895" cy="6172200"/>
          </a:xfrm>
        </p:spPr>
        <p:txBody>
          <a:bodyPr/>
          <a:lstStyle/>
          <a:p>
            <a:pPr marL="0" indent="0" algn="ctr">
              <a:buNone/>
            </a:pPr>
            <a:r>
              <a:rPr lang="ru-RU" sz="1800" b="1" dirty="0">
                <a:solidFill>
                  <a:srgbClr val="FF0000"/>
                </a:solidFill>
                <a:latin typeface="Comic Sans MS" panose="030F0702030302020204" pitchFamily="66" charset="0"/>
              </a:rPr>
              <a:t>Ја такође</a:t>
            </a:r>
          </a:p>
          <a:p>
            <a:pPr marL="0" indent="0" algn="just">
              <a:buNone/>
            </a:pPr>
            <a:r>
              <a:rPr lang="ru-RU" sz="1800" dirty="0">
                <a:solidFill>
                  <a:srgbClr val="0070C0"/>
                </a:solidFill>
                <a:latin typeface="Comic Sans MS" panose="030F0702030302020204" pitchFamily="66" charset="0"/>
              </a:rPr>
              <a:t>           Дјеца сједе у кругу. Свако има задатак да се сјети неке своје</a:t>
            </a:r>
          </a:p>
          <a:p>
            <a:pPr marL="0" indent="0" algn="just">
              <a:buNone/>
            </a:pPr>
            <a:r>
              <a:rPr lang="ru-RU" sz="1800" dirty="0">
                <a:solidFill>
                  <a:srgbClr val="0070C0"/>
                </a:solidFill>
                <a:latin typeface="Comic Sans MS" panose="030F0702030302020204" pitchFamily="66" charset="0"/>
              </a:rPr>
              <a:t>             особине, нечега што воли или не воли, зна или не зна да ради и за шта мисли да је то својствено само њему. Први у кругу каже ту своју карактеристику и ако нико у кругу нема ништа заједничко с њом, сви остају да сједе на столицама, а уколико неко такође дијели ту карактеристику, устаје и сједа му у крило (уколико више дјеце мисли да посједује ту особину, онда сједају сви у крило првом дјетету). На тај начин дјеца увиђају међусобне сличности и разлике. </a:t>
            </a:r>
          </a:p>
          <a:p>
            <a:pPr marL="0" indent="0" algn="ctr">
              <a:buNone/>
            </a:pPr>
            <a:r>
              <a:rPr lang="ru-RU" sz="1800" b="1" dirty="0">
                <a:solidFill>
                  <a:srgbClr val="FF0000"/>
                </a:solidFill>
                <a:latin typeface="Comic Sans MS" panose="030F0702030302020204" pitchFamily="66" charset="0"/>
              </a:rPr>
              <a:t>Особа дана</a:t>
            </a:r>
          </a:p>
          <a:p>
            <a:pPr marL="0" indent="0" algn="just">
              <a:buNone/>
            </a:pPr>
            <a:r>
              <a:rPr lang="ru-RU" sz="1800" dirty="0">
                <a:solidFill>
                  <a:srgbClr val="0070C0"/>
                </a:solidFill>
                <a:latin typeface="Comic Sans MS" panose="030F0702030302020204" pitchFamily="66" charset="0"/>
              </a:rPr>
              <a:t> Сваког дана једно дијете у групи је дијете дана, што значи да се његово/ њено име напише на парчету папира које се закачи на зид и свако дијете треба да му/јој нацрта/напише нешто лијепо (уколико су дјеца млађа, могу да кажу шта највише воле код изабраног дјетета, а васпитач то може да запише). Свако дијете може да понесе кући папир с лијепим порукама као успомену. </a:t>
            </a:r>
          </a:p>
          <a:p>
            <a:pPr marL="0" indent="0" algn="ctr">
              <a:buNone/>
            </a:pPr>
            <a:r>
              <a:rPr lang="ru-RU" sz="1800" b="1" dirty="0">
                <a:solidFill>
                  <a:srgbClr val="FF0000"/>
                </a:solidFill>
                <a:latin typeface="Comic Sans MS" panose="030F0702030302020204" pitchFamily="66" charset="0"/>
              </a:rPr>
              <a:t>Зид славних</a:t>
            </a:r>
          </a:p>
          <a:p>
            <a:pPr marL="0" indent="0" algn="just">
              <a:buNone/>
            </a:pPr>
            <a:r>
              <a:rPr lang="ru-RU" sz="1800" dirty="0">
                <a:solidFill>
                  <a:srgbClr val="0070C0"/>
                </a:solidFill>
                <a:latin typeface="Comic Sans MS" panose="030F0702030302020204" pitchFamily="66" charset="0"/>
              </a:rPr>
              <a:t> Одреди се један зид на којем је свако дијете представљено фотографијом, позитивном причом о дјетету и описом свега што му/јој је омиљено (нпр. омиљена храна, празник, игра, играчка). Приче могу да се допуњују током заједничког боравка у групи.</a:t>
            </a:r>
            <a:endParaRPr lang="en-US" sz="1800"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3487542688"/>
      </p:ext>
    </p:extLst>
  </p:cSld>
  <p:clrMapOvr>
    <a:masterClrMapping/>
  </p:clrMapOvr>
</p:sld>
</file>

<file path=ppt/theme/theme1.xml><?xml version="1.0" encoding="utf-8"?>
<a:theme xmlns:a="http://schemas.openxmlformats.org/drawingml/2006/main" name="kids">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08DA1AC-25E6-4B26-8A3D-23AC8839F80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kids</Template>
  <TotalTime>3200</TotalTime>
  <Words>7985</Words>
  <Application>Microsoft Office PowerPoint</Application>
  <PresentationFormat>On-screen Show (4:3)</PresentationFormat>
  <Paragraphs>301</Paragraphs>
  <Slides>53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53</vt:i4>
      </vt:variant>
    </vt:vector>
  </HeadingPairs>
  <TitlesOfParts>
    <vt:vector size="58" baseType="lpstr">
      <vt:lpstr>Arial</vt:lpstr>
      <vt:lpstr>Calibri</vt:lpstr>
      <vt:lpstr>Comic Sans MS</vt:lpstr>
      <vt:lpstr>Wingdings</vt:lpstr>
      <vt:lpstr>kids</vt:lpstr>
      <vt:lpstr>         </vt:lpstr>
      <vt:lpstr>БРИГА О ДЈЕЦИ – ПОДСТИЦАЊЕ ДРУШТВЕНОГ И ЕМОЦИОНАЛНОГ РАЗВОЈА ПРЕДШКОЛСКЕ ДЈЕЦЕ</vt:lpstr>
      <vt:lpstr>PowerPoint Presentation</vt:lpstr>
      <vt:lpstr>PowerPoint Presentation</vt:lpstr>
      <vt:lpstr>САВЈЕТИ ЗА ВАСПИТАЧЕ</vt:lpstr>
      <vt:lpstr>PowerPoint Presentation</vt:lpstr>
      <vt:lpstr>ПРИЈЕДЛОГ АКТИВНОСТИ ДА ДЈЕЦОМ</vt:lpstr>
      <vt:lpstr>PowerPoint Presentation</vt:lpstr>
      <vt:lpstr>PowerPoint Presentation</vt:lpstr>
      <vt:lpstr>PowerPoint Presentation</vt:lpstr>
      <vt:lpstr>УСПОСТАВЉАЊЕ ОДНОСА</vt:lpstr>
      <vt:lpstr>PowerPoint Presentation</vt:lpstr>
      <vt:lpstr>PowerPoint Presentation</vt:lpstr>
      <vt:lpstr>PowerPoint Presentation</vt:lpstr>
      <vt:lpstr>PowerPoint Presentation</vt:lpstr>
      <vt:lpstr>PowerPoint Presentation</vt:lpstr>
      <vt:lpstr>САВЈЕТИ ЗА ВАСПИТАЧЕ</vt:lpstr>
      <vt:lpstr>PowerPoint Presentation</vt:lpstr>
      <vt:lpstr>PowerPoint Presentation</vt:lpstr>
      <vt:lpstr>PowerPoint Presentation</vt:lpstr>
      <vt:lpstr>ПОШТОВАЊЕ РАЗЛИЧИТОСТИ</vt:lpstr>
      <vt:lpstr>PowerPoint Presentation</vt:lpstr>
      <vt:lpstr>PowerPoint Presentation</vt:lpstr>
      <vt:lpstr>PowerPoint Presentation</vt:lpstr>
      <vt:lpstr>PowerPoint Presentation</vt:lpstr>
      <vt:lpstr>PowerPoint Presentation</vt:lpstr>
      <vt:lpstr>PowerPoint Presentation</vt:lpstr>
      <vt:lpstr>САВЈЕТИ ЗА ВАСПИТАЧЕ</vt:lpstr>
      <vt:lpstr>АКТИВНОСТИ ЗА ПРОМОЦИЈУ РАЗЛИЧИТОСТИ У ВРТИЋУ</vt:lpstr>
      <vt:lpstr>PowerPoint Presentation</vt:lpstr>
      <vt:lpstr>PowerPoint Presentation</vt:lpstr>
      <vt:lpstr>PowerPoint Presentation</vt:lpstr>
      <vt:lpstr>PowerPoint Presentation</vt:lpstr>
      <vt:lpstr>СТВАРАЊЕ БЕЗБЈЕДНОГ И СИГУРНОГ КОНТЕКСТА ЗА УЧЕЊЕ И РАЗВОЈ</vt:lpstr>
      <vt:lpstr>Сукоби међу дјецом и агресивно понашање</vt:lpstr>
      <vt:lpstr>PowerPoint Presentation</vt:lpstr>
      <vt:lpstr>Постоје различита схватања о узроцима агресивности.</vt:lpstr>
      <vt:lpstr>Агресивност и род</vt:lpstr>
      <vt:lpstr>Агресивност и породична динамика</vt:lpstr>
      <vt:lpstr>Агресивност и медији</vt:lpstr>
      <vt:lpstr>Агресивност и васпитно-образовно окружење</vt:lpstr>
      <vt:lpstr>Разликовање агресивног и насилног понашања</vt:lpstr>
      <vt:lpstr>PowerPoint Presentation</vt:lpstr>
      <vt:lpstr>PowerPoint Presentation</vt:lpstr>
      <vt:lpstr>САВЈЕТИ ЗА ВАСПИТАЧЕ Превенција сукоба и агресивног понашања</vt:lpstr>
      <vt:lpstr>PowerPoint Presentation</vt:lpstr>
      <vt:lpstr>Интервенција у ситуацији сукоба и  агресивног понашања</vt:lpstr>
      <vt:lpstr>PowerPoint Presentation</vt:lpstr>
      <vt:lpstr>PowerPoint Presentation</vt:lpstr>
      <vt:lpstr>PowerPoint Presentation</vt:lpstr>
      <vt:lpstr>PowerPoint Presentation</vt:lpstr>
      <vt:lpstr>PowerPoint Presentation</vt:lpstr>
      <vt:lpstr> ХВАЛА ЗА ПАЖЊУ! </vt:lpstr>
    </vt:vector>
  </TitlesOfParts>
  <Company>Deftones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x</dc:creator>
  <cp:lastModifiedBy>Danica Mojić</cp:lastModifiedBy>
  <cp:revision>713</cp:revision>
  <cp:lastPrinted>2021-08-17T10:39:21Z</cp:lastPrinted>
  <dcterms:created xsi:type="dcterms:W3CDTF">2019-11-26T10:42:08Z</dcterms:created>
  <dcterms:modified xsi:type="dcterms:W3CDTF">2024-01-25T08:47:25Z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TC019169599991</vt:lpwstr>
  </property>
</Properties>
</file>