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9" r:id="rId1"/>
  </p:sldMasterIdLst>
  <p:notesMasterIdLst>
    <p:notesMasterId r:id="rId27"/>
  </p:notesMasterIdLst>
  <p:sldIdLst>
    <p:sldId id="256" r:id="rId2"/>
    <p:sldId id="257" r:id="rId3"/>
    <p:sldId id="426" r:id="rId4"/>
    <p:sldId id="258" r:id="rId5"/>
    <p:sldId id="393" r:id="rId6"/>
    <p:sldId id="415" r:id="rId7"/>
    <p:sldId id="421" r:id="rId8"/>
    <p:sldId id="290" r:id="rId9"/>
    <p:sldId id="295" r:id="rId10"/>
    <p:sldId id="301" r:id="rId11"/>
    <p:sldId id="303" r:id="rId12"/>
    <p:sldId id="308" r:id="rId13"/>
    <p:sldId id="311" r:id="rId14"/>
    <p:sldId id="312" r:id="rId15"/>
    <p:sldId id="314" r:id="rId16"/>
    <p:sldId id="315" r:id="rId17"/>
    <p:sldId id="324" r:id="rId18"/>
    <p:sldId id="326" r:id="rId19"/>
    <p:sldId id="371" r:id="rId20"/>
    <p:sldId id="391" r:id="rId21"/>
    <p:sldId id="332" r:id="rId22"/>
    <p:sldId id="347" r:id="rId23"/>
    <p:sldId id="263" r:id="rId24"/>
    <p:sldId id="268" r:id="rId25"/>
    <p:sldId id="284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97D41F-EC34-4F46-BBFD-C695C198AF9F}" type="datetimeFigureOut">
              <a:rPr lang="en-US" smtClean="0"/>
              <a:t>9/28/2022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EB6452-7429-46AB-BBE0-C115176A9C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8369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Folienbildplatzhalter 1">
            <a:extLst>
              <a:ext uri="{FF2B5EF4-FFF2-40B4-BE49-F238E27FC236}">
                <a16:creationId xmlns:a16="http://schemas.microsoft.com/office/drawing/2014/main" xmlns="" id="{783EC99B-6D36-4255-9447-5B1537EE0EE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izenplatzhalter 2">
            <a:extLst>
              <a:ext uri="{FF2B5EF4-FFF2-40B4-BE49-F238E27FC236}">
                <a16:creationId xmlns:a16="http://schemas.microsoft.com/office/drawing/2014/main" xmlns="" id="{9C9CDE3B-E782-4382-9E84-589F8AAECB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CH" altLang="de-DE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35844" name="Foliennummernplatzhalter 3">
            <a:extLst>
              <a:ext uri="{FF2B5EF4-FFF2-40B4-BE49-F238E27FC236}">
                <a16:creationId xmlns:a16="http://schemas.microsoft.com/office/drawing/2014/main" xmlns="" id="{943EB11E-A789-465A-BF75-1DA3FB6382C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C94E92D1-A643-47F2-B143-B41898EF247D}" type="slidenum">
              <a:rPr lang="de-DE" altLang="de-DE" sz="1200" smtClean="0"/>
              <a:pPr/>
              <a:t>19</a:t>
            </a:fld>
            <a:endParaRPr lang="de-DE" altLang="de-DE" sz="1200"/>
          </a:p>
        </p:txBody>
      </p:sp>
    </p:spTree>
    <p:extLst>
      <p:ext uri="{BB962C8B-B14F-4D97-AF65-F5344CB8AC3E}">
        <p14:creationId xmlns:p14="http://schemas.microsoft.com/office/powerpoint/2010/main" val="33138743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84B812-8715-4260-A3B0-D3C757352A5D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4370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17118-2254-4941-BFD7-3BDAF4B04627}" type="datetimeFigureOut">
              <a:rPr lang="en-US" smtClean="0"/>
              <a:t>9/28/2022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85491-D4B7-4B22-972B-F98557231C57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22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17118-2254-4941-BFD7-3BDAF4B04627}" type="datetimeFigureOut">
              <a:rPr lang="en-US" smtClean="0"/>
              <a:t>9/28/2022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85491-D4B7-4B22-972B-F98557231C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532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17118-2254-4941-BFD7-3BDAF4B04627}" type="datetimeFigureOut">
              <a:rPr lang="en-US" smtClean="0"/>
              <a:t>9/28/2022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85491-D4B7-4B22-972B-F98557231C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493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17118-2254-4941-BFD7-3BDAF4B04627}" type="datetimeFigureOut">
              <a:rPr lang="en-US" smtClean="0"/>
              <a:t>9/28/2022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85491-D4B7-4B22-972B-F98557231C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346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17118-2254-4941-BFD7-3BDAF4B04627}" type="datetimeFigureOut">
              <a:rPr lang="en-US" smtClean="0"/>
              <a:t>9/28/2022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85491-D4B7-4B22-972B-F98557231C57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95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17118-2254-4941-BFD7-3BDAF4B04627}" type="datetimeFigureOut">
              <a:rPr lang="en-US" smtClean="0"/>
              <a:t>9/28/2022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85491-D4B7-4B22-972B-F98557231C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898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17118-2254-4941-BFD7-3BDAF4B04627}" type="datetimeFigureOut">
              <a:rPr lang="en-US" smtClean="0"/>
              <a:t>9/28/2022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85491-D4B7-4B22-972B-F98557231C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996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17118-2254-4941-BFD7-3BDAF4B04627}" type="datetimeFigureOut">
              <a:rPr lang="en-US" smtClean="0"/>
              <a:t>9/28/2022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85491-D4B7-4B22-972B-F98557231C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189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17118-2254-4941-BFD7-3BDAF4B04627}" type="datetimeFigureOut">
              <a:rPr lang="en-US" smtClean="0"/>
              <a:t>9/28/2022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85491-D4B7-4B22-972B-F98557231C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639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05A17118-2254-4941-BFD7-3BDAF4B04627}" type="datetimeFigureOut">
              <a:rPr lang="en-US" smtClean="0"/>
              <a:t>9/28/2022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785491-D4B7-4B22-972B-F98557231C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026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17118-2254-4941-BFD7-3BDAF4B04627}" type="datetimeFigureOut">
              <a:rPr lang="en-US" smtClean="0"/>
              <a:t>9/28/2022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85491-D4B7-4B22-972B-F98557231C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611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05A17118-2254-4941-BFD7-3BDAF4B04627}" type="datetimeFigureOut">
              <a:rPr lang="en-US" smtClean="0"/>
              <a:t>9/28/2022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3785491-D4B7-4B22-972B-F98557231C57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4585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0" r:id="rId1"/>
    <p:sldLayoutId id="2147483901" r:id="rId2"/>
    <p:sldLayoutId id="2147483902" r:id="rId3"/>
    <p:sldLayoutId id="2147483903" r:id="rId4"/>
    <p:sldLayoutId id="2147483904" r:id="rId5"/>
    <p:sldLayoutId id="2147483905" r:id="rId6"/>
    <p:sldLayoutId id="2147483906" r:id="rId7"/>
    <p:sldLayoutId id="2147483907" r:id="rId8"/>
    <p:sldLayoutId id="2147483908" r:id="rId9"/>
    <p:sldLayoutId id="2147483909" r:id="rId10"/>
    <p:sldLayoutId id="2147483910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dprs.rs.ba/2022/04/28/vaspitanje-i-obrazovanje-u-doba-covid-19-pandemije-izvjestaj-istrazivanja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477672"/>
            <a:ext cx="10515600" cy="5699291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sr-Cyrl-RS" dirty="0"/>
              <a:t>	</a:t>
            </a:r>
          </a:p>
          <a:p>
            <a:pPr marL="0" indent="0">
              <a:buNone/>
            </a:pPr>
            <a:r>
              <a:rPr lang="sr-Cyrl-R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Cyrl-R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САВЈЕТОДАВНО ИНСТРУКТИВНИ РАД ЗА 		НАСТАВНИКЕ ЕНГЛЕСКОГ ЈЕЗИКА</a:t>
            </a:r>
            <a:r>
              <a:rPr lang="sr-Cyrl-R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Cyrl-RS" dirty="0"/>
              <a:t>				</a:t>
            </a:r>
          </a:p>
          <a:p>
            <a:endParaRPr lang="sr-Cyrl-RS" dirty="0"/>
          </a:p>
          <a:p>
            <a:pPr marL="2743200" lvl="6" indent="0">
              <a:buNone/>
            </a:pPr>
            <a:r>
              <a:rPr lang="sr-Cyrl-R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Бањалука, август 2022. године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40763" y="633764"/>
            <a:ext cx="2883619" cy="1824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26451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958" y="365125"/>
            <a:ext cx="11563518" cy="541183"/>
          </a:xfrm>
        </p:spPr>
        <p:txBody>
          <a:bodyPr>
            <a:normAutofit/>
          </a:bodyPr>
          <a:lstStyle/>
          <a:p>
            <a:r>
              <a:rPr lang="sr-Cyrl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Фактори који утичу на родитељска очекивања од школског успјеха дјетета</a:t>
            </a:r>
            <a:endParaRPr lang="sr-Latn-B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5609230" y="1032120"/>
            <a:ext cx="6152121" cy="5509427"/>
          </a:xfrm>
          <a:ln>
            <a:solidFill>
              <a:schemeClr val="accent6">
                <a:lumMod val="50000"/>
              </a:schemeClr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r-Cyrl-B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 Родитељски став о насљедности интелигенције </a:t>
            </a:r>
          </a:p>
          <a:p>
            <a:pPr marL="0" indent="0">
              <a:buNone/>
            </a:pPr>
            <a:r>
              <a:rPr lang="sr-Cyrl-B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11. Повјерење у образовни систем </a:t>
            </a:r>
          </a:p>
          <a:p>
            <a:pPr marL="0" indent="0">
              <a:buNone/>
            </a:pPr>
            <a:r>
              <a:rPr lang="sr-Cyrl-B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12. Повјерење у повратне информације од наставника</a:t>
            </a:r>
          </a:p>
          <a:p>
            <a:pPr marL="0" indent="0">
              <a:buNone/>
            </a:pPr>
            <a:r>
              <a:rPr lang="sr-Cyrl-B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13. Вјеровање у труд и залагања</a:t>
            </a:r>
          </a:p>
          <a:p>
            <a:pPr marL="0" indent="0">
              <a:buNone/>
            </a:pPr>
            <a:r>
              <a:rPr lang="sr-Cyrl-B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14. Повјерење у дјечије способности</a:t>
            </a:r>
          </a:p>
          <a:p>
            <a:pPr marL="0" indent="0">
              <a:buNone/>
            </a:pPr>
            <a:r>
              <a:rPr lang="sr-Cyrl-B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15. Радне навике дјеце</a:t>
            </a:r>
          </a:p>
          <a:p>
            <a:pPr marL="0" indent="0">
              <a:buNone/>
            </a:pPr>
            <a:r>
              <a:rPr lang="sr-Cyrl-B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16. Дјечија/ученикова перцепција родитељских очекивања </a:t>
            </a:r>
          </a:p>
          <a:p>
            <a:pPr marL="0" indent="0">
              <a:buNone/>
            </a:pPr>
            <a:r>
              <a:rPr lang="sr-Cyrl-B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17. Систем награђивања</a:t>
            </a:r>
          </a:p>
          <a:p>
            <a:pPr marL="0" indent="0">
              <a:buNone/>
            </a:pPr>
            <a:r>
              <a:rPr lang="sr-Cyrl-B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18. Однос између оца и мајке </a:t>
            </a:r>
          </a:p>
          <a:p>
            <a:endParaRPr lang="sr-Latn-B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47958" y="1027851"/>
            <a:ext cx="4987392" cy="4524315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sr-Cyrl-B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Квалитет породичне интеракције</a:t>
            </a:r>
          </a:p>
          <a:p>
            <a:pPr marL="457200" indent="-457200">
              <a:buFont typeface="+mj-lt"/>
              <a:buAutoNum type="arabicPeriod"/>
            </a:pPr>
            <a:r>
              <a:rPr lang="sr-Cyrl-B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Животне промјене</a:t>
            </a:r>
          </a:p>
          <a:p>
            <a:pPr marL="457200" indent="-457200">
              <a:buFont typeface="+mj-lt"/>
              <a:buAutoNum type="arabicPeriod"/>
            </a:pPr>
            <a:r>
              <a:rPr lang="sr-Cyrl-B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Укљученост родитеља</a:t>
            </a:r>
          </a:p>
          <a:p>
            <a:pPr marL="457200" indent="-457200">
              <a:buFont typeface="+mj-lt"/>
              <a:buAutoNum type="arabicPeriod"/>
            </a:pPr>
            <a:r>
              <a:rPr lang="sr-Cyrl-B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Комуникација између родитеља и дјеце</a:t>
            </a:r>
          </a:p>
          <a:p>
            <a:pPr marL="457200" indent="-457200">
              <a:buFont typeface="+mj-lt"/>
              <a:buAutoNum type="arabicPeriod"/>
            </a:pPr>
            <a:r>
              <a:rPr lang="sr-Cyrl-B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Разумјевање родитељских очекивања од стране дјеце </a:t>
            </a:r>
          </a:p>
          <a:p>
            <a:pPr marL="457200" indent="-457200">
              <a:buFont typeface="+mj-lt"/>
              <a:buAutoNum type="arabicPeriod"/>
            </a:pPr>
            <a:r>
              <a:rPr lang="sr-Cyrl-B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Емоционална подршка родитеља</a:t>
            </a:r>
          </a:p>
          <a:p>
            <a:pPr marL="457200" indent="-457200">
              <a:buFont typeface="+mj-lt"/>
              <a:buAutoNum type="arabicPeriod"/>
            </a:pPr>
            <a:r>
              <a:rPr lang="sr-Cyrl-B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Животни успјех родитеља</a:t>
            </a:r>
          </a:p>
          <a:p>
            <a:pPr marL="457200" indent="-457200">
              <a:buFont typeface="+mj-lt"/>
              <a:buAutoNum type="arabicPeriod"/>
            </a:pPr>
            <a:r>
              <a:rPr lang="sr-Cyrl-B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Степен образовања родитеља</a:t>
            </a:r>
          </a:p>
          <a:p>
            <a:pPr marL="457200" indent="-457200">
              <a:buFont typeface="+mj-lt"/>
              <a:buAutoNum type="arabicPeriod"/>
            </a:pPr>
            <a:r>
              <a:rPr lang="sr-Cyrl-B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Социоекономски статус породице</a:t>
            </a:r>
          </a:p>
        </p:txBody>
      </p:sp>
    </p:spTree>
    <p:extLst>
      <p:ext uri="{BB962C8B-B14F-4D97-AF65-F5344CB8AC3E}">
        <p14:creationId xmlns:p14="http://schemas.microsoft.com/office/powerpoint/2010/main" val="3744640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574" y="321203"/>
            <a:ext cx="11053720" cy="762640"/>
          </a:xfrm>
        </p:spPr>
        <p:txBody>
          <a:bodyPr>
            <a:normAutofit/>
          </a:bodyPr>
          <a:lstStyle/>
          <a:p>
            <a:r>
              <a:rPr lang="sr-Cyrl-B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Ланац неповољног утицаја нереалних родитељских очекивања од школског постигнућа дјеце</a:t>
            </a:r>
            <a:endParaRPr lang="sr-Latn-B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Flowchart: Display 3"/>
          <p:cNvSpPr/>
          <p:nvPr/>
        </p:nvSpPr>
        <p:spPr>
          <a:xfrm>
            <a:off x="161841" y="1528549"/>
            <a:ext cx="2294756" cy="1440679"/>
          </a:xfrm>
          <a:prstGeom prst="flowChartDisplay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B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Нереална и висока родитељска очекивања</a:t>
            </a:r>
            <a:endParaRPr lang="sr-Latn-B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Flowchart: Display 9"/>
          <p:cNvSpPr/>
          <p:nvPr/>
        </p:nvSpPr>
        <p:spPr>
          <a:xfrm>
            <a:off x="4864664" y="1690687"/>
            <a:ext cx="2855137" cy="1278541"/>
          </a:xfrm>
          <a:prstGeom prst="flowChartDisplay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B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Самопоштовање</a:t>
            </a:r>
            <a:endParaRPr lang="sr-Latn-B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Flowchart: Display 10"/>
          <p:cNvSpPr/>
          <p:nvPr/>
        </p:nvSpPr>
        <p:spPr>
          <a:xfrm>
            <a:off x="7719801" y="1690687"/>
            <a:ext cx="2921226" cy="1278541"/>
          </a:xfrm>
          <a:prstGeom prst="flowChartDisplay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B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Самоефикасност</a:t>
            </a:r>
            <a:endParaRPr lang="sr-Latn-B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Flowchart: Display 11"/>
          <p:cNvSpPr/>
          <p:nvPr/>
        </p:nvSpPr>
        <p:spPr>
          <a:xfrm>
            <a:off x="2816026" y="3158043"/>
            <a:ext cx="3333921" cy="1278541"/>
          </a:xfrm>
          <a:prstGeom prst="flowChartDisplay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B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Губитак самоинцијативности</a:t>
            </a:r>
            <a:endParaRPr lang="sr-Latn-B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Flowchart: Display 12"/>
          <p:cNvSpPr/>
          <p:nvPr/>
        </p:nvSpPr>
        <p:spPr>
          <a:xfrm>
            <a:off x="304800" y="3158043"/>
            <a:ext cx="2511227" cy="1278541"/>
          </a:xfrm>
          <a:prstGeom prst="flowChartDisplay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B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Губитак самопоуздања</a:t>
            </a:r>
            <a:endParaRPr lang="sr-Latn-B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Flowchart: Display 13"/>
          <p:cNvSpPr/>
          <p:nvPr/>
        </p:nvSpPr>
        <p:spPr>
          <a:xfrm>
            <a:off x="3649507" y="4625398"/>
            <a:ext cx="4491080" cy="1278541"/>
          </a:xfrm>
          <a:prstGeom prst="flowChartDisplay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B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Одбране – промјене у понашању</a:t>
            </a:r>
          </a:p>
        </p:txBody>
      </p:sp>
      <p:sp>
        <p:nvSpPr>
          <p:cNvPr id="15" name="Flowchart: Display 14"/>
          <p:cNvSpPr/>
          <p:nvPr/>
        </p:nvSpPr>
        <p:spPr>
          <a:xfrm>
            <a:off x="304800" y="4625399"/>
            <a:ext cx="3545842" cy="1278541"/>
          </a:xfrm>
          <a:prstGeom prst="flowChartDisplay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r-Cyrl-B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Комуникација</a:t>
            </a:r>
          </a:p>
          <a:p>
            <a:r>
              <a:rPr lang="sr-Cyrl-B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Социјалне вјештине </a:t>
            </a:r>
            <a:endParaRPr lang="sr-Cyrl-B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Cyrl-B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Интерпресоналне релације</a:t>
            </a:r>
            <a:endParaRPr lang="sr-Latn-B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Flowchart: Display 15"/>
          <p:cNvSpPr/>
          <p:nvPr/>
        </p:nvSpPr>
        <p:spPr>
          <a:xfrm>
            <a:off x="2273865" y="1639689"/>
            <a:ext cx="2590800" cy="1278541"/>
          </a:xfrm>
          <a:prstGeom prst="flowChartDisplay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B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Слика о себи</a:t>
            </a:r>
            <a:endParaRPr lang="sr-Latn-B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Flowchart: Display 16"/>
          <p:cNvSpPr/>
          <p:nvPr/>
        </p:nvSpPr>
        <p:spPr>
          <a:xfrm>
            <a:off x="6149947" y="3171255"/>
            <a:ext cx="3333921" cy="1278541"/>
          </a:xfrm>
          <a:prstGeom prst="flowChartDisplay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B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Емоционалне тешкоће</a:t>
            </a:r>
            <a:endParaRPr lang="sr-Latn-B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Flowchart: Display 17"/>
          <p:cNvSpPr/>
          <p:nvPr/>
        </p:nvSpPr>
        <p:spPr>
          <a:xfrm>
            <a:off x="7902054" y="4804012"/>
            <a:ext cx="4289945" cy="1126352"/>
          </a:xfrm>
          <a:prstGeom prst="flowChartDisplay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B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Промјене особина</a:t>
            </a:r>
          </a:p>
          <a:p>
            <a:pPr algn="ctr"/>
            <a:r>
              <a:rPr lang="sr-Cyrl-B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(перфекционизам, амбициозност, несамосталност, ...)</a:t>
            </a:r>
            <a:endParaRPr lang="sr-Latn-B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0831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4059" y="365125"/>
            <a:ext cx="10957290" cy="533091"/>
          </a:xfrm>
        </p:spPr>
        <p:txBody>
          <a:bodyPr>
            <a:normAutofit/>
          </a:bodyPr>
          <a:lstStyle/>
          <a:p>
            <a:r>
              <a:rPr lang="sr-Cyrl-BA" sz="2800" b="1" dirty="0"/>
              <a:t>Начини реаговања дјеце на родитељска очекивања</a:t>
            </a:r>
            <a:endParaRPr lang="sr-Latn-BA" sz="2800" b="1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84285" y="2262304"/>
            <a:ext cx="5464147" cy="3739330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r-Cyrl-B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Најчешће реакције дјеце су: </a:t>
            </a:r>
          </a:p>
          <a:p>
            <a:r>
              <a:rPr lang="sr-Cyrl-B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прихватање (беспоговорно прихватање, властито прихватање)</a:t>
            </a:r>
          </a:p>
          <a:p>
            <a:r>
              <a:rPr lang="sr-Cyrl-B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конфронтирање, </a:t>
            </a:r>
          </a:p>
          <a:p>
            <a:r>
              <a:rPr lang="sr-Cyrl-B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повлачење, </a:t>
            </a:r>
          </a:p>
          <a:p>
            <a:r>
              <a:rPr lang="sr-Cyrl-B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избјегавање, </a:t>
            </a:r>
          </a:p>
          <a:p>
            <a:r>
              <a:rPr lang="sr-Cyrl-B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неутрализација, </a:t>
            </a:r>
          </a:p>
          <a:p>
            <a:r>
              <a:rPr lang="sr-Cyrl-B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манипулација (скривање/лагање)</a:t>
            </a:r>
          </a:p>
          <a:p>
            <a:endParaRPr lang="sr-Latn-B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74059" y="898216"/>
            <a:ext cx="1118656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Родитељска очекивања имају веома снажан утицај на школски успјех дјеце, јер дјеца на основу родитељских очекивања граде сопствена.</a:t>
            </a:r>
            <a:endParaRPr lang="sr-Cyrl-B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7504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82350491"/>
              </p:ext>
            </p:extLst>
          </p:nvPr>
        </p:nvGraphicFramePr>
        <p:xfrm>
          <a:off x="267036" y="670106"/>
          <a:ext cx="11924963" cy="6126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5945">
                  <a:extLst>
                    <a:ext uri="{9D8B030D-6E8A-4147-A177-3AD203B41FA5}">
                      <a16:colId xmlns:a16="http://schemas.microsoft.com/office/drawing/2014/main" xmlns="" val="128141621"/>
                    </a:ext>
                  </a:extLst>
                </a:gridCol>
                <a:gridCol w="8629018">
                  <a:extLst>
                    <a:ext uri="{9D8B030D-6E8A-4147-A177-3AD203B41FA5}">
                      <a16:colId xmlns:a16="http://schemas.microsoft.com/office/drawing/2014/main" xmlns="" val="3776034414"/>
                    </a:ext>
                  </a:extLst>
                </a:gridCol>
              </a:tblGrid>
              <a:tr h="374145">
                <a:tc>
                  <a:txBody>
                    <a:bodyPr/>
                    <a:lstStyle/>
                    <a:p>
                      <a:r>
                        <a:rPr lang="sr-Cyrl-BA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Могуће ситуације</a:t>
                      </a:r>
                      <a:endParaRPr lang="sr-Latn-BA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r-Cyrl-BA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Сарадња наставник-родитељ</a:t>
                      </a:r>
                      <a:endParaRPr lang="sr-Latn-BA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94768129"/>
                  </a:ext>
                </a:extLst>
              </a:tr>
              <a:tr h="1237556">
                <a:tc>
                  <a:txBody>
                    <a:bodyPr/>
                    <a:lstStyle/>
                    <a:p>
                      <a:r>
                        <a:rPr lang="sr-Cyrl-BA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Родитељске амбиције нису у складу са дјететовим</a:t>
                      </a:r>
                      <a:r>
                        <a:rPr lang="sr-Cyrl-BA" sz="20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потенцијалима и постигнућем</a:t>
                      </a:r>
                      <a:endParaRPr lang="sr-Latn-BA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r-Cyrl-BA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Потенцијални проблеми сар</a:t>
                      </a:r>
                      <a:r>
                        <a:rPr lang="sr-Cyrl-RS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sr-Cyrl-BA" sz="20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дње</a:t>
                      </a:r>
                      <a:r>
                        <a:rPr lang="sr-Cyrl-BA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родитељ – наставник</a:t>
                      </a:r>
                    </a:p>
                    <a:p>
                      <a:r>
                        <a:rPr lang="sr-Cyrl-BA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Неповјерење према наставнику</a:t>
                      </a:r>
                    </a:p>
                    <a:p>
                      <a:r>
                        <a:rPr lang="sr-Cyrl-BA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Честе жалбе, покушај утицаја на рад наставника, захтјеви</a:t>
                      </a:r>
                      <a:r>
                        <a:rPr lang="sr-Cyrl-BA" sz="20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 изузећем наставника, промјена школе</a:t>
                      </a:r>
                      <a:endParaRPr lang="sr-Latn-BA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88969717"/>
                  </a:ext>
                </a:extLst>
              </a:tr>
              <a:tr h="123755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BA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Родитељске амбиције у складу са дјететовим</a:t>
                      </a:r>
                      <a:r>
                        <a:rPr lang="sr-Cyrl-BA" sz="20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потенцијалима и постигнућем</a:t>
                      </a:r>
                      <a:endParaRPr lang="sr-Latn-BA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r-Cyrl-BA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Нема проблема – постоји сарадња</a:t>
                      </a:r>
                      <a:endParaRPr lang="sr-Latn-BA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63426443"/>
                  </a:ext>
                </a:extLst>
              </a:tr>
              <a:tr h="661949">
                <a:tc>
                  <a:txBody>
                    <a:bodyPr/>
                    <a:lstStyle/>
                    <a:p>
                      <a:r>
                        <a:rPr lang="sr-Cyrl-BA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Родитељска</a:t>
                      </a:r>
                      <a:r>
                        <a:rPr lang="sr-Cyrl-BA" sz="20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очекивања нереална и висока</a:t>
                      </a:r>
                      <a:endParaRPr lang="sr-Latn-BA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BA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Потенцијални проблеми сарадње родитељ-наставник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BA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Могућност неповјерења према повратним</a:t>
                      </a:r>
                      <a:r>
                        <a:rPr lang="sr-Cyrl-BA" sz="20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информацијама наставника</a:t>
                      </a:r>
                      <a:endParaRPr lang="sr-Latn-BA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69627511"/>
                  </a:ext>
                </a:extLst>
              </a:tr>
              <a:tr h="661949">
                <a:tc>
                  <a:txBody>
                    <a:bodyPr/>
                    <a:lstStyle/>
                    <a:p>
                      <a:r>
                        <a:rPr lang="sr-Cyrl-BA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Родитељска очекивања реалистична</a:t>
                      </a:r>
                      <a:endParaRPr lang="sr-Latn-BA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BA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Углавном нема проблема – постоји сарадња</a:t>
                      </a:r>
                      <a:endParaRPr lang="sr-Latn-BA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sr-Cyrl-BA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Постоји</a:t>
                      </a:r>
                      <a:r>
                        <a:rPr lang="sr-Cyrl-BA" sz="20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повјерење у повратну информацију наставника</a:t>
                      </a:r>
                      <a:endParaRPr lang="sr-Latn-BA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48136863"/>
                  </a:ext>
                </a:extLst>
              </a:tr>
              <a:tr h="1237985">
                <a:tc>
                  <a:txBody>
                    <a:bodyPr/>
                    <a:lstStyle/>
                    <a:p>
                      <a:r>
                        <a:rPr lang="sr-Cyrl-BA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Дискрепанца родитељских очекивања и дјечије перцепције</a:t>
                      </a:r>
                      <a:endParaRPr lang="sr-Latn-BA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BA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Потенцијални</a:t>
                      </a:r>
                      <a:r>
                        <a:rPr lang="sr-Cyrl-BA" sz="20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проблеми сарадње </a:t>
                      </a:r>
                      <a:r>
                        <a:rPr lang="sr-Cyrl-BA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родитељ-наставник</a:t>
                      </a:r>
                    </a:p>
                    <a:p>
                      <a:r>
                        <a:rPr lang="sr-Cyrl-BA" sz="20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Могући проблеми у комуникацији на релацији ученик – наставник</a:t>
                      </a:r>
                    </a:p>
                    <a:p>
                      <a:r>
                        <a:rPr lang="sr-Cyrl-BA" sz="20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Могуће понашајне и емоционалне промјене код дјеце</a:t>
                      </a:r>
                    </a:p>
                    <a:p>
                      <a:r>
                        <a:rPr lang="sr-Cyrl-BA" sz="20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Могуће слабљење школског успјеха ученика и мотивације за постигнућем</a:t>
                      </a:r>
                      <a:endParaRPr lang="sr-Latn-BA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33601107"/>
                  </a:ext>
                </a:extLst>
              </a:tr>
              <a:tr h="374145">
                <a:tc gridSpan="2">
                  <a:txBody>
                    <a:bodyPr/>
                    <a:lstStyle/>
                    <a:p>
                      <a:endParaRPr lang="sr-Latn-BA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r-Latn-B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669929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7619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22611" y="421770"/>
            <a:ext cx="10515600" cy="508815"/>
          </a:xfrm>
        </p:spPr>
        <p:txBody>
          <a:bodyPr>
            <a:normAutofit/>
          </a:bodyPr>
          <a:lstStyle/>
          <a:p>
            <a:r>
              <a:rPr lang="sr-Cyrl-B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Како се родитељска висока очекивања рефлектују на наставнике?</a:t>
            </a:r>
            <a:endParaRPr lang="sr-Latn-B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2611" y="1165253"/>
            <a:ext cx="10831189" cy="501171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sr-Cyrl-BA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емоционалном плану: </a:t>
            </a:r>
            <a:r>
              <a:rPr lang="sr-Cyrl-B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повријеђеност, разочараност, љутња, страх – страх од губитка посла и професионалног кредибилитета, страх од осуде колектива, анксиозност, беспомоћност, немоћ, незаштићеност, усамљеност, ...  </a:t>
            </a:r>
          </a:p>
          <a:p>
            <a:pPr marL="0" indent="0" algn="just">
              <a:buNone/>
            </a:pPr>
            <a:r>
              <a:rPr lang="sr-Cyrl-BA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социјалном плану: </a:t>
            </a:r>
            <a:r>
              <a:rPr lang="sr-Cyrl-B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притисци, оптужбе, оговарања, слабљење социјалних веза у колективу, изостанак подршке радних колега, недостатак отворене комуникације, губитак повјерења (када се наставник нађе у проблему са родитељским нереалним очекивањима и притисцима, а изостане очекивана подршка колега, јавља се разочарење и усамљеност), ...</a:t>
            </a:r>
          </a:p>
          <a:p>
            <a:pPr marL="0" indent="0" algn="just">
              <a:buNone/>
            </a:pPr>
            <a:r>
              <a:rPr lang="sr-Cyrl-BA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професионалном плану: </a:t>
            </a:r>
            <a:r>
              <a:rPr lang="sr-Cyrl-B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промјена начина рада, губитак радне мотивације, незадовољство послом, сагоријевање на раду, слабљење отпорности на радне стресоре, смањен радни учинак, слабљење интереса за рад са дјецом, слабљење квалитета односа ученик-наставник, ...</a:t>
            </a:r>
          </a:p>
          <a:p>
            <a:pPr marL="0" indent="0" algn="just">
              <a:buNone/>
            </a:pPr>
            <a:r>
              <a:rPr lang="sr-Cyrl-BA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понашајном плану: </a:t>
            </a:r>
            <a:r>
              <a:rPr lang="sr-Cyrl-B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повлачење, конфронтирање, научена беспомоћност, ... </a:t>
            </a:r>
            <a:endParaRPr lang="sr-Latn-B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32802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825090" y="-1296540"/>
            <a:ext cx="5609230" cy="10167585"/>
          </a:xfr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0454" y="165807"/>
            <a:ext cx="11493097" cy="816832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bs-Cyrl-BA" sz="1800" b="1" dirty="0">
                <a:solidFill>
                  <a:schemeClr val="tx1"/>
                </a:solidFill>
              </a:rPr>
              <a:t>„Реферални механизам подршке дјеци у школама Републике Српске“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sr-Cyrl-BA" sz="1800" b="1" dirty="0">
                <a:solidFill>
                  <a:schemeClr val="tx1"/>
                </a:solidFill>
              </a:rPr>
              <a:t>ЛИСТА ЗА СИСТЕМАТИЗОВАЊЕ НАСТАВНИЧКИХ ОПСЕРВАЦИЈА </a:t>
            </a:r>
            <a:endParaRPr lang="sr-Latn-BA" sz="1800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sr-Cyrl-BA" sz="1800" dirty="0">
                <a:solidFill>
                  <a:schemeClr val="tx1"/>
                </a:solidFill>
              </a:rPr>
              <a:t>(извод индикатора)</a:t>
            </a:r>
            <a:endParaRPr lang="sr-Latn-BA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9691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117125"/>
            <a:ext cx="10131425" cy="606206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sr-Cyrl-R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Канали комуникације у школи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042689" y="1327119"/>
            <a:ext cx="10058400" cy="4023360"/>
          </a:xfrm>
        </p:spPr>
        <p:txBody>
          <a:bodyPr>
            <a:noAutofit/>
          </a:bodyPr>
          <a:lstStyle/>
          <a:p>
            <a:r>
              <a:rPr lang="sr-Cyrl-B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Циљеви </a:t>
            </a:r>
          </a:p>
          <a:p>
            <a:r>
              <a:rPr lang="sr-Cyrl-B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Идентификовати најважније препреке те препоруке за развој квалитетне интерперсоналне комуникације у школи</a:t>
            </a:r>
          </a:p>
          <a:p>
            <a:r>
              <a:rPr lang="sr-Cyrl-B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Разумјети важност комуникационих канала у школи, те размотрити најбоље начине комуникације између различитих актера у школи. </a:t>
            </a:r>
          </a:p>
          <a:p>
            <a:endParaRPr lang="sr-Cyrl-B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Cyrl-B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Cyrl-B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Cyrl-B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Cyrl-B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85372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203201"/>
            <a:ext cx="10131425" cy="588370"/>
          </a:xfrm>
        </p:spPr>
        <p:txBody>
          <a:bodyPr>
            <a:normAutofit/>
          </a:bodyPr>
          <a:lstStyle/>
          <a:p>
            <a:r>
              <a:rPr lang="sr-Cyrl-B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Важност комуникационих канала у школи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65961"/>
            <a:ext cx="10131425" cy="3649133"/>
          </a:xfrm>
        </p:spPr>
        <p:txBody>
          <a:bodyPr>
            <a:normAutofit/>
          </a:bodyPr>
          <a:lstStyle/>
          <a:p>
            <a:r>
              <a:rPr lang="sr-Cyrl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Ефикаснији рад и већа продуктивност</a:t>
            </a:r>
          </a:p>
          <a:p>
            <a:r>
              <a:rPr lang="sr-Cyrl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Боља информисаност и размјена информација</a:t>
            </a:r>
          </a:p>
          <a:p>
            <a:r>
              <a:rPr lang="sr-Cyrl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Поспјешује тимски рад, спречава потенцијалне неспоразуме и конфликте</a:t>
            </a:r>
          </a:p>
          <a:p>
            <a:r>
              <a:rPr lang="sr-Cyrl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 већег задовољства послом</a:t>
            </a:r>
            <a:endParaRPr lang="sr-Latn-B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83756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0697" y="267028"/>
            <a:ext cx="10202354" cy="742906"/>
          </a:xfrm>
        </p:spPr>
        <p:txBody>
          <a:bodyPr>
            <a:normAutofit/>
          </a:bodyPr>
          <a:lstStyle/>
          <a:p>
            <a:r>
              <a:rPr lang="sr-Cyrl-B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Комуникациони канали унутар школе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536950"/>
              </p:ext>
            </p:extLst>
          </p:nvPr>
        </p:nvGraphicFramePr>
        <p:xfrm>
          <a:off x="204716" y="1009934"/>
          <a:ext cx="11532358" cy="5852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6179">
                  <a:extLst>
                    <a:ext uri="{9D8B030D-6E8A-4147-A177-3AD203B41FA5}">
                      <a16:colId xmlns:a16="http://schemas.microsoft.com/office/drawing/2014/main" xmlns="" val="2566945518"/>
                    </a:ext>
                  </a:extLst>
                </a:gridCol>
                <a:gridCol w="5766179">
                  <a:extLst>
                    <a:ext uri="{9D8B030D-6E8A-4147-A177-3AD203B41FA5}">
                      <a16:colId xmlns:a16="http://schemas.microsoft.com/office/drawing/2014/main" xmlns="" val="719344646"/>
                    </a:ext>
                  </a:extLst>
                </a:gridCol>
              </a:tblGrid>
              <a:tr h="440354">
                <a:tc>
                  <a:txBody>
                    <a:bodyPr/>
                    <a:lstStyle/>
                    <a:p>
                      <a:r>
                        <a:rPr lang="sr-Cyrl-BA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Релација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BA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Комуникациони</a:t>
                      </a:r>
                      <a:r>
                        <a:rPr lang="sr-Cyrl-BA" sz="2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канали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43507817"/>
                  </a:ext>
                </a:extLst>
              </a:tr>
              <a:tr h="440354">
                <a:tc>
                  <a:txBody>
                    <a:bodyPr/>
                    <a:lstStyle/>
                    <a:p>
                      <a:r>
                        <a:rPr lang="sr-Cyrl-BA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Ученици - ученици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36648309"/>
                  </a:ext>
                </a:extLst>
              </a:tr>
              <a:tr h="440354">
                <a:tc>
                  <a:txBody>
                    <a:bodyPr/>
                    <a:lstStyle/>
                    <a:p>
                      <a:r>
                        <a:rPr lang="sr-Cyrl-BA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Ученици - наставници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3128856"/>
                  </a:ext>
                </a:extLst>
              </a:tr>
              <a:tr h="440354">
                <a:tc>
                  <a:txBody>
                    <a:bodyPr/>
                    <a:lstStyle/>
                    <a:p>
                      <a:r>
                        <a:rPr lang="sr-Cyrl-BA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Ученици – стручни</a:t>
                      </a:r>
                      <a:r>
                        <a:rPr lang="sr-Cyrl-BA" sz="2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сарадници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1744179"/>
                  </a:ext>
                </a:extLst>
              </a:tr>
              <a:tr h="440354">
                <a:tc>
                  <a:txBody>
                    <a:bodyPr/>
                    <a:lstStyle/>
                    <a:p>
                      <a:r>
                        <a:rPr lang="sr-Cyrl-BA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Ученици - управа школе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85520162"/>
                  </a:ext>
                </a:extLst>
              </a:tr>
              <a:tr h="440354">
                <a:tc>
                  <a:txBody>
                    <a:bodyPr/>
                    <a:lstStyle/>
                    <a:p>
                      <a:r>
                        <a:rPr lang="sr-Cyrl-BA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Ученици</a:t>
                      </a:r>
                      <a:r>
                        <a:rPr lang="sr-Cyrl-BA" sz="2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родитељи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25008494"/>
                  </a:ext>
                </a:extLst>
              </a:tr>
              <a:tr h="440354">
                <a:tc>
                  <a:txBody>
                    <a:bodyPr/>
                    <a:lstStyle/>
                    <a:p>
                      <a:r>
                        <a:rPr lang="sr-Cyrl-BA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Наставници</a:t>
                      </a:r>
                      <a:r>
                        <a:rPr lang="sr-Cyrl-BA" sz="2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родитељи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33540445"/>
                  </a:ext>
                </a:extLst>
              </a:tr>
              <a:tr h="440354">
                <a:tc>
                  <a:txBody>
                    <a:bodyPr/>
                    <a:lstStyle/>
                    <a:p>
                      <a:r>
                        <a:rPr lang="sr-Cyrl-BA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Наставници – стручни сарадници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46157206"/>
                  </a:ext>
                </a:extLst>
              </a:tr>
              <a:tr h="440354">
                <a:tc>
                  <a:txBody>
                    <a:bodyPr/>
                    <a:lstStyle/>
                    <a:p>
                      <a:r>
                        <a:rPr lang="sr-Cyrl-BA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Наставници - управа школа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69056680"/>
                  </a:ext>
                </a:extLst>
              </a:tr>
              <a:tr h="440354">
                <a:tc>
                  <a:txBody>
                    <a:bodyPr/>
                    <a:lstStyle/>
                    <a:p>
                      <a:r>
                        <a:rPr lang="sr-Cyrl-BA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Управа школе - родитељи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32936110"/>
                  </a:ext>
                </a:extLst>
              </a:tr>
              <a:tr h="792636">
                <a:tc>
                  <a:txBody>
                    <a:bodyPr/>
                    <a:lstStyle/>
                    <a:p>
                      <a:r>
                        <a:rPr lang="sr-Cyrl-BA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Управа школе,</a:t>
                      </a:r>
                      <a:r>
                        <a:rPr lang="sr-Cyrl-BA" sz="2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r-Cyrl-BA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стручно, административно и техничко особље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61695823"/>
                  </a:ext>
                </a:extLst>
              </a:tr>
              <a:tr h="440354">
                <a:tc>
                  <a:txBody>
                    <a:bodyPr/>
                    <a:lstStyle/>
                    <a:p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059426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1441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el 1">
            <a:extLst>
              <a:ext uri="{FF2B5EF4-FFF2-40B4-BE49-F238E27FC236}">
                <a16:creationId xmlns:a16="http://schemas.microsoft.com/office/drawing/2014/main" xmlns="" id="{6C9D8411-6603-473A-B713-10B170F24C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8205" y="1104002"/>
            <a:ext cx="11586949" cy="558195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sr-Cyrl-B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Утицаји наставника на успјех ученика</a:t>
            </a:r>
            <a:endParaRPr lang="en-GB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819" name="Inhaltsplatzhalter 2">
            <a:extLst>
              <a:ext uri="{FF2B5EF4-FFF2-40B4-BE49-F238E27FC236}">
                <a16:creationId xmlns:a16="http://schemas.microsoft.com/office/drawing/2014/main" xmlns="" id="{218D095D-CF6D-46BD-8259-1D010FA9C0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0878" y="1778000"/>
            <a:ext cx="5003847" cy="4064000"/>
          </a:xfrm>
        </p:spPr>
        <p:txBody>
          <a:bodyPr>
            <a:noAutofit/>
          </a:bodyPr>
          <a:lstStyle/>
          <a:p>
            <a:pPr marL="0" indent="0" algn="r">
              <a:lnSpc>
                <a:spcPct val="80000"/>
              </a:lnSpc>
              <a:spcBef>
                <a:spcPts val="900"/>
              </a:spcBef>
              <a:buNone/>
            </a:pPr>
            <a:r>
              <a:rPr lang="sr-Cyrl-BA" altLang="de-DE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Припрема за час</a:t>
            </a:r>
            <a:endParaRPr lang="en-GB" altLang="de-DE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lnSpc>
                <a:spcPct val="80000"/>
              </a:lnSpc>
              <a:spcBef>
                <a:spcPts val="900"/>
              </a:spcBef>
              <a:buNone/>
            </a:pPr>
            <a:r>
              <a:rPr lang="sr-Cyrl-BA" altLang="de-DE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Јасноћа наставника</a:t>
            </a:r>
            <a:endParaRPr lang="en-GB" altLang="de-DE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lnSpc>
                <a:spcPct val="80000"/>
              </a:lnSpc>
              <a:spcBef>
                <a:spcPts val="900"/>
              </a:spcBef>
              <a:buNone/>
            </a:pPr>
            <a:r>
              <a:rPr lang="sr-Cyrl-BA" altLang="de-DE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Однос наставник </a:t>
            </a:r>
            <a:r>
              <a:rPr lang="bs-Latn-BA" altLang="de-DE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sr-Cyrl-BA" altLang="de-DE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ученик</a:t>
            </a:r>
            <a:endParaRPr lang="en-GB" altLang="de-DE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lnSpc>
                <a:spcPct val="80000"/>
              </a:lnSpc>
              <a:spcBef>
                <a:spcPts val="900"/>
              </a:spcBef>
              <a:buNone/>
            </a:pPr>
            <a:r>
              <a:rPr lang="sr-Cyrl-BA" altLang="de-DE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Професионално усавршавање</a:t>
            </a:r>
            <a:endParaRPr lang="en-GB" altLang="de-DE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lnSpc>
                <a:spcPct val="80000"/>
              </a:lnSpc>
              <a:spcBef>
                <a:spcPts val="900"/>
              </a:spcBef>
              <a:buNone/>
            </a:pPr>
            <a:r>
              <a:rPr lang="sr-Cyrl-BA" altLang="de-DE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Неетикетирање ученика</a:t>
            </a:r>
            <a:endParaRPr lang="en-GB" altLang="de-DE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lnSpc>
                <a:spcPct val="80000"/>
              </a:lnSpc>
              <a:spcBef>
                <a:spcPts val="900"/>
              </a:spcBef>
              <a:buNone/>
            </a:pPr>
            <a:r>
              <a:rPr lang="sr-Cyrl-BA" altLang="de-DE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Квалитет поучавања</a:t>
            </a:r>
            <a:endParaRPr lang="en-GB" altLang="de-DE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lnSpc>
                <a:spcPct val="80000"/>
              </a:lnSpc>
              <a:spcBef>
                <a:spcPts val="900"/>
              </a:spcBef>
              <a:buNone/>
            </a:pPr>
            <a:r>
              <a:rPr lang="sr-Cyrl-BA" altLang="de-DE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Очекивања</a:t>
            </a:r>
            <a:endParaRPr lang="en-GB" altLang="de-DE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lnSpc>
                <a:spcPct val="80000"/>
              </a:lnSpc>
              <a:spcBef>
                <a:spcPts val="900"/>
              </a:spcBef>
              <a:buNone/>
            </a:pPr>
            <a:r>
              <a:rPr lang="sr-Cyrl-BA" altLang="de-DE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Утицаји наставника</a:t>
            </a:r>
            <a:endParaRPr lang="en-GB" altLang="de-DE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lnSpc>
                <a:spcPct val="80000"/>
              </a:lnSpc>
              <a:spcBef>
                <a:spcPts val="900"/>
              </a:spcBef>
              <a:buNone/>
            </a:pPr>
            <a:r>
              <a:rPr lang="sr-Cyrl-BA" altLang="de-DE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Наставниково познавање предмета</a:t>
            </a:r>
            <a:endParaRPr lang="en-GB" altLang="de-DE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820" name="Foliennummernplatzhalter 5">
            <a:extLst>
              <a:ext uri="{FF2B5EF4-FFF2-40B4-BE49-F238E27FC236}">
                <a16:creationId xmlns:a16="http://schemas.microsoft.com/office/drawing/2014/main" xmlns="" id="{7895F1D0-3336-4624-A13D-A01C607A1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ヒラギノ角ゴ Pro W3" pitchFamily="-105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ヒラギノ角ゴ Pro W3" pitchFamily="-105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ヒラギノ角ゴ Pro W3" pitchFamily="-105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ヒラギノ角ゴ Pro W3" pitchFamily="-105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ヒラギノ角ゴ Pro W3" pitchFamily="-105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ヒラギノ角ゴ Pro W3" pitchFamily="-105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ヒラギノ角ゴ Pro W3" pitchFamily="-105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ヒラギノ角ゴ Pro W3" pitchFamily="-105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ヒラギノ角ゴ Pro W3" pitchFamily="-105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572A8F1-830C-43B7-9ECF-8CB47D59D44C}" type="slidenum">
              <a:rPr lang="de-DE" altLang="de-DE" sz="1200">
                <a:solidFill>
                  <a:srgbClr val="898989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pPr>
                <a:spcBef>
                  <a:spcPct val="0"/>
                </a:spcBef>
                <a:buFontTx/>
                <a:buNone/>
              </a:pPr>
              <a:t>19</a:t>
            </a:fld>
            <a:endParaRPr lang="de-DE" altLang="de-DE" sz="1200">
              <a:solidFill>
                <a:srgbClr val="898989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pic>
        <p:nvPicPr>
          <p:cNvPr id="34821" name="Picture 2">
            <a:extLst>
              <a:ext uri="{FF2B5EF4-FFF2-40B4-BE49-F238E27FC236}">
                <a16:creationId xmlns:a16="http://schemas.microsoft.com/office/drawing/2014/main" xmlns="" id="{41F3EF8C-D035-405E-B221-71440F8BD1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7276" y="1778001"/>
            <a:ext cx="2447165" cy="4021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feld 8">
            <a:extLst>
              <a:ext uri="{FF2B5EF4-FFF2-40B4-BE49-F238E27FC236}">
                <a16:creationId xmlns:a16="http://schemas.microsoft.com/office/drawing/2014/main" xmlns="" id="{17322112-C386-4154-A349-BE2C6C91E53A}"/>
              </a:ext>
            </a:extLst>
          </p:cNvPr>
          <p:cNvSpPr txBox="1"/>
          <p:nvPr/>
        </p:nvSpPr>
        <p:spPr>
          <a:xfrm>
            <a:off x="1050878" y="5889625"/>
            <a:ext cx="1016160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600" dirty="0">
                <a:solidFill>
                  <a:srgbClr val="002060"/>
                </a:solidFill>
              </a:rPr>
              <a:t>John Hattie (2009). Visible Learning. A Synthesis of over 800 Meta-Analyses relating to Achievement. Routledge.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1097280" y="286603"/>
            <a:ext cx="10058400" cy="53226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91440" tIns="45720" rIns="91440" bIns="45720" rtlCol="0" anchor="b">
            <a:normAutofit/>
          </a:bodyPr>
          <a:lstStyle>
            <a:lvl1pPr marL="0"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r-Cyrl-R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Моћ и ауторитет наставника</a:t>
            </a:r>
            <a:endParaRPr lang="en-US" sz="2800" b="1" dirty="0">
              <a:solidFill>
                <a:srgbClr val="00B0F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840019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8740" y="723331"/>
            <a:ext cx="10568827" cy="515941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sr-Cyrl-BA" sz="28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Пројекат Друштва психолога Републике Српске, Министарства просвјете и културе и Републичког педагошког завода: 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sr-Cyrl-BA" sz="28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„</a:t>
            </a:r>
            <a:r>
              <a:rPr lang="sr-Cyrl-BA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Интервизијска</a:t>
            </a:r>
            <a:r>
              <a:rPr lang="sr-Cyrl-BA" sz="28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 социјално-психолошка подршка професионалцима у образовном сектору у Републици Српској“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sr-Cyrl-R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оквиру Програма „Брига о </a:t>
            </a:r>
            <a:r>
              <a:rPr lang="sr-Cyrl-R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дјеци</a:t>
            </a:r>
            <a:r>
              <a:rPr lang="sr-Cyrl-R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заједничка одговорност и обавеза“</a:t>
            </a:r>
          </a:p>
          <a:p>
            <a:pPr marL="0" indent="0">
              <a:buNone/>
            </a:pPr>
            <a:endParaRPr lang="sr-Cyrl-R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sr-Cyrl-R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Реализован семинар: „Унапређење </a:t>
            </a:r>
            <a:r>
              <a:rPr lang="sr-Cyrl-R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професионалних компетенција професионалаца у образовању у Републици Српској“ 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98847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32CD04F-62C3-4692-A35A-3793E2D9F9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586854"/>
          </a:xfrm>
        </p:spPr>
        <p:txBody>
          <a:bodyPr>
            <a:normAutofit/>
          </a:bodyPr>
          <a:lstStyle/>
          <a:p>
            <a:r>
              <a:rPr lang="sr-Cyrl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Како да наставници остану О</a:t>
            </a:r>
            <a:r>
              <a:rPr lang="sr-Latn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K!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F0F6097-42E4-4405-AD78-5E84959BAF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785" y="873458"/>
            <a:ext cx="11245755" cy="5322626"/>
          </a:xfrm>
        </p:spPr>
        <p:txBody>
          <a:bodyPr>
            <a:normAutofit/>
          </a:bodyPr>
          <a:lstStyle/>
          <a:p>
            <a:pPr marL="342900" indent="-342900">
              <a:buClrTx/>
              <a:buFont typeface="+mj-lt"/>
              <a:buAutoNum type="arabicPeriod"/>
            </a:pPr>
            <a:r>
              <a:rPr lang="sr-Cyrl-B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Хвалите ученике и награђујте добро понашање</a:t>
            </a:r>
            <a:r>
              <a:rPr lang="sr-Latn-B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buClrTx/>
              <a:buFont typeface="+mj-lt"/>
              <a:buAutoNum type="arabicPeriod"/>
            </a:pPr>
            <a:r>
              <a:rPr lang="sr-Cyrl-B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Поставите јасна правила и структуру</a:t>
            </a:r>
            <a:r>
              <a:rPr lang="sr-Latn-B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buClrTx/>
              <a:buFont typeface="+mj-lt"/>
              <a:buAutoNum type="arabicPeriod"/>
            </a:pPr>
            <a:r>
              <a:rPr lang="sr-Cyrl-B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Будите примјер онога што желите од ученика.</a:t>
            </a:r>
          </a:p>
          <a:p>
            <a:pPr marL="342900" indent="-342900">
              <a:buClrTx/>
              <a:buFont typeface="+mj-lt"/>
              <a:buAutoNum type="arabicPeriod"/>
            </a:pPr>
            <a:r>
              <a:rPr lang="sr-Cyrl-B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Разумите его стања и трансакције</a:t>
            </a:r>
            <a:r>
              <a:rPr lang="sr-Latn-B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buClrTx/>
              <a:buFont typeface="+mj-lt"/>
              <a:buAutoNum type="arabicPeriod"/>
            </a:pPr>
            <a:r>
              <a:rPr lang="sr-Cyrl-B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Покажите интересовање за сваког ученика као особу.</a:t>
            </a:r>
            <a:endParaRPr lang="sr-Latn-B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ClrTx/>
              <a:buFont typeface="+mj-lt"/>
              <a:buAutoNum type="arabicPeriod"/>
            </a:pPr>
            <a:r>
              <a:rPr lang="sr-Cyrl-B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Разумите и уважите утицај породице.</a:t>
            </a:r>
            <a:endParaRPr lang="sr-Latn-B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ClrTx/>
              <a:buFont typeface="+mj-lt"/>
              <a:buAutoNum type="arabicPeriod"/>
            </a:pPr>
            <a:r>
              <a:rPr lang="sr-Cyrl-B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Суочите ученике са потребом да преузму одговорност за своје понашање.</a:t>
            </a:r>
            <a:r>
              <a:rPr lang="sr-Latn-B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r-Cyrl-B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ClrTx/>
              <a:buFont typeface="+mj-lt"/>
              <a:buAutoNum type="arabicPeriod"/>
            </a:pPr>
            <a:r>
              <a:rPr lang="sr-Cyrl-B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Покажите да умијете да опростите.</a:t>
            </a:r>
          </a:p>
          <a:p>
            <a:pPr marL="342900" indent="-342900">
              <a:buClrTx/>
              <a:buFont typeface="+mj-lt"/>
              <a:buAutoNum type="arabicPeriod"/>
            </a:pPr>
            <a:r>
              <a:rPr lang="sr-Cyrl-B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Будите вољу да се понашање промијени.</a:t>
            </a:r>
            <a:endParaRPr lang="sr-Latn-B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B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5070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59558"/>
            <a:ext cx="10058400" cy="627797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sr-Cyrl-R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Афективна везаност у школи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392072"/>
            <a:ext cx="10058400" cy="3002507"/>
          </a:xfrm>
        </p:spPr>
        <p:txBody>
          <a:bodyPr>
            <a:normAutofit/>
          </a:bodyPr>
          <a:lstStyle/>
          <a:p>
            <a:endParaRPr lang="sr-Latn-B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Cyrl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Афективна везаност </a:t>
            </a:r>
            <a:r>
              <a:rPr lang="sr-Latn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Представља специфичан однос који се у најранијем дјетињству формира између дјетета и родитељске фигуре и траје кроз читав живот, као психолошка веза успостављена између двоје људи„</a:t>
            </a:r>
            <a:r>
              <a:rPr lang="sr-Latn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(Bowlby, 1988.; </a:t>
            </a:r>
            <a:r>
              <a:rPr lang="sr-Cyrl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Стефановић – Станојевић</a:t>
            </a:r>
            <a:r>
              <a:rPr lang="sr-Latn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2011).</a:t>
            </a:r>
            <a:endParaRPr lang="sr-Cyrl-R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Cyrl-R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63901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614149"/>
          </a:xfrm>
        </p:spPr>
        <p:txBody>
          <a:bodyPr>
            <a:normAutofit/>
          </a:bodyPr>
          <a:lstStyle/>
          <a:p>
            <a:r>
              <a:rPr lang="sr-Cyrl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Шта можемо да урадимо?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596" y="1641018"/>
            <a:ext cx="11477767" cy="4514122"/>
          </a:xfrm>
        </p:spPr>
        <p:txBody>
          <a:bodyPr>
            <a:noAutofit/>
          </a:bodyPr>
          <a:lstStyle/>
          <a:p>
            <a:endParaRPr lang="sr-Latn-BA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 разумијемо њихове стратегије емоционалне регулације.</a:t>
            </a:r>
          </a:p>
          <a:p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Дјеца их нису одабрала и не знају да их имају (замисли перспективу дјетета).</a:t>
            </a:r>
          </a:p>
          <a:p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Умирење има предност јер нико узнемирен не може да мисли.</a:t>
            </a:r>
          </a:p>
          <a:p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2451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9433" y="272955"/>
            <a:ext cx="11129749" cy="641445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sr-Cyrl-RS" sz="2800" b="1" dirty="0"/>
              <a:t> </a:t>
            </a:r>
            <a:r>
              <a:rPr lang="sr-Cyrl-R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Рефлексија и саморефлекција – темељне компетенције наставника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422" y="1241947"/>
            <a:ext cx="11361760" cy="5268036"/>
          </a:xfrm>
        </p:spPr>
        <p:txBody>
          <a:bodyPr>
            <a:normAutofit/>
          </a:bodyPr>
          <a:lstStyle/>
          <a:p>
            <a:pPr marL="182880" indent="-18288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defRPr/>
            </a:pPr>
            <a:r>
              <a:rPr lang="sr-Cyrl-RS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Рефлексија </a:t>
            </a:r>
            <a:r>
              <a:rPr lang="sr-Cyrl-R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sr-Cyrl-BA" altLang="sr-Latn-R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рефлексија је вјештина, која омогућава особи да буде свјесна шта тачно сада ради, у ком смјеру би требала ићи да би се развијал</a:t>
            </a:r>
            <a:r>
              <a:rPr lang="en-US" altLang="sr-Latn-R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sr-Cyrl-RS" altLang="sr-Latn-R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(Радуловић, 2015);</a:t>
            </a:r>
            <a:endParaRPr lang="sr-Cyrl-RS" alt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2880" indent="-18288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defRPr/>
            </a:pPr>
            <a:r>
              <a:rPr lang="sr-Cyrl-R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Саморефлексија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(лична рефлексија) – </a:t>
            </a:r>
            <a:r>
              <a:rPr lang="sr-Cyrl-BA" altLang="sr-Latn-R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способност ума да свјесно промишља о себи, мјера нашег напредовања,</a:t>
            </a:r>
            <a:endParaRPr lang="sr-Cyrl-R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2880" indent="-18288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defRPr/>
            </a:pPr>
            <a:r>
              <a:rPr lang="sr-Cyrl-R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питања: шта ради, зашто и постоји ли ефикаснији/бољи начин да нешто уради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sr-Latn-R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Vizek</a:t>
            </a:r>
            <a:r>
              <a:rPr lang="sr-Cyrl-R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sr-Latn-R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Vidović</a:t>
            </a:r>
            <a:r>
              <a:rPr lang="sr-Cyrl-R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2011; Ј</a:t>
            </a:r>
            <a:r>
              <a:rPr lang="sr-Latn-R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urić</a:t>
            </a:r>
            <a:r>
              <a:rPr lang="sr-Cyrl-R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202); </a:t>
            </a: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2880" indent="-18288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defRPr/>
            </a:pPr>
            <a:r>
              <a:rPr lang="sr-Cyrl-R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Рефлексивна пракса </a:t>
            </a:r>
            <a:r>
              <a:rPr lang="sr-Cyrl-R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континуиран процес, заснован на рефлексивном размишљању и учењу из искуства на темељу кога наставник планира, изводи, врши евалуацију, мијења и документује властиту праксу (</a:t>
            </a:r>
            <a:r>
              <a:rPr lang="sr-Latn-R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Bilač</a:t>
            </a:r>
            <a:r>
              <a:rPr lang="sr-Cyrl-R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2016; </a:t>
            </a:r>
            <a:r>
              <a:rPr lang="sr-Latn-R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Schön</a:t>
            </a:r>
            <a:r>
              <a:rPr lang="sr-Cyrl-R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2013</a:t>
            </a:r>
            <a:r>
              <a:rPr lang="sr-Latn-R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sr-Cyrl-R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182880" indent="-18288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defRPr/>
            </a:pPr>
            <a:r>
              <a:rPr lang="sr-Cyrl-R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Професионални развој наставника </a:t>
            </a:r>
            <a:r>
              <a:rPr lang="sr-Cyrl-R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sr-Cyrl-R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 усавршавања наставника у пракси кроз различита подручја;</a:t>
            </a:r>
          </a:p>
          <a:p>
            <a:pPr marL="182880" indent="-18288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defRPr/>
            </a:pPr>
            <a:r>
              <a:rPr lang="sr-Cyrl-R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Компетенције (наставника) </a:t>
            </a:r>
            <a:r>
              <a:rPr lang="sr-Cyrl-R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већи број аутора компетенције анализира кроз знања, способности, </a:t>
            </a:r>
            <a:r>
              <a:rPr lang="sr-Cyrl-R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вјештине</a:t>
            </a:r>
            <a:r>
              <a:rPr lang="sr-Cyrl-R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ставове (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Ganezi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sr-Cyrl-R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v-SE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Hageri i Oliver, 1990; Biggz, 1994;</a:t>
            </a:r>
            <a:r>
              <a:rPr lang="sr-Cyrl-R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Branković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Partalo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2011)</a:t>
            </a:r>
            <a:r>
              <a:rPr lang="sr-Cyrl-R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178983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641445"/>
          </a:xfrm>
        </p:spPr>
        <p:txBody>
          <a:bodyPr>
            <a:normAutofit/>
          </a:bodyPr>
          <a:lstStyle/>
          <a:p>
            <a:r>
              <a:rPr lang="sr-Cyrl-B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Питања за покретање саморефлексије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6727" y="1228299"/>
            <a:ext cx="11163869" cy="4640795"/>
          </a:xfrm>
        </p:spPr>
        <p:txBody>
          <a:bodyPr>
            <a:normAutofit/>
          </a:bodyPr>
          <a:lstStyle/>
          <a:p>
            <a:r>
              <a:rPr lang="sr-Cyrl-BA" altLang="sr-Latn-R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 ли </a:t>
            </a:r>
            <a:r>
              <a:rPr lang="sr-Cyrl-RS" altLang="sr-Latn-R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смислено</a:t>
            </a:r>
            <a:r>
              <a:rPr lang="sr-Cyrl-BA" altLang="sr-Latn-R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користим своје вријеме?</a:t>
            </a:r>
          </a:p>
          <a:p>
            <a:r>
              <a:rPr lang="sr-Cyrl-BA" altLang="sr-Latn-R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 ли улажем довољно труда у свој посао?</a:t>
            </a:r>
          </a:p>
          <a:p>
            <a:r>
              <a:rPr lang="sr-Cyrl-BA" altLang="sr-Latn-R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 ли постижем циљеве које сам себи поставио/ла на послу?</a:t>
            </a:r>
          </a:p>
          <a:p>
            <a:r>
              <a:rPr lang="sr-Cyrl-BA" altLang="sr-Latn-R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Узимам ли неке ствари здраво за готово на послу?</a:t>
            </a:r>
          </a:p>
          <a:p>
            <a:r>
              <a:rPr lang="sr-Cyrl-BA" altLang="sr-Latn-R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 ли размишљам о негативним мислима које се тичу посла прије него заспим?</a:t>
            </a:r>
          </a:p>
          <a:p>
            <a:r>
              <a:rPr lang="sr-Cyrl-BA" altLang="sr-Latn-R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 ли допуштам да ме </a:t>
            </a:r>
            <a:r>
              <a:rPr lang="sr-Cyrl-RS" altLang="sr-Latn-R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узнемире</a:t>
            </a:r>
            <a:r>
              <a:rPr lang="sr-Cyrl-BA" altLang="sr-Latn-R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ствари на послу које су ван моје контроле?</a:t>
            </a:r>
          </a:p>
          <a:p>
            <a:r>
              <a:rPr lang="sr-Cyrl-BA" altLang="sr-Latn-R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 ли размишљам здраворазумски када је посао у питању?</a:t>
            </a:r>
            <a:endParaRPr lang="sr-Latn-BA" altLang="sr-Latn-R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581430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Content Placeholder 2"/>
          <p:cNvSpPr>
            <a:spLocks noGrp="1"/>
          </p:cNvSpPr>
          <p:nvPr>
            <p:ph idx="1"/>
          </p:nvPr>
        </p:nvSpPr>
        <p:spPr>
          <a:xfrm>
            <a:off x="300251" y="1746914"/>
            <a:ext cx="11641539" cy="226552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sr-Cyrl-R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ХВАЛА НА ПАЖЊИ!</a:t>
            </a:r>
            <a:endParaRPr lang="en-US" alt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10140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kvir za tekst 3">
            <a:extLst>
              <a:ext uri="{FF2B5EF4-FFF2-40B4-BE49-F238E27FC236}">
                <a16:creationId xmlns:a16="http://schemas.microsoft.com/office/drawing/2014/main" xmlns="" id="{35D67834-C8F8-B505-E45D-C130E749FD86}"/>
              </a:ext>
            </a:extLst>
          </p:cNvPr>
          <p:cNvSpPr txBox="1"/>
          <p:nvPr/>
        </p:nvSpPr>
        <p:spPr>
          <a:xfrm>
            <a:off x="1351128" y="1765301"/>
            <a:ext cx="9744502" cy="304698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sr-Latn-RS" sz="2400" dirty="0" err="1">
                <a:latin typeface="Times New Roman"/>
                <a:cs typeface="Times New Roman"/>
              </a:rPr>
              <a:t>Пројекат</a:t>
            </a:r>
            <a:r>
              <a:rPr lang="sr-Latn-RS" sz="2400" dirty="0">
                <a:latin typeface="Times New Roman"/>
                <a:cs typeface="Times New Roman"/>
              </a:rPr>
              <a:t> </a:t>
            </a:r>
            <a:r>
              <a:rPr lang="sr-Latn-RS" sz="2400" dirty="0" err="1">
                <a:latin typeface="Times New Roman"/>
                <a:cs typeface="Times New Roman"/>
              </a:rPr>
              <a:t>су</a:t>
            </a:r>
            <a:r>
              <a:rPr lang="sr-Latn-RS" sz="2400" dirty="0">
                <a:latin typeface="Times New Roman"/>
                <a:cs typeface="Times New Roman"/>
              </a:rPr>
              <a:t> </a:t>
            </a:r>
            <a:r>
              <a:rPr lang="sr-Latn-RS" sz="2400" dirty="0" err="1">
                <a:latin typeface="Times New Roman"/>
                <a:cs typeface="Times New Roman"/>
              </a:rPr>
              <a:t>представили</a:t>
            </a:r>
            <a:r>
              <a:rPr lang="sr-Latn-RS" sz="2400" dirty="0">
                <a:latin typeface="Times New Roman"/>
                <a:cs typeface="Times New Roman"/>
              </a:rPr>
              <a:t>:</a:t>
            </a:r>
          </a:p>
          <a:p>
            <a:r>
              <a:rPr lang="sr-Latn-RS" sz="2400" dirty="0" err="1">
                <a:latin typeface="Times New Roman"/>
                <a:cs typeface="Times New Roman"/>
              </a:rPr>
              <a:t>Др</a:t>
            </a:r>
            <a:r>
              <a:rPr lang="sr-Latn-RS" sz="2400" dirty="0">
                <a:latin typeface="Times New Roman"/>
                <a:cs typeface="Times New Roman"/>
              </a:rPr>
              <a:t> </a:t>
            </a:r>
            <a:r>
              <a:rPr lang="sr-Latn-RS" sz="2400" dirty="0" err="1">
                <a:latin typeface="Times New Roman"/>
                <a:cs typeface="Times New Roman"/>
              </a:rPr>
              <a:t>Наташа</a:t>
            </a:r>
            <a:r>
              <a:rPr lang="sr-Latn-RS" sz="2400" dirty="0">
                <a:latin typeface="Times New Roman"/>
                <a:cs typeface="Times New Roman"/>
              </a:rPr>
              <a:t> </a:t>
            </a:r>
            <a:r>
              <a:rPr lang="sr-Latn-RS" sz="2400" dirty="0" err="1">
                <a:latin typeface="Times New Roman"/>
                <a:cs typeface="Times New Roman"/>
              </a:rPr>
              <a:t>Цвијановић</a:t>
            </a:r>
            <a:r>
              <a:rPr lang="sr-Latn-RS" sz="2400" dirty="0">
                <a:latin typeface="Times New Roman"/>
                <a:cs typeface="Times New Roman"/>
              </a:rPr>
              <a:t>, </a:t>
            </a:r>
            <a:r>
              <a:rPr lang="sr-Latn-RS" sz="2400" dirty="0" err="1">
                <a:latin typeface="Times New Roman"/>
                <a:cs typeface="Times New Roman"/>
              </a:rPr>
              <a:t>помоћник</a:t>
            </a:r>
            <a:r>
              <a:rPr lang="sr-Latn-RS" sz="2400" dirty="0">
                <a:latin typeface="Times New Roman"/>
                <a:cs typeface="Times New Roman"/>
              </a:rPr>
              <a:t> </a:t>
            </a:r>
            <a:r>
              <a:rPr lang="sr-Latn-RS" sz="2400" dirty="0" err="1">
                <a:latin typeface="Times New Roman"/>
                <a:cs typeface="Times New Roman"/>
              </a:rPr>
              <a:t>министра</a:t>
            </a:r>
            <a:endParaRPr lang="sr-Latn-RS" sz="2400" dirty="0">
              <a:latin typeface="Times New Roman"/>
              <a:cs typeface="Times New Roman"/>
            </a:endParaRPr>
          </a:p>
          <a:p>
            <a:r>
              <a:rPr lang="sr-Latn-RS" sz="2400" dirty="0" err="1">
                <a:latin typeface="Times New Roman"/>
                <a:cs typeface="Times New Roman"/>
              </a:rPr>
              <a:t>Др</a:t>
            </a:r>
            <a:r>
              <a:rPr lang="sr-Latn-RS" sz="2400" dirty="0">
                <a:latin typeface="Times New Roman"/>
                <a:cs typeface="Times New Roman"/>
              </a:rPr>
              <a:t> </a:t>
            </a:r>
            <a:r>
              <a:rPr lang="sr-Latn-RS" sz="2400" dirty="0" err="1">
                <a:latin typeface="Times New Roman"/>
                <a:cs typeface="Times New Roman"/>
              </a:rPr>
              <a:t>Сања</a:t>
            </a:r>
            <a:r>
              <a:rPr lang="sr-Latn-RS" sz="2400" dirty="0">
                <a:latin typeface="Times New Roman"/>
                <a:cs typeface="Times New Roman"/>
              </a:rPr>
              <a:t> </a:t>
            </a:r>
            <a:r>
              <a:rPr lang="sr-Latn-RS" sz="2400" dirty="0" err="1">
                <a:latin typeface="Times New Roman"/>
                <a:cs typeface="Times New Roman"/>
              </a:rPr>
              <a:t>Радетић</a:t>
            </a:r>
            <a:r>
              <a:rPr lang="sr-Latn-RS" sz="2400" dirty="0">
                <a:latin typeface="Times New Roman"/>
                <a:cs typeface="Times New Roman"/>
              </a:rPr>
              <a:t> </a:t>
            </a:r>
            <a:r>
              <a:rPr lang="sr-Latn-RS" sz="2400" dirty="0" err="1">
                <a:latin typeface="Times New Roman"/>
                <a:cs typeface="Times New Roman"/>
              </a:rPr>
              <a:t>Ловрић</a:t>
            </a:r>
            <a:r>
              <a:rPr lang="sr-Latn-RS" sz="2400" dirty="0">
                <a:latin typeface="Times New Roman"/>
                <a:cs typeface="Times New Roman"/>
              </a:rPr>
              <a:t>, </a:t>
            </a:r>
            <a:r>
              <a:rPr lang="sr-Latn-RS" sz="2400" dirty="0" err="1">
                <a:latin typeface="Times New Roman"/>
                <a:cs typeface="Times New Roman"/>
              </a:rPr>
              <a:t>предсједник</a:t>
            </a:r>
            <a:r>
              <a:rPr lang="sr-Latn-RS" sz="2400" dirty="0">
                <a:latin typeface="Times New Roman"/>
                <a:cs typeface="Times New Roman"/>
              </a:rPr>
              <a:t> </a:t>
            </a:r>
            <a:r>
              <a:rPr lang="sr-Latn-RS" sz="2400" dirty="0" err="1">
                <a:latin typeface="Times New Roman"/>
                <a:cs typeface="Times New Roman"/>
              </a:rPr>
              <a:t>Управног</a:t>
            </a:r>
            <a:r>
              <a:rPr lang="sr-Latn-RS" sz="2400" dirty="0">
                <a:latin typeface="Times New Roman"/>
                <a:cs typeface="Times New Roman"/>
              </a:rPr>
              <a:t> </a:t>
            </a:r>
            <a:r>
              <a:rPr lang="sr-Latn-RS" sz="2400" dirty="0" err="1">
                <a:latin typeface="Times New Roman"/>
                <a:cs typeface="Times New Roman"/>
              </a:rPr>
              <a:t>одбора</a:t>
            </a:r>
            <a:r>
              <a:rPr lang="sr-Latn-RS" sz="2400" dirty="0">
                <a:latin typeface="Times New Roman"/>
                <a:cs typeface="Times New Roman"/>
              </a:rPr>
              <a:t> </a:t>
            </a:r>
            <a:r>
              <a:rPr lang="sr-Latn-RS" sz="2400" dirty="0" err="1">
                <a:latin typeface="Times New Roman"/>
                <a:cs typeface="Times New Roman"/>
              </a:rPr>
              <a:t>Друштва</a:t>
            </a:r>
            <a:r>
              <a:rPr lang="sr-Latn-RS" sz="2400" dirty="0">
                <a:latin typeface="Times New Roman"/>
                <a:cs typeface="Times New Roman"/>
              </a:rPr>
              <a:t> </a:t>
            </a:r>
            <a:r>
              <a:rPr lang="sr-Latn-RS" sz="2400" dirty="0" err="1">
                <a:latin typeface="Times New Roman"/>
                <a:cs typeface="Times New Roman"/>
              </a:rPr>
              <a:t>психолога</a:t>
            </a:r>
            <a:r>
              <a:rPr lang="sr-Latn-RS" sz="2400" dirty="0">
                <a:latin typeface="Times New Roman"/>
                <a:cs typeface="Times New Roman"/>
              </a:rPr>
              <a:t> </a:t>
            </a:r>
            <a:r>
              <a:rPr lang="sr-Latn-RS" sz="2400" dirty="0" err="1">
                <a:latin typeface="Times New Roman"/>
                <a:cs typeface="Times New Roman"/>
              </a:rPr>
              <a:t>Републике</a:t>
            </a:r>
            <a:r>
              <a:rPr lang="sr-Latn-RS" sz="2400" dirty="0">
                <a:latin typeface="Times New Roman"/>
                <a:cs typeface="Times New Roman"/>
              </a:rPr>
              <a:t> </a:t>
            </a:r>
            <a:r>
              <a:rPr lang="sr-Latn-RS" sz="2400" dirty="0" err="1">
                <a:latin typeface="Times New Roman"/>
                <a:cs typeface="Times New Roman"/>
              </a:rPr>
              <a:t>Српске</a:t>
            </a:r>
            <a:endParaRPr lang="sr-Latn-RS" sz="2400" dirty="0">
              <a:latin typeface="Times New Roman"/>
              <a:cs typeface="Times New Roman"/>
            </a:endParaRPr>
          </a:p>
          <a:p>
            <a:r>
              <a:rPr lang="sr-Latn-RS" sz="2400" dirty="0" err="1">
                <a:latin typeface="Times New Roman"/>
                <a:cs typeface="Times New Roman"/>
              </a:rPr>
              <a:t>Др</a:t>
            </a:r>
            <a:r>
              <a:rPr lang="sr-Latn-RS" sz="2400" dirty="0">
                <a:latin typeface="Times New Roman"/>
                <a:cs typeface="Times New Roman"/>
              </a:rPr>
              <a:t> </a:t>
            </a:r>
            <a:r>
              <a:rPr lang="sr-Latn-RS" sz="2400" dirty="0" err="1">
                <a:latin typeface="Times New Roman"/>
                <a:cs typeface="Times New Roman"/>
              </a:rPr>
              <a:t>Срђан</a:t>
            </a:r>
            <a:r>
              <a:rPr lang="sr-Latn-RS" sz="2400" dirty="0">
                <a:latin typeface="Times New Roman"/>
                <a:cs typeface="Times New Roman"/>
              </a:rPr>
              <a:t> </a:t>
            </a:r>
            <a:r>
              <a:rPr lang="sr-Latn-RS" sz="2400" dirty="0" err="1">
                <a:latin typeface="Times New Roman"/>
                <a:cs typeface="Times New Roman"/>
              </a:rPr>
              <a:t>Душанић</a:t>
            </a:r>
            <a:r>
              <a:rPr lang="sr-Latn-RS" sz="2400" dirty="0">
                <a:latin typeface="Times New Roman"/>
                <a:cs typeface="Times New Roman"/>
              </a:rPr>
              <a:t>, </a:t>
            </a:r>
            <a:r>
              <a:rPr lang="sr-Latn-RS" sz="2400" dirty="0" err="1">
                <a:latin typeface="Times New Roman"/>
                <a:cs typeface="Times New Roman"/>
              </a:rPr>
              <a:t>декан</a:t>
            </a:r>
            <a:r>
              <a:rPr lang="sr-Latn-RS" sz="2400" dirty="0">
                <a:latin typeface="Times New Roman"/>
                <a:cs typeface="Times New Roman"/>
              </a:rPr>
              <a:t> </a:t>
            </a:r>
            <a:r>
              <a:rPr lang="sr-Latn-RS" sz="2400" dirty="0" err="1">
                <a:latin typeface="Times New Roman"/>
                <a:cs typeface="Times New Roman"/>
              </a:rPr>
              <a:t>Филозофског</a:t>
            </a:r>
            <a:r>
              <a:rPr lang="sr-Latn-RS" sz="2400" dirty="0">
                <a:latin typeface="Times New Roman"/>
                <a:cs typeface="Times New Roman"/>
              </a:rPr>
              <a:t> </a:t>
            </a:r>
            <a:r>
              <a:rPr lang="sr-Latn-RS" sz="2400" dirty="0" err="1">
                <a:latin typeface="Times New Roman"/>
                <a:cs typeface="Times New Roman"/>
              </a:rPr>
              <a:t>факултета</a:t>
            </a:r>
            <a:r>
              <a:rPr lang="sr-Latn-RS" sz="2400" dirty="0">
                <a:latin typeface="Times New Roman"/>
                <a:cs typeface="Times New Roman"/>
              </a:rPr>
              <a:t> </a:t>
            </a:r>
            <a:r>
              <a:rPr lang="sr-Latn-RS" sz="2400" dirty="0" err="1">
                <a:latin typeface="Times New Roman"/>
                <a:cs typeface="Times New Roman"/>
              </a:rPr>
              <a:t>Бања</a:t>
            </a:r>
            <a:r>
              <a:rPr lang="sr-Latn-RS" sz="2400" dirty="0">
                <a:latin typeface="Times New Roman"/>
                <a:cs typeface="Times New Roman"/>
              </a:rPr>
              <a:t> </a:t>
            </a:r>
            <a:r>
              <a:rPr lang="sr-Latn-RS" sz="2400" dirty="0" err="1">
                <a:latin typeface="Times New Roman"/>
                <a:cs typeface="Times New Roman"/>
              </a:rPr>
              <a:t>Лука</a:t>
            </a:r>
            <a:endParaRPr lang="sr-Latn-RS" sz="2400" dirty="0">
              <a:latin typeface="Times New Roman"/>
              <a:cs typeface="Times New Roman"/>
            </a:endParaRPr>
          </a:p>
          <a:p>
            <a:r>
              <a:rPr lang="sr-Latn-RS" sz="2400" dirty="0" err="1">
                <a:latin typeface="Times New Roman"/>
                <a:cs typeface="Times New Roman"/>
              </a:rPr>
              <a:t>Доц</a:t>
            </a:r>
            <a:r>
              <a:rPr lang="sr-Latn-RS" sz="2400" dirty="0">
                <a:latin typeface="Times New Roman"/>
                <a:cs typeface="Times New Roman"/>
              </a:rPr>
              <a:t>. </a:t>
            </a:r>
            <a:r>
              <a:rPr lang="sr-Latn-RS" sz="2400" dirty="0" err="1">
                <a:latin typeface="Times New Roman"/>
                <a:cs typeface="Times New Roman"/>
              </a:rPr>
              <a:t>др</a:t>
            </a:r>
            <a:r>
              <a:rPr lang="sr-Latn-RS" sz="2400" dirty="0">
                <a:latin typeface="Times New Roman"/>
                <a:cs typeface="Times New Roman"/>
              </a:rPr>
              <a:t> </a:t>
            </a:r>
            <a:r>
              <a:rPr lang="sr-Latn-RS" sz="2400" dirty="0" err="1">
                <a:latin typeface="Times New Roman"/>
                <a:cs typeface="Times New Roman"/>
              </a:rPr>
              <a:t>Татјана</a:t>
            </a:r>
            <a:r>
              <a:rPr lang="sr-Latn-RS" sz="2400" dirty="0">
                <a:latin typeface="Times New Roman"/>
                <a:cs typeface="Times New Roman"/>
              </a:rPr>
              <a:t> </a:t>
            </a:r>
            <a:r>
              <a:rPr lang="sr-Latn-RS" sz="2400" dirty="0" err="1">
                <a:latin typeface="Times New Roman"/>
                <a:cs typeface="Times New Roman"/>
              </a:rPr>
              <a:t>Марић</a:t>
            </a:r>
            <a:r>
              <a:rPr lang="sr-Latn-RS" sz="2400" dirty="0">
                <a:latin typeface="Times New Roman"/>
                <a:cs typeface="Times New Roman"/>
              </a:rPr>
              <a:t>, </a:t>
            </a:r>
            <a:r>
              <a:rPr lang="sr-Latn-RS" sz="2400" dirty="0" err="1">
                <a:latin typeface="Times New Roman"/>
                <a:cs typeface="Times New Roman"/>
              </a:rPr>
              <a:t>Природно-математички</a:t>
            </a:r>
            <a:r>
              <a:rPr lang="sr-Latn-RS" sz="2400" dirty="0">
                <a:latin typeface="Times New Roman"/>
                <a:cs typeface="Times New Roman"/>
              </a:rPr>
              <a:t> </a:t>
            </a:r>
            <a:r>
              <a:rPr lang="sr-Latn-RS" sz="2400" dirty="0" err="1">
                <a:latin typeface="Times New Roman"/>
                <a:cs typeface="Times New Roman"/>
              </a:rPr>
              <a:t>факултет</a:t>
            </a:r>
            <a:r>
              <a:rPr lang="sr-Latn-RS" sz="2400" dirty="0">
                <a:latin typeface="Times New Roman"/>
                <a:cs typeface="Times New Roman"/>
              </a:rPr>
              <a:t> </a:t>
            </a:r>
          </a:p>
          <a:p>
            <a:r>
              <a:rPr lang="sr-Latn-RS" sz="2400" dirty="0" err="1">
                <a:latin typeface="Times New Roman"/>
                <a:cs typeface="Times New Roman"/>
              </a:rPr>
              <a:t>Проф</a:t>
            </a:r>
            <a:r>
              <a:rPr lang="sr-Latn-RS" sz="2400" dirty="0">
                <a:latin typeface="Times New Roman"/>
                <a:cs typeface="Times New Roman"/>
              </a:rPr>
              <a:t>. </a:t>
            </a:r>
            <a:r>
              <a:rPr lang="sr-Latn-RS" sz="2400" dirty="0" err="1">
                <a:latin typeface="Times New Roman"/>
                <a:cs typeface="Times New Roman"/>
              </a:rPr>
              <a:t>др</a:t>
            </a:r>
            <a:r>
              <a:rPr lang="sr-Latn-RS" sz="2400" dirty="0">
                <a:latin typeface="Times New Roman"/>
                <a:cs typeface="Times New Roman"/>
              </a:rPr>
              <a:t> </a:t>
            </a:r>
            <a:r>
              <a:rPr lang="sr-Latn-RS" sz="2400" dirty="0" err="1">
                <a:latin typeface="Times New Roman"/>
                <a:cs typeface="Times New Roman"/>
              </a:rPr>
              <a:t>Александра</a:t>
            </a:r>
            <a:r>
              <a:rPr lang="sr-Latn-RS" sz="2400" dirty="0">
                <a:latin typeface="Times New Roman"/>
                <a:cs typeface="Times New Roman"/>
              </a:rPr>
              <a:t> </a:t>
            </a:r>
            <a:r>
              <a:rPr lang="sr-Latn-RS" sz="2400" dirty="0" err="1">
                <a:latin typeface="Times New Roman"/>
                <a:cs typeface="Times New Roman"/>
              </a:rPr>
              <a:t>Хaџић</a:t>
            </a:r>
            <a:endParaRPr lang="sr-Latn-RS" sz="2400" dirty="0">
              <a:latin typeface="Times New Roman"/>
              <a:cs typeface="Times New Roman"/>
            </a:endParaRPr>
          </a:p>
          <a:p>
            <a:r>
              <a:rPr lang="sr-Latn-RS" sz="2400" dirty="0" err="1">
                <a:latin typeface="Times New Roman"/>
                <a:cs typeface="Times New Roman"/>
              </a:rPr>
              <a:t>Др</a:t>
            </a:r>
            <a:r>
              <a:rPr lang="sr-Latn-RS" sz="2400" dirty="0">
                <a:latin typeface="Times New Roman"/>
                <a:cs typeface="Times New Roman"/>
              </a:rPr>
              <a:t> </a:t>
            </a:r>
            <a:r>
              <a:rPr lang="sr-Latn-RS" sz="2400" dirty="0" err="1">
                <a:latin typeface="Times New Roman"/>
                <a:cs typeface="Times New Roman"/>
              </a:rPr>
              <a:t>Татјана</a:t>
            </a:r>
            <a:r>
              <a:rPr lang="sr-Latn-RS" sz="2400" dirty="0">
                <a:latin typeface="Times New Roman"/>
                <a:cs typeface="Times New Roman"/>
              </a:rPr>
              <a:t> </a:t>
            </a:r>
            <a:r>
              <a:rPr lang="sr-Latn-RS" sz="2400" dirty="0" err="1">
                <a:latin typeface="Times New Roman"/>
                <a:cs typeface="Times New Roman"/>
              </a:rPr>
              <a:t>Михајловић</a:t>
            </a:r>
            <a:endParaRPr lang="sr-Latn-RS" sz="2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53515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2690" y="327546"/>
            <a:ext cx="10254417" cy="77824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r>
              <a:rPr lang="sr-Cyrl-R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Утицај КОВИД 19 пандемије на квалитет в/о рада –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r-Cyrl-R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преглед резултата истраживања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2690" y="1233377"/>
            <a:ext cx="10759544" cy="4921763"/>
          </a:xfrm>
        </p:spPr>
        <p:txBody>
          <a:bodyPr>
            <a:normAutofit/>
          </a:bodyPr>
          <a:lstStyle/>
          <a:p>
            <a:r>
              <a:rPr lang="sr-Cyrl-R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Истраживање је,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сарадњи са Министарством просвјете и културе Републике Српске и Републичким педагошким заводом, реализовало Друштво психолога Републике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Српске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Истраживање је проведено у 18 градова и општина Републике Српске у периоду од октобра до новембра 2021. године. У истраживању је учествовало 13 основних школа, осам средњих школа и седам предшколских установа. </a:t>
            </a:r>
          </a:p>
          <a:p>
            <a:r>
              <a:rPr lang="sr-Cyrl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Истраживање:</a:t>
            </a:r>
            <a:endParaRPr lang="sr-Cyrl-B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Cyrl-B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Испитати ставове ученика, наставника, васпитача и стручних сарадника о изазовима са којима су се сусретали у васпитно-образовном раду током </a:t>
            </a:r>
            <a:r>
              <a:rPr lang="sr-Cyrl-B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пандемије</a:t>
            </a:r>
            <a:r>
              <a:rPr lang="sr-Cyrl-B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периоду од марта 2020. године до октобра 2021. године на подручју Републике </a:t>
            </a:r>
            <a:r>
              <a:rPr lang="sr-Cyrl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Српске. </a:t>
            </a:r>
            <a:endParaRPr lang="sr-Latn-B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27866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3256" y="1173707"/>
            <a:ext cx="10571556" cy="3411941"/>
          </a:xfrm>
        </p:spPr>
        <p:txBody>
          <a:bodyPr>
            <a:no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укупног узорка према категоријама испитаника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Испитаници                                                                                  f                    %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Ученици                                                                                   2125                58,0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Наставници                                                                                903                24,6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Стручни сарадници (ОШ и СШ)                                              243                  6,6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Васпитачи и стручни сарадници (предшколске установе)    395                10,8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Укупно испитаника                                                                  3666                100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09375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0612" y="1740584"/>
            <a:ext cx="11256435" cy="41690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023" y="2899333"/>
            <a:ext cx="2036353" cy="2397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6431" y="3403731"/>
            <a:ext cx="10615476" cy="28729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66431" y="2369525"/>
            <a:ext cx="10265676" cy="54392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66431" y="1528549"/>
            <a:ext cx="10870616" cy="31338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66431" y="900752"/>
            <a:ext cx="4146252" cy="464021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80717" y="3916627"/>
            <a:ext cx="10374219" cy="819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0302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2666" y="586854"/>
            <a:ext cx="10515600" cy="41352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Cyrl-B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Препознати проблеми који произилазе из резултата истраживања: </a:t>
            </a:r>
          </a:p>
          <a:p>
            <a:r>
              <a:rPr lang="sr-Cyrl-B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Родитељски захтјеви од школског успјеха дјеце вс. родитељски захтјеви од наставника и школе</a:t>
            </a:r>
          </a:p>
          <a:p>
            <a:r>
              <a:rPr lang="sr-Cyrl-B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Канали комуникације у школи (подршка колега, подршка дјеци, сарадња). </a:t>
            </a:r>
          </a:p>
          <a:p>
            <a:r>
              <a:rPr lang="sr-Cyrl-B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Ауторитет наставника, дигнитет професије и моћ.</a:t>
            </a:r>
          </a:p>
          <a:p>
            <a:r>
              <a:rPr lang="sr-Cyrl-B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Афективна везаност у школи – социјалноемоционалне потребе дјеце</a:t>
            </a:r>
          </a:p>
          <a:p>
            <a:r>
              <a:rPr lang="sr-Cyrl-B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Рефлексија и саморефлексија су темељне компетенције наставника</a:t>
            </a:r>
            <a:endParaRPr lang="sr-Cyrl-BA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Cyrl-B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r-Cyrl-BA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42666" y="4531057"/>
            <a:ext cx="10515600" cy="75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sr-Latn-BA" sz="2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Изв</a:t>
            </a:r>
            <a:r>
              <a:rPr lang="sr-Cyrl-BA" sz="2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јештај</a:t>
            </a:r>
            <a:r>
              <a:rPr lang="sr-Cyrl-BA" sz="2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истраживања можете потражити на</a:t>
            </a:r>
            <a:r>
              <a:rPr lang="sr-Latn-BA" sz="2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sr-Cyrl-BA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https://dprs.rs.ba/2022/04/28/vaspitanje-i-obrazovanje-u-doba-covid-19-pandemije-izvjestaj-istrazivanja/</a:t>
            </a:r>
            <a:endParaRPr lang="sr-Latn-BA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2070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7664" y="914400"/>
            <a:ext cx="11650478" cy="44628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Cyrl-B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Школски успјех код дјеце</a:t>
            </a:r>
          </a:p>
          <a:p>
            <a:pPr marL="0" indent="0">
              <a:buNone/>
            </a:pPr>
            <a:r>
              <a:rPr lang="sr-Cyrl-B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Школска пракса показује да ученици нису задовољни оцјенама али и родитељи нису задовољни оцјенама. </a:t>
            </a:r>
          </a:p>
          <a:p>
            <a:pPr algn="just"/>
            <a:r>
              <a:rPr lang="sr-Cyrl-B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Јављају се критике које указују да иза одређених оцјена не стоје адекватна знања.</a:t>
            </a:r>
          </a:p>
          <a:p>
            <a:pPr algn="just">
              <a:buClrTx/>
              <a:buFont typeface="Arial" panose="020B0604020202020204" pitchFamily="34" charset="0"/>
              <a:buChar char="•"/>
            </a:pPr>
            <a:r>
              <a:rPr lang="sr-Cyrl-B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Оцјене и оцјењивање у класичној настави ученицима служе као потврда вриједности и награда, наставницима као средство моћи и пресије, родитељима као потврда успјешности васпитања или извор фрустрације према систему образовања (школи).  </a:t>
            </a:r>
          </a:p>
          <a:p>
            <a:pPr algn="just">
              <a:buClrTx/>
              <a:buFont typeface="Arial" panose="020B0604020202020204" pitchFamily="34" charset="0"/>
              <a:buChar char="•"/>
            </a:pPr>
            <a:r>
              <a:rPr lang="sr-Cyrl-B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Школски успјех се не односи само на оцјене и не подразумијева само когнитивни развој ученика, него и емоционални, социјални и физички развој дјетета. 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46519" y="286603"/>
            <a:ext cx="11481623" cy="62779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/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r-Cyrl-R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Родитељска очекивања од дјеце и наставника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7197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75852"/>
          </a:xfrm>
        </p:spPr>
        <p:txBody>
          <a:bodyPr>
            <a:normAutofit/>
          </a:bodyPr>
          <a:lstStyle/>
          <a:p>
            <a:r>
              <a:rPr lang="sr-Cyrl-B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Родитељске амбиције и очекивања</a:t>
            </a:r>
            <a:endParaRPr lang="sr-Latn-BA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3248" y="1372990"/>
            <a:ext cx="10945504" cy="4728116"/>
          </a:xfrm>
        </p:spPr>
        <p:txBody>
          <a:bodyPr>
            <a:normAutofit/>
          </a:bodyPr>
          <a:lstStyle/>
          <a:p>
            <a:pPr algn="just"/>
            <a:r>
              <a:rPr lang="sr-Cyrl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Амбиције родитеља - Сваки родитељ жели најбоље за своје дијете. </a:t>
            </a:r>
          </a:p>
          <a:p>
            <a:pPr algn="just"/>
            <a:r>
              <a:rPr lang="sr-Cyrl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Родитељи се разликују у погледу одређивања онога шта је најбоље за њихово дијете. </a:t>
            </a:r>
          </a:p>
          <a:p>
            <a:pPr algn="just"/>
            <a:r>
              <a:rPr lang="sr-Cyrl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Савремени родитељи неријетко претпостављају да дјеца желе оно што они нису имали или што су жељели, а нису постигли у дјетињству, преферирају попустљив стил уз ригидност у испуњавању амбиција. Управо ту настају проблеми. </a:t>
            </a:r>
          </a:p>
        </p:txBody>
      </p:sp>
    </p:spTree>
    <p:extLst>
      <p:ext uri="{BB962C8B-B14F-4D97-AF65-F5344CB8AC3E}">
        <p14:creationId xmlns:p14="http://schemas.microsoft.com/office/powerpoint/2010/main" val="769074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Retrospect">
  <a:themeElements>
    <a:clrScheme name="Yellow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897</TotalTime>
  <Words>1534</Words>
  <Application>Microsoft Office PowerPoint</Application>
  <PresentationFormat>Widescreen</PresentationFormat>
  <Paragraphs>200</Paragraphs>
  <Slides>25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ＭＳ Ｐゴシック</vt:lpstr>
      <vt:lpstr>Arial</vt:lpstr>
      <vt:lpstr>Calibri</vt:lpstr>
      <vt:lpstr>Calibri Light</vt:lpstr>
      <vt:lpstr>Times New Roman</vt:lpstr>
      <vt:lpstr>Retrospect</vt:lpstr>
      <vt:lpstr>PowerPoint Presentation</vt:lpstr>
      <vt:lpstr>PowerPoint Presentation</vt:lpstr>
      <vt:lpstr>PowerPoint Presentation</vt:lpstr>
      <vt:lpstr> Утицај КОВИД 19 пандемије на квалитет в/о рада –  преглед резултата истраживања</vt:lpstr>
      <vt:lpstr>PowerPoint Presentation</vt:lpstr>
      <vt:lpstr>PowerPoint Presentation</vt:lpstr>
      <vt:lpstr>PowerPoint Presentation</vt:lpstr>
      <vt:lpstr>PowerPoint Presentation</vt:lpstr>
      <vt:lpstr>Родитељске амбиције и очекивања</vt:lpstr>
      <vt:lpstr>Фактори који утичу на родитељска очекивања од школског успјеха дјетета</vt:lpstr>
      <vt:lpstr>Ланац неповољног утицаја нереалних родитељских очекивања од школског постигнућа дјеце</vt:lpstr>
      <vt:lpstr>Начини реаговања дјеце на родитељска очекивања</vt:lpstr>
      <vt:lpstr>PowerPoint Presentation</vt:lpstr>
      <vt:lpstr>Како се родитељска висока очекивања рефлектују на наставнике?</vt:lpstr>
      <vt:lpstr>PowerPoint Presentation</vt:lpstr>
      <vt:lpstr>Канали комуникације у школи</vt:lpstr>
      <vt:lpstr>Важност комуникационих канала у школи</vt:lpstr>
      <vt:lpstr>Комуникациони канали унутар школе</vt:lpstr>
      <vt:lpstr>Утицаји наставника на успјех ученика</vt:lpstr>
      <vt:lpstr>Како да наставници остану ОK! </vt:lpstr>
      <vt:lpstr>Афективна везаност у школи</vt:lpstr>
      <vt:lpstr>Шта можемо да урадимо?</vt:lpstr>
      <vt:lpstr> Рефлексија и саморефлекција – темељне компетенције наставника</vt:lpstr>
      <vt:lpstr>Питања за покретање саморефлексије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42. Tatjana Bogdanovic</cp:lastModifiedBy>
  <cp:revision>163</cp:revision>
  <dcterms:created xsi:type="dcterms:W3CDTF">2022-08-11T12:09:19Z</dcterms:created>
  <dcterms:modified xsi:type="dcterms:W3CDTF">2022-09-28T09:16:05Z</dcterms:modified>
</cp:coreProperties>
</file>