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61" r:id="rId2"/>
    <p:sldId id="262" r:id="rId3"/>
    <p:sldId id="263" r:id="rId4"/>
    <p:sldId id="264" r:id="rId5"/>
    <p:sldId id="266" r:id="rId6"/>
    <p:sldId id="296" r:id="rId7"/>
    <p:sldId id="297" r:id="rId8"/>
    <p:sldId id="298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74" r:id="rId21"/>
    <p:sldId id="275" r:id="rId22"/>
    <p:sldId id="279" r:id="rId23"/>
    <p:sldId id="280" r:id="rId24"/>
    <p:sldId id="295" r:id="rId25"/>
    <p:sldId id="299" r:id="rId2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CC00CC"/>
    <a:srgbClr val="990099"/>
    <a:srgbClr val="5D6CFF"/>
    <a:srgbClr val="CC0099"/>
    <a:srgbClr val="FE9202"/>
    <a:srgbClr val="007033"/>
    <a:srgbClr val="6C1A00"/>
    <a:srgbClr val="00AACC"/>
    <a:srgbClr val="5EEC3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22" y="24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3134" y="67"/>
      </p:cViewPr>
      <p:guideLst/>
    </p:cSldViewPr>
  </p:notesViewPr>
  <p:gridSpacing cx="156370338" cy="1563703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686C1D20-8519-4295-AF86-7BC059D77F6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3889B9B7-D400-4789-9F53-032D3F781CC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1590F5-6537-481E-8712-276C10114D41}" type="datetimeFigureOut">
              <a:rPr lang="en-US" smtClean="0"/>
              <a:pPr/>
              <a:t>7/16/2021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758FA4FB-EFD4-434E-8D65-44828F669C6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62AC3359-E839-433C-9324-94D2250D1E8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D1748F-4F5C-42DD-ABAA-17383BB94F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150714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A1870-860C-4027-959C-EF11C8E5F9E0}" type="datetimeFigureOut">
              <a:rPr lang="en-US" smtClean="0"/>
              <a:pPr/>
              <a:t>7/16/2021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32FB4D-A11E-4CA1-974B-FC0FC222DB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45789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8022" y="577521"/>
            <a:ext cx="7787954" cy="1527050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5D6CFF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8022" y="2113635"/>
            <a:ext cx="7787955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rgbClr val="CC00CC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="" xmlns:a16="http://schemas.microsoft.com/office/drawing/2014/main" id="{7FA5F00A-F7F2-4D23-B959-A700F1951B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8306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81175"/>
            <a:ext cx="8246070" cy="610821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CC00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197405"/>
            <a:ext cx="8246070" cy="3664918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6835" y="281174"/>
            <a:ext cx="6108200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CC00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6835" y="1044700"/>
            <a:ext cx="6108200" cy="3663766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281175"/>
            <a:ext cx="7940659" cy="610820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CC00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641238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113635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641238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113635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B3866062-9576-472E-9161-7C3B608C33DA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=""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7080" y="1350110"/>
            <a:ext cx="732984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BA" sz="3200" b="1" i="1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САВЈЕТОДАВНО- ИНСТРУКТИВНИ РАД 2021. ГОДИНЕ</a:t>
            </a:r>
          </a:p>
          <a:p>
            <a:pPr algn="ctr"/>
            <a:endParaRPr lang="sr-Cyrl-BA" sz="3200" b="1" i="1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r-Cyrl-BA" sz="3200" b="1" i="1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ХЕМИЈА</a:t>
            </a:r>
          </a:p>
          <a:p>
            <a:pPr algn="ctr"/>
            <a:endParaRPr lang="sr-Cyrl-BA" sz="3200" b="1" i="1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r-Cyrl-BA" sz="3200" b="1" i="1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Александра Пухалић</a:t>
            </a:r>
          </a:p>
          <a:p>
            <a:pPr algn="ctr"/>
            <a:endParaRPr lang="sr-Cyrl-BA" sz="3200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sr-Cyrl-BA" sz="3200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lang="sr-Cyrl-BA" sz="2800" i="1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55" y="1197405"/>
            <a:ext cx="8856890" cy="3664918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sr-Cyrl-BA" sz="45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sr-Cyrl-BA" sz="59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Сврха учења и критеријуми успјешности: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sr-Cyrl-BA" sz="59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-  Ученици треба да разумију циљеве учења, што се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sr-Cyrl-BA" sz="59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  може постићи ако они сам учествују у њиховом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sr-Cyrl-BA" sz="59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  креирању.</a:t>
            </a:r>
          </a:p>
          <a:p>
            <a:pPr marL="396875" indent="0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sr-Cyrl-BA" sz="51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sr-Cyrl-BA" sz="59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Ови циљеви представљају сврху учења, која мора</a:t>
            </a:r>
          </a:p>
          <a:p>
            <a:pPr marL="396875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sr-Cyrl-BA" sz="59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бити јасна, доступна и истакнута на видљивом</a:t>
            </a:r>
          </a:p>
          <a:p>
            <a:pPr marL="396875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sr-Cyrl-BA" sz="59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мјесту и повезана са дугорочним циљевима.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556" y="1197405"/>
            <a:ext cx="8704184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Критеријум успјешности  ученику је полазиште за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размишљање: Како ће знати да је нешто добро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научио, постигао? Како ће пратити свој и напредак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својих другова? Како ће испланирати следеће кораке?</a:t>
            </a:r>
          </a:p>
          <a:p>
            <a:pPr>
              <a:buFontTx/>
              <a:buChar char="-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Ученик који познаје критеријум успјешности  стиче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контролу над својим учењем  што му омогућава да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сврху учења схвати као изазов, а не  извор стреса и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незадовољства.</a:t>
            </a:r>
          </a:p>
          <a:p>
            <a:endParaRPr lang="sr-Cyrl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555" y="1197405"/>
            <a:ext cx="880325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-  Ученици ће најбоље разумјети критеријум 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успјешности ако учествују у његовом дефинисању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уз вођство наставника, а то им омогућава да разумију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и сврху учења и процијене своју успјешност.</a:t>
            </a:r>
            <a:endParaRPr lang="sr-Cyrl-BA" dirty="0" smtClean="0"/>
          </a:p>
          <a:p>
            <a:pPr>
              <a:buFontTx/>
              <a:buChar char="-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Критеријум успјешности треба бити повезан са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разумљивом сврхом учења и написан у првом лицу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једнине, како би ученицима лакше предочили јасну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слику о томе кад ће бити успјешни.</a:t>
            </a:r>
            <a:r>
              <a:rPr lang="sr-Cyrl-BA" dirty="0" smtClean="0"/>
              <a:t> </a:t>
            </a:r>
            <a:endParaRPr lang="sr-Cyrl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556" y="1197404"/>
            <a:ext cx="8856890" cy="2936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buFont typeface="Wingdings" pitchFamily="2" charset="2"/>
              <a:buChar char="ü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Докази о процесу учења и знања:</a:t>
            </a:r>
          </a:p>
          <a:p>
            <a:pPr marL="396875" indent="341313">
              <a:lnSpc>
                <a:spcPct val="110000"/>
              </a:lnSpc>
              <a:buFontTx/>
              <a:buChar char="-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Континуирано се прати рад, развој,напредовање и</a:t>
            </a:r>
          </a:p>
          <a:p>
            <a:pPr marL="396875" indent="341313">
              <a:lnSpc>
                <a:spcPct val="110000"/>
              </a:lnSpc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постигнуће ученика и не подразумијева искључиво </a:t>
            </a:r>
          </a:p>
          <a:p>
            <a:pPr indent="396875">
              <a:lnSpc>
                <a:spcPct val="110000"/>
              </a:lnSpc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вредновање знања и вјештина.</a:t>
            </a:r>
          </a:p>
          <a:p>
            <a:pPr>
              <a:lnSpc>
                <a:spcPct val="110000"/>
              </a:lnSpc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-  Прикупљају се у портфполију/ мапи успјешности.</a:t>
            </a:r>
          </a:p>
          <a:p>
            <a:pPr indent="396875">
              <a:lnSpc>
                <a:spcPct val="110000"/>
              </a:lnSpc>
            </a:pPr>
            <a:endParaRPr lang="sr-Cyrl-BA" sz="2800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555" y="1197405"/>
            <a:ext cx="8856890" cy="341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buFont typeface="Wingdings" pitchFamily="2" charset="2"/>
              <a:buChar char="ü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Повратна информација:</a:t>
            </a:r>
          </a:p>
          <a:p>
            <a:pPr>
              <a:lnSpc>
                <a:spcPct val="110000"/>
              </a:lnSpc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-  Подједнако важна како између наставника и</a:t>
            </a:r>
          </a:p>
          <a:p>
            <a:pPr>
              <a:lnSpc>
                <a:spcPct val="110000"/>
              </a:lnSpc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  ученика, тако и између самих ученика.</a:t>
            </a:r>
          </a:p>
          <a:p>
            <a:pPr>
              <a:lnSpc>
                <a:spcPct val="110000"/>
              </a:lnSpc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-  Представља квалитативну информацију о процесу</a:t>
            </a:r>
          </a:p>
          <a:p>
            <a:pPr>
              <a:lnSpc>
                <a:spcPct val="110000"/>
              </a:lnSpc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  учења тј резултату и напредовању ученика од </a:t>
            </a:r>
          </a:p>
          <a:p>
            <a:pPr>
              <a:lnSpc>
                <a:spcPct val="110000"/>
              </a:lnSpc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  стране наставника, других ученика или самог</a:t>
            </a:r>
          </a:p>
          <a:p>
            <a:pPr>
              <a:lnSpc>
                <a:spcPct val="110000"/>
              </a:lnSpc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  ученика након вредновања.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556" y="1502815"/>
            <a:ext cx="87041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-  Сврха повратне информације је да ученици схвате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шта су постигли у односу на постављене циљеве и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исходе  и да ли је и у којој области потребно 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побољшање.</a:t>
            </a:r>
          </a:p>
          <a:p>
            <a:r>
              <a:rPr lang="sr-Cyrl-BA" dirty="0" smtClean="0"/>
              <a:t>     </a:t>
            </a: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-  Помаже у планирању следећих корака у учењу и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подстицању одговорности за властито учење.</a:t>
            </a:r>
            <a:endParaRPr lang="sr-Cyrl-B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3555" y="1197405"/>
            <a:ext cx="885689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Питања као подршка учењу: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- Наставник систематично утврђује ниво знања/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 разумијевања за одређени садржај, на основу чега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 планира активности и критријум успјешности.</a:t>
            </a:r>
          </a:p>
          <a:p>
            <a:pPr>
              <a:buFont typeface="Wingdings" pitchFamily="2" charset="2"/>
              <a:buChar char="ü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Самовредновање и вршњачко вредновање: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- Ученици сами процјењују како своја достигнућа,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тако и достигнућа својих вршњака, а на основу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раније договорених критеријума успјешности.</a:t>
            </a:r>
            <a:r>
              <a:rPr lang="sr-Cyrl-BA" sz="2800" dirty="0" smtClean="0"/>
              <a:t> </a:t>
            </a:r>
            <a:endParaRPr lang="sr-Cyrl-BA" sz="2800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554" y="1197405"/>
            <a:ext cx="900044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Самовредновање је способност процјене властитих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постигнућа кад ученици прегледају доказе о постизању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сврхе учења, анализирају их и упореде са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критеријунима успјешности.</a:t>
            </a:r>
          </a:p>
          <a:p>
            <a:pPr>
              <a:buFontTx/>
              <a:buChar char="-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На основу горе наведеног </a:t>
            </a:r>
            <a:r>
              <a:rPr lang="en-US" sz="2800" dirty="0" smtClean="0"/>
              <a:t> </a:t>
            </a: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одлучују који ће бити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следећи кораци за постизање циља.</a:t>
            </a:r>
            <a:endParaRPr lang="sr-Cyrl-BA" sz="2800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555" y="1350110"/>
            <a:ext cx="870418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Главне вјештине које ученици стичу приликом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самовредновања и вршњачког вредновања су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способност реалног процјењивања свог знања и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развијање свијести о лошим навикама у учењу, којих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се треба ослободити.</a:t>
            </a:r>
          </a:p>
          <a:p>
            <a:endParaRPr lang="sr-Cyrl-BA" sz="2800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B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556" y="1350110"/>
            <a:ext cx="885689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Задатак наставника је да осигура атмосферу повјерења 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у учионици, како би се вршњачко вредновање уопште 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могло провести, те дало  потребне резултате.</a:t>
            </a:r>
          </a:p>
          <a:p>
            <a:pPr>
              <a:buFontTx/>
              <a:buChar char="-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Ученици само у таквој атмосфери могу бити опуштени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и дати своје мишљење без страха да ће бити погрешно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схваћени, а сигурни да ће њихова процјена бити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прихваћена.</a:t>
            </a:r>
            <a:endParaRPr lang="sr-Cyrl-B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Дневни ред</a:t>
            </a:r>
            <a:endParaRPr lang="sr-Cyrl-BA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sr-Cyrl-BA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Осврт на реализацију наставе на даљину,</a:t>
            </a:r>
          </a:p>
          <a:p>
            <a:pPr>
              <a:buNone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2. Стручна тема: Формативно праћење,</a:t>
            </a:r>
          </a:p>
          <a:p>
            <a:pPr>
              <a:buNone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3. Иновирани модуларни наставни програми из хемије у другом разреду средњих стручних и техничких школа,</a:t>
            </a:r>
          </a:p>
          <a:p>
            <a:pPr>
              <a:buNone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4. Разно.</a:t>
            </a:r>
          </a:p>
          <a:p>
            <a:pPr>
              <a:buNone/>
            </a:pPr>
            <a:endParaRPr lang="sr-Cyrl-BA" dirty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55" y="281175"/>
            <a:ext cx="8856890" cy="916230"/>
          </a:xfrm>
        </p:spPr>
        <p:txBody>
          <a:bodyPr>
            <a:normAutofit fontScale="90000"/>
          </a:bodyPr>
          <a:lstStyle/>
          <a:p>
            <a:pPr algn="ctr"/>
            <a:r>
              <a:rPr lang="sr-Cyrl-BA" u="sng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3. Иновирани модуларни наставни програми из хемије у средњим стручним и техничким школама</a:t>
            </a:r>
            <a:endParaRPr lang="sr-Cyrl-BA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143555" y="1503363"/>
            <a:ext cx="9000445" cy="362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Рјешењем Министарства просвјете и културе РС  именовани су чланови Стручног тима за основно васпитање и образовање и средње образовање и васпитање за наставни предмет Хемија, који су у складу са Рјешењем и Акционим планом за спровођење реформских процеса, приступили дефинисаним пословима и задацима.</a:t>
            </a:r>
            <a:endParaRPr lang="en-US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Cyrl-BA" sz="2800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3555" y="1140589"/>
            <a:ext cx="885689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indent="-341313">
              <a:buFont typeface="Arial" pitchFamily="34" charset="0"/>
              <a:buChar char="•"/>
            </a:pPr>
            <a:r>
              <a:rPr lang="sr-Cyrl-CS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На основу анализе наставних програма, као и закључака стручно-педагошког надзора и групног савјетодавно- инструктивног рада у протеклом периоду, указала се потреба за одређеним иновирањем модуларног наставног програма из хемије.</a:t>
            </a:r>
          </a:p>
          <a:p>
            <a:pPr>
              <a:buFont typeface="Arial" pitchFamily="34" charset="0"/>
              <a:buChar char="•"/>
            </a:pPr>
            <a:r>
              <a:rPr lang="sr-Cyrl-CS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Акценат је стављен на исходе учења који су</a:t>
            </a:r>
          </a:p>
          <a:p>
            <a:r>
              <a:rPr lang="sr-Cyrl-CS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прецизније дефинисани и диференцирани на знања,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вјештине и личне компетенције.</a:t>
            </a:r>
            <a:endParaRPr lang="sr-Cyrl-BA" sz="2800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556" y="1502815"/>
            <a:ext cx="885689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Смјернице за наставнике су прецизније дефинисане и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конкретизоване, са акцентом на припрему и 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реализацију демонстрационих огледа, коришћењу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очигледних наставних средстава и рачунара за видео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презентације (у недостатку лабораторијског прибора и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хемикалија). </a:t>
            </a:r>
            <a:endParaRPr lang="sr-Cyrl-BA" sz="2800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555" y="1502816"/>
            <a:ext cx="870418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Од великог значаја је да наставници примијењују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наведене смјернице и реализацијом огледа 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заинтересују ученике за предмет, како би схватили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значај и примјену хемије у свакодневном животу, а не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само у занимању за које се образују. </a:t>
            </a:r>
            <a:endParaRPr lang="en-US" sz="2800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BA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BA" sz="2800" i="1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Измјене у наставном програму за други разред</a:t>
            </a:r>
            <a:endParaRPr lang="sr-Cyrl-BA" sz="2800" i="1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55" y="1044700"/>
            <a:ext cx="8856890" cy="3817623"/>
          </a:xfrm>
        </p:spPr>
        <p:txBody>
          <a:bodyPr>
            <a:normAutofit fontScale="92500" lnSpcReduction="10000"/>
          </a:bodyPr>
          <a:lstStyle/>
          <a:p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У занимањима у којима се као трећи модул изучава Аналитичка хемија:</a:t>
            </a:r>
          </a:p>
          <a:p>
            <a:pPr>
              <a:buNone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-   Прва наставна јединица преименована; </a:t>
            </a:r>
          </a:p>
          <a:p>
            <a:pPr>
              <a:buFontTx/>
              <a:buChar char="-"/>
            </a:pPr>
            <a:r>
              <a:rPr lang="sr-Cyrl-BA" sz="30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Детаљније описани садржаји, нарочито код изучавања електролита, степена јонизације, производа растворљивости, хемијских израчунавања концентрације јона и рН вриједности;</a:t>
            </a:r>
          </a:p>
          <a:p>
            <a:pPr>
              <a:buFontTx/>
              <a:buChar char="-"/>
            </a:pPr>
            <a:r>
              <a:rPr lang="sr-Cyrl-BA" sz="30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Остале јединице остале исте, само детаљније наведени садржаји тј знања и вјештине. </a:t>
            </a:r>
            <a:endParaRPr lang="sr-Cyrl-BA" sz="3000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91996"/>
            <a:ext cx="9000445" cy="4553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У </a:t>
            </a: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занимањима у којима се као </a:t>
            </a: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четврти модул изучава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Органска хемија:</a:t>
            </a:r>
          </a:p>
          <a:p>
            <a:pPr>
              <a:buFontTx/>
              <a:buChar char="-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Све наставне јединице остале истог назива и сличног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садржаја;</a:t>
            </a:r>
          </a:p>
          <a:p>
            <a:pPr>
              <a:buFontTx/>
              <a:buChar char="-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Код кисеоничних органских једињења редукован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садржај који се тиче алдехида и кетона ( уче се 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реакције добијања алдехида и кетона и хемијске 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реакције хидрогеновања и оксидације у циљу 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повезивања знања из алкохола са алдехидима и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sr-Cyrl-BA" sz="280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кетонима).</a:t>
            </a:r>
            <a:endParaRPr lang="sr-Cyrl-BA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433880"/>
            <a:ext cx="8246070" cy="458116"/>
          </a:xfrm>
        </p:spPr>
        <p:txBody>
          <a:bodyPr>
            <a:normAutofit fontScale="90000"/>
          </a:bodyPr>
          <a:lstStyle/>
          <a:p>
            <a:pPr algn="ctr"/>
            <a:r>
              <a:rPr lang="sr-Cyrl-BA" u="sng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Осврт на реализацију Наставе на даљину у протеклој школској години</a:t>
            </a:r>
            <a:endParaRPr lang="sr-Cyrl-BA" u="sng" dirty="0">
              <a:solidFill>
                <a:srgbClr val="FF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655520"/>
            <a:ext cx="8398774" cy="3206802"/>
          </a:xfrm>
        </p:spPr>
        <p:txBody>
          <a:bodyPr>
            <a:noAutofit/>
          </a:bodyPr>
          <a:lstStyle/>
          <a:p>
            <a:pPr marL="0" indent="0">
              <a:spcBef>
                <a:spcPts val="672"/>
              </a:spcBef>
              <a:buNone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У школској 2019/2020.</a:t>
            </a:r>
            <a:r>
              <a:rPr lang="en-US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као и 2020/2021. години за вријеме пандемије вируса </a:t>
            </a:r>
            <a:r>
              <a:rPr lang="sr-Latn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Covid 19</a:t>
            </a: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, реализована је настава на даљину за све ученике/ ученике који нису могли похађати редовну наставу.</a:t>
            </a:r>
          </a:p>
          <a:p>
            <a:pPr marL="0" indent="0">
              <a:spcBef>
                <a:spcPts val="672"/>
              </a:spcBef>
              <a:buNone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Наставници средњих школа су наставу на даљину реализовали на различите начине путем интернета, према договору са ученицима и управом школе. </a:t>
            </a:r>
            <a:endParaRPr lang="sr-Cyrl-BA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1670" y="1502815"/>
            <a:ext cx="809336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Основни циљ организовања овог вида наставе, осим бриге за здравље и безбједност ученика и наставника, је било омогућавање ученицима  континуитет у учењу и раду, како би лакше превазишли проблеме усљед прекида наставе и савладали наставни садржај прописан НПП-ом.</a:t>
            </a:r>
            <a:endParaRPr lang="sr-Cyrl-BA" sz="2800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1670" y="1197405"/>
            <a:ext cx="79406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Све похвале заслужују подједнако сви наставници основних и средњих школа, који су у неочекиваној и ванредној ситуацији, пожртвовано радили са ученицима и дали свој максимум, како би школску годину довели до краја и омогућили ученицима да усвоје планиране садржаје и постигну што боље резултате.</a:t>
            </a:r>
            <a:endParaRPr lang="sr-Cyrl-BA" sz="2800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BA" u="sng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2. Стручна тема: Формативно праћење </a:t>
            </a:r>
            <a:endParaRPr lang="sr-Cyrl-BA" i="1" u="sng" dirty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55" y="1350109"/>
            <a:ext cx="8704185" cy="3512215"/>
          </a:xfrm>
        </p:spPr>
        <p:txBody>
          <a:bodyPr>
            <a:noAutofit/>
          </a:bodyPr>
          <a:lstStyle/>
          <a:p>
            <a:pPr marL="285750" indent="-285750">
              <a:spcBef>
                <a:spcPts val="0"/>
              </a:spcBef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Формативно праћење  је саставни дио поучавања и основна му је намјена да:</a:t>
            </a:r>
          </a:p>
          <a:p>
            <a:pPr marL="341313" indent="-109538">
              <a:spcBef>
                <a:spcPts val="0"/>
              </a:spcBef>
              <a:buFontTx/>
              <a:buChar char="-"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пружи наставнику информације о томе у којој мјери и колико добро су испуњени циљеви учења у одређеном подручју, </a:t>
            </a:r>
          </a:p>
          <a:p>
            <a:pPr marL="231775" indent="0">
              <a:spcBef>
                <a:spcPts val="0"/>
              </a:spcBef>
              <a:buFontTx/>
              <a:buChar char="-"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које су потребе ученика и </a:t>
            </a:r>
          </a:p>
          <a:p>
            <a:pPr marL="231775" indent="0">
              <a:spcBef>
                <a:spcPts val="0"/>
              </a:spcBef>
              <a:buFontTx/>
              <a:buChar char="-"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шта су циљеви за наредни период.</a:t>
            </a:r>
          </a:p>
          <a:p>
            <a:pPr marL="0" indent="0">
              <a:spcBef>
                <a:spcPts val="0"/>
              </a:spcBef>
              <a:buNone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sr-Cyrl-BA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solidFill>
                <a:srgbClr val="FF66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260" y="1197406"/>
            <a:ext cx="86881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Акценат је на активној улози ученика, а наставник их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подржава праћењем и континуираним утврђивањем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напредовања и ток наставе прилагођава повратним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информацијама, које  добија од ученика.</a:t>
            </a:r>
          </a:p>
          <a:p>
            <a:pPr>
              <a:buFont typeface="Arial" pitchFamily="34" charset="0"/>
              <a:buChar char="•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Кључно је да наставник непрестано прилагођава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наставу сазнањима која стиче у процесу поучавања и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уважава потребе сваког ученика.</a:t>
            </a:r>
          </a:p>
          <a:p>
            <a:endParaRPr lang="sr-Cyrl-BA" sz="2800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B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197405"/>
            <a:ext cx="9144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Улога наставника је да узме у обзир све индивидуалне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разлике ученика: предзнање, способности, стратегије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учења, мотивацију, социо-економске услове живота с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крајњим циљем да образује и васпита појединца који ће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самостално управљати својим будућим животом.</a:t>
            </a:r>
          </a:p>
          <a:p>
            <a:pPr>
              <a:buFont typeface="Arial" pitchFamily="34" charset="0"/>
              <a:buChar char="•"/>
            </a:pPr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Начела се не разликују по предметима и дјелују у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свим подручјима поучавања и учења, те се може</a:t>
            </a:r>
          </a:p>
          <a:p>
            <a:r>
              <a:rPr lang="sr-Cyrl-BA" sz="2800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увести у свим нивоима образовања, почевши од вртића.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>
              <a:solidFill>
                <a:srgbClr val="FF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BA" sz="2800" i="1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Елементи формативног праћења</a:t>
            </a:r>
            <a:endParaRPr lang="sr-Cyrl-B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Сврха учења и критеријум успјешности,</a:t>
            </a:r>
          </a:p>
          <a:p>
            <a:pPr>
              <a:buFont typeface="Wingdings" pitchFamily="2" charset="2"/>
              <a:buChar char="ü"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Докази,</a:t>
            </a:r>
          </a:p>
          <a:p>
            <a:pPr>
              <a:buFont typeface="Wingdings" pitchFamily="2" charset="2"/>
              <a:buChar char="ü"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Повратна информација,</a:t>
            </a:r>
          </a:p>
          <a:p>
            <a:pPr>
              <a:buFont typeface="Wingdings" pitchFamily="2" charset="2"/>
              <a:buChar char="ü"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Питања као подршка учењу,</a:t>
            </a:r>
          </a:p>
          <a:p>
            <a:pPr>
              <a:buFont typeface="Wingdings" pitchFamily="2" charset="2"/>
              <a:buChar char="ü"/>
            </a:pPr>
            <a:r>
              <a:rPr lang="sr-Cyrl-BA" dirty="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Самовредновање и вршњачко вредновање.</a:t>
            </a:r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endParaRPr lang="sr-Cyrl-B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1254</Words>
  <Application>Microsoft Office PowerPoint</Application>
  <PresentationFormat>On-screen Show (16:9)</PresentationFormat>
  <Paragraphs>141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Slide 1</vt:lpstr>
      <vt:lpstr>Дневни ред</vt:lpstr>
      <vt:lpstr>Осврт на реализацију Наставе на даљину у протеклој школској години</vt:lpstr>
      <vt:lpstr>Slide 4</vt:lpstr>
      <vt:lpstr>Slide 5</vt:lpstr>
      <vt:lpstr>2. Стручна тема: Формативно праћење </vt:lpstr>
      <vt:lpstr>Slide 7</vt:lpstr>
      <vt:lpstr>Slide 8</vt:lpstr>
      <vt:lpstr>Елементи формативног праћења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3. Иновирани модуларни наставни програми из хемије у средњим стручним и техничким школама</vt:lpstr>
      <vt:lpstr>Slide 21</vt:lpstr>
      <vt:lpstr>Slide 22</vt:lpstr>
      <vt:lpstr>Slide 23</vt:lpstr>
      <vt:lpstr>Измјене у наставном програму за други разред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2017-07-23T18:25:48Z</dcterms:created>
  <dcterms:modified xsi:type="dcterms:W3CDTF">2021-07-16T12:39:17Z</dcterms:modified>
</cp:coreProperties>
</file>