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61" r:id="rId2"/>
    <p:sldId id="262" r:id="rId3"/>
    <p:sldId id="263" r:id="rId4"/>
    <p:sldId id="264" r:id="rId5"/>
    <p:sldId id="265" r:id="rId6"/>
    <p:sldId id="283" r:id="rId7"/>
    <p:sldId id="266" r:id="rId8"/>
    <p:sldId id="290" r:id="rId9"/>
    <p:sldId id="305" r:id="rId10"/>
    <p:sldId id="293" r:id="rId11"/>
    <p:sldId id="298" r:id="rId12"/>
    <p:sldId id="291" r:id="rId13"/>
    <p:sldId id="295" r:id="rId14"/>
    <p:sldId id="297" r:id="rId15"/>
    <p:sldId id="296" r:id="rId16"/>
    <p:sldId id="299" r:id="rId17"/>
    <p:sldId id="300" r:id="rId18"/>
    <p:sldId id="292" r:id="rId19"/>
    <p:sldId id="301" r:id="rId20"/>
    <p:sldId id="302" r:id="rId21"/>
    <p:sldId id="303" r:id="rId22"/>
    <p:sldId id="268" r:id="rId23"/>
    <p:sldId id="269" r:id="rId24"/>
    <p:sldId id="270" r:id="rId25"/>
    <p:sldId id="271" r:id="rId26"/>
    <p:sldId id="272" r:id="rId27"/>
    <p:sldId id="287" r:id="rId28"/>
    <p:sldId id="288" r:id="rId29"/>
    <p:sldId id="284" r:id="rId30"/>
    <p:sldId id="285" r:id="rId31"/>
    <p:sldId id="286" r:id="rId32"/>
    <p:sldId id="289" r:id="rId33"/>
    <p:sldId id="304" r:id="rId3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CC00CC"/>
    <a:srgbClr val="990099"/>
    <a:srgbClr val="5D6CFF"/>
    <a:srgbClr val="CC0099"/>
    <a:srgbClr val="FE9202"/>
    <a:srgbClr val="007033"/>
    <a:srgbClr val="6C1A00"/>
    <a:srgbClr val="00AACC"/>
    <a:srgbClr val="5EEC3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3134" y="67"/>
      </p:cViewPr>
      <p:guideLst/>
    </p:cSldViewPr>
  </p:notesViewPr>
  <p:gridSpacing cx="156370338" cy="1563703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686C1D20-8519-4295-AF86-7BC059D77F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889B9B7-D400-4789-9F53-032D3F781C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590F5-6537-481E-8712-276C10114D41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58FA4FB-EFD4-434E-8D65-44828F669C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2AC3359-E839-433C-9324-94D2250D1E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D1748F-4F5C-42DD-ABAA-17383BB94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5071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A1870-860C-4027-959C-EF11C8E5F9E0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2FB4D-A11E-4CA1-974B-FC0FC222DB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578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8022" y="577521"/>
            <a:ext cx="7787954" cy="152705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5D6CFF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8022" y="2113635"/>
            <a:ext cx="7787955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CC00C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7FA5F00A-F7F2-4D23-B959-A700F1951B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70" cy="610821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C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197405"/>
            <a:ext cx="8246070" cy="366491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6835" y="281174"/>
            <a:ext cx="610820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C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835" y="1044700"/>
            <a:ext cx="6108200" cy="3663766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81175"/>
            <a:ext cx="7940659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C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4123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13635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4123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13635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3866062-9576-472E-9161-7C3B608C33DA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7080" y="1350110"/>
            <a:ext cx="73298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3200" b="1" i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САВЈЕТОДАВНО- ИНСТРУКТИВНИ РАД 2021. ГОДИНЕ</a:t>
            </a:r>
          </a:p>
          <a:p>
            <a:pPr algn="ctr"/>
            <a:endParaRPr lang="sr-Cyrl-BA" sz="3200" b="1" i="1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BA" sz="3200" b="1" i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ХЕМИЈА</a:t>
            </a:r>
          </a:p>
          <a:p>
            <a:pPr algn="ctr"/>
            <a:endParaRPr lang="sr-Cyrl-BA" sz="3200" b="1" i="1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BA" sz="2800" b="1" i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Александра Пухалић</a:t>
            </a:r>
          </a:p>
          <a:p>
            <a:pPr algn="ctr"/>
            <a:endParaRPr lang="sr-Cyrl-BA" sz="32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BA" sz="32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197405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Улога наставника је да узме у обзир све индивидуалне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разлике ученика: предзнање, способности, стратегије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учења, мотивацију, социо-економске услове живота с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крајњим циљем да образује и васпита појединца који ће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самостално управљати својим будућим животом.</a:t>
            </a:r>
          </a:p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Начела се не разликују по предметима и дјелују 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свим подручјима поучавања и учења, те се може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увести у свим нивоима образовања, почевши од вртића.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BA" sz="2800" i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Елементи формативног праћења</a:t>
            </a:r>
            <a:endParaRPr lang="sr-Cyrl-B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Сврха учења и критеријум успјешности,</a:t>
            </a:r>
          </a:p>
          <a:p>
            <a:pPr>
              <a:buFont typeface="Wingdings" pitchFamily="2" charset="2"/>
              <a:buChar char="ü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Докази,</a:t>
            </a:r>
          </a:p>
          <a:p>
            <a:pPr>
              <a:buFont typeface="Wingdings" pitchFamily="2" charset="2"/>
              <a:buChar char="ü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Повратна информација,</a:t>
            </a:r>
          </a:p>
          <a:p>
            <a:pPr>
              <a:buFont typeface="Wingdings" pitchFamily="2" charset="2"/>
              <a:buChar char="ü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Питања као подршка учењу,</a:t>
            </a:r>
          </a:p>
          <a:p>
            <a:pPr>
              <a:buFont typeface="Wingdings" pitchFamily="2" charset="2"/>
              <a:buChar char="ü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Самовредновање и вршњачко вредновање.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sr-Cyrl-B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sr-Cyrl-BA" sz="2800" i="1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55" y="1197405"/>
            <a:ext cx="8856890" cy="3664918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sr-Cyrl-BA" sz="45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Сврха учења и критеријуми успјешности: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-  Ученици треба да разумију циљеве учења, што се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може постићи ако они сам учествују у њиховом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креирању.</a:t>
            </a:r>
          </a:p>
          <a:p>
            <a:pPr marL="396875" indent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r-Cyrl-BA" sz="51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Ови циљеви представљају сврху учења, која мора</a:t>
            </a:r>
          </a:p>
          <a:p>
            <a:pPr marL="396875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бити јасна, доступна и истакнута на видљивом</a:t>
            </a:r>
          </a:p>
          <a:p>
            <a:pPr marL="396875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мјесту и повезана са дугорочним циљевима.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6" y="1197405"/>
            <a:ext cx="870418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Критеријум успјешности  ученику је полазиште за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размишљање: Како ће знати да је нешто добро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научио, постигао? Како ће пратити свој и напредак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својих другова? Како ће испланирати следеће кораке?</a:t>
            </a:r>
          </a:p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Ученик који познаје критеријум успјешности  стиче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контролу над својим учењем  што му омогућава да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сврху учења схвати као изазов, а не  извор стреса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незадовољства.</a:t>
            </a:r>
          </a:p>
          <a:p>
            <a:endParaRPr lang="sr-Cyrl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5" y="1197405"/>
            <a:ext cx="88032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-  Ученици ће најбоље разумјети критеријум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успјешности ако учествују у његовом дефинисању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уз вођство наставника, а то им омогућава да разумију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и сврху учења и процијене своју успјешност.</a:t>
            </a:r>
            <a:endParaRPr lang="sr-Cyrl-BA" dirty="0" smtClean="0"/>
          </a:p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Критеријум успјешности треба бити повезан са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разумљивом сврхом учења и написан у првом лицу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једнине, како би ученицима лакше предочили јасну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слику о томе кад ће бити успјешни.</a:t>
            </a:r>
            <a:r>
              <a:rPr lang="sr-Cyrl-BA" dirty="0" smtClean="0"/>
              <a:t> </a:t>
            </a:r>
            <a:endParaRPr lang="sr-Cyrl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6" y="1197404"/>
            <a:ext cx="8856890" cy="293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Докази о процесу учења и знања:</a:t>
            </a:r>
          </a:p>
          <a:p>
            <a:pPr marL="396875" indent="341313">
              <a:lnSpc>
                <a:spcPct val="110000"/>
              </a:lnSpc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Континуирано се прати рад, развој,напредовање и</a:t>
            </a:r>
          </a:p>
          <a:p>
            <a:pPr marL="396875" indent="341313"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постигнуће ученика и не подразумијева искључиво </a:t>
            </a:r>
          </a:p>
          <a:p>
            <a:pPr indent="396875"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вредновање знања и вјештина.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-  Прикупљају се у портфполију/ мапи успјешности.</a:t>
            </a:r>
          </a:p>
          <a:p>
            <a:pPr indent="396875">
              <a:lnSpc>
                <a:spcPct val="110000"/>
              </a:lnSpc>
            </a:pP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5" y="1197405"/>
            <a:ext cx="8856890" cy="341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Повратна информација: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-  Подједнако важна како између наставника и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ученика, тако и између самих ученика.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-  Представља квалитативну информацију о процесу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учења тј резултату и напредовању ученика од 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стране наставника, других ученика или самог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ученика након вредновања.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6" y="1502815"/>
            <a:ext cx="87041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-  Сврха повратне информације је да ученици схвате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шта су постигли у односу на постављене циљеве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исходе  и да ли је и у којој области потребно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побољшање.</a:t>
            </a:r>
          </a:p>
          <a:p>
            <a:r>
              <a:rPr lang="sr-Cyrl-BA" dirty="0" smtClean="0"/>
              <a:t>    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-  Помаже у планирању следећих корака у учењу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подстицању одговорности за властито учење.</a:t>
            </a:r>
            <a:endParaRPr lang="sr-Cyrl-B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3555" y="1197405"/>
            <a:ext cx="88568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Питања као подршка учењу: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- Наставник систематично утврђује ниво знања/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разумијевања за одређени садржај, на основу чега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планира активности и критријум успјешности.</a:t>
            </a:r>
          </a:p>
          <a:p>
            <a:pPr>
              <a:buFont typeface="Wingdings" pitchFamily="2" charset="2"/>
              <a:buChar char="ü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Самовредновање и вршњачко вредновање: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- Ученици сами процјењују како своја достигнућа,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тако и достигнућа својих вршњака, а на основу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раније договорених критеријума успјешности.</a:t>
            </a:r>
            <a:r>
              <a:rPr lang="sr-Cyrl-BA" sz="2800" dirty="0" smtClean="0"/>
              <a:t> 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4" y="1197405"/>
            <a:ext cx="90004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Самовредновање је способност процјене властитих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постигнућа кад ученици прегледају доказе о постизању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сврхе учења, анализирају их и упореде са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критеријунима успјешности.</a:t>
            </a:r>
          </a:p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На основу горе наведеног </a:t>
            </a:r>
            <a:r>
              <a:rPr lang="en-US" sz="2800" dirty="0" smtClean="0"/>
              <a:t> 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одлучују који ће бити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следећи кораци за постизање циља.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Дневни ред</a:t>
            </a:r>
            <a:endParaRPr lang="sr-Cyrl-BA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sr-Cyrl-BA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Осврт на реализацију наставе на даљину,</a:t>
            </a:r>
          </a:p>
          <a:p>
            <a:pPr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2. Стручна тема: Формативно праћење,</a:t>
            </a:r>
          </a:p>
          <a:p>
            <a:pPr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3. Нови наставни програми редовне и додатне наставе хемије у ОШ</a:t>
            </a:r>
            <a:r>
              <a:rPr lang="en-US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4. Разно.</a:t>
            </a:r>
          </a:p>
          <a:p>
            <a:pPr>
              <a:buNone/>
            </a:pPr>
            <a:endParaRPr lang="sr-Cyrl-BA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5" y="1350110"/>
            <a:ext cx="870418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Главне вјештине које ученици стичу приликом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самовредновања и вршњачког вредновања су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способност реалног процјењивања свог знања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развијање свијести о лошим навикама у учењу, којих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се треба ослободити.</a:t>
            </a:r>
          </a:p>
          <a:p>
            <a:endParaRPr lang="sr-Cyrl-BA" sz="28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B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6" y="1350110"/>
            <a:ext cx="885689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Задатак наставника је да осигура атмосферу повјерења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у учионици, како би се вршњачко вредновање уопште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могло провести, те дало  потребне резултате.</a:t>
            </a:r>
          </a:p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Ученици само у таквој атмосфери могу бити опуштени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и дати своје мишљење без страха да ће бити погрешно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схваћени, а сигурни да ће њихова процјена бити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прихваћена.</a:t>
            </a:r>
            <a:endParaRPr lang="sr-Cyrl-B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u="sng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3. Измјене у наставном програму из хемије у осмом разреду основне школе</a:t>
            </a:r>
            <a:endParaRPr lang="sr-Cyrl-BA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260" y="1197405"/>
            <a:ext cx="8551480" cy="3664918"/>
          </a:xfrm>
        </p:spPr>
        <p:txBody>
          <a:bodyPr/>
          <a:lstStyle/>
          <a:p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Рјешењем Министарства просвјете и културе РС  именовани су чланови Стручног тима за основно васпитање и образовање и средње образовање и васпитање за наставни предмет Хемија, који су у складу са Рјешењем и Акционим планом за спровођење реформских процеса, приступили дефинисаним пословима и задацима.</a:t>
            </a:r>
            <a:endParaRPr lang="en-US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Cyrl-B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260" y="1350110"/>
            <a:ext cx="87041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41313">
              <a:buFont typeface="Arial" pitchFamily="34" charset="0"/>
              <a:buChar char="•"/>
            </a:pPr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На основу анализе наставних програма, као и</a:t>
            </a:r>
          </a:p>
          <a:p>
            <a:pPr indent="341313"/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закључака стручно-педагошког надзора и групног</a:t>
            </a:r>
          </a:p>
          <a:p>
            <a:pPr indent="341313"/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савјетодавно- инструктивног рада у протеклом</a:t>
            </a:r>
          </a:p>
          <a:p>
            <a:pPr indent="341313"/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периоду, указала се потреба за измјеном наставног</a:t>
            </a:r>
          </a:p>
          <a:p>
            <a:pPr indent="341313"/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програма из хемије.</a:t>
            </a:r>
          </a:p>
          <a:p>
            <a:pPr indent="341313">
              <a:buFont typeface="Arial" pitchFamily="34" charset="0"/>
              <a:buChar char="•"/>
            </a:pPr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У складу с тим </a:t>
            </a:r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су урађени наставни програми за</a:t>
            </a:r>
          </a:p>
          <a:p>
            <a:pPr indent="341313"/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редовну и додатну наставу из хемије за осми и</a:t>
            </a:r>
          </a:p>
          <a:p>
            <a:pPr indent="341313"/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девети разред.</a:t>
            </a:r>
            <a:endParaRPr lang="en-US" sz="28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5" y="739289"/>
            <a:ext cx="88568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55563"/>
            <a:r>
              <a:rPr lang="sr-Cyrl-BA" sz="2800" u="sng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Редовна настава из хемије за осми разред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1313" indent="-341313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У односу на досадашњи програм извршено је смањивање броја наставних тема, које ће се изучавати у осмом разреду (изостављена је наставна тема Неорганска једињења).</a:t>
            </a:r>
          </a:p>
          <a:p>
            <a:pPr marL="341313" indent="-341313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Акценат је стављен на основне хемијске појмове и структуру супстанци, за које је предвиђен већи број часова него до сада. </a:t>
            </a:r>
            <a:endParaRPr lang="en-US" sz="28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1313" indent="-341313">
              <a:buFont typeface="Arial" pitchFamily="34" charset="0"/>
              <a:buChar char="•"/>
            </a:pP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5" y="1044701"/>
            <a:ext cx="9000445" cy="4553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У складу с тим је извршено детаљније дефинисање исхода учења, као и дидактичких упутстава.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Обавезујуће за наставнике је коришћење адекватног простора и лабораторијског прибора и хемикалија, тј припрема и реализација хемијских експеримената.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У случају лоше опремљености школе лабораторијским прибором и хемикалијама, обавезно је показивање програмом предвиђених експеримената употребом видео- презентација (ИТ опрема).</a:t>
            </a:r>
            <a:endParaRPr lang="en-US" sz="28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4" y="433880"/>
            <a:ext cx="870418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41313"/>
            <a:r>
              <a:rPr lang="sr-Cyrl-BA" sz="2800" u="sng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Додатна настава из хемије за осми разред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341313"/>
            <a:endParaRPr lang="sr-Cyrl-BA" sz="2800" u="sng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1313" indent="-341313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Додатна настава је планирана за ученике који показују веће интересовање за хемију и који имају склоност за истраживање и рјешавање различитих проблема и задатака.</a:t>
            </a:r>
          </a:p>
          <a:p>
            <a:pPr marL="341313" indent="-341313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Предвиђено је проширивање и продубљивање само одређених садржаја из редовне наставе, с акцентом на самосталан рад ученика, како у теоријском тако и практичном дијелу (хемијски експерименти).</a:t>
            </a:r>
            <a:endParaRPr lang="sr-Cyrl-BA" sz="2800" u="sng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BA" sz="2800" u="sng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sr-Cyrl-BA" sz="2800" u="sng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3555" y="1197405"/>
            <a:ext cx="870418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Изучава се развој хемије кроз историју и указује на</a:t>
            </a:r>
          </a:p>
          <a:p>
            <a:pPr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велики допринос најпознатијих хемичара развоју </a:t>
            </a:r>
          </a:p>
          <a:p>
            <a:pPr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науке.</a:t>
            </a:r>
          </a:p>
          <a:p>
            <a:pPr>
              <a:buFont typeface="Arial" pitchFamily="34" charset="0"/>
              <a:buChar char="•"/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Објашњава се грађа и особине  најважнијег</a:t>
            </a:r>
          </a:p>
          <a:p>
            <a:pPr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неорганског једињења воде и њен значај за живот, </a:t>
            </a:r>
          </a:p>
          <a:p>
            <a:pPr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кроз разне процесе у природи и  живим бићима.</a:t>
            </a:r>
          </a:p>
          <a:p>
            <a:pPr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4" y="1044700"/>
            <a:ext cx="8704185" cy="4123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У вријеме великих климатских промјена и</a:t>
            </a:r>
          </a:p>
          <a:p>
            <a:pPr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угрожености планете земље кроз изучавање ефекта</a:t>
            </a:r>
          </a:p>
          <a:p>
            <a:pPr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стаклене баште развија се свијест ученика о </a:t>
            </a:r>
          </a:p>
          <a:p>
            <a:pPr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очувању зелене инфраструктуре у урбаним</a:t>
            </a:r>
          </a:p>
          <a:p>
            <a:pPr>
              <a:tabLst>
                <a:tab pos="341313" algn="l"/>
              </a:tabLst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срединама с циљем смањења климатских промјена.</a:t>
            </a:r>
          </a:p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Кроз додатно изучавање и вјежбање хемијског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израчунавања, омогућава се  ученицима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разумијевање квантитативног аспекта хемијских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промјена и његова примјена у свакодневном животу.  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BA" sz="2800" u="sng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Редовна наставе хемије за девети разред</a:t>
            </a:r>
            <a:endParaRPr lang="sr-Cyrl-BA" sz="2800" u="sng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55" y="1197405"/>
            <a:ext cx="8551481" cy="3664918"/>
          </a:xfrm>
        </p:spPr>
        <p:txBody>
          <a:bodyPr>
            <a:normAutofit lnSpcReduction="10000"/>
          </a:bodyPr>
          <a:lstStyle/>
          <a:p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У новом наставном програму су задржане наставне теме, као у претходном.</a:t>
            </a:r>
          </a:p>
          <a:p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Повећан је број часова предвиђених за реализацију наставних тема Неметали и Метали.</a:t>
            </a:r>
          </a:p>
          <a:p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Кроз изучавање неметала и метала се обрађују оксидација и оксиди, а самим тим киселине и базе.</a:t>
            </a:r>
          </a:p>
          <a:p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Предвиђено је вјежбање писања формула оксида и одговарајућих киселина и база.</a:t>
            </a:r>
          </a:p>
          <a:p>
            <a:pPr>
              <a:buNone/>
            </a:pPr>
            <a:endParaRPr lang="sr-Cyrl-BA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BA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320690" y="281175"/>
          <a:ext cx="914400" cy="771525"/>
        </p:xfrm>
        <a:graphic>
          <a:graphicData uri="http://schemas.openxmlformats.org/presentationml/2006/ole">
            <p:oleObj spid="_x0000_s1027" name="Document" showAsIcon="1" r:id="rId3" imgW="914400" imgH="771480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8246070" cy="458116"/>
          </a:xfrm>
        </p:spPr>
        <p:txBody>
          <a:bodyPr>
            <a:normAutofit fontScale="90000"/>
          </a:bodyPr>
          <a:lstStyle/>
          <a:p>
            <a:pPr algn="ctr"/>
            <a:r>
              <a:rPr lang="sr-Cyrl-BA" u="sng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1.Осврт на реализацију наставе на даљину у протеклој школској години</a:t>
            </a:r>
            <a:endParaRPr lang="sr-Cyrl-BA" u="sng" dirty="0">
              <a:solidFill>
                <a:srgbClr val="FF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655520"/>
            <a:ext cx="8398774" cy="3206802"/>
          </a:xfrm>
        </p:spPr>
        <p:txBody>
          <a:bodyPr>
            <a:noAutofit/>
          </a:bodyPr>
          <a:lstStyle/>
          <a:p>
            <a:pPr marL="0" indent="0">
              <a:spcBef>
                <a:spcPts val="672"/>
              </a:spcBef>
              <a:buFont typeface="Wingdings" pitchFamily="2" charset="2"/>
              <a:buChar char="v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У школској 2019/2020. и 2020/2021. години за вријеме пандемије вируса </a:t>
            </a:r>
            <a:r>
              <a:rPr lang="sr-Latn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Covid 19</a:t>
            </a: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, реализована је настава на даљину за све ученике основне школе, путем јавног сервиса РТРС.</a:t>
            </a:r>
          </a:p>
          <a:p>
            <a:pPr marL="0" indent="0">
              <a:spcBef>
                <a:spcPts val="672"/>
              </a:spcBef>
              <a:buNone/>
            </a:pPr>
            <a:endParaRPr lang="sr-Cyrl-BA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4" y="1044700"/>
            <a:ext cx="87041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У органској хемији се изучавају угљоводоници и кисеонична органска једињења  са приближним бројем часова као и раније.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Разлика је у  томе што се не изучавају алдехиди и кетони, због сложености наставног садржаја и неприлагођености узрасту ученика.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Редукован је број часова за наставну тему Биолошки важна органска једињења, јер се изучавају само елементарни садржаји. 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BA" sz="2800" u="sng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Додатна настава хемије за девети разред</a:t>
            </a:r>
            <a:endParaRPr lang="sr-Cyrl-BA" sz="2800" u="sng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3555" y="1197405"/>
            <a:ext cx="87041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Кроз континуирано вјежбање хемијског рачунања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омогућити ученицима постизање што бољих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резултата како на такмичењу, тако и у даљем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образовању.</a:t>
            </a:r>
          </a:p>
          <a:p>
            <a:pPr marL="396875" indent="-396875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Изучавањем садржаја о исхрани и њеном значају развија се свијест о здравој и правилној исхрани, која је најважнија за здравље, као и значају очувања животне средине ради заштите животних намирница.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ChangeAspect="1"/>
          </p:cNvGraphicFramePr>
          <p:nvPr>
            <p:ph idx="1"/>
          </p:nvPr>
        </p:nvGraphicFramePr>
        <p:xfrm>
          <a:off x="7473395" y="281175"/>
          <a:ext cx="914400" cy="771525"/>
        </p:xfrm>
        <a:graphic>
          <a:graphicData uri="http://schemas.openxmlformats.org/presentationml/2006/ole">
            <p:oleObj spid="_x0000_s28676" name="Document" showAsIcon="1" r:id="rId3" imgW="914400" imgH="771480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6" y="1502815"/>
            <a:ext cx="87041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Изучавањем витамина, њихових собина и улоге 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организму развија се свијест о очувању властитог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здравља.   </a:t>
            </a:r>
          </a:p>
          <a:p>
            <a:pPr lvl="0"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Наркотици и болести зависности је нарочито</a:t>
            </a:r>
          </a:p>
          <a:p>
            <a:pPr lvl="0"/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значајна тема  за разумијевање штетности </a:t>
            </a:r>
          </a:p>
          <a:p>
            <a:pPr lvl="0"/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психоактивних супстанци на организам младих.</a:t>
            </a:r>
            <a:endParaRPr lang="en-US" sz="28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1670" y="2419045"/>
            <a:ext cx="7024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3600" i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Хвала за пажњу!</a:t>
            </a:r>
            <a:endParaRPr lang="sr-Cyrl-BA" sz="3600" i="1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1670" y="1502815"/>
            <a:ext cx="80933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Основни циљ организовања овог вида наставе, осим бриге за здравље и безбједност ученика и наставника, је било омогућавање ученицима  континуитет у учењу и раду, како би лакше превазишли проблеме усљед прекида наставе и савладали наставни садржај прописан НПП-ом.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8964" y="1197405"/>
            <a:ext cx="824607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У школској 2019/2020. години, у снимању часова из хемије за осми и девети разред основне школе је учествовало 11 наставника, а припремљене и снимљене  су 2</a:t>
            </a:r>
            <a:r>
              <a:rPr lang="sr-Latn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презентације.</a:t>
            </a:r>
          </a:p>
          <a:p>
            <a:pPr>
              <a:buFont typeface="Wingdings" pitchFamily="2" charset="2"/>
              <a:buChar char="v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Поједини наставници су снимили чак седам часова. 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1671" y="1502815"/>
            <a:ext cx="82460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У школској 2020/2021. години у снимању часова учествовало је 15 наставника хемије из 15 школа регија Приједор, Бања Лука и Добој.</a:t>
            </a:r>
          </a:p>
          <a:p>
            <a:pPr>
              <a:buFont typeface="Wingdings" pitchFamily="2" charset="2"/>
              <a:buChar char="v"/>
            </a:pPr>
            <a:r>
              <a:rPr lang="sr-Cyrl-BA" sz="280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Припремљене су 32 презентације.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1670" y="1197405"/>
            <a:ext cx="79406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Све похвале заслужују подједнако сви наставници основних и средњих школа, који су у неочекиваној и ванредној ситуацији, пожртвовано радили са ученицима и дали свој максимум, како би школску годину довели до краја и омогућили ученицима да усвоје планиране садржаје и постигну што боље резултате.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u="sng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2. Стручна тема: Формативно праћење </a:t>
            </a:r>
            <a:endParaRPr lang="sr-Cyrl-BA" i="1" u="sng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55" y="1350109"/>
            <a:ext cx="8704185" cy="3512215"/>
          </a:xfrm>
        </p:spPr>
        <p:txBody>
          <a:bodyPr>
            <a:noAutofit/>
          </a:bodyPr>
          <a:lstStyle/>
          <a:p>
            <a:pPr marL="285750" indent="-285750">
              <a:spcBef>
                <a:spcPts val="0"/>
              </a:spcBef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Формативно праћење  је саставни дио поучавања и основна му је намјена да:</a:t>
            </a:r>
          </a:p>
          <a:p>
            <a:pPr marL="341313" indent="-109538">
              <a:spcBef>
                <a:spcPts val="0"/>
              </a:spcBef>
              <a:buFontTx/>
              <a:buChar char="-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пружи наставнику информације о томе у којој мјери и колико добро су испуњени циљеви учења у одређеном подручју, </a:t>
            </a:r>
          </a:p>
          <a:p>
            <a:pPr marL="231775" indent="0">
              <a:spcBef>
                <a:spcPts val="0"/>
              </a:spcBef>
              <a:buFontTx/>
              <a:buChar char="-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које су потребе ученика и </a:t>
            </a:r>
          </a:p>
          <a:p>
            <a:pPr marL="231775" indent="0">
              <a:spcBef>
                <a:spcPts val="0"/>
              </a:spcBef>
              <a:buFontTx/>
              <a:buChar char="-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шта су циљеви за наредни период.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sr-Cyrl-BA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solidFill>
                <a:srgbClr val="FF66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260" y="1197406"/>
            <a:ext cx="86881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Акценат је на активној улози ученика, а наставник их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подржава праћењем и континуираним утврђивањем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напредовања и ток наставе прилагођава повратним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информацијама, које  добија од ученика.</a:t>
            </a:r>
          </a:p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Кључно је да наставник непрестано прилагођава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наставу сазнањима која стиче у процесу поучавања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уважава потребе сваког ученика.</a:t>
            </a:r>
          </a:p>
          <a:p>
            <a:endParaRPr lang="sr-Cyrl-BA" sz="28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B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1602</Words>
  <Application>Microsoft Office PowerPoint</Application>
  <PresentationFormat>On-screen Show (16:9)</PresentationFormat>
  <Paragraphs>169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Document</vt:lpstr>
      <vt:lpstr>Slide 1</vt:lpstr>
      <vt:lpstr>Дневни ред</vt:lpstr>
      <vt:lpstr>1.Осврт на реализацију наставе на даљину у протеклој школској години</vt:lpstr>
      <vt:lpstr>Slide 4</vt:lpstr>
      <vt:lpstr>Slide 5</vt:lpstr>
      <vt:lpstr>Slide 6</vt:lpstr>
      <vt:lpstr>Slide 7</vt:lpstr>
      <vt:lpstr>2. Стручна тема: Формативно праћење </vt:lpstr>
      <vt:lpstr>Slide 9</vt:lpstr>
      <vt:lpstr>Slide 10</vt:lpstr>
      <vt:lpstr>Елементи формативног праћења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3. Измјене у наставном програму из хемије у осмом разреду основне школе</vt:lpstr>
      <vt:lpstr>Slide 23</vt:lpstr>
      <vt:lpstr>Slide 24</vt:lpstr>
      <vt:lpstr>Slide 25</vt:lpstr>
      <vt:lpstr>Slide 26</vt:lpstr>
      <vt:lpstr>Slide 27</vt:lpstr>
      <vt:lpstr>Slide 28</vt:lpstr>
      <vt:lpstr>Редовна наставе хемије за девети разред</vt:lpstr>
      <vt:lpstr>Slide 30</vt:lpstr>
      <vt:lpstr>Додатна настава хемије за девети разред</vt:lpstr>
      <vt:lpstr>Slide 32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2017-07-23T18:25:48Z</dcterms:created>
  <dcterms:modified xsi:type="dcterms:W3CDTF">2021-07-13T12:55:21Z</dcterms:modified>
</cp:coreProperties>
</file>