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sldIdLst>
    <p:sldId id="256" r:id="rId3"/>
    <p:sldId id="257" r:id="rId4"/>
    <p:sldId id="271" r:id="rId5"/>
    <p:sldId id="270" r:id="rId6"/>
    <p:sldId id="269" r:id="rId7"/>
    <p:sldId id="268" r:id="rId8"/>
    <p:sldId id="267" r:id="rId9"/>
    <p:sldId id="275" r:id="rId10"/>
    <p:sldId id="276" r:id="rId11"/>
    <p:sldId id="273" r:id="rId12"/>
    <p:sldId id="266" r:id="rId13"/>
    <p:sldId id="265" r:id="rId14"/>
    <p:sldId id="264" r:id="rId15"/>
    <p:sldId id="272" r:id="rId16"/>
    <p:sldId id="306" r:id="rId17"/>
    <p:sldId id="307" r:id="rId18"/>
    <p:sldId id="308" r:id="rId19"/>
    <p:sldId id="295" r:id="rId20"/>
    <p:sldId id="292" r:id="rId21"/>
    <p:sldId id="263" r:id="rId22"/>
    <p:sldId id="293" r:id="rId23"/>
    <p:sldId id="279" r:id="rId24"/>
    <p:sldId id="274" r:id="rId25"/>
    <p:sldId id="278" r:id="rId26"/>
    <p:sldId id="277" r:id="rId27"/>
    <p:sldId id="262" r:id="rId28"/>
    <p:sldId id="261" r:id="rId29"/>
    <p:sldId id="260" r:id="rId30"/>
    <p:sldId id="296" r:id="rId31"/>
    <p:sldId id="300" r:id="rId32"/>
    <p:sldId id="299" r:id="rId33"/>
    <p:sldId id="298" r:id="rId34"/>
    <p:sldId id="302" r:id="rId35"/>
    <p:sldId id="303" r:id="rId36"/>
    <p:sldId id="301" r:id="rId37"/>
    <p:sldId id="297" r:id="rId38"/>
    <p:sldId id="304" r:id="rId39"/>
    <p:sldId id="305" r:id="rId40"/>
    <p:sldId id="288" r:id="rId41"/>
    <p:sldId id="289" r:id="rId42"/>
    <p:sldId id="290" r:id="rId43"/>
    <p:sldId id="291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>
      <p:cViewPr varScale="1">
        <p:scale>
          <a:sx n="86" d="100"/>
          <a:sy n="86" d="100"/>
        </p:scale>
        <p:origin x="124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7200" y="177800"/>
            <a:ext cx="4648200" cy="187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86400" y="3429000"/>
            <a:ext cx="3429000" cy="1346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101600"/>
            <a:ext cx="2171700" cy="6100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01600"/>
            <a:ext cx="6362700" cy="6100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67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01600"/>
            <a:ext cx="7620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868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5E8BB52-9570-4E74-A725-51071CC74501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6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vladars.net/sr-SP-Cyrl/Vlada/Ministarstva/mpk/Documents/Reformske%20aktivnosti_165x235_PRINT.pdf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mailto:danica.mojic@rpz-rs.or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185" y="4983727"/>
            <a:ext cx="4053015" cy="467638"/>
          </a:xfrm>
        </p:spPr>
        <p:txBody>
          <a:bodyPr/>
          <a:lstStyle/>
          <a:p>
            <a:pPr algn="ctr"/>
            <a:br>
              <a:rPr lang="sr-Cyrl-RS" dirty="0"/>
            </a:br>
            <a:br>
              <a:rPr lang="sr-Cyrl-RS" sz="2800" dirty="0">
                <a:latin typeface="Comic Sans MS" pitchFamily="66" charset="0"/>
              </a:rPr>
            </a:br>
            <a:r>
              <a:rPr lang="sr-Cyrl-RS" sz="2800" dirty="0">
                <a:latin typeface="Comic Sans MS" pitchFamily="66" charset="0"/>
              </a:rPr>
              <a:t>	 	</a:t>
            </a:r>
            <a:r>
              <a:rPr lang="sr-Cyrl-RS" sz="2800" dirty="0">
                <a:solidFill>
                  <a:srgbClr val="FF0000"/>
                </a:solidFill>
                <a:latin typeface="Comic Sans MS" pitchFamily="66" charset="0"/>
              </a:rPr>
              <a:t>				</a:t>
            </a:r>
            <a:endParaRPr lang="en-US" sz="2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686" y="65366"/>
            <a:ext cx="1612106" cy="138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51064" y="218911"/>
            <a:ext cx="448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600" b="1" dirty="0">
                <a:latin typeface="Comic Sans MS" panose="030F0702030302020204" pitchFamily="66" charset="0"/>
              </a:rPr>
              <a:t>МИНИСТАРСТВО ПРОСВЈЕТЕ И КУЛТУРЕ</a:t>
            </a:r>
          </a:p>
          <a:p>
            <a:pPr algn="ctr"/>
            <a:endParaRPr lang="sr-Cyrl-RS" sz="1600" b="1" dirty="0">
              <a:latin typeface="Comic Sans MS" panose="030F0702030302020204" pitchFamily="66" charset="0"/>
            </a:endParaRPr>
          </a:p>
          <a:p>
            <a:pPr algn="ctr"/>
            <a:r>
              <a:rPr lang="sr-Cyrl-RS" sz="1600" b="1" dirty="0">
                <a:latin typeface="Comic Sans MS" panose="030F0702030302020204" pitchFamily="66" charset="0"/>
              </a:rPr>
              <a:t>РЕПУБЛИЧКИ ПЕДАГОШКИ ЗАВОД</a:t>
            </a:r>
            <a:endParaRPr lang="en-US" sz="1600" b="1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RP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076" y="1049908"/>
            <a:ext cx="1908175" cy="139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51064" y="3126792"/>
            <a:ext cx="448491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САВЈЕТОВАЊЕ ЗА ДИРЕКТОРЕ ПРЕДШКОЛСКИХ УСТАНОВА</a:t>
            </a:r>
          </a:p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 РЕПУБЛИЦИ СРПСКОЈ</a:t>
            </a:r>
          </a:p>
          <a:p>
            <a:pPr algn="ctr"/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(ПК БИЈЕЉИНА)</a:t>
            </a:r>
            <a:r>
              <a:rPr lang="sr-Cyrl-RS" sz="1600" b="1" dirty="0">
                <a:latin typeface="Comic Sans MS" panose="030F0702030302020204" pitchFamily="66" charset="0"/>
              </a:rPr>
              <a:t> </a:t>
            </a:r>
            <a:endParaRPr lang="en-US" sz="1600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51064" y="5638800"/>
            <a:ext cx="464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Comic Sans MS" panose="030F0702030302020204" pitchFamily="66" charset="0"/>
              </a:rPr>
              <a:t>Даница </a:t>
            </a:r>
            <a:r>
              <a:rPr lang="sr-Cyrl-RS" b="1" dirty="0" err="1">
                <a:latin typeface="Comic Sans MS" panose="030F0702030302020204" pitchFamily="66" charset="0"/>
              </a:rPr>
              <a:t>Мојић</a:t>
            </a:r>
            <a:endParaRPr lang="sr-Cyrl-RS" b="1" dirty="0">
              <a:latin typeface="Comic Sans MS" panose="030F0702030302020204" pitchFamily="66" charset="0"/>
            </a:endParaRPr>
          </a:p>
          <a:p>
            <a:pPr algn="ctr"/>
            <a:r>
              <a:rPr lang="sr-Cyrl-RS" b="1" dirty="0">
                <a:latin typeface="Comic Sans MS" panose="030F0702030302020204" pitchFamily="66" charset="0"/>
              </a:rPr>
              <a:t> инспектор-</a:t>
            </a:r>
            <a:r>
              <a:rPr lang="sr-Cyrl-RS" b="1" dirty="0" err="1">
                <a:latin typeface="Comic Sans MS" panose="030F0702030302020204" pitchFamily="66" charset="0"/>
              </a:rPr>
              <a:t>просвјетни</a:t>
            </a:r>
            <a:r>
              <a:rPr lang="sr-Cyrl-RS" b="1" dirty="0">
                <a:latin typeface="Comic Sans MS" panose="030F0702030302020204" pitchFamily="66" charset="0"/>
              </a:rPr>
              <a:t> </a:t>
            </a:r>
            <a:r>
              <a:rPr lang="sr-Cyrl-RS" b="1" dirty="0" err="1">
                <a:latin typeface="Comic Sans MS" panose="030F0702030302020204" pitchFamily="66" charset="0"/>
              </a:rPr>
              <a:t>савјетник</a:t>
            </a:r>
            <a:r>
              <a:rPr lang="sr-Cyrl-RS" b="1" dirty="0">
                <a:latin typeface="Comic Sans MS" panose="030F0702030302020204" pitchFamily="66" charset="0"/>
              </a:rPr>
              <a:t> за предшколско васпитање</a:t>
            </a:r>
          </a:p>
          <a:p>
            <a:pPr algn="ctr"/>
            <a:endParaRPr lang="sr-Cyrl-RS" b="1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63246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август 2021. године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sr-Cyrl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ЈЕДНО ВЕЛИКО БРАВО СВИМ ДИРЕКТОРИМА ЗА РАД ТОКОМ КОРОНЕ! ПРОНАШЛИ СТЕ БЕЗБРОЈ НАЧИНА ДА ДОПРЕТЕ ДО ДЈЕЦЕ,РОДИТЕЉА И ДА БУДЕТЕ ИСТИНСКА ПОДРШКА, УПРКОС ТЕШКОЈ СИТУАЦИЈИ У КОЈОЈ СМО СЕ СВИ НАШЛИ!</a:t>
            </a:r>
            <a:endParaRPr 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449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ЗАКОН И ПОДЗАКОНСКА АКТА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defRPr/>
            </a:pP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Закон о </a:t>
            </a:r>
            <a:r>
              <a:rPr lang="sr-Cyrl-CS" altLang="en-US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измјенама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 и допунама Закона о предшколском васпитању и образовању („Службени гласник РС“ број 63/20):</a:t>
            </a:r>
          </a:p>
          <a:p>
            <a:pPr algn="just">
              <a:defRPr/>
            </a:pPr>
            <a:r>
              <a:rPr lang="sr-Cyrl-BA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Обезбијеђено</a:t>
            </a: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 </a:t>
            </a:r>
            <a:r>
              <a:rPr lang="sr-Cyrl-BA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суфинансирање</a:t>
            </a: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 боравка у предшколској установи дјеце којима је утврђен статус </a:t>
            </a:r>
            <a:r>
              <a:rPr lang="sr-Cyrl-BA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дјетета</a:t>
            </a: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 без родитељског старања, као и дјеце са сметњама у развоју</a:t>
            </a:r>
            <a:r>
              <a:rPr 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 - </a:t>
            </a: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наведено право у јуну мјесецу остварило је 65 дјеце.</a:t>
            </a:r>
            <a:endParaRPr lang="sr-Cyrl-CS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just">
              <a:defRPr/>
            </a:pP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Створена могућност обављања дјелатности предшколског васпитања и образовања од стране основних школа, у оквиру посебног одјељења или организационе јединице, те установама социјалне заштите.</a:t>
            </a:r>
          </a:p>
        </p:txBody>
      </p:sp>
    </p:spTree>
    <p:extLst>
      <p:ext uri="{BB962C8B-B14F-4D97-AF65-F5344CB8AC3E}">
        <p14:creationId xmlns:p14="http://schemas.microsoft.com/office/powerpoint/2010/main" val="2905156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457200"/>
            <a:ext cx="8686800" cy="4830763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bg2">
                  <a:lumMod val="50000"/>
                </a:schemeClr>
              </a:buClr>
              <a:defRPr/>
            </a:pPr>
            <a:r>
              <a:rPr lang="sr-Cyrl-CS" b="1" dirty="0">
                <a:latin typeface="Comic Sans MS" panose="030F0702030302020204" pitchFamily="66" charset="0"/>
                <a:cs typeface="Calibri" panose="020F0502020204030204" pitchFamily="34" charset="0"/>
              </a:rPr>
              <a:t>Правилник о процедури пријема у радни однос и начину бодовања </a:t>
            </a:r>
            <a:r>
              <a:rPr lang="sr-Cyrl-BA" b="1" dirty="0">
                <a:latin typeface="Comic Sans MS" panose="030F0702030302020204" pitchFamily="66" charset="0"/>
                <a:cs typeface="Calibri" panose="020F0502020204030204" pitchFamily="34" charset="0"/>
              </a:rPr>
              <a:t>васпитача, стручних сарадника, секретара и рачуновође у предшколској установи;</a:t>
            </a:r>
          </a:p>
          <a:p>
            <a:pPr marL="0" indent="0">
              <a:lnSpc>
                <a:spcPct val="80000"/>
              </a:lnSpc>
              <a:buClr>
                <a:schemeClr val="bg2">
                  <a:lumMod val="50000"/>
                </a:schemeClr>
              </a:buClr>
              <a:buNone/>
              <a:defRPr/>
            </a:pPr>
            <a:endParaRPr lang="sr-Cyrl-BA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  <a:buClr>
                <a:schemeClr val="bg2">
                  <a:lumMod val="50000"/>
                </a:schemeClr>
              </a:buClr>
              <a:defRPr/>
            </a:pPr>
            <a:r>
              <a:rPr lang="ru-RU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Правилник  о поступку за додјељивање Светосавске награде васпитачима и стручним сарадницима;</a:t>
            </a:r>
          </a:p>
          <a:p>
            <a:pPr marL="0" indent="0">
              <a:lnSpc>
                <a:spcPct val="80000"/>
              </a:lnSpc>
              <a:buClr>
                <a:schemeClr val="bg2">
                  <a:lumMod val="50000"/>
                </a:schemeClr>
              </a:buClr>
              <a:buNone/>
              <a:defRPr/>
            </a:pPr>
            <a:endParaRPr lang="sr-Cyrl-CS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  <a:buClr>
                <a:schemeClr val="bg2">
                  <a:lumMod val="50000"/>
                </a:schemeClr>
              </a:buClr>
              <a:defRPr/>
            </a:pP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Правилник о начину и условима остваривања програма у предшколским установама за </a:t>
            </a:r>
            <a:r>
              <a:rPr lang="sr-Cyrl-CS" altLang="en-US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дјецу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 са сметњама у развоју;</a:t>
            </a:r>
          </a:p>
          <a:p>
            <a:pPr marL="0" indent="0">
              <a:lnSpc>
                <a:spcPct val="80000"/>
              </a:lnSpc>
              <a:buClr>
                <a:schemeClr val="bg2">
                  <a:lumMod val="50000"/>
                </a:schemeClr>
              </a:buClr>
              <a:buNone/>
              <a:defRPr/>
            </a:pPr>
            <a:endParaRPr lang="sr-Cyrl-CS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  <a:buClr>
                <a:schemeClr val="bg2">
                  <a:lumMod val="50000"/>
                </a:schemeClr>
              </a:buClr>
              <a:defRPr/>
            </a:pPr>
            <a:r>
              <a:rPr lang="ru-RU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Упутство  о етичком кодексу током реалиације програма, пројеката и истраживања са дјецом у предшколским установама;</a:t>
            </a:r>
          </a:p>
          <a:p>
            <a:pPr marL="0" indent="0">
              <a:lnSpc>
                <a:spcPct val="80000"/>
              </a:lnSpc>
              <a:buClr>
                <a:schemeClr val="bg2">
                  <a:lumMod val="50000"/>
                </a:schemeClr>
              </a:buClr>
              <a:buNone/>
              <a:defRPr/>
            </a:pPr>
            <a:endParaRPr lang="ru-RU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  <a:buClr>
                <a:schemeClr val="bg2">
                  <a:lumMod val="50000"/>
                </a:schemeClr>
              </a:buClr>
              <a:defRPr/>
            </a:pPr>
            <a:r>
              <a:rPr lang="sr-Cyrl-CS" altLang="en-US" b="1" dirty="0">
                <a:solidFill>
                  <a:srgbClr val="FF0000"/>
                </a:solidFill>
                <a:latin typeface="Comic Sans MS" panose="030F0702030302020204" pitchFamily="66" charset="0"/>
                <a:cs typeface="Calibri" panose="020F0502020204030204" pitchFamily="34" charset="0"/>
              </a:rPr>
              <a:t>Правилник о остваривању стручно-педагошког надзора у предшколској установи.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452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СВЕТОСАВСКА НАГРАДА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28255"/>
            <a:ext cx="8686800" cy="5211763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 први  пут су васпитачима запосленим у предшколским установама 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додијељене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Светосавске награде, </a:t>
            </a:r>
            <a:r>
              <a:rPr lang="sr-Cyrl-BA" altLang="en-US" b="1" dirty="0">
                <a:solidFill>
                  <a:srgbClr val="FF0000"/>
                </a:solidFill>
                <a:latin typeface="Comic Sans MS" panose="030F0702030302020204" pitchFamily="66" charset="0"/>
                <a:cs typeface="Calibri" panose="020F0502020204030204" pitchFamily="34" charset="0"/>
              </a:rPr>
              <a:t>за изузетне резултате и</a:t>
            </a:r>
          </a:p>
          <a:p>
            <a:pPr marL="0" indent="0" algn="ctr">
              <a:buNone/>
              <a:defRPr/>
            </a:pPr>
            <a:r>
              <a:rPr lang="sr-Cyrl-BA" altLang="en-US" b="1" dirty="0">
                <a:solidFill>
                  <a:srgbClr val="FF0000"/>
                </a:solidFill>
                <a:latin typeface="Comic Sans MS" panose="030F0702030302020204" pitchFamily="66" charset="0"/>
                <a:cs typeface="Calibri" panose="020F0502020204030204" pitchFamily="34" charset="0"/>
              </a:rPr>
              <a:t>залагање у раду са дјецом.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2463" y="2539148"/>
            <a:ext cx="2043800" cy="38423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539148"/>
            <a:ext cx="2009002" cy="39122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060" y="2539148"/>
            <a:ext cx="2083173" cy="38516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0975" y="63579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Comic Sans MS" panose="030F0702030302020204" pitchFamily="66" charset="0"/>
              </a:rPr>
              <a:t>БИЈЕЉИНА</a:t>
            </a:r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892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278" y="1752600"/>
            <a:ext cx="2170259" cy="391636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1766890"/>
            <a:ext cx="2118630" cy="39020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6293" y="1766890"/>
            <a:ext cx="1662251" cy="39163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1747591"/>
            <a:ext cx="1860138" cy="39213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57912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Comic Sans MS" panose="030F0702030302020204" pitchFamily="66" charset="0"/>
              </a:rPr>
              <a:t>БАЊА ЛУКА</a:t>
            </a:r>
            <a:endParaRPr lang="en-US" b="1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59436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latin typeface="Comic Sans MS" panose="030F0702030302020204" pitchFamily="66" charset="0"/>
              </a:rPr>
              <a:t>ТРЕБИЊЕ</a:t>
            </a:r>
            <a:endParaRPr lang="en-US" b="1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1800" y="5943600"/>
            <a:ext cx="1860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latin typeface="Comic Sans MS" panose="030F0702030302020204" pitchFamily="66" charset="0"/>
              </a:rPr>
              <a:t>СРЕБРЕНИЦА</a:t>
            </a:r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498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01600"/>
            <a:ext cx="7620000" cy="680422"/>
          </a:xfrm>
        </p:spPr>
        <p:txBody>
          <a:bodyPr/>
          <a:lstStyle/>
          <a:p>
            <a:pPr algn="ctr"/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Овако је све почело…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s://inskola.com/wp-content/uploads/2018/07/radenka-butulija-wpcf_200x2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15" y="451193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nskola.com/wp-content/uploads/2018/07/sanja-prodanovic-wpcf_200x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68" y="4594313"/>
            <a:ext cx="1837038" cy="183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nskola.com/wp-content/uploads/2018/07/sladjana-misic-wpcf_200x2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638591"/>
            <a:ext cx="1788641" cy="178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inskola.com/wp-content/uploads/2018/07/svetlana-cigoja-wpcf_200x2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636" y="4522233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nskola.com/wp-content/uploads/2018/07/desanka-pandilovski-wpcf_200x2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32" y="176144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inskola.com/wp-content/uploads/2018/07/biljana-arsenovic-wpcf_200x20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066" y="176144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inskola.com/wp-content/uploads/2018/07/milena-jovic-danica-mojic-wpcf_200x20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183120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41921" y="1299775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ПОБЈЕДНИЦЕ У КАТЕГОРИЈИ ВАСПИТАЧА, 2016.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33226" y="4234937"/>
            <a:ext cx="472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 У КАТЕГОРИЈИ ВАСПИТАЧА, 2016.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76800" y="1342253"/>
            <a:ext cx="3849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 У КАТЕГОРИЈИ 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СТРУЧНИХ САРАДНИКА, 2016.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1232" y="3643928"/>
            <a:ext cx="4103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Десанка </a:t>
            </a:r>
            <a:r>
              <a:rPr lang="sr-Cyrl-RS" sz="1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Пандиловски</a:t>
            </a:r>
            <a:r>
              <a:rPr lang="sr-Cyrl-R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и Биљана Арсеновић</a:t>
            </a:r>
            <a:endParaRPr 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79062" y="3695296"/>
            <a:ext cx="3062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Милена Јовић и Даница </a:t>
            </a:r>
            <a:r>
              <a:rPr lang="sr-Cyrl-RS" sz="1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Мојић</a:t>
            </a:r>
            <a:endParaRPr 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0580" y="6427232"/>
            <a:ext cx="1857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Раденка </a:t>
            </a:r>
            <a:r>
              <a:rPr lang="sr-Cyrl-RS" sz="1400" b="1" dirty="0" err="1">
                <a:latin typeface="Comic Sans MS" panose="030F0702030302020204" pitchFamily="66" charset="0"/>
              </a:rPr>
              <a:t>Бутулија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90772" y="6425200"/>
            <a:ext cx="1770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 err="1">
                <a:latin typeface="Comic Sans MS" panose="030F0702030302020204" pitchFamily="66" charset="0"/>
              </a:rPr>
              <a:t>Свјетлана</a:t>
            </a:r>
            <a:r>
              <a:rPr lang="sr-Cyrl-RS" sz="1400" b="1" dirty="0">
                <a:latin typeface="Comic Sans MS" panose="030F0702030302020204" pitchFamily="66" charset="0"/>
              </a:rPr>
              <a:t> </a:t>
            </a:r>
            <a:r>
              <a:rPr lang="sr-Cyrl-RS" sz="1400" b="1" dirty="0" err="1">
                <a:latin typeface="Comic Sans MS" panose="030F0702030302020204" pitchFamily="66" charset="0"/>
              </a:rPr>
              <a:t>Чигоја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91926" y="6434092"/>
            <a:ext cx="20088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Сања Продановић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32738" y="6399998"/>
            <a:ext cx="20088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Слађана Мишић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F5251B-031F-4D73-B673-72CC26E39880}"/>
              </a:ext>
            </a:extLst>
          </p:cNvPr>
          <p:cNvSpPr txBox="1"/>
          <p:nvPr/>
        </p:nvSpPr>
        <p:spPr>
          <a:xfrm>
            <a:off x="2086232" y="814489"/>
            <a:ext cx="4576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latin typeface="Comic Sans MS" panose="030F0702030302020204" pitchFamily="66" charset="0"/>
              </a:rPr>
              <a:t>Награда за иновативне наставнике</a:t>
            </a:r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0915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ručene UNICEF nagrade za najbolje: Gordana Simić iz vrtića “Trol” dobila  nagradu za najkreativnijeg pojedinca - Radio Derventa - RTV Derventa vijesti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7373269" cy="483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8200" y="228600"/>
            <a:ext cx="800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</a:t>
            </a:r>
            <a:r>
              <a:rPr lang="sr-Cyrl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НАШЕ ПРИЧЕ ЗА НАЈБОЉЕ ВРТИЋЕ“</a:t>
            </a:r>
          </a:p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2016. година</a:t>
            </a:r>
            <a:endParaRPr lang="en-U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0036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inskola.com/wp-content/uploads/2018/07/sanja-prodanovic-wpcf_200x2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378" y="134875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nskola.com/wp-content/uploads/2018/07/vesna_snjeza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14" y="436808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91598" y="718099"/>
            <a:ext cx="3220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ПОБЈЕДНИЦА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У КАТЕГОРИЈИ ВАСПИТАЧА, 2017.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2272" y="3229314"/>
            <a:ext cx="274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Сања Продановић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" y="3721757"/>
            <a:ext cx="2814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 У КАТЕГОРИЈИ 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ВАСПИТАЧА, 2017.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5347" y="6273088"/>
            <a:ext cx="2204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Весна Спасојевић и</a:t>
            </a:r>
          </a:p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 </a:t>
            </a:r>
            <a:r>
              <a:rPr lang="sr-Cyrl-RS" sz="1400" b="1" dirty="0" err="1">
                <a:latin typeface="Comic Sans MS" panose="030F0702030302020204" pitchFamily="66" charset="0"/>
              </a:rPr>
              <a:t>Сњежана</a:t>
            </a:r>
            <a:r>
              <a:rPr lang="sr-Cyrl-RS" sz="1400" b="1" dirty="0">
                <a:latin typeface="Comic Sans MS" panose="030F0702030302020204" pitchFamily="66" charset="0"/>
              </a:rPr>
              <a:t> </a:t>
            </a:r>
            <a:r>
              <a:rPr lang="sr-Cyrl-RS" sz="1400" b="1" dirty="0" err="1">
                <a:latin typeface="Comic Sans MS" panose="030F0702030302020204" pitchFamily="66" charset="0"/>
              </a:rPr>
              <a:t>Кашиковић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pic>
        <p:nvPicPr>
          <p:cNvPr id="2054" name="Picture 6" descr="https://inskola.com/wp-content/uploads/2018/07/gordana-simi%C4%87-wpcf_200x2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346" y="134875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https://inskola.com/wp-content/uploads/2018/07/milena-jovic-danica-mojic-wpcf_200x2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539" y="1366931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4289724" y="718099"/>
            <a:ext cx="3849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 У КАТЕГОРИЈИ 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СТРУЧНИХ САРАДНИКА, 2017.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77604" y="3262579"/>
            <a:ext cx="3062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Милена Јовић и Даница </a:t>
            </a:r>
            <a:r>
              <a:rPr lang="sr-Cyrl-RS" sz="1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Мојић</a:t>
            </a:r>
            <a:endParaRPr lang="en-US" sz="14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5123" y="3258853"/>
            <a:ext cx="2007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Гордана Симић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93939" y="3762120"/>
            <a:ext cx="3220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У КАТЕГОРИЈИ ВАСПИТАЧА,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2018.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7" name="Picture 4" descr="https://inskola.com/wp-content/uploads/2019/08/1-6a-wpcf_200x2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838" y="4368088"/>
            <a:ext cx="1896210" cy="1896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inskola.com/wp-content/uploads/2019/08/1-6c-wpcf_200x20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664" y="438350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493878" y="6270132"/>
            <a:ext cx="4038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Нада Радоја и Александра </a:t>
            </a:r>
            <a:r>
              <a:rPr lang="sr-Cyrl-RS" sz="1400" b="1" dirty="0" err="1">
                <a:latin typeface="Comic Sans MS" panose="030F0702030302020204" pitchFamily="66" charset="0"/>
              </a:rPr>
              <a:t>Вујмиловић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pic>
        <p:nvPicPr>
          <p:cNvPr id="21" name="Picture 6" descr="https://inskola.com/wp-content/uploads/2021/03/Mirjana-Vujovic-Radenka-Butulija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434" y="438350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019800" y="6264298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Мирјана Вујовић и </a:t>
            </a:r>
          </a:p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Раденка </a:t>
            </a:r>
            <a:r>
              <a:rPr lang="sr-Cyrl-RS" sz="1400" b="1" dirty="0" err="1">
                <a:latin typeface="Comic Sans MS" panose="030F0702030302020204" pitchFamily="66" charset="0"/>
              </a:rPr>
              <a:t>Бутулија</a:t>
            </a:r>
            <a:endParaRPr lang="en-US" sz="1400" b="1" dirty="0">
              <a:latin typeface="Comic Sans MS" panose="030F0702030302020204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19800" y="3770941"/>
            <a:ext cx="3220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У КАТЕГОРИЈИ ВАСПИТАЧА,</a:t>
            </a:r>
          </a:p>
          <a:p>
            <a:pPr algn="ctr"/>
            <a:r>
              <a:rPr lang="sr-Cyrl-RS" sz="1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2019.</a:t>
            </a:r>
            <a:endParaRPr lang="en-US" sz="1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4749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3200"/>
            <a:ext cx="3352801" cy="1600200"/>
          </a:xfrm>
        </p:spPr>
        <p:txBody>
          <a:bodyPr/>
          <a:lstStyle/>
          <a:p>
            <a:pPr algn="ctr"/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 У КАТЕГОРИЈИ ВАСПИТАЧА: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1. Ивана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Кундачина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Сања Кисин, Требиње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2. Нада Радоја, Дубравка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Кекић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Александра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Вујмиловић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, Бања Лука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3. Радијана Дукић, Јелена Милошевић, Маријана Вуковић , Драгана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Пљеваљчић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, Фоча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0200" y="152400"/>
            <a:ext cx="601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НАГРАДА ЗА ИНОВАТИВНЕ НАСТАВНИКЕ ЗА 2020. ГОДИНУ</a:t>
            </a:r>
          </a:p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COI </a:t>
            </a: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</a:t>
            </a: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Step by Step</a:t>
            </a: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“)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5F4EA-7821-4D7F-8CEF-BF2CFCE99E37}"/>
              </a:ext>
            </a:extLst>
          </p:cNvPr>
          <p:cNvSpPr txBox="1"/>
          <p:nvPr/>
        </p:nvSpPr>
        <p:spPr>
          <a:xfrm>
            <a:off x="4876800" y="2438400"/>
            <a:ext cx="31786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НОМИНОВАНЕУ КАТЕГОРИЈИ ДИРЕКТОРА:</a:t>
            </a:r>
          </a:p>
          <a:p>
            <a:pPr algn="ctr"/>
            <a:endParaRPr lang="sr-Cyrl-R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457200" indent="-457200" algn="ctr">
              <a:buAutoNum type="arabicPeriod"/>
            </a:pP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ГОРДАНА СИМИЋ, ДЕРВЕНТА</a:t>
            </a:r>
          </a:p>
          <a:p>
            <a:pPr algn="ctr"/>
            <a:endParaRPr lang="sr-Cyrl-R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2. ЛАРИСА ПЕЈИЋ,</a:t>
            </a:r>
          </a:p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БАЊА ЛУКА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7193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47471"/>
            <a:ext cx="7620000" cy="1066800"/>
          </a:xfrm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ДОБИТНИЦЕ НАГРАДЕ ЗА НАЈИНОВАТИВНИЈЕ ВАСПИТАЧЕ У БиХ У 2020. ГОДИНИ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8" name="Picture 4" descr="https://inskola.com/wp-content/uploads/2020/12/radijana-wpcf_200x14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752600"/>
            <a:ext cx="4914781" cy="346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" y="4912720"/>
            <a:ext cx="7391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sr-Cyrl-R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ФОЧА</a:t>
            </a:r>
          </a:p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Радијана Дукић, Јелена Милошевић, Маријана Вуковић, Драгана 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Пљеваљчић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354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ЦИЉЕВИ САВЈЕТОВАЊА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784464" cy="536416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latin typeface="Comic Sans MS" panose="030F0702030302020204" pitchFamily="66" charset="0"/>
              </a:rPr>
              <a:t>Међусобно упознавање.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latin typeface="Comic Sans MS" panose="030F0702030302020204" pitchFamily="66" charset="0"/>
              </a:rPr>
              <a:t>Да подржимо и охрабримо једни друге, након тешког периода Короне, а пред почетак нове радне године!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latin typeface="Comic Sans MS" panose="030F0702030302020204" pitchFamily="66" charset="0"/>
              </a:rPr>
              <a:t>Да се </a:t>
            </a:r>
            <a:r>
              <a:rPr lang="sr-Cyrl-RS" b="1" dirty="0" err="1">
                <a:latin typeface="Comic Sans MS" panose="030F0702030302020204" pitchFamily="66" charset="0"/>
              </a:rPr>
              <a:t>подсјетимо</a:t>
            </a:r>
            <a:r>
              <a:rPr lang="sr-Cyrl-RS" b="1" dirty="0">
                <a:latin typeface="Comic Sans MS" panose="030F0702030302020204" pitchFamily="66" charset="0"/>
              </a:rPr>
              <a:t> шта смо урадили у систему предшколског васпитања и образовања, у протеклих </a:t>
            </a:r>
            <a:r>
              <a:rPr lang="sr-Cyrl-RS" b="1" dirty="0" err="1">
                <a:latin typeface="Comic Sans MS" panose="030F0702030302020204" pitchFamily="66" charset="0"/>
              </a:rPr>
              <a:t>двије</a:t>
            </a:r>
            <a:r>
              <a:rPr lang="sr-Cyrl-RS" b="1" dirty="0">
                <a:latin typeface="Comic Sans MS" panose="030F0702030302020204" pitchFamily="66" charset="0"/>
              </a:rPr>
              <a:t> године.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latin typeface="Comic Sans MS" panose="030F0702030302020204" pitchFamily="66" charset="0"/>
              </a:rPr>
              <a:t>Упознавање са реформом Програма предшколског васпитања и образовања.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latin typeface="Comic Sans MS" panose="030F0702030302020204" pitchFamily="66" charset="0"/>
              </a:rPr>
              <a:t>Оснаживање директора за реалан увид у сопствени рад и рад установе коју воде.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CS" b="1" dirty="0" err="1">
                <a:latin typeface="Comic Sans MS" panose="030F0702030302020204" pitchFamily="66" charset="0"/>
              </a:rPr>
              <a:t>Примјери</a:t>
            </a:r>
            <a:r>
              <a:rPr lang="sr-Cyrl-CS" b="1" dirty="0">
                <a:latin typeface="Comic Sans MS" panose="030F0702030302020204" pitchFamily="66" charset="0"/>
              </a:rPr>
              <a:t> добре праксе (ПУППИ програм – предшколске установе/пријатељи здраве исхране)</a:t>
            </a:r>
            <a:endParaRPr lang="sr-Cyrl-RS" b="1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…и све оно што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осјећате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желите да питате или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подијелите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са својим колегама!</a:t>
            </a:r>
          </a:p>
          <a:p>
            <a:pPr>
              <a:buFont typeface="Arial" panose="020B0604020202020204" pitchFamily="34" charset="0"/>
              <a:buChar char="•"/>
            </a:pPr>
            <a:endParaRPr lang="sr-Cyrl-RS" b="1" dirty="0">
              <a:latin typeface="Comic Sans MS" panose="030F0702030302020204" pitchFamily="66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sr-Cyrl-RS" b="1" dirty="0">
              <a:latin typeface="Comic Sans MS" panose="030F0702030302020204" pitchFamily="66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sr-Cyrl-BA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У мјесецу априлу расписан је Позив за достављање најбољег дидактичког материјала и играчака за рано учење. </a:t>
            </a:r>
            <a:r>
              <a:rPr lang="sr-Cyrl-BA" altLang="en-US" b="1">
                <a:latin typeface="Comic Sans MS" panose="030F0702030302020204" pitchFamily="66" charset="0"/>
                <a:cs typeface="Calibri" panose="020F0502020204030204" pitchFamily="34" charset="0"/>
              </a:rPr>
              <a:t>Комисија је оцијенила радове, резултати ће бити објављени на сајту Министарства просвјете и културе.</a:t>
            </a:r>
          </a:p>
          <a:p>
            <a:pPr>
              <a:defRPr/>
            </a:pPr>
            <a:endParaRPr lang="sr-Cyrl-BA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109537" indent="0">
              <a:buFont typeface="Wingdings 3" panose="05040102010807070707" pitchFamily="18" charset="2"/>
              <a:buNone/>
              <a:defRPr/>
            </a:pPr>
            <a:endParaRPr lang="sr-Cyrl-BA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Медијска промоција: </a:t>
            </a:r>
          </a:p>
          <a:p>
            <a:pPr marL="109537" indent="0">
              <a:buFont typeface="Wingdings 3" panose="05040102010807070707" pitchFamily="18" charset="2"/>
              <a:buNone/>
              <a:defRPr/>
            </a:pP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„Вртићи за све“ - видео спотови о раном учењу и одговорном родитељству </a:t>
            </a:r>
          </a:p>
          <a:p>
            <a:pPr marL="109537" indent="0">
              <a:buFont typeface="Wingdings 3" panose="05040102010807070707" pitchFamily="18" charset="2"/>
              <a:buNone/>
              <a:defRPr/>
            </a:pP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„Подршка дјеци са сметњама у развоју“ </a:t>
            </a:r>
            <a:endParaRPr lang="en-US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1063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01600"/>
            <a:ext cx="7848600" cy="1066800"/>
          </a:xfrm>
        </p:spPr>
        <p:txBody>
          <a:bodyPr/>
          <a:lstStyle/>
          <a:p>
            <a:pPr algn="ctr"/>
            <a:r>
              <a:rPr lang="sr-Cyrl-RS" sz="2800" b="1" dirty="0">
                <a:latin typeface="Comic Sans MS" panose="030F0702030302020204" pitchFamily="66" charset="0"/>
              </a:rPr>
              <a:t>12.јун 1946-3.децембар 2020.године</a:t>
            </a:r>
            <a:endParaRPr lang="en-US" sz="2800" b="1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 descr="ПРЕМИНУО ПРОФ. ДР ПЕРО СПАСОЈЕВИЋ: ОДЛАЗАК НАЈДРАЖЕГ УЧИТЕЉА :: Semberija  INFO ::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298" y="1371600"/>
            <a:ext cx="6587404" cy="483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7474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РЕСУРСНИ ЦЕНТРИ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686800" cy="4830763"/>
          </a:xfrm>
        </p:spPr>
        <p:txBody>
          <a:bodyPr/>
          <a:lstStyle/>
          <a:p>
            <a:pPr algn="just"/>
            <a:r>
              <a:rPr lang="ru-RU" altLang="en-US" b="1" dirty="0">
                <a:latin typeface="Comic Sans MS" panose="030F0702030302020204" pitchFamily="66" charset="0"/>
              </a:rPr>
              <a:t>Школе за дјецу са сметњама у развоју којима је дата сагласност за организовање рада ресурсног центра за инклузивно васпитање и образовање пружаће подршку предшколским установама у раду са дјецом са сметњама у развоју, а на основу захтјева предшколске установе. </a:t>
            </a:r>
            <a:endParaRPr lang="en-US" altLang="en-US" b="1" dirty="0">
              <a:latin typeface="Comic Sans MS" panose="030F0702030302020204" pitchFamily="66" charset="0"/>
            </a:endParaRPr>
          </a:p>
          <a:p>
            <a:pPr marL="0" indent="0" algn="just">
              <a:buNone/>
            </a:pPr>
            <a:r>
              <a:rPr lang="sr-Cyrl-RS" dirty="0">
                <a:latin typeface="Comic Sans MS" panose="030F0702030302020204" pitchFamily="66" charset="0"/>
              </a:rPr>
              <a:t>	- </a:t>
            </a:r>
            <a:r>
              <a:rPr lang="ru-RU" sz="2000" b="1" dirty="0">
                <a:latin typeface="Comic Sans MS" panose="030F0702030302020204" pitchFamily="66" charset="0"/>
              </a:rPr>
              <a:t>Центар „Заштити ме“ Бања Лука, </a:t>
            </a:r>
          </a:p>
          <a:p>
            <a:pPr marL="0" indent="0" algn="just"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	- Центар за васпитање, образовање и рехабилитацију слушања и говора Бања Лука,</a:t>
            </a:r>
          </a:p>
          <a:p>
            <a:pPr marL="0" indent="0" algn="just"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	- Центар „Сунце“ Приједор и </a:t>
            </a:r>
          </a:p>
          <a:p>
            <a:pPr marL="0" indent="0" algn="just">
              <a:buNone/>
            </a:pPr>
            <a:r>
              <a:rPr lang="ru-RU" sz="2000" b="1" dirty="0">
                <a:latin typeface="Comic Sans MS" panose="030F0702030302020204" pitchFamily="66" charset="0"/>
              </a:rPr>
              <a:t>	- Центар за дјецу и омладину са сметњама у развоју „Будућност“ Дервента. 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(њихове регионалне канцеларије ће бити смјештене у 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ОШ „Свети Сава“ Источно Ново Сарајево,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ОШ „Вук Караџић“ Бијељина и ОШ „Вук Караџић“ Требиње). </a:t>
            </a:r>
          </a:p>
          <a:p>
            <a:pPr marL="0" indent="0" algn="just">
              <a:buNone/>
            </a:pPr>
            <a:endParaRPr 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228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РЕФОРМА ПРОГРАМА ПРЕДШКОЛСКОГ ВАСПИТАЊА И ОБРАЗОВАЊА</a:t>
            </a:r>
            <a:endParaRPr lang="en-US" sz="2400" b="1" dirty="0">
              <a:solidFill>
                <a:srgbClr val="FF0000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422" y="1295400"/>
            <a:ext cx="8686800" cy="4830763"/>
          </a:xfrm>
        </p:spPr>
        <p:txBody>
          <a:bodyPr/>
          <a:lstStyle/>
          <a:p>
            <a:pPr algn="just"/>
            <a:r>
              <a:rPr lang="sr-Cyrl-RS" sz="2000" b="1" dirty="0">
                <a:latin typeface="Comic Sans MS" panose="030F0702030302020204" pitchFamily="66" charset="0"/>
              </a:rPr>
              <a:t>СТРУЧНИ ТИМ ЗА РЕФОРМУ ПРОГРАМА: Славица Видаковић и Даница </a:t>
            </a:r>
            <a:r>
              <a:rPr lang="sr-Cyrl-RS" sz="2000" b="1" dirty="0" err="1">
                <a:latin typeface="Comic Sans MS" panose="030F0702030302020204" pitchFamily="66" charset="0"/>
              </a:rPr>
              <a:t>Мојић</a:t>
            </a:r>
            <a:r>
              <a:rPr lang="sr-Cyrl-RS" sz="2000" b="1" dirty="0">
                <a:latin typeface="Comic Sans MS" panose="030F0702030302020204" pitchFamily="66" charset="0"/>
              </a:rPr>
              <a:t> (РПЗ), Тамара </a:t>
            </a:r>
            <a:r>
              <a:rPr lang="sr-Cyrl-RS" sz="2000" b="1" dirty="0" err="1">
                <a:latin typeface="Comic Sans MS" panose="030F0702030302020204" pitchFamily="66" charset="0"/>
              </a:rPr>
              <a:t>Прибишев-Белеслин</a:t>
            </a:r>
            <a:r>
              <a:rPr lang="sr-Cyrl-RS" sz="2000" b="1" dirty="0">
                <a:latin typeface="Comic Sans MS" panose="030F0702030302020204" pitchFamily="66" charset="0"/>
              </a:rPr>
              <a:t> (Филозофски факултет, Бања Лука), Небојша Митровић (Педагошки факултет, Бијељина),Гордана Симић (ЈПУ „</a:t>
            </a:r>
            <a:r>
              <a:rPr lang="sr-Cyrl-RS" sz="2000" b="1" dirty="0" err="1">
                <a:latin typeface="Comic Sans MS" panose="030F0702030302020204" pitchFamily="66" charset="0"/>
              </a:rPr>
              <a:t>Трол</a:t>
            </a:r>
            <a:r>
              <a:rPr lang="sr-Cyrl-RS" sz="2000" b="1" dirty="0">
                <a:latin typeface="Comic Sans MS" panose="030F0702030302020204" pitchFamily="66" charset="0"/>
              </a:rPr>
              <a:t>“, Дервента), Горан Гашић (ПУ Дјечији вртић „Драган и Зоран“, Бијељина), Слађана Мишић и Александра </a:t>
            </a:r>
            <a:r>
              <a:rPr lang="sr-Cyrl-RS" sz="2000" b="1" dirty="0" err="1">
                <a:latin typeface="Comic Sans MS" panose="030F0702030302020204" pitchFamily="66" charset="0"/>
              </a:rPr>
              <a:t>Вујмиловић</a:t>
            </a:r>
            <a:r>
              <a:rPr lang="sr-Cyrl-RS" sz="2000" b="1" dirty="0">
                <a:latin typeface="Comic Sans MS" panose="030F0702030302020204" pitchFamily="66" charset="0"/>
              </a:rPr>
              <a:t> (ЈУ Центар за предшколско васпитање и образовање, Бања Лука). </a:t>
            </a:r>
          </a:p>
          <a:p>
            <a:pPr algn="just"/>
            <a:r>
              <a:rPr lang="sr-Cyrl-RS" sz="2000" b="1" dirty="0">
                <a:latin typeface="Comic Sans MS" panose="030F0702030302020204" pitchFamily="66" charset="0"/>
              </a:rPr>
              <a:t>Републички педагошки завод је </a:t>
            </a:r>
            <a:r>
              <a:rPr lang="sr-Cyrl-RS" sz="2000" b="1" dirty="0" err="1">
                <a:latin typeface="Comic Sans MS" panose="030F0702030302020204" pitchFamily="66" charset="0"/>
              </a:rPr>
              <a:t>прослиједио</a:t>
            </a:r>
            <a:r>
              <a:rPr lang="sr-Cyrl-RS" sz="2000" b="1" dirty="0">
                <a:latin typeface="Comic Sans MS" panose="030F0702030302020204" pitchFamily="66" charset="0"/>
              </a:rPr>
              <a:t> Упитнике у предшколске установе, са циљем прикупљања мишљења васпитача и стручних сарадника о Програму предшколског васпитања и образовања (</a:t>
            </a:r>
            <a:r>
              <a:rPr lang="sr-Cyrl-RS" sz="2000" b="1" dirty="0" err="1">
                <a:latin typeface="Comic Sans MS" panose="030F0702030302020204" pitchFamily="66" charset="0"/>
              </a:rPr>
              <a:t>резуктати</a:t>
            </a:r>
            <a:r>
              <a:rPr lang="sr-Cyrl-RS" sz="2000" b="1" dirty="0">
                <a:latin typeface="Comic Sans MS" panose="030F0702030302020204" pitchFamily="66" charset="0"/>
              </a:rPr>
              <a:t> ће бити доступни након урађене статистичке обраде података).</a:t>
            </a:r>
          </a:p>
          <a:p>
            <a:pPr algn="just"/>
            <a:r>
              <a:rPr lang="sr-Cyrl-RS" sz="2000" b="1" dirty="0">
                <a:latin typeface="Comic Sans MS" panose="030F0702030302020204" pitchFamily="66" charset="0"/>
              </a:rPr>
              <a:t>Стручни тим интензивно ради на редефинисању исхода учења у Програму предшколског васпитања и образовања.</a:t>
            </a:r>
          </a:p>
          <a:p>
            <a:pPr marL="0" indent="0" algn="just">
              <a:buNone/>
            </a:pPr>
            <a:endParaRPr lang="en-US" sz="2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7531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9200" y="1371600"/>
            <a:ext cx="7030508" cy="52728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1200" y="304800"/>
            <a:ext cx="586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АСПЕКТИ ДЈЕЧИЈЕГ РАЗВОЈА И ПОЉА ИСХОДА УЧЕЊА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4934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en-US" sz="1800" u="sng" dirty="0">
              <a:latin typeface="Comic Sans MS" panose="030F0702030302020204" pitchFamily="66" charset="0"/>
              <a:hlinkClick r:id="rId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1524000"/>
            <a:ext cx="8305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sr-Cyrl-BA" sz="2400" b="1" dirty="0">
                <a:latin typeface="Comic Sans MS" panose="030F0702030302020204" pitchFamily="66" charset="0"/>
              </a:rPr>
              <a:t>Радна група интензивно ради на изради новог стратешког документа: „Развој предшколског, основног и средњег васпитања и образовања за период 2022-2030. година“.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sr-Cyrl-RS" sz="2400" b="1" dirty="0">
                <a:latin typeface="Comic Sans MS" panose="030F0702030302020204" pitchFamily="66" charset="0"/>
              </a:rPr>
              <a:t>У току је израда Правилника о </a:t>
            </a:r>
            <a:r>
              <a:rPr lang="en-US" sz="2400" b="1" dirty="0" err="1">
                <a:latin typeface="Comic Sans MS" panose="030F0702030302020204" pitchFamily="66" charset="0"/>
              </a:rPr>
              <a:t>стручном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усавршавању</a:t>
            </a:r>
            <a:r>
              <a:rPr lang="en-US" sz="2400" b="1" dirty="0">
                <a:latin typeface="Comic Sans MS" panose="030F0702030302020204" pitchFamily="66" charset="0"/>
              </a:rPr>
              <a:t>, </a:t>
            </a:r>
            <a:r>
              <a:rPr lang="en-US" sz="2400" b="1" dirty="0" err="1">
                <a:latin typeface="Comic Sans MS" panose="030F0702030302020204" pitchFamily="66" charset="0"/>
              </a:rPr>
              <a:t>оцјењивању</a:t>
            </a:r>
            <a:r>
              <a:rPr lang="en-US" sz="2400" b="1" dirty="0">
                <a:latin typeface="Comic Sans MS" panose="030F0702030302020204" pitchFamily="66" charset="0"/>
              </a:rPr>
              <a:t> и </a:t>
            </a:r>
            <a:r>
              <a:rPr lang="en-US" sz="2400" b="1" dirty="0" err="1">
                <a:latin typeface="Comic Sans MS" panose="030F0702030302020204" pitchFamily="66" charset="0"/>
              </a:rPr>
              <a:t>напредовању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васпитно-образовних</a:t>
            </a:r>
            <a:r>
              <a:rPr lang="en-US" sz="2400" b="1" dirty="0">
                <a:latin typeface="Comic Sans MS" panose="030F0702030302020204" pitchFamily="66" charset="0"/>
              </a:rPr>
              <a:t> </a:t>
            </a:r>
            <a:r>
              <a:rPr lang="en-US" sz="2400" b="1" dirty="0" err="1">
                <a:latin typeface="Comic Sans MS" panose="030F0702030302020204" pitchFamily="66" charset="0"/>
              </a:rPr>
              <a:t>радника</a:t>
            </a:r>
            <a:r>
              <a:rPr lang="sr-Cyrl-RS" sz="2400" b="1" dirty="0">
                <a:latin typeface="Comic Sans MS" panose="030F0702030302020204" pitchFamily="66" charset="0"/>
              </a:rPr>
              <a:t>;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sr-Cyrl-RS" sz="2400" b="1" dirty="0">
                <a:latin typeface="Comic Sans MS" panose="030F0702030302020204" pitchFamily="66" charset="0"/>
              </a:rPr>
              <a:t>Биће дефинисани различити програми стручног усавршавања, који ће </a:t>
            </a:r>
            <a:r>
              <a:rPr lang="sr-Cyrl-RS" sz="2400" b="1" dirty="0" err="1">
                <a:latin typeface="Comic Sans MS" panose="030F0702030302020204" pitchFamily="66" charset="0"/>
              </a:rPr>
              <a:t>допринијети</a:t>
            </a:r>
            <a:r>
              <a:rPr lang="sr-Cyrl-RS" sz="2400" b="1" dirty="0">
                <a:latin typeface="Comic Sans MS" panose="030F0702030302020204" pitchFamily="66" charset="0"/>
              </a:rPr>
              <a:t> унапређивању компетенција васпитно-образовних радника, у различитим аспектима њиховог рада (Каталог програма стручног усавршавања).</a:t>
            </a:r>
            <a:endParaRPr lang="en-US" sz="2400" b="1" dirty="0">
              <a:latin typeface="Comic Sans MS" panose="030F0702030302020204" pitchFamily="66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en-US" sz="2400" b="1" dirty="0">
              <a:latin typeface="Comic Sans MS" panose="030F0702030302020204" pitchFamily="66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sr-Cyrl-BA" sz="2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540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НОВЕ ПРЕДШКОЛСКЕ УСТАНОВЕ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600"/>
            <a:ext cx="8839200" cy="4830763"/>
          </a:xfrm>
        </p:spPr>
        <p:txBody>
          <a:bodyPr/>
          <a:lstStyle/>
          <a:p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У периоду од 2016. до 2021. године основано је 45 нових предшколских установа (у приватном и јавном сектору).</a:t>
            </a:r>
          </a:p>
          <a:p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У јавном сектору основане </a:t>
            </a: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су двије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 нове предшколске установе (Источно Ново Сарајево и </a:t>
            </a:r>
            <a:r>
              <a:rPr lang="sr-Cyrl-CS" altLang="en-US" b="1" dirty="0" err="1">
                <a:latin typeface="Comic Sans MS" panose="030F0702030302020204" pitchFamily="66" charset="0"/>
                <a:cs typeface="Calibri" panose="020F0502020204030204" pitchFamily="34" charset="0"/>
              </a:rPr>
              <a:t>Рибник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)</a:t>
            </a:r>
            <a:r>
              <a:rPr lang="en-U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, </a:t>
            </a: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док су 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22 установе у јавном сектору прошириле просторне капацитете (17 нових организационих јединица).</a:t>
            </a:r>
          </a:p>
          <a:p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У приватном сектору од 2016. до данас основано је 30 нових предшколских установа и 10 нових организационих јединица предшколских установа широм Републике Српске</a:t>
            </a:r>
            <a:endParaRPr lang="sr-Latn-BA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17 </a:t>
            </a:r>
            <a:r>
              <a:rPr lang="sr-Cyrl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приватних 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предшколских установа престало </a:t>
            </a:r>
            <a:r>
              <a:rPr lang="sr-Latn-BA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je </a:t>
            </a:r>
            <a:r>
              <a:rPr lang="sr-Cyrl-CS" altLang="en-US" b="1" dirty="0">
                <a:latin typeface="Comic Sans MS" panose="030F0702030302020204" pitchFamily="66" charset="0"/>
                <a:cs typeface="Calibri" panose="020F0502020204030204" pitchFamily="34" charset="0"/>
              </a:rPr>
              <a:t>са радом. </a:t>
            </a:r>
            <a:endParaRPr lang="en-US" altLang="en-US" b="1" dirty="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904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sr-Cyrl-RS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endParaRPr lang="sr-Cyrl-RS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endParaRPr lang="sr-Cyrl-RS" sz="3200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sr-Cyrl-RS" sz="3200" b="1" dirty="0">
                <a:solidFill>
                  <a:srgbClr val="FF0000"/>
                </a:solidFill>
                <a:latin typeface="Comic Sans MS" pitchFamily="66" charset="0"/>
              </a:rPr>
              <a:t>НОВИ ОБРАЗАЦ </a:t>
            </a:r>
          </a:p>
          <a:p>
            <a:pPr marL="0" indent="0" algn="ctr">
              <a:buNone/>
            </a:pPr>
            <a:r>
              <a:rPr lang="sr-Cyrl-RS" sz="3200" b="1" dirty="0">
                <a:solidFill>
                  <a:srgbClr val="FF0000"/>
                </a:solidFill>
                <a:latin typeface="Comic Sans MS" pitchFamily="66" charset="0"/>
              </a:rPr>
              <a:t>ГОДИШЊЕГ ПРОГРАМА РАДА ПРЕДШКОЛСКИХ УСТАНОВА</a:t>
            </a:r>
          </a:p>
          <a:p>
            <a:pPr marL="0" indent="0" algn="ctr">
              <a:buNone/>
            </a:pPr>
            <a:r>
              <a:rPr lang="sr-Cyrl-RS" sz="3200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US" sz="3200" b="1" dirty="0">
                <a:latin typeface="Comic Sans MS" pitchFamily="66" charset="0"/>
              </a:rPr>
              <a:t>EXCEL</a:t>
            </a:r>
            <a:r>
              <a:rPr lang="en-US" sz="3200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endParaRPr lang="sr-Cyrl-RS" sz="3200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sr-Cyrl-RS" sz="3200" b="1" dirty="0">
                <a:solidFill>
                  <a:srgbClr val="FF0000"/>
                </a:solidFill>
                <a:latin typeface="Comic Sans MS" pitchFamily="66" charset="0"/>
              </a:rPr>
              <a:t>(од септембра 2021. године)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845392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ПЛАНОВИ ЗА НАРЕДНУ ГОДИНУ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altLang="en-US" b="1" dirty="0">
                <a:latin typeface="Comic Sans MS" panose="030F0702030302020204" pitchFamily="66" charset="0"/>
              </a:rPr>
              <a:t>Завршетак рада на реформи Програма предшколског васпитања и образовања.</a:t>
            </a:r>
            <a:endParaRPr lang="sr-Cyrl-RS" altLang="en-US" b="1" dirty="0">
              <a:latin typeface="Comic Sans MS" panose="030F0702030302020204" pitchFamily="66" charset="0"/>
            </a:endParaRPr>
          </a:p>
          <a:p>
            <a:pPr algn="just"/>
            <a:r>
              <a:rPr lang="sr-Cyrl-RS" altLang="en-US" b="1" dirty="0">
                <a:latin typeface="Comic Sans MS" panose="030F0702030302020204" pitchFamily="66" charset="0"/>
              </a:rPr>
              <a:t>Осмишљавање програма стручног усавршавања.</a:t>
            </a:r>
          </a:p>
          <a:p>
            <a:pPr algn="just"/>
            <a:r>
              <a:rPr lang="sr-Cyrl-RS" altLang="en-US" b="1" dirty="0">
                <a:latin typeface="Comic Sans MS" panose="030F0702030302020204" pitchFamily="66" charset="0"/>
              </a:rPr>
              <a:t>Израда нове педагошке документације, усклађене са реформисаним програмом.</a:t>
            </a:r>
            <a:endParaRPr lang="ru-RU" altLang="en-US" b="1" dirty="0">
              <a:latin typeface="Comic Sans MS" panose="030F0702030302020204" pitchFamily="66" charset="0"/>
            </a:endParaRPr>
          </a:p>
          <a:p>
            <a:pPr algn="just"/>
            <a:r>
              <a:rPr lang="ru-RU" altLang="en-US" b="1" dirty="0">
                <a:latin typeface="Comic Sans MS" panose="030F0702030302020204" pitchFamily="66" charset="0"/>
              </a:rPr>
              <a:t>Набавка стандардизованих, научно валидираних инструмента за процјену развоја дјетета у предшколској установи;</a:t>
            </a:r>
          </a:p>
          <a:p>
            <a:pPr algn="just"/>
            <a:r>
              <a:rPr lang="ru-RU" altLang="en-US" b="1" dirty="0">
                <a:latin typeface="Comic Sans MS" panose="030F0702030302020204" pitchFamily="66" charset="0"/>
              </a:rPr>
              <a:t>Обука васпитно-образовних радника за примјену инструмената.</a:t>
            </a:r>
          </a:p>
          <a:p>
            <a:pPr algn="just"/>
            <a:r>
              <a:rPr lang="ru-RU" altLang="en-US" b="1" dirty="0">
                <a:latin typeface="Comic Sans MS" panose="030F0702030302020204" pitchFamily="66" charset="0"/>
              </a:rPr>
              <a:t>Активности на промоцији предшколског васпитања и образовања и повећању обухвата дјеце предшколским васпитањем и образовањем.</a:t>
            </a:r>
          </a:p>
        </p:txBody>
      </p:sp>
    </p:spTree>
    <p:extLst>
      <p:ext uri="{BB962C8B-B14F-4D97-AF65-F5344CB8AC3E}">
        <p14:creationId xmlns:p14="http://schemas.microsoft.com/office/powerpoint/2010/main" val="11727218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sr-Cyrl-C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C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УПОЗНАВАЊЕ ДИРЕКТОРА СА ИНСТРУМЕНТОМ ЗА</a:t>
            </a:r>
          </a:p>
          <a:p>
            <a:pPr marL="0" indent="0" algn="ctr">
              <a:buNone/>
            </a:pPr>
            <a:r>
              <a:rPr lang="sr-Cyrl-C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СТРУЧНО-ПЕДАГОШКИ НАДЗОР (ПОСРЕДНИМ ПУТЕМ) У РАД ДИРЕКТОРА ПРЕДШКОЛСКЕ УСТАНОВЕ.</a:t>
            </a:r>
            <a:endParaRPr 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endParaRPr lang="en-U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68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382000" cy="4830763"/>
          </a:xfrm>
        </p:spPr>
        <p:txBody>
          <a:bodyPr/>
          <a:lstStyle/>
          <a:p>
            <a:pPr marL="0" indent="0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				КО САМ ЈА?</a:t>
            </a:r>
          </a:p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Даница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Мојић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–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предшколац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</a:p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(васпитач.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проф.разредне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наставе и мастер педагог)</a:t>
            </a: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1998-1999. водитељ играонице при ОШ „Вук Караџић“, Бијељина </a:t>
            </a: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1999-2010. васпитач у ЈУ Дјечији вртић „Чика Јова Змај“, Бијељина</a:t>
            </a: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2010-2020. стручни сарадник – педагог у ЈУ Дјечији вртић „Чика Јова Змај“, Бијељина</a:t>
            </a:r>
          </a:p>
          <a:p>
            <a:pPr marL="0" indent="0">
              <a:buNone/>
            </a:pPr>
            <a:r>
              <a:rPr lang="sr-Cyrl-RS" b="1" dirty="0">
                <a:latin typeface="Comic Sans MS" panose="030F0702030302020204" pitchFamily="66" charset="0"/>
              </a:rPr>
              <a:t>2020- тренутно,  инспектор-</a:t>
            </a:r>
            <a:r>
              <a:rPr lang="sr-Cyrl-RS" b="1" dirty="0" err="1">
                <a:latin typeface="Comic Sans MS" panose="030F0702030302020204" pitchFamily="66" charset="0"/>
              </a:rPr>
              <a:t>просвјетни</a:t>
            </a:r>
            <a:r>
              <a:rPr lang="sr-Cyrl-RS" b="1" dirty="0">
                <a:latin typeface="Comic Sans MS" panose="030F0702030302020204" pitchFamily="66" charset="0"/>
              </a:rPr>
              <a:t> </a:t>
            </a:r>
            <a:r>
              <a:rPr lang="sr-Cyrl-RS" b="1" dirty="0" err="1">
                <a:latin typeface="Comic Sans MS" panose="030F0702030302020204" pitchFamily="66" charset="0"/>
              </a:rPr>
              <a:t>савјетник</a:t>
            </a:r>
            <a:r>
              <a:rPr lang="sr-Cyrl-RS" b="1" dirty="0">
                <a:latin typeface="Comic Sans MS" panose="030F0702030302020204" pitchFamily="66" charset="0"/>
              </a:rPr>
              <a:t> за предшколско васпитање у Републичком педагошком заводу Републике Српске</a:t>
            </a:r>
          </a:p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*Сваки директор се представи (име, град, једна властита особина на коју је поносан/поносна).</a:t>
            </a:r>
          </a:p>
        </p:txBody>
      </p:sp>
    </p:spTree>
    <p:extLst>
      <p:ext uri="{BB962C8B-B14F-4D97-AF65-F5344CB8AC3E}">
        <p14:creationId xmlns:p14="http://schemas.microsoft.com/office/powerpoint/2010/main" val="25965845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200" y="1371600"/>
            <a:ext cx="8839200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r-Cyrl-RS" sz="1400" b="1" dirty="0">
                <a:latin typeface="Comic Sans MS" panose="030F0702030302020204" pitchFamily="66" charset="0"/>
              </a:rPr>
              <a:t>Поштовани,</a:t>
            </a:r>
            <a:endParaRPr lang="en-US" sz="1400" b="1" dirty="0">
              <a:latin typeface="Comic Sans MS" panose="030F0702030302020204" pitchFamily="66" charset="0"/>
            </a:endParaRPr>
          </a:p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Републички педагошки завод, у складу са законским и подзаконским актима*,  врши </a:t>
            </a:r>
          </a:p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стручно-педагошки надзор у предшколским установама. Правилник о </a:t>
            </a:r>
            <a:r>
              <a:rPr lang="ru-RU" sz="1400" b="1" dirty="0">
                <a:latin typeface="Comic Sans MS" panose="030F0702030302020204" pitchFamily="66" charset="0"/>
              </a:rPr>
              <a:t>                                </a:t>
            </a:r>
            <a:r>
              <a:rPr lang="sr-Cyrl-RS" sz="1400" b="1" dirty="0">
                <a:latin typeface="Comic Sans MS" panose="030F0702030302020204" pitchFamily="66" charset="0"/>
              </a:rPr>
              <a:t>стручно-педагошком надзору у предшколској установи (Члан 7)** омогућава да се </a:t>
            </a:r>
          </a:p>
          <a:p>
            <a:pPr algn="ctr"/>
            <a:r>
              <a:rPr lang="sr-Cyrl-RS" sz="1400" b="1" dirty="0">
                <a:latin typeface="Comic Sans MS" panose="030F0702030302020204" pitchFamily="66" charset="0"/>
              </a:rPr>
              <a:t>стручно-педагошки надзор врши и посредним путем. </a:t>
            </a:r>
            <a:endParaRPr lang="en-US" sz="1400" b="1" dirty="0">
              <a:latin typeface="Comic Sans MS" panose="030F0702030302020204" pitchFamily="66" charset="0"/>
            </a:endParaRPr>
          </a:p>
          <a:p>
            <a:pPr algn="just"/>
            <a:r>
              <a:rPr lang="sr-Cyrl-RS" sz="1400" b="1" dirty="0">
                <a:latin typeface="Comic Sans MS" panose="030F0702030302020204" pitchFamily="66" charset="0"/>
              </a:rPr>
              <a:t>Упитник за директоре предшколских установа (у даљем тексту Упитник) служи за прикупљање релевантних информација о квалитету рада директора и увид у општу организацију рада предшколске установе.</a:t>
            </a:r>
          </a:p>
          <a:p>
            <a:pPr algn="just"/>
            <a:endParaRPr lang="en-US" sz="1400" b="1" dirty="0">
              <a:latin typeface="Comic Sans MS" panose="030F0702030302020204" pitchFamily="66" charset="0"/>
            </a:endParaRPr>
          </a:p>
          <a:p>
            <a:pPr algn="just"/>
            <a:r>
              <a:rPr lang="sr-Cyrl-RS" sz="1400" b="1" dirty="0">
                <a:latin typeface="Comic Sans MS" panose="030F0702030302020204" pitchFamily="66" charset="0"/>
              </a:rPr>
              <a:t>Упитник садржи осам сегмената:</a:t>
            </a:r>
            <a:endParaRPr lang="en-US" sz="1400" b="1" dirty="0">
              <a:latin typeface="Comic Sans MS" panose="030F0702030302020204" pitchFamily="66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en-GB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Подаци</a:t>
            </a:r>
            <a:r>
              <a:rPr lang="en-GB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о </a:t>
            </a:r>
            <a:r>
              <a:rPr lang="en-GB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предшколској</a:t>
            </a:r>
            <a:r>
              <a:rPr lang="en-GB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установи</a:t>
            </a:r>
            <a:endParaRPr lang="en-US" sz="1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Персонални и радни подаци о директору предшколске установе</a:t>
            </a:r>
            <a:endParaRPr lang="en-US" sz="1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en-GB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Планирање</a:t>
            </a:r>
            <a:r>
              <a:rPr lang="en-GB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</a:t>
            </a:r>
            <a:r>
              <a:rPr lang="en-GB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програмирање</a:t>
            </a:r>
            <a:r>
              <a:rPr lang="en-GB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рада</a:t>
            </a:r>
            <a:r>
              <a:rPr lang="en-GB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директора</a:t>
            </a:r>
            <a:endParaRPr lang="en-US" sz="1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Организација васпитно- образовног рада и руковођење установом</a:t>
            </a:r>
            <a:endParaRPr lang="en-US" sz="1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Реализација </a:t>
            </a: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васпитно-образовне </a:t>
            </a:r>
            <a:r>
              <a:rPr lang="ru-RU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праксе, обезбјеђивање  услова за                            васпитно-образовни  рад и брига за квалитет</a:t>
            </a:r>
            <a:endParaRPr lang="en-US" sz="1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Лични и професионални развој, развој васпитача и рад на побољшању квалитета рада установе</a:t>
            </a:r>
            <a:endParaRPr lang="en-US" sz="1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Представљање установе у окружењу и партнерство са породицом </a:t>
            </a:r>
            <a:endParaRPr lang="en-US" sz="1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8. </a:t>
            </a: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Праћење вођења педагошке документације и евиденције</a:t>
            </a:r>
            <a:endParaRPr lang="en-US" sz="14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just"/>
            <a:endParaRPr lang="en-US" sz="1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just"/>
            <a:endParaRPr lang="sr-Cyrl-RS" sz="1200" b="1" dirty="0">
              <a:latin typeface="Comic Sans MS" panose="030F0702030302020204" pitchFamily="66" charset="0"/>
            </a:endParaRPr>
          </a:p>
          <a:p>
            <a:pPr algn="just"/>
            <a:r>
              <a:rPr lang="sr-Cyrl-RS" sz="1200" b="1" dirty="0">
                <a:latin typeface="Comic Sans MS" panose="030F0702030302020204" pitchFamily="66" charset="0"/>
              </a:rPr>
              <a:t>*Закон о предшколском васпитању и образов</a:t>
            </a:r>
            <a:r>
              <a:rPr lang="en-US" sz="1200" b="1" dirty="0">
                <a:latin typeface="Comic Sans MS" panose="030F0702030302020204" pitchFamily="66" charset="0"/>
              </a:rPr>
              <a:t>a</a:t>
            </a:r>
            <a:r>
              <a:rPr lang="sr-Cyrl-RS" sz="1200" b="1" dirty="0">
                <a:latin typeface="Comic Sans MS" panose="030F0702030302020204" pitchFamily="66" charset="0"/>
              </a:rPr>
              <a:t>њу, Чланови 102 и 102 (</a:t>
            </a:r>
            <a:r>
              <a:rPr lang="sr-Cyrl-RS" sz="1200" b="1" i="1" dirty="0">
                <a:latin typeface="Comic Sans MS" panose="030F0702030302020204" pitchFamily="66" charset="0"/>
              </a:rPr>
              <a:t>Службени гласник Републике Српске</a:t>
            </a:r>
            <a:r>
              <a:rPr lang="sr-Cyrl-RS" sz="1200" b="1" dirty="0">
                <a:latin typeface="Comic Sans MS" panose="030F0702030302020204" pitchFamily="66" charset="0"/>
              </a:rPr>
              <a:t> број 79/2015 и 63/2020)</a:t>
            </a:r>
            <a:endParaRPr lang="en-US" sz="1200" b="1" dirty="0">
              <a:latin typeface="Comic Sans MS" panose="030F0702030302020204" pitchFamily="66" charset="0"/>
            </a:endParaRPr>
          </a:p>
          <a:p>
            <a:pPr algn="just"/>
            <a:r>
              <a:rPr lang="sr-Cyrl-RS" sz="1200" b="1" dirty="0">
                <a:latin typeface="Comic Sans MS" panose="030F0702030302020204" pitchFamily="66" charset="0"/>
              </a:rPr>
              <a:t>**Правилник о стручно-педагошком надзору у предшколским установама (Службени гласник Републике Српске број /20)</a:t>
            </a:r>
            <a:endParaRPr lang="en-US" sz="1200" b="1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381000"/>
            <a:ext cx="769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Упитник за директоре предшколских установа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9320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81000" y="1676400"/>
            <a:ext cx="8229600" cy="472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33400" y="1828800"/>
            <a:ext cx="8229600" cy="472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839152"/>
              </p:ext>
            </p:extLst>
          </p:nvPr>
        </p:nvGraphicFramePr>
        <p:xfrm>
          <a:off x="251253" y="1711479"/>
          <a:ext cx="8365524" cy="14720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146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0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839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Назив предшколске установе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2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Облик оснивања 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ЈАВНИ               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          </a:t>
                      </a: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 ПРИВАТНИ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2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Општина/ Град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1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2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Телефон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1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28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r-HR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e-mail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607687"/>
              </p:ext>
            </p:extLst>
          </p:nvPr>
        </p:nvGraphicFramePr>
        <p:xfrm>
          <a:off x="238897" y="3725328"/>
          <a:ext cx="8371703" cy="29821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65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6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Име и презиме директора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89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Завршен факултет/</a:t>
                      </a:r>
                      <a:r>
                        <a:rPr lang="sr-Cyrl-R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мјесто</a:t>
                      </a: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/година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01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Стручна спрема / Звање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01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Положен стручни испит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401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Године стажа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576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Године радног стажа у подручју васпитања и образовања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576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Мјесец</a:t>
                      </a: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и година када сте именовани на радно </a:t>
                      </a:r>
                      <a:r>
                        <a:rPr lang="sr-Cyrl-R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мјест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o </a:t>
                      </a: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директора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066800" y="304800"/>
            <a:ext cx="777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>
                <a:latin typeface="Comic Sans MS" panose="030F0702030302020204" pitchFamily="66" charset="0"/>
              </a:rPr>
              <a:t>Упитник  попуњава директор,  уношењем одговора (текста)  у празно поље на десној страни Упитника</a:t>
            </a:r>
            <a:r>
              <a:rPr lang="sr-Cyrl-RS" sz="2000" dirty="0">
                <a:latin typeface="Comic Sans MS" panose="030F0702030302020204" pitchFamily="66" charset="0"/>
              </a:rPr>
              <a:t>.</a:t>
            </a:r>
            <a:endParaRPr lang="en-US" sz="2000" dirty="0"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9194" y="1323945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1. Подаци о предшколској установи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8600" y="3294292"/>
            <a:ext cx="853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2. Персонални и радни подаци о директору предшколске установе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2613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454070"/>
              </p:ext>
            </p:extLst>
          </p:nvPr>
        </p:nvGraphicFramePr>
        <p:xfrm>
          <a:off x="76200" y="418759"/>
          <a:ext cx="8686800" cy="27543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2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58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Опис задатака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Опис урађеног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234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Годишњи програм рада предшколске установе садржи све потребне елементе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ДА</a:t>
                      </a:r>
                      <a:r>
                        <a:rPr lang="en-GB" sz="16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      </a:t>
                      </a:r>
                      <a:r>
                        <a:rPr lang="sr-Cyrl-RS" sz="16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НЕ</a:t>
                      </a:r>
                      <a:endParaRPr lang="en-US" sz="1600" b="1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5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Програм рада директора  предшколске установе 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ДА</a:t>
                      </a:r>
                      <a:r>
                        <a:rPr lang="en-GB" sz="16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      </a:t>
                      </a:r>
                      <a:r>
                        <a:rPr lang="sr-Cyrl-RS" sz="16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НЕ</a:t>
                      </a:r>
                      <a:endParaRPr lang="en-US" sz="1600" b="1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691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План педагошко-инструктивног и </a:t>
                      </a:r>
                      <a:r>
                        <a:rPr lang="sr-Cyrl-RS" sz="1600" b="1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савјетодавног</a:t>
                      </a: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рада директора са васпитачима, стручним сарадницима (Члан 54 Закона о предшколском васпитању и образовању, Службени гласник бр.79/2015 и 63/2020.)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ДА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      </a:t>
                      </a: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НЕ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339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План увида у стање   дидактичке опреме, материјално техничку подршку за реализацију во рада</a:t>
                      </a:r>
                      <a:endParaRPr lang="en-US" sz="1600" b="1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524000" y="76200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3. Планирање и програмирање рада директора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" y="3276600"/>
            <a:ext cx="868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4. Организација васпитно- образовног рада и руковођење установом: 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189036"/>
              </p:ext>
            </p:extLst>
          </p:nvPr>
        </p:nvGraphicFramePr>
        <p:xfrm>
          <a:off x="76200" y="3645932"/>
          <a:ext cx="8610600" cy="31310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7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Садржаји организације и руковођења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Опис урађеног и начин реализације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Број организационих јединица у склопу ПУ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Број васпитних група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Број </a:t>
                      </a:r>
                      <a:r>
                        <a:rPr lang="sr-Cyrl-CS" sz="1600" b="1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дјеце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1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Број </a:t>
                      </a:r>
                      <a:r>
                        <a:rPr lang="sr-Cyrl-CS" sz="1600" b="1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дјеца</a:t>
                      </a:r>
                      <a:r>
                        <a:rPr lang="sr-Cyrl-C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са сметњама у развоју (која имају налаз и мишљење Комисије)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1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Број </a:t>
                      </a:r>
                      <a:r>
                        <a:rPr lang="sr-Cyrl-CS" sz="1600" b="1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дјеца</a:t>
                      </a:r>
                      <a:r>
                        <a:rPr lang="sr-Cyrl-C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код којих су уочене одређене  сметње у развоју (немају налаз и мишљење Комисије)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Да ли је број </a:t>
                      </a:r>
                      <a:r>
                        <a:rPr lang="sr-Cyrl-CS" sz="1600" b="1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дјеце</a:t>
                      </a:r>
                      <a:r>
                        <a:rPr lang="sr-Cyrl-C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у складу са Законом?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      </a:t>
                      </a: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ДА   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     </a:t>
                      </a: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НЕ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Ако није, да ли имате  сагласност оснивача за повећањем броја </a:t>
                      </a:r>
                      <a:r>
                        <a:rPr lang="sr-Cyrl-CS" sz="1600" b="1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дјеце</a:t>
                      </a:r>
                      <a:r>
                        <a:rPr lang="sr-Cyrl-C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у групи (написати број одлуке)?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911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710924"/>
              </p:ext>
            </p:extLst>
          </p:nvPr>
        </p:nvGraphicFramePr>
        <p:xfrm>
          <a:off x="152400" y="1752600"/>
          <a:ext cx="8686800" cy="44356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73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3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Број запослених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73" marR="5837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73" marR="5837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7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Број васпитача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73" marR="5837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73" marR="5837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631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Стручни сарадници: педагог, психолог, дефектолог, социјални радник, </a:t>
                      </a:r>
                      <a:r>
                        <a:rPr lang="sr-Cyrl-C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нутрициониста</a:t>
                      </a: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– дијететичар, доктор медицине – специјалиста педијатрије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73" marR="5837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Уписати основне податке о стручним сарадницима нпр. Марко Марковић, педагог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73" marR="58373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315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Помоћник директора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73" marR="5837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Уписати основне податке о помоћнику директора 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73" marR="58373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73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Да ли је стручна спрема васпитача и стручних сарадника  у складу са Правилником о врсти ст. спреме запослених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73" marR="5837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           ДА                                   НЕ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73" marR="58373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973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Ако није, коју врсту стручне спреме имају васпитачи и стручни сарадници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73" marR="5837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Навести васпитаче који имају стручну спрему супротно од Правилника о врсти </a:t>
                      </a:r>
                      <a:r>
                        <a:rPr lang="sr-Cyrl-R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ст.спреме</a:t>
                      </a: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 запослених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73" marR="58373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315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Да ли васпитачи имају положен стручни испит и ако немају шта је разлог томе?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73" marR="5837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373" marR="58373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87746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852760"/>
              </p:ext>
            </p:extLst>
          </p:nvPr>
        </p:nvGraphicFramePr>
        <p:xfrm>
          <a:off x="76200" y="76200"/>
          <a:ext cx="8686800" cy="2609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8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Број </a:t>
                      </a:r>
                      <a:r>
                        <a:rPr lang="sr-Cyrl-C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дјеце</a:t>
                      </a: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која  бораве у предшколској установи у </a:t>
                      </a:r>
                      <a:r>
                        <a:rPr lang="sr-Cyrl-C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цјелодневном</a:t>
                      </a: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трајању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Број </a:t>
                      </a:r>
                      <a:r>
                        <a:rPr lang="sr-Cyrl-C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дјеце</a:t>
                      </a: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која бораве у предшколској установи у полудневном трајању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У предшколској установи организован је продужени боравак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                              опис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Наведите врсте специјализованих програма и </a:t>
                      </a:r>
                      <a:r>
                        <a:rPr lang="sr-Cyrl-C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реализаторе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Број дјеце која похађају специјализоване програме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Сачињени индивидуализовани васпитно-образовни програми за реализацију в-о рада са </a:t>
                      </a:r>
                      <a:r>
                        <a:rPr lang="sr-Cyrl-C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дјецом</a:t>
                      </a: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са сметњама у развоју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940987"/>
              </p:ext>
            </p:extLst>
          </p:nvPr>
        </p:nvGraphicFramePr>
        <p:xfrm>
          <a:off x="76200" y="2971800"/>
          <a:ext cx="8610600" cy="33919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34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019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Праћење рада стручних органа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Стручно </a:t>
                      </a:r>
                      <a:r>
                        <a:rPr lang="sr-Cyrl-R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вијеће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-програм рада стручног </a:t>
                      </a:r>
                      <a:r>
                        <a:rPr lang="sr-Cyrl-R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вијећа</a:t>
                      </a: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, утврдити да ли се   реализација (број)  </a:t>
                      </a:r>
                      <a:r>
                        <a:rPr lang="sr-Cyrl-R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сједница</a:t>
                      </a: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 стручног </a:t>
                      </a:r>
                      <a:r>
                        <a:rPr lang="sr-Cyrl-R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вијећа</a:t>
                      </a: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одвија планираном динамиком, ако се не одвија планираном динамиком навести разлоге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Колико је састанака стручног </a:t>
                      </a:r>
                      <a:r>
                        <a:rPr lang="sr-Cyrl-R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вијећа</a:t>
                      </a: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посвећено </a:t>
                      </a:r>
                      <a:r>
                        <a:rPr lang="sr-Cyrl-R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цјеловитом</a:t>
                      </a: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развојном програму: анализе, осврти, планови?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Мишљења стручног </a:t>
                      </a:r>
                      <a:r>
                        <a:rPr lang="sr-Cyrl-R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вијећа</a:t>
                      </a: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о раду васпитача и стручних сарадника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Стручни активи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програм рада стручног актива (е</a:t>
                      </a:r>
                      <a:r>
                        <a:rPr lang="sr-Cyrl-RS" sz="1600" baseline="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лектронска </a:t>
                      </a: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верзија као доказ)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Запажања о раду стручних актива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01532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5. Реализација ВО праксе,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обезбјеђивање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услова за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ВО рад и брига за квалитет</a:t>
            </a:r>
            <a:br>
              <a:rPr lang="en-U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668070"/>
              </p:ext>
            </p:extLst>
          </p:nvPr>
        </p:nvGraphicFramePr>
        <p:xfrm>
          <a:off x="152400" y="1447800"/>
          <a:ext cx="8610600" cy="5218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182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23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53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Реализација Годишњег програма рада ПУ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91" marR="6029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Опис урађеног 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91" marR="60291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10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Реализација плана праћења рада директора са васпитачима, стручним сарадницима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91" marR="6029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91" marR="60291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410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Инструмент за праћење  рада васпитача и стручних сарадника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91" marR="6029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ДА            НЕ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(опис инструмента)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91" marR="60291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615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Да ли је радно </a:t>
                      </a:r>
                      <a:r>
                        <a:rPr lang="sr-Cyrl-C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вријеме</a:t>
                      </a: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в-о радника усклађено са Правилником о радном времену и истакнуто је на видном </a:t>
                      </a:r>
                      <a:r>
                        <a:rPr lang="sr-Cyrl-C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мјесту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91" marR="6029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ДА             НЕ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(навести разлог ако није)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91" marR="60291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615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Начин праћења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планирање, припремање </a:t>
                      </a: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васпитача  и стручних сарадника за  реализацију в/о процеса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91" marR="6029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опис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91" marR="60291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10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Праћење вођења Радне књиге за предшколске установе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91" marR="6029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Опис  (ко је задужен за праћење, да ли се води </a:t>
                      </a:r>
                      <a:r>
                        <a:rPr lang="sr-Cyrl-R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забиљешка</a:t>
                      </a: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).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91" marR="60291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615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ростор у којем се одвија                              </a:t>
                      </a: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васпитно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-образовни процес сигуран </a:t>
                      </a: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је </a:t>
                      </a: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и прилагођен потребама сваког дјетета;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91" marR="6029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91" marR="60291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6026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Осигурава материјалну подршку за стварање стимулативног окружења за учење и набавку развојно примјерених дидактичких и других потрошних материјала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91" marR="6029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91" marR="60291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68614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071569"/>
              </p:ext>
            </p:extLst>
          </p:nvPr>
        </p:nvGraphicFramePr>
        <p:xfrm>
          <a:off x="294503" y="797846"/>
          <a:ext cx="8458200" cy="18264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282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9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Праћење рада опсервационих тимова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Опис праћења 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Запажања о реализацији </a:t>
                      </a:r>
                      <a:r>
                        <a:rPr lang="sr-Cyrl-CS" sz="16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цјеловитог</a:t>
                      </a: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развојног програма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Опис праћења , да ли постоји инструмент за праћење 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Запажања о реализацији полудневног развојног програма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Опис праћења 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Запажања о реализацији специјализованих програма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Опис праћења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925654"/>
              </p:ext>
            </p:extLst>
          </p:nvPr>
        </p:nvGraphicFramePr>
        <p:xfrm>
          <a:off x="228600" y="3575508"/>
          <a:ext cx="8610600" cy="31310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080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25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Програм личног професионалног развоја директора ПУ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ДА                 НЕ 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Програм професионалног развоја васпитача и стручних сарадника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ДА                 НЕ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План и програм  побљшање квалитета рада предшколске установе са динамиком реализације 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 ДА                 НЕ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Присуствовање семинарима/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Навести семинаре којима су присуствовали васпитачи у посљедње двије године (нпр)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Пројектне активности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Опис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86118" y="335308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4800" y="2735508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6. Лични и професионални развој, развој васпитача и рад на побољшању квалитета рада установе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0189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712912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dirty="0">
                <a:solidFill>
                  <a:srgbClr val="FF0000"/>
                </a:solidFill>
                <a:latin typeface="Comic Sans MS" panose="030F0702030302020204" pitchFamily="66" charset="0"/>
              </a:rPr>
              <a:t>7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. Представљање установе у окружењу и партнерство са породицом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008466"/>
              </p:ext>
            </p:extLst>
          </p:nvPr>
        </p:nvGraphicFramePr>
        <p:xfrm>
          <a:off x="152400" y="1371600"/>
          <a:ext cx="8534400" cy="48525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6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6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062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Представљање установе у окружењу (активност/година)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Попис активности 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Сарадња са локалном заједницом у протекле 4 године (активност/година)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Попис активности </a:t>
                      </a:r>
                      <a:endParaRPr lang="en-US" sz="1600" b="1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Сарадња са другим предшколским установама у протекле 4 године (активност/година)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Попис активности 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Сарадња са школом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Навести активности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Програм партнерства са породицом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         ДА                             НЕ 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(доставити електронску верзију Програма партнерства са породицом)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Облици сарадње директора са родитељима</a:t>
                      </a:r>
                      <a:endParaRPr lang="en-US" sz="1600" b="1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описати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Начин информисања </a:t>
                      </a: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 родитеље о свим догађајима од значаја за рад вртића, дјецу, породице  </a:t>
                      </a:r>
                      <a:endParaRPr lang="en-US" sz="1600" b="1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Описати 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Активности везане за  рад Савјета родитеља</a:t>
                      </a:r>
                      <a:endParaRPr lang="en-US" sz="1600" b="1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</a:rPr>
                        <a:t>Попис активности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42294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-26098"/>
            <a:ext cx="75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8. Праћење вођења педагошке документације и евиденције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(Написати ко је задужен за праћење вођења педагошке документације и евиденције)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857659"/>
              </p:ext>
            </p:extLst>
          </p:nvPr>
        </p:nvGraphicFramePr>
        <p:xfrm>
          <a:off x="47368" y="990600"/>
          <a:ext cx="8892746" cy="2348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875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669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Матичне књиге</a:t>
                      </a:r>
                      <a:endParaRPr 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Љетопис</a:t>
                      </a:r>
                      <a:r>
                        <a:rPr lang="sr-Cyrl-R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 предшколске установе</a:t>
                      </a:r>
                      <a:endParaRPr 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Радне књиге за ПУ – </a:t>
                      </a:r>
                      <a:r>
                        <a:rPr lang="sr-Cyrl-RS" sz="16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цјелодневни</a:t>
                      </a:r>
                      <a:r>
                        <a:rPr lang="sr-Cyrl-R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 и полудневни програм</a:t>
                      </a:r>
                      <a:endParaRPr 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Радне књиге – Програм за </a:t>
                      </a:r>
                      <a:r>
                        <a:rPr lang="sr-Cyrl-RS" sz="16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дјецу</a:t>
                      </a:r>
                      <a:r>
                        <a:rPr lang="sr-Cyrl-R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 у години пред полазак у школу</a:t>
                      </a:r>
                      <a:endParaRPr 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Књига за праћење развоја и учења </a:t>
                      </a:r>
                      <a:r>
                        <a:rPr lang="sr-Cyrl-RS" sz="16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дјетета</a:t>
                      </a:r>
                      <a:endParaRPr 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Евиденција о </a:t>
                      </a:r>
                      <a:r>
                        <a:rPr lang="sr-Cyrl-RS" sz="16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оцјењивању</a:t>
                      </a:r>
                      <a:r>
                        <a:rPr lang="sr-Cyrl-RS" sz="16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 васпитача и стручних сарадника</a:t>
                      </a:r>
                      <a:endParaRPr 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6774" y="3338895"/>
            <a:ext cx="88845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Могући докази </a:t>
            </a:r>
            <a:endParaRPr lang="en-U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sr-Cyrl-RS" sz="1600" b="1" dirty="0">
                <a:latin typeface="Comic Sans MS" panose="030F0702030302020204" pitchFamily="66" charset="0"/>
              </a:rPr>
              <a:t>- Годишњи програм рада предшколске установе;</a:t>
            </a:r>
            <a:endParaRPr lang="en-US" sz="1600" b="1" dirty="0">
              <a:latin typeface="Comic Sans MS" panose="030F0702030302020204" pitchFamily="66" charset="0"/>
            </a:endParaRPr>
          </a:p>
          <a:p>
            <a:r>
              <a:rPr lang="sr-Cyrl-RS" sz="1600" b="1" dirty="0">
                <a:latin typeface="Comic Sans MS" panose="030F0702030302020204" pitchFamily="66" charset="0"/>
              </a:rPr>
              <a:t>- Годишњи програм рада директора (план и реализација);</a:t>
            </a:r>
            <a:endParaRPr lang="en-US" sz="1600" b="1" dirty="0">
              <a:latin typeface="Comic Sans MS" panose="030F0702030302020204" pitchFamily="66" charset="0"/>
            </a:endParaRPr>
          </a:p>
          <a:p>
            <a:r>
              <a:rPr lang="sr-Cyrl-RS" sz="1600" b="1" dirty="0">
                <a:latin typeface="Comic Sans MS" panose="030F0702030302020204" pitchFamily="66" charset="0"/>
              </a:rPr>
              <a:t>- Записници Стручног </a:t>
            </a:r>
            <a:r>
              <a:rPr lang="sr-Cyrl-RS" sz="1600" b="1" dirty="0" err="1">
                <a:latin typeface="Comic Sans MS" panose="030F0702030302020204" pitchFamily="66" charset="0"/>
              </a:rPr>
              <a:t>вијећа</a:t>
            </a:r>
            <a:r>
              <a:rPr lang="sr-Cyrl-RS" sz="1600" b="1" dirty="0">
                <a:latin typeface="Comic Sans MS" panose="030F0702030302020204" pitchFamily="66" charset="0"/>
              </a:rPr>
              <a:t>;</a:t>
            </a:r>
            <a:endParaRPr lang="en-US" sz="1600" b="1" dirty="0">
              <a:latin typeface="Comic Sans MS" panose="030F0702030302020204" pitchFamily="66" charset="0"/>
            </a:endParaRPr>
          </a:p>
          <a:p>
            <a:r>
              <a:rPr lang="sr-Cyrl-RS" sz="1600" b="1" dirty="0">
                <a:latin typeface="Comic Sans MS" panose="030F0702030302020204" pitchFamily="66" charset="0"/>
              </a:rPr>
              <a:t>- Записници Стручних актива;</a:t>
            </a:r>
            <a:endParaRPr lang="en-US" sz="1600" b="1" dirty="0">
              <a:latin typeface="Comic Sans MS" panose="030F0702030302020204" pitchFamily="66" charset="0"/>
            </a:endParaRPr>
          </a:p>
          <a:p>
            <a:r>
              <a:rPr lang="ru-RU" sz="1600" b="1" dirty="0">
                <a:latin typeface="Comic Sans MS" panose="030F0702030302020204" pitchFamily="66" charset="0"/>
              </a:rPr>
              <a:t>- </a:t>
            </a:r>
            <a:r>
              <a:rPr lang="sr-Cyrl-RS" sz="1600" b="1" dirty="0">
                <a:latin typeface="Comic Sans MS" panose="030F0702030302020204" pitchFamily="66" charset="0"/>
              </a:rPr>
              <a:t>Инструмент за </a:t>
            </a:r>
            <a:r>
              <a:rPr lang="sr-Cyrl-RS" sz="1600" b="1" dirty="0" err="1">
                <a:latin typeface="Comic Sans MS" panose="030F0702030302020204" pitchFamily="66" charset="0"/>
              </a:rPr>
              <a:t>оцјењивање</a:t>
            </a:r>
            <a:r>
              <a:rPr lang="sr-Cyrl-RS" sz="1600" b="1" dirty="0">
                <a:latin typeface="Comic Sans MS" panose="030F0702030302020204" pitchFamily="66" charset="0"/>
              </a:rPr>
              <a:t> рада васпитача и стручних сарадника;</a:t>
            </a:r>
            <a:endParaRPr lang="en-US" sz="1600" b="1" dirty="0">
              <a:latin typeface="Comic Sans MS" panose="030F0702030302020204" pitchFamily="66" charset="0"/>
            </a:endParaRPr>
          </a:p>
          <a:p>
            <a:r>
              <a:rPr lang="ru-RU" sz="1600" b="1" dirty="0">
                <a:latin typeface="Comic Sans MS" panose="030F0702030302020204" pitchFamily="66" charset="0"/>
              </a:rPr>
              <a:t>- </a:t>
            </a:r>
            <a:r>
              <a:rPr lang="sr-Cyrl-RS" sz="1600" b="1" dirty="0">
                <a:latin typeface="Comic Sans MS" panose="030F0702030302020204" pitchFamily="66" charset="0"/>
              </a:rPr>
              <a:t>Радне књиге предшколских установа;</a:t>
            </a:r>
            <a:endParaRPr lang="en-US" sz="1600" b="1" dirty="0">
              <a:latin typeface="Comic Sans MS" panose="030F0702030302020204" pitchFamily="66" charset="0"/>
            </a:endParaRPr>
          </a:p>
          <a:p>
            <a:r>
              <a:rPr lang="sr-Cyrl-RS" sz="1600" b="1" dirty="0">
                <a:latin typeface="Comic Sans MS" panose="030F0702030302020204" pitchFamily="66" charset="0"/>
              </a:rPr>
              <a:t>- Радне књиге – Програм за </a:t>
            </a:r>
            <a:r>
              <a:rPr lang="sr-Cyrl-RS" sz="1600" b="1" dirty="0" err="1">
                <a:latin typeface="Comic Sans MS" panose="030F0702030302020204" pitchFamily="66" charset="0"/>
              </a:rPr>
              <a:t>дјецу</a:t>
            </a:r>
            <a:r>
              <a:rPr lang="sr-Cyrl-RS" sz="1600" b="1" dirty="0">
                <a:latin typeface="Comic Sans MS" panose="030F0702030302020204" pitchFamily="66" charset="0"/>
              </a:rPr>
              <a:t> у години пред полазак у школу</a:t>
            </a:r>
            <a:endParaRPr lang="en-US" sz="1600" b="1" dirty="0">
              <a:latin typeface="Comic Sans MS" panose="030F0702030302020204" pitchFamily="66" charset="0"/>
            </a:endParaRPr>
          </a:p>
          <a:p>
            <a:r>
              <a:rPr lang="sr-Cyrl-RS" sz="1600" b="1" dirty="0">
                <a:latin typeface="Comic Sans MS" panose="030F0702030302020204" pitchFamily="66" charset="0"/>
              </a:rPr>
              <a:t>- Књига за праћење развоја и учења </a:t>
            </a:r>
            <a:r>
              <a:rPr lang="sr-Cyrl-RS" sz="1600" b="1" dirty="0" err="1">
                <a:latin typeface="Comic Sans MS" panose="030F0702030302020204" pitchFamily="66" charset="0"/>
              </a:rPr>
              <a:t>дјетета</a:t>
            </a:r>
            <a:r>
              <a:rPr lang="sr-Cyrl-RS" sz="1600" b="1" dirty="0">
                <a:latin typeface="Comic Sans MS" panose="030F0702030302020204" pitchFamily="66" charset="0"/>
              </a:rPr>
              <a:t>;</a:t>
            </a:r>
            <a:endParaRPr lang="en-US" sz="1600" b="1" dirty="0">
              <a:latin typeface="Comic Sans MS" panose="030F0702030302020204" pitchFamily="66" charset="0"/>
            </a:endParaRPr>
          </a:p>
          <a:p>
            <a:r>
              <a:rPr lang="sr-Cyrl-RS" sz="1600" b="1" dirty="0">
                <a:latin typeface="Comic Sans MS" panose="030F0702030302020204" pitchFamily="66" charset="0"/>
              </a:rPr>
              <a:t>- Евиденција о </a:t>
            </a:r>
            <a:r>
              <a:rPr lang="sr-Cyrl-RS" sz="1600" b="1" dirty="0" err="1">
                <a:latin typeface="Comic Sans MS" panose="030F0702030302020204" pitchFamily="66" charset="0"/>
              </a:rPr>
              <a:t>оцјењивању</a:t>
            </a:r>
            <a:r>
              <a:rPr lang="sr-Cyrl-RS" sz="1600" b="1" dirty="0">
                <a:latin typeface="Comic Sans MS" panose="030F0702030302020204" pitchFamily="66" charset="0"/>
              </a:rPr>
              <a:t> васпитача и стручних сарадника;</a:t>
            </a:r>
            <a:endParaRPr lang="en-US" sz="1600" b="1" dirty="0">
              <a:latin typeface="Comic Sans MS" panose="030F0702030302020204" pitchFamily="66" charset="0"/>
            </a:endParaRPr>
          </a:p>
          <a:p>
            <a:r>
              <a:rPr lang="sr-Cyrl-RS" sz="1600" b="1" dirty="0">
                <a:latin typeface="Comic Sans MS" panose="030F0702030302020204" pitchFamily="66" charset="0"/>
              </a:rPr>
              <a:t>- Педагошки досије васпитача, стручних сарадника;</a:t>
            </a:r>
            <a:endParaRPr lang="en-US" sz="1600" b="1" dirty="0">
              <a:latin typeface="Comic Sans MS" panose="030F0702030302020204" pitchFamily="66" charset="0"/>
            </a:endParaRPr>
          </a:p>
          <a:p>
            <a:r>
              <a:rPr lang="sr-Cyrl-RS" sz="1600" b="1" dirty="0">
                <a:latin typeface="Comic Sans MS" panose="030F0702030302020204" pitchFamily="66" charset="0"/>
              </a:rPr>
              <a:t>- Инструменти за праћење </a:t>
            </a:r>
            <a:r>
              <a:rPr lang="sr-Cyrl-RS" sz="1600" b="1" dirty="0" err="1">
                <a:latin typeface="Comic Sans MS" panose="030F0702030302020204" pitchFamily="66" charset="0"/>
              </a:rPr>
              <a:t>релизације</a:t>
            </a:r>
            <a:r>
              <a:rPr lang="sr-Cyrl-RS" sz="1600" b="1" dirty="0">
                <a:latin typeface="Comic Sans MS" panose="030F0702030302020204" pitchFamily="66" charset="0"/>
              </a:rPr>
              <a:t> ГПР ПУ.</a:t>
            </a:r>
            <a:endParaRPr lang="en-US" sz="1600" b="1" dirty="0">
              <a:latin typeface="Comic Sans MS" panose="030F0702030302020204" pitchFamily="66" charset="0"/>
            </a:endParaRPr>
          </a:p>
          <a:p>
            <a:r>
              <a:rPr lang="sr-Cyrl-RS" sz="1600" b="1" dirty="0">
                <a:latin typeface="Comic Sans MS" panose="030F0702030302020204" pitchFamily="66" charset="0"/>
              </a:rPr>
              <a:t>						Инструмент саставиле</a:t>
            </a:r>
            <a:endParaRPr lang="en-US" sz="1600" b="1" dirty="0">
              <a:latin typeface="Comic Sans MS" panose="030F0702030302020204" pitchFamily="66" charset="0"/>
            </a:endParaRPr>
          </a:p>
          <a:p>
            <a:r>
              <a:rPr lang="sr-Cyrl-RS" sz="1600" b="1" dirty="0">
                <a:latin typeface="Comic Sans MS" panose="030F0702030302020204" pitchFamily="66" charset="0"/>
              </a:rPr>
              <a:t>					Славица Видаковић и Даница </a:t>
            </a:r>
            <a:r>
              <a:rPr lang="sr-Cyrl-RS" sz="1600" b="1" dirty="0" err="1">
                <a:latin typeface="Comic Sans MS" panose="030F0702030302020204" pitchFamily="66" charset="0"/>
              </a:rPr>
              <a:t>Мојић</a:t>
            </a:r>
            <a:endParaRPr lang="en-US" sz="16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2686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sr-Cyrl-R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ПРИМЈЕРИ ДОБРЕ ПРАКСЕ</a:t>
            </a:r>
          </a:p>
          <a:p>
            <a:pPr marL="0" indent="0" algn="ctr">
              <a:buNone/>
            </a:pPr>
            <a:r>
              <a:rPr lang="sr-Cyrl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(ПУППИ ПРОГРАМ – ПРЕДШКОЛСКЕ УСТАНОВЕ/ПРИЈАТЕЉИ ПРАВИЛНЕ ИСХРАНЕ)</a:t>
            </a:r>
          </a:p>
          <a:p>
            <a:pPr marL="0" indent="0" algn="ctr">
              <a:buNone/>
            </a:pPr>
            <a:endParaRPr lang="sr-Cyrl-R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sr-Cyrl-RS" sz="1800" b="1" dirty="0">
                <a:latin typeface="Comic Sans MS" panose="030F0702030302020204" pitchFamily="66" charset="0"/>
              </a:rPr>
              <a:t>Слађана </a:t>
            </a:r>
            <a:r>
              <a:rPr lang="sr-Cyrl-RS" sz="1800" b="1" dirty="0" err="1">
                <a:latin typeface="Comic Sans MS" panose="030F0702030302020204" pitchFamily="66" charset="0"/>
              </a:rPr>
              <a:t>Владичић</a:t>
            </a:r>
            <a:r>
              <a:rPr lang="sr-Cyrl-RS" sz="1800" b="1" dirty="0">
                <a:latin typeface="Comic Sans MS" panose="030F0702030302020204" pitchFamily="66" charset="0"/>
              </a:rPr>
              <a:t>, директор ЈУ за предшколско васпитање и образовање </a:t>
            </a:r>
            <a:r>
              <a:rPr lang="sr-Cyrl-RS" sz="1800" b="1" dirty="0" err="1">
                <a:latin typeface="Comic Sans MS" panose="030F0702030302020204" pitchFamily="66" charset="0"/>
              </a:rPr>
              <a:t>дјеце</a:t>
            </a:r>
            <a:r>
              <a:rPr lang="sr-Cyrl-RS" sz="1800" b="1" dirty="0">
                <a:latin typeface="Comic Sans MS" panose="030F0702030302020204" pitchFamily="66" charset="0"/>
              </a:rPr>
              <a:t> „Чика Јова Змај“, Фоча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sr-Cyrl-RS" sz="1800" b="1" dirty="0">
                <a:latin typeface="Comic Sans MS" panose="030F0702030302020204" pitchFamily="66" charset="0"/>
              </a:rPr>
              <a:t>Биљана Ристић, васпитач-координатор,</a:t>
            </a:r>
          </a:p>
          <a:p>
            <a:pPr marL="0" indent="0" algn="just">
              <a:buNone/>
            </a:pPr>
            <a:r>
              <a:rPr lang="sr-Cyrl-RS" sz="1800" b="1" dirty="0">
                <a:latin typeface="Comic Sans MS" panose="030F0702030302020204" pitchFamily="66" charset="0"/>
              </a:rPr>
              <a:t>   ЈУ Дјечији вртић „Чика Јова Змај“, Бијељина</a:t>
            </a:r>
          </a:p>
          <a:p>
            <a:pPr marL="0" indent="0" algn="ctr">
              <a:buNone/>
            </a:pPr>
            <a:r>
              <a:rPr lang="sr-Cyrl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21301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ПРОГРАМ САВЈЕТОВАЊА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8001000" cy="4830763"/>
          </a:xfrm>
        </p:spPr>
        <p:txBody>
          <a:bodyPr/>
          <a:lstStyle/>
          <a:p>
            <a:pPr marL="0" lvl="0" indent="0" algn="just">
              <a:buNone/>
            </a:pPr>
            <a:r>
              <a:rPr lang="sr-Cyrl-CS" b="1" dirty="0">
                <a:latin typeface="Comic Sans MS" panose="030F0702030302020204" pitchFamily="66" charset="0"/>
              </a:rPr>
              <a:t>1. Представљање реализованих активности у предшколском васпитању и образовању у Републици Српској (2019-2021) и предстојеће активности  у 2021. и 2022. години.   </a:t>
            </a:r>
            <a:endParaRPr lang="en-US" b="1" dirty="0">
              <a:latin typeface="Comic Sans MS" panose="030F0702030302020204" pitchFamily="66" charset="0"/>
            </a:endParaRPr>
          </a:p>
          <a:p>
            <a:pPr marL="0" indent="0" algn="just">
              <a:buNone/>
            </a:pPr>
            <a:r>
              <a:rPr lang="sr-Cyrl-CS" b="1" dirty="0">
                <a:latin typeface="Comic Sans MS" panose="030F0702030302020204" pitchFamily="66" charset="0"/>
              </a:rPr>
              <a:t>2. Упознавање директора са инструментом за стручно-педагошки надзор (посредним путем) у рад директора предшколске установе.</a:t>
            </a:r>
          </a:p>
          <a:p>
            <a:pPr marL="0" lvl="0" indent="0" algn="just">
              <a:buNone/>
            </a:pPr>
            <a:r>
              <a:rPr lang="sr-Cyrl-CS" b="1" dirty="0">
                <a:latin typeface="Comic Sans MS" panose="030F0702030302020204" pitchFamily="66" charset="0"/>
              </a:rPr>
              <a:t>3. </a:t>
            </a:r>
            <a:r>
              <a:rPr lang="sr-Cyrl-CS" b="1" dirty="0" err="1">
                <a:latin typeface="Comic Sans MS" panose="030F0702030302020204" pitchFamily="66" charset="0"/>
              </a:rPr>
              <a:t>Примјери</a:t>
            </a:r>
            <a:r>
              <a:rPr lang="sr-Cyrl-CS" b="1" dirty="0">
                <a:latin typeface="Comic Sans MS" panose="030F0702030302020204" pitchFamily="66" charset="0"/>
              </a:rPr>
              <a:t> добре праксе (ПУППИ програм- предшколске установе/пријатељи здраве исхране</a:t>
            </a:r>
            <a:r>
              <a:rPr lang="sr-Cyrl-RS" b="1" dirty="0">
                <a:latin typeface="Comic Sans MS" panose="030F0702030302020204" pitchFamily="66" charset="0"/>
              </a:rPr>
              <a:t>)</a:t>
            </a:r>
            <a:endParaRPr lang="en-US" b="1" dirty="0">
              <a:latin typeface="Comic Sans MS" panose="030F0702030302020204" pitchFamily="66" charset="0"/>
            </a:endParaRPr>
          </a:p>
          <a:p>
            <a:pPr marL="0" lvl="0" indent="0" algn="just">
              <a:buNone/>
            </a:pPr>
            <a:r>
              <a:rPr lang="sr-Cyrl-CS" b="1" dirty="0">
                <a:latin typeface="Comic Sans MS" panose="030F0702030302020204" pitchFamily="66" charset="0"/>
              </a:rPr>
              <a:t>4. Остала </a:t>
            </a:r>
            <a:r>
              <a:rPr lang="sr-Cyrl-CS" b="1" dirty="0" err="1">
                <a:latin typeface="Comic Sans MS" panose="030F0702030302020204" pitchFamily="66" charset="0"/>
              </a:rPr>
              <a:t>пит</a:t>
            </a:r>
            <a:r>
              <a:rPr lang="en-US" b="1" dirty="0" err="1">
                <a:latin typeface="Comic Sans MS" panose="030F0702030302020204" pitchFamily="66" charset="0"/>
              </a:rPr>
              <a:t>aња</a:t>
            </a:r>
            <a:endParaRPr lang="en-U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3687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Cyrl-RS" dirty="0"/>
          </a:p>
          <a:p>
            <a:pPr marL="0" indent="0" algn="ctr">
              <a:buNone/>
            </a:pPr>
            <a:r>
              <a:rPr lang="sr-Cyrl-RS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ОСТАЛА ПИТАЊА</a:t>
            </a:r>
          </a:p>
          <a:p>
            <a:pPr marL="0" indent="0" algn="ctr">
              <a:buNone/>
            </a:pPr>
            <a:r>
              <a:rPr lang="sr-Cyrl-RS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???</a:t>
            </a:r>
            <a:endParaRPr lang="en-US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5035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sr-Cyrl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 ДА ЗНАШ-ТВОЈЕ ЈЕ САМО ОНО ШТО ДРУГОМЕ ДАШ!</a:t>
            </a:r>
            <a:endParaRPr lang="en-US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6583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b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ХВАЛА ЗА ПАЖЊУ!</a:t>
            </a:r>
            <a:b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1"/>
            <a:ext cx="8686800" cy="2362200"/>
          </a:xfrm>
        </p:spPr>
        <p:txBody>
          <a:bodyPr/>
          <a:lstStyle/>
          <a:p>
            <a:pPr marL="0" indent="0" algn="ctr">
              <a:buNone/>
            </a:pPr>
            <a:r>
              <a:rPr lang="sr-Cyrl-RS" b="1" dirty="0">
                <a:latin typeface="Comic Sans MS" panose="030F0702030302020204" pitchFamily="66" charset="0"/>
              </a:rPr>
              <a:t>СРЕЋНО НАМ БИЛО </a:t>
            </a:r>
          </a:p>
          <a:p>
            <a:pPr marL="0" indent="0" algn="ctr">
              <a:buNone/>
            </a:pPr>
            <a:r>
              <a:rPr lang="sr-Cyrl-RS" b="1" dirty="0">
                <a:latin typeface="Comic Sans MS" panose="030F0702030302020204" pitchFamily="66" charset="0"/>
              </a:rPr>
              <a:t>У РАДНОЈ 2021/22. ГОДИНИ</a:t>
            </a:r>
            <a:endParaRPr lang="sr-Cyrl-RS" dirty="0"/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r>
              <a:rPr lang="en-US" sz="3200" b="1" dirty="0" err="1">
                <a:solidFill>
                  <a:srgbClr val="FF0000"/>
                </a:solidFill>
                <a:latin typeface="Comic Sans MS" panose="030F0702030302020204" pitchFamily="66" charset="0"/>
                <a:hlinkClick r:id="rId2"/>
              </a:rPr>
              <a:t>danica.mojic@rpz</a:t>
            </a:r>
            <a:r>
              <a:rPr lang="sr-Latn-RS" sz="3200" b="1" dirty="0">
                <a:solidFill>
                  <a:srgbClr val="FF0000"/>
                </a:solidFill>
                <a:latin typeface="Comic Sans MS" panose="030F0702030302020204" pitchFamily="66" charset="0"/>
                <a:hlinkClick r:id="rId2"/>
              </a:rPr>
              <a:t>-rs.org</a:t>
            </a: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Latn-R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055/210-678</a:t>
            </a:r>
            <a:endParaRPr lang="sr-Cyrl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Cyrl-RS" dirty="0"/>
          </a:p>
        </p:txBody>
      </p:sp>
      <p:pic>
        <p:nvPicPr>
          <p:cNvPr id="1028" name="Picture 4" descr="Šta nam govori dečiji crtež? - Savetovalište za Be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307794"/>
            <a:ext cx="4624848" cy="325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05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sr-Cyrl-C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C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ПРЕДСТАВЉАЊЕ РЕАЛИЗОВАНИХ АКТИВНОСТИ У ПРЕДШКОЛСКОМ ВАСПИТАЊУ И ОБРАЗОВАЊУ У </a:t>
            </a:r>
          </a:p>
          <a:p>
            <a:pPr marL="0" indent="0" algn="ctr">
              <a:buNone/>
            </a:pPr>
            <a:r>
              <a:rPr lang="sr-Cyrl-C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РЕПУБЛИЦИ СРПСКОЈ </a:t>
            </a:r>
          </a:p>
          <a:p>
            <a:pPr marL="0" indent="0" algn="ctr">
              <a:buNone/>
            </a:pPr>
            <a:r>
              <a:rPr lang="sr-Cyrl-C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(2019-2021.) </a:t>
            </a:r>
          </a:p>
          <a:p>
            <a:pPr marL="0" indent="0" algn="ctr">
              <a:buNone/>
            </a:pPr>
            <a:r>
              <a:rPr lang="sr-Cyrl-C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 ПРЕДСТОЈЕЋЕ АКТИВНОСТИ </a:t>
            </a:r>
          </a:p>
          <a:p>
            <a:pPr marL="0" indent="0" algn="ctr">
              <a:buNone/>
            </a:pPr>
            <a:r>
              <a:rPr lang="sr-Cyrl-C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У 2021. И 2022. ГОДИНИ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603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СЕМИНАР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„В</a:t>
            </a:r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РТИЋ – МЈЕСТО ЗАЈЕДНИЧКОГ ЖИВЉЕЊА</a:t>
            </a: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“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ТЕСЛИЋ, 29.11-1.12.2019. године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297363"/>
          </a:xfrm>
        </p:spPr>
        <p:txBody>
          <a:bodyPr/>
          <a:lstStyle/>
          <a:p>
            <a:r>
              <a:rPr lang="sr-Cyrl-RS" b="1" dirty="0">
                <a:latin typeface="Comic Sans MS" panose="030F0702030302020204" pitchFamily="66" charset="0"/>
              </a:rPr>
              <a:t>У организацији Министарства </a:t>
            </a:r>
            <a:r>
              <a:rPr lang="sr-Cyrl-RS" b="1" dirty="0" err="1">
                <a:latin typeface="Comic Sans MS" panose="030F0702030302020204" pitchFamily="66" charset="0"/>
              </a:rPr>
              <a:t>просвјете</a:t>
            </a:r>
            <a:r>
              <a:rPr lang="sr-Cyrl-RS" b="1" dirty="0">
                <a:latin typeface="Comic Sans MS" panose="030F0702030302020204" pitchFamily="66" charset="0"/>
              </a:rPr>
              <a:t> и културе, Више од 240 васпитача, стручних сарадника и директора јавних и приватних ПУ;</a:t>
            </a:r>
          </a:p>
          <a:p>
            <a:r>
              <a:rPr lang="sr-Cyrl-RS" b="1" dirty="0">
                <a:latin typeface="Comic Sans MS" panose="030F0702030302020204" pitchFamily="66" charset="0"/>
              </a:rPr>
              <a:t>Теме: Партнерство са породицом и </a:t>
            </a:r>
            <a:r>
              <a:rPr lang="sr-Cyrl-RS" b="1" dirty="0" err="1">
                <a:latin typeface="Comic Sans MS" panose="030F0702030302020204" pitchFamily="66" charset="0"/>
              </a:rPr>
              <a:t>Психосоцијална</a:t>
            </a:r>
            <a:r>
              <a:rPr lang="sr-Cyrl-RS" b="1" dirty="0">
                <a:latin typeface="Comic Sans MS" panose="030F0702030302020204" pitchFamily="66" charset="0"/>
              </a:rPr>
              <a:t> подршка родитељима </a:t>
            </a:r>
            <a:r>
              <a:rPr lang="sr-Cyrl-RS" b="1" dirty="0" err="1">
                <a:latin typeface="Comic Sans MS" panose="030F0702030302020204" pitchFamily="66" charset="0"/>
              </a:rPr>
              <a:t>дјеце</a:t>
            </a:r>
            <a:r>
              <a:rPr lang="sr-Cyrl-RS" b="1" dirty="0">
                <a:latin typeface="Comic Sans MS" panose="030F0702030302020204" pitchFamily="66" charset="0"/>
              </a:rPr>
              <a:t> са сметњама у развоју (обука за </a:t>
            </a:r>
            <a:r>
              <a:rPr lang="sr-Cyrl-RS" b="1" dirty="0" err="1">
                <a:latin typeface="Comic Sans MS" panose="030F0702030302020204" pitchFamily="66" charset="0"/>
              </a:rPr>
              <a:t>примјену</a:t>
            </a:r>
            <a:r>
              <a:rPr lang="sr-Cyrl-RS" b="1" dirty="0">
                <a:latin typeface="Comic Sans MS" panose="030F0702030302020204" pitchFamily="66" charset="0"/>
              </a:rPr>
              <a:t> радионица са родитељима);</a:t>
            </a:r>
          </a:p>
          <a:p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722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ПРИРУЧНИЦИ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19" y="1295400"/>
            <a:ext cx="8574105" cy="4983163"/>
          </a:xfrm>
        </p:spPr>
        <p:txBody>
          <a:bodyPr/>
          <a:lstStyle/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           </a:t>
            </a: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				             </a:t>
            </a:r>
          </a:p>
          <a:p>
            <a:pPr marL="0" indent="0" algn="ctr">
              <a:buNone/>
            </a:pPr>
            <a:r>
              <a:rPr lang="sr-Cyrl-R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					</a:t>
            </a:r>
            <a:r>
              <a:rPr lang="sr-Cyrl-RS" sz="1200" b="1" dirty="0">
                <a:latin typeface="Comic Sans MS" panose="030F0702030302020204" pitchFamily="66" charset="0"/>
              </a:rPr>
              <a:t>др Наташа Цвијановић</a:t>
            </a: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Приручнике и </a:t>
            </a:r>
            <a:r>
              <a:rPr lang="sr-Cyrl-RS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Смјернице</a:t>
            </a: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можете пронаћи у електронској форми, на сајту Министарства </a:t>
            </a:r>
            <a:r>
              <a:rPr lang="sr-Cyrl-RS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просвјете</a:t>
            </a: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културе (Предшколско васпитање и образовање        </a:t>
            </a:r>
          </a:p>
          <a:p>
            <a:pPr marL="0" indent="0" algn="ctr">
              <a:buNone/>
            </a:pP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Актуелности        Програм за унапређење партнерства са породицом – програм одговорног родитељства и Програм </a:t>
            </a:r>
            <a:r>
              <a:rPr lang="sr-Cyrl-RS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психосоцијалне</a:t>
            </a: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подршке за родитеље </a:t>
            </a:r>
            <a:r>
              <a:rPr lang="sr-Cyrl-RS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дјеце</a:t>
            </a: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са сметњама у развоју).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371600" y="5410200"/>
            <a:ext cx="564704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7239000" y="5181600"/>
            <a:ext cx="5334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05" y="1367066"/>
            <a:ext cx="2189720" cy="29196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1334576"/>
            <a:ext cx="2190133" cy="2920177"/>
          </a:xfrm>
          <a:prstGeom prst="rect">
            <a:avLst/>
          </a:prstGeom>
        </p:spPr>
      </p:pic>
      <p:pic>
        <p:nvPicPr>
          <p:cNvPr id="1028" name="Picture 4" descr="https://www.rpz-rs.org/sajt/doc/image/novosti_sr/novost_14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724" y="1981200"/>
            <a:ext cx="4061662" cy="172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120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ПРЕДШКОЛСКА РАДИЛИЦА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845" y="1787610"/>
            <a:ext cx="3565076" cy="4414753"/>
          </a:xfrm>
          <a:prstGeom prst="rect">
            <a:avLst/>
          </a:prstGeom>
        </p:spPr>
      </p:pic>
      <p:pic>
        <p:nvPicPr>
          <p:cNvPr id="1026" name="Picture 2" descr="Моја предшколска књига - Тијана Дабић, Јасна Јовичић - Завод за уџбенике и  наставна средства Р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19373"/>
            <a:ext cx="2028863" cy="260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zunsrs.com/wp-content/uploads/2020/12/Projekti-KORIC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058" y="4007342"/>
            <a:ext cx="1850385" cy="265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ww.zunsrs.com/wp-content/uploads/2020/12/Prpredskolska-knjiga-2-KORICE-Cop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384" y="1419121"/>
            <a:ext cx="1754583" cy="2505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34858" y="43434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МОЈА ПРЕДШКОЛСКА КЊИГА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9200" y="381000"/>
            <a:ext cx="723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ЗАВОД ЗА УЏБЕНИКЕ И НАСТАВНА СРЕДСТВА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809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ДИДАКТИЧКИ ПАКЕТ</a:t>
            </a:r>
          </a:p>
          <a:p>
            <a:pPr marL="0" indent="0" algn="ctr">
              <a:buNone/>
            </a:pPr>
            <a:r>
              <a:rPr lang="sr-Cyrl-RS" b="1" dirty="0">
                <a:latin typeface="Comic Sans MS" panose="030F0702030302020204" pitchFamily="66" charset="0"/>
              </a:rPr>
              <a:t>Министарство </a:t>
            </a:r>
            <a:r>
              <a:rPr lang="sr-Cyrl-RS" b="1" dirty="0" err="1">
                <a:latin typeface="Comic Sans MS" panose="030F0702030302020204" pitchFamily="66" charset="0"/>
              </a:rPr>
              <a:t>просвјете</a:t>
            </a:r>
            <a:r>
              <a:rPr lang="sr-Cyrl-RS" b="1" dirty="0">
                <a:latin typeface="Comic Sans MS" panose="030F0702030302020204" pitchFamily="66" charset="0"/>
              </a:rPr>
              <a:t> и културе Републике Српске је одобрило садржај дидактичког пакета као основни обавезни материјал за игру и рано учење и </a:t>
            </a:r>
            <a:r>
              <a:rPr lang="sr-Cyrl-RS" b="1" dirty="0" err="1">
                <a:latin typeface="Comic Sans MS" panose="030F0702030302020204" pitchFamily="66" charset="0"/>
              </a:rPr>
              <a:t>успјешно</a:t>
            </a:r>
            <a:r>
              <a:rPr lang="sr-Cyrl-RS" b="1" dirty="0">
                <a:latin typeface="Comic Sans MS" panose="030F0702030302020204" pitchFamily="66" charset="0"/>
              </a:rPr>
              <a:t> реализовање васпитно-образовног процеса.</a:t>
            </a:r>
          </a:p>
          <a:p>
            <a:pPr marL="0" indent="0" algn="ctr">
              <a:buNone/>
            </a:pPr>
            <a:endParaRPr lang="sr-Cyrl-RS" b="1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US" b="1" dirty="0"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3352800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973384"/>
      </p:ext>
    </p:extLst>
  </p:cSld>
  <p:clrMapOvr>
    <a:masterClrMapping/>
  </p:clrMapOvr>
</p:sld>
</file>

<file path=ppt/theme/theme1.xml><?xml version="1.0" encoding="utf-8"?>
<a:theme xmlns:a="http://schemas.openxmlformats.org/drawingml/2006/main" name="kids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08DA1AC-25E6-4B26-8A3D-23AC8839F80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kids</Template>
  <TotalTime>696</TotalTime>
  <Words>2862</Words>
  <Application>Microsoft Office PowerPoint</Application>
  <PresentationFormat>On-screen Show (4:3)</PresentationFormat>
  <Paragraphs>417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Arial</vt:lpstr>
      <vt:lpstr>Calibri</vt:lpstr>
      <vt:lpstr>Comic Sans MS</vt:lpstr>
      <vt:lpstr>Times New Roman</vt:lpstr>
      <vt:lpstr>Wingdings</vt:lpstr>
      <vt:lpstr>Wingdings 3</vt:lpstr>
      <vt:lpstr>kids</vt:lpstr>
      <vt:lpstr>         </vt:lpstr>
      <vt:lpstr>ЦИЉЕВИ САВЈЕТОВАЊА</vt:lpstr>
      <vt:lpstr>PowerPoint Presentation</vt:lpstr>
      <vt:lpstr>ПРОГРАМ САВЈЕТОВАЊА</vt:lpstr>
      <vt:lpstr>PowerPoint Presentation</vt:lpstr>
      <vt:lpstr>СЕМИНАР „ВРТИЋ – МЈЕСТО ЗАЈЕДНИЧКОГ ЖИВЉЕЊА“ ТЕСЛИЋ, 29.11-1.12.2019. године</vt:lpstr>
      <vt:lpstr>ПРИРУЧНИЦИ</vt:lpstr>
      <vt:lpstr>PowerPoint Presentation</vt:lpstr>
      <vt:lpstr>PowerPoint Presentation</vt:lpstr>
      <vt:lpstr>PowerPoint Presentation</vt:lpstr>
      <vt:lpstr>ЗАКОН И ПОДЗАКОНСКА АКТА</vt:lpstr>
      <vt:lpstr>PowerPoint Presentation</vt:lpstr>
      <vt:lpstr>СВЕТОСАВСКА НАГРАДА</vt:lpstr>
      <vt:lpstr>PowerPoint Presentation</vt:lpstr>
      <vt:lpstr>Овако је све почело…</vt:lpstr>
      <vt:lpstr>PowerPoint Presentation</vt:lpstr>
      <vt:lpstr>PowerPoint Presentation</vt:lpstr>
      <vt:lpstr>    НОМИНОВАНЕ У КАТЕГОРИЈИ ВАСПИТАЧА:  1. Ивана Кундачина и Сања Кисин, Требиње  2. Нада Радоја, Дубравка Кекић и Александра Вујмиловић, Бања Лука  3. Радијана Дукић, Јелена Милошевић, Маријана Вуковић , Драгана Пљеваљчић, Фоча </vt:lpstr>
      <vt:lpstr> ДОБИТНИЦЕ НАГРАДЕ ЗА НАЈИНОВАТИВНИЈЕ ВАСПИТАЧЕ У БиХ У 2020. ГОДИНИ </vt:lpstr>
      <vt:lpstr>PowerPoint Presentation</vt:lpstr>
      <vt:lpstr>12.јун 1946-3.децембар 2020.године</vt:lpstr>
      <vt:lpstr>РЕСУРСНИ ЦЕНТРИ</vt:lpstr>
      <vt:lpstr>РЕФОРМА ПРОГРАМА ПРЕДШКОЛСКОГ ВАСПИТАЊА И ОБРАЗОВАЊА</vt:lpstr>
      <vt:lpstr>PowerPoint Presentation</vt:lpstr>
      <vt:lpstr>PowerPoint Presentation</vt:lpstr>
      <vt:lpstr>НОВЕ ПРЕДШКОЛСКЕ УСТАНОВЕ</vt:lpstr>
      <vt:lpstr>PowerPoint Presentation</vt:lpstr>
      <vt:lpstr>ПЛАНОВИ ЗА НАРЕДНУ ГОДИНУ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5. Реализација ВО праксе, обезбјеђивање  услова за  ВО рад и брига за квалитет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ХВАЛА ЗА ПАЖЊУ! </vt:lpstr>
    </vt:vector>
  </TitlesOfParts>
  <Company>Deftones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</dc:creator>
  <cp:lastModifiedBy>Danica Mojić</cp:lastModifiedBy>
  <cp:revision>180</cp:revision>
  <dcterms:created xsi:type="dcterms:W3CDTF">2019-11-26T10:42:08Z</dcterms:created>
  <dcterms:modified xsi:type="dcterms:W3CDTF">2021-11-11T12:43:40Z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TC019169599991</vt:lpwstr>
  </property>
</Properties>
</file>