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handoutMasterIdLst>
    <p:handoutMasterId r:id="rId45"/>
  </p:handoutMasterIdLst>
  <p:sldIdLst>
    <p:sldId id="256" r:id="rId3"/>
    <p:sldId id="257" r:id="rId4"/>
    <p:sldId id="271" r:id="rId5"/>
    <p:sldId id="270" r:id="rId6"/>
    <p:sldId id="269" r:id="rId7"/>
    <p:sldId id="268" r:id="rId8"/>
    <p:sldId id="267" r:id="rId9"/>
    <p:sldId id="275" r:id="rId10"/>
    <p:sldId id="276" r:id="rId11"/>
    <p:sldId id="273" r:id="rId12"/>
    <p:sldId id="266" r:id="rId13"/>
    <p:sldId id="265" r:id="rId14"/>
    <p:sldId id="264" r:id="rId15"/>
    <p:sldId id="272" r:id="rId16"/>
    <p:sldId id="297" r:id="rId17"/>
    <p:sldId id="300" r:id="rId18"/>
    <p:sldId id="298" r:id="rId19"/>
    <p:sldId id="295" r:id="rId20"/>
    <p:sldId id="292" r:id="rId21"/>
    <p:sldId id="263" r:id="rId22"/>
    <p:sldId id="293" r:id="rId23"/>
    <p:sldId id="279" r:id="rId24"/>
    <p:sldId id="274" r:id="rId25"/>
    <p:sldId id="278" r:id="rId26"/>
    <p:sldId id="277" r:id="rId27"/>
    <p:sldId id="262" r:id="rId28"/>
    <p:sldId id="261" r:id="rId29"/>
    <p:sldId id="260" r:id="rId30"/>
    <p:sldId id="259" r:id="rId31"/>
    <p:sldId id="258" r:id="rId32"/>
    <p:sldId id="280" r:id="rId33"/>
    <p:sldId id="284" r:id="rId34"/>
    <p:sldId id="283" r:id="rId35"/>
    <p:sldId id="282" r:id="rId36"/>
    <p:sldId id="281" r:id="rId37"/>
    <p:sldId id="285" r:id="rId38"/>
    <p:sldId id="286" r:id="rId39"/>
    <p:sldId id="287" r:id="rId40"/>
    <p:sldId id="288" r:id="rId41"/>
    <p:sldId id="289" r:id="rId42"/>
    <p:sldId id="290" r:id="rId43"/>
    <p:sldId id="291" r:id="rId4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>
      <p:cViewPr varScale="1">
        <p:scale>
          <a:sx n="86" d="100"/>
          <a:sy n="86" d="100"/>
        </p:scale>
        <p:origin x="12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BC76B-E4EB-4798-8E34-9827652934F3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73160D-8C44-494A-93D8-7C66AD1EA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ladars.net/sr-SP-Cyrl/Vlada/Ministarstva/mpk/Documents/Reformske%20aktivnosti_165x235_PRINT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br>
              <a:rPr lang="sr-Cyrl-RS" dirty="0"/>
            </a:b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218911"/>
            <a:ext cx="448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endParaRPr lang="sr-Cyrl-RS" sz="1600" b="1" dirty="0"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latin typeface="Comic Sans MS" panose="030F0702030302020204" pitchFamily="66" charset="0"/>
              </a:rPr>
              <a:t>РЕПУБЛИЧКИ ПЕДАГОШКИ ЗАВОД</a:t>
            </a:r>
            <a:endParaRPr lang="en-US" sz="1600" b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51064" y="3124200"/>
            <a:ext cx="44849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ВАСПИТАЧЕ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(ПК БИЈЕЉИНА)</a:t>
            </a:r>
            <a:r>
              <a:rPr lang="sr-Cyrl-RS" sz="1600" b="1" dirty="0">
                <a:latin typeface="Comic Sans MS" panose="030F0702030302020204" pitchFamily="66" charset="0"/>
              </a:rPr>
              <a:t> </a:t>
            </a:r>
            <a:endParaRPr lang="en-US" sz="16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latin typeface="Comic Sans MS" panose="030F0702030302020204" pitchFamily="66" charset="0"/>
              </a:rPr>
              <a:t>Мојић</a:t>
            </a:r>
            <a:endParaRPr lang="sr-Cyrl-RS" b="1" dirty="0"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2021.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ЈЕДНО ВЕЛИКО БРАВО СВИМ ВАСПИТАЧИМА ЗА РАД ТОКОМ КОРОНЕ! ПРОНАШЛИ СТЕ БЕЗБРОЈ НАЧИНА ДА ДОПРЕТЕ ДО ДЈЕЦЕ И РОДИТЕЉА, УПРКОС ТЕШКОЈ СИТУАЦИЈИ У КОЈОЈ СМО СЕ СВИ НАШЛИ!</a:t>
            </a:r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449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ЗАКОН И ПОДЗАКОНСКА АКТА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Закон о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измјенама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и допунама Закона о предшколском васпитању и образовању („Службени гласник РС“ број 63/20):</a:t>
            </a:r>
          </a:p>
          <a:p>
            <a:pPr algn="just">
              <a:defRPr/>
            </a:pP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Обезбијеђено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</a:t>
            </a: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суфинансирање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боравка у предшколској установи дјеце којима је утврђен статус </a:t>
            </a: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дјетета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без родитељског старања, као и дјеце са сметњама у развоју</a:t>
            </a:r>
            <a:r>
              <a:rPr 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- 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наведено право у јуну мјесецу остварило је 65 дјеце.</a:t>
            </a: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Створена могућност обављања дјелатности предшколског васпитања и образовања од стране основних школа, у оквиру посебног одјељења или организационе јединице, те установама социјалне заштите.</a:t>
            </a:r>
          </a:p>
        </p:txBody>
      </p:sp>
    </p:spTree>
    <p:extLst>
      <p:ext uri="{BB962C8B-B14F-4D97-AF65-F5344CB8AC3E}">
        <p14:creationId xmlns:p14="http://schemas.microsoft.com/office/powerpoint/2010/main" val="290515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8686800" cy="4830763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процедури пријема у радни однос и начину бодовања 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васпитача, стручних сарадника, секретара и рачуновође у предшколској установи;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BA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ru-RU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 о поступку за додјељивање Светосавске награде васпитачима и стручним сарадницима;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начину и условима остваривања програма у предшколским установама за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дјецу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са сметњама у развоју;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ru-RU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Упутство  о етичком кодексу током реалиације програма, пројеката и истраживања са дјецом у предшколским установама;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ru-RU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остваривању стручно-педагошког надзора у предшколској установи.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52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СВЕТОСАВСКА НАГРАДА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28255"/>
            <a:ext cx="8686800" cy="5211763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 први  пут су васпитачима запосленим у предшколским установама 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додијељене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Светосавске награде, </a:t>
            </a:r>
            <a:r>
              <a:rPr lang="sr-Cyrl-BA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за изузетне резултате и</a:t>
            </a:r>
          </a:p>
          <a:p>
            <a:pPr marL="0" indent="0" algn="ctr">
              <a:buNone/>
              <a:defRPr/>
            </a:pPr>
            <a:r>
              <a:rPr lang="sr-Cyrl-BA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залагање у раду са дјецом.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463" y="2539148"/>
            <a:ext cx="2043800" cy="38423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39148"/>
            <a:ext cx="2009002" cy="39122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060" y="2539148"/>
            <a:ext cx="2083173" cy="38516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975" y="63579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БИЈЕЉИНА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892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278" y="1752600"/>
            <a:ext cx="2170259" cy="3916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766890"/>
            <a:ext cx="2118630" cy="3902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293" y="1766890"/>
            <a:ext cx="1662251" cy="3916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1747591"/>
            <a:ext cx="1860138" cy="3921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5791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БАЊА ЛУКА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5943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ТРЕБИЊЕ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5943600"/>
            <a:ext cx="18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СРЕБРЕНИЦА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49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01600"/>
            <a:ext cx="7620000" cy="637944"/>
          </a:xfrm>
        </p:spPr>
        <p:txBody>
          <a:bodyPr/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Овако је све почело…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s://inskola.com/wp-content/uploads/2018/07/radenka-butulija-wpcf_200x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15" y="45119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nskola.com/wp-content/uploads/2018/07/sanja-prodanovic-wpcf_200x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879" y="4511936"/>
            <a:ext cx="1837038" cy="18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nskola.com/wp-content/uploads/2018/07/sladjana-misic-wpcf_200x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511936"/>
            <a:ext cx="1788641" cy="178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nskola.com/wp-content/uploads/2018/07/svetlana-cigoja-wpcf_2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636" y="452223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nskola.com/wp-content/uploads/2018/07/desanka-pandilovski-wpcf_2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2" y="176144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nskola.com/wp-content/uploads/2018/07/biljana-arsenovic-wpcf_200x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066" y="176144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nskola.com/wp-content/uploads/2018/07/milena-jovic-danica-mojic-wpcf_200x2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183120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1921" y="1299775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ПОБЈЕДНИЦЕ У КАТЕГОРИЈИ ВАСПИТАЧА,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33226" y="4234937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ВАСПИТАЧА,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6800" y="1342253"/>
            <a:ext cx="384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СТРУЧНИХ САРАДНИКА,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232" y="3643928"/>
            <a:ext cx="4103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Десанка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Пандиловски</a:t>
            </a:r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и Биљана Арсеновић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79062" y="3695296"/>
            <a:ext cx="3062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Милена Јовић и Даница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Мојић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580" y="6427232"/>
            <a:ext cx="185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Раденка </a:t>
            </a:r>
            <a:r>
              <a:rPr lang="sr-Cyrl-RS" sz="1400" b="1" dirty="0" err="1">
                <a:latin typeface="Comic Sans MS" panose="030F0702030302020204" pitchFamily="66" charset="0"/>
              </a:rPr>
              <a:t>Бутулија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3218" y="6428950"/>
            <a:ext cx="185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 err="1">
                <a:latin typeface="Comic Sans MS" panose="030F0702030302020204" pitchFamily="66" charset="0"/>
              </a:rPr>
              <a:t>Свјетлана</a:t>
            </a:r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Чигоја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80162" y="6348974"/>
            <a:ext cx="185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Сања Продановић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95161" y="6408127"/>
            <a:ext cx="185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Слађана Мишић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9E78CB-5341-412C-989B-A678313DBBC6}"/>
              </a:ext>
            </a:extLst>
          </p:cNvPr>
          <p:cNvSpPr txBox="1"/>
          <p:nvPr/>
        </p:nvSpPr>
        <p:spPr>
          <a:xfrm>
            <a:off x="2329636" y="914400"/>
            <a:ext cx="43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Награда за иновативне наставнике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456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ručene UNICEF nagrade za najbolje: Gordana Simić iz vrtića “Trol” dobila  nagradu za najkreativnijeg pojedinca - Radio Derventa - RTV Derventa vijest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373269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2286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НАШЕ ПРИЧЕ ЗА НАЈБОЉЕ ВРТИЋЕ“</a:t>
            </a:r>
          </a:p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2016. година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045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inskola.com/wp-content/uploads/2018/07/sanja-prodanovic-wpcf_200x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78" y="134875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nskola.com/wp-content/uploads/2018/07/vesna_snjeza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14" y="436808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1598" y="718099"/>
            <a:ext cx="322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ПОБЈЕДНИЦА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2272" y="3229314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Сања Продановић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" y="3721757"/>
            <a:ext cx="281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ВАСПИТАЧА,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347" y="6273088"/>
            <a:ext cx="2204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Весна Спасојевић и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Сњежана</a:t>
            </a:r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Кашиковић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pic>
        <p:nvPicPr>
          <p:cNvPr id="2054" name="Picture 6" descr="https://inskola.com/wp-content/uploads/2018/07/gordana-simi%C4%87-wpcf_200x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346" y="134875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inskola.com/wp-content/uploads/2018/07/milena-jovic-danica-mojic-wpcf_2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539" y="136693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289724" y="718099"/>
            <a:ext cx="384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СТРУЧНИХ САРАДНИКА,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7604" y="3262579"/>
            <a:ext cx="3062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Милена Јовић и Даница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Мојић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5123" y="3258853"/>
            <a:ext cx="200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Гордана Симић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3939" y="3762120"/>
            <a:ext cx="32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2018.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Picture 4" descr="https://inskola.com/wp-content/uploads/2019/08/1-6a-wpcf_2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838" y="4368088"/>
            <a:ext cx="1896210" cy="189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inskola.com/wp-content/uploads/2019/08/1-6c-wpcf_200x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64" y="43835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493878" y="6270132"/>
            <a:ext cx="403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Нада Радоја и Александра </a:t>
            </a:r>
            <a:r>
              <a:rPr lang="sr-Cyrl-RS" sz="1400" b="1" dirty="0" err="1">
                <a:latin typeface="Comic Sans MS" panose="030F0702030302020204" pitchFamily="66" charset="0"/>
              </a:rPr>
              <a:t>Вујмиловић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pic>
        <p:nvPicPr>
          <p:cNvPr id="21" name="Picture 6" descr="https://inskola.com/wp-content/uploads/2021/03/Mirjana-Vujovic-Radenka-Butulija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434" y="43835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019800" y="6264298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Мирјана Вујовић и 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Раденка </a:t>
            </a:r>
            <a:r>
              <a:rPr lang="sr-Cyrl-RS" sz="1400" b="1" dirty="0" err="1">
                <a:latin typeface="Comic Sans MS" panose="030F0702030302020204" pitchFamily="66" charset="0"/>
              </a:rPr>
              <a:t>Бутулија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9800" y="3770941"/>
            <a:ext cx="32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2019.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883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590800"/>
            <a:ext cx="4495801" cy="3048000"/>
          </a:xfrm>
        </p:spPr>
        <p:txBody>
          <a:bodyPr/>
          <a:lstStyle/>
          <a:p>
            <a:pPr algn="ctr"/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latin typeface="Comic Sans MS" panose="030F0702030302020204" pitchFamily="66" charset="0"/>
              </a:rPr>
              <a:t>НОМИНОВАНЕ </a:t>
            </a:r>
            <a:br>
              <a:rPr lang="sr-Cyrl-RS" sz="2000" b="1" dirty="0">
                <a:latin typeface="Comic Sans MS" panose="030F0702030302020204" pitchFamily="66" charset="0"/>
              </a:rPr>
            </a:br>
            <a:r>
              <a:rPr lang="sr-Cyrl-RS" sz="2000" b="1" dirty="0">
                <a:latin typeface="Comic Sans MS" panose="030F0702030302020204" pitchFamily="66" charset="0"/>
              </a:rPr>
              <a:t>У КАТЕГОРИЈИ ВАСПИТАЧА:</a:t>
            </a:r>
            <a:br>
              <a:rPr lang="sr-Cyrl-RS" sz="2000" b="1" dirty="0"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Ивана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Кундачина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Сања Кисин, Требиње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Нада Радоја, Дубравка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Кекић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Александра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Вујмиловић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Бања Лука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Радијана Дукић, Јелена Милошевић, Маријана Вуковић , Драгана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Пљеваљчић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Фоча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2100" y="304800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НАГРАДА ЗА ИНОВАТИВНЕ НАСТАВНИКЕ ЗА 2020. ГОДИНУ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3742CE-7BFA-4F3F-8D8B-1D02500DDB92}"/>
              </a:ext>
            </a:extLst>
          </p:cNvPr>
          <p:cNvSpPr txBox="1"/>
          <p:nvPr/>
        </p:nvSpPr>
        <p:spPr>
          <a:xfrm>
            <a:off x="5181600" y="2514600"/>
            <a:ext cx="355962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НОМИНОВАНЕ У КАТЕГОРИЈИ ДИРЕКТОРА</a:t>
            </a:r>
          </a:p>
          <a:p>
            <a:pPr algn="ctr"/>
            <a:endParaRPr lang="sr-Cyrl-R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457200" indent="-457200" algn="ctr">
              <a:buAutoNum type="arabicPeriod"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ГОРДАНА СИМИЋ, ДЕРВЕНТА</a:t>
            </a:r>
          </a:p>
          <a:p>
            <a:pPr algn="ctr"/>
            <a:endParaRPr lang="sr-Cyrl-R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ЛАРИСА ПЕЈИЋ,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БАЊА ЛУКА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19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7471"/>
            <a:ext cx="7620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ДОБИТНИЦЕ НАГРАДЕ ЗА НАЈИНОВАТИВНИЈЕ ВАСПИТАЧЕ У БиХ У 2020. ГОДИНИ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8" name="Picture 4" descr="https://inskola.com/wp-content/uploads/2020/12/radijana-wpcf_200x14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4914781" cy="346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4912720"/>
            <a:ext cx="739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ФОЧА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Радијана Дукић, Јелена Милошевић, Маријана Вуковић, Драгана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Пљеваљчић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354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ЦИЉЕВИ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479664" cy="53641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Међусобно упознавање.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Да подржимо и охрабримо једни друге, након тешког периода Короне, а пред почетак нове радне године!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Да се </a:t>
            </a:r>
            <a:r>
              <a:rPr lang="sr-Cyrl-RS" b="1" dirty="0" err="1">
                <a:latin typeface="Comic Sans MS" panose="030F0702030302020204" pitchFamily="66" charset="0"/>
              </a:rPr>
              <a:t>подсјетимо</a:t>
            </a:r>
            <a:r>
              <a:rPr lang="sr-Cyrl-RS" b="1" dirty="0">
                <a:latin typeface="Comic Sans MS" panose="030F0702030302020204" pitchFamily="66" charset="0"/>
              </a:rPr>
              <a:t> шта смо урадили у систему предшколског васпитања и образовања, у протеклих </a:t>
            </a:r>
            <a:r>
              <a:rPr lang="sr-Cyrl-RS" b="1" dirty="0" err="1">
                <a:latin typeface="Comic Sans MS" panose="030F0702030302020204" pitchFamily="66" charset="0"/>
              </a:rPr>
              <a:t>двије</a:t>
            </a:r>
            <a:r>
              <a:rPr lang="sr-Cyrl-RS" b="1" dirty="0">
                <a:latin typeface="Comic Sans MS" panose="030F0702030302020204" pitchFamily="66" charset="0"/>
              </a:rPr>
              <a:t> године.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Упознавање са реформом Програма предшколског васпитања и образовања.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Оснаживање васпитача за унапређивање партнерства породице и предшколске установе.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Упознавање са васпитачима- добитницима награда!</a:t>
            </a:r>
          </a:p>
          <a:p>
            <a:pPr marL="0" indent="0" algn="just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…и све оно што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осјећате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желите да питате или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подијелите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својим колегама васпитачима!</a:t>
            </a: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мјесецу априлу расписан је Позив за достављање најбољег дидактичког материјала и играчака за рано учење. Комисија је оцијенила радове, резултати ће бити објављени на сајту Министарства просвјете и културе.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Медијска промоција: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„Вртићи за све“ - видео спотови о раном учењу и одговорном родитељству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„Подршка дјеци са сметњама у развоју“ </a:t>
            </a:r>
            <a:endParaRPr lang="en-U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106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1600"/>
            <a:ext cx="7848600" cy="1066800"/>
          </a:xfrm>
        </p:spPr>
        <p:txBody>
          <a:bodyPr/>
          <a:lstStyle/>
          <a:p>
            <a:pPr algn="ctr"/>
            <a:r>
              <a:rPr lang="sr-Cyrl-RS" sz="2800" b="1" dirty="0">
                <a:latin typeface="Comic Sans MS" panose="030F0702030302020204" pitchFamily="66" charset="0"/>
              </a:rPr>
              <a:t>12.јун 1946-3.децембар 2020.године</a:t>
            </a:r>
            <a:endParaRPr 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ПРЕМИНУО ПРОФ. ДР ПЕРО СПАСОЈЕВИЋ: ОДЛАЗАК НАЈДРАЖЕГ УЧИТЕЉА :: Semberija  INFO ::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298" y="1371600"/>
            <a:ext cx="6587404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47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РЕСУРСНИ ЦЕНТРИ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86800" cy="4830763"/>
          </a:xfrm>
        </p:spPr>
        <p:txBody>
          <a:bodyPr/>
          <a:lstStyle/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Школе за дјецу са сметњама у развоју којима је дата сагласност за организовање рада ресурсног центра за инклузивно васпитање и образовање пружаће подршку предшколским установама у раду са дјецом са сметњама у развоју, а на основу захтјева предшколске установе. </a:t>
            </a:r>
            <a:endParaRPr lang="en-US" altLang="en-US" b="1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sr-Cyrl-RS" dirty="0">
                <a:latin typeface="Comic Sans MS" panose="030F0702030302020204" pitchFamily="66" charset="0"/>
              </a:rPr>
              <a:t>	- </a:t>
            </a:r>
            <a:r>
              <a:rPr lang="ru-RU" sz="2000" b="1" dirty="0">
                <a:latin typeface="Comic Sans MS" panose="030F0702030302020204" pitchFamily="66" charset="0"/>
              </a:rPr>
              <a:t>Центар „Заштити ме“ Бања Лука, 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за васпитање, образовање и рехабилитацију слушања и говора Бања Лука,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„Сунце“ Приједор и 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за дјецу и омладину са сметњама у развоју „Будућност“ Дервента. 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(њихове регионалне канцеларије ће бити смјештене у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ОШ „Свети Сава“ Источно Ново Сарајево,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ОШ „Вук Караџић“ Бијељина и ОШ „Вук Караџић“ Требиње). </a:t>
            </a:r>
          </a:p>
          <a:p>
            <a:pPr marL="0" indent="0" algn="just">
              <a:buNone/>
            </a:pP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22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РЕФОРМА ПРОГРАМА ПРЕДШКОЛСКОГ ВАСПИТАЊА И ОБРАЗОВАЊА</a:t>
            </a:r>
            <a:endParaRPr lang="en-US" sz="2400" b="1" dirty="0"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422" y="1295400"/>
            <a:ext cx="8686800" cy="4830763"/>
          </a:xfrm>
        </p:spPr>
        <p:txBody>
          <a:bodyPr/>
          <a:lstStyle/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СТРУЧНИ ТИМ ЗА РЕФОРМУ ПРОГРАМА: Славица Видаковић и Даница </a:t>
            </a:r>
            <a:r>
              <a:rPr lang="sr-Cyrl-RS" sz="2000" b="1" dirty="0" err="1">
                <a:latin typeface="Comic Sans MS" panose="030F0702030302020204" pitchFamily="66" charset="0"/>
              </a:rPr>
              <a:t>Мојић</a:t>
            </a:r>
            <a:r>
              <a:rPr lang="sr-Cyrl-RS" sz="2000" b="1" dirty="0">
                <a:latin typeface="Comic Sans MS" panose="030F0702030302020204" pitchFamily="66" charset="0"/>
              </a:rPr>
              <a:t> (РПЗ), Тамара </a:t>
            </a:r>
            <a:r>
              <a:rPr lang="sr-Cyrl-RS" sz="2000" b="1" dirty="0" err="1">
                <a:latin typeface="Comic Sans MS" panose="030F0702030302020204" pitchFamily="66" charset="0"/>
              </a:rPr>
              <a:t>Прибишев-Белеслин</a:t>
            </a:r>
            <a:r>
              <a:rPr lang="sr-Cyrl-RS" sz="2000" b="1" dirty="0">
                <a:latin typeface="Comic Sans MS" panose="030F0702030302020204" pitchFamily="66" charset="0"/>
              </a:rPr>
              <a:t> (Филозофски факултет, Бања Лука), Небојша Митровић (Педагошки факултет, Бијељина),Гордана Симић (ЈПУ „</a:t>
            </a:r>
            <a:r>
              <a:rPr lang="sr-Cyrl-RS" sz="2000" b="1" dirty="0" err="1">
                <a:latin typeface="Comic Sans MS" panose="030F0702030302020204" pitchFamily="66" charset="0"/>
              </a:rPr>
              <a:t>Трол</a:t>
            </a:r>
            <a:r>
              <a:rPr lang="sr-Cyrl-RS" sz="2000" b="1" dirty="0">
                <a:latin typeface="Comic Sans MS" panose="030F0702030302020204" pitchFamily="66" charset="0"/>
              </a:rPr>
              <a:t>“, Дервента), Горан Гашић (ПУ Дјечији вртић „Драган и Зоран“, Бијељина), Слађана Мишић и Александра </a:t>
            </a:r>
            <a:r>
              <a:rPr lang="sr-Cyrl-RS" sz="2000" b="1" dirty="0" err="1">
                <a:latin typeface="Comic Sans MS" panose="030F0702030302020204" pitchFamily="66" charset="0"/>
              </a:rPr>
              <a:t>Вујмиловић</a:t>
            </a:r>
            <a:r>
              <a:rPr lang="sr-Cyrl-RS" sz="2000" b="1" dirty="0">
                <a:latin typeface="Comic Sans MS" panose="030F0702030302020204" pitchFamily="66" charset="0"/>
              </a:rPr>
              <a:t> (ЈУ Центар за предшколско васпитање и образовање, Бања Лука). </a:t>
            </a: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Републички педагошки завод је </a:t>
            </a:r>
            <a:r>
              <a:rPr lang="sr-Cyrl-RS" sz="2000" b="1" dirty="0" err="1">
                <a:latin typeface="Comic Sans MS" panose="030F0702030302020204" pitchFamily="66" charset="0"/>
              </a:rPr>
              <a:t>прослиједио</a:t>
            </a:r>
            <a:r>
              <a:rPr lang="sr-Cyrl-RS" sz="2000" b="1" dirty="0">
                <a:latin typeface="Comic Sans MS" panose="030F0702030302020204" pitchFamily="66" charset="0"/>
              </a:rPr>
              <a:t> Упитнике у предшколске установе, са циљем прикупљања мишљења васпитача и стручних сарадника о Програму предшколског васпитања и образовања (</a:t>
            </a:r>
            <a:r>
              <a:rPr lang="sr-Cyrl-RS" sz="2000" b="1" dirty="0" err="1">
                <a:latin typeface="Comic Sans MS" panose="030F0702030302020204" pitchFamily="66" charset="0"/>
              </a:rPr>
              <a:t>резуктати</a:t>
            </a:r>
            <a:r>
              <a:rPr lang="sr-Cyrl-RS" sz="2000" b="1" dirty="0">
                <a:latin typeface="Comic Sans MS" panose="030F0702030302020204" pitchFamily="66" charset="0"/>
              </a:rPr>
              <a:t> ће бити доступни након урађене статистичке обраде података).</a:t>
            </a: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Стручни тим интензивно ради на редефинисању исхода учења у Програму предшколског васпитања и образовања.</a:t>
            </a:r>
          </a:p>
          <a:p>
            <a:pPr marL="0" indent="0" algn="just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53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371600"/>
            <a:ext cx="7030508" cy="52728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304800"/>
            <a:ext cx="586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АСПЕКТИ ДЈЕЧИЈЕГ РАЗВОЈА И ПОЉА ИСХОДА УЧЕЊА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93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524000"/>
            <a:ext cx="830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BA" sz="2400" b="1" dirty="0">
                <a:latin typeface="Comic Sans MS" panose="030F0702030302020204" pitchFamily="66" charset="0"/>
              </a:rPr>
              <a:t>Радна група интензивно ради на изради новог стратешког документа: „Развој предшколског, основног и средњег васпитања и образовања за период 2022-2030. година“.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RS" sz="2400" b="1" dirty="0">
                <a:latin typeface="Comic Sans MS" panose="030F0702030302020204" pitchFamily="66" charset="0"/>
              </a:rPr>
              <a:t>У току је израда Правилника о </a:t>
            </a:r>
            <a:r>
              <a:rPr lang="en-US" sz="2400" b="1" dirty="0" err="1">
                <a:latin typeface="Comic Sans MS" panose="030F0702030302020204" pitchFamily="66" charset="0"/>
              </a:rPr>
              <a:t>стручном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усавршавању</a:t>
            </a:r>
            <a:r>
              <a:rPr lang="en-US" sz="2400" b="1" dirty="0">
                <a:latin typeface="Comic Sans MS" panose="030F0702030302020204" pitchFamily="66" charset="0"/>
              </a:rPr>
              <a:t>, </a:t>
            </a:r>
            <a:r>
              <a:rPr lang="en-US" sz="2400" b="1" dirty="0" err="1">
                <a:latin typeface="Comic Sans MS" panose="030F0702030302020204" pitchFamily="66" charset="0"/>
              </a:rPr>
              <a:t>оцјењивању</a:t>
            </a:r>
            <a:r>
              <a:rPr lang="en-US" sz="2400" b="1" dirty="0">
                <a:latin typeface="Comic Sans MS" panose="030F0702030302020204" pitchFamily="66" charset="0"/>
              </a:rPr>
              <a:t> и </a:t>
            </a:r>
            <a:r>
              <a:rPr lang="en-US" sz="2400" b="1" dirty="0" err="1">
                <a:latin typeface="Comic Sans MS" panose="030F0702030302020204" pitchFamily="66" charset="0"/>
              </a:rPr>
              <a:t>напредовању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васпитно-образовних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радника</a:t>
            </a:r>
            <a:r>
              <a:rPr lang="sr-Cyrl-RS" sz="2400" b="1" dirty="0">
                <a:latin typeface="Comic Sans MS" panose="030F0702030302020204" pitchFamily="66" charset="0"/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RS" sz="2400" b="1" dirty="0">
                <a:latin typeface="Comic Sans MS" panose="030F0702030302020204" pitchFamily="66" charset="0"/>
              </a:rPr>
              <a:t>Биће дефинисани различити програми стручног усавршавања, који ће </a:t>
            </a:r>
            <a:r>
              <a:rPr lang="sr-Cyrl-RS" sz="2400" b="1" dirty="0" err="1">
                <a:latin typeface="Comic Sans MS" panose="030F0702030302020204" pitchFamily="66" charset="0"/>
              </a:rPr>
              <a:t>допринијети</a:t>
            </a:r>
            <a:r>
              <a:rPr lang="sr-Cyrl-RS" sz="2400" b="1" dirty="0">
                <a:latin typeface="Comic Sans MS" panose="030F0702030302020204" pitchFamily="66" charset="0"/>
              </a:rPr>
              <a:t> унапређивању компетенција васпитно-образовних радника, у различитим аспектима њиховог рада (Каталог програма стручног усавршавања).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en-US" sz="2400" b="1" dirty="0"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sr-Cyrl-BA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4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НОВЕ ПРЕДШКОЛСКЕ УСТАНОВЕ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8839200" cy="4830763"/>
          </a:xfrm>
        </p:spPr>
        <p:txBody>
          <a:bodyPr/>
          <a:lstStyle/>
          <a:p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периоду од 2016. до 2021. године основано је 45 нових предшколских установа (у приватном и јавном сектору).</a:t>
            </a: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јавном сектору основане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су двије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нове предшколске установе (Источно Ново Сарајево и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Рибник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)</a:t>
            </a:r>
            <a:r>
              <a:rPr lang="en-U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,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док су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22 установе у јавном сектору прошириле просторне капацитете (17 нових организационих јединица).</a:t>
            </a: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приватном сектору од 2016. до данас основано је 30 нових предшколских установа и 10 нових организационих јединица предшколских установа широм Републике Српске</a:t>
            </a:r>
            <a:endParaRPr lang="sr-Latn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17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приватних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предшколских установа престало </a:t>
            </a:r>
            <a:r>
              <a:rPr lang="sr-Latn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je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са радом. </a:t>
            </a:r>
            <a:endParaRPr lang="en-U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90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48307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НОВИ ОБРАЗАЦ </a:t>
            </a: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ГОДИШЊЕГ ПРОГРАМА РАДА ПРЕДШКОЛСКИХ УСТАНОВА</a:t>
            </a: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3200" b="1" dirty="0">
                <a:latin typeface="Comic Sans MS" pitchFamily="66" charset="0"/>
              </a:rPr>
              <a:t>EXCEL</a:t>
            </a: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sr-Cyrl-RS" sz="32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(од септембра 2021. године)</a:t>
            </a:r>
            <a:endParaRPr lang="sr-Cyrl-RS" sz="3200" dirty="0"/>
          </a:p>
          <a:p>
            <a:pPr marL="0" indent="0" algn="ctr">
              <a:buNone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До 30. септембра послати оснивачу на усвајање, а Министарству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 и Републичком педагошком заводу на увид!</a:t>
            </a:r>
          </a:p>
          <a:p>
            <a:pPr marL="0" indent="0" algn="ctr">
              <a:buNone/>
            </a:pPr>
            <a:r>
              <a:rPr lang="en-U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danica.mojic@rpz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-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rs.org</a:t>
            </a:r>
          </a:p>
        </p:txBody>
      </p:sp>
    </p:spTree>
    <p:extLst>
      <p:ext uri="{BB962C8B-B14F-4D97-AF65-F5344CB8AC3E}">
        <p14:creationId xmlns:p14="http://schemas.microsoft.com/office/powerpoint/2010/main" val="1684539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ПЛАНОВИ ЗА НАРЕДНУ ГОДИНУ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Завршетак рада на реформи Програма предшколског васпитања и образовања.</a:t>
            </a:r>
            <a:endParaRPr lang="sr-Cyrl-RS" altLang="en-US" b="1" dirty="0">
              <a:latin typeface="Comic Sans MS" panose="030F0702030302020204" pitchFamily="66" charset="0"/>
            </a:endParaRPr>
          </a:p>
          <a:p>
            <a:pPr algn="just"/>
            <a:r>
              <a:rPr lang="sr-Cyrl-RS" altLang="en-US" b="1" dirty="0">
                <a:latin typeface="Comic Sans MS" panose="030F0702030302020204" pitchFamily="66" charset="0"/>
              </a:rPr>
              <a:t>Осмишљавање програма стручног усавршавања.</a:t>
            </a:r>
          </a:p>
          <a:p>
            <a:pPr algn="just"/>
            <a:r>
              <a:rPr lang="sr-Cyrl-RS" altLang="en-US" b="1" dirty="0">
                <a:latin typeface="Comic Sans MS" panose="030F0702030302020204" pitchFamily="66" charset="0"/>
              </a:rPr>
              <a:t>Израда нове педагошке документације, усклађене са реформисаним програмом.</a:t>
            </a:r>
            <a:endParaRPr lang="ru-RU" altLang="en-US" b="1" dirty="0">
              <a:latin typeface="Comic Sans MS" panose="030F0702030302020204" pitchFamily="66" charset="0"/>
            </a:endParaRP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Набавка стандардизованих, научно валидираних инструмента за процјену развоја дјетета у предшколској установи;</a:t>
            </a: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Обука васпитно-образовних радника за примјену инструмената.</a:t>
            </a: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Активности на промоцији предшколског васпитања и образовања и повећању обухвата дјеце предшколским васпитањем и образовањем.</a:t>
            </a:r>
          </a:p>
        </p:txBody>
      </p:sp>
    </p:spTree>
    <p:extLst>
      <p:ext uri="{BB962C8B-B14F-4D97-AF65-F5344CB8AC3E}">
        <p14:creationId xmlns:p14="http://schemas.microsoft.com/office/powerpoint/2010/main" val="1172721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idx="1"/>
          </p:nvPr>
        </p:nvSpPr>
        <p:spPr>
          <a:xfrm>
            <a:off x="381000" y="2057400"/>
            <a:ext cx="8382000" cy="3840163"/>
          </a:xfrm>
        </p:spPr>
        <p:txBody>
          <a:bodyPr/>
          <a:lstStyle/>
          <a:p>
            <a:pPr marL="0" indent="0" algn="ctr">
              <a:buNone/>
            </a:pPr>
            <a:b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CS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УПОЗНАВАЊЕ ВАСПИТАЧА СА </a:t>
            </a:r>
          </a:p>
          <a:p>
            <a:pPr marL="0" indent="0" algn="ctr">
              <a:buNone/>
            </a:pPr>
            <a:r>
              <a:rPr lang="sr-Cyrl-C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ПРОГРАМОМ ЗА УНАПРЕЂЕЊЕ ПАРТНЕРСТВА СА ПОРОДИЦОМ – ПРОГРАМ ОДГОВОРНОГ РОДИТЕЉСТВА И</a:t>
            </a:r>
          </a:p>
          <a:p>
            <a:pPr marL="0" indent="0" algn="ctr">
              <a:buNone/>
            </a:pPr>
            <a:r>
              <a:rPr lang="sr-Cyrl-C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ПРОГРАМОМ ПСИХОСОЦИЈАЛНЕ ПОДРШКЕ ЗА РОДИТЕЉЕ ДЈЕЦЕ СА СМЕТЊАМА У РАЗВОЈУ.</a:t>
            </a:r>
            <a:br>
              <a:rPr lang="en-US" b="1" dirty="0">
                <a:latin typeface="Comic Sans MS" panose="030F0702030302020204" pitchFamily="66" charset="0"/>
              </a:rPr>
            </a:b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646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 САМ ЈА?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Мојић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предшколац</a:t>
            </a:r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1998-1999. водитељ играонице при ОШ „Вук Караџић“, Бијељина 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1999-2010. васпитач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2010-2020. стручни сарадник – педагог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2020- тренутно,  инспектор-</a:t>
            </a:r>
            <a:r>
              <a:rPr lang="sr-Cyrl-RS" b="1" dirty="0" err="1"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latin typeface="Comic Sans MS" panose="030F0702030302020204" pitchFamily="66" charset="0"/>
              </a:rPr>
              <a:t> за предшколско васпитање у Републичком педагошком заводу Републике Српске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*Сваки васпитач се представи (име,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град,једна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властита особина на коју је поносан/поносна).</a:t>
            </a:r>
          </a:p>
        </p:txBody>
      </p:sp>
    </p:spTree>
    <p:extLst>
      <p:ext uri="{BB962C8B-B14F-4D97-AF65-F5344CB8AC3E}">
        <p14:creationId xmlns:p14="http://schemas.microsoft.com/office/powerpoint/2010/main" val="2596584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600200"/>
            <a:ext cx="3623072" cy="48307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1000" y="3124200"/>
            <a:ext cx="4308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Свака предшколска установа осмишљава сопствени програм партнерства са породицом, на основу којег тим васпитача једне васпитне групе, у складу са потребама, интересовањима и потенцијалима </a:t>
            </a:r>
            <a:r>
              <a:rPr lang="sr-Cyrl-RS" b="1" dirty="0" err="1">
                <a:latin typeface="Comic Sans MS" panose="030F0702030302020204" pitchFamily="66" charset="0"/>
              </a:rPr>
              <a:t>дјеце</a:t>
            </a:r>
            <a:r>
              <a:rPr lang="sr-Cyrl-RS" b="1" dirty="0">
                <a:latin typeface="Comic Sans MS" panose="030F0702030302020204" pitchFamily="66" charset="0"/>
              </a:rPr>
              <a:t>, родитеља и самих васпитача, а на основу програма </a:t>
            </a:r>
            <a:r>
              <a:rPr lang="sr-Cyrl-RS" b="1" dirty="0" err="1">
                <a:latin typeface="Comic Sans MS" panose="030F0702030302020204" pitchFamily="66" charset="0"/>
              </a:rPr>
              <a:t>установе,креира</a:t>
            </a:r>
            <a:r>
              <a:rPr lang="sr-Cyrl-RS" b="1" dirty="0">
                <a:latin typeface="Comic Sans MS" panose="030F0702030302020204" pitchFamily="66" charset="0"/>
              </a:rPr>
              <a:t> свој програм партнерства са породицом!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7872" y="228600"/>
            <a:ext cx="491132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„Предшколска установа је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мјесто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заједничког живљења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њихових родитеља и васпитача, тачка сусрета породичног и институционалног васпитања и подршка родитељима у вршењу одговорне родитељске улоге!“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1906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ЦИЉ ПРОГРАМА ПАРТНЕРСТВА СА ПОРОДИЦОМ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Успостављање позитивних односа између родитеља, </a:t>
            </a:r>
            <a:r>
              <a:rPr lang="sr-Cyrl-RS" sz="2000" b="1" dirty="0" err="1"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latin typeface="Comic Sans MS" panose="030F0702030302020204" pitchFamily="66" charset="0"/>
              </a:rPr>
              <a:t> и васпитача и, на темељу тога, подстицање </a:t>
            </a:r>
            <a:r>
              <a:rPr lang="sr-Cyrl-RS" sz="2000" b="1" dirty="0" err="1">
                <a:latin typeface="Comic Sans MS" panose="030F0702030302020204" pitchFamily="66" charset="0"/>
              </a:rPr>
              <a:t>дјететовог</a:t>
            </a:r>
            <a:r>
              <a:rPr lang="sr-Cyrl-RS" sz="2000" b="1" dirty="0">
                <a:latin typeface="Comic Sans MS" panose="030F0702030302020204" pitchFamily="66" charset="0"/>
              </a:rPr>
              <a:t> развоја и напредовања!</a:t>
            </a:r>
          </a:p>
          <a:p>
            <a:pPr marL="0" indent="0" algn="just">
              <a:buNone/>
            </a:pPr>
            <a:endParaRPr lang="sr-Cyrl-RS" sz="20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Помоћ родитељима да открију властите родитељске способности и тако смање њихов </a:t>
            </a:r>
            <a:r>
              <a:rPr lang="sr-Cyrl-RS" sz="2000" b="1" dirty="0" err="1">
                <a:latin typeface="Comic Sans MS" panose="030F0702030302020204" pitchFamily="66" charset="0"/>
              </a:rPr>
              <a:t>осјећај</a:t>
            </a:r>
            <a:r>
              <a:rPr lang="sr-Cyrl-RS" sz="2000" b="1" dirty="0">
                <a:latin typeface="Comic Sans MS" panose="030F0702030302020204" pitchFamily="66" charset="0"/>
              </a:rPr>
              <a:t> зависности од других; подстицање да преузму максималну одговорност за властито учење и да виде себе као особе које могу </a:t>
            </a:r>
            <a:r>
              <a:rPr lang="sr-Cyrl-RS" sz="2000" b="1" dirty="0" err="1">
                <a:latin typeface="Comic Sans MS" panose="030F0702030302020204" pitchFamily="66" charset="0"/>
              </a:rPr>
              <a:t>дјеловати</a:t>
            </a:r>
            <a:r>
              <a:rPr lang="sr-Cyrl-RS" sz="2000" b="1" dirty="0">
                <a:latin typeface="Comic Sans MS" panose="030F0702030302020204" pitchFamily="66" charset="0"/>
              </a:rPr>
              <a:t> и могу </a:t>
            </a:r>
            <a:r>
              <a:rPr lang="sr-Cyrl-RS" sz="2000" b="1" dirty="0" err="1">
                <a:latin typeface="Comic Sans MS" panose="030F0702030302020204" pitchFamily="66" charset="0"/>
              </a:rPr>
              <a:t>мијењати</a:t>
            </a:r>
            <a:r>
              <a:rPr lang="sr-Cyrl-RS" sz="2000" b="1" dirty="0">
                <a:latin typeface="Comic Sans MS" panose="030F0702030302020204" pitchFamily="66" charset="0"/>
              </a:rPr>
              <a:t>, како своје, тако и понашање своје </a:t>
            </a:r>
            <a:r>
              <a:rPr lang="sr-Cyrl-RS" sz="2000" b="1" dirty="0" err="1"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latin typeface="Comic Sans MS" panose="030F0702030302020204" pitchFamily="66" charset="0"/>
              </a:rPr>
              <a:t>!</a:t>
            </a:r>
          </a:p>
          <a:p>
            <a:pPr marL="0" indent="0" algn="just">
              <a:buNone/>
            </a:pPr>
            <a:endParaRPr lang="sr-Cyrl-RS" sz="20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Допуна постојећих родитељских знања, унапређивање њиховог </a:t>
            </a:r>
            <a:r>
              <a:rPr lang="sr-Cyrl-RS" sz="2000" b="1" dirty="0" err="1">
                <a:latin typeface="Comic Sans MS" panose="030F0702030302020204" pitchFamily="66" charset="0"/>
              </a:rPr>
              <a:t>разумијевања</a:t>
            </a:r>
            <a:r>
              <a:rPr lang="sr-Cyrl-RS" sz="2000" b="1" dirty="0">
                <a:latin typeface="Comic Sans MS" panose="030F0702030302020204" pitchFamily="66" charset="0"/>
              </a:rPr>
              <a:t> дјечијег раста и развоја, развијање васпитних </a:t>
            </a:r>
            <a:r>
              <a:rPr lang="sr-Cyrl-RS" sz="2000" b="1" dirty="0" err="1">
                <a:latin typeface="Comic Sans MS" panose="030F0702030302020204" pitchFamily="66" charset="0"/>
              </a:rPr>
              <a:t>вјештина</a:t>
            </a:r>
            <a:r>
              <a:rPr lang="sr-Cyrl-RS" sz="2000" b="1" dirty="0">
                <a:latin typeface="Comic Sans MS" panose="030F0702030302020204" pitchFamily="66" charset="0"/>
              </a:rPr>
              <a:t> и јачање њихових компетенција!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481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1600"/>
            <a:ext cx="77724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РАДИОНИЦЕ 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Даница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Мојић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295400"/>
            <a:ext cx="8686800" cy="4830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„ВРТИЋ И ЈА“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„МОЈЕ ПРАВО ДА ИМАМ ПРАВА“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„САМОСТАЛНОСТ И САМОКОНТРОЛА – ЧАРОБНЕ РИЈЕЧИ СРЕЋНОГ ДЈЕТИЊСТВА“</a:t>
            </a:r>
          </a:p>
          <a:p>
            <a:pPr marL="457200" indent="-457200">
              <a:buAutoNum type="arabicPeriod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" y="2971800"/>
            <a:ext cx="8610600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Рецепт за чаробни напитак за успјешно партнерство са породицом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1200" b="1" dirty="0">
                <a:latin typeface="Comic Sans MS" panose="030F0702030302020204" pitchFamily="66" charset="0"/>
              </a:rPr>
              <a:t> 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500 гр ЗНАЊА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300 гр ПЛАНИРАЊА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200 гр СТРПЉЕЊА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300 гр МУДРОСТИ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200 гр ИСКРЕНОСТИ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200 гр ПОСВЕЋЕНОСТИ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>
                <a:latin typeface="Comic Sans MS" panose="030F0702030302020204" pitchFamily="66" charset="0"/>
              </a:rPr>
              <a:t>100 </a:t>
            </a:r>
            <a:r>
              <a:rPr lang="en-US" sz="1200" b="1" dirty="0" err="1">
                <a:latin typeface="Comic Sans MS" panose="030F0702030302020204" pitchFamily="66" charset="0"/>
              </a:rPr>
              <a:t>гр</a:t>
            </a:r>
            <a:r>
              <a:rPr lang="en-US" sz="1200" b="1" dirty="0">
                <a:latin typeface="Comic Sans MS" panose="030F0702030302020204" pitchFamily="66" charset="0"/>
              </a:rPr>
              <a:t> ПОМОЋИ ПЕДАГОГА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>
                <a:latin typeface="Comic Sans MS" panose="030F0702030302020204" pitchFamily="66" charset="0"/>
              </a:rPr>
              <a:t>150 </a:t>
            </a:r>
            <a:r>
              <a:rPr lang="en-US" sz="1200" b="1" dirty="0" err="1">
                <a:latin typeface="Comic Sans MS" panose="030F0702030302020204" pitchFamily="66" charset="0"/>
              </a:rPr>
              <a:t>гр</a:t>
            </a:r>
            <a:r>
              <a:rPr lang="en-US" sz="1200" b="1" dirty="0">
                <a:latin typeface="Comic Sans MS" panose="030F0702030302020204" pitchFamily="66" charset="0"/>
              </a:rPr>
              <a:t> РАДОСТИ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 err="1">
                <a:latin typeface="Comic Sans MS" panose="030F0702030302020204" pitchFamily="66" charset="0"/>
              </a:rPr>
              <a:t>кесица</a:t>
            </a:r>
            <a:r>
              <a:rPr lang="en-US" sz="1200" b="1" dirty="0">
                <a:latin typeface="Comic Sans MS" panose="030F0702030302020204" pitchFamily="66" charset="0"/>
              </a:rPr>
              <a:t> ДИРЕКТОРОВЕ ПОДРШКЕ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sr-Cyrl-RS" sz="1200" b="1" dirty="0">
                <a:latin typeface="Comic Sans MS" panose="030F0702030302020204" pitchFamily="66" charset="0"/>
              </a:rPr>
              <a:t>3 </a:t>
            </a:r>
            <a:r>
              <a:rPr lang="en-US" sz="1200" b="1" dirty="0" err="1">
                <a:latin typeface="Comic Sans MS" panose="030F0702030302020204" pitchFamily="66" charset="0"/>
              </a:rPr>
              <a:t>кашике</a:t>
            </a:r>
            <a:r>
              <a:rPr lang="en-US" sz="1200" b="1" dirty="0">
                <a:latin typeface="Comic Sans MS" panose="030F0702030302020204" pitchFamily="66" charset="0"/>
              </a:rPr>
              <a:t> САМОПОУЗДАЊА 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>
                <a:latin typeface="Comic Sans MS" panose="030F0702030302020204" pitchFamily="66" charset="0"/>
              </a:rPr>
              <a:t>10   </a:t>
            </a:r>
            <a:r>
              <a:rPr lang="en-US" sz="1200" b="1" dirty="0" err="1">
                <a:latin typeface="Comic Sans MS" panose="030F0702030302020204" pitchFamily="66" charset="0"/>
              </a:rPr>
              <a:t>капи</a:t>
            </a:r>
            <a:r>
              <a:rPr lang="en-US" sz="1200" b="1" dirty="0">
                <a:latin typeface="Comic Sans MS" panose="030F0702030302020204" pitchFamily="66" charset="0"/>
              </a:rPr>
              <a:t> САМОКОНТРОЛЕ</a:t>
            </a:r>
            <a:endParaRPr lang="en-US" sz="1200" dirty="0"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Уколико имате </a:t>
            </a:r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–</a:t>
            </a:r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можете додати мало подршке психолога, логопеда...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Дуго мијешати наведене састојке</a:t>
            </a:r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</a:t>
            </a:r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Готово је онда када зачујете дјечији смијех!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И, да не заборавимо</a:t>
            </a:r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</a:t>
            </a:r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- све вријеме морате додавати 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МНОГО ЉУБАВИ!!!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 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latin typeface="Comic Sans MS" panose="030F0702030302020204" pitchFamily="66" charset="0"/>
              </a:rPr>
              <a:t>Наравно, рецепт подијелите са другим васпитачима, како би и они уживали у чаробном напитку и родитеље учинили партнерима и заједно подржали раст и развој дивног, чаробног бића – званог дијете</a:t>
            </a:r>
            <a:r>
              <a:rPr lang="en-US" sz="1200" dirty="0">
                <a:latin typeface="Comic Sans MS" panose="030F0702030302020204" pitchFamily="66" charset="0"/>
              </a:rPr>
              <a:t> </a:t>
            </a:r>
            <a:r>
              <a:rPr lang="ru-RU" sz="1200" b="1" dirty="0">
                <a:latin typeface="Comic Sans MS" panose="030F0702030302020204" pitchFamily="66" charset="0"/>
              </a:rPr>
              <a:t>!</a:t>
            </a:r>
            <a:endParaRPr lang="en-US" sz="1200" dirty="0">
              <a:latin typeface="Comic Sans MS" panose="030F0702030302020204" pitchFamily="66" charset="0"/>
            </a:endParaRPr>
          </a:p>
          <a:p>
            <a:r>
              <a:rPr lang="ru-RU" sz="1200" b="1" dirty="0">
                <a:latin typeface="Comic Sans MS" panose="030F0702030302020204" pitchFamily="66" charset="0"/>
              </a:rPr>
              <a:t> </a:t>
            </a:r>
            <a:endParaRPr lang="en-US" sz="1200" dirty="0">
              <a:latin typeface="Comic Sans MS" panose="030F0702030302020204" pitchFamily="66" charset="0"/>
            </a:endParaRPr>
          </a:p>
          <a:p>
            <a:r>
              <a:rPr lang="en-US" sz="1100" dirty="0">
                <a:latin typeface="Comic Sans MS" panose="030F0702030302020204" pitchFamily="66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074925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1600"/>
            <a:ext cx="8001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РАДИОНИЦЕ ЗА ИЗГРАДЊУ ПОВЈЕРЕЊА И РАЗУМИЈЕВАЊА ИЗМЕЂУ РОДИТЕЉА И ПРЕДШКОЛСКЕ УСТАНОВЕ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 Сања Радетић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Ловрић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6021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„ВАСПИТНИ СТИЛОВИ РОДИТЕЉА И ПОНАШАЊЕ ДЈЕЦЕ“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„КАКВО ДИЈЕТЕ ЖЕЛИМ У БУДУЋНОСТИ?“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3. „ТОЛЕРАНЦИЈА НА НАСИЉЕ У ВРТИЋУ ЈЕДНАКА ЈЕ НУЛИ“</a:t>
            </a:r>
          </a:p>
          <a:p>
            <a:pPr marL="0" indent="0">
              <a:buNone/>
            </a:pPr>
            <a:endParaRPr lang="sr-Cyrl-RS" sz="2000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Васпитачи, не заборавите да сте ви стручњаци у области васпитања и образовања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Родитељи се нису школовали да буду родитељи!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Помозите им и иницирајте партнерску сарадњу, јер је изградња партнерских односа кључ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успјешног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провођења предшколског програма, професионалног оснаживања васпитача и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накбоља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шанса за оптималан раст и развој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савременом друштву!</a:t>
            </a:r>
          </a:p>
          <a:p>
            <a:pPr marL="0" indent="0" algn="ctr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342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0681"/>
            <a:ext cx="78486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РАДИОНИЦЕ ЗА СЕНЗИБИЛИСАЊЕ РОДИТЕЉА И ДЈЕЦЕ У ПОГЛЕДУ ИНКЛУЗИВНЕ ПРАКСЕ У ПРЕДШКОЛСКИМ УСТАНОВАМА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	   Гордана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Унчанин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dirty="0"/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„ВАШЕ ЈЕ ПРАВО ДА ЗНАТЕ“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„ЕМПАТИЈА“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„НАША ОСЈЕЋАЊА“</a:t>
            </a:r>
          </a:p>
          <a:p>
            <a:pPr marL="457200" indent="-457200">
              <a:buAutoNum type="arabicPeriod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Важно је да учимо своју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да не осуђују и да не критикују друге, као и да прихвате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одрасле из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свг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окружења који су другачији и имају неке сметње. Само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саосјећање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прихватање другог у различитости је основа здраве личности. Наша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се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угледују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на нас и уче од нас – ако ми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његујемо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толеранцију,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саосјећање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самоконтролу и они ће бити такви. Образовањем себе родитељи образују и своју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2748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3623072" cy="48307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600200"/>
            <a:ext cx="449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„Васпитачи нису стручњаци за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развојним тешкоћама, али могу алармирати, указати на кашњења у развоју и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усмјерити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родитеље да потраже помоћ код стручњака који то јесу!“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0689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-35011"/>
            <a:ext cx="7620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РАНИ РАСТ И РАЗВОЈ И УЛОГА РОДИТЕЉА/СТАРАТЕЉА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Нирвана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Пиштољевић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РАЗВОЈНИ ПУТОКАЗ ОД РОЂЕЊА ДО ШЕСТЕ ГОДИНЕ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КАДА И КАКО СЕ МОГУ УОЧИТИ ОДСТУПАЊА У РАЗВОЈУ?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КАКО СЕ НОСИТИ СА ЕМОТИВНИМ КРИЗАМА?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„…Тежак је то терет.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Дала сам вам само мали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дио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тог терета.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Морам знати да ли су ваша плећа довољно чврста да га изнесу.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Ваш задатак је ништа мање него да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промијените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живот мог сина. 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То је можда најважнија ствар коју ћете икада урадити!“</a:t>
            </a:r>
          </a:p>
          <a:p>
            <a:pPr marL="0" indent="0" algn="r">
              <a:buNone/>
            </a:pPr>
            <a:r>
              <a:rPr lang="sr-Cyrl-RS" sz="1600" b="1" dirty="0">
                <a:latin typeface="Comic Sans MS" panose="030F0702030302020204" pitchFamily="66" charset="0"/>
              </a:rPr>
              <a:t>(одломак из писма мајке </a:t>
            </a:r>
            <a:r>
              <a:rPr lang="sr-Cyrl-RS" sz="1600" b="1" dirty="0" err="1">
                <a:latin typeface="Comic Sans MS" panose="030F0702030302020204" pitchFamily="66" charset="0"/>
              </a:rPr>
              <a:t>дјетета</a:t>
            </a:r>
            <a:r>
              <a:rPr lang="sr-Cyrl-RS" sz="1600" b="1" dirty="0">
                <a:latin typeface="Comic Sans MS" panose="030F0702030302020204" pitchFamily="66" charset="0"/>
              </a:rPr>
              <a:t> са сметњама у развоју)</a:t>
            </a:r>
          </a:p>
        </p:txBody>
      </p:sp>
    </p:spTree>
    <p:extLst>
      <p:ext uri="{BB962C8B-B14F-4D97-AF65-F5344CB8AC3E}">
        <p14:creationId xmlns:p14="http://schemas.microsoft.com/office/powerpoint/2010/main" val="77208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600"/>
            <a:ext cx="80772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РАНА ИНТЕРВЕНЦИЈА,ПАРТНЕРСКИ РАД, ИГРА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Зорица Кузмановић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Василић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4830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ЗНАЧАЈ РАНЕ ИДЕНТИФИКАЦИЈЕ КАШЊЕЊА У РАЗВОЈУ 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ПОТЕНЦИЈАЛНИ РИЗИЦИ КАСНОГ ПРЕПОЗНАВАЊА РАЗВОЈНИХ ОДСТУПАЊА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РАЗВОЈНИ ПОРЕМЕЋАЈИ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РАД У ПАРТНЕРСТВУ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РОДИТЕЉ КАО ПАРТНЕР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ЕФИКАСНО ПАРТНЕРСТВО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КАКО СЕ ИГРА И СЛОБОДНО ВРИЈЕМЕ МОГУ КОРИСТИТИ ЗА ПОДРШКУ СВИХ АСПЕКАТА РАЗВОЈА ДЈЕЦЕ?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ИГРЕ КАО ПОДРШКА РАЗВОЈУ ДЈЕТЕТА ПО ОБЛАСТИМА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КАКО ВАСПИТАЧИ ПЛАНИРАЈУ АКТИВНОСТИ ЗА ДЈЕЦУ СА СМЕТЊАМА У РАЗВОЈУ?</a:t>
            </a:r>
          </a:p>
          <a:p>
            <a:pPr marL="0" indent="0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341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И САРАДЊА, ИГРОМ ДО ЗНАЊА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      Бојана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Калајџија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30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ПОДРШКА И ОСНАЖИВАЊЕ РОДИТЕЉА ДЈЕЦЕ СА СМЕТЊАМА У РАЗВОЈУ КОЈА ДОПРИНОСИ ДОБРОБИТИ ДЈЕЦЕ У БУДУЋЕМ РАЗВОЈУ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УЛОГА И МЈЕСТО РОДИТЕЉА ДЈЕЦЕ СА СМЕТЊАМА У РАЗВОЈУ У ТИМСКОМ РАДУ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СМЈЕРНИЦЕ ЗА РОДИТЕЉЕ ДЈЕЦЕ ТИПИЧНОГ РАЗВОЈА КОЈА СУ У ГРУПИ СА ДЈЕЦОМ СА СМЕТЊАМА У РАЗВОЈУ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СМЈЕРНИЦЕ ЗА РОДИТЕЉЕ ДЈЕЦЕ СА СМЕТЊАМА У РАЗВОЈУ-КАКО ДА ПОДСТАКНЕТЕ РАЗВОЈ СВОГ ДЈЕТЕТА?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НЕКОЛИКО ВЈЕЖБИ КОЈЕ ПОДСТИЧУ АУДИТИВНУ И ВИЗУЕЛНУ ПАЖЊУ КОД ДЈЕЦЕ, КАО И РАЗУМИЈЕВАЊЕ И ПРОДУКЦИЈУ ГОВОРА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НАЈЧЕШЋИ ГОВОРНИ ПОРЕМЕЋАЈИ КОД ДЈЕЦЕ ПРЕДШКОЛСКОГ УЗРАСТА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060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ПРИМЈЕРЕ ДОБРЕ ПРАКСЕ </a:t>
            </a: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ПРЕДСТАВЉАЈУ НАМ ДОБИТНИЦИ СВЕТОСАВСКЕ НАГРАДЕ, НАГРАДЕ ЗА НАЈИНОВАТИВНИЈЕ ВАСПИТАЧЕ И НАГРАДЕ „НАШЕ ПРИЧЕ ЗА НАЈБОЉЕ ВРТИЋЕ“</a:t>
            </a:r>
          </a:p>
        </p:txBody>
      </p:sp>
    </p:spTree>
    <p:extLst>
      <p:ext uri="{BB962C8B-B14F-4D97-AF65-F5344CB8AC3E}">
        <p14:creationId xmlns:p14="http://schemas.microsoft.com/office/powerpoint/2010/main" val="252130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ПРОГРАМ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458200" cy="4830763"/>
          </a:xfrm>
        </p:spPr>
        <p:txBody>
          <a:bodyPr/>
          <a:lstStyle/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1. Представљање реализованих активности у предшколском васпитању и образовању у Републици Српској (2019-2021) и предстојеће активности  у 2021. и 2022. години.   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2.  Упознавање васпитача са Програмом за унапређење партнерства са породицом – програм одговорног родитељства и Програмом </a:t>
            </a:r>
            <a:r>
              <a:rPr lang="sr-Cyrl-CS" b="1" dirty="0" err="1">
                <a:latin typeface="Comic Sans MS" panose="030F0702030302020204" pitchFamily="66" charset="0"/>
              </a:rPr>
              <a:t>психосоцијалне</a:t>
            </a:r>
            <a:r>
              <a:rPr lang="sr-Cyrl-CS" b="1" dirty="0">
                <a:latin typeface="Comic Sans MS" panose="030F0702030302020204" pitchFamily="66" charset="0"/>
              </a:rPr>
              <a:t> подршке за родитеље </a:t>
            </a:r>
            <a:r>
              <a:rPr lang="sr-Cyrl-CS" b="1" dirty="0" err="1">
                <a:latin typeface="Comic Sans MS" panose="030F0702030302020204" pitchFamily="66" charset="0"/>
              </a:rPr>
              <a:t>дјеце</a:t>
            </a:r>
            <a:r>
              <a:rPr lang="sr-Cyrl-CS" b="1" dirty="0">
                <a:latin typeface="Comic Sans MS" panose="030F0702030302020204" pitchFamily="66" charset="0"/>
              </a:rPr>
              <a:t> са сметњама у развоју.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3. </a:t>
            </a:r>
            <a:r>
              <a:rPr lang="sr-Cyrl-CS" b="1" dirty="0" err="1">
                <a:latin typeface="Comic Sans MS" panose="030F0702030302020204" pitchFamily="66" charset="0"/>
              </a:rPr>
              <a:t>Примјери</a:t>
            </a:r>
            <a:r>
              <a:rPr lang="sr-Cyrl-CS" b="1" dirty="0">
                <a:latin typeface="Comic Sans MS" panose="030F0702030302020204" pitchFamily="66" charset="0"/>
              </a:rPr>
              <a:t> добре праксе (добитници Светосавске награде, добитници награде за најиновативније васпитаче и добитница награде „Наше приче за најбоље вртиће“).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4. Остала </a:t>
            </a:r>
            <a:r>
              <a:rPr lang="sr-Cyrl-CS" b="1" dirty="0" err="1">
                <a:latin typeface="Comic Sans MS" panose="030F0702030302020204" pitchFamily="66" charset="0"/>
              </a:rPr>
              <a:t>пит</a:t>
            </a:r>
            <a:r>
              <a:rPr lang="en-US" b="1" dirty="0" err="1">
                <a:latin typeface="Comic Sans MS" panose="030F0702030302020204" pitchFamily="66" charset="0"/>
              </a:rPr>
              <a:t>aња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3687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pPr marL="0" indent="0" algn="ctr">
              <a:buNone/>
            </a:pPr>
            <a:r>
              <a:rPr lang="sr-Cyrl-R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ОСТАЛА ПИТАЊА</a:t>
            </a:r>
          </a:p>
          <a:p>
            <a:pPr marL="0" indent="0" algn="ctr">
              <a:buNone/>
            </a:pPr>
            <a:r>
              <a:rPr lang="sr-Cyrl-R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???</a:t>
            </a:r>
            <a:endParaRPr lang="en-US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03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ДА ЗНАШ-ТВОЈЕ ЈЕ САМО ОНО ШТО ДРУГОМЕ ДАШ!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658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СРЕЋНО НАМ БИЛО </a:t>
            </a: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У РАДНОЈ 2021/22. ГОДИНИ</a:t>
            </a:r>
            <a:endParaRPr lang="sr-Cyrl-RS" dirty="0"/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307794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C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ПРЕДСТАВЉАЊЕ РЕАЛИЗОВАНИХ АКТИВНОСТИ У ПРЕДШКОЛСКОМ ВАСПИТАЊУ И ОБРАЗОВАЊУ У РЕПУБЛИЦИ СРПСКОЈ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(2019-2021.)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ПРЕДСТОЈЕЋЕ АКТИВНОСТИ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2021. И 2022. ГОДИНИ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0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СЕМИНАР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„В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РТИЋ – МЈЕСТО ЗАЈЕДНИЧКОГ ЖИВЉЕЊА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ТЕСЛИЋ, 29.11-1.12.2019. године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97363"/>
          </a:xfrm>
        </p:spPr>
        <p:txBody>
          <a:bodyPr/>
          <a:lstStyle/>
          <a:p>
            <a:r>
              <a:rPr lang="sr-Cyrl-RS" b="1" dirty="0">
                <a:latin typeface="Comic Sans MS" panose="030F0702030302020204" pitchFamily="66" charset="0"/>
              </a:rPr>
              <a:t>У организацији Министарства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културе;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Више од 240 васпитача, стручних сарадника и директора јавних и приватних ПУ;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Теме: Партнерство са породицом и </a:t>
            </a:r>
            <a:r>
              <a:rPr lang="sr-Cyrl-RS" b="1" dirty="0" err="1">
                <a:latin typeface="Comic Sans MS" panose="030F0702030302020204" pitchFamily="66" charset="0"/>
              </a:rPr>
              <a:t>Психосоцијална</a:t>
            </a:r>
            <a:r>
              <a:rPr lang="sr-Cyrl-RS" b="1" dirty="0">
                <a:latin typeface="Comic Sans MS" panose="030F0702030302020204" pitchFamily="66" charset="0"/>
              </a:rPr>
              <a:t> подршка родитељима </a:t>
            </a:r>
            <a:r>
              <a:rPr lang="sr-Cyrl-RS" b="1" dirty="0" err="1">
                <a:latin typeface="Comic Sans MS" panose="030F0702030302020204" pitchFamily="66" charset="0"/>
              </a:rPr>
              <a:t>дјеце</a:t>
            </a:r>
            <a:r>
              <a:rPr lang="sr-Cyrl-RS" b="1" dirty="0">
                <a:latin typeface="Comic Sans MS" panose="030F0702030302020204" pitchFamily="66" charset="0"/>
              </a:rPr>
              <a:t> са сметњама у развоју (обука за </a:t>
            </a:r>
            <a:r>
              <a:rPr lang="sr-Cyrl-RS" b="1" dirty="0" err="1">
                <a:latin typeface="Comic Sans MS" panose="030F0702030302020204" pitchFamily="66" charset="0"/>
              </a:rPr>
              <a:t>примјену</a:t>
            </a:r>
            <a:r>
              <a:rPr lang="sr-Cyrl-RS" b="1" dirty="0">
                <a:latin typeface="Comic Sans MS" panose="030F0702030302020204" pitchFamily="66" charset="0"/>
              </a:rPr>
              <a:t> радионица са родитељима);</a:t>
            </a: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722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ПРИРУЧНИЦИ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19" y="1295400"/>
            <a:ext cx="8574105" cy="4983163"/>
          </a:xfrm>
        </p:spPr>
        <p:txBody>
          <a:bodyPr/>
          <a:lstStyle/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</a:t>
            </a: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             </a:t>
            </a: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	</a:t>
            </a:r>
            <a:r>
              <a:rPr lang="sr-Cyrl-RS" sz="1200" b="1" dirty="0">
                <a:latin typeface="Comic Sans MS" panose="030F0702030302020204" pitchFamily="66" charset="0"/>
              </a:rPr>
              <a:t>др Наташа Цвијановић</a:t>
            </a: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Приручнике и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Смјернице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можете пронаћи у електронској форми, на сајту Министарства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просвјете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културе (Предшколско васпитање и образовање        </a:t>
            </a:r>
          </a:p>
          <a:p>
            <a:pPr marL="0" indent="0" algn="ctr">
              <a:buNone/>
            </a:pP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Актуелности        Програм за унапређење партнерства са породицом – програм одговорног родитељства и Програм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психосоцијалне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подршке за родитеље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сметњама у развоју).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371600" y="5410200"/>
            <a:ext cx="564704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7239000" y="5181600"/>
            <a:ext cx="5334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5" y="1367066"/>
            <a:ext cx="2189720" cy="2919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334576"/>
            <a:ext cx="2190133" cy="2920177"/>
          </a:xfrm>
          <a:prstGeom prst="rect">
            <a:avLst/>
          </a:prstGeom>
        </p:spPr>
      </p:pic>
      <p:pic>
        <p:nvPicPr>
          <p:cNvPr id="1028" name="Picture 4" descr="https://www.rpz-rs.org/sajt/doc/image/novosti_sr/novost_14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24" y="1981200"/>
            <a:ext cx="4061662" cy="172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ПРЕДШКОЛСКА РАДИЛИЦА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45" y="1787610"/>
            <a:ext cx="3565076" cy="4414753"/>
          </a:xfrm>
          <a:prstGeom prst="rect">
            <a:avLst/>
          </a:prstGeom>
        </p:spPr>
      </p:pic>
      <p:pic>
        <p:nvPicPr>
          <p:cNvPr id="1026" name="Picture 2" descr="Моја предшколска књига - Тијана Дабић, Јасна Јовичић - Завод за уџбенике и  наставна средства Р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19373"/>
            <a:ext cx="2028863" cy="260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zunsrs.com/wp-content/uploads/2020/12/Projekti-KORI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058" y="4007342"/>
            <a:ext cx="1850385" cy="26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zunsrs.com/wp-content/uploads/2020/12/Prpredskolska-knjiga-2-KORICE-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84" y="1419121"/>
            <a:ext cx="1754583" cy="250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34858" y="43434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МОЈА ПРЕДШКОЛСКА КЊИГА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3810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ЗАВОД ЗА УЏБЕНИКЕ И НАСТАВНА СРЕДСТВА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809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ДИДАКТИЧКИ ПАКЕТ</a:t>
            </a: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Министарство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 Републике Српске је одобрило садржај дидактичког пакета као основни обавезни материјал за игру и рано учење и </a:t>
            </a:r>
            <a:r>
              <a:rPr lang="sr-Cyrl-RS" b="1" dirty="0" err="1">
                <a:latin typeface="Comic Sans MS" panose="030F0702030302020204" pitchFamily="66" charset="0"/>
              </a:rPr>
              <a:t>успјешно</a:t>
            </a:r>
            <a:r>
              <a:rPr lang="sr-Cyrl-RS" b="1" dirty="0">
                <a:latin typeface="Comic Sans MS" panose="030F0702030302020204" pitchFamily="66" charset="0"/>
              </a:rPr>
              <a:t> реализовање васпитно-образовног процеса.</a:t>
            </a:r>
          </a:p>
          <a:p>
            <a:pPr marL="0" indent="0" algn="ctr">
              <a:buNone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3528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73384"/>
      </p:ext>
    </p:extLst>
  </p:cSld>
  <p:clrMapOvr>
    <a:masterClrMapping/>
  </p:clrMapOvr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980</TotalTime>
  <Words>2438</Words>
  <Application>Microsoft Office PowerPoint</Application>
  <PresentationFormat>On-screen Show (4:3)</PresentationFormat>
  <Paragraphs>287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Comic Sans MS</vt:lpstr>
      <vt:lpstr>Wingdings 3</vt:lpstr>
      <vt:lpstr>kids</vt:lpstr>
      <vt:lpstr>         </vt:lpstr>
      <vt:lpstr>ЦИЉЕВИ САВЈЕТОВАЊА</vt:lpstr>
      <vt:lpstr>PowerPoint Presentation</vt:lpstr>
      <vt:lpstr>ПРОГРАМ САВЈЕТОВАЊА</vt:lpstr>
      <vt:lpstr>PowerPoint Presentation</vt:lpstr>
      <vt:lpstr>СЕМИНАР „ВРТИЋ – МЈЕСТО ЗАЈЕДНИЧКОГ ЖИВЉЕЊА“ ТЕСЛИЋ, 29.11-1.12.2019. године</vt:lpstr>
      <vt:lpstr>ПРИРУЧНИЦИ</vt:lpstr>
      <vt:lpstr>PowerPoint Presentation</vt:lpstr>
      <vt:lpstr>PowerPoint Presentation</vt:lpstr>
      <vt:lpstr>PowerPoint Presentation</vt:lpstr>
      <vt:lpstr>ЗАКОН И ПОДЗАКОНСКА АКТА</vt:lpstr>
      <vt:lpstr>PowerPoint Presentation</vt:lpstr>
      <vt:lpstr>СВЕТОСАВСКА НАГРАДА</vt:lpstr>
      <vt:lpstr>PowerPoint Presentation</vt:lpstr>
      <vt:lpstr>Овако је све почело…</vt:lpstr>
      <vt:lpstr>PowerPoint Presentation</vt:lpstr>
      <vt:lpstr>PowerPoint Presentation</vt:lpstr>
      <vt:lpstr>  НОМИНОВАНЕ  У КАТЕГОРИЈИ ВАСПИТАЧА:  1. Ивана Кундачина и Сања Кисин, Требиње  2. Нада Радоја, Дубравка Кекић и Александра Вујмиловић, Бања Лука  3. Радијана Дукић, Јелена Милошевић, Маријана Вуковић , Драгана Пљеваљчић, Фоча </vt:lpstr>
      <vt:lpstr> ДОБИТНИЦЕ НАГРАДЕ ЗА НАЈИНОВАТИВНИЈЕ ВАСПИТАЧЕ У БиХ У 2020. ГОДИНИ </vt:lpstr>
      <vt:lpstr>PowerPoint Presentation</vt:lpstr>
      <vt:lpstr>12.јун 1946-3.децембар 2020.године</vt:lpstr>
      <vt:lpstr>РЕСУРСНИ ЦЕНТРИ</vt:lpstr>
      <vt:lpstr>РЕФОРМА ПРОГРАМА ПРЕДШКОЛСКОГ ВАСПИТАЊА И ОБРАЗОВАЊА</vt:lpstr>
      <vt:lpstr>PowerPoint Presentation</vt:lpstr>
      <vt:lpstr>PowerPoint Presentation</vt:lpstr>
      <vt:lpstr>НОВЕ ПРЕДШКОЛСКЕ УСТАНОВЕ</vt:lpstr>
      <vt:lpstr>PowerPoint Presentation</vt:lpstr>
      <vt:lpstr>ПЛАНОВИ ЗА НАРЕДНУ ГОДИНУ</vt:lpstr>
      <vt:lpstr>PowerPoint Presentation</vt:lpstr>
      <vt:lpstr>PowerPoint Presentation</vt:lpstr>
      <vt:lpstr>ЦИЉ ПРОГРАМА ПАРТНЕРСТВА СА ПОРОДИЦОМ</vt:lpstr>
      <vt:lpstr> РАДИОНИЦЕ      Даница Мојић </vt:lpstr>
      <vt:lpstr> РАДИОНИЦЕ ЗА ИЗГРАДЊУ ПОВЈЕРЕЊА И РАЗУМИЈЕВАЊА ИЗМЕЂУ РОДИТЕЉА И ПРЕДШКОЛСКЕ УСТАНОВЕ                                Сања Радетић Ловрић</vt:lpstr>
      <vt:lpstr> РАДИОНИЦЕ ЗА СЕНЗИБИЛИСАЊЕ РОДИТЕЉА И ДЈЕЦЕ У ПОГЛЕДУ ИНКЛУЗИВНЕ ПРАКСЕ У ПРЕДШКОЛСКИМ УСТАНОВАМА         Гордана Унчанин</vt:lpstr>
      <vt:lpstr>PowerPoint Presentation</vt:lpstr>
      <vt:lpstr> РАНИ РАСТ И РАЗВОЈ И УЛОГА РОДИТЕЉА/СТАРАТЕЉА                               Нирвана Пиштољевић</vt:lpstr>
      <vt:lpstr> РАНА ИНТЕРВЕНЦИЈА,ПАРТНЕРСКИ РАД, ИГРА    Зорица Кузмановић Василић </vt:lpstr>
      <vt:lpstr>  КОМУНИКАЦИЈА И САРАДЊА, ИГРОМ ДО ЗНАЊА                                     Бојана Калајџија </vt:lpstr>
      <vt:lpstr>PowerPoint Presentation</vt:lpstr>
      <vt:lpstr>PowerPoint Presentation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Danica Mojić</cp:lastModifiedBy>
  <cp:revision>181</cp:revision>
  <cp:lastPrinted>2021-08-17T10:39:21Z</cp:lastPrinted>
  <dcterms:created xsi:type="dcterms:W3CDTF">2019-11-26T10:42:08Z</dcterms:created>
  <dcterms:modified xsi:type="dcterms:W3CDTF">2021-11-11T12:40:01Z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