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258" r:id="rId7"/>
    <p:sldId id="266" r:id="rId8"/>
    <p:sldId id="267" r:id="rId9"/>
    <p:sldId id="293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62" r:id="rId18"/>
    <p:sldId id="282" r:id="rId19"/>
    <p:sldId id="289" r:id="rId20"/>
    <p:sldId id="287" r:id="rId21"/>
    <p:sldId id="283" r:id="rId22"/>
    <p:sldId id="284" r:id="rId23"/>
    <p:sldId id="285" r:id="rId24"/>
    <p:sldId id="288" r:id="rId25"/>
    <p:sldId id="286" r:id="rId26"/>
    <p:sldId id="277" r:id="rId27"/>
    <p:sldId id="275" r:id="rId28"/>
    <p:sldId id="276" r:id="rId29"/>
    <p:sldId id="278" r:id="rId30"/>
    <p:sldId id="279" r:id="rId31"/>
    <p:sldId id="280" r:id="rId32"/>
    <p:sldId id="281" r:id="rId33"/>
    <p:sldId id="296" r:id="rId34"/>
    <p:sldId id="274" r:id="rId35"/>
    <p:sldId id="294" r:id="rId36"/>
    <p:sldId id="263" r:id="rId37"/>
    <p:sldId id="26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>
        <p:scale>
          <a:sx n="90" d="100"/>
          <a:sy n="90" d="100"/>
        </p:scale>
        <p:origin x="-10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10/28/2022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9" name="Text Placeholder 3">
            <a:extLst>
              <a:ext uri="{FF2B5EF4-FFF2-40B4-BE49-F238E27FC236}">
                <a16:creationId xmlns=""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=""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=""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=""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=""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=""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=""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=""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=""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=""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=""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=""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=""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=""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=""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=""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=""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=""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=""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=""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=""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=""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=""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=""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.ba/" TargetMode="External"/><Relationship Id="rId2" Type="http://schemas.openxmlformats.org/officeDocument/2006/relationships/hyperlink" Target="http://www.rak.ba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hyperlink" Target="http://www.medijskapismenost.ba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m3j6zCT_27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BA" dirty="0" smtClean="0"/>
              <a:t>Октобар </a:t>
            </a:r>
            <a:r>
              <a:rPr lang="en-US" dirty="0" smtClean="0"/>
              <a:t>20</a:t>
            </a:r>
            <a:r>
              <a:rPr lang="sr-Cyrl-BA" dirty="0" smtClean="0"/>
              <a:t>22.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66031" y="2734652"/>
            <a:ext cx="4900275" cy="1785901"/>
          </a:xfrm>
        </p:spPr>
        <p:txBody>
          <a:bodyPr>
            <a:noAutofit/>
          </a:bodyPr>
          <a:lstStyle/>
          <a:p>
            <a:r>
              <a:rPr lang="sr-Cyrl-BA" sz="4000" dirty="0" smtClean="0"/>
              <a:t>Дигитална писменост у образовању</a:t>
            </a:r>
            <a:endParaRPr lang="ru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Cyrl-BA" dirty="0" smtClean="0"/>
              <a:t>Проф. </a:t>
            </a:r>
            <a:r>
              <a:rPr lang="sr-Cyrl-BA" dirty="0"/>
              <a:t>д</a:t>
            </a:r>
            <a:r>
              <a:rPr lang="sr-Cyrl-BA" dirty="0" smtClean="0"/>
              <a:t>р Драгана Трнинић</a:t>
            </a:r>
            <a:endParaRPr lang="sr-Latn-BA" dirty="0" smtClean="0"/>
          </a:p>
          <a:p>
            <a:r>
              <a:rPr lang="sr-Cyrl-BA" dirty="0" smtClean="0"/>
              <a:t>Факултет политичких наука Универзитета у Бањој Луци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30" y="2216587"/>
            <a:ext cx="3913632" cy="1030465"/>
          </a:xfrm>
        </p:spPr>
        <p:txBody>
          <a:bodyPr/>
          <a:lstStyle/>
          <a:p>
            <a:r>
              <a:rPr lang="sr-Latn-BA" dirty="0"/>
              <a:t>Препоруке 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36598" y="1126739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b="1" dirty="0"/>
              <a:t>Садржај медијског образовања у школи треба да обухвати кључне аспекте медија (функције, развој/врсте медија, </a:t>
            </a:r>
            <a:r>
              <a:rPr lang="sr-Latn-BA" b="1" dirty="0" smtClean="0"/>
              <a:t>регулативу</a:t>
            </a:r>
            <a:r>
              <a:rPr lang="sr-Latn-BA" b="1" dirty="0"/>
              <a:t>, организацију, функционисање, </a:t>
            </a:r>
            <a:r>
              <a:rPr lang="sr-Latn-BA" b="1" dirty="0" smtClean="0"/>
              <a:t>етику)</a:t>
            </a:r>
            <a:endParaRPr lang="sr-Cyrl-BA" b="1" dirty="0" smtClean="0"/>
          </a:p>
          <a:p>
            <a:r>
              <a:rPr lang="sr-Latn-BA" dirty="0" smtClean="0"/>
              <a:t>Улога </a:t>
            </a:r>
            <a:r>
              <a:rPr lang="sr-Latn-BA" dirty="0"/>
              <a:t>и функција </a:t>
            </a:r>
            <a:r>
              <a:rPr lang="sr-Latn-BA" dirty="0" smtClean="0"/>
              <a:t>медија</a:t>
            </a:r>
            <a:r>
              <a:rPr lang="sr-Cyrl-BA" dirty="0" smtClean="0"/>
              <a:t>, </a:t>
            </a:r>
            <a:r>
              <a:rPr lang="sr-Latn-BA" dirty="0" smtClean="0"/>
              <a:t>врсте </a:t>
            </a:r>
            <a:r>
              <a:rPr lang="sr-Latn-BA" dirty="0"/>
              <a:t>медија и њхове карактеристике (медијски дискурс – новинарство, односи с јавношћу, оглашавање, новинарски и медијски жанрови, форма медијског изражавања); законски оквир и (само)регулација рада медија (начин пријаве и реаговања на непримјерен медијски садржај); функционисање и организација медија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650" r="2165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30" y="2338251"/>
            <a:ext cx="3913632" cy="908801"/>
          </a:xfrm>
        </p:spPr>
        <p:txBody>
          <a:bodyPr/>
          <a:lstStyle/>
          <a:p>
            <a:r>
              <a:rPr lang="sr-Latn-BA" dirty="0"/>
              <a:t>Препоруке 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938833" y="1096546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Latn-BA" b="1" dirty="0"/>
              <a:t>Наставници који проводе медијско образовање треба да су медијски едуковани и оспособљени за учење о медијима</a:t>
            </a:r>
            <a:r>
              <a:rPr lang="sr-Latn-BA" dirty="0" smtClean="0"/>
              <a:t>.</a:t>
            </a:r>
            <a:endParaRPr lang="sr-Cyrl-BA" dirty="0" smtClean="0"/>
          </a:p>
          <a:p>
            <a:pPr marL="0" indent="0">
              <a:buNone/>
            </a:pPr>
            <a:r>
              <a:rPr lang="sr-Latn-BA" dirty="0" smtClean="0"/>
              <a:t> </a:t>
            </a:r>
            <a:r>
              <a:rPr lang="sr-Latn-BA" dirty="0"/>
              <a:t>Они треба да искористе вјештине, ставове и знање које дјеца већ имају и надограде га знањем у учионици, са посебним фокусом на друштвени и економски контекст медијских порука, као и на потенцијалне ефекте и посљедице тих порука. 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6645" r="664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2716" y="2436092"/>
            <a:ext cx="3913632" cy="956529"/>
          </a:xfrm>
        </p:spPr>
        <p:txBody>
          <a:bodyPr/>
          <a:lstStyle/>
          <a:p>
            <a:r>
              <a:rPr lang="sr-Latn-BA" dirty="0"/>
              <a:t>Препоруке 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938834" y="1066321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r-Latn-BA" b="1" dirty="0"/>
              <a:t>Висок ниво техничке опремљености школа за медијско образовање није нужан.</a:t>
            </a:r>
            <a:r>
              <a:rPr lang="sr-Latn-BA" dirty="0"/>
              <a:t> </a:t>
            </a:r>
            <a:endParaRPr lang="sr-Cyrl-BA" dirty="0" smtClean="0"/>
          </a:p>
          <a:p>
            <a:pPr marL="0" indent="0">
              <a:buNone/>
            </a:pPr>
            <a:r>
              <a:rPr lang="sr-Latn-BA" dirty="0" smtClean="0"/>
              <a:t>Квалитетни </a:t>
            </a:r>
            <a:r>
              <a:rPr lang="sr-Latn-BA" dirty="0"/>
              <a:t>резултати учења о медијима и медијским садржајима могу се постићи уз помоћ новина, радија, телевизије, компјутера, али свакако да би дигитални уређаји (таблет, лаптоп, интерактивне табле) и доступност интернета олакшали и убрзали процес учења и учинили га занимљивијим.</a:t>
            </a:r>
            <a:endParaRPr lang="en-US" dirty="0"/>
          </a:p>
          <a:p>
            <a:endParaRPr lang="sr-Latn-B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543" r="75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ТЕМЕ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sr-Cyrl-BA" dirty="0" smtClean="0"/>
              <a:t>Чему дјецу учити у школи, како и која је улога наставника</a:t>
            </a:r>
            <a:endParaRPr lang="en-US" dirty="0"/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=""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640751633"/>
              </p:ext>
            </p:extLst>
          </p:nvPr>
        </p:nvGraphicFramePr>
        <p:xfrm>
          <a:off x="4843212" y="1062346"/>
          <a:ext cx="7200741" cy="482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436">
                  <a:extLst>
                    <a:ext uri="{9D8B030D-6E8A-4147-A177-3AD203B41FA5}">
                      <a16:colId xmlns="" xmlns:a16="http://schemas.microsoft.com/office/drawing/2014/main" val="1078058074"/>
                    </a:ext>
                  </a:extLst>
                </a:gridCol>
                <a:gridCol w="1744019">
                  <a:extLst>
                    <a:ext uri="{9D8B030D-6E8A-4147-A177-3AD203B41FA5}">
                      <a16:colId xmlns="" xmlns:a16="http://schemas.microsoft.com/office/drawing/2014/main" val="3420017166"/>
                    </a:ext>
                  </a:extLst>
                </a:gridCol>
                <a:gridCol w="1597894">
                  <a:extLst>
                    <a:ext uri="{9D8B030D-6E8A-4147-A177-3AD203B41FA5}">
                      <a16:colId xmlns="" xmlns:a16="http://schemas.microsoft.com/office/drawing/2014/main" val="3617295776"/>
                    </a:ext>
                  </a:extLst>
                </a:gridCol>
                <a:gridCol w="1515392">
                  <a:extLst>
                    <a:ext uri="{9D8B030D-6E8A-4147-A177-3AD203B41FA5}">
                      <a16:colId xmlns=""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Подстицање</a:t>
                      </a:r>
                      <a:r>
                        <a:rPr lang="sr-Cyrl-BA" sz="1600" b="1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Менторство</a:t>
                      </a:r>
                      <a:r>
                        <a:rPr lang="sr-Cyrl-BA" sz="1600" b="1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Подржавање</a:t>
                      </a:r>
                      <a:r>
                        <a:rPr lang="sr-Cyrl-BA" sz="1600" b="1" baseline="0" dirty="0" smtClean="0">
                          <a:solidFill>
                            <a:schemeClr val="accent4"/>
                          </a:solidFill>
                          <a:latin typeface="+mj-lt"/>
                        </a:rPr>
                        <a:t> процеса учења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BA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Проналазак</a:t>
                      </a:r>
                      <a:r>
                        <a:rPr lang="sr-Cyrl-BA" sz="1600" b="1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информација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Уз помоћ различитих интернетских претраживача и других</a:t>
                      </a:r>
                      <a:r>
                        <a:rPr lang="ru-RU" sz="1600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извора информација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Кориштење извора информација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Медија, библиотека,</a:t>
                      </a:r>
                      <a:r>
                        <a:rPr lang="ru-RU" sz="1600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музеја, архива, база података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Вредновање</a:t>
                      </a:r>
                      <a:r>
                        <a:rPr lang="sr-Cyrl-BA" sz="1600" b="1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информација</a:t>
                      </a:r>
                      <a:endParaRPr lang="ru-RU" sz="1600" b="1" i="0" kern="1200" dirty="0" smtClean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Уз помоћ пет кључних концепата медијске писмености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BA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Критичко</a:t>
                      </a:r>
                      <a:r>
                        <a:rPr lang="sr-Cyrl-BA" sz="1600" b="1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тумачење и процјена корисности информација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Кроз перспективу популарне културе (на примјер,</a:t>
                      </a:r>
                      <a:r>
                        <a:rPr lang="ru-RU" sz="1600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креирање садржаја о омиљеној музици, ликовима из видео-игара, јунацима стрипова, филмским звијездама и сл.)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r-Cyrl-BA" sz="1600" b="1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Употреба</a:t>
                      </a:r>
                      <a:r>
                        <a:rPr lang="sr-Cyrl-BA" sz="1600" b="1" i="0" kern="1200" baseline="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информација</a:t>
                      </a:r>
                      <a:endParaRPr lang="ru-RU" sz="16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i="0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Експлицитна настава/пракса у медијским кућама била би одлична прилика да дјеца виде сам процес настанка медијског садржаја и да учествују у њему</a:t>
                      </a:r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Алати за учење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Cyrl-BA" dirty="0" smtClean="0"/>
              <a:t>Видео лекције</a:t>
            </a:r>
          </a:p>
          <a:p>
            <a:r>
              <a:rPr lang="sr-Cyrl-BA" dirty="0" smtClean="0"/>
              <a:t>Видео игре</a:t>
            </a:r>
          </a:p>
          <a:p>
            <a:r>
              <a:rPr lang="sr-Cyrl-BA" dirty="0" smtClean="0"/>
              <a:t>Квизови </a:t>
            </a:r>
          </a:p>
          <a:p>
            <a:r>
              <a:rPr lang="sr-Cyrl-BA" dirty="0" smtClean="0"/>
              <a:t>Садржаји популарне културе</a:t>
            </a:r>
          </a:p>
          <a:p>
            <a:r>
              <a:rPr lang="sr-Cyrl-BA" dirty="0" smtClean="0"/>
              <a:t>Кориштење различитих медија и других извора информација</a:t>
            </a:r>
            <a:endParaRPr lang="en-US" dirty="0"/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=""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BA" dirty="0" smtClean="0"/>
              <a:t>Претраживање и филтрирање информација и дигиталног садржаја</a:t>
            </a:r>
          </a:p>
          <a:p>
            <a:r>
              <a:rPr lang="sr-Cyrl-BA" dirty="0" smtClean="0"/>
              <a:t>Процјена података, инфорамција и дигиталног садржаја</a:t>
            </a:r>
          </a:p>
          <a:p>
            <a:r>
              <a:rPr lang="sr-Cyrl-BA" dirty="0" smtClean="0"/>
              <a:t>Управљање подацима, информацијама и дигиталним садржајем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703978" y="0"/>
            <a:ext cx="8495014" cy="5945823"/>
          </a:xfrm>
        </p:spPr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2400" dirty="0" smtClean="0"/>
              <a:t>ИНФОРМАЦИОНА И ПИСМЕНОСТ ПОДАТАКА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158783"/>
              </p:ext>
            </p:extLst>
          </p:nvPr>
        </p:nvGraphicFramePr>
        <p:xfrm>
          <a:off x="3799088" y="105883"/>
          <a:ext cx="8476619" cy="55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Document" r:id="rId3" imgW="5956042" imgH="3302187" progId="Word.Document.12">
                  <p:embed/>
                </p:oleObj>
              </mc:Choice>
              <mc:Fallback>
                <p:oleObj name="Document" r:id="rId3" imgW="5956042" imgH="33021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9088" y="105883"/>
                        <a:ext cx="8476619" cy="557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BA" dirty="0" smtClean="0"/>
              <a:t>Алати за провјеру аутентичности података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/>
              <a:t>ПИСМЕНОСТ ПОДАТАКА</a:t>
            </a:r>
            <a:endParaRPr lang="sr-Latn-BA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46980"/>
              </p:ext>
            </p:extLst>
          </p:nvPr>
        </p:nvGraphicFramePr>
        <p:xfrm>
          <a:off x="3703978" y="1"/>
          <a:ext cx="9371942" cy="568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3" imgW="5956042" imgH="4509330" progId="Word.Document.12">
                  <p:embed/>
                </p:oleObj>
              </mc:Choice>
              <mc:Fallback>
                <p:oleObj name="Document" r:id="rId3" imgW="5956042" imgH="4509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978" y="1"/>
                        <a:ext cx="9371942" cy="5685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84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BA" dirty="0"/>
              <a:t>Процјена података, инфорамција и дигиталног садржаја</a:t>
            </a:r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-87465" y="417316"/>
            <a:ext cx="3890555" cy="1595137"/>
          </a:xfrm>
        </p:spPr>
        <p:txBody>
          <a:bodyPr>
            <a:noAutofit/>
          </a:bodyPr>
          <a:lstStyle/>
          <a:p>
            <a:r>
              <a:rPr lang="sr-Cyrl-BA" sz="2800" dirty="0"/>
              <a:t>ИНФОРМАЦИОНА И ПИСМЕНОСТ ПОДАТАКА</a:t>
            </a:r>
            <a:endParaRPr lang="sr-Latn-BA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7846"/>
              </p:ext>
            </p:extLst>
          </p:nvPr>
        </p:nvGraphicFramePr>
        <p:xfrm>
          <a:off x="3875802" y="104503"/>
          <a:ext cx="8316197" cy="5342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Document" r:id="rId3" imgW="5956042" imgH="3107835" progId="Word.Document.12">
                  <p:embed/>
                </p:oleObj>
              </mc:Choice>
              <mc:Fallback>
                <p:oleObj name="Document" r:id="rId3" imgW="5956042" imgH="3107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5802" y="104503"/>
                        <a:ext cx="8316197" cy="5342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2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Интеракција путем дигиталних </a:t>
            </a:r>
            <a:r>
              <a:rPr lang="sr-Cyrl-BA" dirty="0" smtClean="0"/>
              <a:t>технологија</a:t>
            </a:r>
          </a:p>
          <a:p>
            <a:r>
              <a:rPr lang="sr-Cyrl-BA" dirty="0" smtClean="0"/>
              <a:t>Дијељење </a:t>
            </a:r>
            <a:r>
              <a:rPr lang="sr-Cyrl-BA" dirty="0"/>
              <a:t>путем дигиталних </a:t>
            </a:r>
            <a:r>
              <a:rPr lang="sr-Cyrl-BA" dirty="0" smtClean="0"/>
              <a:t>технологија Учествовање </a:t>
            </a:r>
            <a:r>
              <a:rPr lang="sr-Cyrl-BA" dirty="0"/>
              <a:t>путем </a:t>
            </a:r>
            <a:r>
              <a:rPr lang="sr-Cyrl-BA" dirty="0" smtClean="0"/>
              <a:t>дигиталне технологије </a:t>
            </a:r>
            <a:r>
              <a:rPr lang="sr-Cyrl-BA" dirty="0"/>
              <a:t>Сарадња путем </a:t>
            </a:r>
            <a:r>
              <a:rPr lang="sr-Cyrl-BA" dirty="0" smtClean="0"/>
              <a:t>дигиталне технологије Управљање </a:t>
            </a:r>
            <a:r>
              <a:rPr lang="sr-Cyrl-BA" dirty="0"/>
              <a:t>дигиталним идентитетом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2800" dirty="0" smtClean="0"/>
              <a:t>КОМУНИКАЦИЈА И ИНТЕРАКЦИЈА</a:t>
            </a:r>
            <a:endParaRPr lang="sr-Latn-BA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473828"/>
              </p:ext>
            </p:extLst>
          </p:nvPr>
        </p:nvGraphicFramePr>
        <p:xfrm>
          <a:off x="3703978" y="1"/>
          <a:ext cx="8648444" cy="6310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Document" r:id="rId3" imgW="5956042" imgH="2582365" progId="Word.Document.12">
                  <p:embed/>
                </p:oleObj>
              </mc:Choice>
              <mc:Fallback>
                <p:oleObj name="Document" r:id="rId3" imgW="5956042" imgH="2582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3978" y="1"/>
                        <a:ext cx="8648444" cy="6310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21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19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BA" dirty="0" smtClean="0"/>
              <a:t>Креирање дигиталног садржаја</a:t>
            </a:r>
          </a:p>
          <a:p>
            <a:r>
              <a:rPr lang="sr-Cyrl-BA" dirty="0" smtClean="0"/>
              <a:t>Ауторска права</a:t>
            </a:r>
          </a:p>
          <a:p>
            <a:r>
              <a:rPr lang="sr-Cyrl-BA" dirty="0" smtClean="0"/>
              <a:t>Програмирање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-87895" y="409108"/>
            <a:ext cx="3890555" cy="1603368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Креирање дигиталног садржаја</a:t>
            </a:r>
            <a:endParaRPr lang="sr-Latn-B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342463"/>
              </p:ext>
            </p:extLst>
          </p:nvPr>
        </p:nvGraphicFramePr>
        <p:xfrm>
          <a:off x="3875804" y="1"/>
          <a:ext cx="8316196" cy="526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Document" r:id="rId3" imgW="5956042" imgH="3841695" progId="Word.Document.12">
                  <p:embed/>
                </p:oleObj>
              </mc:Choice>
              <mc:Fallback>
                <p:oleObj name="Document" r:id="rId3" imgW="5956042" imgH="3841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5804" y="1"/>
                        <a:ext cx="8316196" cy="5264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13603" y="-136133"/>
            <a:ext cx="6096737" cy="2819069"/>
          </a:xfrm>
        </p:spPr>
        <p:txBody>
          <a:bodyPr>
            <a:noAutofit/>
          </a:bodyPr>
          <a:lstStyle/>
          <a:p>
            <a:r>
              <a:rPr lang="sr-Cyrl-BA" sz="2800" dirty="0" smtClean="0"/>
              <a:t>Кроз дигитални свијет до дигиталних компетенција</a:t>
            </a:r>
            <a:endParaRPr lang="en-US" sz="2800" dirty="0"/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=""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П</a:t>
            </a:r>
            <a:r>
              <a:rPr lang="sr-Cyrl-BA" dirty="0" smtClean="0"/>
              <a:t>редавање за наставнике разредне наставе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Заштита личних података и </a:t>
            </a:r>
            <a:r>
              <a:rPr lang="ru-RU" dirty="0" smtClean="0"/>
              <a:t>приватности</a:t>
            </a:r>
          </a:p>
          <a:p>
            <a:r>
              <a:rPr lang="ru-RU" dirty="0" smtClean="0"/>
              <a:t>Заштита </a:t>
            </a:r>
            <a:r>
              <a:rPr lang="ru-RU" dirty="0"/>
              <a:t>здравља и </a:t>
            </a:r>
            <a:r>
              <a:rPr lang="ru-RU" dirty="0" smtClean="0"/>
              <a:t>благостања</a:t>
            </a:r>
          </a:p>
          <a:p>
            <a:r>
              <a:rPr lang="ru-RU" dirty="0" smtClean="0"/>
              <a:t>Заштита </a:t>
            </a:r>
            <a:r>
              <a:rPr lang="ru-RU" dirty="0"/>
              <a:t>животне средине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-86215" y="441166"/>
            <a:ext cx="3890555" cy="1571222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Сигурност на интернету</a:t>
            </a:r>
            <a:endParaRPr lang="sr-Latn-B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533896"/>
              </p:ext>
            </p:extLst>
          </p:nvPr>
        </p:nvGraphicFramePr>
        <p:xfrm>
          <a:off x="3550548" y="143692"/>
          <a:ext cx="8801873" cy="5068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3" imgW="5956042" imgH="2932558" progId="Word.Document.12">
                  <p:embed/>
                </p:oleObj>
              </mc:Choice>
              <mc:Fallback>
                <p:oleObj name="Document" r:id="rId3" imgW="5956042" imgH="2932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0548" y="143692"/>
                        <a:ext cx="8801873" cy="5068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 smtClean="0"/>
              <a:t>M</a:t>
            </a:r>
            <a:r>
              <a:rPr lang="sr-Cyrl-BA" dirty="0" smtClean="0"/>
              <a:t>еханизми заштите приватности на интернету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-75851" y="638925"/>
            <a:ext cx="3890555" cy="1372919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Сигурност на интернету</a:t>
            </a:r>
            <a:endParaRPr lang="sr-Latn-B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64154"/>
              </p:ext>
            </p:extLst>
          </p:nvPr>
        </p:nvGraphicFramePr>
        <p:xfrm>
          <a:off x="3875804" y="1"/>
          <a:ext cx="8323188" cy="568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3" imgW="5956042" imgH="3458389" progId="Word.Document.12">
                  <p:embed/>
                </p:oleObj>
              </mc:Choice>
              <mc:Fallback>
                <p:oleObj name="Document" r:id="rId3" imgW="5956042" imgH="3458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5804" y="1"/>
                        <a:ext cx="8323188" cy="568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2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Рјешавање </a:t>
            </a:r>
            <a:r>
              <a:rPr lang="ru-RU" dirty="0"/>
              <a:t>техничких </a:t>
            </a:r>
            <a:r>
              <a:rPr lang="ru-RU" dirty="0" smtClean="0"/>
              <a:t>проблема </a:t>
            </a:r>
          </a:p>
          <a:p>
            <a:r>
              <a:rPr lang="ru-RU" dirty="0" smtClean="0"/>
              <a:t>Креативно </a:t>
            </a:r>
            <a:r>
              <a:rPr lang="ru-RU" dirty="0"/>
              <a:t>коришћење дигиталних </a:t>
            </a:r>
            <a:r>
              <a:rPr lang="ru-RU" dirty="0" smtClean="0"/>
              <a:t>технологија</a:t>
            </a:r>
          </a:p>
          <a:p>
            <a:r>
              <a:rPr lang="ru-RU" dirty="0" smtClean="0"/>
              <a:t>Идентификовање </a:t>
            </a:r>
            <a:r>
              <a:rPr lang="ru-RU" dirty="0"/>
              <a:t>недостатака дигиталних компетенција</a:t>
            </a:r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Рјешавање проблема</a:t>
            </a:r>
            <a:endParaRPr lang="sr-Latn-B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039598"/>
              </p:ext>
            </p:extLst>
          </p:nvPr>
        </p:nvGraphicFramePr>
        <p:xfrm>
          <a:off x="3550548" y="0"/>
          <a:ext cx="8793852" cy="539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5956042" imgH="2231811" progId="Word.Document.12">
                  <p:embed/>
                </p:oleObj>
              </mc:Choice>
              <mc:Fallback>
                <p:oleObj name="Document" r:id="rId3" imgW="5956042" imgH="22318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50548" y="0"/>
                        <a:ext cx="8793852" cy="539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23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</a:t>
            </a:r>
            <a:r>
              <a:rPr lang="sr-Latn-BA" dirty="0" smtClean="0"/>
              <a:t>1</a:t>
            </a:r>
            <a:endParaRPr lang="sr-Cyrl-BA" dirty="0" smtClean="0"/>
          </a:p>
          <a:p>
            <a:endParaRPr lang="sr-Cyrl-BA" dirty="0"/>
          </a:p>
          <a:p>
            <a:r>
              <a:rPr lang="sr-Latn-BA" dirty="0" smtClean="0"/>
              <a:t> </a:t>
            </a:r>
            <a:r>
              <a:rPr lang="sr-Latn-BA" dirty="0"/>
              <a:t>ШТА ЧИТАМО, ГЛЕДАМО И СЛУШАМО?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Примјери </a:t>
            </a:r>
            <a:endParaRPr lang="sr-Latn-B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060980"/>
              </p:ext>
            </p:extLst>
          </p:nvPr>
        </p:nvGraphicFramePr>
        <p:xfrm>
          <a:off x="4349932" y="574767"/>
          <a:ext cx="7456068" cy="4140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ocument" r:id="rId3" imgW="5956042" imgH="1299280" progId="Word.Document.12">
                  <p:embed/>
                </p:oleObj>
              </mc:Choice>
              <mc:Fallback>
                <p:oleObj name="Document" r:id="rId3" imgW="5956042" imgH="12992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932" y="574767"/>
                        <a:ext cx="7456068" cy="4140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8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</a:t>
            </a:r>
            <a:r>
              <a:rPr lang="sr-Latn-BA" dirty="0" smtClean="0"/>
              <a:t>2</a:t>
            </a:r>
            <a:endParaRPr lang="sr-Cyrl-BA" dirty="0" smtClean="0"/>
          </a:p>
          <a:p>
            <a:endParaRPr lang="sr-Cyrl-BA" dirty="0"/>
          </a:p>
          <a:p>
            <a:r>
              <a:rPr lang="sr-Latn-BA" dirty="0" smtClean="0"/>
              <a:t> </a:t>
            </a:r>
            <a:r>
              <a:rPr lang="sr-Latn-BA" dirty="0"/>
              <a:t>КАКО ЧИТАМО, ГЛЕДАМО И СЛУШАМО </a:t>
            </a:r>
            <a:endParaRPr lang="en-US" dirty="0"/>
          </a:p>
          <a:p>
            <a:endParaRPr lang="sr-Latn-B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9" r="739"/>
          <a:stretch>
            <a:fillRect/>
          </a:stretch>
        </p:blipFill>
        <p:spPr>
          <a:xfrm>
            <a:off x="7058442" y="1"/>
            <a:ext cx="8495014" cy="568566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 </a:t>
            </a:r>
            <a:endParaRPr lang="sr-Latn-B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28" y="517673"/>
            <a:ext cx="8211671" cy="40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25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</a:t>
            </a:r>
            <a:r>
              <a:rPr lang="sr-Latn-BA" dirty="0" smtClean="0"/>
              <a:t>3</a:t>
            </a:r>
            <a:endParaRPr lang="sr-Cyrl-BA" dirty="0" smtClean="0"/>
          </a:p>
          <a:p>
            <a:endParaRPr lang="sr-Cyrl-BA" dirty="0"/>
          </a:p>
          <a:p>
            <a:r>
              <a:rPr lang="sr-Latn-BA" dirty="0" smtClean="0"/>
              <a:t> </a:t>
            </a:r>
            <a:r>
              <a:rPr lang="sr-Latn-BA" dirty="0"/>
              <a:t>ВИЈЕСТ 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</a:t>
            </a:r>
            <a:endParaRPr lang="sr-Latn-BA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045841"/>
              </p:ext>
            </p:extLst>
          </p:nvPr>
        </p:nvGraphicFramePr>
        <p:xfrm>
          <a:off x="4153989" y="888273"/>
          <a:ext cx="8045003" cy="421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Document" r:id="rId3" imgW="5956042" imgH="1327713" progId="Word.Document.12">
                  <p:embed/>
                </p:oleObj>
              </mc:Choice>
              <mc:Fallback>
                <p:oleObj name="Document" r:id="rId3" imgW="5956042" imgH="13277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989" y="888273"/>
                        <a:ext cx="8045003" cy="4219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5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4 </a:t>
            </a:r>
            <a:endParaRPr lang="sr-Latn-BA" dirty="0" smtClean="0"/>
          </a:p>
          <a:p>
            <a:endParaRPr lang="sr-Latn-BA" dirty="0"/>
          </a:p>
          <a:p>
            <a:r>
              <a:rPr lang="sr-Latn-BA" dirty="0" smtClean="0"/>
              <a:t>ШТА </a:t>
            </a:r>
            <a:r>
              <a:rPr lang="sr-Latn-BA" dirty="0"/>
              <a:t>(НИ)ЈЕ КОМЕНТАР?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</a:t>
            </a:r>
            <a:endParaRPr lang="sr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32" y="914400"/>
            <a:ext cx="8162767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</a:t>
            </a:r>
            <a:r>
              <a:rPr lang="sr-Latn-BA" dirty="0" smtClean="0"/>
              <a:t>5</a:t>
            </a:r>
          </a:p>
          <a:p>
            <a:endParaRPr lang="sr-Latn-BA" dirty="0"/>
          </a:p>
          <a:p>
            <a:r>
              <a:rPr lang="sr-Latn-BA" dirty="0" smtClean="0"/>
              <a:t> </a:t>
            </a:r>
            <a:r>
              <a:rPr lang="sr-Latn-BA" dirty="0"/>
              <a:t>ПИСАНИ ИНТЕРВЈУ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</a:t>
            </a:r>
            <a:endParaRPr lang="sr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64" y="1802674"/>
            <a:ext cx="8071128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6 </a:t>
            </a:r>
            <a:endParaRPr lang="sr-Latn-BA" dirty="0" smtClean="0"/>
          </a:p>
          <a:p>
            <a:endParaRPr lang="sr-Latn-BA" dirty="0"/>
          </a:p>
          <a:p>
            <a:r>
              <a:rPr lang="sr-Latn-BA" dirty="0" smtClean="0"/>
              <a:t>КОНВЕРГЕНЦИЈА </a:t>
            </a:r>
            <a:r>
              <a:rPr lang="sr-Latn-BA" dirty="0"/>
              <a:t>САДРЖАЈА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</a:t>
            </a:r>
            <a:endParaRPr lang="sr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34" y="1358537"/>
            <a:ext cx="8162766" cy="286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BA" dirty="0"/>
              <a:t>ВЈЕЖБА </a:t>
            </a:r>
            <a:r>
              <a:rPr lang="sr-Latn-BA" dirty="0" smtClean="0"/>
              <a:t>7</a:t>
            </a:r>
          </a:p>
          <a:p>
            <a:endParaRPr lang="sr-Latn-BA" dirty="0"/>
          </a:p>
          <a:p>
            <a:r>
              <a:rPr lang="sr-Latn-BA" dirty="0" smtClean="0"/>
              <a:t> </a:t>
            </a:r>
            <a:r>
              <a:rPr lang="sr-Latn-BA" dirty="0"/>
              <a:t>КВИЗ </a:t>
            </a:r>
            <a:endParaRPr lang="en-US" dirty="0"/>
          </a:p>
          <a:p>
            <a:endParaRPr lang="sr-Latn-B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Примјери</a:t>
            </a:r>
            <a:endParaRPr lang="sr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26" y="1685109"/>
            <a:ext cx="8058066" cy="19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36600" y="1200675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Садржај едукације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/>
              <a:t>Заступљене теме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Познавање и разумијевање значаја медија и информација за демократски дискурс и </a:t>
            </a:r>
            <a:r>
              <a:rPr lang="ru-RU" dirty="0" smtClean="0"/>
              <a:t>друштвено учешће</a:t>
            </a:r>
            <a:r>
              <a:rPr lang="ru-RU" dirty="0"/>
              <a:t>.</a:t>
            </a:r>
          </a:p>
          <a:p>
            <a:r>
              <a:rPr lang="ru-RU" dirty="0"/>
              <a:t>2. Вредновање медијских текстова и извора информација.</a:t>
            </a:r>
          </a:p>
          <a:p>
            <a:r>
              <a:rPr lang="ru-RU" dirty="0"/>
              <a:t>3. Производња и коришћење медија и информација.</a:t>
            </a:r>
          </a:p>
          <a:p>
            <a:endParaRPr lang="sr-Cyrl-BA" dirty="0" smtClean="0"/>
          </a:p>
          <a:p>
            <a:endParaRPr lang="sr-Cyrl-BA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=""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5CAB27-D3EF-42FA-B832-A83B58E31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83702">
            <a:off x="558607" y="529609"/>
            <a:ext cx="4560584" cy="1128068"/>
          </a:xfrm>
        </p:spPr>
        <p:txBody>
          <a:bodyPr anchor="ctr">
            <a:normAutofit/>
          </a:bodyPr>
          <a:lstStyle/>
          <a:p>
            <a:r>
              <a:rPr lang="sr-Cyrl-B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Ко? Када? Гдје? </a:t>
            </a:r>
            <a:endParaRPr lang="sr-Latn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86CF971-668F-4206-A276-667C5C17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 </a:t>
            </a:r>
            <a:r>
              <a:rPr lang="sr-Latn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Фондациј</a:t>
            </a:r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“Mediacentar” Сарајево</a:t>
            </a:r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сарадњи са тимом </a:t>
            </a:r>
            <a:r>
              <a:rPr lang="sr-Latn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истакнути</a:t>
            </a:r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sr-Latn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стручња</a:t>
            </a:r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</a:t>
            </a:r>
            <a:r>
              <a:rPr lang="sr-Latn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</a:t>
            </a:r>
            <a:r>
              <a:rPr lang="sr-Cyrl-BA" sz="2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БиХ</a:t>
            </a:r>
          </a:p>
          <a:p>
            <a:r>
              <a:rPr lang="sr-Cyrl-BA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Смјернице објављене у мају 2021. Доступне на:</a:t>
            </a:r>
          </a:p>
          <a:p>
            <a:r>
              <a:rPr lang="sr-Latn-BA" sz="20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www.rak.ba</a:t>
            </a:r>
            <a:endParaRPr lang="sr-Cyrl-B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media.</a:t>
            </a:r>
            <a:r>
              <a:rPr lang="sr-Latn-BA" sz="20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</a:t>
            </a:r>
            <a:endParaRPr lang="sr-Latn-B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0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www.medijskapismenost.ba</a:t>
            </a:r>
            <a:endParaRPr lang="sr-Latn-BA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BA" sz="2000"/>
          </a:p>
          <a:p>
            <a:endParaRPr lang="en-US" sz="2000"/>
          </a:p>
        </p:txBody>
      </p:sp>
      <p:pic>
        <p:nvPicPr>
          <p:cNvPr id="5" name="Content Placeholder 4" descr="A picture containing text, person, indoor&#10;&#10;Description automatically generated">
            <a:extLst>
              <a:ext uri="{FF2B5EF4-FFF2-40B4-BE49-F238E27FC236}">
                <a16:creationId xmlns="" xmlns:a16="http://schemas.microsoft.com/office/drawing/2014/main" id="{0D316FB6-0D3A-4FC7-9A3F-B714CBB6D9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0" r="-2" b="299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мај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31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Latn-BA" dirty="0"/>
              <a:t>Medijskapismenost.ba</a:t>
            </a:r>
          </a:p>
          <a:p>
            <a:r>
              <a:rPr lang="sr-Latn-BA" dirty="0"/>
              <a:t>Medijskapismenost.hr</a:t>
            </a:r>
          </a:p>
          <a:p>
            <a:r>
              <a:rPr lang="sr-Latn-BA" dirty="0"/>
              <a:t>Medijskapismenost.net</a:t>
            </a:r>
          </a:p>
          <a:p>
            <a:r>
              <a:rPr lang="sr-Latn-BA" dirty="0" smtClean="0"/>
              <a:t>Raskrinkavanje.ba</a:t>
            </a:r>
            <a:endParaRPr lang="sr-Cyrl-BA" dirty="0" smtClean="0"/>
          </a:p>
          <a:p>
            <a:r>
              <a:rPr lang="sr-Latn-BA" dirty="0" smtClean="0"/>
              <a:t>Freepik.com</a:t>
            </a:r>
          </a:p>
          <a:p>
            <a:endParaRPr lang="sr-Latn-B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4" r="24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Извори 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4978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ADD A FOOTER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Извори </a:t>
            </a:r>
            <a:endParaRPr lang="sr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BA" dirty="0"/>
              <a:t>Lechpammer, S. (2022). </a:t>
            </a:r>
            <a:r>
              <a:rPr lang="sr-Latn-BA" i="1" dirty="0"/>
              <a:t>Uvod u novinarstvo</a:t>
            </a:r>
            <a:r>
              <a:rPr lang="sr-Latn-BA" dirty="0"/>
              <a:t>. Agencija za elektroničke medije i UNICEF</a:t>
            </a:r>
            <a:r>
              <a:rPr lang="sr-Latn-BA" dirty="0" smtClean="0"/>
              <a:t>.</a:t>
            </a:r>
            <a:endParaRPr lang="sr-Latn-BA" dirty="0"/>
          </a:p>
          <a:p>
            <a:pPr marL="0" indent="0">
              <a:buNone/>
            </a:pPr>
            <a:r>
              <a:rPr lang="sr-Latn-BA" dirty="0" smtClean="0"/>
              <a:t>Trninić</a:t>
            </a:r>
            <a:r>
              <a:rPr lang="sr-Latn-BA" dirty="0"/>
              <a:t>, D., Kuprešanin Vukelić, A. (2021). Privacy On The Internet Concerning Generation Z In Bosnia And Herzegovina, </a:t>
            </a:r>
            <a:r>
              <a:rPr lang="sr-Latn-BA" i="1" dirty="0"/>
              <a:t>Media Literacy and Academic Research</a:t>
            </a:r>
            <a:r>
              <a:rPr lang="sr-Latn-BA" dirty="0"/>
              <a:t>, Vol. 4, No. 1, pp. 180-198</a:t>
            </a:r>
            <a:r>
              <a:rPr lang="sr-Latn-BA" dirty="0" smtClean="0"/>
              <a:t>.</a:t>
            </a:r>
          </a:p>
          <a:p>
            <a:pPr marL="0" indent="0">
              <a:buNone/>
            </a:pPr>
            <a:r>
              <a:rPr lang="ru-RU" dirty="0"/>
              <a:t>Трнинић, Д. </a:t>
            </a:r>
            <a:r>
              <a:rPr lang="sr-Latn-BA" dirty="0" smtClean="0"/>
              <a:t>(2017). </a:t>
            </a:r>
            <a:r>
              <a:rPr lang="ru-RU" i="1" dirty="0" smtClean="0"/>
              <a:t>Концептуални </a:t>
            </a:r>
            <a:r>
              <a:rPr lang="ru-RU" i="1" dirty="0"/>
              <a:t>оквир медијске </a:t>
            </a:r>
            <a:r>
              <a:rPr lang="ru-RU" i="1" dirty="0" smtClean="0"/>
              <a:t>писмености</a:t>
            </a:r>
            <a:r>
              <a:rPr lang="sr-Latn-BA" dirty="0" smtClean="0"/>
              <a:t>.</a:t>
            </a:r>
            <a:r>
              <a:rPr lang="ru-RU" dirty="0" smtClean="0"/>
              <a:t> </a:t>
            </a:r>
            <a:r>
              <a:rPr lang="ru-RU" dirty="0"/>
              <a:t>Бања Лука, Удружење за филозофију и друштвену мисао.</a:t>
            </a:r>
            <a:endParaRPr lang="sr-Latn-BA" dirty="0" smtClean="0"/>
          </a:p>
          <a:p>
            <a:pPr marL="0" indent="0">
              <a:buNone/>
            </a:pPr>
            <a:r>
              <a:rPr lang="sr-Latn-BA" dirty="0" smtClean="0"/>
              <a:t>Čengić</a:t>
            </a:r>
            <a:r>
              <a:rPr lang="sr-Latn-BA" dirty="0"/>
              <a:t>., L., Dokić Mrša, S., Grahovac, N., Zečević, I., Trninić, D., Sivrić, I., Krajina, S., Romčević Šukalo, J., Rsiojević, S., Džaferović, A. (2021). </a:t>
            </a:r>
            <a:r>
              <a:rPr lang="sr-Latn-BA" i="1" dirty="0"/>
              <a:t>Smjernice o korištenju medija, informaciono-komunikacionih tehnologija i vremenu koje djeca provode pred ekranom</a:t>
            </a:r>
            <a:r>
              <a:rPr lang="sr-Latn-BA" dirty="0"/>
              <a:t>. Sarajevo: Regulatorne agencije za komunikacije i ,,Mediacentra'' Sarajevo.</a:t>
            </a:r>
          </a:p>
        </p:txBody>
      </p:sp>
    </p:spTree>
    <p:extLst>
      <p:ext uri="{BB962C8B-B14F-4D97-AF65-F5344CB8AC3E}">
        <p14:creationId xmlns:p14="http://schemas.microsoft.com/office/powerpoint/2010/main" val="2499983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BA" dirty="0" smtClean="0"/>
              <a:t>Новосадска новинарска школа:</a:t>
            </a:r>
            <a:br>
              <a:rPr lang="sr-Cyrl-BA" dirty="0" smtClean="0"/>
            </a:br>
            <a:r>
              <a:rPr lang="sr-Cyrl-BA" dirty="0" smtClean="0"/>
              <a:t>Медијска писменост за ученике - медији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 smtClean="0"/>
              <a:t>25. мај 2022. године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m3j6zCT_27g"/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18526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Хвала вам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r-Cyrl-BA" dirty="0" smtClean="0"/>
              <a:t>Драгана Трнинић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/>
              <a:t>Основни модули</a:t>
            </a:r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36599" y="1105509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Садржај </a:t>
            </a:r>
            <a:r>
              <a:rPr lang="sr-Cyrl-BA" dirty="0" smtClean="0"/>
              <a:t>едукације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Разумијевање  медијске и информационе писмености</a:t>
            </a:r>
          </a:p>
          <a:p>
            <a:r>
              <a:rPr lang="sr-Cyrl-BA" dirty="0" smtClean="0"/>
              <a:t>Разумијевање вијести, медија и етике информисања</a:t>
            </a:r>
          </a:p>
          <a:p>
            <a:r>
              <a:rPr lang="sr-Cyrl-BA" dirty="0" smtClean="0"/>
              <a:t>Разумијевање контекста дигиталне писмености</a:t>
            </a:r>
          </a:p>
          <a:p>
            <a:r>
              <a:rPr lang="sr-Cyrl-BA" dirty="0" smtClean="0"/>
              <a:t>Пет области дигиталних компетенција</a:t>
            </a:r>
          </a:p>
          <a:p>
            <a:r>
              <a:rPr lang="sr-Cyrl-BA" dirty="0" smtClean="0"/>
              <a:t>Информациона и писменост података</a:t>
            </a:r>
            <a:endParaRPr lang="sr-Latn-BA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543" r="754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1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dirty="0" smtClean="0"/>
              <a:t>Основни модули</a:t>
            </a:r>
            <a:endParaRPr lang="sr-Latn-BA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798774" y="1105509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Садржај </a:t>
            </a:r>
            <a:r>
              <a:rPr lang="sr-Cyrl-BA" dirty="0" smtClean="0"/>
              <a:t>едукације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Комуникација и интеракција/сарадња</a:t>
            </a:r>
          </a:p>
          <a:p>
            <a:r>
              <a:rPr lang="sr-Cyrl-BA" dirty="0" smtClean="0"/>
              <a:t>Креирање дигиталног садржаја</a:t>
            </a:r>
          </a:p>
          <a:p>
            <a:r>
              <a:rPr lang="sr-Cyrl-BA" dirty="0" smtClean="0"/>
              <a:t>Сигурност на интернету</a:t>
            </a:r>
          </a:p>
          <a:p>
            <a:r>
              <a:rPr lang="sr-Cyrl-BA" dirty="0" smtClean="0"/>
              <a:t>Рјешавање проблема</a:t>
            </a:r>
          </a:p>
          <a:p>
            <a:r>
              <a:rPr lang="sr-Cyrl-BA" dirty="0" smtClean="0"/>
              <a:t>Могућности и изазови интернета/приватност на интернету</a:t>
            </a:r>
          </a:p>
          <a:p>
            <a:r>
              <a:rPr lang="sr-Cyrl-BA" dirty="0" smtClean="0"/>
              <a:t>Комуникација, лажне вијести и дезинформације</a:t>
            </a:r>
          </a:p>
          <a:p>
            <a:endParaRPr lang="sr-Latn-B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650" r="21650"/>
          <a:stretch>
            <a:fillRect/>
          </a:stretch>
        </p:blipFill>
        <p:spPr>
          <a:xfrm rot="720000">
            <a:off x="6423374" y="232919"/>
            <a:ext cx="4647699" cy="54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3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260648"/>
            <a:ext cx="756084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8990" y="2334153"/>
            <a:ext cx="3852672" cy="912899"/>
          </a:xfrm>
        </p:spPr>
        <p:txBody>
          <a:bodyPr>
            <a:normAutofit/>
          </a:bodyPr>
          <a:lstStyle/>
          <a:p>
            <a:r>
              <a:rPr lang="sr-Latn-BA" dirty="0" smtClean="0"/>
              <a:t>Препоруке </a:t>
            </a:r>
            <a:r>
              <a:rPr lang="sr-Latn-BA" dirty="0"/>
              <a:t>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938834" y="1092447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 smtClean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Latn-BA" b="1" dirty="0"/>
              <a:t>Медијско образовање подразумијева учење и знање о свим медијима</a:t>
            </a:r>
            <a:r>
              <a:rPr lang="sr-Latn-BA" dirty="0"/>
              <a:t> (штампаним, електронским и новим, дигиталним медијима). Никако га не треба мијешати са учењем уз помоћ медија (то је медијска дидактика). 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175" r="211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30" y="2272937"/>
            <a:ext cx="3913632" cy="974115"/>
          </a:xfrm>
        </p:spPr>
        <p:txBody>
          <a:bodyPr/>
          <a:lstStyle/>
          <a:p>
            <a:r>
              <a:rPr lang="sr-Latn-BA" dirty="0"/>
              <a:t>Препоруке 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36600" y="1200675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BA" b="1" dirty="0"/>
              <a:t>Медијско образовање може бити засебан предмет, дио једног предмета, дио више различитих предмета или слободна активност</a:t>
            </a:r>
            <a:r>
              <a:rPr lang="sr-Latn-BA" dirty="0"/>
              <a:t> </a:t>
            </a:r>
            <a:endParaRPr lang="sr-Cyrl-BA" dirty="0" smtClean="0"/>
          </a:p>
          <a:p>
            <a:pPr marL="0" indent="0">
              <a:buNone/>
            </a:pPr>
            <a:r>
              <a:rPr lang="sr-Cyrl-BA" dirty="0" smtClean="0"/>
              <a:t>К</a:t>
            </a:r>
            <a:r>
              <a:rPr lang="sr-Latn-BA" dirty="0" smtClean="0"/>
              <a:t>омпетенције </a:t>
            </a:r>
            <a:r>
              <a:rPr lang="sr-Latn-BA" dirty="0"/>
              <a:t>које би требало развијати код дјеце током медијског описмењавања су: техничке компетенције (употреба медија и различитих платформи), критичке компетенције (</a:t>
            </a:r>
            <a:r>
              <a:rPr lang="sr-Latn-BA" dirty="0" smtClean="0"/>
              <a:t>раз</a:t>
            </a:r>
            <a:r>
              <a:rPr lang="sr-Cyrl-BA" dirty="0" smtClean="0"/>
              <a:t>у</a:t>
            </a:r>
            <a:r>
              <a:rPr lang="sr-Latn-BA" dirty="0" smtClean="0"/>
              <a:t>мијевање</a:t>
            </a:r>
            <a:r>
              <a:rPr lang="sr-Latn-BA" dirty="0"/>
              <a:t>, анализа, тумачење и вредновање медијског садржаја), практичне компетенције (креирање медијског садржаја) и социјалне компетенције (комуницирање и учествовање помоћу медија).</a:t>
            </a:r>
            <a:endParaRPr lang="en-US" dirty="0"/>
          </a:p>
          <a:p>
            <a:endParaRPr lang="sr-Latn-B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718" r="217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8030" y="2216587"/>
            <a:ext cx="3913632" cy="1030465"/>
          </a:xfrm>
        </p:spPr>
        <p:txBody>
          <a:bodyPr/>
          <a:lstStyle/>
          <a:p>
            <a:r>
              <a:rPr lang="sr-Latn-BA" dirty="0"/>
              <a:t>Препоруке за едукаторе основног образовања</a:t>
            </a:r>
            <a:endParaRPr lang="en-US" dirty="0"/>
          </a:p>
          <a:p>
            <a:endParaRPr lang="sr-Latn-B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BA" dirty="0"/>
              <a:t>25. </a:t>
            </a:r>
            <a:r>
              <a:rPr lang="sr-Cyrl-BA" dirty="0" smtClean="0"/>
              <a:t>октобар </a:t>
            </a:r>
            <a:r>
              <a:rPr lang="sr-Cyrl-BA" dirty="0"/>
              <a:t>2022. године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883407" y="1126738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sr-Cyrl-BA" dirty="0"/>
              <a:t>Смјернице за едукаторе</a:t>
            </a:r>
            <a:endParaRPr lang="sr-Latn-B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r-Latn-BA" b="1" dirty="0"/>
              <a:t>Учење о медијима треба прилагодити дјечијем узрасту и треба се одвијати на свим нивоима образовања</a:t>
            </a:r>
            <a:r>
              <a:rPr lang="sr-Latn-BA" dirty="0" smtClean="0"/>
              <a:t>.</a:t>
            </a:r>
            <a:endParaRPr lang="sr-Cyrl-BA" dirty="0" smtClean="0"/>
          </a:p>
          <a:p>
            <a:pPr marL="0" indent="0">
              <a:buNone/>
            </a:pPr>
            <a:r>
              <a:rPr lang="sr-Latn-BA" dirty="0" smtClean="0"/>
              <a:t> </a:t>
            </a:r>
            <a:r>
              <a:rPr lang="sr-Latn-BA" dirty="0"/>
              <a:t>Важно је дјецу од предшколског узраста учити о вриједностима и ставовима заступљеним или изостављеним у медијском садржају, искористити едукативни потенцијал медија, како дјеца не би медије доживљавала искључиво као извор </a:t>
            </a:r>
            <a:r>
              <a:rPr lang="sr-Latn-BA" dirty="0" smtClean="0"/>
              <a:t>забаве</a:t>
            </a:r>
            <a:r>
              <a:rPr lang="sr-Cyrl-BA" dirty="0" smtClean="0"/>
              <a:t>.</a:t>
            </a:r>
            <a:endParaRPr lang="sr-Latn-BA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768" r="207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1220</Words>
  <Application>Microsoft Office PowerPoint</Application>
  <PresentationFormat>Widescreen</PresentationFormat>
  <Paragraphs>202</Paragraphs>
  <Slides>34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Comic Sans MS</vt:lpstr>
      <vt:lpstr>Franklin Gothic Book</vt:lpstr>
      <vt:lpstr>Times New Roman</vt:lpstr>
      <vt:lpstr>Office Theme</vt:lpstr>
      <vt:lpstr>Document</vt:lpstr>
      <vt:lpstr>Дигитална писменост у образовању</vt:lpstr>
      <vt:lpstr>Кроз дигитални свијет до дигиталних компетенција</vt:lpstr>
      <vt:lpstr>Садржај едукације</vt:lpstr>
      <vt:lpstr>Садржај едукације</vt:lpstr>
      <vt:lpstr>Садржај едукације</vt:lpstr>
      <vt:lpstr>PowerPoint Presentation</vt:lpstr>
      <vt:lpstr>Смјернице за едукаторе</vt:lpstr>
      <vt:lpstr>Смјернице за едукаторе</vt:lpstr>
      <vt:lpstr>Смјернице за едукаторе</vt:lpstr>
      <vt:lpstr>Смјернице за едукаторе</vt:lpstr>
      <vt:lpstr>Смјернице за едукаторе</vt:lpstr>
      <vt:lpstr>Смјернице за едукаторе</vt:lpstr>
      <vt:lpstr>ТЕМЕ</vt:lpstr>
      <vt:lpstr>Алати за учење </vt:lpstr>
      <vt:lpstr>ИНФОРМАЦИОНА И ПИСМЕНОСТ ПОДАТАКА</vt:lpstr>
      <vt:lpstr>ПИСМЕНОСТ ПОДАТАКА</vt:lpstr>
      <vt:lpstr>ИНФОРМАЦИОНА И ПИСМЕНОСТ ПОДАТАКА</vt:lpstr>
      <vt:lpstr>КОМУНИКАЦИЈА И ИНТЕРАКЦИЈА</vt:lpstr>
      <vt:lpstr>Креирање дигиталног садржаја</vt:lpstr>
      <vt:lpstr>Сигурност на интернету</vt:lpstr>
      <vt:lpstr>Сигурност на интернету</vt:lpstr>
      <vt:lpstr>Рјешавање проблема</vt:lpstr>
      <vt:lpstr>Примјери </vt:lpstr>
      <vt:lpstr>Примјери </vt:lpstr>
      <vt:lpstr>Примјери</vt:lpstr>
      <vt:lpstr>Примјери</vt:lpstr>
      <vt:lpstr>Примјери</vt:lpstr>
      <vt:lpstr>Примјери</vt:lpstr>
      <vt:lpstr>Примјери</vt:lpstr>
      <vt:lpstr>Ко? Када? Гдје? </vt:lpstr>
      <vt:lpstr>Извори </vt:lpstr>
      <vt:lpstr>Извори </vt:lpstr>
      <vt:lpstr>Новосадска новинарска школа: Медијска писменост за ученике - медији</vt:lpstr>
      <vt:lpstr>Хвала вам!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2022-05-20T08:31:35Z</dcterms:created>
  <dcterms:modified xsi:type="dcterms:W3CDTF">2022-10-28T18:26:35Z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