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66" r:id="rId4"/>
    <p:sldId id="258" r:id="rId5"/>
    <p:sldId id="259" r:id="rId6"/>
    <p:sldId id="263" r:id="rId7"/>
    <p:sldId id="264" r:id="rId8"/>
    <p:sldId id="260" r:id="rId9"/>
    <p:sldId id="261" r:id="rId10"/>
    <p:sldId id="262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640F3D-9694-4EE9-8804-AD47C88ECB1B}" v="1372" dt="2022-08-14T19:57:16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1" d="100"/>
          <a:sy n="71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FD0CA85-BF38-4762-934C-D00F2047C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49CA3C9-6579-49D9-A5FD-20231FB4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B9B94FE-6287-4D49-B0E5-FE9A9BA7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AE0C0B2A-3FD1-4235-A16E-0ED1E028A93E}"/>
              </a:ext>
            </a:extLst>
          </p:cNvPr>
          <p:cNvCxnSpPr>
            <a:cxnSpLocks/>
          </p:cNvCxnSpPr>
          <p:nvPr/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9494E066-0146-46E9-BAF1-C33240ABA294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B02BD80B-C499-4DAC-9580-575B04F8658F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1" name="Freeform 68">
                <a:extLst>
                  <a:ext uri="{FF2B5EF4-FFF2-40B4-BE49-F238E27FC236}">
                    <a16:creationId xmlns="" xmlns:a16="http://schemas.microsoft.com/office/drawing/2014/main" id="{CCF069F3-858C-4C67-90C2-46017C3D4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="" xmlns:a16="http://schemas.microsoft.com/office/drawing/2014/main" id="{8A1FFA52-DFA8-4A81-8A85-50BE13257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70">
              <a:extLst>
                <a:ext uri="{FF2B5EF4-FFF2-40B4-BE49-F238E27FC236}">
                  <a16:creationId xmlns="" xmlns:a16="http://schemas.microsoft.com/office/drawing/2014/main" id="{BAEDA471-60CB-4A0C-B9AD-B2B3C51EA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392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952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7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66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=""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=""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=""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=""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=""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=""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59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0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66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07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859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C89B2F1-1E32-44DB-B50E-BEA1896CAD81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34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D0E80DA6-B971-46B7-B0D3-8581AE0B6ACB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62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4EC743F4-8769-40B4-85DF-6CB8DE9F66AA}" type="datetimeFigureOut">
              <a:rPr lang="en-US" smtClean="0"/>
              <a:pPr/>
              <a:t>9/19/2022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FF2BD96E-3838-45D2-9031-D3AF67C920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17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75" r:id="rId5"/>
    <p:sldLayoutId id="2147483680" r:id="rId6"/>
    <p:sldLayoutId id="2147483676" r:id="rId7"/>
    <p:sldLayoutId id="2147483677" r:id="rId8"/>
    <p:sldLayoutId id="2147483678" r:id="rId9"/>
    <p:sldLayoutId id="2147483679" r:id="rId10"/>
    <p:sldLayoutId id="214748368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sv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prs.rs.ba/2022/04/28/vaspitanje-i-obrazovanje-u-doba-covid-19-pandemije-izvjestaj-istrazivanja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="" xmlns:a16="http://schemas.microsoft.com/office/drawing/2014/main" id="{44CA2EAD-E7C7-4F64-924A-52D34FD759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941447" y="6023321"/>
            <a:ext cx="3201692" cy="47404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r-Latn-RS" sz="2000" dirty="0" err="1">
                <a:solidFill>
                  <a:srgbClr val="000000"/>
                </a:solidFill>
                <a:latin typeface="Times New Roman"/>
                <a:cs typeface="Times New Roman"/>
              </a:rPr>
              <a:t>Август</a:t>
            </a:r>
            <a:r>
              <a:rPr lang="sr-Latn-RS" sz="2000" dirty="0">
                <a:solidFill>
                  <a:srgbClr val="000000"/>
                </a:solidFill>
                <a:latin typeface="Times New Roman"/>
                <a:cs typeface="Times New Roman"/>
              </a:rPr>
              <a:t>, 2022. </a:t>
            </a:r>
            <a:r>
              <a:rPr lang="sr-Latn-RS" sz="2000" dirty="0" err="1">
                <a:solidFill>
                  <a:srgbClr val="000000"/>
                </a:solidFill>
                <a:latin typeface="Times New Roman"/>
                <a:cs typeface="Times New Roman"/>
              </a:rPr>
              <a:t>године</a:t>
            </a:r>
            <a:endParaRPr lang="sr-Latn-RS" sz="20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6" name="Picture 3" descr="Pipette adding DNA sample to a petri dish">
            <a:extLst>
              <a:ext uri="{FF2B5EF4-FFF2-40B4-BE49-F238E27FC236}">
                <a16:creationId xmlns="" xmlns:a16="http://schemas.microsoft.com/office/drawing/2014/main" id="{10ACFE09-8748-6B87-4D67-E8C8C7ADF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50" r="37395" b="4"/>
          <a:stretch/>
        </p:blipFill>
        <p:spPr>
          <a:xfrm>
            <a:off x="20" y="10"/>
            <a:ext cx="3863955" cy="6857989"/>
          </a:xfrm>
          <a:prstGeom prst="rect">
            <a:avLst/>
          </a:prstGeom>
        </p:spPr>
      </p:pic>
      <p:cxnSp>
        <p:nvCxnSpPr>
          <p:cNvPr id="17" name="Straight Connector 10">
            <a:extLst>
              <a:ext uri="{FF2B5EF4-FFF2-40B4-BE49-F238E27FC236}">
                <a16:creationId xmlns="" xmlns:a16="http://schemas.microsoft.com/office/drawing/2014/main" id="{9E7C23BC-DAA6-40E1-8166-B8C4439D14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759575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lika 9">
            <a:extLst>
              <a:ext uri="{FF2B5EF4-FFF2-40B4-BE49-F238E27FC236}">
                <a16:creationId xmlns="" xmlns:a16="http://schemas.microsoft.com/office/drawing/2014/main" id="{ADA3941B-5F1C-E415-DD13-82E0AF5C6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66" y="601423"/>
            <a:ext cx="2133600" cy="1514475"/>
          </a:xfrm>
          <a:prstGeom prst="rect">
            <a:avLst/>
          </a:prstGeom>
        </p:spPr>
      </p:pic>
      <p:sp>
        <p:nvSpPr>
          <p:cNvPr id="14" name="Okvir za tekst 13">
            <a:extLst>
              <a:ext uri="{FF2B5EF4-FFF2-40B4-BE49-F238E27FC236}">
                <a16:creationId xmlns="" xmlns:a16="http://schemas.microsoft.com/office/drawing/2014/main" id="{1B53F875-77A6-5668-B981-0315753265FA}"/>
              </a:ext>
            </a:extLst>
          </p:cNvPr>
          <p:cNvSpPr txBox="1"/>
          <p:nvPr/>
        </p:nvSpPr>
        <p:spPr>
          <a:xfrm>
            <a:off x="3941447" y="2717321"/>
            <a:ext cx="8157695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sr-Latn-RS" sz="3200" b="1" dirty="0" err="1">
                <a:latin typeface="Times New Roman"/>
                <a:cs typeface="Times New Roman"/>
              </a:rPr>
              <a:t>Интервизијска</a:t>
            </a:r>
            <a:r>
              <a:rPr lang="sr-Latn-RS" sz="3200" b="1" dirty="0">
                <a:latin typeface="Times New Roman"/>
                <a:cs typeface="Times New Roman"/>
              </a:rPr>
              <a:t> и </a:t>
            </a:r>
            <a:r>
              <a:rPr lang="sr-Latn-RS" sz="3200" b="1" dirty="0" err="1">
                <a:latin typeface="Times New Roman"/>
                <a:cs typeface="Times New Roman"/>
              </a:rPr>
              <a:t>социјално-психолошка</a:t>
            </a:r>
            <a:r>
              <a:rPr lang="sr-Latn-RS" sz="3200" b="1" dirty="0"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latin typeface="Times New Roman"/>
                <a:cs typeface="Times New Roman"/>
              </a:rPr>
              <a:t>подршка</a:t>
            </a:r>
            <a:r>
              <a:rPr lang="sr-Latn-RS" sz="3200" b="1" dirty="0"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latin typeface="Times New Roman"/>
                <a:cs typeface="Times New Roman"/>
              </a:rPr>
              <a:t>професионалцима</a:t>
            </a:r>
            <a:r>
              <a:rPr lang="sr-Latn-RS" sz="3200" b="1" dirty="0">
                <a:latin typeface="Times New Roman"/>
                <a:cs typeface="Times New Roman"/>
              </a:rPr>
              <a:t> у </a:t>
            </a:r>
            <a:r>
              <a:rPr lang="sr-Latn-RS" sz="3200" b="1" dirty="0" err="1">
                <a:latin typeface="Times New Roman"/>
                <a:cs typeface="Times New Roman"/>
              </a:rPr>
              <a:t>образовном</a:t>
            </a:r>
            <a:r>
              <a:rPr lang="sr-Latn-RS" sz="3200" b="1" dirty="0"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latin typeface="Times New Roman"/>
                <a:cs typeface="Times New Roman"/>
              </a:rPr>
              <a:t>сектору</a:t>
            </a:r>
            <a:r>
              <a:rPr lang="sr-Latn-RS" sz="3200" b="1" dirty="0"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latin typeface="Times New Roman"/>
                <a:cs typeface="Times New Roman"/>
              </a:rPr>
              <a:t>Републике</a:t>
            </a:r>
            <a:r>
              <a:rPr lang="sr-Latn-RS" sz="3200" b="1" dirty="0">
                <a:latin typeface="Times New Roman"/>
                <a:cs typeface="Times New Roman"/>
              </a:rPr>
              <a:t> </a:t>
            </a:r>
            <a:r>
              <a:rPr lang="sr-Latn-RS" sz="3200" b="1" dirty="0" err="1">
                <a:latin typeface="Times New Roman"/>
                <a:cs typeface="Times New Roman"/>
              </a:rPr>
              <a:t>Српске</a:t>
            </a:r>
            <a:endParaRPr lang="sr-Latn-RS" sz="32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570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sto&#10;&#10;Opis je automatski generisan">
            <a:extLst>
              <a:ext uri="{FF2B5EF4-FFF2-40B4-BE49-F238E27FC236}">
                <a16:creationId xmlns="" xmlns:a16="http://schemas.microsoft.com/office/drawing/2014/main" id="{94AE84DC-660D-A4D0-CEB0-B4ECE6070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9" y="585365"/>
            <a:ext cx="11240218" cy="587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3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B81BF9D0-F397-23B1-CF3E-6ABCDC8D3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36" y="4231293"/>
            <a:ext cx="5239859" cy="104258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99448F2-0E5B-42DA-B2D1-11A14E947B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E8A7552-20E1-4F34-ADAB-C1DB6634D4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97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8B7F7452-7D02-9DEE-2D07-A4948CF97E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717" y="323747"/>
            <a:ext cx="11056188" cy="6218207"/>
          </a:xfrm>
        </p:spPr>
      </p:pic>
    </p:spTree>
    <p:extLst>
      <p:ext uri="{BB962C8B-B14F-4D97-AF65-F5344CB8AC3E}">
        <p14:creationId xmlns:p14="http://schemas.microsoft.com/office/powerpoint/2010/main" val="2374343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1FB93688-AC7D-321D-7961-738956E9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004" y="515200"/>
            <a:ext cx="9414293" cy="5008090"/>
          </a:xfrm>
          <a:prstGeom prst="rect">
            <a:avLst/>
          </a:prstGeom>
        </p:spPr>
      </p:pic>
      <p:pic>
        <p:nvPicPr>
          <p:cNvPr id="2" name="Slika 2" descr="Slika na kojoj se nalazi čovek, osoba, stajanje, odeća&#10;&#10;Opis je automatski generisan">
            <a:extLst>
              <a:ext uri="{FF2B5EF4-FFF2-40B4-BE49-F238E27FC236}">
                <a16:creationId xmlns="" xmlns:a16="http://schemas.microsoft.com/office/drawing/2014/main" id="{EDD015B6-174F-535E-8B7A-C2D3DE855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728" y="1318044"/>
            <a:ext cx="1742356" cy="368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834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7CD06AA2-A877-DFB8-DDE9-FFB50C1A4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99" y="881926"/>
            <a:ext cx="9989387" cy="5237922"/>
          </a:xfrm>
          <a:prstGeom prst="rect">
            <a:avLst/>
          </a:prstGeom>
        </p:spPr>
      </p:pic>
      <p:pic>
        <p:nvPicPr>
          <p:cNvPr id="3" name="Slika 4" descr="Business woman standing arms crossed">
            <a:extLst>
              <a:ext uri="{FF2B5EF4-FFF2-40B4-BE49-F238E27FC236}">
                <a16:creationId xmlns="" xmlns:a16="http://schemas.microsoft.com/office/drawing/2014/main" id="{5F9C49C0-742B-0222-D266-63BCCE58C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042" y="494582"/>
            <a:ext cx="1313352" cy="507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35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C8AA10F4-474C-DCA4-C1BA-3E55AE588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33" y="332494"/>
            <a:ext cx="10478218" cy="5661051"/>
          </a:xfrm>
          <a:prstGeom prst="rect">
            <a:avLst/>
          </a:prstGeom>
        </p:spPr>
      </p:pic>
      <p:pic>
        <p:nvPicPr>
          <p:cNvPr id="2" name="Slika 2" descr="Businessman hand on forehead">
            <a:extLst>
              <a:ext uri="{FF2B5EF4-FFF2-40B4-BE49-F238E27FC236}">
                <a16:creationId xmlns="" xmlns:a16="http://schemas.microsoft.com/office/drawing/2014/main" id="{B675CEB7-D275-68F6-BCE5-413CD54E8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9292" y="2406770"/>
            <a:ext cx="151386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89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sto&#10;&#10;Opis je automatski generisan">
            <a:extLst>
              <a:ext uri="{FF2B5EF4-FFF2-40B4-BE49-F238E27FC236}">
                <a16:creationId xmlns="" xmlns:a16="http://schemas.microsoft.com/office/drawing/2014/main" id="{831DAA0C-A4AC-CDC0-68E9-CCD3C550A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9" y="415850"/>
            <a:ext cx="10737011" cy="582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84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A2A40F4E-C7CC-1ED5-5350-C8824AED6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080" y="521126"/>
            <a:ext cx="11383991" cy="5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733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EBB2B24C-5FE0-A8E4-71A6-142B0A153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33" y="372184"/>
            <a:ext cx="10391953" cy="585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69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E42AD2D6-930E-E13C-C2E2-78957E5AC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1" y="425245"/>
            <a:ext cx="11254595" cy="6093773"/>
          </a:xfrm>
          <a:prstGeom prst="rect">
            <a:avLst/>
          </a:prstGeom>
        </p:spPr>
      </p:pic>
      <p:pic>
        <p:nvPicPr>
          <p:cNvPr id="2" name="Slika 2" descr="Young girl hand on chin">
            <a:extLst>
              <a:ext uri="{FF2B5EF4-FFF2-40B4-BE49-F238E27FC236}">
                <a16:creationId xmlns="" xmlns:a16="http://schemas.microsoft.com/office/drawing/2014/main" id="{B7F71069-8390-F1CA-C692-6B66732C3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6072" y="609600"/>
            <a:ext cx="940308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842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lika 10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57BC0FD3-3CE0-A8FC-2378-16E29EE2B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486" y="3998630"/>
            <a:ext cx="4580583" cy="197970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B817B4B8-5E01-4B44-BC25-876D56C121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0"/>
            <a:ext cx="0" cy="32004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Slika 14">
            <a:extLst>
              <a:ext uri="{FF2B5EF4-FFF2-40B4-BE49-F238E27FC236}">
                <a16:creationId xmlns="" xmlns:a16="http://schemas.microsoft.com/office/drawing/2014/main" id="{61E5BE3C-B81E-7276-1031-C4A695FB0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30" y="4890666"/>
            <a:ext cx="3114090" cy="120638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D683D1A4-93E5-4A4D-B103-8223A220E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621742" y="3200400"/>
            <a:ext cx="0" cy="36576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B0E8ABF4-C289-489E-BEFB-3077F9D9C7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552330" y="3200400"/>
            <a:ext cx="0" cy="36576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7989CFA0-35DD-4943-B365-488C66B9B1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3609790" y="3197412"/>
            <a:ext cx="4956048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688AD040-1A2B-4FB4-A345-7B9F3E5ED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0" y="3994133"/>
            <a:ext cx="3602736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823B704A-724B-41D6-8F33-76939E727D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8534400" y="3994133"/>
            <a:ext cx="3657600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Slika 12">
            <a:extLst>
              <a:ext uri="{FF2B5EF4-FFF2-40B4-BE49-F238E27FC236}">
                <a16:creationId xmlns="" xmlns:a16="http://schemas.microsoft.com/office/drawing/2014/main" id="{674FCF7E-2E93-F4AB-7D09-336A19138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8373" y="306530"/>
            <a:ext cx="3841905" cy="2791843"/>
          </a:xfrm>
          <a:prstGeom prst="rect">
            <a:avLst/>
          </a:prstGeom>
        </p:spPr>
      </p:pic>
      <p:pic>
        <p:nvPicPr>
          <p:cNvPr id="13" name="Slika 13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0D2F4784-F580-8C8D-A822-F97F8F7B2E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7991" y="4330078"/>
            <a:ext cx="3310429" cy="1898080"/>
          </a:xfrm>
          <a:prstGeom prst="rect">
            <a:avLst/>
          </a:prstGeom>
        </p:spPr>
      </p:pic>
      <p:pic>
        <p:nvPicPr>
          <p:cNvPr id="11" name="Slika 11">
            <a:extLst>
              <a:ext uri="{FF2B5EF4-FFF2-40B4-BE49-F238E27FC236}">
                <a16:creationId xmlns="" xmlns:a16="http://schemas.microsoft.com/office/drawing/2014/main" id="{9927A8E0-6026-7392-934D-5DF34E2610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441" y="169130"/>
            <a:ext cx="5089863" cy="305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852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3C44B02E-C9C6-4089-EF47-7AE537002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98" y="523092"/>
            <a:ext cx="11125199" cy="576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93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2A6A59DD-D3EE-E5ED-56E3-385F7C912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25" y="484073"/>
            <a:ext cx="11326482" cy="610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37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6060F77E-54D1-912D-2845-1259670E4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38" y="402201"/>
            <a:ext cx="10406332" cy="5521637"/>
          </a:xfrm>
          <a:prstGeom prst="rect">
            <a:avLst/>
          </a:prstGeom>
        </p:spPr>
      </p:pic>
      <p:pic>
        <p:nvPicPr>
          <p:cNvPr id="2" name="Slika 2" descr="Young businessman hands on head">
            <a:extLst>
              <a:ext uri="{FF2B5EF4-FFF2-40B4-BE49-F238E27FC236}">
                <a16:creationId xmlns="" xmlns:a16="http://schemas.microsoft.com/office/drawing/2014/main" id="{7C11AC0E-7B7A-76E0-B72A-E9AABAEDD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8869" y="2823713"/>
            <a:ext cx="1621621" cy="375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24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5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4198238C-4A6C-9605-1F33-F48E5F09B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65" y="258428"/>
            <a:ext cx="11714671" cy="63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49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A56D73C4-59A9-9AD0-4537-0147B3E87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93" y="215185"/>
            <a:ext cx="4725583" cy="2272572"/>
          </a:xfrm>
          <a:prstGeom prst="rect">
            <a:avLst/>
          </a:prstGeom>
        </p:spPr>
      </p:pic>
      <p:pic>
        <p:nvPicPr>
          <p:cNvPr id="5" name="Slika 5" descr="Slika na kojoj se nalazi tekst, dokument, snimak ekrana&#10;&#10;Opis je automatski generisan">
            <a:extLst>
              <a:ext uri="{FF2B5EF4-FFF2-40B4-BE49-F238E27FC236}">
                <a16:creationId xmlns="" xmlns:a16="http://schemas.microsoft.com/office/drawing/2014/main" id="{ED3D228F-F503-690E-8787-EF008A098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6911" y="215185"/>
            <a:ext cx="6955089" cy="6118380"/>
          </a:xfrm>
          <a:prstGeom prst="rect">
            <a:avLst/>
          </a:prstGeom>
        </p:spPr>
      </p:pic>
      <p:pic>
        <p:nvPicPr>
          <p:cNvPr id="2" name="Grafika 2" descr="Customer review outline">
            <a:extLst>
              <a:ext uri="{FF2B5EF4-FFF2-40B4-BE49-F238E27FC236}">
                <a16:creationId xmlns="" xmlns:a16="http://schemas.microsoft.com/office/drawing/2014/main" id="{DE955CAB-1AC2-4820-E3D0-BF37EB5A85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04182" y="3302479"/>
            <a:ext cx="2090467" cy="169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89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96CDF73D-DCCF-3393-8914-D415EFCC4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4630" y="-4686"/>
            <a:ext cx="8420100" cy="1095375"/>
          </a:xfrm>
        </p:spPr>
      </p:pic>
      <p:pic>
        <p:nvPicPr>
          <p:cNvPr id="6" name="Slika 6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34C79737-DB61-6792-174E-FE73224FA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890" y="1016413"/>
            <a:ext cx="8695426" cy="2697322"/>
          </a:xfrm>
          <a:prstGeom prst="rect">
            <a:avLst/>
          </a:prstGeom>
        </p:spPr>
      </p:pic>
      <p:pic>
        <p:nvPicPr>
          <p:cNvPr id="7" name="Slika 7">
            <a:extLst>
              <a:ext uri="{FF2B5EF4-FFF2-40B4-BE49-F238E27FC236}">
                <a16:creationId xmlns="" xmlns:a16="http://schemas.microsoft.com/office/drawing/2014/main" id="{9C607296-D596-1A58-8417-20BE8818F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513" y="3771240"/>
            <a:ext cx="5216105" cy="308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18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CFEBF4A4-D0E7-0970-3E90-06B78FCEC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2" y="1093555"/>
            <a:ext cx="11484633" cy="465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60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sto&#10;&#10;Opis je automatski generisan">
            <a:extLst>
              <a:ext uri="{FF2B5EF4-FFF2-40B4-BE49-F238E27FC236}">
                <a16:creationId xmlns="" xmlns:a16="http://schemas.microsoft.com/office/drawing/2014/main" id="{A26ABA3E-2019-6B62-5E10-208282583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82" y="273439"/>
            <a:ext cx="10607614" cy="62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068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sto&#10;&#10;Opis je automatski generisan">
            <a:extLst>
              <a:ext uri="{FF2B5EF4-FFF2-40B4-BE49-F238E27FC236}">
                <a16:creationId xmlns="" xmlns:a16="http://schemas.microsoft.com/office/drawing/2014/main" id="{D2986CB6-AB23-90D1-9A2C-4F8A54931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61" y="764832"/>
            <a:ext cx="11240218" cy="506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595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0">
            <a:extLst>
              <a:ext uri="{FF2B5EF4-FFF2-40B4-BE49-F238E27FC236}">
                <a16:creationId xmlns="" xmlns:a16="http://schemas.microsoft.com/office/drawing/2014/main" id="{9527FCEA-6143-4C5E-8C45-8AC9237ADE8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2">
            <a:extLst>
              <a:ext uri="{FF2B5EF4-FFF2-40B4-BE49-F238E27FC236}">
                <a16:creationId xmlns="" xmlns:a16="http://schemas.microsoft.com/office/drawing/2014/main" id="{1A9F23AD-7A55-49F3-A3EC-743F47F36B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7090"/>
            <a:ext cx="6741849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lika 6" descr="Slika na kojoj se nalazi sto&#10;&#10;Opis je automatski generisan">
            <a:extLst>
              <a:ext uri="{FF2B5EF4-FFF2-40B4-BE49-F238E27FC236}">
                <a16:creationId xmlns="" xmlns:a16="http://schemas.microsoft.com/office/drawing/2014/main" id="{913E4D51-924C-10D8-6945-035A497D3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0" y="1133516"/>
            <a:ext cx="6410084" cy="460502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7D9F91F-72C9-4DB9-ABD0-A8180D8262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34655" y="48006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1DC81CFB-2A12-EA44-0782-92A09FE4F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873" y="1571902"/>
            <a:ext cx="3854945" cy="61878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BE016956-CE9F-4946-8834-A8BC3529D0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34655" y="360367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5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3C415EBB-0099-F86B-8A93-DD33C3B28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5872" y="4582523"/>
            <a:ext cx="3854945" cy="83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676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kvir za tekst 3">
            <a:extLst>
              <a:ext uri="{FF2B5EF4-FFF2-40B4-BE49-F238E27FC236}">
                <a16:creationId xmlns="" xmlns:a16="http://schemas.microsoft.com/office/drawing/2014/main" id="{35D67834-C8F8-B505-E45D-C130E749FD86}"/>
              </a:ext>
            </a:extLst>
          </p:cNvPr>
          <p:cNvSpPr txBox="1"/>
          <p:nvPr/>
        </p:nvSpPr>
        <p:spPr>
          <a:xfrm>
            <a:off x="2648219" y="1519641"/>
            <a:ext cx="7180734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r-Latn-RS" sz="2400" dirty="0" err="1">
                <a:latin typeface="Times New Roman"/>
                <a:cs typeface="Times New Roman"/>
              </a:rPr>
              <a:t>Пројекат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су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представили</a:t>
            </a:r>
            <a:r>
              <a:rPr lang="sr-Latn-RS" sz="2400" dirty="0">
                <a:latin typeface="Times New Roman"/>
                <a:cs typeface="Times New Roman"/>
              </a:rPr>
              <a:t>:</a:t>
            </a:r>
          </a:p>
          <a:p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Наташа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Цвијановић</a:t>
            </a:r>
            <a:r>
              <a:rPr lang="sr-Latn-RS" sz="2400" dirty="0">
                <a:latin typeface="Times New Roman"/>
                <a:cs typeface="Times New Roman"/>
              </a:rPr>
              <a:t>, </a:t>
            </a:r>
            <a:r>
              <a:rPr lang="sr-Latn-RS" sz="2400" dirty="0" err="1" smtClean="0">
                <a:latin typeface="Times New Roman"/>
                <a:cs typeface="Times New Roman"/>
              </a:rPr>
              <a:t>помоћник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министра</a:t>
            </a:r>
            <a:endParaRPr lang="sr-Latn-RS" sz="2400" dirty="0">
              <a:latin typeface="Times New Roman"/>
              <a:cs typeface="Times New Roman"/>
            </a:endParaRPr>
          </a:p>
          <a:p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Сања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Радетић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Ловрић</a:t>
            </a:r>
            <a:r>
              <a:rPr lang="sr-Latn-RS" sz="2400" dirty="0">
                <a:latin typeface="Times New Roman"/>
                <a:cs typeface="Times New Roman"/>
              </a:rPr>
              <a:t>, </a:t>
            </a:r>
            <a:r>
              <a:rPr lang="sr-Latn-RS" sz="2400" dirty="0" err="1" smtClean="0">
                <a:latin typeface="Times New Roman"/>
                <a:cs typeface="Times New Roman"/>
              </a:rPr>
              <a:t>предсједник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Управног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одбора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Друштва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психолога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Републике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Српске</a:t>
            </a:r>
            <a:endParaRPr lang="sr-Latn-RS" sz="2400" dirty="0">
              <a:latin typeface="Times New Roman"/>
              <a:cs typeface="Times New Roman"/>
            </a:endParaRPr>
          </a:p>
          <a:p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Срђан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Душанић</a:t>
            </a:r>
            <a:r>
              <a:rPr lang="sr-Latn-RS" sz="2400" dirty="0">
                <a:latin typeface="Times New Roman"/>
                <a:cs typeface="Times New Roman"/>
              </a:rPr>
              <a:t>, </a:t>
            </a:r>
            <a:r>
              <a:rPr lang="sr-Latn-RS" sz="2400" dirty="0" err="1">
                <a:latin typeface="Times New Roman"/>
                <a:cs typeface="Times New Roman"/>
              </a:rPr>
              <a:t>декан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Филозофског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факултета</a:t>
            </a:r>
            <a:r>
              <a:rPr lang="sr-Latn-RS" sz="2400" dirty="0">
                <a:latin typeface="Times New Roman"/>
                <a:cs typeface="Times New Roman"/>
              </a:rPr>
              <a:t> </a:t>
            </a:r>
            <a:r>
              <a:rPr lang="sr-Latn-RS" sz="2400" dirty="0" err="1">
                <a:latin typeface="Times New Roman"/>
                <a:cs typeface="Times New Roman"/>
              </a:rPr>
              <a:t>Бања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Лука</a:t>
            </a:r>
            <a:endParaRPr lang="sr-Latn-RS" sz="2400" dirty="0">
              <a:latin typeface="Times New Roman"/>
              <a:cs typeface="Times New Roman"/>
            </a:endParaRPr>
          </a:p>
          <a:p>
            <a:r>
              <a:rPr lang="sr-Latn-RS" sz="2400" dirty="0" err="1">
                <a:latin typeface="Times New Roman"/>
                <a:cs typeface="Times New Roman"/>
              </a:rPr>
              <a:t>Доц</a:t>
            </a:r>
            <a:r>
              <a:rPr lang="sr-Latn-RS" sz="2400" dirty="0">
                <a:latin typeface="Times New Roman"/>
                <a:cs typeface="Times New Roman"/>
              </a:rPr>
              <a:t>. </a:t>
            </a:r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Татјана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Марић</a:t>
            </a:r>
            <a:r>
              <a:rPr lang="sr-Latn-RS" sz="2400" dirty="0">
                <a:latin typeface="Times New Roman"/>
                <a:cs typeface="Times New Roman"/>
              </a:rPr>
              <a:t>, </a:t>
            </a:r>
            <a:r>
              <a:rPr lang="sr-Latn-RS" sz="2400" dirty="0" err="1">
                <a:latin typeface="Times New Roman"/>
                <a:cs typeface="Times New Roman"/>
              </a:rPr>
              <a:t>Природно-математички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факултет</a:t>
            </a:r>
            <a:r>
              <a:rPr lang="sr-Latn-RS" sz="2400" dirty="0">
                <a:latin typeface="Times New Roman"/>
                <a:cs typeface="Times New Roman"/>
              </a:rPr>
              <a:t> </a:t>
            </a:r>
          </a:p>
          <a:p>
            <a:r>
              <a:rPr lang="sr-Latn-RS" sz="2400" dirty="0" err="1">
                <a:latin typeface="Times New Roman"/>
                <a:cs typeface="Times New Roman"/>
              </a:rPr>
              <a:t>Проф</a:t>
            </a:r>
            <a:r>
              <a:rPr lang="sr-Latn-RS" sz="2400" dirty="0">
                <a:latin typeface="Times New Roman"/>
                <a:cs typeface="Times New Roman"/>
              </a:rPr>
              <a:t>. </a:t>
            </a:r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Александра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Хоџић</a:t>
            </a:r>
            <a:endParaRPr lang="sr-Latn-RS" sz="2400" dirty="0">
              <a:latin typeface="Times New Roman"/>
              <a:cs typeface="Times New Roman"/>
            </a:endParaRPr>
          </a:p>
          <a:p>
            <a:r>
              <a:rPr lang="sr-Latn-RS" sz="2400" dirty="0" err="1">
                <a:latin typeface="Times New Roman"/>
                <a:cs typeface="Times New Roman"/>
              </a:rPr>
              <a:t>Др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Татјана</a:t>
            </a:r>
            <a:r>
              <a:rPr lang="sr-Latn-RS" sz="2400" dirty="0">
                <a:latin typeface="Times New Roman"/>
                <a:cs typeface="Times New Roman"/>
              </a:rPr>
              <a:t> </a:t>
            </a:r>
            <a:r>
              <a:rPr lang="sr-Latn-RS" sz="2400" dirty="0" err="1">
                <a:latin typeface="Times New Roman"/>
                <a:cs typeface="Times New Roman"/>
              </a:rPr>
              <a:t>Михајловић</a:t>
            </a:r>
            <a:endParaRPr lang="sr-Latn-RS" sz="2400" dirty="0">
              <a:latin typeface="Times New Roman"/>
              <a:cs typeface="Times New Roman"/>
            </a:endParaRPr>
          </a:p>
        </p:txBody>
      </p:sp>
      <p:pic>
        <p:nvPicPr>
          <p:cNvPr id="3" name="Grafika 5" descr="Woman wearing a suit">
            <a:extLst>
              <a:ext uri="{FF2B5EF4-FFF2-40B4-BE49-F238E27FC236}">
                <a16:creationId xmlns="" xmlns:a16="http://schemas.microsoft.com/office/drawing/2014/main" id="{C2DC3808-3C0A-7B37-77EA-6468A31AD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516" y="1118828"/>
            <a:ext cx="2334703" cy="4836004"/>
          </a:xfrm>
          <a:prstGeom prst="rect">
            <a:avLst/>
          </a:prstGeom>
        </p:spPr>
      </p:pic>
      <p:pic>
        <p:nvPicPr>
          <p:cNvPr id="5" name="Grafika 5" descr="Man holding sign">
            <a:extLst>
              <a:ext uri="{FF2B5EF4-FFF2-40B4-BE49-F238E27FC236}">
                <a16:creationId xmlns="" xmlns:a16="http://schemas.microsoft.com/office/drawing/2014/main" id="{37F2CDFF-AAD9-1313-5E5A-27A8D3845C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47900" y="951064"/>
            <a:ext cx="2440197" cy="517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267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F0599B6B-AA5E-A4A3-2D88-1627408B9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759" y="460669"/>
            <a:ext cx="10435085" cy="5864775"/>
          </a:xfrm>
          <a:prstGeom prst="rect">
            <a:avLst/>
          </a:prstGeom>
        </p:spPr>
      </p:pic>
      <p:pic>
        <p:nvPicPr>
          <p:cNvPr id="2" name="Slika 2" descr="Woman thumbs up">
            <a:extLst>
              <a:ext uri="{FF2B5EF4-FFF2-40B4-BE49-F238E27FC236}">
                <a16:creationId xmlns="" xmlns:a16="http://schemas.microsoft.com/office/drawing/2014/main" id="{85B94D71-57E0-ACD5-046C-E7C00BAB6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4409" y="1026543"/>
            <a:ext cx="1314879" cy="512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668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B8A01091-485E-6350-547E-8F746C791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81" y="766761"/>
            <a:ext cx="10823275" cy="49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53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56651B3B-2F8A-4E48-BEA0-5D35421CE7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6975F558-C020-D047-AC2C-676600020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86117"/>
            <a:ext cx="6278851" cy="90740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112839B5-6527-4FE1-B5CA-71D5FFC47C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2752927"/>
            <a:ext cx="7566298" cy="822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BE12D8E2-6088-4997-A8C6-1794DA9E1D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66813" y="0"/>
            <a:ext cx="82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lika 7" descr="Slika na kojoj se nalazi crtanje linije&#10;&#10;Opis je automatski generisan">
            <a:extLst>
              <a:ext uri="{FF2B5EF4-FFF2-40B4-BE49-F238E27FC236}">
                <a16:creationId xmlns="" xmlns:a16="http://schemas.microsoft.com/office/drawing/2014/main" id="{AF4C1A99-6562-DDB2-32A4-B1DAACA6A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753" y="3082976"/>
            <a:ext cx="4663211" cy="340414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FAF10F47-1605-47C5-AE58-9062909ADA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66299" y="3862989"/>
            <a:ext cx="4625702" cy="822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196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3A7EC6C6-FBDB-92FA-FF74-9DA40FDB8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47" y="527384"/>
            <a:ext cx="11139576" cy="771159"/>
          </a:xfrm>
          <a:prstGeom prst="rect">
            <a:avLst/>
          </a:prstGeom>
        </p:spPr>
      </p:pic>
      <p:pic>
        <p:nvPicPr>
          <p:cNvPr id="5" name="Slika 5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0316DC66-497B-F5E1-47E3-6CA009F1C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92" y="1392799"/>
            <a:ext cx="10478217" cy="46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15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5">
            <a:extLst>
              <a:ext uri="{FF2B5EF4-FFF2-40B4-BE49-F238E27FC236}">
                <a16:creationId xmlns="" xmlns:a16="http://schemas.microsoft.com/office/drawing/2014/main" id="{A75A66DF-E5C2-CFB8-CA9B-AE10D3DAE4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9325" y="651861"/>
            <a:ext cx="11133350" cy="5116928"/>
          </a:xfrm>
        </p:spPr>
      </p:pic>
      <p:pic>
        <p:nvPicPr>
          <p:cNvPr id="2" name="Grafika 2" descr="Classroom with solid fill">
            <a:extLst>
              <a:ext uri="{FF2B5EF4-FFF2-40B4-BE49-F238E27FC236}">
                <a16:creationId xmlns="" xmlns:a16="http://schemas.microsoft.com/office/drawing/2014/main" id="{9AAED482-1E32-CE21-118E-1C9D8AC93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1253" y="4538931"/>
            <a:ext cx="1848929" cy="1791420"/>
          </a:xfrm>
          <a:prstGeom prst="rect">
            <a:avLst/>
          </a:prstGeom>
          <a:ln>
            <a:gradFill>
              <a:gsLst>
                <a:gs pos="10000">
                  <a:schemeClr val="tx1">
                    <a:lumMod val="75000"/>
                    <a:lumOff val="2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1288554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5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D62BCB95-F918-05DA-39B5-96CD8E0C6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06" y="472470"/>
            <a:ext cx="11312103" cy="566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69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5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198B6B05-29A4-3726-6C33-08C87F0CA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08" y="405053"/>
            <a:ext cx="11053313" cy="1662800"/>
          </a:xfrm>
          <a:prstGeom prst="rect">
            <a:avLst/>
          </a:prstGeom>
        </p:spPr>
      </p:pic>
      <p:pic>
        <p:nvPicPr>
          <p:cNvPr id="6" name="Slika 6">
            <a:extLst>
              <a:ext uri="{FF2B5EF4-FFF2-40B4-BE49-F238E27FC236}">
                <a16:creationId xmlns="" xmlns:a16="http://schemas.microsoft.com/office/drawing/2014/main" id="{ADDBB2AF-13E1-E65C-EA64-51C1F337C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494" y="2071521"/>
            <a:ext cx="5446143" cy="4468995"/>
          </a:xfrm>
          <a:prstGeom prst="rect">
            <a:avLst/>
          </a:prstGeom>
        </p:spPr>
      </p:pic>
      <p:sp>
        <p:nvSpPr>
          <p:cNvPr id="7" name="Okvir za tekst 6">
            <a:extLst>
              <a:ext uri="{FF2B5EF4-FFF2-40B4-BE49-F238E27FC236}">
                <a16:creationId xmlns="" xmlns:a16="http://schemas.microsoft.com/office/drawing/2014/main" id="{C1C528BF-3A8E-1CD3-49A1-08F0AD1D99B8}"/>
              </a:ext>
            </a:extLst>
          </p:cNvPr>
          <p:cNvSpPr txBox="1"/>
          <p:nvPr/>
        </p:nvSpPr>
        <p:spPr>
          <a:xfrm>
            <a:off x="6420928" y="5428890"/>
            <a:ext cx="477040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hlinkClick r:id="rId4"/>
              </a:rPr>
              <a:t>https://dprs.rs.ba/2022/04/28/vaspitanje-i-obrazovanje-u-doba-covid-19-pandemije-izvjestaj-istrazivanja/</a:t>
            </a:r>
            <a:r>
              <a:rPr lang="en-US" dirty="0"/>
              <a:t> </a:t>
            </a:r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02558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B750CCA5-F0BD-5CF8-D9A4-3DBF33428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89" y="973273"/>
            <a:ext cx="11369614" cy="5558435"/>
          </a:xfrm>
          <a:prstGeom prst="rect">
            <a:avLst/>
          </a:prstGeom>
        </p:spPr>
      </p:pic>
      <p:pic>
        <p:nvPicPr>
          <p:cNvPr id="2" name="Grafika 2" descr="Blog with solid fill">
            <a:extLst>
              <a:ext uri="{FF2B5EF4-FFF2-40B4-BE49-F238E27FC236}">
                <a16:creationId xmlns="" xmlns:a16="http://schemas.microsoft.com/office/drawing/2014/main" id="{2441A45B-CFEE-09FE-0CEB-498A92849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3290" y="110706"/>
            <a:ext cx="1733909" cy="171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19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 descr="Slika na kojoj se nalazi tekst&#10;&#10;Opis je automatski generisan">
            <a:extLst>
              <a:ext uri="{FF2B5EF4-FFF2-40B4-BE49-F238E27FC236}">
                <a16:creationId xmlns="" xmlns:a16="http://schemas.microsoft.com/office/drawing/2014/main" id="{004C8EF7-D4EA-0296-C237-0AA1B8364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36" y="813073"/>
            <a:ext cx="10550105" cy="523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24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4">
            <a:extLst>
              <a:ext uri="{FF2B5EF4-FFF2-40B4-BE49-F238E27FC236}">
                <a16:creationId xmlns="" xmlns:a16="http://schemas.microsoft.com/office/drawing/2014/main" id="{7940C4E2-C84C-AE18-15B9-558B17E18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513" y="138799"/>
            <a:ext cx="9141124" cy="645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86087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AnalogousFromDarkSeedLeftStep">
      <a:dk1>
        <a:srgbClr val="000000"/>
      </a:dk1>
      <a:lt1>
        <a:srgbClr val="FFFFFF"/>
      </a:lt1>
      <a:dk2>
        <a:srgbClr val="231B33"/>
      </a:dk2>
      <a:lt2>
        <a:srgbClr val="F0F3F3"/>
      </a:lt2>
      <a:accent1>
        <a:srgbClr val="D13F43"/>
      </a:accent1>
      <a:accent2>
        <a:srgbClr val="BF2D6E"/>
      </a:accent2>
      <a:accent3>
        <a:srgbClr val="D13FBC"/>
      </a:accent3>
      <a:accent4>
        <a:srgbClr val="972DBF"/>
      </a:accent4>
      <a:accent5>
        <a:srgbClr val="6C3FD1"/>
      </a:accent5>
      <a:accent6>
        <a:srgbClr val="2F3EC0"/>
      </a:accent6>
      <a:hlink>
        <a:srgbClr val="7C3FBF"/>
      </a:hlink>
      <a:folHlink>
        <a:srgbClr val="7F7F7F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48</Words>
  <Application>Microsoft Office PowerPoint</Application>
  <PresentationFormat>Widescreen</PresentationFormat>
  <Paragraphs>10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Avenir Next LT Pro</vt:lpstr>
      <vt:lpstr>Goudy Old Style</vt:lpstr>
      <vt:lpstr>Times New Roman</vt:lpstr>
      <vt:lpstr>Wingdings</vt:lpstr>
      <vt:lpstr>FrostyVTI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/>
  <cp:lastModifiedBy>23. Milica Titelski</cp:lastModifiedBy>
  <cp:revision>445</cp:revision>
  <dcterms:created xsi:type="dcterms:W3CDTF">2022-08-13T19:47:53Z</dcterms:created>
  <dcterms:modified xsi:type="dcterms:W3CDTF">2022-09-19T12:50:06Z</dcterms:modified>
</cp:coreProperties>
</file>