
<file path=[Content_Types].xml><?xml version="1.0" encoding="utf-8"?>
<Types xmlns="http://schemas.openxmlformats.org/package/2006/content-types"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88" r:id="rId2"/>
    <p:sldId id="277" r:id="rId3"/>
    <p:sldId id="332" r:id="rId4"/>
    <p:sldId id="261" r:id="rId5"/>
    <p:sldId id="283" r:id="rId6"/>
    <p:sldId id="282" r:id="rId7"/>
    <p:sldId id="279" r:id="rId8"/>
    <p:sldId id="264" r:id="rId9"/>
    <p:sldId id="411" r:id="rId10"/>
    <p:sldId id="406" r:id="rId11"/>
    <p:sldId id="278" r:id="rId12"/>
    <p:sldId id="284" r:id="rId13"/>
    <p:sldId id="281" r:id="rId14"/>
    <p:sldId id="285" r:id="rId15"/>
    <p:sldId id="286" r:id="rId16"/>
    <p:sldId id="280" r:id="rId17"/>
    <p:sldId id="395" r:id="rId18"/>
    <p:sldId id="412" r:id="rId19"/>
    <p:sldId id="408" r:id="rId20"/>
    <p:sldId id="410" r:id="rId21"/>
    <p:sldId id="409" r:id="rId22"/>
    <p:sldId id="407" r:id="rId23"/>
    <p:sldId id="288" r:id="rId24"/>
    <p:sldId id="336" r:id="rId25"/>
    <p:sldId id="292" r:id="rId26"/>
    <p:sldId id="334" r:id="rId27"/>
    <p:sldId id="320" r:id="rId28"/>
    <p:sldId id="389" r:id="rId29"/>
    <p:sldId id="39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ordana Popadic" initials="G.P.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>
      <p:cViewPr varScale="1">
        <p:scale>
          <a:sx n="82" d="100"/>
          <a:sy n="82" d="100"/>
        </p:scale>
        <p:origin x="148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B19F6-3529-4AC0-B83F-173619BA0E5E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5D282-EB5D-4BBC-B1A4-F724D3884E2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C17E0-97B3-4765-93E5-BE5953679DA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CB5BF-1029-42B6-9E14-6C09226D0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42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CB5BF-1029-42B6-9E14-6C09226D023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4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14F49-C81F-44FC-BDB4-A68716729314}" type="datetimeFigureOut">
              <a:rPr lang="en-GB" smtClean="0"/>
              <a:pPr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unsrs.com/e-udzbenici/razredihtml/" TargetMode="External"/><Relationship Id="rId2" Type="http://schemas.openxmlformats.org/officeDocument/2006/relationships/hyperlink" Target="https://www.zunsrs.com/materijali-za-nastavu/audio-materijal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package" Target="../embeddings/Microsoft_PowerPoint_Presentation.ppt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373216"/>
            <a:ext cx="9144000" cy="16002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829050" y="3327400"/>
            <a:ext cx="1485900" cy="0"/>
          </a:xfrm>
          <a:prstGeom prst="line">
            <a:avLst/>
          </a:prstGeom>
          <a:ln w="28575">
            <a:solidFill>
              <a:srgbClr val="54A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67192" cy="43204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>
              <a:defRPr/>
            </a:pP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2700" dirty="0" err="1">
                <a:latin typeface="Times New Roman" pitchFamily="18" charset="0"/>
                <a:cs typeface="Times New Roman" pitchFamily="18" charset="0"/>
              </a:rPr>
              <a:t>Савјетовање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 за наставнике разредне наставе</a:t>
            </a:r>
            <a:br>
              <a:rPr lang="sr-Cyrl-RS" sz="3100" dirty="0">
                <a:latin typeface="Times New Roman" pitchFamily="18" charset="0"/>
                <a:cs typeface="Times New Roman" pitchFamily="18" charset="0"/>
              </a:rPr>
            </a:br>
            <a:br>
              <a:rPr lang="sr-Cyrl-R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</a:t>
            </a:r>
            <a: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ПЛАН И ПРОГРАМ од ПРВОГ до ПЕТОГ разреда</a:t>
            </a:r>
            <a:b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основне школе </a:t>
            </a:r>
            <a:br>
              <a:rPr lang="sr-Cyrl-CS" sz="3100" b="1" dirty="0">
                <a:latin typeface="Times New Roman" pitchFamily="18" charset="0"/>
                <a:cs typeface="Times New Roman" pitchFamily="18" charset="0"/>
              </a:rPr>
            </a:br>
            <a:br>
              <a:rPr lang="sr-Cyrl-R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05265"/>
            <a:ext cx="89916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Август, 2022. године                                   Инспектори-просвјетни савјетници</a:t>
            </a:r>
            <a:br>
              <a:rPr lang="sr-Cyrl-RS" sz="2000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за разредну наставу </a:t>
            </a:r>
            <a:r>
              <a:rPr lang="sr-Latn-C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1" descr="Potpis_mejl_RP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8640"/>
            <a:ext cx="194421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g.popadic\Desktop\logoti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581128"/>
            <a:ext cx="4536504" cy="792088"/>
          </a:xfrm>
          <a:prstGeom prst="rect">
            <a:avLst/>
          </a:prstGeom>
          <a:noFill/>
        </p:spPr>
      </p:pic>
      <p:sp>
        <p:nvSpPr>
          <p:cNvPr id="1029" name="AutoShape 5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1" name="AutoShape 7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3" name="AutoShape 9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83231" y="211666"/>
            <a:ext cx="8568952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су иновирани наставни програми за редовну наставу: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1. разред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- наставни програми за три предметна подручја: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Моја околина,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Говор, изражавање и стварање, </a:t>
            </a:r>
          </a:p>
          <a:p>
            <a:pPr algn="just"/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Ритмика, спорт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музика.</a:t>
            </a:r>
          </a:p>
          <a:p>
            <a:pPr algn="just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 2. до 5. разреда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примјени су иновирани наставни програми за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васпитни рад у одјељењској заједници (ВРОЗ).</a:t>
            </a: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424936" cy="5040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925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68863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2. разред</a:t>
            </a: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536807"/>
              </p:ext>
            </p:extLst>
          </p:nvPr>
        </p:nvGraphicFramePr>
        <p:xfrm>
          <a:off x="586036" y="1556792"/>
          <a:ext cx="8136904" cy="4680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220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Ликовна култура</a:t>
                      </a:r>
                      <a:r>
                        <a:rPr lang="sr-Latn-RS" sz="2400" dirty="0"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Музичка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Моја околина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Дигитални свијет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11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68863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3. разред</a:t>
            </a: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171531"/>
              </p:ext>
            </p:extLst>
          </p:nvPr>
        </p:nvGraphicFramePr>
        <p:xfrm>
          <a:off x="488504" y="1484785"/>
          <a:ext cx="8208913" cy="4412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8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0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0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Ликовна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Музичка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Моја околина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Дигитални свијет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2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563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216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88640"/>
            <a:ext cx="8568952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програм за наставни предмет: СРПСКИ ЈЕЗИК</a:t>
            </a:r>
            <a:r>
              <a:rPr lang="sr-Latn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ЛИКОВНУ КУЛТУРУ, ПРИРОДУ И ДРУШТВО, МАТЕМАТИКУ, ФИЗИЧКО И ЗДРАВСТВЕНО ВАСПИТАЊЕ у 4. разреду.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план и програм за наставни предмет: ПРИРОДУ И ДРУШТВО, ФИЗИЧКО И ЗДРАВСТВЕНО ВАСПИТАЊЕ у 5. разреду (промјена назива наставног предмета Физичко васпитање од 2. до 5. разреда).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2022/23.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план и програм за наставни предмет</a:t>
            </a:r>
            <a:r>
              <a:rPr lang="sr-Latn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ДИГИТАЛНИ СВИЈЕТ у 3. разреду и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наставни предмет: СРПСКИ ЈЕЗИК, ЛИКОВНУ КУЛТУРУ, МАТЕМАТИКУ у 5. разреду.</a:t>
            </a:r>
          </a:p>
          <a:p>
            <a:pPr algn="just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424936" cy="5040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68863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4. разред</a:t>
            </a: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255941"/>
              </p:ext>
            </p:extLst>
          </p:nvPr>
        </p:nvGraphicFramePr>
        <p:xfrm>
          <a:off x="611560" y="1402761"/>
          <a:ext cx="7992888" cy="467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9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60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Ликовна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Природа и друштво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4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215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68863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5. разред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000097"/>
              </p:ext>
            </p:extLst>
          </p:nvPr>
        </p:nvGraphicFramePr>
        <p:xfrm>
          <a:off x="611560" y="1484784"/>
          <a:ext cx="7992888" cy="442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52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b="0" dirty="0">
                          <a:latin typeface="Times New Roman" pitchFamily="18" charset="0"/>
                          <a:cs typeface="Times New Roman" pitchFamily="18" charset="0"/>
                        </a:rPr>
                        <a:t>Природа и друштво</a:t>
                      </a:r>
                      <a:endParaRPr lang="en-GB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GB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0" dirty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en-GB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8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21063"/>
                  </a:ext>
                </a:extLst>
              </a:tr>
              <a:tr h="7640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Васпитни рад у одјељењској заједници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495006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Српски језик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180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340859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Ликовна култура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72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405987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 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180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373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391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80696" y="274638"/>
            <a:ext cx="8682168" cy="6685386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7544" y="908720"/>
            <a:ext cx="7920880" cy="31683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endParaRPr lang="sr-Cyrl-R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   Нови наставни предмет Дигитални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свијет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2. и 3. разреду </a:t>
            </a:r>
          </a:p>
          <a:p>
            <a:pPr marL="457200" indent="-457200">
              <a:buAutoNum type="arabicPeriod" startAt="2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Преименовање назива наставног предмета (Моја околина у 2. и</a:t>
            </a: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разреду)</a:t>
            </a:r>
          </a:p>
          <a:p>
            <a:pPr marL="457200" indent="-457200">
              <a:buAutoNum type="arabicPeriod" startAt="3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Седмични број часова</a:t>
            </a:r>
            <a:r>
              <a:rPr lang="sr-Latn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Природа и друштво, Физичко и</a:t>
            </a: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здравствено васпитање – 5. разред)</a:t>
            </a:r>
          </a:p>
          <a:p>
            <a:pPr marL="457200" indent="-457200">
              <a:buAutoNum type="arabicPeriod" startAt="4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Општи и посебни циљеви</a:t>
            </a:r>
          </a:p>
          <a:p>
            <a:pPr marL="457200" indent="-457200">
              <a:buAutoNum type="arabicPeriod" startAt="4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Концепција и назив наставних тема/области</a:t>
            </a:r>
          </a:p>
          <a:p>
            <a:pPr marL="457200" indent="-457200">
              <a:buAutoNum type="arabicPeriod" startAt="4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 учења</a:t>
            </a:r>
          </a:p>
          <a:p>
            <a:pPr marL="457200" indent="-457200">
              <a:buAutoNum type="arabicPeriod" startAt="4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Садржај наставног програма</a:t>
            </a:r>
          </a:p>
          <a:p>
            <a:pPr marL="457200" indent="-457200">
              <a:buAutoNum type="arabicPeriod" startAt="4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Дидактичко-методичко упутство</a:t>
            </a:r>
          </a:p>
          <a:p>
            <a:pPr marL="514350" indent="-514350"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27784" y="4149080"/>
            <a:ext cx="6096136" cy="21330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Васпитни рад у </a:t>
            </a:r>
            <a:r>
              <a:rPr lang="sr-Cyrl-RS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одјељењској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заједници</a:t>
            </a: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Општи и посебни циљеви</a:t>
            </a:r>
          </a:p>
          <a:p>
            <a:pPr marL="514350" indent="-514350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Концепција и назив наставних области/тема</a:t>
            </a:r>
          </a:p>
          <a:p>
            <a:pPr marL="514350" indent="-514350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 учења</a:t>
            </a:r>
          </a:p>
          <a:p>
            <a:pPr marL="514350" indent="-514350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Садржај наставног програма</a:t>
            </a:r>
          </a:p>
          <a:p>
            <a:pPr marL="514350" indent="-514350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Дидактичко-методичко упутство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431DE6-877E-A536-7260-080E8FC278B7}"/>
              </a:ext>
            </a:extLst>
          </p:cNvPr>
          <p:cNvSpPr txBox="1">
            <a:spLocks/>
          </p:cNvSpPr>
          <p:nvPr/>
        </p:nvSpPr>
        <p:spPr>
          <a:xfrm>
            <a:off x="119067" y="89249"/>
            <a:ext cx="8496944" cy="57606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планови и програми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42844" y="205880"/>
            <a:ext cx="8496944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7992888" cy="72008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план и програм - однос циљева и исхода учења 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453336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357158" y="1041648"/>
            <a:ext cx="8215370" cy="516529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just">
              <a:buFont typeface="Arial" pitchFamily="34" charset="0"/>
              <a:buChar char="•"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Arial" pitchFamily="34" charset="0"/>
              <a:buChar char="•"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Циљ учења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 намјера, а исход учења је мјерљив резултат остварења те намјере.</a:t>
            </a: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 учења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представљају описе онога што ученици требају знати, разумјети и моћи урадити по завршетку учења.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 први описује шта ученици треба да науче у оквиру васпитно-образовног процеса, други представља резултат, тј. оно што је ученик на крају процеса учења, током наставног часа или одређеног наставног периода, научио/остварио (њихова знања, вјештине и способности, тј. шта је то што они могу или умију да ураде под одређеним околностима; на који начин критички промишљају и поступају у одређеним ситуацијама, како према себи тако и према другима ...).</a:t>
            </a:r>
          </a:p>
          <a:p>
            <a:pPr marL="514350" indent="-514350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42844" y="205880"/>
            <a:ext cx="8496944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7992888" cy="72008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план и програм - однос циљева и исхода учења 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453336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83568" y="1243794"/>
            <a:ext cx="7776864" cy="47774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just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4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 учења у актуелном НПП-у су дефинисани тако да су: ј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асни, реалистични, објективни, мјерљиви и релевантни, с тим да их наставник даље треба операциоанализовати за конкретан наставни час, а да задрже све те карактеристике.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циљу остваривања циљева и исхода учења на што вишем нивоу потребно је одабрати сврсисходна наставна средства, методе и облике рада, активности (наставника и ученика), као и задатке. 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Дакле, све треба да буде у узрочно - посљедичној вези, тј. функционално планирано, организовано и реализовано.</a:t>
            </a:r>
          </a:p>
          <a:p>
            <a:pPr marL="514350" indent="-514350" algn="ctr"/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endParaRPr lang="sr-Cyrl-R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96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94167" y="180492"/>
            <a:ext cx="8682168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0312" y="0"/>
            <a:ext cx="8538150" cy="684124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– Нови уџбеници за основну школу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sr-Cyrl-R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2022/23. година)</a:t>
            </a:r>
            <a:b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80136" y="847800"/>
            <a:ext cx="8424936" cy="5553188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*Адаптирани уџбеници (</a:t>
            </a:r>
            <a:r>
              <a:rPr lang="sr-Cyrl-R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измјене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допуне у складу са иновираним програмима):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за други и трећи разред,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Читанка и Ликовна култура за четврти разред.</a:t>
            </a: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9D783F0-75D3-3DED-C484-9ABB21928D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284816"/>
              </p:ext>
            </p:extLst>
          </p:nvPr>
        </p:nvGraphicFramePr>
        <p:xfrm>
          <a:off x="560512" y="1124744"/>
          <a:ext cx="8043936" cy="3390052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3219400">
                  <a:extLst>
                    <a:ext uri="{9D8B030D-6E8A-4147-A177-3AD203B41FA5}">
                      <a16:colId xmlns:a16="http://schemas.microsoft.com/office/drawing/2014/main" val="300624283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47857602"/>
                    </a:ext>
                  </a:extLst>
                </a:gridCol>
              </a:tblGrid>
              <a:tr h="506306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разред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Трећи разред</a:t>
                      </a: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028801"/>
                  </a:ext>
                </a:extLst>
              </a:tr>
              <a:tr h="145141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Дигитални </a:t>
                      </a:r>
                      <a:r>
                        <a:rPr lang="sr-Cyrl-R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свијет</a:t>
                      </a: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Моја околина.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 свеска са садржајима српског језика и језичке културе,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Учим латиницу.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409307"/>
                  </a:ext>
                </a:extLst>
              </a:tr>
              <a:tr h="506306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Четврти разред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Пети разред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97628"/>
                  </a:ext>
                </a:extLst>
              </a:tr>
              <a:tr h="776336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Природа и друштво.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126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834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r-Cyrl-R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НПП за основну школу - законска регулатива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85794"/>
            <a:ext cx="8640960" cy="55446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GB" sz="2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en-GB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GB" sz="2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основном</a:t>
            </a:r>
            <a:r>
              <a:rPr lang="en-GB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васпитању</a:t>
            </a:r>
            <a:r>
              <a:rPr lang="en-GB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образовању</a:t>
            </a:r>
            <a:r>
              <a:rPr lang="en-GB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(„</a:t>
            </a:r>
            <a:r>
              <a:rPr lang="en-GB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Службени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гласник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Републике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Српске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GB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44/17, 31/18, 84/19, 35/20</a:t>
            </a:r>
            <a:r>
              <a:rPr lang="sr-Cyrl-R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63/20)</a:t>
            </a:r>
            <a:r>
              <a:rPr lang="sr-Cyrl-R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Акциони план Стратегије развоја образовања Републике Српске за период 2016-2021. године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Акциони план спровођењa реформских процеса у области образовања у Републици Српској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algn="just">
              <a:buFont typeface="Wingdings" pitchFamily="2" charset="2"/>
              <a:buChar char="q"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о измјени наставног плана и програма за основно образовање и васпитање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algn="just">
              <a:buFont typeface="Wingdings" pitchFamily="2" charset="2"/>
              <a:buChar char="q"/>
            </a:pPr>
            <a:r>
              <a:rPr lang="sr-Cyrl-R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 Министарства просвјете и културе основним школама у Републици Српској </a:t>
            </a:r>
            <a:r>
              <a:rPr lang="en-GB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sr-Cyrl-R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Обавјештење” о процедури доношења новог Наставног плана и програма </a:t>
            </a:r>
            <a:r>
              <a:rPr lang="sr-Cyrl-R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(Број: 07.041/610-225/21 од 17.06.2021.</a:t>
            </a:r>
            <a:r>
              <a:rPr lang="en-U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године),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43054"/>
            <a:ext cx="8682168" cy="6841722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0312" y="58774"/>
            <a:ext cx="8034096" cy="602531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– Дигитални садржај уз уџбенике </a:t>
            </a:r>
            <a:b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основну школу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kumimoji="0" lang="sr-Cyrl-R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59532" y="745216"/>
            <a:ext cx="8424936" cy="5713597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Latn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*Аудио снимци –Музичка култура за 2, 3, 4. и 5. разред </a:t>
            </a:r>
            <a:endParaRPr lang="sr-Latn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(Линк </a:t>
            </a:r>
            <a:r>
              <a:rPr lang="sr-Cyrl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https://www.zunsrs.com/</a:t>
            </a:r>
            <a:r>
              <a:rPr lang="en-US" sz="2000" u="sng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materijali</a:t>
            </a:r>
            <a:r>
              <a:rPr lang="sr-Cyrl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sr-Latn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za-nastavu/audio-materijal/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*Линк Завода за уџбенике и наставна средства, Источно Ново Сарајево  </a:t>
            </a:r>
            <a:r>
              <a:rPr lang="sr-Cyrl-RS" sz="20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https://www.zunsrs.com/e-udzbenici/razredihtml/</a:t>
            </a:r>
            <a:r>
              <a:rPr lang="sr-Cyrl-RS" sz="20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9D783F0-75D3-3DED-C484-9ABB21928D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130011"/>
              </p:ext>
            </p:extLst>
          </p:nvPr>
        </p:nvGraphicFramePr>
        <p:xfrm>
          <a:off x="578498" y="961052"/>
          <a:ext cx="8025950" cy="3908106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3682610">
                  <a:extLst>
                    <a:ext uri="{9D8B030D-6E8A-4147-A177-3AD203B41FA5}">
                      <a16:colId xmlns:a16="http://schemas.microsoft.com/office/drawing/2014/main" val="3006242831"/>
                    </a:ext>
                  </a:extLst>
                </a:gridCol>
                <a:gridCol w="4343340">
                  <a:extLst>
                    <a:ext uri="{9D8B030D-6E8A-4147-A177-3AD203B41FA5}">
                      <a16:colId xmlns:a16="http://schemas.microsoft.com/office/drawing/2014/main" val="247857602"/>
                    </a:ext>
                  </a:extLst>
                </a:gridCol>
              </a:tblGrid>
              <a:tr h="443690"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Први разред 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Четврти и пети разред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028801"/>
                  </a:ext>
                </a:extLst>
              </a:tr>
              <a:tr h="43638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Прва књига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sr-Cyrl-RS"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409307"/>
                  </a:ext>
                </a:extLst>
              </a:tr>
              <a:tr h="410046"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разред 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Трећи разред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97628"/>
                  </a:ext>
                </a:extLst>
              </a:tr>
              <a:tr h="261798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 са језичком културом и граматиком српског језика,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Музичка култура,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Ликовна култура.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Српски језик и језичка култура,</a:t>
                      </a:r>
                      <a:endParaRPr lang="sr-Latn-R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Приручник за учитеље НТЦ Додатак (уз Српски језик и језичку културу),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Музичка култура,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Ликовна култура.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126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750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43054"/>
            <a:ext cx="8682168" cy="6841722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1" y="0"/>
            <a:ext cx="8748463" cy="63177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– приручници за наставнике  </a:t>
            </a:r>
            <a:b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Сајт Републичког педагошког завода,  </a:t>
            </a:r>
            <a: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Корисни материјали)</a:t>
            </a:r>
            <a:b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95536" y="836712"/>
            <a:ext cx="8424936" cy="5616624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Просторно окружење и дјечији развој и учење (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смјернице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/физичке активности на почетку наставног дана у 1. тријади,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Дигитални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свијет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Одјељењски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старјешина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васпитни рад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одјељењској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заједници (васпитни рад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одјељењима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прве, друге и треће тријаде),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Очување националног идентитета и 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вриједности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конктексту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основног васпитања и образовања (Додатак приручнику),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Његовање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културе српског народа и развијање националног идентитета (Издање Републике Србије),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Приручници са дидактичко-методичким препорукама за остваривање програма 1, 2. и 3. разреда (одвојени по разредима),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Дидактичко-методичка упутства и препоруке за реализацију наставних програма у 4. и 5. разреду основне школе ( одвојена по разредима).</a:t>
            </a: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*Наставни материјал за: српски језик, музичку културу, физичко и здравствено васпитање у 1, 2. и 3. разреду. </a:t>
            </a: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8107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0"/>
            <a:ext cx="8856984" cy="69127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7920880" cy="54868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Питања и дилеме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23528" y="692696"/>
            <a:ext cx="3312368" cy="86409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Могу ли се користити </a:t>
            </a:r>
            <a:r>
              <a:rPr lang="sr-Latn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стари</a:t>
            </a:r>
            <a:r>
              <a:rPr lang="sr-Latn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планови и писане припреме?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3528" y="1772816"/>
            <a:ext cx="3312368" cy="10081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ли морају бити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исти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планови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код свих наставника у стручном активу?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67944" y="620688"/>
            <a:ext cx="4752528" cy="10771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Концепт планирања је исти, али планирање се врши за одређену годину, конкретно одјељење и ученика.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923928" y="1961456"/>
            <a:ext cx="5009760" cy="219018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Не.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Планирање је пожељно вршити на нивоу актива (нарочито због наставника-приправника), али сваки наставник прилагођава план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одјељењу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којем реализује наставне садржаје. Оперативно планирање се врши за конкретно ОДЈЕЉЕЊЕ, а не за разред или школу. 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3500430" y="1142984"/>
            <a:ext cx="712100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1430164">
            <a:off x="3115246" y="1943189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323528" y="2924943"/>
            <a:ext cx="3176902" cy="127409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Јесмо ли обавезни да се стриктно придржавамо датог броја часова за поједине наставне теме?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3528" y="4274446"/>
            <a:ext cx="8610160" cy="21054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Не.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 часова за одређену наставну тему је дат оријентационо, а он се може кориговати у зависности од: 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 (интересовања, потреба...),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услова (просторни и материјално-технички),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локалне заједнице (ресурса локалне заједнице),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наставника (афинитета и обучености).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ight Arrow 16"/>
          <p:cNvSpPr/>
          <p:nvPr/>
        </p:nvSpPr>
        <p:spPr>
          <a:xfrm rot="2136282">
            <a:off x="3131840" y="3906879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164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85720" y="142852"/>
            <a:ext cx="8352928" cy="69127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7143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процеса учења и поучавања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85720" y="1214422"/>
            <a:ext cx="3240360" cy="108012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Концепт планирања остаје исти: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85720" y="3000372"/>
            <a:ext cx="8358246" cy="338095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Глобални/годишњи план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распоред наставних области/тема по мјесецима са оквирним бројем часова (основа), при чему су испоштовани принципи: научности (тј. да ли и како подијелити тему или је реализовати у континуитету), актуелизације (по приоритетима: нпр. које су теме погодне за конкретно годишње доба, тј. водећи рачуна о временским условима), дедуктивности (од општег ка појединачном), систематичности и поступности, диференцијације и интеграције (унутар самог наставног предмета</a:t>
            </a:r>
            <a:r>
              <a:rPr lang="sr-Latn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али и са другим наставним предметима) и др.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00496" y="714356"/>
            <a:ext cx="4680520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Годишњи оријентациони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распоред програмских садржаја</a:t>
            </a:r>
          </a:p>
          <a:p>
            <a:pPr algn="ctr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(наставна област/тема) и оријентациони број часова за реализацију истих.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286116" y="1571612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5400000">
            <a:off x="7636615" y="2533175"/>
            <a:ext cx="783538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116632"/>
            <a:ext cx="8784976" cy="6796136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280920" cy="62068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</a:t>
            </a:r>
            <a:br>
              <a:rPr lang="sr-Latn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учења и поучавања</a:t>
            </a:r>
            <a:endParaRPr lang="sr-Cyrl-RS" sz="2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51520" y="683162"/>
            <a:ext cx="4608512" cy="2509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Планирање:   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оперативно,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тематско,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дневно,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(временски период; дефинисање исхода учења; метода и облика рада; наставних средстава и извора учења;  садржаја и активности; остварености исхода учења).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7504" y="3374429"/>
            <a:ext cx="4464496" cy="287397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Припремање 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учења и поучавања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конкретизација, тј. осмишљавање сценарија часа/часова; избор начина рада;  попис активности ученика и активности наставника за одређени час/часове; начин провјере остварености исхода учења; временска динамика ...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64088" y="681608"/>
            <a:ext cx="3240360" cy="26033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Оперативни план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шта намјеравам да остварим за конкретну тему 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(исходи учења),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који су ми садржаји погодни, шта ми је потребно, како ћу то остварити.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60032" y="3429000"/>
            <a:ext cx="3816424" cy="280831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Праћење</a:t>
            </a:r>
            <a:r>
              <a:rPr lang="sr-Cyrl-RS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нивоа: нпр. мотивације, интересовања, рада и напредовања ученика; остварености исхода учења који доприносе развоју животних </a:t>
            </a:r>
            <a:r>
              <a:rPr lang="sr-Cyrl-RS" sz="1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вјештина</a:t>
            </a:r>
            <a:r>
              <a:rPr lang="sr-Cyrl-RS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способности и компетенција ученика  и др.</a:t>
            </a:r>
          </a:p>
          <a:p>
            <a:pPr algn="ctr"/>
            <a:r>
              <a:rPr lang="sr-Cyrl-RS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 НАРЕДНОГ ПЛАНИРАЊА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4572000" y="1124744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5400000">
            <a:off x="3577623" y="3222515"/>
            <a:ext cx="648072" cy="36004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Arrow 20"/>
          <p:cNvSpPr/>
          <p:nvPr/>
        </p:nvSpPr>
        <p:spPr>
          <a:xfrm rot="13505619">
            <a:off x="4538997" y="3010784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16200000">
            <a:off x="3952945" y="3194409"/>
            <a:ext cx="648072" cy="36004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42844" y="260648"/>
            <a:ext cx="8749636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планирању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учења и поучавања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наставник се, поред осталог, руководи и сљедећим питањима: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Који је циљ/су циљеви учења и поучавања (нпр. развој конкретних компетенција и животних вјештина)?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Који су очекивани ефекти/исходи учења (операционализација исхода учења на конкретна знања, способности и вјештине)?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које начине ће се циљ/циљеви и исходи учења остварити?</a:t>
            </a:r>
          </a:p>
          <a:p>
            <a:pPr lvl="0">
              <a:buFont typeface="Wingdings" pitchFamily="2" charset="2"/>
              <a:buChar char="q"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Шта ученици раде на часу (које активности обављају)? </a:t>
            </a:r>
          </a:p>
          <a:p>
            <a:pPr lvl="0">
              <a:buFont typeface="Wingdings" pitchFamily="2" charset="2"/>
              <a:buChar char="q"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У којој мјери су активности ученика индивидуализиране, индивидуалне, тимске и групне, као и колико су разноврсне и сврсисходне у односу на предвиђени циљ и исходе учења? </a:t>
            </a:r>
          </a:p>
          <a:p>
            <a:pPr lvl="0">
              <a:buFont typeface="Wingdings" pitchFamily="2" charset="2"/>
              <a:buChar char="q"/>
            </a:pP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које начине су уважене индивидуалне способности, могућности и искуства ученика, као и ранија сазнања? </a:t>
            </a:r>
          </a:p>
          <a:p>
            <a:pPr lvl="0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568952" cy="764704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процеса учења и поучавања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260648"/>
            <a:ext cx="8678198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које начине се остварује повезаност  актуелних исхода и садржаја учења са претходно оствареним исходима и садржајима учења из конкретног наставног предмета (унутарпредметна корелација), али и са исходима и садржајима учења из других наставних предмета (међупредметна корелација)?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Шта може бити тешкоћа у реализацији конкретног наставног часа?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Који се проблеми очекују и како се могу превазићи?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основу којих активности/показатеља ће ученици и наставник знати да је одређени наставни час ефикасно реализован, те да су остварени исходи учења?</a:t>
            </a:r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536462" cy="64807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процеса учења и поучавања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10312" y="332656"/>
            <a:ext cx="8754176" cy="6525344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Мултидисциплинарност и разноликост исхода и садржаја учења захтијевају активнији и оригиналнији приступ у методичкој организацији наставног часа. У циљу достизања што вишег нивоа остварености исхода учења потребно је: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комбиновати текст, слику, графички приказ, илустрацију, анимацију, звук, очигледна средства</a:t>
            </a:r>
            <a:r>
              <a:rPr lang="sr-Latn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мултимедијална средства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наставу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треба свести на предавање, преписивање, допуњавање и слично; 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досљедно и функционално примјењивати савремене моделе наставе;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омогућити развој мотивације, интересовања, радозналости, критичког мишљења, стваралачки  и тимски рад, реалну слику о себи, ненасилну комуникацију, емпатију и друге животне вјештине и компетенције. </a:t>
            </a:r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44624"/>
            <a:ext cx="8424936" cy="72008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</a:t>
            </a:r>
            <a:br>
              <a:rPr lang="sr-Latn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учења и поучавања</a:t>
            </a:r>
            <a:endParaRPr lang="sr-Cyrl-RS" sz="2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332656"/>
            <a:ext cx="8784976" cy="6525344"/>
          </a:xfrm>
          <a:prstGeom prst="horizontalScroll">
            <a:avLst>
              <a:gd name="adj" fmla="val 812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Досљедно и функционално примјењивати савремене дидактичко – методичке моделе наставе: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мултимедијалну наставу,  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пројектну наставу,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наставу на три нивоа сложености,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проблемску наставу,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егземпларну наставу,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тимску наставу,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програмирану наставу,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интерактивану индивидуализирану наставу ... </a:t>
            </a:r>
          </a:p>
          <a:p>
            <a:pPr lvl="0" algn="just"/>
            <a:endParaRPr lang="sr-Cyrl-RS" sz="20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44624"/>
            <a:ext cx="8424936" cy="72008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планирање и припремање </a:t>
            </a:r>
            <a:br>
              <a:rPr lang="sr-Latn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учења и поучавања</a:t>
            </a:r>
            <a:endParaRPr lang="sr-Cyrl-RS" sz="2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205880"/>
            <a:ext cx="8496944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116632"/>
            <a:ext cx="7848872" cy="5040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6350000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55576" y="6453336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1115616" y="1484784"/>
            <a:ext cx="6696744" cy="30963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C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Осврт, питања учесника и евалуација </a:t>
            </a:r>
            <a:r>
              <a:rPr lang="sr-Cyrl-C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савјетовања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72008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r-Cyrl-R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НПП за основну школу - законска регулатива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5446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наставне предмете у првој тријади, четвртом и петом разреду основне школе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(развијени и предложени од стране Републичког педагошког завода, уз сагласност за примјену од стране Министарства просвјете и културе Републике Српске – јули/август 2021. и 2022. године, 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Службени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гласник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Републике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79/21 и __/22 и сајт Републичког педагошког завода),</a:t>
            </a:r>
          </a:p>
          <a:p>
            <a:pPr algn="just">
              <a:buFont typeface="Wingdings" pitchFamily="2" charset="2"/>
              <a:buChar char="q"/>
            </a:pP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Приручници са </a:t>
            </a:r>
            <a:r>
              <a:rPr lang="sr-Cyrl-B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дидактичко-методичким препорукама за остваривање/реализацију програма првог, другог, трећег, четвртог и петог разреда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Републичког педагошког завода, 2021. и 2022. године).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188640"/>
            <a:ext cx="8352928" cy="6364088"/>
          </a:xfrm>
          <a:prstGeom prst="horizontalScroll">
            <a:avLst>
              <a:gd name="adj" fmla="val 8121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B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136904" cy="5040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7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Реформски процеси у основном васпитању и образовању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6704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23528" y="611033"/>
            <a:ext cx="4862648" cy="29628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Планиране и дефинисане мјере</a:t>
            </a:r>
          </a:p>
          <a:p>
            <a:pPr>
              <a:buFont typeface="Wingdings" pitchFamily="2" charset="2"/>
              <a:buChar char="q"/>
            </a:pP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Развијање и иновирање наставних планова и програма - исходи учења и цјеловит развој ученика.</a:t>
            </a:r>
          </a:p>
          <a:p>
            <a:pPr>
              <a:buFont typeface="Wingdings" pitchFamily="2" charset="2"/>
              <a:buChar char="q"/>
            </a:pP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Промјене у организацији наставе с циљем веће подршке развоју и учењу ученика.</a:t>
            </a:r>
          </a:p>
          <a:p>
            <a:pPr>
              <a:buFont typeface="Wingdings" pitchFamily="2" charset="2"/>
              <a:buChar char="q"/>
            </a:pP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Развијање компетенција ученика за живот у 21. вијеку.</a:t>
            </a:r>
          </a:p>
          <a:p>
            <a:pPr>
              <a:buFont typeface="Wingdings" pitchFamily="2" charset="2"/>
              <a:buChar char="q"/>
            </a:pP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Наставни планови и програми за ученике са сметњама у развоју.</a:t>
            </a:r>
          </a:p>
          <a:p>
            <a:pPr algn="ctr">
              <a:buFont typeface="Wingdings" pitchFamily="2" charset="2"/>
              <a:buChar char="q"/>
            </a:pPr>
            <a:endParaRPr lang="en-GB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964255" y="935467"/>
            <a:ext cx="3932245" cy="165435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за основну школу</a:t>
            </a:r>
          </a:p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програми за прву тријаду, те четврти и пети разред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79512" y="3581777"/>
            <a:ext cx="4784743" cy="32238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sr-Cyrl-BA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B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...примјена савремених наставних модела који се темеље на подстицању: </a:t>
            </a:r>
            <a:r>
              <a:rPr lang="sr-Cyrl-B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истраживачког, интерактивног, искуственог учења</a:t>
            </a:r>
            <a:r>
              <a:rPr lang="sr-Cyrl-B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 усмјеравање на развијање</a:t>
            </a:r>
            <a:r>
              <a:rPr lang="sr-Cyrl-B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кључних животних вјештина </a:t>
            </a:r>
            <a:r>
              <a:rPr lang="sr-Cyrl-B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критичко мишљење, комуникацијске вјештине, управљање емоцијама, друштвену одговорност, изградњу односа ... развијање </a:t>
            </a:r>
            <a:r>
              <a:rPr lang="sr-Cyrl-B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функционалних знања</a:t>
            </a:r>
            <a:r>
              <a:rPr lang="sr-Cyrl-B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sr-Cyrl-B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интегрисана настава </a:t>
            </a:r>
            <a:r>
              <a:rPr lang="sr-Cyrl-B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тематски приступ изучавању...</a:t>
            </a:r>
          </a:p>
          <a:p>
            <a:pPr algn="just"/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881159" y="2733330"/>
            <a:ext cx="4248472" cy="381939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Cyrl-RS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Развијање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наставних програма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заснованих на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исходима учења.</a:t>
            </a:r>
            <a:endParaRPr lang="sr-Cyrl-R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првој тријади -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обавезно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 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вјежбање;</a:t>
            </a:r>
          </a:p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стимулативно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окружење;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 као организациона јединица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Развијање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факултативних програма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циљем развијања и подржавања  интересовања ученика; организација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факултативне наставе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прве, друге и треће тријаде.</a:t>
            </a:r>
          </a:p>
          <a:p>
            <a:pPr algn="ctr"/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Curved Left Arrow 19"/>
          <p:cNvSpPr/>
          <p:nvPr/>
        </p:nvSpPr>
        <p:spPr>
          <a:xfrm rot="16200000">
            <a:off x="4946635" y="376179"/>
            <a:ext cx="651636" cy="1276508"/>
          </a:xfrm>
          <a:prstGeom prst="curvedLeftArrow">
            <a:avLst>
              <a:gd name="adj1" fmla="val 23870"/>
              <a:gd name="adj2" fmla="val 50000"/>
              <a:gd name="adj3" fmla="val 5436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Curved Right Arrow 20"/>
          <p:cNvSpPr/>
          <p:nvPr/>
        </p:nvSpPr>
        <p:spPr>
          <a:xfrm rot="4781147">
            <a:off x="3962698" y="2694046"/>
            <a:ext cx="594527" cy="1469908"/>
          </a:xfrm>
          <a:prstGeom prst="curvedRightArrow">
            <a:avLst>
              <a:gd name="adj1" fmla="val 45726"/>
              <a:gd name="adj2" fmla="val 86940"/>
              <a:gd name="adj3" fmla="val 46746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Curved Left Arrow 15"/>
          <p:cNvSpPr/>
          <p:nvPr/>
        </p:nvSpPr>
        <p:spPr>
          <a:xfrm rot="20125002">
            <a:off x="8476760" y="2188623"/>
            <a:ext cx="731520" cy="1410628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188640"/>
            <a:ext cx="8640960" cy="6247456"/>
          </a:xfrm>
          <a:prstGeom prst="horizontalScroll">
            <a:avLst>
              <a:gd name="adj" fmla="val 8121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B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512" y="116632"/>
            <a:ext cx="8136904" cy="50405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7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Реформски процеси у основном васпитању и образовању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6704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79512" y="836712"/>
            <a:ext cx="4320480" cy="28803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Једна од мјера Акционог плана реформских процеса је -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Промјене у организацији наставе с циљем веће подршке развоју и учењу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у склопу активности у организацији наставе у првој тријади предвиђена је једна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релативно нова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активност за ученике -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 вјежбање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ченици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прве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тријаде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школама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Републици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Српској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започињу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</a:t>
            </a:r>
            <a:r>
              <a:rPr lang="en-GB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обавезним </a:t>
            </a:r>
            <a:r>
              <a:rPr lang="en-GB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петнаестоминутним</a:t>
            </a:r>
            <a:r>
              <a:rPr lang="en-GB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вјежбањем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815564" y="873048"/>
            <a:ext cx="3888432" cy="5635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циљем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подстицања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позитивних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промјена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организацији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наставе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првој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тријади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Републички педагошки завод је припремио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Приручник за наставнике </a:t>
            </a:r>
            <a:r>
              <a:rPr lang="sr-Latn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 вјежбање/ физичке активности на почетку наставног дана у 1. тријади Модели вјежби за први, други и трећи разред основне школе</a:t>
            </a:r>
            <a:r>
              <a:rPr lang="sr-Latn-RS" dirty="0">
                <a:solidFill>
                  <a:schemeClr val="tx1"/>
                </a:solidFill>
              </a:rPr>
              <a:t>)</a:t>
            </a:r>
            <a:r>
              <a:rPr lang="en-GB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Приручник је израђен с циљем пружања помоћи и подршке наставницима разредне наставе при креирању и осмишљавању реализације физичких активности и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петнаестоминутног вјежбања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 ученицима првог, другог и трећег разреда.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9512" y="3861048"/>
            <a:ext cx="4680520" cy="2448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Увођење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обавезног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петнаестоминутног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почетку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сваког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наставног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дана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 а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 и у неком другом термину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висно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распореду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часова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значајан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искорак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напријед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побољшању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оптимизацији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срећно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одрастање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треба да 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осмишљену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физичку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активност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елементе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игре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значи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дјеца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њој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уживају</a:t>
            </a:r>
            <a:r>
              <a:rPr lang="en-GB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Curved Left Arrow 19"/>
          <p:cNvSpPr/>
          <p:nvPr/>
        </p:nvSpPr>
        <p:spPr>
          <a:xfrm rot="16437841">
            <a:off x="4658907" y="130840"/>
            <a:ext cx="690177" cy="1411745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Curved Left Arrow 15"/>
          <p:cNvSpPr/>
          <p:nvPr/>
        </p:nvSpPr>
        <p:spPr>
          <a:xfrm rot="5400000">
            <a:off x="4613302" y="5739344"/>
            <a:ext cx="433871" cy="1406948"/>
          </a:xfrm>
          <a:prstGeom prst="curvedLeftArrow">
            <a:avLst>
              <a:gd name="adj1" fmla="val 50000"/>
              <a:gd name="adj2" fmla="val 84622"/>
              <a:gd name="adj3" fmla="val 39632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16632"/>
            <a:ext cx="8640960" cy="67413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280920" cy="62068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у основном васпитању и образовању 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81328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669360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Picture 3" descr="C:\Users\g.popadic\Desktop\logoti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6021288"/>
            <a:ext cx="4536504" cy="836712"/>
          </a:xfrm>
          <a:prstGeom prst="rect">
            <a:avLst/>
          </a:prstGeom>
          <a:noFill/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043608" y="1029850"/>
            <a:ext cx="74888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Једна од активности у Акционом плану се односи и на “стимулативно окружење за учење прилагођено развојним карактеристика дјеце“ и/или “креативније учионице као стимулативно  окружење”.</a:t>
            </a:r>
            <a:endParaRPr kumimoji="0" lang="en-GB" sz="2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Министарство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просвјете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културе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Републике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Српске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израдило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приручник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Просторно окружење и дјечији развој и учење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којем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садржане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смјернице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уређење простора предшколских</a:t>
            </a:r>
            <a:r>
              <a:rPr kumimoji="0" lang="sr-Cyrl-RS" sz="2400" b="0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установа и основних школа са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практичн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савјет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приликом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прилагођавања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простора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учење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sr-Cyrl-RS" sz="2400" b="0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примјену нових модела васпитно - образовног рада,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имајући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виду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простор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важан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утицај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</a:t>
            </a:r>
            <a:r>
              <a:rPr kumimoji="0" lang="sr-Cyrl-RS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вој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en-GB" sz="24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учење</a:t>
            </a:r>
            <a:r>
              <a:rPr kumimoji="0" lang="en-GB" sz="2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</a:t>
            </a:r>
            <a:endParaRPr kumimoji="0" lang="sr-Cyrl-RS" sz="2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16632"/>
            <a:ext cx="8640960" cy="67413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Планом реформе образовања, између осталог, за ученике основних школа у Републици Српској, развијени су програми за редовну и додатну наставу, те по први пут, ученицима је омогућено да бирају факултативне програме у складу са својим склоностима и интересовањима. 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2020/21.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иновирани наставни програм за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редовну наставу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енглески језик од 3. до 5. разреда и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за 3. разред</a:t>
            </a:r>
            <a: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(21/22.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незнатне </a:t>
            </a:r>
            <a:r>
              <a:rPr lang="sr-Cyrl-R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измјене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 за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додатну наставу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српски језик за 5. разред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математика за 5. разред.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496944" cy="62068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Иновирани наставни план и програм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81328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669360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Picture 3" descr="C:\Users\g.popadic\Desktop\logoti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944" y="6237312"/>
            <a:ext cx="4536504" cy="83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35496" y="476672"/>
            <a:ext cx="8928992" cy="63813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2020/21.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примјени су 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факултативни програми: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Домаћинство 1 и 2,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 програмери 1,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Калиграфија,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Истраживачи завичаја,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4. и 5. разреда,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 програмери 2,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5. и 6. разреда.</a:t>
            </a:r>
          </a:p>
          <a:p>
            <a:pPr algn="just"/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2021/22. године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примјени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 факултативни програми:</a:t>
            </a: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sr-Cyrl-BA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Италијански језик</a:t>
            </a:r>
            <a:r>
              <a:rPr lang="sr-Cyrl-B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четврти, пети и шести разред,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sr-Cyrl-BA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Гајење украсних биљака</a:t>
            </a:r>
            <a:r>
              <a:rPr lang="sr-Cyrl-B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шести разред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sr-Cyrl-BA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Значај биљака у насељу</a:t>
            </a:r>
            <a:r>
              <a:rPr lang="sr-Cyrl-B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шести разред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"/>
            </a:pPr>
            <a:r>
              <a:rPr lang="sr-Cyrl-BA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Корисни и штетни инсекти</a:t>
            </a:r>
            <a:r>
              <a:rPr lang="sr-Cyrl-B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седми разред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Кућни љубимци</a:t>
            </a:r>
            <a:r>
              <a:rPr lang="sr-Cyrl-B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седми разред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GB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складу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значењем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самог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термина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en-GB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facultativus</a:t>
            </a:r>
            <a:r>
              <a:rPr lang="en-GB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вољи, без обавезе)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можемо дефинисати као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необавезан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облик наставе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остављен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слободном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избору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онога кога се тиче, који се може бирати по вољи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изборни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наставе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64807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развијање факултативних програма ФАКУЛТАТИВНА НАСТАВА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9" name="Object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087628"/>
              </p:ext>
            </p:extLst>
          </p:nvPr>
        </p:nvGraphicFramePr>
        <p:xfrm>
          <a:off x="7282528" y="1666528"/>
          <a:ext cx="1440160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showAsIcon="1" r:id="rId2" imgW="914400" imgH="771480" progId="PowerPoint.Show.12">
                  <p:embed/>
                </p:oleObj>
              </mc:Choice>
              <mc:Fallback>
                <p:oleObj name="Presentation" showAsIcon="1" r:id="rId2" imgW="914400" imgH="771480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528" y="1666528"/>
                        <a:ext cx="1440160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3" descr="C:\Users\g.popadic\Desktop\logoti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7936" y="5930145"/>
            <a:ext cx="4536504" cy="720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35496" y="476672"/>
            <a:ext cx="9001000" cy="63813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64807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– </a:t>
            </a:r>
            <a:r>
              <a:rPr lang="sr-Cyrl-R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примјена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факултативних програма за ФАКУЛТАТИВНУ НАСТАВУ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2" name="Picture 3" descr="C:\Users\g.popadic\Desktop\logoti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7936" y="5833120"/>
            <a:ext cx="4536504" cy="720080"/>
          </a:xfrm>
          <a:prstGeom prst="rect">
            <a:avLst/>
          </a:prstGeom>
          <a:noFill/>
        </p:spPr>
      </p:pic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FC429B76-1B8A-6445-4E9C-460CB6FB1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746949"/>
              </p:ext>
            </p:extLst>
          </p:nvPr>
        </p:nvGraphicFramePr>
        <p:xfrm>
          <a:off x="395536" y="1137496"/>
          <a:ext cx="8424936" cy="443932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35474">
                  <a:extLst>
                    <a:ext uri="{9D8B030D-6E8A-4147-A177-3AD203B41FA5}">
                      <a16:colId xmlns:a16="http://schemas.microsoft.com/office/drawing/2014/main" val="3157663169"/>
                    </a:ext>
                  </a:extLst>
                </a:gridCol>
                <a:gridCol w="4389462">
                  <a:extLst>
                    <a:ext uri="{9D8B030D-6E8A-4147-A177-3AD203B41FA5}">
                      <a16:colId xmlns:a16="http://schemas.microsoft.com/office/drawing/2014/main" val="3151234540"/>
                    </a:ext>
                  </a:extLst>
                </a:gridCol>
              </a:tblGrid>
              <a:tr h="338351"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2020/21. година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2021/22. година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77006"/>
                  </a:ext>
                </a:extLst>
              </a:tr>
              <a:tr h="3982129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групе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Домаћинство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 </a:t>
                      </a:r>
                      <a:endParaRPr lang="sr-Cyrl-R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Домаћинство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Мали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програмери</a:t>
                      </a: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</a:t>
                      </a:r>
                      <a:endParaRPr lang="sr-Cyrl-R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en-GB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Калиграфиј</a:t>
                      </a: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а,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sr-Cyrl-RS" sz="20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 -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Истраживачи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завичаја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sr-Cyrl-R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групе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Мали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програмери</a:t>
                      </a:r>
                      <a:r>
                        <a:rPr lang="en-GB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sr-Cyrl-RS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групе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Домаћинство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 </a:t>
                      </a:r>
                      <a:endParaRPr lang="en-US" sz="2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група -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Домаћинство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Мали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програмери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sr-Cyrl-R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група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Калиграфију</a:t>
                      </a: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2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група -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Истраживачи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завичаја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групе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Мали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програмери</a:t>
                      </a:r>
                      <a:r>
                        <a:rPr lang="en-GB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група - </a:t>
                      </a: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Италијански језик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група - </a:t>
                      </a: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Значај биљака у насељу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група - </a:t>
                      </a:r>
                      <a:r>
                        <a:rPr lang="sr-Cyrl-RS" sz="20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Гајење украсних биљака</a:t>
                      </a:r>
                      <a:r>
                        <a:rPr lang="sr-Cyrl-R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9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37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4546</TotalTime>
  <Words>3441</Words>
  <Application>Microsoft Office PowerPoint</Application>
  <PresentationFormat>On-screen Show (4:3)</PresentationFormat>
  <Paragraphs>476</Paragraphs>
  <Slides>29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Times New Roman</vt:lpstr>
      <vt:lpstr>Wingdings</vt:lpstr>
      <vt:lpstr>Office Theme</vt:lpstr>
      <vt:lpstr>Presentation</vt:lpstr>
      <vt:lpstr>      Савјетовање за наставнике разредне наставе  Реформски процеси - Иновирани НАСТАВНИ ПЛАН И ПРОГРАМ од ПРВОГ до ПЕТОГ разреда  основне школе       </vt:lpstr>
      <vt:lpstr>Иновирани НПП за основну школу - законска регулатива</vt:lpstr>
      <vt:lpstr>Иновирани НПП за основну школу - законска регулатива</vt:lpstr>
      <vt:lpstr>  Реформски процеси у основном васпитању и образовању   </vt:lpstr>
      <vt:lpstr>  Реформски процеси у основном васпитању и образовању   </vt:lpstr>
      <vt:lpstr>Реформски процеси у основном васпитању и образовању </vt:lpstr>
      <vt:lpstr>Реформски процеси - Иновирани наставни план и програм</vt:lpstr>
      <vt:lpstr>Реформски процеси - развијање факултативних програма ФАКУЛТАТИВНА НАСТАВА</vt:lpstr>
      <vt:lpstr>Реформски процеси – примјена факултативних програма за ФАКУЛТАТИВНУ НАСТАВУ</vt:lpstr>
      <vt:lpstr>Реформски процеси - Иновирани наставни план и програм</vt:lpstr>
      <vt:lpstr>Реформски процеси - Иновирани наставни план и програм</vt:lpstr>
      <vt:lpstr>Реформски процеси - Иновирани наставни план и програм</vt:lpstr>
      <vt:lpstr>Реформски процеси - Иновирани наставни план и програм</vt:lpstr>
      <vt:lpstr>Реформски процеси - Иновирани наставни план и програм</vt:lpstr>
      <vt:lpstr>Реформски процеси - Иновирани наставни план и програм</vt:lpstr>
      <vt:lpstr>PowerPoint Presentation</vt:lpstr>
      <vt:lpstr>Иновирани наставни план и програм - однос циљева и исхода учења </vt:lpstr>
      <vt:lpstr>Иновирани наставни план и програм - однос циљева и исхода учења </vt:lpstr>
      <vt:lpstr>  Реформски процеси – Нови уџбеници за основну школу  (2022/23. година) ( </vt:lpstr>
      <vt:lpstr>   Реформски процеси – Дигитални садржај уз уџбенике  за основну школу   ( </vt:lpstr>
      <vt:lpstr>  Реформски процеси – приручници за наставнике    (Сајт Републичког педагошког завода,  Корисни материјали) ( </vt:lpstr>
      <vt:lpstr>Питања и дилеме</vt:lpstr>
      <vt:lpstr>Иновирани наставни програми - планирање и припремање процеса учења и поучавања</vt:lpstr>
      <vt:lpstr>Иновирани наставни програми - планирање и припремање  процеса учења и поучавања</vt:lpstr>
      <vt:lpstr>Иновирани наставни програми - планирање и припремање процеса учења и поучавања</vt:lpstr>
      <vt:lpstr>Иновирани наставни програми - планирање и припремање процеса учења и поучавања</vt:lpstr>
      <vt:lpstr>Иновирани наставни програми - планирање и припремање  процеса учења и поучавања</vt:lpstr>
      <vt:lpstr>Иновирани наставни програми - планирање и припремање  процеса учења и поучавања</vt:lpstr>
      <vt:lpstr>PowerPoint Presentation</vt:lpstr>
    </vt:vector>
  </TitlesOfParts>
  <Company>Republicki pedagoski zavod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ФАКУЛТАТИВНА НАСТАВА У ФУНКЦИЈИ РАЗВОЈА СПЕЦИФИЧНИХ СПОСОБНОСТИ, ВЈЕШТИНА И КОМПЕТЕНЦИЈА УЧЕНИКА  Обука за наставнике основне школе</dc:title>
  <dc:creator>Gordana Popadic</dc:creator>
  <cp:lastModifiedBy>Marinko Savić</cp:lastModifiedBy>
  <cp:revision>675</cp:revision>
  <dcterms:created xsi:type="dcterms:W3CDTF">2020-10-14T13:36:52Z</dcterms:created>
  <dcterms:modified xsi:type="dcterms:W3CDTF">2022-08-15T12:51:34Z</dcterms:modified>
</cp:coreProperties>
</file>