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43"/>
  </p:notesMasterIdLst>
  <p:handoutMasterIdLst>
    <p:handoutMasterId r:id="rId44"/>
  </p:handoutMasterIdLst>
  <p:sldIdLst>
    <p:sldId id="471" r:id="rId2"/>
    <p:sldId id="472" r:id="rId3"/>
    <p:sldId id="473" r:id="rId4"/>
    <p:sldId id="474" r:id="rId5"/>
    <p:sldId id="475" r:id="rId6"/>
    <p:sldId id="476" r:id="rId7"/>
    <p:sldId id="256" r:id="rId8"/>
    <p:sldId id="257" r:id="rId9"/>
    <p:sldId id="258" r:id="rId10"/>
    <p:sldId id="281" r:id="rId11"/>
    <p:sldId id="280" r:id="rId12"/>
    <p:sldId id="392" r:id="rId13"/>
    <p:sldId id="456" r:id="rId14"/>
    <p:sldId id="457" r:id="rId15"/>
    <p:sldId id="458" r:id="rId16"/>
    <p:sldId id="477" r:id="rId17"/>
    <p:sldId id="478" r:id="rId18"/>
    <p:sldId id="389" r:id="rId19"/>
    <p:sldId id="390" r:id="rId20"/>
    <p:sldId id="350" r:id="rId21"/>
    <p:sldId id="345" r:id="rId22"/>
    <p:sldId id="433" r:id="rId23"/>
    <p:sldId id="387" r:id="rId24"/>
    <p:sldId id="264" r:id="rId25"/>
    <p:sldId id="413" r:id="rId26"/>
    <p:sldId id="414" r:id="rId27"/>
    <p:sldId id="265" r:id="rId28"/>
    <p:sldId id="362" r:id="rId29"/>
    <p:sldId id="380" r:id="rId30"/>
    <p:sldId id="379" r:id="rId31"/>
    <p:sldId id="361" r:id="rId32"/>
    <p:sldId id="381" r:id="rId33"/>
    <p:sldId id="365" r:id="rId34"/>
    <p:sldId id="459" r:id="rId35"/>
    <p:sldId id="465" r:id="rId36"/>
    <p:sldId id="466" r:id="rId37"/>
    <p:sldId id="470" r:id="rId38"/>
    <p:sldId id="467" r:id="rId39"/>
    <p:sldId id="273" r:id="rId40"/>
    <p:sldId id="384" r:id="rId41"/>
    <p:sldId id="469" r:id="rId42"/>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483"/>
    <a:srgbClr val="D5E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Umereni stil 2 – Naglašav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95131" autoAdjust="0"/>
  </p:normalViewPr>
  <p:slideViewPr>
    <p:cSldViewPr>
      <p:cViewPr varScale="1">
        <p:scale>
          <a:sx n="82" d="100"/>
          <a:sy n="82" d="100"/>
        </p:scale>
        <p:origin x="1512" y="53"/>
      </p:cViewPr>
      <p:guideLst>
        <p:guide orient="horz" pos="2160"/>
        <p:guide pos="2880"/>
      </p:guideLst>
    </p:cSldViewPr>
  </p:slideViewPr>
  <p:outlineViewPr>
    <p:cViewPr>
      <p:scale>
        <a:sx n="33" d="100"/>
        <a:sy n="33" d="100"/>
      </p:scale>
      <p:origin x="48" y="226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sz="quarter" idx="1"/>
          </p:nvPr>
        </p:nvSpPr>
        <p:spPr>
          <a:xfrm>
            <a:off x="5179484" y="1"/>
            <a:ext cx="3962400" cy="344091"/>
          </a:xfrm>
          <a:prstGeom prst="rect">
            <a:avLst/>
          </a:prstGeom>
        </p:spPr>
        <p:txBody>
          <a:bodyPr vert="horz" lIns="91440" tIns="45720" rIns="91440" bIns="45720" rtlCol="0"/>
          <a:lstStyle>
            <a:lvl1pPr algn="r">
              <a:defRPr sz="1200"/>
            </a:lvl1pPr>
          </a:lstStyle>
          <a:p>
            <a:fld id="{5832720D-6470-4B7B-9411-7C269618DDAD}" type="datetime1">
              <a:rPr lang="sr-Cyrl-RS" smtClean="0"/>
              <a:pPr/>
              <a:t>31.08.2022.</a:t>
            </a:fld>
            <a:endParaRPr lang="sr-Latn-CS"/>
          </a:p>
        </p:txBody>
      </p:sp>
      <p:sp>
        <p:nvSpPr>
          <p:cNvPr id="4" name="Čuvar mesta za podnožje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sr-Latn-CS"/>
          </a:p>
        </p:txBody>
      </p:sp>
      <p:sp>
        <p:nvSpPr>
          <p:cNvPr id="5" name="Čuvar mesta za broj slajd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FC7487F7-2A7B-407C-8233-D6C818D1478B}" type="slidenum">
              <a:rPr lang="sr-Latn-CS" smtClean="0"/>
              <a:pPr/>
              <a:t>‹#›</a:t>
            </a:fld>
            <a:endParaRPr lang="sr-Latn-CS"/>
          </a:p>
        </p:txBody>
      </p:sp>
    </p:spTree>
    <p:extLst>
      <p:ext uri="{BB962C8B-B14F-4D97-AF65-F5344CB8AC3E}">
        <p14:creationId xmlns:p14="http://schemas.microsoft.com/office/powerpoint/2010/main" val="199832505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EF71576D-D693-4302-91DA-D2877EDEB354}" type="datetime1">
              <a:rPr lang="sr-Cyrl-RS" smtClean="0"/>
              <a:pPr/>
              <a:t>31.08.2022.</a:t>
            </a:fld>
            <a:endParaRPr lang="sr-Latn-CS"/>
          </a:p>
        </p:txBody>
      </p:sp>
      <p:sp>
        <p:nvSpPr>
          <p:cNvPr id="4" name="Čuvar mesta za sliku na slajdu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sr-Latn-CS"/>
          </a:p>
        </p:txBody>
      </p:sp>
      <p:sp>
        <p:nvSpPr>
          <p:cNvPr id="5" name="Čuvar mesta za napomene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sr-Latn-CS"/>
              <a:t>Kliknite i uredite tekst</a:t>
            </a:r>
          </a:p>
          <a:p>
            <a:pPr lvl="1"/>
            <a:r>
              <a:rPr lang="sr-Latn-CS"/>
              <a:t>Drugi nivo</a:t>
            </a:r>
          </a:p>
          <a:p>
            <a:pPr lvl="2"/>
            <a:r>
              <a:rPr lang="sr-Latn-CS"/>
              <a:t>Treći nivo</a:t>
            </a:r>
          </a:p>
          <a:p>
            <a:pPr lvl="3"/>
            <a:r>
              <a:rPr lang="sr-Latn-CS"/>
              <a:t>Četvrti nivo</a:t>
            </a:r>
          </a:p>
          <a:p>
            <a:pPr lvl="4"/>
            <a:r>
              <a:rPr lang="sr-Latn-CS"/>
              <a:t>Peti nivo</a:t>
            </a:r>
          </a:p>
        </p:txBody>
      </p:sp>
      <p:sp>
        <p:nvSpPr>
          <p:cNvPr id="6" name="Čuvar mesta za podnožj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sr-Latn-CS"/>
          </a:p>
        </p:txBody>
      </p:sp>
      <p:sp>
        <p:nvSpPr>
          <p:cNvPr id="7" name="Čuvar mesta za broj slajda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763EB15-9A47-46D3-BAC2-E464987D1255}" type="slidenum">
              <a:rPr lang="sr-Latn-CS" smtClean="0"/>
              <a:pPr/>
              <a:t>‹#›</a:t>
            </a:fld>
            <a:endParaRPr lang="sr-Latn-CS"/>
          </a:p>
        </p:txBody>
      </p:sp>
    </p:spTree>
    <p:extLst>
      <p:ext uri="{BB962C8B-B14F-4D97-AF65-F5344CB8AC3E}">
        <p14:creationId xmlns:p14="http://schemas.microsoft.com/office/powerpoint/2010/main" val="145172036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763EB15-9A47-46D3-BAC2-E464987D1255}" type="slidenum">
              <a:rPr lang="sr-Latn-CS" smtClean="0"/>
              <a:pPr/>
              <a:t>7</a:t>
            </a:fld>
            <a:endParaRPr lang="sr-Latn-CS"/>
          </a:p>
        </p:txBody>
      </p:sp>
      <p:sp>
        <p:nvSpPr>
          <p:cNvPr id="5" name="Date Placeholder 4"/>
          <p:cNvSpPr>
            <a:spLocks noGrp="1"/>
          </p:cNvSpPr>
          <p:nvPr>
            <p:ph type="dt" idx="11"/>
          </p:nvPr>
        </p:nvSpPr>
        <p:spPr/>
        <p:txBody>
          <a:bodyPr/>
          <a:lstStyle/>
          <a:p>
            <a:fld id="{77092B0A-0593-4C6E-A2BA-6E4D5218DBBA}" type="datetime1">
              <a:rPr lang="sr-Cyrl-RS" smtClean="0"/>
              <a:pPr/>
              <a:t>31.08.2022.</a:t>
            </a:fld>
            <a:endParaRPr lang="sr-Latn-C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F71576D-D693-4302-91DA-D2877EDEB354}" type="datetime1">
              <a:rPr lang="sr-Cyrl-RS" smtClean="0"/>
              <a:pPr/>
              <a:t>31.08.2022.</a:t>
            </a:fld>
            <a:endParaRPr lang="sr-Latn-CS"/>
          </a:p>
        </p:txBody>
      </p:sp>
      <p:sp>
        <p:nvSpPr>
          <p:cNvPr id="5" name="Slide Number Placeholder 4"/>
          <p:cNvSpPr>
            <a:spLocks noGrp="1"/>
          </p:cNvSpPr>
          <p:nvPr>
            <p:ph type="sldNum" sz="quarter" idx="5"/>
          </p:nvPr>
        </p:nvSpPr>
        <p:spPr/>
        <p:txBody>
          <a:bodyPr/>
          <a:lstStyle/>
          <a:p>
            <a:fld id="{A763EB15-9A47-46D3-BAC2-E464987D1255}" type="slidenum">
              <a:rPr lang="sr-Latn-CS" smtClean="0"/>
              <a:pPr/>
              <a:t>27</a:t>
            </a:fld>
            <a:endParaRPr lang="sr-Latn-CS"/>
          </a:p>
        </p:txBody>
      </p:sp>
    </p:spTree>
    <p:extLst>
      <p:ext uri="{BB962C8B-B14F-4D97-AF65-F5344CB8AC3E}">
        <p14:creationId xmlns:p14="http://schemas.microsoft.com/office/powerpoint/2010/main" val="2257991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F71576D-D693-4302-91DA-D2877EDEB354}" type="datetime1">
              <a:rPr lang="sr-Cyrl-RS" smtClean="0"/>
              <a:pPr/>
              <a:t>31.08.2022.</a:t>
            </a:fld>
            <a:endParaRPr lang="sr-Latn-CS"/>
          </a:p>
        </p:txBody>
      </p:sp>
      <p:sp>
        <p:nvSpPr>
          <p:cNvPr id="5" name="Slide Number Placeholder 4"/>
          <p:cNvSpPr>
            <a:spLocks noGrp="1"/>
          </p:cNvSpPr>
          <p:nvPr>
            <p:ph type="sldNum" sz="quarter" idx="5"/>
          </p:nvPr>
        </p:nvSpPr>
        <p:spPr/>
        <p:txBody>
          <a:bodyPr/>
          <a:lstStyle/>
          <a:p>
            <a:fld id="{A763EB15-9A47-46D3-BAC2-E464987D1255}" type="slidenum">
              <a:rPr lang="sr-Latn-CS" smtClean="0"/>
              <a:pPr/>
              <a:t>31</a:t>
            </a:fld>
            <a:endParaRPr lang="sr-Latn-CS"/>
          </a:p>
        </p:txBody>
      </p:sp>
    </p:spTree>
    <p:extLst>
      <p:ext uri="{BB962C8B-B14F-4D97-AF65-F5344CB8AC3E}">
        <p14:creationId xmlns:p14="http://schemas.microsoft.com/office/powerpoint/2010/main" val="796646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Date Placeholder 3"/>
          <p:cNvSpPr>
            <a:spLocks noGrp="1"/>
          </p:cNvSpPr>
          <p:nvPr>
            <p:ph type="dt" idx="10"/>
          </p:nvPr>
        </p:nvSpPr>
        <p:spPr/>
        <p:txBody>
          <a:bodyPr/>
          <a:lstStyle/>
          <a:p>
            <a:fld id="{EF71576D-D693-4302-91DA-D2877EDEB354}" type="datetime1">
              <a:rPr lang="sr-Cyrl-RS" smtClean="0"/>
              <a:pPr/>
              <a:t>31.08.2022.</a:t>
            </a:fld>
            <a:endParaRPr lang="sr-Latn-CS"/>
          </a:p>
        </p:txBody>
      </p:sp>
      <p:sp>
        <p:nvSpPr>
          <p:cNvPr id="5" name="Slide Number Placeholder 4"/>
          <p:cNvSpPr>
            <a:spLocks noGrp="1"/>
          </p:cNvSpPr>
          <p:nvPr>
            <p:ph type="sldNum" sz="quarter" idx="11"/>
          </p:nvPr>
        </p:nvSpPr>
        <p:spPr/>
        <p:txBody>
          <a:bodyPr/>
          <a:lstStyle/>
          <a:p>
            <a:fld id="{A763EB15-9A47-46D3-BAC2-E464987D1255}" type="slidenum">
              <a:rPr lang="sr-Latn-CS" smtClean="0"/>
              <a:pPr/>
              <a:t>8</a:t>
            </a:fld>
            <a:endParaRPr lang="sr-Latn-C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F71576D-D693-4302-91DA-D2877EDEB354}" type="datetime1">
              <a:rPr lang="sr-Cyrl-RS" smtClean="0"/>
              <a:pPr/>
              <a:t>31.08.2022.</a:t>
            </a:fld>
            <a:endParaRPr lang="sr-Latn-CS"/>
          </a:p>
        </p:txBody>
      </p:sp>
      <p:sp>
        <p:nvSpPr>
          <p:cNvPr id="5" name="Slide Number Placeholder 4"/>
          <p:cNvSpPr>
            <a:spLocks noGrp="1"/>
          </p:cNvSpPr>
          <p:nvPr>
            <p:ph type="sldNum" sz="quarter" idx="5"/>
          </p:nvPr>
        </p:nvSpPr>
        <p:spPr/>
        <p:txBody>
          <a:bodyPr/>
          <a:lstStyle/>
          <a:p>
            <a:fld id="{A763EB15-9A47-46D3-BAC2-E464987D1255}" type="slidenum">
              <a:rPr lang="sr-Latn-CS" smtClean="0"/>
              <a:pPr/>
              <a:t>20</a:t>
            </a:fld>
            <a:endParaRPr lang="sr-Latn-CS"/>
          </a:p>
        </p:txBody>
      </p:sp>
    </p:spTree>
    <p:extLst>
      <p:ext uri="{BB962C8B-B14F-4D97-AF65-F5344CB8AC3E}">
        <p14:creationId xmlns:p14="http://schemas.microsoft.com/office/powerpoint/2010/main" val="2321625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A763EB15-9A47-46D3-BAC2-E464987D1255}" type="slidenum">
              <a:rPr lang="sr-Latn-CS" smtClean="0"/>
              <a:pPr/>
              <a:t>21</a:t>
            </a:fld>
            <a:endParaRPr lang="sr-Latn-CS"/>
          </a:p>
        </p:txBody>
      </p:sp>
      <p:sp>
        <p:nvSpPr>
          <p:cNvPr id="5" name="Date Placeholder 4"/>
          <p:cNvSpPr>
            <a:spLocks noGrp="1"/>
          </p:cNvSpPr>
          <p:nvPr>
            <p:ph type="dt" idx="11"/>
          </p:nvPr>
        </p:nvSpPr>
        <p:spPr/>
        <p:txBody>
          <a:bodyPr/>
          <a:lstStyle/>
          <a:p>
            <a:fld id="{46C42110-20B6-415F-A881-0C2FA3935D19}" type="datetime1">
              <a:rPr lang="sr-Cyrl-RS" smtClean="0"/>
              <a:pPr/>
              <a:t>31.08.2022.</a:t>
            </a:fld>
            <a:endParaRPr lang="sr-Latn-C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EF71576D-D693-4302-91DA-D2877EDEB354}" type="datetime1">
              <a:rPr lang="sr-Cyrl-RS" smtClean="0"/>
              <a:pPr/>
              <a:t>31.08.2022.</a:t>
            </a:fld>
            <a:endParaRPr lang="sr-Latn-CS"/>
          </a:p>
        </p:txBody>
      </p:sp>
      <p:sp>
        <p:nvSpPr>
          <p:cNvPr id="5" name="Slide Number Placeholder 4"/>
          <p:cNvSpPr>
            <a:spLocks noGrp="1"/>
          </p:cNvSpPr>
          <p:nvPr>
            <p:ph type="sldNum" sz="quarter" idx="5"/>
          </p:nvPr>
        </p:nvSpPr>
        <p:spPr/>
        <p:txBody>
          <a:bodyPr/>
          <a:lstStyle/>
          <a:p>
            <a:fld id="{A763EB15-9A47-46D3-BAC2-E464987D1255}" type="slidenum">
              <a:rPr lang="sr-Latn-CS" smtClean="0"/>
              <a:pPr/>
              <a:t>22</a:t>
            </a:fld>
            <a:endParaRPr lang="sr-Latn-CS"/>
          </a:p>
        </p:txBody>
      </p:sp>
    </p:spTree>
    <p:extLst>
      <p:ext uri="{BB962C8B-B14F-4D97-AF65-F5344CB8AC3E}">
        <p14:creationId xmlns:p14="http://schemas.microsoft.com/office/powerpoint/2010/main" val="1094550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Čuvar mesta za sliku na slajdu 1"/>
          <p:cNvSpPr>
            <a:spLocks noGrp="1" noRot="1" noChangeAspect="1"/>
          </p:cNvSpPr>
          <p:nvPr>
            <p:ph type="sldImg"/>
          </p:nvPr>
        </p:nvSpPr>
        <p:spPr/>
      </p:sp>
      <p:sp>
        <p:nvSpPr>
          <p:cNvPr id="3" name="Čuvar mesta za napomene 2"/>
          <p:cNvSpPr>
            <a:spLocks noGrp="1"/>
          </p:cNvSpPr>
          <p:nvPr>
            <p:ph type="body" idx="1"/>
          </p:nvPr>
        </p:nvSpPr>
        <p:spPr/>
        <p:txBody>
          <a:bodyPr/>
          <a:lstStyle/>
          <a:p>
            <a:endParaRPr lang="sr-Latn-CS" dirty="0"/>
          </a:p>
        </p:txBody>
      </p:sp>
      <p:sp>
        <p:nvSpPr>
          <p:cNvPr id="4" name="Čuvar mesta za broj slajda 3"/>
          <p:cNvSpPr>
            <a:spLocks noGrp="1"/>
          </p:cNvSpPr>
          <p:nvPr>
            <p:ph type="sldNum" sz="quarter" idx="10"/>
          </p:nvPr>
        </p:nvSpPr>
        <p:spPr/>
        <p:txBody>
          <a:bodyPr/>
          <a:lstStyle/>
          <a:p>
            <a:fld id="{A763EB15-9A47-46D3-BAC2-E464987D1255}" type="slidenum">
              <a:rPr lang="sr-Latn-CS" smtClean="0"/>
              <a:pPr/>
              <a:t>23</a:t>
            </a:fld>
            <a:endParaRPr lang="sr-Latn-CS"/>
          </a:p>
        </p:txBody>
      </p:sp>
    </p:spTree>
    <p:extLst>
      <p:ext uri="{BB962C8B-B14F-4D97-AF65-F5344CB8AC3E}">
        <p14:creationId xmlns:p14="http://schemas.microsoft.com/office/powerpoint/2010/main" val="2570485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Čuvar mesta za sliku na slajdu 1"/>
          <p:cNvSpPr>
            <a:spLocks noGrp="1" noRot="1" noChangeAspect="1"/>
          </p:cNvSpPr>
          <p:nvPr>
            <p:ph type="sldImg"/>
          </p:nvPr>
        </p:nvSpPr>
        <p:spPr/>
      </p:sp>
      <p:sp>
        <p:nvSpPr>
          <p:cNvPr id="3" name="Čuvar mesta za napomene 2"/>
          <p:cNvSpPr>
            <a:spLocks noGrp="1"/>
          </p:cNvSpPr>
          <p:nvPr>
            <p:ph type="body" idx="1"/>
          </p:nvPr>
        </p:nvSpPr>
        <p:spPr/>
        <p:txBody>
          <a:bodyPr/>
          <a:lstStyle/>
          <a:p>
            <a:endParaRPr lang="sr-Latn-CS" dirty="0"/>
          </a:p>
        </p:txBody>
      </p:sp>
      <p:sp>
        <p:nvSpPr>
          <p:cNvPr id="4" name="Čuvar mesta za broj slajda 3"/>
          <p:cNvSpPr>
            <a:spLocks noGrp="1"/>
          </p:cNvSpPr>
          <p:nvPr>
            <p:ph type="sldNum" sz="quarter" idx="10"/>
          </p:nvPr>
        </p:nvSpPr>
        <p:spPr/>
        <p:txBody>
          <a:bodyPr/>
          <a:lstStyle/>
          <a:p>
            <a:fld id="{A763EB15-9A47-46D3-BAC2-E464987D1255}" type="slidenum">
              <a:rPr lang="sr-Latn-CS" smtClean="0"/>
              <a:pPr/>
              <a:t>24</a:t>
            </a:fld>
            <a:endParaRPr lang="sr-Latn-CS"/>
          </a:p>
        </p:txBody>
      </p:sp>
      <p:sp>
        <p:nvSpPr>
          <p:cNvPr id="5" name="Date Placeholder 4"/>
          <p:cNvSpPr>
            <a:spLocks noGrp="1"/>
          </p:cNvSpPr>
          <p:nvPr>
            <p:ph type="dt" idx="11"/>
          </p:nvPr>
        </p:nvSpPr>
        <p:spPr/>
        <p:txBody>
          <a:bodyPr/>
          <a:lstStyle/>
          <a:p>
            <a:fld id="{5DD79307-FD05-4323-8870-9EF786B8A4A8}" type="datetime1">
              <a:rPr lang="sr-Cyrl-RS" smtClean="0"/>
              <a:pPr/>
              <a:t>31.08.2022.</a:t>
            </a:fld>
            <a:endParaRPr lang="sr-Latn-CS"/>
          </a:p>
        </p:txBody>
      </p:sp>
    </p:spTree>
    <p:extLst>
      <p:ext uri="{BB962C8B-B14F-4D97-AF65-F5344CB8AC3E}">
        <p14:creationId xmlns:p14="http://schemas.microsoft.com/office/powerpoint/2010/main" val="1129044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Čuvar mesta za sliku na slajdu 1"/>
          <p:cNvSpPr>
            <a:spLocks noGrp="1" noRot="1" noChangeAspect="1"/>
          </p:cNvSpPr>
          <p:nvPr>
            <p:ph type="sldImg"/>
          </p:nvPr>
        </p:nvSpPr>
        <p:spPr/>
      </p:sp>
      <p:sp>
        <p:nvSpPr>
          <p:cNvPr id="3" name="Čuvar mesta za napomene 2"/>
          <p:cNvSpPr>
            <a:spLocks noGrp="1"/>
          </p:cNvSpPr>
          <p:nvPr>
            <p:ph type="body" idx="1"/>
          </p:nvPr>
        </p:nvSpPr>
        <p:spPr/>
        <p:txBody>
          <a:bodyPr/>
          <a:lstStyle/>
          <a:p>
            <a:endParaRPr lang="sr-Latn-CS" dirty="0"/>
          </a:p>
        </p:txBody>
      </p:sp>
      <p:sp>
        <p:nvSpPr>
          <p:cNvPr id="4" name="Čuvar mesta za broj slajda 3"/>
          <p:cNvSpPr>
            <a:spLocks noGrp="1"/>
          </p:cNvSpPr>
          <p:nvPr>
            <p:ph type="sldNum" sz="quarter" idx="10"/>
          </p:nvPr>
        </p:nvSpPr>
        <p:spPr/>
        <p:txBody>
          <a:bodyPr/>
          <a:lstStyle/>
          <a:p>
            <a:fld id="{A763EB15-9A47-46D3-BAC2-E464987D1255}" type="slidenum">
              <a:rPr lang="sr-Latn-CS" smtClean="0"/>
              <a:pPr/>
              <a:t>25</a:t>
            </a:fld>
            <a:endParaRPr lang="sr-Latn-CS"/>
          </a:p>
        </p:txBody>
      </p:sp>
    </p:spTree>
    <p:extLst>
      <p:ext uri="{BB962C8B-B14F-4D97-AF65-F5344CB8AC3E}">
        <p14:creationId xmlns:p14="http://schemas.microsoft.com/office/powerpoint/2010/main" val="4205550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Čuvar mesta za sliku na slajdu 1"/>
          <p:cNvSpPr>
            <a:spLocks noGrp="1" noRot="1" noChangeAspect="1"/>
          </p:cNvSpPr>
          <p:nvPr>
            <p:ph type="sldImg"/>
          </p:nvPr>
        </p:nvSpPr>
        <p:spPr/>
      </p:sp>
      <p:sp>
        <p:nvSpPr>
          <p:cNvPr id="3" name="Čuvar mesta za napomene 2"/>
          <p:cNvSpPr>
            <a:spLocks noGrp="1"/>
          </p:cNvSpPr>
          <p:nvPr>
            <p:ph type="body" idx="1"/>
          </p:nvPr>
        </p:nvSpPr>
        <p:spPr/>
        <p:txBody>
          <a:bodyPr/>
          <a:lstStyle/>
          <a:p>
            <a:endParaRPr lang="sr-Latn-CS" dirty="0"/>
          </a:p>
        </p:txBody>
      </p:sp>
      <p:sp>
        <p:nvSpPr>
          <p:cNvPr id="4" name="Čuvar mesta za broj slajda 3"/>
          <p:cNvSpPr>
            <a:spLocks noGrp="1"/>
          </p:cNvSpPr>
          <p:nvPr>
            <p:ph type="sldNum" sz="quarter" idx="10"/>
          </p:nvPr>
        </p:nvSpPr>
        <p:spPr/>
        <p:txBody>
          <a:bodyPr/>
          <a:lstStyle/>
          <a:p>
            <a:fld id="{A763EB15-9A47-46D3-BAC2-E464987D1255}" type="slidenum">
              <a:rPr lang="sr-Latn-CS" smtClean="0"/>
              <a:pPr/>
              <a:t>26</a:t>
            </a:fld>
            <a:endParaRPr lang="sr-Latn-CS"/>
          </a:p>
        </p:txBody>
      </p:sp>
      <p:sp>
        <p:nvSpPr>
          <p:cNvPr id="5" name="Date Placeholder 4"/>
          <p:cNvSpPr>
            <a:spLocks noGrp="1"/>
          </p:cNvSpPr>
          <p:nvPr>
            <p:ph type="dt" idx="11"/>
          </p:nvPr>
        </p:nvSpPr>
        <p:spPr/>
        <p:txBody>
          <a:bodyPr/>
          <a:lstStyle/>
          <a:p>
            <a:fld id="{5DD79307-FD05-4323-8870-9EF786B8A4A8}" type="datetime1">
              <a:rPr lang="sr-Cyrl-RS" smtClean="0"/>
              <a:pPr/>
              <a:t>31.08.2022.</a:t>
            </a:fld>
            <a:endParaRPr lang="sr-Latn-CS"/>
          </a:p>
        </p:txBody>
      </p:sp>
    </p:spTree>
    <p:extLst>
      <p:ext uri="{BB962C8B-B14F-4D97-AF65-F5344CB8AC3E}">
        <p14:creationId xmlns:p14="http://schemas.microsoft.com/office/powerpoint/2010/main" val="2413610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219972644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3660209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5659379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72514655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21880116"/>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88694818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141742243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49855710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66977043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02921242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90422420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8" name="Footer Placeholder 7"/>
          <p:cNvSpPr>
            <a:spLocks noGrp="1"/>
          </p:cNvSpPr>
          <p:nvPr>
            <p:ph type="ftr" sz="quarter" idx="11"/>
          </p:nvPr>
        </p:nvSpPr>
        <p:spPr/>
        <p:txBody>
          <a:bodyPr/>
          <a:lstStyle/>
          <a:p>
            <a:endParaRPr lang="bs-Latn-BA"/>
          </a:p>
        </p:txBody>
      </p:sp>
      <p:sp>
        <p:nvSpPr>
          <p:cNvPr id="9" name="Slide Number Placeholder 8"/>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82431955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4" name="Footer Placeholder 3"/>
          <p:cNvSpPr>
            <a:spLocks noGrp="1"/>
          </p:cNvSpPr>
          <p:nvPr>
            <p:ph type="ftr" sz="quarter" idx="11"/>
          </p:nvPr>
        </p:nvSpPr>
        <p:spPr/>
        <p:txBody>
          <a:bodyPr/>
          <a:lstStyle/>
          <a:p>
            <a:endParaRPr lang="bs-Latn-BA"/>
          </a:p>
        </p:txBody>
      </p:sp>
      <p:sp>
        <p:nvSpPr>
          <p:cNvPr id="5" name="Slide Number Placeholder 4"/>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43509364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3" name="Footer Placeholder 2"/>
          <p:cNvSpPr>
            <a:spLocks noGrp="1"/>
          </p:cNvSpPr>
          <p:nvPr>
            <p:ph type="ftr" sz="quarter" idx="11"/>
          </p:nvPr>
        </p:nvSpPr>
        <p:spPr/>
        <p:txBody>
          <a:bodyPr/>
          <a:lstStyle/>
          <a:p>
            <a:endParaRPr lang="bs-Latn-BA"/>
          </a:p>
        </p:txBody>
      </p:sp>
      <p:sp>
        <p:nvSpPr>
          <p:cNvPr id="4" name="Slide Number Placeholder 3"/>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149193719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237810143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EA526A-3CC8-44B2-9EAC-3B7226691585}" type="datetime1">
              <a:rPr lang="bs-Latn-BA" smtClean="0"/>
              <a:pPr/>
              <a:t>31. 8. 2022.</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40760748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0EA526A-3CC8-44B2-9EAC-3B7226691585}" type="datetime1">
              <a:rPr lang="bs-Latn-BA" smtClean="0"/>
              <a:pPr/>
              <a:t>31. 8. 2022.</a:t>
            </a:fld>
            <a:endParaRPr lang="bs-Latn-BA"/>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bs-Latn-BA"/>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8E4B4BDA-1E1E-4429-89B8-BA423FC377D7}" type="slidenum">
              <a:rPr lang="bs-Latn-BA" smtClean="0"/>
              <a:pPr/>
              <a:t>‹#›</a:t>
            </a:fld>
            <a:endParaRPr lang="bs-Latn-BA"/>
          </a:p>
        </p:txBody>
      </p:sp>
    </p:spTree>
    <p:extLst>
      <p:ext uri="{BB962C8B-B14F-4D97-AF65-F5344CB8AC3E}">
        <p14:creationId xmlns:p14="http://schemas.microsoft.com/office/powerpoint/2010/main" val="306773505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package" Target="../embeddings/Microsoft_Word_Document1.docx"/><Relationship Id="rId4" Type="http://schemas.openxmlformats.org/officeDocument/2006/relationships/image" Target="../media/image6.emf"/></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package" Target="../embeddings/Microsoft_Word_Document3.docx"/><Relationship Id="rId4" Type="http://schemas.openxmlformats.org/officeDocument/2006/relationships/image" Target="../media/image10.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DB34B3-C85B-EFA1-281C-7C0B41E13C4D}"/>
              </a:ext>
            </a:extLst>
          </p:cNvPr>
          <p:cNvSpPr>
            <a:spLocks noGrp="1"/>
          </p:cNvSpPr>
          <p:nvPr>
            <p:ph type="sldNum" sz="quarter" idx="12"/>
          </p:nvPr>
        </p:nvSpPr>
        <p:spPr/>
        <p:txBody>
          <a:bodyPr/>
          <a:lstStyle/>
          <a:p>
            <a:fld id="{8E4B4BDA-1E1E-4429-89B8-BA423FC377D7}" type="slidenum">
              <a:rPr lang="bs-Latn-BA" smtClean="0"/>
              <a:pPr/>
              <a:t>1</a:t>
            </a:fld>
            <a:endParaRPr lang="bs-Latn-BA"/>
          </a:p>
        </p:txBody>
      </p:sp>
      <p:pic>
        <p:nvPicPr>
          <p:cNvPr id="5" name="Picture 8" descr="Amblem republike srpske">
            <a:extLst>
              <a:ext uri="{FF2B5EF4-FFF2-40B4-BE49-F238E27FC236}">
                <a16:creationId xmlns:a16="http://schemas.microsoft.com/office/drawing/2014/main" id="{2BA5AB13-7529-A320-E774-8B9B2F7FCC06}"/>
              </a:ext>
            </a:extLst>
          </p:cNvPr>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666326"/>
            <a:ext cx="1114425" cy="1104900"/>
          </a:xfrm>
          <a:prstGeom prst="rect">
            <a:avLst/>
          </a:prstGeom>
          <a:extLst>
            <a:ext uri="{909E8E84-426E-40DD-AFC4-6F175D3DCCD1}">
              <a14:hiddenFill xmlns:a14="http://schemas.microsoft.com/office/drawing/2010/main">
                <a:solidFill>
                  <a:srgbClr val="FFFFFF"/>
                </a:solidFill>
              </a14:hiddenFill>
            </a:ext>
          </a:extLst>
        </p:spPr>
        <p:style>
          <a:lnRef idx="1">
            <a:schemeClr val="accent2"/>
          </a:lnRef>
          <a:fillRef idx="2">
            <a:schemeClr val="accent2"/>
          </a:fillRef>
          <a:effectRef idx="1">
            <a:schemeClr val="accent2"/>
          </a:effectRef>
          <a:fontRef idx="minor">
            <a:schemeClr val="dk1"/>
          </a:fontRef>
        </p:style>
      </p:pic>
      <p:sp>
        <p:nvSpPr>
          <p:cNvPr id="8" name="Title 7">
            <a:extLst>
              <a:ext uri="{FF2B5EF4-FFF2-40B4-BE49-F238E27FC236}">
                <a16:creationId xmlns:a16="http://schemas.microsoft.com/office/drawing/2014/main" id="{22D7E1D7-FC60-5E10-C290-64ED4BD18142}"/>
              </a:ext>
            </a:extLst>
          </p:cNvPr>
          <p:cNvSpPr>
            <a:spLocks noGrp="1"/>
          </p:cNvSpPr>
          <p:nvPr>
            <p:ph type="ctrTitle" idx="4294967295"/>
          </p:nvPr>
        </p:nvSpPr>
        <p:spPr>
          <a:xfrm>
            <a:off x="1120270" y="3042894"/>
            <a:ext cx="5827713" cy="1970282"/>
          </a:xfrm>
        </p:spPr>
        <p:txBody>
          <a:bodyPr>
            <a:normAutofit fontScale="90000"/>
          </a:bodyPr>
          <a:lstStyle/>
          <a:p>
            <a:pPr algn="ctr"/>
            <a:r>
              <a:rPr lang="sr-Cyrl-RS" sz="3200" dirty="0"/>
              <a:t>ГРУПНИ САВЈЕТОДАВНО-ИНСТРУКТИВНИ РАД</a:t>
            </a:r>
            <a:br>
              <a:rPr lang="sr-Cyrl-RS" sz="3200" dirty="0"/>
            </a:br>
            <a:br>
              <a:rPr lang="sr-Cyrl-RS" sz="3200" dirty="0"/>
            </a:br>
            <a:br>
              <a:rPr lang="sr-Cyrl-RS" sz="3200" dirty="0"/>
            </a:br>
            <a:r>
              <a:rPr lang="sr-Cyrl-RS" sz="3200" dirty="0" err="1"/>
              <a:t>Авуст</a:t>
            </a:r>
            <a:r>
              <a:rPr lang="sr-Cyrl-RS" sz="3200" dirty="0"/>
              <a:t>, 2022. године</a:t>
            </a:r>
            <a:endParaRPr lang="sr-Latn-RS" sz="3200" dirty="0"/>
          </a:p>
        </p:txBody>
      </p:sp>
      <p:sp>
        <p:nvSpPr>
          <p:cNvPr id="7" name="TextBox 6">
            <a:extLst>
              <a:ext uri="{FF2B5EF4-FFF2-40B4-BE49-F238E27FC236}">
                <a16:creationId xmlns:a16="http://schemas.microsoft.com/office/drawing/2014/main" id="{3DC0C36E-C878-580F-0E36-CC0169F12402}"/>
              </a:ext>
            </a:extLst>
          </p:cNvPr>
          <p:cNvSpPr txBox="1"/>
          <p:nvPr/>
        </p:nvSpPr>
        <p:spPr>
          <a:xfrm>
            <a:off x="2104876" y="1760882"/>
            <a:ext cx="3456384" cy="1231106"/>
          </a:xfrm>
          <a:prstGeom prst="rect">
            <a:avLst/>
          </a:prstGeom>
          <a:noFill/>
        </p:spPr>
        <p:txBody>
          <a:bodyPr wrap="square">
            <a:spAutoFit/>
          </a:bodyPr>
          <a:lstStyle/>
          <a:p>
            <a:pPr algn="ctr"/>
            <a:r>
              <a:rPr lang="sr-Cyrl-CS" altLang="sr-Latn-RS" sz="1400" dirty="0">
                <a:solidFill>
                  <a:schemeClr val="tx1"/>
                </a:solidFill>
                <a:effectLst/>
                <a:latin typeface="Times New Roman" panose="02020603050405020304" pitchFamily="18" charset="0"/>
                <a:ea typeface="+mn-ea"/>
                <a:cs typeface="Times New Roman" panose="02020603050405020304" pitchFamily="18" charset="0"/>
              </a:rPr>
              <a:t>РЕПУБЛИКА СРПСКА</a:t>
            </a:r>
            <a:br>
              <a:rPr lang="en-US" altLang="sr-Latn-RS" sz="1400" dirty="0">
                <a:solidFill>
                  <a:schemeClr val="tx1"/>
                </a:solidFill>
                <a:effectLst/>
                <a:latin typeface="Times New Roman" panose="02020603050405020304" pitchFamily="18" charset="0"/>
                <a:ea typeface="+mn-ea"/>
                <a:cs typeface="Times New Roman" panose="02020603050405020304" pitchFamily="18" charset="0"/>
              </a:rPr>
            </a:br>
            <a:r>
              <a:rPr lang="sr-Cyrl-CS" altLang="sr-Latn-RS" sz="1400" dirty="0">
                <a:solidFill>
                  <a:schemeClr val="tx1"/>
                </a:solidFill>
                <a:effectLst/>
                <a:latin typeface="Times New Roman" panose="02020603050405020304" pitchFamily="18" charset="0"/>
                <a:ea typeface="+mn-ea"/>
                <a:cs typeface="Times New Roman" panose="02020603050405020304" pitchFamily="18" charset="0"/>
              </a:rPr>
              <a:t>МИНИСТАРСТВО ПРОСВЈЕТЕ И КУЛТУРЕ</a:t>
            </a:r>
            <a:br>
              <a:rPr lang="en-US" altLang="sr-Latn-RS" sz="1400" dirty="0">
                <a:solidFill>
                  <a:schemeClr val="tx1"/>
                </a:solidFill>
                <a:effectLst/>
                <a:latin typeface="Times New Roman" panose="02020603050405020304" pitchFamily="18" charset="0"/>
                <a:ea typeface="+mn-ea"/>
                <a:cs typeface="Times New Roman" panose="02020603050405020304" pitchFamily="18" charset="0"/>
              </a:rPr>
            </a:br>
            <a:r>
              <a:rPr lang="sr-Cyrl-CS" altLang="sr-Latn-RS" sz="1400" b="1" dirty="0">
                <a:solidFill>
                  <a:schemeClr val="tx1"/>
                </a:solidFill>
                <a:effectLst/>
                <a:latin typeface="Times New Roman" panose="02020603050405020304" pitchFamily="18" charset="0"/>
                <a:ea typeface="+mn-ea"/>
                <a:cs typeface="Times New Roman" panose="02020603050405020304" pitchFamily="18" charset="0"/>
              </a:rPr>
              <a:t>РЕПУБЛИЧКИ ПЕДАГОШКИ ЗАВОД</a:t>
            </a:r>
            <a:br>
              <a:rPr lang="sr-Cyrl-CS" altLang="sr-Latn-RS" sz="2800" dirty="0">
                <a:solidFill>
                  <a:schemeClr val="tx1"/>
                </a:solidFill>
                <a:effectLst/>
                <a:latin typeface="Times New Roman" panose="02020603050405020304" pitchFamily="18" charset="0"/>
                <a:ea typeface="+mn-ea"/>
                <a:cs typeface="Times New Roman" panose="02020603050405020304" pitchFamily="18" charset="0"/>
              </a:rPr>
            </a:br>
            <a:endParaRPr lang="sr-Latn-RS" dirty="0"/>
          </a:p>
        </p:txBody>
      </p:sp>
    </p:spTree>
    <p:extLst>
      <p:ext uri="{BB962C8B-B14F-4D97-AF65-F5344CB8AC3E}">
        <p14:creationId xmlns:p14="http://schemas.microsoft.com/office/powerpoint/2010/main" val="2449674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043608" y="0"/>
            <a:ext cx="8100392" cy="45719"/>
          </a:xfrm>
        </p:spPr>
        <p:txBody>
          <a:bodyPr>
            <a:noAutofit/>
          </a:bodyPr>
          <a:lstStyle/>
          <a:p>
            <a:endParaRPr lang="sr-Latn-CS" sz="2800" b="1" dirty="0">
              <a:solidFill>
                <a:srgbClr val="FF0000"/>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179512" y="162351"/>
            <a:ext cx="8640960" cy="6507009"/>
          </a:xfrm>
          <a:ln w="57150">
            <a:solidFill>
              <a:srgbClr val="00B050"/>
            </a:solidFill>
          </a:ln>
        </p:spPr>
        <p:style>
          <a:lnRef idx="1">
            <a:schemeClr val="accent1"/>
          </a:lnRef>
          <a:fillRef idx="2">
            <a:schemeClr val="accent1"/>
          </a:fillRef>
          <a:effectRef idx="1">
            <a:schemeClr val="accent1"/>
          </a:effectRef>
          <a:fontRef idx="minor">
            <a:schemeClr val="dk1"/>
          </a:fontRef>
        </p:style>
        <p:txBody>
          <a:bodyPr>
            <a:noAutofit/>
          </a:bodyPr>
          <a:lstStyle/>
          <a:p>
            <a:pPr marL="82296" indent="0" algn="just">
              <a:buNone/>
            </a:pPr>
            <a:r>
              <a:rPr lang="bs-Cyrl-BA" sz="2400" dirty="0">
                <a:solidFill>
                  <a:schemeClr val="tx1"/>
                </a:solidFill>
                <a:latin typeface="Times New Roman" pitchFamily="18" charset="0"/>
                <a:cs typeface="Times New Roman" pitchFamily="18" charset="0"/>
              </a:rPr>
              <a:t>Задаци објективног типа - у складу са захтјевима наставног програма за српски језик и математику. Захтјеви у задацима се односе, како на дефинисане исходе у настави српског језика и математике у петом разреду, тако и на кључна знања из ових наставних предмета, а која ученик петог разреда треба да има.</a:t>
            </a:r>
            <a:endParaRPr lang="sr-Latn-RS" sz="1200" b="1" dirty="0">
              <a:solidFill>
                <a:schemeClr val="tx1"/>
              </a:solidFill>
              <a:latin typeface="Times New Roman" pitchFamily="18" charset="0"/>
              <a:cs typeface="Times New Roman" pitchFamily="18" charset="0"/>
            </a:endParaRPr>
          </a:p>
          <a:p>
            <a:pPr marL="82296" indent="0" algn="just">
              <a:buNone/>
            </a:pPr>
            <a:r>
              <a:rPr lang="bs-Cyrl-BA" sz="2400" b="1" dirty="0">
                <a:solidFill>
                  <a:schemeClr val="tx1"/>
                </a:solidFill>
                <a:latin typeface="Times New Roman" pitchFamily="18" charset="0"/>
                <a:cs typeface="Times New Roman" pitchFamily="18" charset="0"/>
              </a:rPr>
              <a:t>Српски језик</a:t>
            </a:r>
            <a:r>
              <a:rPr lang="bs-Cyrl-BA" sz="2400" dirty="0">
                <a:solidFill>
                  <a:schemeClr val="tx1"/>
                </a:solidFill>
                <a:latin typeface="Times New Roman" pitchFamily="18" charset="0"/>
                <a:cs typeface="Times New Roman" pitchFamily="18" charset="0"/>
              </a:rPr>
              <a:t> – три  наставне области/теме/садржаји: </a:t>
            </a:r>
            <a:r>
              <a:rPr lang="en-US" sz="2400" dirty="0" err="1">
                <a:solidFill>
                  <a:schemeClr val="tx1"/>
                </a:solidFill>
                <a:latin typeface="Times New Roman" pitchFamily="18" charset="0"/>
                <a:cs typeface="Times New Roman" pitchFamily="18" charset="0"/>
                <a:sym typeface="Times New Roman" pitchFamily="18" charset="0"/>
              </a:rPr>
              <a:t>Језик</a:t>
            </a:r>
            <a:r>
              <a:rPr lang="sr-Cyrl-RS" sz="2400" dirty="0">
                <a:solidFill>
                  <a:schemeClr val="tx1"/>
                </a:solidFill>
                <a:latin typeface="Times New Roman" pitchFamily="18" charset="0"/>
                <a:cs typeface="Times New Roman" pitchFamily="18" charset="0"/>
                <a:sym typeface="Times New Roman" pitchFamily="18" charset="0"/>
              </a:rPr>
              <a:t>,</a:t>
            </a:r>
          </a:p>
          <a:p>
            <a:pPr marL="457200" indent="-457200" algn="just">
              <a:buClr>
                <a:srgbClr val="000000"/>
              </a:buClr>
              <a:buSzPct val="90000"/>
              <a:buNone/>
            </a:pPr>
            <a:r>
              <a:rPr lang="sr-Latn-RS" sz="2400" dirty="0">
                <a:solidFill>
                  <a:schemeClr val="tx1"/>
                </a:solidFill>
                <a:latin typeface="Times New Roman" pitchFamily="18" charset="0"/>
                <a:cs typeface="Times New Roman" pitchFamily="18" charset="0"/>
                <a:sym typeface="Times New Roman" pitchFamily="18" charset="0"/>
              </a:rPr>
              <a:t> </a:t>
            </a:r>
            <a:r>
              <a:rPr lang="en-US" sz="2400" dirty="0" err="1">
                <a:solidFill>
                  <a:schemeClr val="tx1"/>
                </a:solidFill>
                <a:latin typeface="Times New Roman" pitchFamily="18" charset="0"/>
                <a:cs typeface="Times New Roman" pitchFamily="18" charset="0"/>
                <a:sym typeface="Times New Roman" pitchFamily="18" charset="0"/>
              </a:rPr>
              <a:t>Књижевност</a:t>
            </a:r>
            <a:r>
              <a:rPr lang="en-US" sz="2400" dirty="0">
                <a:solidFill>
                  <a:schemeClr val="tx1"/>
                </a:solidFill>
                <a:latin typeface="Times New Roman" pitchFamily="18" charset="0"/>
                <a:cs typeface="Times New Roman" pitchFamily="18" charset="0"/>
                <a:sym typeface="Times New Roman" pitchFamily="18" charset="0"/>
              </a:rPr>
              <a:t> </a:t>
            </a:r>
            <a:r>
              <a:rPr lang="sr-Cyrl-RS" sz="2400" dirty="0">
                <a:solidFill>
                  <a:schemeClr val="tx1"/>
                </a:solidFill>
                <a:latin typeface="Times New Roman" pitchFamily="18" charset="0"/>
                <a:cs typeface="Times New Roman" pitchFamily="18" charset="0"/>
                <a:sym typeface="Times New Roman" pitchFamily="18" charset="0"/>
              </a:rPr>
              <a:t> и  </a:t>
            </a:r>
            <a:r>
              <a:rPr lang="en-US" sz="2400" dirty="0" err="1">
                <a:solidFill>
                  <a:schemeClr val="tx1"/>
                </a:solidFill>
                <a:latin typeface="Times New Roman" pitchFamily="18" charset="0"/>
                <a:cs typeface="Times New Roman" pitchFamily="18" charset="0"/>
                <a:sym typeface="Times New Roman" pitchFamily="18" charset="0"/>
              </a:rPr>
              <a:t>Језичка</a:t>
            </a:r>
            <a:r>
              <a:rPr lang="en-US" sz="2400" dirty="0">
                <a:solidFill>
                  <a:schemeClr val="tx1"/>
                </a:solidFill>
                <a:latin typeface="Times New Roman" pitchFamily="18" charset="0"/>
                <a:cs typeface="Times New Roman" pitchFamily="18" charset="0"/>
                <a:sym typeface="Times New Roman" pitchFamily="18" charset="0"/>
              </a:rPr>
              <a:t> </a:t>
            </a:r>
            <a:r>
              <a:rPr lang="en-US" sz="2400" dirty="0" err="1">
                <a:solidFill>
                  <a:schemeClr val="tx1"/>
                </a:solidFill>
                <a:latin typeface="Times New Roman" pitchFamily="18" charset="0"/>
                <a:cs typeface="Times New Roman" pitchFamily="18" charset="0"/>
                <a:sym typeface="Times New Roman" pitchFamily="18" charset="0"/>
              </a:rPr>
              <a:t>култура</a:t>
            </a:r>
            <a:r>
              <a:rPr lang="sr-Cyrl-RS" sz="2400" dirty="0">
                <a:solidFill>
                  <a:schemeClr val="tx1"/>
                </a:solidFill>
                <a:latin typeface="Times New Roman" pitchFamily="18" charset="0"/>
                <a:cs typeface="Times New Roman" pitchFamily="18" charset="0"/>
                <a:sym typeface="Times New Roman" pitchFamily="18" charset="0"/>
              </a:rPr>
              <a:t> </a:t>
            </a:r>
            <a:r>
              <a:rPr lang="en-US" sz="2400" dirty="0">
                <a:solidFill>
                  <a:schemeClr val="tx1"/>
                </a:solidFill>
                <a:latin typeface="Times New Roman" pitchFamily="18" charset="0"/>
                <a:cs typeface="Times New Roman" pitchFamily="18" charset="0"/>
                <a:sym typeface="Times New Roman" pitchFamily="18" charset="0"/>
              </a:rPr>
              <a:t>(</a:t>
            </a:r>
            <a:r>
              <a:rPr lang="en-US" sz="2400" dirty="0" err="1">
                <a:solidFill>
                  <a:schemeClr val="tx1"/>
                </a:solidFill>
                <a:latin typeface="Times New Roman" pitchFamily="18" charset="0"/>
                <a:cs typeface="Times New Roman" pitchFamily="18" charset="0"/>
                <a:sym typeface="Times New Roman" pitchFamily="18" charset="0"/>
              </a:rPr>
              <a:t>правопис</a:t>
            </a:r>
            <a:r>
              <a:rPr lang="en-US" sz="2400" dirty="0">
                <a:solidFill>
                  <a:schemeClr val="tx1"/>
                </a:solidFill>
                <a:latin typeface="Times New Roman" pitchFamily="18" charset="0"/>
                <a:cs typeface="Times New Roman" pitchFamily="18" charset="0"/>
                <a:sym typeface="Times New Roman" pitchFamily="18" charset="0"/>
              </a:rPr>
              <a:t>)</a:t>
            </a:r>
            <a:r>
              <a:rPr lang="sr-Cyrl-RS" sz="2400" dirty="0">
                <a:solidFill>
                  <a:schemeClr val="tx1"/>
                </a:solidFill>
                <a:latin typeface="Times New Roman" pitchFamily="18" charset="0"/>
                <a:cs typeface="Times New Roman" pitchFamily="18" charset="0"/>
                <a:sym typeface="Times New Roman" pitchFamily="18" charset="0"/>
              </a:rPr>
              <a:t>. </a:t>
            </a:r>
            <a:endParaRPr lang="en-GB" sz="2400" dirty="0">
              <a:solidFill>
                <a:schemeClr val="tx1"/>
              </a:solidFill>
              <a:latin typeface="Times New Roman" pitchFamily="18" charset="0"/>
              <a:cs typeface="Times New Roman" pitchFamily="18" charset="0"/>
              <a:sym typeface="Times New Roman" pitchFamily="18" charset="0"/>
            </a:endParaRPr>
          </a:p>
          <a:p>
            <a:pPr marL="457200" indent="-457200" algn="just">
              <a:buClr>
                <a:srgbClr val="000000"/>
              </a:buClr>
              <a:buSzPct val="90000"/>
              <a:buNone/>
            </a:pPr>
            <a:r>
              <a:rPr lang="bs-Cyrl-BA" sz="2000" dirty="0">
                <a:solidFill>
                  <a:schemeClr val="tx1"/>
                </a:solidFill>
                <a:latin typeface="Times New Roman" pitchFamily="18" charset="0"/>
                <a:ea typeface="Times New Roman" panose="02020603050405020304" pitchFamily="18" charset="0"/>
                <a:cs typeface="Times New Roman" pitchFamily="18" charset="0"/>
              </a:rPr>
              <a:t>*</a:t>
            </a:r>
            <a:r>
              <a:rPr lang="bs-Cyrl-BA" sz="1600" dirty="0">
                <a:solidFill>
                  <a:schemeClr val="tx1"/>
                </a:solidFill>
                <a:latin typeface="Times New Roman" pitchFamily="18" charset="0"/>
                <a:ea typeface="Times New Roman" panose="02020603050405020304" pitchFamily="18" charset="0"/>
                <a:cs typeface="Times New Roman" pitchFamily="18" charset="0"/>
              </a:rPr>
              <a:t>Задаци на три нивоа сложености (1. ниво</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9 задатака, 2. ниво</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7 задатака, 3. ниво</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a:t>
            </a:r>
            <a:r>
              <a:rPr lang="sr-Latn-RS" sz="1600" dirty="0">
                <a:solidFill>
                  <a:schemeClr val="tx1"/>
                </a:solidFill>
                <a:latin typeface="Times New Roman" pitchFamily="18" charset="0"/>
                <a:ea typeface="Times New Roman" panose="02020603050405020304" pitchFamily="18" charset="0"/>
                <a:cs typeface="Times New Roman" pitchFamily="18" charset="0"/>
              </a:rPr>
              <a:t> </a:t>
            </a:r>
            <a:r>
              <a:rPr lang="bs-Cyrl-BA" sz="1600" dirty="0">
                <a:solidFill>
                  <a:schemeClr val="tx1"/>
                </a:solidFill>
                <a:latin typeface="Times New Roman" pitchFamily="18" charset="0"/>
                <a:ea typeface="Times New Roman" panose="02020603050405020304" pitchFamily="18" charset="0"/>
                <a:cs typeface="Times New Roman" pitchFamily="18" charset="0"/>
              </a:rPr>
              <a:t>4 задатка).</a:t>
            </a:r>
            <a:r>
              <a:rPr lang="en-US" sz="1600" i="1" dirty="0">
                <a:solidFill>
                  <a:schemeClr val="tx1"/>
                </a:solidFill>
                <a:latin typeface="Calibri"/>
              </a:rPr>
              <a:t> </a:t>
            </a:r>
            <a:endParaRPr lang="sr-Cyrl-RS" sz="1200" b="1" i="1" dirty="0">
              <a:solidFill>
                <a:schemeClr val="tx1"/>
              </a:solidFill>
              <a:latin typeface="Times New Roman" pitchFamily="18" charset="0"/>
              <a:ea typeface="+mj-ea"/>
              <a:cs typeface="Times New Roman" pitchFamily="18" charset="0"/>
              <a:sym typeface="Times New Roman" pitchFamily="18" charset="0"/>
            </a:endParaRPr>
          </a:p>
          <a:p>
            <a:pPr marL="457200" indent="-457200" algn="just">
              <a:buClr>
                <a:srgbClr val="000000"/>
              </a:buClr>
              <a:buSzPct val="90000"/>
              <a:buNone/>
            </a:pPr>
            <a:endParaRPr lang="sr-Cyrl-RS" sz="2400" b="1" dirty="0">
              <a:solidFill>
                <a:schemeClr val="tx1"/>
              </a:solidFill>
              <a:latin typeface="Times New Roman" pitchFamily="18" charset="0"/>
              <a:ea typeface="+mj-ea"/>
              <a:cs typeface="Times New Roman" pitchFamily="18" charset="0"/>
              <a:sym typeface="Times New Roman" pitchFamily="18" charset="0"/>
            </a:endParaRPr>
          </a:p>
          <a:p>
            <a:pPr marL="457200" indent="-457200" algn="just">
              <a:buClr>
                <a:srgbClr val="000000"/>
              </a:buClr>
              <a:buSzPct val="90000"/>
              <a:buNone/>
            </a:pPr>
            <a:r>
              <a:rPr lang="sr-Latn-RS" sz="2400" b="1" dirty="0">
                <a:solidFill>
                  <a:schemeClr val="tx1"/>
                </a:solidFill>
                <a:latin typeface="Times New Roman" pitchFamily="18" charset="0"/>
                <a:ea typeface="+mj-ea"/>
                <a:cs typeface="Times New Roman" pitchFamily="18" charset="0"/>
                <a:sym typeface="Times New Roman" pitchFamily="18" charset="0"/>
              </a:rPr>
              <a:t> </a:t>
            </a:r>
            <a:r>
              <a:rPr lang="sr-Cyrl-RS" sz="2400" b="1" dirty="0">
                <a:solidFill>
                  <a:schemeClr val="tx1"/>
                </a:solidFill>
                <a:latin typeface="Times New Roman" pitchFamily="18" charset="0"/>
                <a:ea typeface="+mj-ea"/>
                <a:cs typeface="Times New Roman" pitchFamily="18" charset="0"/>
                <a:sym typeface="Times New Roman" pitchFamily="18" charset="0"/>
              </a:rPr>
              <a:t>М</a:t>
            </a:r>
            <a:r>
              <a:rPr lang="bs-Cyrl-BA" sz="2400" b="1" dirty="0">
                <a:solidFill>
                  <a:schemeClr val="tx1"/>
                </a:solidFill>
                <a:latin typeface="Times New Roman" pitchFamily="18" charset="0"/>
                <a:ea typeface="+mj-ea"/>
                <a:cs typeface="Times New Roman" pitchFamily="18" charset="0"/>
              </a:rPr>
              <a:t>атематика</a:t>
            </a:r>
            <a:r>
              <a:rPr lang="bs-Cyrl-BA" sz="2400" dirty="0">
                <a:solidFill>
                  <a:schemeClr val="tx1"/>
                </a:solidFill>
                <a:latin typeface="Times New Roman" pitchFamily="18" charset="0"/>
                <a:ea typeface="+mj-ea"/>
                <a:cs typeface="Times New Roman" pitchFamily="18" charset="0"/>
              </a:rPr>
              <a:t> обухваћено је пет наставних тема</a:t>
            </a:r>
            <a:r>
              <a:rPr lang="sr-Cyrl-RS" sz="2400" dirty="0">
                <a:solidFill>
                  <a:schemeClr val="tx1"/>
                </a:solidFill>
                <a:latin typeface="Times New Roman" pitchFamily="18" charset="0"/>
                <a:ea typeface="+mj-ea"/>
                <a:cs typeface="Times New Roman" pitchFamily="18" charset="0"/>
              </a:rPr>
              <a:t>/области/</a:t>
            </a:r>
          </a:p>
          <a:p>
            <a:pPr marL="457200" indent="-457200" algn="just">
              <a:buClr>
                <a:srgbClr val="000000"/>
              </a:buClr>
              <a:buSzPct val="90000"/>
              <a:buNone/>
            </a:pPr>
            <a:r>
              <a:rPr lang="sr-Latn-RS" sz="2400" dirty="0">
                <a:solidFill>
                  <a:schemeClr val="tx1"/>
                </a:solidFill>
                <a:latin typeface="Times New Roman" pitchFamily="18" charset="0"/>
                <a:ea typeface="+mj-ea"/>
                <a:cs typeface="Times New Roman" pitchFamily="18" charset="0"/>
              </a:rPr>
              <a:t> </a:t>
            </a:r>
            <a:r>
              <a:rPr lang="sr-Cyrl-RS" sz="2400" dirty="0">
                <a:solidFill>
                  <a:schemeClr val="tx1"/>
                </a:solidFill>
                <a:latin typeface="Times New Roman" pitchFamily="18" charset="0"/>
                <a:ea typeface="+mj-ea"/>
                <a:cs typeface="Times New Roman" pitchFamily="18" charset="0"/>
              </a:rPr>
              <a:t>садржаја</a:t>
            </a:r>
            <a:r>
              <a:rPr lang="bs-Cyrl-BA" sz="2400" dirty="0">
                <a:solidFill>
                  <a:schemeClr val="tx1"/>
                </a:solidFill>
                <a:latin typeface="Times New Roman" pitchFamily="18" charset="0"/>
                <a:ea typeface="+mj-ea"/>
                <a:cs typeface="Times New Roman" pitchFamily="18" charset="0"/>
              </a:rPr>
              <a:t>: </a:t>
            </a:r>
            <a:r>
              <a:rPr lang="bs-Cyrl-BA" sz="2400" dirty="0">
                <a:solidFill>
                  <a:schemeClr val="tx1"/>
                </a:solidFill>
                <a:latin typeface="Times New Roman" pitchFamily="18" charset="0"/>
                <a:ea typeface="Times New Roman" panose="02020603050405020304" pitchFamily="18" charset="0"/>
                <a:cs typeface="Times New Roman" pitchFamily="18" charset="0"/>
              </a:rPr>
              <a:t>Бројеви,  Сабирање и одузимање у скупу </a:t>
            </a:r>
            <a:r>
              <a:rPr lang="sr-Latn-RS" sz="2400" dirty="0">
                <a:solidFill>
                  <a:schemeClr val="tx1"/>
                </a:solidFill>
                <a:latin typeface="Times New Roman" pitchFamily="18" charset="0"/>
                <a:ea typeface="Times New Roman" panose="02020603050405020304" pitchFamily="18" charset="0"/>
                <a:cs typeface="Times New Roman" pitchFamily="18" charset="0"/>
              </a:rPr>
              <a:t>N </a:t>
            </a:r>
            <a:r>
              <a:rPr lang="sr-Cyrl-RS" sz="2400" dirty="0">
                <a:solidFill>
                  <a:schemeClr val="tx1"/>
                </a:solidFill>
                <a:latin typeface="Times New Roman" pitchFamily="18" charset="0"/>
                <a:ea typeface="Times New Roman" panose="02020603050405020304" pitchFamily="18" charset="0"/>
                <a:cs typeface="Times New Roman" pitchFamily="18" charset="0"/>
              </a:rPr>
              <a:t>и скупу</a:t>
            </a:r>
          </a:p>
          <a:p>
            <a:pPr marL="457200" indent="-457200" algn="just">
              <a:buClr>
                <a:srgbClr val="000000"/>
              </a:buClr>
              <a:buSzPct val="90000"/>
              <a:buNone/>
            </a:pPr>
            <a:r>
              <a:rPr lang="sr-Latn-RS" sz="2400" dirty="0">
                <a:solidFill>
                  <a:schemeClr val="tx1"/>
                </a:solidFill>
                <a:latin typeface="Times New Roman" pitchFamily="18" charset="0"/>
                <a:ea typeface="Times New Roman" panose="02020603050405020304" pitchFamily="18" charset="0"/>
                <a:cs typeface="Times New Roman" pitchFamily="18" charset="0"/>
              </a:rPr>
              <a:t> N</a:t>
            </a:r>
            <a:r>
              <a:rPr lang="sr-Latn-RS" sz="1600" dirty="0">
                <a:solidFill>
                  <a:schemeClr val="tx1"/>
                </a:solidFill>
                <a:latin typeface="Times New Roman" pitchFamily="18" charset="0"/>
                <a:ea typeface="Times New Roman" panose="02020603050405020304" pitchFamily="18" charset="0"/>
                <a:cs typeface="Times New Roman" pitchFamily="18" charset="0"/>
              </a:rPr>
              <a:t>0</a:t>
            </a:r>
            <a:r>
              <a:rPr lang="sr-Latn-RS" sz="2400" dirty="0">
                <a:solidFill>
                  <a:schemeClr val="tx1"/>
                </a:solidFill>
                <a:latin typeface="Times New Roman" pitchFamily="18" charset="0"/>
                <a:ea typeface="Times New Roman" panose="02020603050405020304" pitchFamily="18" charset="0"/>
                <a:cs typeface="Times New Roman" pitchFamily="18" charset="0"/>
              </a:rPr>
              <a:t>  (</a:t>
            </a:r>
            <a:r>
              <a:rPr lang="sr-Cyrl-RS" sz="2400" dirty="0">
                <a:solidFill>
                  <a:schemeClr val="tx1"/>
                </a:solidFill>
                <a:latin typeface="Times New Roman" pitchFamily="18" charset="0"/>
                <a:ea typeface="Times New Roman" panose="02020603050405020304" pitchFamily="18" charset="0"/>
                <a:cs typeface="Times New Roman" pitchFamily="18" charset="0"/>
              </a:rPr>
              <a:t>једначине)</a:t>
            </a:r>
            <a:r>
              <a:rPr lang="sr-Latn-RS" sz="2400" dirty="0">
                <a:solidFill>
                  <a:schemeClr val="tx1"/>
                </a:solidFill>
                <a:latin typeface="Times New Roman" pitchFamily="18" charset="0"/>
                <a:ea typeface="Times New Roman" panose="02020603050405020304" pitchFamily="18" charset="0"/>
                <a:cs typeface="Times New Roman" pitchFamily="18" charset="0"/>
              </a:rPr>
              <a:t>,</a:t>
            </a:r>
            <a:r>
              <a:rPr lang="bs-Cyrl-BA" sz="2400" dirty="0">
                <a:solidFill>
                  <a:schemeClr val="tx1"/>
                </a:solidFill>
                <a:latin typeface="Times New Roman" pitchFamily="18" charset="0"/>
                <a:ea typeface="Times New Roman" panose="02020603050405020304" pitchFamily="18" charset="0"/>
                <a:cs typeface="Times New Roman" pitchFamily="18" charset="0"/>
              </a:rPr>
              <a:t> Множење и дијељење </a:t>
            </a:r>
            <a:r>
              <a:rPr lang="sr-Cyrl-CS" sz="2400" dirty="0">
                <a:solidFill>
                  <a:schemeClr val="tx1"/>
                </a:solidFill>
                <a:latin typeface="Times New Roman" pitchFamily="18" charset="0"/>
                <a:cs typeface="Times New Roman" pitchFamily="18" charset="0"/>
              </a:rPr>
              <a:t>у скупу </a:t>
            </a:r>
            <a:r>
              <a:rPr lang="en-GB" sz="2400" dirty="0">
                <a:solidFill>
                  <a:schemeClr val="tx1"/>
                </a:solidFill>
                <a:latin typeface="Times New Roman" pitchFamily="18" charset="0"/>
                <a:cs typeface="Times New Roman" pitchFamily="18" charset="0"/>
              </a:rPr>
              <a:t>N</a:t>
            </a:r>
            <a:r>
              <a:rPr lang="sr-Cyrl-CS" sz="2400" dirty="0">
                <a:solidFill>
                  <a:schemeClr val="tx1"/>
                </a:solidFill>
                <a:latin typeface="Times New Roman" pitchFamily="18" charset="0"/>
                <a:cs typeface="Times New Roman" pitchFamily="18" charset="0"/>
              </a:rPr>
              <a:t> и скупу </a:t>
            </a:r>
            <a:r>
              <a:rPr lang="en-GB" sz="2400" dirty="0">
                <a:solidFill>
                  <a:schemeClr val="tx1"/>
                </a:solidFill>
                <a:latin typeface="Times New Roman" pitchFamily="18" charset="0"/>
                <a:cs typeface="Times New Roman" pitchFamily="18" charset="0"/>
              </a:rPr>
              <a:t>N</a:t>
            </a:r>
            <a:r>
              <a:rPr lang="sr-Latn-RS" sz="1600" dirty="0">
                <a:solidFill>
                  <a:schemeClr val="tx1"/>
                </a:solidFill>
                <a:latin typeface="Times New Roman" pitchFamily="18" charset="0"/>
                <a:cs typeface="Times New Roman" pitchFamily="18" charset="0"/>
              </a:rPr>
              <a:t>0</a:t>
            </a:r>
            <a:r>
              <a:rPr lang="sr-Cyrl-RS" sz="2400" dirty="0">
                <a:solidFill>
                  <a:schemeClr val="tx1"/>
                </a:solidFill>
                <a:latin typeface="Times New Roman" pitchFamily="18" charset="0"/>
                <a:ea typeface="Times New Roman" panose="02020603050405020304" pitchFamily="18" charset="0"/>
                <a:cs typeface="Times New Roman" pitchFamily="18" charset="0"/>
              </a:rPr>
              <a:t>,</a:t>
            </a:r>
          </a:p>
          <a:p>
            <a:pPr marL="457200" indent="-457200" algn="just">
              <a:buClr>
                <a:srgbClr val="000000"/>
              </a:buClr>
              <a:buSzPct val="90000"/>
              <a:buNone/>
            </a:pPr>
            <a:r>
              <a:rPr lang="sr-Latn-RS" sz="2400" dirty="0">
                <a:solidFill>
                  <a:schemeClr val="tx1"/>
                </a:solidFill>
                <a:latin typeface="Times New Roman" pitchFamily="18" charset="0"/>
                <a:ea typeface="Times New Roman" panose="02020603050405020304" pitchFamily="18" charset="0"/>
                <a:cs typeface="Times New Roman" pitchFamily="18" charset="0"/>
              </a:rPr>
              <a:t> </a:t>
            </a:r>
            <a:r>
              <a:rPr lang="bs-Cyrl-BA" sz="2400" dirty="0">
                <a:solidFill>
                  <a:schemeClr val="tx1"/>
                </a:solidFill>
                <a:latin typeface="Times New Roman" pitchFamily="18" charset="0"/>
                <a:ea typeface="Times New Roman" panose="02020603050405020304" pitchFamily="18" charset="0"/>
                <a:cs typeface="Times New Roman" pitchFamily="18" charset="0"/>
              </a:rPr>
              <a:t>Математички изрази, Мјерење и мјере (јединице за површину).</a:t>
            </a:r>
          </a:p>
          <a:p>
            <a:pPr marL="82296" indent="0" algn="just">
              <a:buNone/>
            </a:pPr>
            <a:r>
              <a:rPr lang="bs-Cyrl-BA" sz="1600" dirty="0">
                <a:solidFill>
                  <a:schemeClr val="tx1"/>
                </a:solidFill>
                <a:latin typeface="Times New Roman" pitchFamily="18" charset="0"/>
                <a:ea typeface="Times New Roman" panose="02020603050405020304" pitchFamily="18" charset="0"/>
                <a:cs typeface="Times New Roman" pitchFamily="18" charset="0"/>
              </a:rPr>
              <a:t>*За сваку од пет тема/области/садржаја по три задатка на три нивоа сложености.</a:t>
            </a:r>
            <a:r>
              <a:rPr lang="en-US" sz="1600" i="1" dirty="0">
                <a:solidFill>
                  <a:schemeClr val="tx1"/>
                </a:solidFill>
                <a:latin typeface="Calibri"/>
              </a:rPr>
              <a:t> </a:t>
            </a:r>
            <a:endParaRPr lang="bs-Cyrl-BA" sz="1600" dirty="0">
              <a:solidFill>
                <a:schemeClr val="tx1"/>
              </a:solidFill>
              <a:latin typeface="Times New Roman" pitchFamily="18" charset="0"/>
              <a:ea typeface="Times New Roman" panose="02020603050405020304"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10</a:t>
            </a:fld>
            <a:endParaRPr lang="bs-Latn-BA"/>
          </a:p>
        </p:txBody>
      </p:sp>
    </p:spTree>
    <p:extLst>
      <p:ext uri="{BB962C8B-B14F-4D97-AF65-F5344CB8AC3E}">
        <p14:creationId xmlns:p14="http://schemas.microsoft.com/office/powerpoint/2010/main" val="1323383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92900" y="836712"/>
            <a:ext cx="8771588" cy="5976664"/>
          </a:xfrm>
          <a:ln w="38100">
            <a:solidFill>
              <a:srgbClr val="00B050"/>
            </a:solidFill>
          </a:ln>
        </p:spPr>
        <p:style>
          <a:lnRef idx="1">
            <a:schemeClr val="accent1"/>
          </a:lnRef>
          <a:fillRef idx="2">
            <a:schemeClr val="accent1"/>
          </a:fillRef>
          <a:effectRef idx="1">
            <a:schemeClr val="accent1"/>
          </a:effectRef>
          <a:fontRef idx="minor">
            <a:schemeClr val="dk1"/>
          </a:fontRef>
        </p:style>
        <p:txBody>
          <a:bodyPr>
            <a:normAutofit/>
          </a:bodyPr>
          <a:lstStyle/>
          <a:p>
            <a:pPr marL="82296" indent="0" algn="just">
              <a:spcAft>
                <a:spcPts val="0"/>
              </a:spcAft>
              <a:buNone/>
            </a:pPr>
            <a:r>
              <a:rPr lang="en-US" sz="2800" dirty="0">
                <a:latin typeface="Times New Roman"/>
                <a:ea typeface="Times New Roman"/>
              </a:rPr>
              <a:t> </a:t>
            </a:r>
            <a:endParaRPr lang="sr-Cyrl-RS" sz="7200" dirty="0">
              <a:solidFill>
                <a:schemeClr val="tx1"/>
              </a:solidFill>
              <a:latin typeface="Times New Roman"/>
              <a:ea typeface="Times New Roman"/>
              <a:cs typeface="Times New Roman"/>
            </a:endParaRPr>
          </a:p>
          <a:p>
            <a:pPr marL="82296" indent="0" algn="just">
              <a:spcAft>
                <a:spcPts val="0"/>
              </a:spcAft>
              <a:buNone/>
            </a:pPr>
            <a:endParaRPr lang="bs-Cyrl-BA"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7000"/>
              </a:lnSpc>
              <a:buClrTx/>
            </a:pPr>
            <a:endParaRPr lang="bs-Cyrl-BA"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7000"/>
              </a:lnSpc>
              <a:buClr>
                <a:srgbClr val="3891A7"/>
              </a:buClr>
            </a:pPr>
            <a:endParaRPr lang="sr-Cyrl-CS" sz="3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82296" lvl="0" indent="0" algn="just">
              <a:buClr>
                <a:srgbClr val="3891A7"/>
              </a:buClr>
              <a:buNone/>
            </a:pPr>
            <a:endParaRPr lang="sr-Latn-CS" sz="1400" dirty="0">
              <a:solidFill>
                <a:srgbClr val="FF0000"/>
              </a:solidFill>
              <a:latin typeface="Times New Roman" panose="02020603050405020304" pitchFamily="18" charset="0"/>
              <a:ea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11</a:t>
            </a:fld>
            <a:endParaRPr lang="bs-Latn-BA"/>
          </a:p>
        </p:txBody>
      </p:sp>
      <p:sp>
        <p:nvSpPr>
          <p:cNvPr id="6" name="Naslov 1">
            <a:extLst>
              <a:ext uri="{FF2B5EF4-FFF2-40B4-BE49-F238E27FC236}">
                <a16:creationId xmlns:a16="http://schemas.microsoft.com/office/drawing/2014/main" id="{269793A4-33A8-C0B6-9EA9-A621A8DE7E74}"/>
              </a:ext>
            </a:extLst>
          </p:cNvPr>
          <p:cNvSpPr txBox="1">
            <a:spLocks/>
          </p:cNvSpPr>
          <p:nvPr/>
        </p:nvSpPr>
        <p:spPr>
          <a:xfrm>
            <a:off x="283162" y="44624"/>
            <a:ext cx="8640960" cy="648072"/>
          </a:xfrm>
          <a:prstGeom prst="rect">
            <a:avLst/>
          </a:prstGeom>
          <a:ln w="12700" cap="rnd" cmpd="sng" algn="ctr">
            <a:solidFill>
              <a:srgbClr val="00B050"/>
            </a:solidFill>
            <a:prstDash val="solid"/>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marL="365760" indent="-283464" algn="ctr">
              <a:spcBef>
                <a:spcPts val="600"/>
              </a:spcBef>
            </a:pPr>
            <a:r>
              <a:rPr lang="sr-Cyrl-CS" sz="8000" dirty="0">
                <a:solidFill>
                  <a:prstClr val="black"/>
                </a:solidFill>
                <a:latin typeface="Times New Roman"/>
                <a:ea typeface="Times New Roman"/>
              </a:rPr>
              <a:t>Задацима објективног типа из </a:t>
            </a:r>
            <a:r>
              <a:rPr lang="sr-Cyrl-CS" sz="8000" b="1" dirty="0">
                <a:solidFill>
                  <a:prstClr val="black"/>
                </a:solidFill>
                <a:latin typeface="Times New Roman"/>
                <a:ea typeface="Times New Roman"/>
              </a:rPr>
              <a:t>СРПСКОГ ЈЕЗИКА </a:t>
            </a:r>
            <a:r>
              <a:rPr lang="sr-Cyrl-CS" sz="8000" dirty="0">
                <a:solidFill>
                  <a:prstClr val="black"/>
                </a:solidFill>
                <a:latin typeface="Times New Roman"/>
                <a:ea typeface="Times New Roman"/>
              </a:rPr>
              <a:t>настојали смо сазнати колико су ученици остварили очекиване исходе тј. колико су у стању да</a:t>
            </a:r>
            <a:r>
              <a:rPr lang="bs-Latn-BA" sz="8000" dirty="0">
                <a:solidFill>
                  <a:prstClr val="black"/>
                </a:solidFill>
                <a:latin typeface="Times New Roman"/>
                <a:ea typeface="Times New Roman"/>
              </a:rPr>
              <a:t>:</a:t>
            </a:r>
            <a:br>
              <a:rPr lang="ru-RU" sz="8000" dirty="0">
                <a:solidFill>
                  <a:prstClr val="black"/>
                </a:solidFill>
                <a:latin typeface="Times New Roman" panose="02020603050405020304" pitchFamily="18" charset="0"/>
                <a:ea typeface="Times New Roman" panose="02020603050405020304" pitchFamily="18" charset="0"/>
              </a:rPr>
            </a:br>
            <a:br>
              <a:rPr lang="ru-RU" sz="8000" dirty="0">
                <a:solidFill>
                  <a:prstClr val="black"/>
                </a:solidFill>
                <a:latin typeface="Times New Roman" panose="02020603050405020304" pitchFamily="18" charset="0"/>
                <a:ea typeface="Times New Roman" panose="02020603050405020304" pitchFamily="18" charset="0"/>
              </a:rPr>
            </a:br>
            <a:endParaRPr lang="ru-RU" sz="8000" dirty="0">
              <a:solidFill>
                <a:prstClr val="black"/>
              </a:solidFill>
              <a:latin typeface="Times New Roman" panose="02020603050405020304" pitchFamily="18" charset="0"/>
              <a:ea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разликују врсте именица (заједничке, властите, збирне, градивне),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препознају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супротног значења,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изведу глагол од именице,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уоче и препознају врсту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придјева</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bs-Cyrl-BA"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проналазе личне замјенице,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правилно пишу дати број,</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утврде погрешно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употријебљен</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сугласник </a:t>
            </a:r>
            <a:r>
              <a:rPr lang="sr-Cyrl-CS" sz="9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ј</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разликују врсту писаног казивања (описивање,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приповиједање</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дијалог, монолог) на основу прочитаног текста,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препознају и разликују књижевно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дјело</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 </a:t>
            </a:r>
            <a:r>
              <a:rPr lang="sr-Latn-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књижевну</a:t>
            </a:r>
            <a:r>
              <a:rPr lang="sr-Latn-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sr-Latn-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врсту</a:t>
            </a:r>
            <a:r>
              <a:rPr lang="sr-Latn-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препознају правилно написан управни говор, </a:t>
            </a:r>
          </a:p>
          <a:p>
            <a:pPr marL="342900" indent="-342900" algn="just">
              <a:lnSpc>
                <a:spcPct val="107000"/>
              </a:lnSpc>
              <a:spcAft>
                <a:spcPts val="800"/>
              </a:spcAft>
              <a:buFont typeface="Symbol" panose="05050102010706020507" pitchFamily="18" charset="2"/>
              <a:buChar char=""/>
            </a:pP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примијене</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знања о глаголским временима (претварају глаголске облике), </a:t>
            </a:r>
            <a:endParaRPr lang="en-U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endParaRPr lang="en-U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65760" indent="-283464" algn="ctr">
              <a:spcBef>
                <a:spcPts val="600"/>
              </a:spcBef>
            </a:pPr>
            <a:br>
              <a:rPr lang="ru-RU" sz="8000" dirty="0">
                <a:solidFill>
                  <a:prstClr val="black"/>
                </a:solidFill>
                <a:latin typeface="Times New Roman" panose="02020603050405020304" pitchFamily="18" charset="0"/>
                <a:ea typeface="Times New Roman" panose="02020603050405020304" pitchFamily="18" charset="0"/>
              </a:rPr>
            </a:b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br>
              <a:rPr lang="bs-Latn-BA" sz="8000" dirty="0">
                <a:solidFill>
                  <a:prstClr val="black"/>
                </a:solidFill>
                <a:latin typeface="Times New Roman"/>
                <a:ea typeface="Times New Roman"/>
              </a:rPr>
            </a:br>
            <a:br>
              <a:rPr lang="bs-Cyrl-BA" sz="8000" dirty="0">
                <a:solidFill>
                  <a:schemeClr val="tx1"/>
                </a:solidFill>
                <a:latin typeface="Times New Roman" panose="02020603050405020304" pitchFamily="18" charset="0"/>
                <a:cs typeface="Times New Roman" panose="02020603050405020304" pitchFamily="18" charset="0"/>
              </a:rPr>
            </a:br>
            <a:br>
              <a:rPr lang="ru-RU" sz="3200" dirty="0">
                <a:solidFill>
                  <a:prstClr val="black"/>
                </a:solidFill>
                <a:latin typeface="Times New Roman" panose="02020603050405020304" pitchFamily="18" charset="0"/>
                <a:ea typeface="Times New Roman" panose="02020603050405020304" pitchFamily="18" charset="0"/>
              </a:rPr>
            </a:br>
            <a:endParaRPr lang="sr-Latn-C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4182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92900" y="980728"/>
            <a:ext cx="8771588" cy="5760640"/>
          </a:xfrm>
          <a:ln w="38100">
            <a:solidFill>
              <a:srgbClr val="00B050"/>
            </a:solidFill>
          </a:ln>
        </p:spPr>
        <p:style>
          <a:lnRef idx="1">
            <a:schemeClr val="accent1"/>
          </a:lnRef>
          <a:fillRef idx="2">
            <a:schemeClr val="accent1"/>
          </a:fillRef>
          <a:effectRef idx="1">
            <a:schemeClr val="accent1"/>
          </a:effectRef>
          <a:fontRef idx="minor">
            <a:schemeClr val="dk1"/>
          </a:fontRef>
        </p:style>
        <p:txBody>
          <a:bodyPr>
            <a:normAutofit/>
          </a:bodyPr>
          <a:lstStyle/>
          <a:p>
            <a:pPr marL="82296" indent="0" algn="just">
              <a:spcAft>
                <a:spcPts val="0"/>
              </a:spcAft>
              <a:buNone/>
            </a:pPr>
            <a:r>
              <a:rPr lang="en-US" sz="2800" dirty="0">
                <a:latin typeface="Times New Roman"/>
                <a:ea typeface="Times New Roman"/>
              </a:rPr>
              <a:t> </a:t>
            </a:r>
            <a:endParaRPr lang="sr-Cyrl-RS" sz="7200" dirty="0">
              <a:solidFill>
                <a:schemeClr val="tx1"/>
              </a:solidFill>
              <a:latin typeface="Times New Roman"/>
              <a:ea typeface="Times New Roman"/>
              <a:cs typeface="Times New Roman"/>
            </a:endParaRPr>
          </a:p>
          <a:p>
            <a:pPr marL="82296" indent="0" algn="just">
              <a:spcAft>
                <a:spcPts val="0"/>
              </a:spcAft>
              <a:buNone/>
            </a:pPr>
            <a:endParaRPr lang="bs-Cyrl-BA"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7000"/>
              </a:lnSpc>
              <a:buClrTx/>
            </a:pPr>
            <a:endParaRPr lang="bs-Cyrl-BA"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7000"/>
              </a:lnSpc>
              <a:buClr>
                <a:srgbClr val="3891A7"/>
              </a:buClr>
            </a:pPr>
            <a:endParaRPr lang="sr-Cyrl-CS" sz="3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82296" lvl="0" indent="0" algn="just">
              <a:buClr>
                <a:srgbClr val="3891A7"/>
              </a:buClr>
              <a:buNone/>
            </a:pPr>
            <a:endParaRPr lang="sr-Latn-CS" sz="1400" dirty="0">
              <a:solidFill>
                <a:srgbClr val="FF0000"/>
              </a:solidFill>
              <a:latin typeface="Times New Roman" panose="02020603050405020304" pitchFamily="18" charset="0"/>
              <a:ea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12</a:t>
            </a:fld>
            <a:endParaRPr lang="bs-Latn-BA"/>
          </a:p>
        </p:txBody>
      </p:sp>
      <p:sp>
        <p:nvSpPr>
          <p:cNvPr id="6" name="Naslov 1">
            <a:extLst>
              <a:ext uri="{FF2B5EF4-FFF2-40B4-BE49-F238E27FC236}">
                <a16:creationId xmlns:a16="http://schemas.microsoft.com/office/drawing/2014/main" id="{269793A4-33A8-C0B6-9EA9-A621A8DE7E74}"/>
              </a:ext>
            </a:extLst>
          </p:cNvPr>
          <p:cNvSpPr txBox="1">
            <a:spLocks/>
          </p:cNvSpPr>
          <p:nvPr/>
        </p:nvSpPr>
        <p:spPr>
          <a:xfrm>
            <a:off x="283162" y="116632"/>
            <a:ext cx="8640960" cy="720080"/>
          </a:xfrm>
          <a:prstGeom prst="rect">
            <a:avLst/>
          </a:prstGeom>
          <a:ln w="12700" cap="rnd" cmpd="sng" algn="ctr">
            <a:solidFill>
              <a:srgbClr val="00B050"/>
            </a:solidFill>
            <a:prstDash val="solid"/>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rmAutofit fontScale="250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lvl="0" algn="just">
              <a:lnSpc>
                <a:spcPct val="107000"/>
              </a:lnSpc>
              <a:spcAft>
                <a:spcPts val="800"/>
              </a:spcAft>
            </a:pPr>
            <a:r>
              <a:rPr lang="sr-Cyrl-CS" sz="8000" dirty="0">
                <a:solidFill>
                  <a:prstClr val="black"/>
                </a:solidFill>
                <a:latin typeface="Times New Roman"/>
                <a:ea typeface="Times New Roman"/>
              </a:rPr>
              <a:t>Задацима објективног типа из </a:t>
            </a:r>
            <a:r>
              <a:rPr lang="sr-Cyrl-CS" sz="8000" b="1" dirty="0">
                <a:solidFill>
                  <a:prstClr val="black"/>
                </a:solidFill>
                <a:latin typeface="Times New Roman"/>
                <a:ea typeface="Times New Roman"/>
              </a:rPr>
              <a:t>СРПСКОГ ЈЕЗИКА </a:t>
            </a:r>
            <a:r>
              <a:rPr lang="sr-Cyrl-CS" sz="8000" dirty="0">
                <a:solidFill>
                  <a:prstClr val="black"/>
                </a:solidFill>
                <a:latin typeface="Times New Roman"/>
                <a:ea typeface="Times New Roman"/>
              </a:rPr>
              <a:t>настојали смо сазнати колико су ученици остварили очекиване исходе тј. колико су у стању да</a:t>
            </a:r>
            <a:r>
              <a:rPr lang="bs-Latn-BA" sz="8000" dirty="0">
                <a:solidFill>
                  <a:prstClr val="black"/>
                </a:solidFill>
                <a:latin typeface="Times New Roman"/>
                <a:ea typeface="Times New Roman"/>
              </a:rPr>
              <a:t>:</a:t>
            </a:r>
            <a:endParaRPr lang="sr-Cyrl-RS" sz="8000" dirty="0">
              <a:solidFill>
                <a:prstClr val="black"/>
              </a:solidFill>
              <a:latin typeface="Times New Roman"/>
              <a:ea typeface="Times New Roman"/>
            </a:endParaRPr>
          </a:p>
          <a:p>
            <a:pPr lvl="0" algn="just">
              <a:lnSpc>
                <a:spcPct val="107000"/>
              </a:lnSpc>
              <a:spcAft>
                <a:spcPts val="800"/>
              </a:spcAft>
            </a:pPr>
            <a:endParaRPr lang="ru-RU" sz="8000" dirty="0">
              <a:solidFill>
                <a:prstClr val="black"/>
              </a:solidFill>
              <a:latin typeface="Times New Roman" panose="02020603050405020304" pitchFamily="18" charset="0"/>
              <a:ea typeface="Times New Roman"/>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оче неправилно </a:t>
            </a: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употријебљену</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ријечцу</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НЕ уз именице, глаголе и </a:t>
            </a: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придјеве</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уоче и разликују врсте </a:t>
            </a:r>
            <a:r>
              <a:rPr lang="sr-Cyrl-CS" sz="9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9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(именица, глагол, придјев заменица)</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напишу ијекавски</a:t>
            </a:r>
            <a:r>
              <a:rPr lang="sr-Latn-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 </a:t>
            </a:r>
            <a:r>
              <a:rPr lang="sr-Latn-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обликом</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екавске облике датих </a:t>
            </a: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одређују значење и правилно пишу скраћенице, </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bs-Cyrl-BA"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разликују реченице по значењу (изјавне, упитне, узвичне) и облику (потврдне, одричне), </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bs-Cyrl-BA"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препознају главне реченичке дијелове, издвоје прилошку одредбу за вријеме и мјесто у датој реченици,</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sr-Cyrl-CS" sz="96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примијењују</a:t>
            </a:r>
            <a:r>
              <a:rPr lang="sr-Cyrl-CS"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правописна правила: правилно пишу велико слово (властита имена, имена улица, тргова, установа, књига и часописа),</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bs-Cyrl-BA" sz="9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читају са истраживањем и изведу закључак на основу информација у датом тексту.</a:t>
            </a:r>
            <a:endParaRPr lang="en-US" sz="96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65760" indent="-283464" algn="ctr">
              <a:spcBef>
                <a:spcPts val="600"/>
              </a:spcBef>
            </a:pP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endParaRPr lang="ru-RU" sz="8000" dirty="0">
              <a:solidFill>
                <a:prstClr val="black"/>
              </a:solidFill>
              <a:latin typeface="Times New Roman" panose="02020603050405020304" pitchFamily="18" charset="0"/>
              <a:ea typeface="Times New Roman" panose="02020603050405020304" pitchFamily="18" charset="0"/>
            </a:endParaRPr>
          </a:p>
          <a:p>
            <a:pPr marL="365760" indent="-283464" algn="ctr">
              <a:spcBef>
                <a:spcPts val="600"/>
              </a:spcBef>
            </a:pPr>
            <a:br>
              <a:rPr lang="bs-Latn-BA" sz="8000" dirty="0">
                <a:solidFill>
                  <a:prstClr val="black"/>
                </a:solidFill>
                <a:latin typeface="Times New Roman"/>
                <a:ea typeface="Times New Roman"/>
              </a:rPr>
            </a:br>
            <a:br>
              <a:rPr lang="bs-Cyrl-BA" sz="8000" dirty="0">
                <a:solidFill>
                  <a:schemeClr val="tx1"/>
                </a:solidFill>
                <a:latin typeface="Times New Roman" panose="02020603050405020304" pitchFamily="18" charset="0"/>
                <a:cs typeface="Times New Roman" panose="02020603050405020304" pitchFamily="18" charset="0"/>
              </a:rPr>
            </a:br>
            <a:br>
              <a:rPr lang="ru-RU" sz="3200" dirty="0">
                <a:solidFill>
                  <a:prstClr val="black"/>
                </a:solidFill>
                <a:latin typeface="Times New Roman" panose="02020603050405020304" pitchFamily="18" charset="0"/>
                <a:ea typeface="Times New Roman" panose="02020603050405020304" pitchFamily="18" charset="0"/>
              </a:rPr>
            </a:br>
            <a:endParaRPr lang="sr-Latn-C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1912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A2D3D09F-A804-568E-237C-9F05D4BEF0CE}"/>
              </a:ext>
            </a:extLst>
          </p:cNvPr>
          <p:cNvSpPr>
            <a:spLocks noGrp="1"/>
          </p:cNvSpPr>
          <p:nvPr>
            <p:ph type="title"/>
          </p:nvPr>
        </p:nvSpPr>
        <p:spPr>
          <a:xfrm>
            <a:off x="609598" y="548680"/>
            <a:ext cx="6347713" cy="803176"/>
          </a:xfrm>
          <a:solidFill>
            <a:schemeClr val="accent1"/>
          </a:solidFill>
          <a:ln w="28575">
            <a:solidFill>
              <a:srgbClr val="00B050"/>
            </a:solidFill>
          </a:ln>
        </p:spPr>
        <p:style>
          <a:lnRef idx="2">
            <a:schemeClr val="accent1"/>
          </a:lnRef>
          <a:fillRef idx="1">
            <a:schemeClr val="lt1"/>
          </a:fillRef>
          <a:effectRef idx="0">
            <a:schemeClr val="accent1"/>
          </a:effectRef>
          <a:fontRef idx="minor">
            <a:schemeClr val="dk1"/>
          </a:fontRef>
        </p:style>
        <p:txBody>
          <a:bodyPr>
            <a:normAutofit/>
          </a:bodyPr>
          <a:lstStyle/>
          <a:p>
            <a:r>
              <a:rPr lang="en-US" altLang="sr-Latn-RS" sz="2800" b="1" dirty="0" err="1">
                <a:solidFill>
                  <a:schemeClr val="tx1"/>
                </a:solidFill>
                <a:latin typeface="Times New Roman" panose="02020603050405020304" pitchFamily="18" charset="0"/>
                <a:cs typeface="Times New Roman" panose="02020603050405020304" pitchFamily="18" charset="0"/>
              </a:rPr>
              <a:t>Прир</a:t>
            </a:r>
            <a:r>
              <a:rPr lang="sr-Latn-RS" altLang="sr-Latn-RS" sz="2800" b="1" dirty="0">
                <a:solidFill>
                  <a:schemeClr val="tx1"/>
                </a:solidFill>
                <a:latin typeface="Times New Roman" panose="02020603050405020304" pitchFamily="18" charset="0"/>
                <a:cs typeface="Times New Roman" panose="02020603050405020304" pitchFamily="18" charset="0"/>
              </a:rPr>
              <a:t>o</a:t>
            </a:r>
            <a:r>
              <a:rPr lang="en-US" altLang="sr-Latn-RS" sz="2800" b="1" dirty="0" err="1">
                <a:solidFill>
                  <a:schemeClr val="tx1"/>
                </a:solidFill>
                <a:latin typeface="Times New Roman" panose="02020603050405020304" pitchFamily="18" charset="0"/>
                <a:cs typeface="Times New Roman" panose="02020603050405020304" pitchFamily="18" charset="0"/>
              </a:rPr>
              <a:t>дни</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бројеви</a:t>
            </a:r>
            <a:endParaRPr lang="en-US" altLang="sr-Latn-RS" sz="2800" b="1" dirty="0">
              <a:solidFill>
                <a:schemeClr val="tx1"/>
              </a:solidFill>
              <a:latin typeface="Times New Roman" panose="02020603050405020304" pitchFamily="18" charset="0"/>
              <a:cs typeface="Times New Roman" panose="02020603050405020304" pitchFamily="18" charset="0"/>
            </a:endParaRPr>
          </a:p>
        </p:txBody>
      </p:sp>
      <p:sp>
        <p:nvSpPr>
          <p:cNvPr id="15363" name="Content Placeholder 2">
            <a:extLst>
              <a:ext uri="{FF2B5EF4-FFF2-40B4-BE49-F238E27FC236}">
                <a16:creationId xmlns:a16="http://schemas.microsoft.com/office/drawing/2014/main" id="{17FF1B96-294E-0F58-7030-1303207D5568}"/>
              </a:ext>
            </a:extLst>
          </p:cNvPr>
          <p:cNvSpPr>
            <a:spLocks noGrp="1"/>
          </p:cNvSpPr>
          <p:nvPr>
            <p:ph idx="1"/>
          </p:nvPr>
        </p:nvSpPr>
        <p:spPr>
          <a:xfrm>
            <a:off x="609598" y="1772816"/>
            <a:ext cx="7346777" cy="4268547"/>
          </a:xfrm>
          <a:solidFill>
            <a:schemeClr val="accent2">
              <a:lumMod val="40000"/>
              <a:lumOff val="60000"/>
            </a:schemeClr>
          </a:solidFill>
          <a:ln>
            <a:solidFill>
              <a:srgbClr val="00B050"/>
            </a:solidFill>
          </a:ln>
        </p:spPr>
        <p:style>
          <a:lnRef idx="2">
            <a:schemeClr val="accent1"/>
          </a:lnRef>
          <a:fillRef idx="1">
            <a:schemeClr val="lt1"/>
          </a:fillRef>
          <a:effectRef idx="0">
            <a:schemeClr val="accent1"/>
          </a:effectRef>
          <a:fontRef idx="minor">
            <a:schemeClr val="dk1"/>
          </a:fontRef>
        </p:style>
        <p:txBody>
          <a:bodyPr/>
          <a:lstStyle/>
          <a:p>
            <a:pPr marL="0" indent="0">
              <a:buClrTx/>
              <a:buNone/>
            </a:pPr>
            <a:r>
              <a:rPr lang="sr-Latn-RS" altLang="sr-Latn-RS" sz="2400" dirty="0">
                <a:solidFill>
                  <a:schemeClr val="tx1"/>
                </a:solidFill>
                <a:latin typeface="Times New Roman" panose="02020603050405020304" pitchFamily="18" charset="0"/>
                <a:cs typeface="Times New Roman" panose="02020603050405020304" pitchFamily="18" charset="0"/>
              </a:rPr>
              <a:t>1. </a:t>
            </a:r>
            <a:r>
              <a:rPr lang="en-US" altLang="sr-Latn-RS" sz="2400" dirty="0" err="1">
                <a:solidFill>
                  <a:schemeClr val="tx1"/>
                </a:solidFill>
                <a:latin typeface="Times New Roman" panose="02020603050405020304" pitchFamily="18" charset="0"/>
                <a:cs typeface="Times New Roman" panose="02020603050405020304" pitchFamily="18" charset="0"/>
              </a:rPr>
              <a:t>Мјесна</a:t>
            </a:r>
            <a:r>
              <a:rPr lang="en-US" altLang="sr-Latn-RS" sz="2400" dirty="0">
                <a:solidFill>
                  <a:schemeClr val="tx1"/>
                </a:solidFill>
                <a:latin typeface="Times New Roman" panose="02020603050405020304" pitchFamily="18" charset="0"/>
                <a:cs typeface="Times New Roman" panose="02020603050405020304" pitchFamily="18" charset="0"/>
              </a:rPr>
              <a:t> </a:t>
            </a:r>
            <a:r>
              <a:rPr lang="en-US" altLang="sr-Latn-RS" sz="2400" dirty="0" err="1">
                <a:solidFill>
                  <a:schemeClr val="tx1"/>
                </a:solidFill>
                <a:latin typeface="Times New Roman" panose="02020603050405020304" pitchFamily="18" charset="0"/>
                <a:cs typeface="Times New Roman" panose="02020603050405020304" pitchFamily="18" charset="0"/>
              </a:rPr>
              <a:t>вриједност</a:t>
            </a:r>
            <a:r>
              <a:rPr lang="en-US" altLang="sr-Latn-RS" sz="2400" dirty="0">
                <a:solidFill>
                  <a:schemeClr val="tx1"/>
                </a:solidFill>
                <a:latin typeface="Times New Roman" panose="02020603050405020304" pitchFamily="18" charset="0"/>
                <a:cs typeface="Times New Roman" panose="02020603050405020304" pitchFamily="18" charset="0"/>
              </a:rPr>
              <a:t> </a:t>
            </a:r>
            <a:r>
              <a:rPr lang="en-US" altLang="sr-Latn-RS" sz="2400" dirty="0" err="1">
                <a:solidFill>
                  <a:schemeClr val="tx1"/>
                </a:solidFill>
                <a:latin typeface="Times New Roman" panose="02020603050405020304" pitchFamily="18" charset="0"/>
                <a:cs typeface="Times New Roman" panose="02020603050405020304" pitchFamily="18" charset="0"/>
              </a:rPr>
              <a:t>десетица</a:t>
            </a:r>
            <a:r>
              <a:rPr lang="en-US" altLang="sr-Latn-RS" sz="2400" dirty="0">
                <a:solidFill>
                  <a:schemeClr val="tx1"/>
                </a:solidFill>
                <a:latin typeface="Times New Roman" panose="02020603050405020304" pitchFamily="18" charset="0"/>
                <a:cs typeface="Times New Roman" panose="02020603050405020304" pitchFamily="18" charset="0"/>
              </a:rPr>
              <a:t> у </a:t>
            </a:r>
            <a:r>
              <a:rPr lang="en-US" altLang="sr-Latn-RS" sz="2400" dirty="0" err="1">
                <a:solidFill>
                  <a:schemeClr val="tx1"/>
                </a:solidFill>
                <a:latin typeface="Times New Roman" panose="02020603050405020304" pitchFamily="18" charset="0"/>
                <a:cs typeface="Times New Roman" panose="02020603050405020304" pitchFamily="18" charset="0"/>
              </a:rPr>
              <a:t>броју</a:t>
            </a:r>
            <a:r>
              <a:rPr lang="en-US" altLang="sr-Latn-RS" sz="2400" dirty="0">
                <a:solidFill>
                  <a:schemeClr val="tx1"/>
                </a:solidFill>
                <a:latin typeface="Times New Roman" panose="02020603050405020304" pitchFamily="18" charset="0"/>
                <a:cs typeface="Times New Roman" panose="02020603050405020304" pitchFamily="18" charset="0"/>
              </a:rPr>
              <a:t> 568 </a:t>
            </a:r>
            <a:r>
              <a:rPr lang="en-US" altLang="sr-Latn-RS" sz="2400" dirty="0" err="1">
                <a:solidFill>
                  <a:schemeClr val="tx1"/>
                </a:solidFill>
                <a:latin typeface="Times New Roman" panose="02020603050405020304" pitchFamily="18" charset="0"/>
                <a:cs typeface="Times New Roman" panose="02020603050405020304" pitchFamily="18" charset="0"/>
              </a:rPr>
              <a:t>је</a:t>
            </a:r>
            <a:r>
              <a:rPr lang="en-US" altLang="sr-Latn-RS" sz="2400" dirty="0">
                <a:solidFill>
                  <a:schemeClr val="tx1"/>
                </a:solidFill>
                <a:latin typeface="Times New Roman" panose="02020603050405020304" pitchFamily="18" charset="0"/>
                <a:cs typeface="Times New Roman" panose="02020603050405020304" pitchFamily="18" charset="0"/>
              </a:rPr>
              <a:t>:</a:t>
            </a: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8, 6 </a:t>
            </a:r>
            <a:r>
              <a:rPr lang="en-US" altLang="sr-Latn-RS" sz="2400" dirty="0" err="1">
                <a:latin typeface="Times New Roman" panose="02020603050405020304" pitchFamily="18" charset="0"/>
                <a:cs typeface="Times New Roman" panose="02020603050405020304" pitchFamily="18" charset="0"/>
              </a:rPr>
              <a:t>или</a:t>
            </a:r>
            <a:r>
              <a:rPr lang="en-US" altLang="sr-Latn-RS" sz="2400" dirty="0">
                <a:latin typeface="Times New Roman" panose="02020603050405020304" pitchFamily="18" charset="0"/>
                <a:cs typeface="Times New Roman" panose="02020603050405020304" pitchFamily="18" charset="0"/>
              </a:rPr>
              <a:t> 5                                </a:t>
            </a:r>
            <a:r>
              <a:rPr lang="sr-Latn-RS" altLang="sr-Latn-RS" sz="2400" dirty="0">
                <a:latin typeface="Times New Roman" panose="02020603050405020304" pitchFamily="18" charset="0"/>
                <a:cs typeface="Times New Roman" panose="02020603050405020304" pitchFamily="18" charset="0"/>
              </a:rPr>
              <a:t>87 %</a:t>
            </a:r>
            <a:r>
              <a:rPr lang="en-U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(95</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a:p>
            <a:pPr marL="514350" indent="-514350">
              <a:buFont typeface="Arial" panose="020B0604020202020204" pitchFamily="34" charset="0"/>
              <a:buNone/>
            </a:pPr>
            <a:endParaRPr lang="en-US" altLang="sr-Latn-RS" sz="2400" b="1"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en-US" altLang="sr-Latn-RS" sz="2400" dirty="0">
                <a:latin typeface="Times New Roman" panose="02020603050405020304" pitchFamily="18" charset="0"/>
                <a:cs typeface="Times New Roman" panose="02020603050405020304" pitchFamily="18" charset="0"/>
              </a:rPr>
              <a:t>2. </a:t>
            </a:r>
            <a:r>
              <a:rPr lang="en-US" altLang="sr-Latn-RS" sz="2400" dirty="0" err="1">
                <a:latin typeface="Times New Roman" panose="02020603050405020304" pitchFamily="18" charset="0"/>
                <a:cs typeface="Times New Roman" panose="02020603050405020304" pitchFamily="18" charset="0"/>
              </a:rPr>
              <a:t>Напиши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највећи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троцифрени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број</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коме</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је</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цифра</a:t>
            </a:r>
            <a:endParaRPr lang="sr-Latn-R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десетица</a:t>
            </a:r>
            <a:r>
              <a:rPr lang="en-US" altLang="sr-Latn-RS" sz="2400" dirty="0">
                <a:latin typeface="Times New Roman" panose="02020603050405020304" pitchFamily="18" charset="0"/>
                <a:cs typeface="Times New Roman" panose="02020603050405020304" pitchFamily="18" charset="0"/>
              </a:rPr>
              <a:t> 5.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75 %</a:t>
            </a:r>
            <a:r>
              <a:rPr lang="en-U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(86</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a:p>
            <a:pPr marL="514350" indent="-514350">
              <a:buFont typeface="Arial" panose="020B0604020202020204" pitchFamily="34" charset="0"/>
              <a:buNone/>
            </a:pPr>
            <a:endParaRPr lang="en-US" altLang="sr-Latn-RS" sz="2400" b="1"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en-US" altLang="sr-Latn-RS" sz="2400" dirty="0">
                <a:latin typeface="Times New Roman" panose="02020603050405020304" pitchFamily="18" charset="0"/>
                <a:cs typeface="Times New Roman" panose="02020603050405020304" pitchFamily="18" charset="0"/>
              </a:rPr>
              <a:t>3. </a:t>
            </a:r>
            <a:r>
              <a:rPr lang="en-US" altLang="sr-Latn-RS" sz="2400" dirty="0" err="1">
                <a:latin typeface="Times New Roman" panose="02020603050405020304" pitchFamily="18" charset="0"/>
                <a:cs typeface="Times New Roman" panose="02020603050405020304" pitchFamily="18" charset="0"/>
              </a:rPr>
              <a:t>Број</a:t>
            </a:r>
            <a:r>
              <a:rPr lang="en-US" altLang="sr-Latn-RS" sz="2400" dirty="0">
                <a:latin typeface="Times New Roman" panose="02020603050405020304" pitchFamily="18" charset="0"/>
                <a:cs typeface="Times New Roman" panose="02020603050405020304" pitchFamily="18" charset="0"/>
              </a:rPr>
              <a:t> 9 000 000 </a:t>
            </a:r>
            <a:r>
              <a:rPr lang="en-US" altLang="sr-Latn-RS" sz="2400" dirty="0" err="1">
                <a:latin typeface="Times New Roman" panose="02020603050405020304" pitchFamily="18" charset="0"/>
                <a:cs typeface="Times New Roman" panose="02020603050405020304" pitchFamily="18" charset="0"/>
              </a:rPr>
              <a:t>напиши</a:t>
            </a:r>
            <a:r>
              <a:rPr lang="en-US" altLang="sr-Latn-RS" sz="2400" dirty="0">
                <a:latin typeface="Times New Roman" panose="02020603050405020304" pitchFamily="18" charset="0"/>
                <a:cs typeface="Times New Roman" panose="02020603050405020304" pitchFamily="18" charset="0"/>
              </a:rPr>
              <a:t> у </a:t>
            </a:r>
            <a:r>
              <a:rPr lang="en-US" altLang="sr-Latn-RS" sz="2400" dirty="0" err="1">
                <a:latin typeface="Times New Roman" panose="02020603050405020304" pitchFamily="18" charset="0"/>
                <a:cs typeface="Times New Roman" panose="02020603050405020304" pitchFamily="18" charset="0"/>
              </a:rPr>
              <a:t>облику</a:t>
            </a:r>
            <a:r>
              <a:rPr lang="en-US" altLang="sr-Latn-RS" sz="2400" dirty="0">
                <a:latin typeface="Times New Roman" panose="02020603050405020304" pitchFamily="18" charset="0"/>
                <a:cs typeface="Times New Roman" panose="02020603050405020304" pitchFamily="18" charset="0"/>
              </a:rPr>
              <a:t> а</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10n, </a:t>
            </a:r>
            <a:r>
              <a:rPr lang="en-US" altLang="sr-Latn-RS" sz="2400" dirty="0" err="1">
                <a:latin typeface="Times New Roman" panose="02020603050405020304" pitchFamily="18" charset="0"/>
                <a:cs typeface="Times New Roman" panose="02020603050405020304" pitchFamily="18" charset="0"/>
              </a:rPr>
              <a:t>тако</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да</a:t>
            </a:r>
            <a:r>
              <a:rPr lang="en-US" altLang="sr-Latn-RS" sz="2400" dirty="0">
                <a:latin typeface="Times New Roman" panose="02020603050405020304" pitchFamily="18" charset="0"/>
                <a:cs typeface="Times New Roman" panose="02020603050405020304" pitchFamily="18" charset="0"/>
              </a:rPr>
              <a:t> </a:t>
            </a:r>
            <a:endParaRPr lang="sr-Latn-R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буде</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двоцифрен</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број</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38 %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(41</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CDEF-8175-781E-3106-570C88E77CD8}"/>
              </a:ext>
            </a:extLst>
          </p:cNvPr>
          <p:cNvSpPr>
            <a:spLocks noGrp="1"/>
          </p:cNvSpPr>
          <p:nvPr>
            <p:ph type="title"/>
          </p:nvPr>
        </p:nvSpPr>
        <p:spPr>
          <a:xfrm>
            <a:off x="609599" y="609600"/>
            <a:ext cx="6842721" cy="659160"/>
          </a:xfrm>
          <a:solidFill>
            <a:schemeClr val="accent1"/>
          </a:solidFill>
          <a:ln/>
        </p:spPr>
        <p:style>
          <a:lnRef idx="2">
            <a:schemeClr val="accent2"/>
          </a:lnRef>
          <a:fillRef idx="1">
            <a:schemeClr val="lt1"/>
          </a:fillRef>
          <a:effectRef idx="0">
            <a:schemeClr val="accent2"/>
          </a:effectRef>
          <a:fontRef idx="minor">
            <a:schemeClr val="dk1"/>
          </a:fontRef>
        </p:style>
        <p:txBody>
          <a:bodyPr>
            <a:noAutofit/>
          </a:bodyPr>
          <a:lstStyle/>
          <a:p>
            <a:r>
              <a:rPr lang="en-US" altLang="sr-Latn-RS" sz="2800" b="1" dirty="0" err="1">
                <a:solidFill>
                  <a:schemeClr val="tx1"/>
                </a:solidFill>
                <a:latin typeface="Times New Roman" panose="02020603050405020304" pitchFamily="18" charset="0"/>
                <a:cs typeface="Times New Roman" panose="02020603050405020304" pitchFamily="18" charset="0"/>
              </a:rPr>
              <a:t>Множење</a:t>
            </a:r>
            <a:r>
              <a:rPr lang="en-US" altLang="sr-Latn-RS" sz="2800" b="1" dirty="0">
                <a:solidFill>
                  <a:schemeClr val="tx1"/>
                </a:solidFill>
                <a:latin typeface="Times New Roman" panose="02020603050405020304" pitchFamily="18" charset="0"/>
                <a:cs typeface="Times New Roman" panose="02020603050405020304" pitchFamily="18" charset="0"/>
              </a:rPr>
              <a:t> и </a:t>
            </a:r>
            <a:r>
              <a:rPr lang="en-US" altLang="sr-Latn-RS" sz="2800" b="1" dirty="0" err="1">
                <a:solidFill>
                  <a:schemeClr val="tx1"/>
                </a:solidFill>
                <a:latin typeface="Times New Roman" panose="02020603050405020304" pitchFamily="18" charset="0"/>
                <a:cs typeface="Times New Roman" panose="02020603050405020304" pitchFamily="18" charset="0"/>
              </a:rPr>
              <a:t>дијељење</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природних</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бројева</a:t>
            </a:r>
            <a:endParaRPr lang="sr-Latn-RS" sz="28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71F562A-5B61-0732-1C44-6E2E1C30C1D8}"/>
              </a:ext>
            </a:extLst>
          </p:cNvPr>
          <p:cNvSpPr>
            <a:spLocks noGrp="1"/>
          </p:cNvSpPr>
          <p:nvPr>
            <p:ph idx="1"/>
          </p:nvPr>
        </p:nvSpPr>
        <p:spPr>
          <a:xfrm>
            <a:off x="609598" y="1628800"/>
            <a:ext cx="7130753" cy="4412563"/>
          </a:xfrm>
          <a:solidFill>
            <a:schemeClr val="accent2">
              <a:lumMod val="40000"/>
              <a:lumOff val="60000"/>
            </a:schemeClr>
          </a:solidFill>
          <a:ln w="38100">
            <a:solidFill>
              <a:srgbClr val="00B050"/>
            </a:solidFill>
          </a:ln>
        </p:spPr>
        <p:txBody>
          <a:bodyPr>
            <a:normAutofit fontScale="92500"/>
          </a:bodyPr>
          <a:lstStyle/>
          <a:p>
            <a:pPr marL="0" indent="0">
              <a:buClrTx/>
              <a:buNone/>
              <a:defRPr/>
            </a:pPr>
            <a:r>
              <a:rPr lang="sr-Latn-RS" sz="2600" dirty="0">
                <a:solidFill>
                  <a:schemeClr val="tx1"/>
                </a:solidFill>
                <a:latin typeface="Times New Roman" panose="02020603050405020304" pitchFamily="18" charset="0"/>
                <a:cs typeface="Times New Roman" panose="02020603050405020304" pitchFamily="18" charset="0"/>
              </a:rPr>
              <a:t>1. </a:t>
            </a:r>
            <a:r>
              <a:rPr lang="en-US" sz="2600" dirty="0" err="1">
                <a:solidFill>
                  <a:schemeClr val="tx1"/>
                </a:solidFill>
                <a:latin typeface="Times New Roman" panose="02020603050405020304" pitchFamily="18" charset="0"/>
                <a:cs typeface="Times New Roman" panose="02020603050405020304" pitchFamily="18" charset="0"/>
              </a:rPr>
              <a:t>Израчунај</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производ</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бројева</a:t>
            </a:r>
            <a:r>
              <a:rPr lang="en-US" sz="2600" dirty="0">
                <a:solidFill>
                  <a:schemeClr val="tx1"/>
                </a:solidFill>
                <a:latin typeface="Times New Roman" panose="02020603050405020304" pitchFamily="18" charset="0"/>
                <a:cs typeface="Times New Roman" panose="02020603050405020304" pitchFamily="18" charset="0"/>
              </a:rPr>
              <a:t>:  6 и 8;  4 и 7;  8 и 9.</a:t>
            </a:r>
            <a:endParaRPr lang="sr-Cyrl-RS" sz="2600" dirty="0">
              <a:solidFill>
                <a:schemeClr val="tx1"/>
              </a:solidFill>
              <a:latin typeface="Times New Roman" panose="02020603050405020304" pitchFamily="18" charset="0"/>
              <a:cs typeface="Times New Roman" panose="02020603050405020304" pitchFamily="18" charset="0"/>
            </a:endParaRPr>
          </a:p>
          <a:p>
            <a:pPr marL="514350" indent="-514350">
              <a:buFont typeface="Arial" charset="0"/>
              <a:buNone/>
              <a:defRPr/>
            </a:pPr>
            <a:r>
              <a:rPr lang="sr-Cyrl-RS" sz="2600" dirty="0">
                <a:solidFill>
                  <a:schemeClr val="tx1"/>
                </a:solidFill>
                <a:latin typeface="Times New Roman" panose="02020603050405020304" pitchFamily="18" charset="0"/>
                <a:cs typeface="Times New Roman" panose="02020603050405020304" pitchFamily="18" charset="0"/>
              </a:rPr>
              <a:t>                                                 </a:t>
            </a:r>
            <a:r>
              <a:rPr lang="sr-Latn-RS" sz="2600" dirty="0">
                <a:solidFill>
                  <a:schemeClr val="tx1"/>
                </a:solidFill>
                <a:latin typeface="Times New Roman" panose="02020603050405020304" pitchFamily="18" charset="0"/>
                <a:cs typeface="Times New Roman" panose="02020603050405020304" pitchFamily="18" charset="0"/>
              </a:rPr>
              <a:t>     </a:t>
            </a:r>
            <a:r>
              <a:rPr lang="sr-Cyrl-RS" sz="2600" dirty="0">
                <a:solidFill>
                  <a:schemeClr val="tx1"/>
                </a:solidFill>
                <a:latin typeface="Times New Roman" panose="02020603050405020304" pitchFamily="18" charset="0"/>
                <a:cs typeface="Times New Roman" panose="02020603050405020304" pitchFamily="18" charset="0"/>
              </a:rPr>
              <a:t> </a:t>
            </a:r>
            <a:r>
              <a:rPr lang="sr-Latn-RS" sz="2600" dirty="0">
                <a:solidFill>
                  <a:schemeClr val="tx1"/>
                </a:solidFill>
                <a:latin typeface="Times New Roman" panose="02020603050405020304" pitchFamily="18" charset="0"/>
                <a:cs typeface="Times New Roman" panose="02020603050405020304" pitchFamily="18" charset="0"/>
              </a:rPr>
              <a:t>89 %  </a:t>
            </a:r>
            <a:r>
              <a:rPr lang="sr-Cyrl-RS" sz="2600" dirty="0">
                <a:solidFill>
                  <a:schemeClr val="tx1"/>
                </a:solidFill>
                <a:latin typeface="Times New Roman" panose="02020603050405020304" pitchFamily="18" charset="0"/>
                <a:cs typeface="Times New Roman" panose="02020603050405020304" pitchFamily="18" charset="0"/>
              </a:rPr>
              <a:t>             </a:t>
            </a:r>
            <a:r>
              <a:rPr lang="sr-Cyrl-RS" sz="2600" b="1" dirty="0">
                <a:solidFill>
                  <a:schemeClr val="tx1"/>
                </a:solidFill>
                <a:latin typeface="Times New Roman" panose="02020603050405020304" pitchFamily="18" charset="0"/>
                <a:cs typeface="Times New Roman" panose="02020603050405020304" pitchFamily="18" charset="0"/>
              </a:rPr>
              <a:t>(85</a:t>
            </a:r>
            <a:r>
              <a:rPr lang="sr-Latn-RS" sz="2600" b="1" dirty="0">
                <a:solidFill>
                  <a:schemeClr val="tx1"/>
                </a:solidFill>
                <a:latin typeface="Times New Roman" panose="02020603050405020304" pitchFamily="18" charset="0"/>
                <a:cs typeface="Times New Roman" panose="02020603050405020304" pitchFamily="18" charset="0"/>
              </a:rPr>
              <a:t> </a:t>
            </a:r>
            <a:r>
              <a:rPr lang="sr-Cyrl-RS" sz="2600" b="1" dirty="0">
                <a:solidFill>
                  <a:schemeClr val="tx1"/>
                </a:solidFill>
                <a:latin typeface="Times New Roman" panose="02020603050405020304" pitchFamily="18" charset="0"/>
                <a:cs typeface="Times New Roman" panose="02020603050405020304" pitchFamily="18" charset="0"/>
              </a:rPr>
              <a:t>%)  </a:t>
            </a:r>
            <a:endParaRPr lang="en-US" sz="2600" b="1" dirty="0">
              <a:solidFill>
                <a:schemeClr val="tx1"/>
              </a:solidFill>
              <a:latin typeface="Times New Roman" panose="02020603050405020304" pitchFamily="18" charset="0"/>
              <a:cs typeface="Times New Roman" panose="02020603050405020304" pitchFamily="18" charset="0"/>
            </a:endParaRPr>
          </a:p>
          <a:p>
            <a:pPr>
              <a:buFont typeface="Arial" charset="0"/>
              <a:buNone/>
              <a:defRPr/>
            </a:pPr>
            <a:r>
              <a:rPr lang="sr-Cyrl-RS" sz="2600" dirty="0">
                <a:solidFill>
                  <a:schemeClr val="tx1"/>
                </a:solidFill>
                <a:latin typeface="Times New Roman" panose="02020603050405020304" pitchFamily="18" charset="0"/>
                <a:cs typeface="Times New Roman" panose="02020603050405020304" pitchFamily="18" charset="0"/>
              </a:rPr>
              <a:t>2. </a:t>
            </a:r>
            <a:r>
              <a:rPr lang="sr-Cyrl-BA" sz="2600" dirty="0">
                <a:solidFill>
                  <a:schemeClr val="tx1"/>
                </a:solidFill>
                <a:latin typeface="Times New Roman" panose="02020603050405020304" pitchFamily="18" charset="0"/>
                <a:cs typeface="Times New Roman" panose="02020603050405020304" pitchFamily="18" charset="0"/>
              </a:rPr>
              <a:t>Подијели и одреди остатак.</a:t>
            </a:r>
            <a:endParaRPr lang="en-US" sz="2600" dirty="0">
              <a:solidFill>
                <a:schemeClr val="tx1"/>
              </a:solidFill>
              <a:latin typeface="Times New Roman" panose="02020603050405020304" pitchFamily="18" charset="0"/>
              <a:cs typeface="Times New Roman" panose="02020603050405020304" pitchFamily="18" charset="0"/>
            </a:endParaRPr>
          </a:p>
          <a:p>
            <a:pPr>
              <a:buFont typeface="Arial" charset="0"/>
              <a:buNone/>
              <a:defRPr/>
            </a:pPr>
            <a:r>
              <a:rPr lang="sr-Latn-RS" sz="2600" dirty="0">
                <a:solidFill>
                  <a:schemeClr val="tx1"/>
                </a:solidFill>
                <a:latin typeface="Times New Roman" panose="02020603050405020304" pitchFamily="18" charset="0"/>
                <a:cs typeface="Times New Roman" panose="02020603050405020304" pitchFamily="18" charset="0"/>
              </a:rPr>
              <a:t>    </a:t>
            </a:r>
            <a:r>
              <a:rPr lang="en-US" sz="2600" dirty="0">
                <a:solidFill>
                  <a:schemeClr val="tx1"/>
                </a:solidFill>
                <a:latin typeface="Times New Roman" panose="02020603050405020304" pitchFamily="18" charset="0"/>
                <a:cs typeface="Times New Roman" panose="02020603050405020304" pitchFamily="18" charset="0"/>
              </a:rPr>
              <a:t>305 186 : 5 =  </a:t>
            </a:r>
            <a:r>
              <a:rPr lang="sr-Cyrl-RS" sz="2600" dirty="0">
                <a:solidFill>
                  <a:schemeClr val="tx1"/>
                </a:solidFill>
                <a:latin typeface="Times New Roman" panose="02020603050405020304" pitchFamily="18" charset="0"/>
                <a:cs typeface="Times New Roman" panose="02020603050405020304" pitchFamily="18" charset="0"/>
              </a:rPr>
              <a:t>                       </a:t>
            </a:r>
            <a:r>
              <a:rPr lang="sr-Latn-RS" sz="2600" dirty="0">
                <a:solidFill>
                  <a:schemeClr val="tx1"/>
                </a:solidFill>
                <a:latin typeface="Times New Roman" panose="02020603050405020304" pitchFamily="18" charset="0"/>
                <a:cs typeface="Times New Roman" panose="02020603050405020304" pitchFamily="18" charset="0"/>
              </a:rPr>
              <a:t> </a:t>
            </a:r>
            <a:r>
              <a:rPr lang="sr-Cyrl-RS" sz="2600" dirty="0">
                <a:solidFill>
                  <a:schemeClr val="tx1"/>
                </a:solidFill>
                <a:latin typeface="Times New Roman" panose="02020603050405020304" pitchFamily="18" charset="0"/>
                <a:cs typeface="Times New Roman" panose="02020603050405020304" pitchFamily="18" charset="0"/>
              </a:rPr>
              <a:t> </a:t>
            </a:r>
            <a:r>
              <a:rPr lang="sr-Latn-RS" sz="2600" dirty="0">
                <a:solidFill>
                  <a:schemeClr val="tx1"/>
                </a:solidFill>
                <a:latin typeface="Times New Roman" panose="02020603050405020304" pitchFamily="18" charset="0"/>
                <a:cs typeface="Times New Roman" panose="02020603050405020304" pitchFamily="18" charset="0"/>
              </a:rPr>
              <a:t>  58 %</a:t>
            </a:r>
            <a:r>
              <a:rPr lang="sr-Cyrl-RS" sz="2600" dirty="0">
                <a:solidFill>
                  <a:schemeClr val="tx1"/>
                </a:solidFill>
                <a:latin typeface="Times New Roman" panose="02020603050405020304" pitchFamily="18" charset="0"/>
                <a:cs typeface="Times New Roman" panose="02020603050405020304" pitchFamily="18" charset="0"/>
              </a:rPr>
              <a:t>                </a:t>
            </a:r>
            <a:r>
              <a:rPr lang="sr-Cyrl-RS" sz="2600" b="1" dirty="0">
                <a:solidFill>
                  <a:schemeClr val="tx1"/>
                </a:solidFill>
                <a:latin typeface="Times New Roman" panose="02020603050405020304" pitchFamily="18" charset="0"/>
                <a:cs typeface="Times New Roman" panose="02020603050405020304" pitchFamily="18" charset="0"/>
              </a:rPr>
              <a:t>(61</a:t>
            </a:r>
            <a:r>
              <a:rPr lang="sr-Latn-RS" sz="2600" b="1" dirty="0">
                <a:solidFill>
                  <a:schemeClr val="tx1"/>
                </a:solidFill>
                <a:latin typeface="Times New Roman" panose="02020603050405020304" pitchFamily="18" charset="0"/>
                <a:cs typeface="Times New Roman" panose="02020603050405020304" pitchFamily="18" charset="0"/>
              </a:rPr>
              <a:t> </a:t>
            </a:r>
            <a:r>
              <a:rPr lang="sr-Cyrl-RS" sz="2600" b="1" dirty="0">
                <a:solidFill>
                  <a:schemeClr val="tx1"/>
                </a:solidFill>
                <a:latin typeface="Times New Roman" panose="02020603050405020304" pitchFamily="18" charset="0"/>
                <a:cs typeface="Times New Roman" panose="02020603050405020304" pitchFamily="18" charset="0"/>
              </a:rPr>
              <a:t>%)</a:t>
            </a:r>
          </a:p>
          <a:p>
            <a:pPr>
              <a:buFont typeface="Arial" charset="0"/>
              <a:buNone/>
              <a:defRPr/>
            </a:pPr>
            <a:endParaRPr lang="sr-Cyrl-RS" sz="2600" b="1" dirty="0">
              <a:solidFill>
                <a:schemeClr val="tx1"/>
              </a:solidFill>
              <a:latin typeface="Times New Roman" panose="02020603050405020304" pitchFamily="18" charset="0"/>
              <a:cs typeface="Times New Roman" panose="02020603050405020304" pitchFamily="18" charset="0"/>
            </a:endParaRPr>
          </a:p>
          <a:p>
            <a:pPr>
              <a:buFont typeface="Arial" charset="0"/>
              <a:buNone/>
              <a:defRPr/>
            </a:pPr>
            <a:r>
              <a:rPr lang="sr-Cyrl-RS" sz="2600" dirty="0">
                <a:solidFill>
                  <a:schemeClr val="tx1"/>
                </a:solidFill>
                <a:latin typeface="Times New Roman" panose="02020603050405020304" pitchFamily="18" charset="0"/>
                <a:cs typeface="Times New Roman" panose="02020603050405020304" pitchFamily="18" charset="0"/>
              </a:rPr>
              <a:t>3. </a:t>
            </a:r>
            <a:r>
              <a:rPr lang="en-US" sz="2600" dirty="0" err="1">
                <a:solidFill>
                  <a:schemeClr val="tx1"/>
                </a:solidFill>
                <a:latin typeface="Times New Roman" panose="02020603050405020304" pitchFamily="18" charset="0"/>
                <a:cs typeface="Times New Roman" panose="02020603050405020304" pitchFamily="18" charset="0"/>
              </a:rPr>
              <a:t>Вриједност</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израза</a:t>
            </a:r>
            <a:r>
              <a:rPr lang="en-US" sz="2600" dirty="0">
                <a:solidFill>
                  <a:schemeClr val="tx1"/>
                </a:solidFill>
                <a:latin typeface="Times New Roman" panose="02020603050405020304" pitchFamily="18" charset="0"/>
                <a:cs typeface="Times New Roman" panose="02020603050405020304" pitchFamily="18" charset="0"/>
              </a:rPr>
              <a:t>: 53 182 – (85 + а) • m, </a:t>
            </a:r>
            <a:r>
              <a:rPr lang="en-US" sz="2600" dirty="0" err="1">
                <a:solidFill>
                  <a:schemeClr val="tx1"/>
                </a:solidFill>
                <a:latin typeface="Times New Roman" panose="02020603050405020304" pitchFamily="18" charset="0"/>
                <a:cs typeface="Times New Roman" panose="02020603050405020304" pitchFamily="18" charset="0"/>
              </a:rPr>
              <a:t>за</a:t>
            </a:r>
            <a:r>
              <a:rPr lang="en-US" sz="2600" dirty="0">
                <a:solidFill>
                  <a:schemeClr val="tx1"/>
                </a:solidFill>
                <a:latin typeface="Times New Roman" panose="02020603050405020304" pitchFamily="18" charset="0"/>
                <a:cs typeface="Times New Roman" panose="02020603050405020304" pitchFamily="18" charset="0"/>
              </a:rPr>
              <a:t>: а = 165, m = 8 </a:t>
            </a:r>
            <a:r>
              <a:rPr lang="en-US" sz="2600" dirty="0" err="1">
                <a:solidFill>
                  <a:schemeClr val="tx1"/>
                </a:solidFill>
                <a:latin typeface="Times New Roman" panose="02020603050405020304" pitchFamily="18" charset="0"/>
                <a:cs typeface="Times New Roman" panose="02020603050405020304" pitchFamily="18" charset="0"/>
              </a:rPr>
              <a:t>је</a:t>
            </a:r>
            <a:r>
              <a:rPr lang="en-US" sz="2600" dirty="0">
                <a:solidFill>
                  <a:schemeClr val="tx1"/>
                </a:solidFill>
                <a:latin typeface="Times New Roman" panose="02020603050405020304" pitchFamily="18" charset="0"/>
                <a:cs typeface="Times New Roman" panose="02020603050405020304" pitchFamily="18" charset="0"/>
              </a:rPr>
              <a:t>:</a:t>
            </a:r>
            <a:r>
              <a:rPr lang="sr-Cyrl-BA" sz="2600" dirty="0">
                <a:solidFill>
                  <a:schemeClr val="tx1"/>
                </a:solidFill>
                <a:latin typeface="Times New Roman" panose="02020603050405020304" pitchFamily="18" charset="0"/>
                <a:cs typeface="Times New Roman" panose="02020603050405020304" pitchFamily="18" charset="0"/>
              </a:rPr>
              <a:t> а) 51128; б) 51 382; в) 51 182</a:t>
            </a:r>
            <a:r>
              <a:rPr lang="sr-Cyrl-RS" sz="2600" dirty="0">
                <a:solidFill>
                  <a:schemeClr val="tx1"/>
                </a:solidFill>
                <a:latin typeface="Times New Roman" panose="02020603050405020304" pitchFamily="18" charset="0"/>
                <a:cs typeface="Times New Roman" panose="02020603050405020304" pitchFamily="18" charset="0"/>
              </a:rPr>
              <a:t>;</a:t>
            </a:r>
            <a:r>
              <a:rPr lang="sr-Cyrl-BA" sz="2600" dirty="0">
                <a:solidFill>
                  <a:schemeClr val="tx1"/>
                </a:solidFill>
                <a:latin typeface="Times New Roman" panose="02020603050405020304" pitchFamily="18" charset="0"/>
                <a:cs typeface="Times New Roman" panose="02020603050405020304" pitchFamily="18" charset="0"/>
              </a:rPr>
              <a:t> г) 51 309</a:t>
            </a:r>
            <a:r>
              <a:rPr lang="sr-Cyrl-RS" sz="2600" dirty="0">
                <a:solidFill>
                  <a:schemeClr val="tx1"/>
                </a:solidFill>
                <a:latin typeface="Times New Roman" panose="02020603050405020304" pitchFamily="18" charset="0"/>
                <a:cs typeface="Times New Roman" panose="02020603050405020304" pitchFamily="18" charset="0"/>
              </a:rPr>
              <a:t>;  </a:t>
            </a:r>
            <a:r>
              <a:rPr lang="sr-Cyrl-BA" sz="2600" dirty="0">
                <a:solidFill>
                  <a:schemeClr val="tx1"/>
                </a:solidFill>
                <a:latin typeface="Times New Roman" panose="02020603050405020304" pitchFamily="18" charset="0"/>
                <a:cs typeface="Times New Roman" panose="02020603050405020304" pitchFamily="18" charset="0"/>
              </a:rPr>
              <a:t>д) 51 216</a:t>
            </a:r>
            <a:r>
              <a:rPr lang="sr-Cyrl-RS" sz="2600" dirty="0">
                <a:solidFill>
                  <a:schemeClr val="tx1"/>
                </a:solidFill>
                <a:latin typeface="Times New Roman" panose="02020603050405020304" pitchFamily="18" charset="0"/>
                <a:cs typeface="Times New Roman" panose="02020603050405020304" pitchFamily="18" charset="0"/>
              </a:rPr>
              <a:t>   </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заокружи</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тачан</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одговор</a:t>
            </a:r>
            <a:r>
              <a:rPr lang="en-US" sz="2600" dirty="0">
                <a:solidFill>
                  <a:schemeClr val="tx1"/>
                </a:solidFill>
                <a:latin typeface="Times New Roman" panose="02020603050405020304" pitchFamily="18" charset="0"/>
                <a:cs typeface="Times New Roman" panose="02020603050405020304" pitchFamily="18" charset="0"/>
              </a:rPr>
              <a:t>)</a:t>
            </a:r>
            <a:r>
              <a:rPr lang="sr-Latn-RS" sz="2600" dirty="0">
                <a:solidFill>
                  <a:schemeClr val="tx1"/>
                </a:solidFill>
                <a:latin typeface="Times New Roman" panose="02020603050405020304" pitchFamily="18" charset="0"/>
                <a:cs typeface="Times New Roman" panose="02020603050405020304" pitchFamily="18" charset="0"/>
              </a:rPr>
              <a:t>.</a:t>
            </a:r>
            <a:r>
              <a:rPr lang="en-US" sz="2600" dirty="0">
                <a:solidFill>
                  <a:schemeClr val="tx1"/>
                </a:solidFill>
                <a:latin typeface="Times New Roman" panose="02020603050405020304" pitchFamily="18" charset="0"/>
                <a:cs typeface="Times New Roman" panose="02020603050405020304" pitchFamily="18" charset="0"/>
              </a:rPr>
              <a:t> </a:t>
            </a:r>
            <a:r>
              <a:rPr lang="sr-Cyrl-RS" sz="2600" dirty="0">
                <a:solidFill>
                  <a:schemeClr val="tx1"/>
                </a:solidFill>
                <a:latin typeface="Times New Roman" panose="02020603050405020304" pitchFamily="18" charset="0"/>
                <a:cs typeface="Times New Roman" panose="02020603050405020304" pitchFamily="18" charset="0"/>
              </a:rPr>
              <a:t>  </a:t>
            </a:r>
            <a:endParaRPr lang="sr-Latn-RS" sz="2600" dirty="0">
              <a:solidFill>
                <a:schemeClr val="tx1"/>
              </a:solidFill>
              <a:latin typeface="Times New Roman" panose="02020603050405020304" pitchFamily="18" charset="0"/>
              <a:cs typeface="Times New Roman" panose="02020603050405020304" pitchFamily="18" charset="0"/>
            </a:endParaRPr>
          </a:p>
          <a:p>
            <a:pPr>
              <a:buFont typeface="Arial" charset="0"/>
              <a:buNone/>
              <a:defRPr/>
            </a:pPr>
            <a:r>
              <a:rPr lang="sr-Latn-RS" sz="2600" dirty="0">
                <a:solidFill>
                  <a:schemeClr val="tx1"/>
                </a:solidFill>
                <a:latin typeface="Times New Roman" panose="02020603050405020304" pitchFamily="18" charset="0"/>
                <a:cs typeface="Times New Roman" panose="02020603050405020304" pitchFamily="18" charset="0"/>
              </a:rPr>
              <a:t>                                                       59 %                </a:t>
            </a:r>
            <a:r>
              <a:rPr lang="sr-Cyrl-RS" sz="2600" b="1" dirty="0">
                <a:solidFill>
                  <a:schemeClr val="tx1"/>
                </a:solidFill>
                <a:latin typeface="Times New Roman" panose="02020603050405020304" pitchFamily="18" charset="0"/>
                <a:cs typeface="Times New Roman" panose="02020603050405020304" pitchFamily="18" charset="0"/>
              </a:rPr>
              <a:t>(68</a:t>
            </a:r>
            <a:r>
              <a:rPr lang="sr-Latn-RS" sz="2600" b="1" dirty="0">
                <a:solidFill>
                  <a:schemeClr val="tx1"/>
                </a:solidFill>
                <a:latin typeface="Times New Roman" panose="02020603050405020304" pitchFamily="18" charset="0"/>
                <a:cs typeface="Times New Roman" panose="02020603050405020304" pitchFamily="18" charset="0"/>
              </a:rPr>
              <a:t> </a:t>
            </a:r>
            <a:r>
              <a:rPr lang="sr-Cyrl-RS" sz="2600" b="1" dirty="0">
                <a:solidFill>
                  <a:schemeClr val="tx1"/>
                </a:solidFill>
                <a:latin typeface="Times New Roman" panose="02020603050405020304" pitchFamily="18" charset="0"/>
                <a:cs typeface="Times New Roman" panose="02020603050405020304" pitchFamily="18" charset="0"/>
              </a:rPr>
              <a:t>%)</a:t>
            </a:r>
            <a:endParaRPr lang="en-US" sz="2600" b="1" dirty="0">
              <a:solidFill>
                <a:schemeClr val="tx1"/>
              </a:solidFill>
              <a:latin typeface="Times New Roman" panose="02020603050405020304" pitchFamily="18" charset="0"/>
              <a:cs typeface="Times New Roman" panose="02020603050405020304" pitchFamily="18" charset="0"/>
            </a:endParaRPr>
          </a:p>
          <a:p>
            <a:endParaRPr lang="sr-Latn-RS" dirty="0"/>
          </a:p>
        </p:txBody>
      </p:sp>
      <p:sp>
        <p:nvSpPr>
          <p:cNvPr id="4" name="Slide Number Placeholder 3">
            <a:extLst>
              <a:ext uri="{FF2B5EF4-FFF2-40B4-BE49-F238E27FC236}">
                <a16:creationId xmlns:a16="http://schemas.microsoft.com/office/drawing/2014/main" id="{A59E3F00-CADA-A086-11DF-647E0A274D24}"/>
              </a:ext>
            </a:extLst>
          </p:cNvPr>
          <p:cNvSpPr>
            <a:spLocks noGrp="1"/>
          </p:cNvSpPr>
          <p:nvPr>
            <p:ph type="sldNum" sz="quarter" idx="12"/>
          </p:nvPr>
        </p:nvSpPr>
        <p:spPr/>
        <p:txBody>
          <a:bodyPr/>
          <a:lstStyle/>
          <a:p>
            <a:fld id="{8E4B4BDA-1E1E-4429-89B8-BA423FC377D7}" type="slidenum">
              <a:rPr lang="bs-Latn-BA" smtClean="0"/>
              <a:pPr/>
              <a:t>14</a:t>
            </a:fld>
            <a:endParaRPr lang="bs-Latn-BA"/>
          </a:p>
        </p:txBody>
      </p:sp>
    </p:spTree>
    <p:extLst>
      <p:ext uri="{BB962C8B-B14F-4D97-AF65-F5344CB8AC3E}">
        <p14:creationId xmlns:p14="http://schemas.microsoft.com/office/powerpoint/2010/main" val="1636813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1908B-38DA-FECA-2BF8-B6B918D60C97}"/>
              </a:ext>
            </a:extLst>
          </p:cNvPr>
          <p:cNvSpPr>
            <a:spLocks noGrp="1"/>
          </p:cNvSpPr>
          <p:nvPr>
            <p:ph type="title"/>
          </p:nvPr>
        </p:nvSpPr>
        <p:spPr>
          <a:xfrm>
            <a:off x="609599" y="609600"/>
            <a:ext cx="6770713" cy="731168"/>
          </a:xfrm>
          <a:solidFill>
            <a:schemeClr val="accent1"/>
          </a:solidFill>
        </p:spPr>
        <p:style>
          <a:lnRef idx="2">
            <a:schemeClr val="accent2"/>
          </a:lnRef>
          <a:fillRef idx="1">
            <a:schemeClr val="lt1"/>
          </a:fillRef>
          <a:effectRef idx="0">
            <a:schemeClr val="accent2"/>
          </a:effectRef>
          <a:fontRef idx="minor">
            <a:schemeClr val="dk1"/>
          </a:fontRef>
        </p:style>
        <p:txBody>
          <a:bodyPr>
            <a:noAutofit/>
          </a:bodyPr>
          <a:lstStyle/>
          <a:p>
            <a:r>
              <a:rPr lang="en-US" altLang="sr-Latn-RS" sz="2800" b="1" dirty="0" err="1">
                <a:solidFill>
                  <a:schemeClr val="tx1"/>
                </a:solidFill>
                <a:latin typeface="Times New Roman" panose="02020603050405020304" pitchFamily="18" charset="0"/>
                <a:cs typeface="Times New Roman" panose="02020603050405020304" pitchFamily="18" charset="0"/>
              </a:rPr>
              <a:t>Математички</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изрази</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са</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више</a:t>
            </a:r>
            <a:r>
              <a:rPr lang="en-US" altLang="sr-Latn-RS" sz="2800" b="1" dirty="0">
                <a:solidFill>
                  <a:schemeClr val="tx1"/>
                </a:solidFill>
                <a:latin typeface="Times New Roman" panose="02020603050405020304" pitchFamily="18" charset="0"/>
                <a:cs typeface="Times New Roman" panose="02020603050405020304" pitchFamily="18" charset="0"/>
              </a:rPr>
              <a:t> </a:t>
            </a:r>
            <a:r>
              <a:rPr lang="en-US" altLang="sr-Latn-RS" sz="2800" b="1" dirty="0" err="1">
                <a:solidFill>
                  <a:schemeClr val="tx1"/>
                </a:solidFill>
                <a:latin typeface="Times New Roman" panose="02020603050405020304" pitchFamily="18" charset="0"/>
                <a:cs typeface="Times New Roman" panose="02020603050405020304" pitchFamily="18" charset="0"/>
              </a:rPr>
              <a:t>операција</a:t>
            </a:r>
            <a:endParaRPr lang="sr-Latn-RS" sz="28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7B876CA-1C2E-06E7-D483-6B160EC51936}"/>
              </a:ext>
            </a:extLst>
          </p:cNvPr>
          <p:cNvSpPr>
            <a:spLocks noGrp="1"/>
          </p:cNvSpPr>
          <p:nvPr>
            <p:ph idx="1"/>
          </p:nvPr>
        </p:nvSpPr>
        <p:spPr>
          <a:xfrm>
            <a:off x="609598" y="1700808"/>
            <a:ext cx="7058745" cy="4340555"/>
          </a:xfrm>
          <a:solidFill>
            <a:schemeClr val="accent2">
              <a:lumMod val="40000"/>
              <a:lumOff val="60000"/>
            </a:schemeClr>
          </a:solidFill>
          <a:ln w="38100">
            <a:solidFill>
              <a:srgbClr val="00B050"/>
            </a:solidFill>
          </a:ln>
        </p:spPr>
        <p:txBody>
          <a:bodyPr>
            <a:normAutofit/>
          </a:bodyPr>
          <a:lstStyle/>
          <a:p>
            <a:pPr marL="0" indent="0">
              <a:buNone/>
            </a:pPr>
            <a:r>
              <a:rPr lang="sr-Latn-RS" altLang="sr-Latn-RS" sz="2400" dirty="0">
                <a:latin typeface="Times New Roman" panose="02020603050405020304" pitchFamily="18" charset="0"/>
                <a:cs typeface="Times New Roman" panose="02020603050405020304" pitchFamily="18" charset="0"/>
              </a:rPr>
              <a:t>1. </a:t>
            </a:r>
            <a:r>
              <a:rPr lang="en-US" altLang="sr-Latn-RS" sz="2400" dirty="0" err="1">
                <a:latin typeface="Times New Roman" panose="02020603050405020304" pitchFamily="18" charset="0"/>
                <a:cs typeface="Times New Roman" panose="02020603050405020304" pitchFamily="18" charset="0"/>
              </a:rPr>
              <a:t>Израчунај</a:t>
            </a:r>
            <a:r>
              <a:rPr lang="en-US" altLang="sr-Latn-RS" sz="2400" dirty="0">
                <a:latin typeface="Times New Roman" panose="02020603050405020304" pitchFamily="18" charset="0"/>
                <a:cs typeface="Times New Roman" panose="02020603050405020304" pitchFamily="18" charset="0"/>
              </a:rPr>
              <a:t>  2 + 8 • 2 =                   </a:t>
            </a:r>
            <a:r>
              <a:rPr lang="sr-Latn-RS" altLang="sr-Latn-RS" sz="2400" dirty="0">
                <a:latin typeface="Times New Roman" panose="02020603050405020304" pitchFamily="18" charset="0"/>
                <a:cs typeface="Times New Roman" panose="02020603050405020304" pitchFamily="18" charset="0"/>
              </a:rPr>
              <a:t>  73 %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(80</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a:p>
            <a:pPr marL="514350" indent="-514350">
              <a:buFont typeface="Arial" panose="020B0604020202020204" pitchFamily="34" charset="0"/>
              <a:buNone/>
            </a:pPr>
            <a:endParaRPr lang="en-U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en-US" altLang="sr-Latn-RS" sz="2400" dirty="0">
                <a:latin typeface="Times New Roman" panose="02020603050405020304" pitchFamily="18" charset="0"/>
                <a:cs typeface="Times New Roman" panose="02020603050405020304" pitchFamily="18" charset="0"/>
              </a:rPr>
              <a:t>2. </a:t>
            </a:r>
            <a:r>
              <a:rPr lang="en-US" altLang="sr-Latn-RS" sz="2400" dirty="0" err="1">
                <a:latin typeface="Times New Roman" panose="02020603050405020304" pitchFamily="18" charset="0"/>
                <a:cs typeface="Times New Roman" panose="02020603050405020304" pitchFamily="18" charset="0"/>
              </a:rPr>
              <a:t>Одреди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број</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који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је</a:t>
            </a:r>
            <a:r>
              <a:rPr lang="en-US" altLang="sr-Latn-RS" sz="2400" dirty="0">
                <a:latin typeface="Times New Roman" panose="02020603050405020304" pitchFamily="18" charset="0"/>
                <a:cs typeface="Times New Roman" panose="02020603050405020304" pitchFamily="18" charset="0"/>
              </a:rPr>
              <a:t> 164 </a:t>
            </a:r>
            <a:r>
              <a:rPr lang="en-US" altLang="sr-Latn-RS" sz="2400" dirty="0" err="1">
                <a:latin typeface="Times New Roman" panose="02020603050405020304" pitchFamily="18" charset="0"/>
                <a:cs typeface="Times New Roman" panose="02020603050405020304" pitchFamily="18" charset="0"/>
              </a:rPr>
              <a:t>пута</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већи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од</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количника</a:t>
            </a:r>
            <a:endParaRPr lang="sr-Latn-R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бројева</a:t>
            </a:r>
            <a:r>
              <a:rPr lang="en-US" altLang="sr-Latn-RS" sz="2400" dirty="0">
                <a:latin typeface="Times New Roman" panose="02020603050405020304" pitchFamily="18" charset="0"/>
                <a:cs typeface="Times New Roman" panose="02020603050405020304" pitchFamily="18" charset="0"/>
              </a:rPr>
              <a:t> 1248 и 48.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39 %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a:t>
            </a:r>
            <a:r>
              <a:rPr lang="en-U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(40</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a:p>
            <a:pPr marL="514350" indent="-514350">
              <a:buFont typeface="Arial" panose="020B0604020202020204" pitchFamily="34" charset="0"/>
              <a:buNone/>
            </a:pPr>
            <a:endParaRPr lang="en-U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en-US" altLang="sr-Latn-RS" sz="2400" dirty="0">
                <a:latin typeface="Times New Roman" panose="02020603050405020304" pitchFamily="18" charset="0"/>
                <a:cs typeface="Times New Roman" panose="02020603050405020304" pitchFamily="18" charset="0"/>
              </a:rPr>
              <a:t>3. </a:t>
            </a:r>
            <a:r>
              <a:rPr lang="en-US" altLang="sr-Latn-RS" sz="2400" dirty="0" err="1">
                <a:latin typeface="Times New Roman" panose="02020603050405020304" pitchFamily="18" charset="0"/>
                <a:cs typeface="Times New Roman" panose="02020603050405020304" pitchFamily="18" charset="0"/>
              </a:rPr>
              <a:t>Стави</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заграде</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тако</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да</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написана</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једнакост</a:t>
            </a:r>
            <a:r>
              <a:rPr lang="en-U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буде</a:t>
            </a:r>
            <a:endParaRPr lang="sr-Latn-RS" altLang="sr-Latn-RS" sz="2400" dirty="0">
              <a:latin typeface="Times New Roman" panose="02020603050405020304" pitchFamily="18" charset="0"/>
              <a:cs typeface="Times New Roman" panose="02020603050405020304" pitchFamily="18" charset="0"/>
            </a:endParaRP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a:t>
            </a:r>
            <a:r>
              <a:rPr lang="en-US" altLang="sr-Latn-RS" sz="2400" dirty="0" err="1">
                <a:latin typeface="Times New Roman" panose="02020603050405020304" pitchFamily="18" charset="0"/>
                <a:cs typeface="Times New Roman" panose="02020603050405020304" pitchFamily="18" charset="0"/>
              </a:rPr>
              <a:t>тачна</a:t>
            </a:r>
            <a:r>
              <a:rPr lang="en-US" altLang="sr-Latn-RS" sz="2400" dirty="0">
                <a:latin typeface="Times New Roman" panose="02020603050405020304" pitchFamily="18" charset="0"/>
                <a:cs typeface="Times New Roman" panose="02020603050405020304" pitchFamily="18" charset="0"/>
              </a:rPr>
              <a:t>  32 : 8 – 4 + 2 • 6 = 20</a:t>
            </a:r>
            <a:r>
              <a:rPr lang="sr-Latn-RS" altLang="sr-Latn-RS" sz="2400" dirty="0">
                <a:latin typeface="Times New Roman" panose="02020603050405020304" pitchFamily="18" charset="0"/>
                <a:cs typeface="Times New Roman" panose="02020603050405020304" pitchFamily="18" charset="0"/>
              </a:rPr>
              <a:t> </a:t>
            </a:r>
          </a:p>
          <a:p>
            <a:pPr marL="514350" indent="-514350">
              <a:buFont typeface="Arial" panose="020B0604020202020204" pitchFamily="34" charset="0"/>
              <a:buNone/>
            </a:pPr>
            <a:r>
              <a:rPr lang="sr-Latn-RS" altLang="sr-Latn-RS" sz="2400" dirty="0">
                <a:latin typeface="Times New Roman" panose="02020603050405020304" pitchFamily="18" charset="0"/>
                <a:cs typeface="Times New Roman" panose="02020603050405020304" pitchFamily="18" charset="0"/>
              </a:rPr>
              <a:t>                                                            44 %</a:t>
            </a:r>
            <a:r>
              <a:rPr lang="en-US" altLang="sr-Latn-RS" sz="2400" dirty="0">
                <a:latin typeface="Times New Roman" panose="02020603050405020304" pitchFamily="18" charset="0"/>
                <a:cs typeface="Times New Roman" panose="02020603050405020304" pitchFamily="18" charset="0"/>
              </a:rPr>
              <a:t>  </a:t>
            </a:r>
            <a:r>
              <a:rPr lang="sr-Latn-RS" altLang="sr-Latn-RS" sz="2400"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(56</a:t>
            </a:r>
            <a:r>
              <a:rPr lang="sr-Latn-RS" altLang="sr-Latn-RS" sz="2400" b="1" dirty="0">
                <a:latin typeface="Times New Roman" panose="02020603050405020304" pitchFamily="18" charset="0"/>
                <a:cs typeface="Times New Roman" panose="02020603050405020304" pitchFamily="18" charset="0"/>
              </a:rPr>
              <a:t> </a:t>
            </a:r>
            <a:r>
              <a:rPr lang="en-US" altLang="sr-Latn-RS" sz="2400" b="1" dirty="0">
                <a:latin typeface="Times New Roman" panose="02020603050405020304" pitchFamily="18" charset="0"/>
                <a:cs typeface="Times New Roman" panose="02020603050405020304" pitchFamily="18" charset="0"/>
              </a:rPr>
              <a:t>%)</a:t>
            </a:r>
          </a:p>
          <a:p>
            <a:endParaRPr lang="sr-Latn-RS" dirty="0"/>
          </a:p>
        </p:txBody>
      </p:sp>
      <p:sp>
        <p:nvSpPr>
          <p:cNvPr id="4" name="Slide Number Placeholder 3">
            <a:extLst>
              <a:ext uri="{FF2B5EF4-FFF2-40B4-BE49-F238E27FC236}">
                <a16:creationId xmlns:a16="http://schemas.microsoft.com/office/drawing/2014/main" id="{902FB53C-1F6A-D976-E63B-C950C95296D6}"/>
              </a:ext>
            </a:extLst>
          </p:cNvPr>
          <p:cNvSpPr>
            <a:spLocks noGrp="1"/>
          </p:cNvSpPr>
          <p:nvPr>
            <p:ph type="sldNum" sz="quarter" idx="12"/>
          </p:nvPr>
        </p:nvSpPr>
        <p:spPr/>
        <p:txBody>
          <a:bodyPr/>
          <a:lstStyle/>
          <a:p>
            <a:fld id="{8E4B4BDA-1E1E-4429-89B8-BA423FC377D7}" type="slidenum">
              <a:rPr lang="bs-Latn-BA" smtClean="0"/>
              <a:pPr/>
              <a:t>15</a:t>
            </a:fld>
            <a:endParaRPr lang="bs-Latn-BA"/>
          </a:p>
        </p:txBody>
      </p:sp>
    </p:spTree>
    <p:extLst>
      <p:ext uri="{BB962C8B-B14F-4D97-AF65-F5344CB8AC3E}">
        <p14:creationId xmlns:p14="http://schemas.microsoft.com/office/powerpoint/2010/main" val="3928670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FF535-2631-1A3C-48C4-52DABA01DEDF}"/>
              </a:ext>
            </a:extLst>
          </p:cNvPr>
          <p:cNvSpPr>
            <a:spLocks noGrp="1"/>
          </p:cNvSpPr>
          <p:nvPr>
            <p:ph type="title"/>
          </p:nvPr>
        </p:nvSpPr>
        <p:spPr>
          <a:xfrm>
            <a:off x="609599" y="609600"/>
            <a:ext cx="6347713" cy="947192"/>
          </a:xfrm>
          <a:solidFill>
            <a:schemeClr val="accent1">
              <a:lumMod val="75000"/>
            </a:schemeClr>
          </a:solidFill>
        </p:spPr>
        <p:txBody>
          <a:bodyPr/>
          <a:lstStyle/>
          <a:p>
            <a:r>
              <a:rPr lang="en-US" sz="3600" b="1" dirty="0" err="1">
                <a:solidFill>
                  <a:schemeClr val="tx1"/>
                </a:solidFill>
                <a:effectLst/>
                <a:latin typeface="Times New Roman" panose="02020603050405020304" pitchFamily="18" charset="0"/>
                <a:ea typeface="Times New Roman" panose="02020603050405020304" pitchFamily="18" charset="0"/>
              </a:rPr>
              <a:t>Јединице</a:t>
            </a:r>
            <a:r>
              <a:rPr lang="en-US" sz="3600" b="1" dirty="0">
                <a:solidFill>
                  <a:schemeClr val="tx1"/>
                </a:solidFill>
                <a:effectLst/>
                <a:latin typeface="Times New Roman" panose="02020603050405020304" pitchFamily="18" charset="0"/>
                <a:ea typeface="Times New Roman" panose="02020603050405020304" pitchFamily="18" charset="0"/>
              </a:rPr>
              <a:t> </a:t>
            </a:r>
            <a:r>
              <a:rPr lang="en-US" sz="3600" b="1" dirty="0" err="1">
                <a:solidFill>
                  <a:schemeClr val="tx1"/>
                </a:solidFill>
                <a:effectLst/>
                <a:latin typeface="Times New Roman" panose="02020603050405020304" pitchFamily="18" charset="0"/>
                <a:ea typeface="Times New Roman" panose="02020603050405020304" pitchFamily="18" charset="0"/>
              </a:rPr>
              <a:t>за</a:t>
            </a:r>
            <a:r>
              <a:rPr lang="en-US" sz="3600" b="1" dirty="0">
                <a:solidFill>
                  <a:schemeClr val="tx1"/>
                </a:solidFill>
                <a:effectLst/>
                <a:latin typeface="Times New Roman" panose="02020603050405020304" pitchFamily="18" charset="0"/>
                <a:ea typeface="Times New Roman" panose="02020603050405020304" pitchFamily="18" charset="0"/>
              </a:rPr>
              <a:t> </a:t>
            </a:r>
            <a:r>
              <a:rPr lang="en-US" sz="3600" b="1" dirty="0" err="1">
                <a:solidFill>
                  <a:schemeClr val="tx1"/>
                </a:solidFill>
                <a:effectLst/>
                <a:latin typeface="Times New Roman" panose="02020603050405020304" pitchFamily="18" charset="0"/>
                <a:ea typeface="Times New Roman" panose="02020603050405020304" pitchFamily="18" charset="0"/>
              </a:rPr>
              <a:t>мјеру</a:t>
            </a:r>
            <a:endParaRPr lang="sr-Latn-RS" b="1" dirty="0">
              <a:solidFill>
                <a:schemeClr val="tx1"/>
              </a:solidFill>
            </a:endParaRPr>
          </a:p>
        </p:txBody>
      </p:sp>
      <p:sp>
        <p:nvSpPr>
          <p:cNvPr id="3" name="Content Placeholder 2">
            <a:extLst>
              <a:ext uri="{FF2B5EF4-FFF2-40B4-BE49-F238E27FC236}">
                <a16:creationId xmlns:a16="http://schemas.microsoft.com/office/drawing/2014/main" id="{0E176F34-50FB-6F12-2643-2AFCD3479416}"/>
              </a:ext>
            </a:extLst>
          </p:cNvPr>
          <p:cNvSpPr>
            <a:spLocks noGrp="1"/>
          </p:cNvSpPr>
          <p:nvPr>
            <p:ph idx="1"/>
          </p:nvPr>
        </p:nvSpPr>
        <p:spPr>
          <a:xfrm>
            <a:off x="609599" y="1556792"/>
            <a:ext cx="6347714" cy="4484571"/>
          </a:xfrm>
          <a:solidFill>
            <a:srgbClr val="B3D483"/>
          </a:solidFill>
        </p:spPr>
        <p:txBody>
          <a:bodyPr/>
          <a:lstStyle/>
          <a:p>
            <a:r>
              <a:rPr lang="sr-Cyrl-RS" sz="1800" dirty="0">
                <a:effectLst/>
                <a:latin typeface="Times New Roman" panose="02020603050405020304" pitchFamily="18" charset="0"/>
                <a:ea typeface="Times New Roman" panose="02020603050405020304" pitchFamily="18" charset="0"/>
              </a:rPr>
              <a:t>1. </a:t>
            </a:r>
            <a:r>
              <a:rPr lang="en-US" sz="1800" dirty="0">
                <a:effectLst/>
                <a:latin typeface="Times New Roman" panose="02020603050405020304" pitchFamily="18" charset="0"/>
                <a:ea typeface="Times New Roman" panose="02020603050405020304" pitchFamily="18" charset="0"/>
              </a:rPr>
              <a:t>1 cm = ________mm</a:t>
            </a:r>
            <a:r>
              <a:rPr lang="sr-Cyrl-RS" sz="1800" dirty="0">
                <a:effectLst/>
                <a:latin typeface="Times New Roman" panose="02020603050405020304" pitchFamily="18" charset="0"/>
                <a:ea typeface="Times New Roman" panose="02020603050405020304" pitchFamily="18" charset="0"/>
              </a:rPr>
              <a:t>                   80,76%       </a:t>
            </a:r>
            <a:r>
              <a:rPr lang="sr-Cyrl-RS" sz="1800" b="1" dirty="0">
                <a:effectLst/>
                <a:latin typeface="Times New Roman" panose="02020603050405020304" pitchFamily="18" charset="0"/>
                <a:ea typeface="Times New Roman" panose="02020603050405020304" pitchFamily="18" charset="0"/>
              </a:rPr>
              <a:t>( 82%)</a:t>
            </a:r>
          </a:p>
          <a:p>
            <a:endParaRPr lang="sr-Cyrl-RS" dirty="0">
              <a:latin typeface="Times New Roman" panose="02020603050405020304" pitchFamily="18" charset="0"/>
            </a:endParaRPr>
          </a:p>
          <a:p>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2. Заокружи слово испред тачног одговора: 3 l  и 800 ml је исто што и:    </a:t>
            </a:r>
            <a:r>
              <a:rPr lang="bs-Cyrl-BA" sz="1800" dirty="0">
                <a:solidFill>
                  <a:srgbClr val="000000"/>
                </a:solidFill>
                <a:effectLst/>
                <a:latin typeface="Times New Roman" panose="02020603050405020304" pitchFamily="18" charset="0"/>
                <a:ea typeface="Calibri" panose="020F0502020204030204" pitchFamily="34" charset="0"/>
              </a:rPr>
              <a:t>а) 38 ml</a:t>
            </a:r>
            <a:r>
              <a:rPr lang="sr-Cyrl-RS" dirty="0">
                <a:solidFill>
                  <a:srgbClr val="000000"/>
                </a:solidFill>
                <a:latin typeface="Times New Roman" panose="02020603050405020304" pitchFamily="18" charset="0"/>
                <a:ea typeface="Calibri" panose="020F0502020204030204" pitchFamily="34" charset="0"/>
              </a:rPr>
              <a:t>      </a:t>
            </a:r>
            <a:r>
              <a:rPr lang="bs-Cyrl-BA" sz="1800" dirty="0">
                <a:solidFill>
                  <a:srgbClr val="000000"/>
                </a:solidFill>
                <a:effectLst/>
                <a:latin typeface="Times New Roman" panose="02020603050405020304" pitchFamily="18" charset="0"/>
                <a:ea typeface="Calibri" panose="020F0502020204030204" pitchFamily="34" charset="0"/>
              </a:rPr>
              <a:t>б) 38 l</a:t>
            </a:r>
            <a:r>
              <a:rPr lang="sr-Cyrl-RS" dirty="0">
                <a:solidFill>
                  <a:srgbClr val="000000"/>
                </a:solidFill>
                <a:latin typeface="Times New Roman" panose="02020603050405020304" pitchFamily="18" charset="0"/>
                <a:ea typeface="Calibri" panose="020F0502020204030204" pitchFamily="34" charset="0"/>
              </a:rPr>
              <a:t>    </a:t>
            </a:r>
            <a:r>
              <a:rPr lang="bs-Cyrl-BA" sz="1800" dirty="0">
                <a:solidFill>
                  <a:srgbClr val="000000"/>
                </a:solidFill>
                <a:effectLst/>
                <a:latin typeface="Times New Roman" panose="02020603050405020304" pitchFamily="18" charset="0"/>
                <a:ea typeface="Calibri" panose="020F0502020204030204" pitchFamily="34" charset="0"/>
              </a:rPr>
              <a:t>в) 308 dl</a:t>
            </a:r>
            <a:r>
              <a:rPr lang="sr-Cyrl-RS" dirty="0">
                <a:solidFill>
                  <a:srgbClr val="000000"/>
                </a:solidFill>
                <a:latin typeface="Times New Roman" panose="02020603050405020304" pitchFamily="18" charset="0"/>
                <a:ea typeface="Calibri" panose="020F0502020204030204" pitchFamily="34" charset="0"/>
              </a:rPr>
              <a:t>      </a:t>
            </a:r>
            <a:r>
              <a:rPr lang="bs-Cyrl-BA" sz="1800" dirty="0">
                <a:effectLst/>
                <a:latin typeface="Arial Narrow" panose="020B0606020202030204" pitchFamily="34" charset="0"/>
                <a:ea typeface="Calibri" panose="020F0502020204030204" pitchFamily="34" charset="0"/>
                <a:cs typeface="Verdana" panose="020B0604030504040204" pitchFamily="34" charset="0"/>
              </a:rPr>
              <a:t>г) 38 dl</a:t>
            </a:r>
            <a:r>
              <a:rPr lang="bs-Cyrl-BA" sz="1800" i="1" dirty="0">
                <a:effectLst/>
                <a:latin typeface="Arial Narrow" panose="020B0606020202030204" pitchFamily="34" charset="0"/>
                <a:ea typeface="Calibri" panose="020F0502020204030204" pitchFamily="34" charset="0"/>
                <a:cs typeface="Verdana" panose="020B0604030504040204" pitchFamily="34" charset="0"/>
              </a:rPr>
              <a:t> </a:t>
            </a:r>
          </a:p>
          <a:p>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                                                          32,03%         (</a:t>
            </a:r>
            <a:r>
              <a:rPr lang="bs-Cyrl-BA" sz="1800" b="1" dirty="0">
                <a:effectLst/>
                <a:latin typeface="Times New Roman" panose="02020603050405020304" pitchFamily="18" charset="0"/>
                <a:ea typeface="Times New Roman" panose="02020603050405020304" pitchFamily="18" charset="0"/>
                <a:cs typeface="Verdana" panose="020B0604030504040204" pitchFamily="34" charset="0"/>
              </a:rPr>
              <a:t>67%)</a:t>
            </a:r>
          </a:p>
          <a:p>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3. Израчунај:</a:t>
            </a:r>
            <a:r>
              <a:rPr lang="sr-Cyrl-RS" dirty="0">
                <a:latin typeface="Verdana" panose="020B0604030504040204" pitchFamily="34" charset="0"/>
                <a:ea typeface="Times New Roman" panose="02020603050405020304" pitchFamily="18" charset="0"/>
                <a:cs typeface="Verdana" panose="020B0604030504040204" pitchFamily="34" charset="0"/>
              </a:rPr>
              <a:t> </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11 dm</a:t>
            </a:r>
            <a:r>
              <a:rPr lang="bs-Cyrl-BA" sz="1800" baseline="30000" dirty="0">
                <a:effectLst/>
                <a:latin typeface="Times New Roman" panose="02020603050405020304" pitchFamily="18" charset="0"/>
                <a:ea typeface="Times New Roman" panose="02020603050405020304" pitchFamily="18" charset="0"/>
                <a:cs typeface="Verdana" panose="020B0604030504040204" pitchFamily="34" charset="0"/>
              </a:rPr>
              <a:t>2</a:t>
            </a:r>
            <a:r>
              <a:rPr lang="bs-Cyrl-BA" sz="1800" baseline="-25000" dirty="0">
                <a:effectLst/>
                <a:latin typeface="Times New Roman" panose="02020603050405020304" pitchFamily="18" charset="0"/>
                <a:ea typeface="Times New Roman" panose="02020603050405020304" pitchFamily="18" charset="0"/>
                <a:cs typeface="Verdana" panose="020B0604030504040204" pitchFamily="34" charset="0"/>
              </a:rPr>
              <a:t> </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 3 dm</a:t>
            </a:r>
            <a:r>
              <a:rPr lang="bs-Cyrl-BA" sz="1800" baseline="30000" dirty="0">
                <a:effectLst/>
                <a:latin typeface="Times New Roman" panose="02020603050405020304" pitchFamily="18" charset="0"/>
                <a:ea typeface="Times New Roman" panose="02020603050405020304" pitchFamily="18" charset="0"/>
                <a:cs typeface="Verdana" panose="020B0604030504040204" pitchFamily="34" charset="0"/>
              </a:rPr>
              <a:t>2 </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28 cm</a:t>
            </a:r>
            <a:r>
              <a:rPr lang="bs-Cyrl-BA" sz="1800" baseline="30000" dirty="0">
                <a:effectLst/>
                <a:latin typeface="Times New Roman" panose="02020603050405020304" pitchFamily="18" charset="0"/>
                <a:ea typeface="Times New Roman" panose="02020603050405020304" pitchFamily="18" charset="0"/>
                <a:cs typeface="Verdana" panose="020B0604030504040204" pitchFamily="34" charset="0"/>
              </a:rPr>
              <a:t>2</a:t>
            </a:r>
            <a:r>
              <a:rPr lang="bs-Cyrl-BA" sz="1800" baseline="-25000" dirty="0">
                <a:effectLst/>
                <a:latin typeface="Times New Roman" panose="02020603050405020304" pitchFamily="18" charset="0"/>
                <a:ea typeface="Times New Roman" panose="02020603050405020304" pitchFamily="18" charset="0"/>
                <a:cs typeface="Verdana" panose="020B0604030504040204" pitchFamily="34" charset="0"/>
              </a:rPr>
              <a:t> </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 62 cm</a:t>
            </a:r>
            <a:r>
              <a:rPr lang="bs-Cyrl-BA" sz="1800" baseline="30000" dirty="0">
                <a:effectLst/>
                <a:latin typeface="Times New Roman" panose="02020603050405020304" pitchFamily="18" charset="0"/>
                <a:ea typeface="Times New Roman" panose="02020603050405020304" pitchFamily="18" charset="0"/>
                <a:cs typeface="Verdana" panose="020B0604030504040204" pitchFamily="34" charset="0"/>
              </a:rPr>
              <a:t>2</a:t>
            </a:r>
            <a:r>
              <a:rPr lang="bs-Cyrl-BA" sz="1800" baseline="-25000" dirty="0">
                <a:effectLst/>
                <a:latin typeface="Times New Roman" panose="02020603050405020304" pitchFamily="18" charset="0"/>
                <a:ea typeface="Times New Roman" panose="02020603050405020304" pitchFamily="18" charset="0"/>
                <a:cs typeface="Verdana" panose="020B0604030504040204" pitchFamily="34" charset="0"/>
              </a:rPr>
              <a:t> </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          </a:t>
            </a:r>
            <a:endParaRPr lang="sr-Latn-RS" sz="1800" dirty="0">
              <a:effectLst/>
              <a:latin typeface="Verdana" panose="020B0604030504040204" pitchFamily="34" charset="0"/>
              <a:ea typeface="Times New Roman" panose="02020603050405020304" pitchFamily="18" charset="0"/>
              <a:cs typeface="Verdana" panose="020B0604030504040204" pitchFamily="34" charset="0"/>
            </a:endParaRPr>
          </a:p>
          <a:p>
            <a:r>
              <a:rPr lang="sr-Cyrl-RS" dirty="0">
                <a:latin typeface="Arial Narrow" panose="020B0606020202030204" pitchFamily="34" charset="0"/>
              </a:rPr>
              <a:t>                                                                24,96%        (</a:t>
            </a:r>
            <a:r>
              <a:rPr lang="sr-Cyrl-RS" b="1" dirty="0">
                <a:latin typeface="Arial Narrow" panose="020B0606020202030204" pitchFamily="34" charset="0"/>
              </a:rPr>
              <a:t>32%)</a:t>
            </a:r>
            <a:endParaRPr lang="sr-Latn-RS" b="1" dirty="0">
              <a:latin typeface="Arial Narrow" panose="020B0606020202030204" pitchFamily="34" charset="0"/>
            </a:endParaRPr>
          </a:p>
        </p:txBody>
      </p:sp>
      <p:sp>
        <p:nvSpPr>
          <p:cNvPr id="4" name="Slide Number Placeholder 3">
            <a:extLst>
              <a:ext uri="{FF2B5EF4-FFF2-40B4-BE49-F238E27FC236}">
                <a16:creationId xmlns:a16="http://schemas.microsoft.com/office/drawing/2014/main" id="{2F7D447A-F437-EAFD-B498-2EDA983EC6DF}"/>
              </a:ext>
            </a:extLst>
          </p:cNvPr>
          <p:cNvSpPr>
            <a:spLocks noGrp="1"/>
          </p:cNvSpPr>
          <p:nvPr>
            <p:ph type="sldNum" sz="quarter" idx="12"/>
          </p:nvPr>
        </p:nvSpPr>
        <p:spPr/>
        <p:txBody>
          <a:bodyPr/>
          <a:lstStyle/>
          <a:p>
            <a:fld id="{8E4B4BDA-1E1E-4429-89B8-BA423FC377D7}" type="slidenum">
              <a:rPr lang="bs-Latn-BA" smtClean="0"/>
              <a:pPr/>
              <a:t>16</a:t>
            </a:fld>
            <a:endParaRPr lang="bs-Latn-BA"/>
          </a:p>
        </p:txBody>
      </p:sp>
    </p:spTree>
    <p:extLst>
      <p:ext uri="{BB962C8B-B14F-4D97-AF65-F5344CB8AC3E}">
        <p14:creationId xmlns:p14="http://schemas.microsoft.com/office/powerpoint/2010/main" val="3059976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C32D7-004F-6206-026E-BDFE624FE9B9}"/>
              </a:ext>
            </a:extLst>
          </p:cNvPr>
          <p:cNvSpPr>
            <a:spLocks noGrp="1"/>
          </p:cNvSpPr>
          <p:nvPr>
            <p:ph type="title"/>
          </p:nvPr>
        </p:nvSpPr>
        <p:spPr>
          <a:solidFill>
            <a:srgbClr val="92D050"/>
          </a:solidFill>
        </p:spPr>
        <p:txBody>
          <a:bodyPr>
            <a:normAutofit fontScale="90000"/>
          </a:bodyPr>
          <a:lstStyle/>
          <a:p>
            <a:r>
              <a:rPr lang="ru-RU" b="1" dirty="0">
                <a:solidFill>
                  <a:schemeClr val="tx1"/>
                </a:solidFill>
              </a:rPr>
              <a:t>Бројевна полуправа, уређеност скупа N и скупа N0</a:t>
            </a:r>
            <a:endParaRPr lang="sr-Latn-RS" b="1" dirty="0">
              <a:solidFill>
                <a:schemeClr val="tx1"/>
              </a:solidFill>
            </a:endParaRPr>
          </a:p>
        </p:txBody>
      </p:sp>
      <p:sp>
        <p:nvSpPr>
          <p:cNvPr id="3" name="Content Placeholder 2">
            <a:extLst>
              <a:ext uri="{FF2B5EF4-FFF2-40B4-BE49-F238E27FC236}">
                <a16:creationId xmlns:a16="http://schemas.microsoft.com/office/drawing/2014/main" id="{FE374C4C-6B78-E8B5-15FB-34E828036A1E}"/>
              </a:ext>
            </a:extLst>
          </p:cNvPr>
          <p:cNvSpPr>
            <a:spLocks noGrp="1"/>
          </p:cNvSpPr>
          <p:nvPr>
            <p:ph idx="1"/>
          </p:nvPr>
        </p:nvSpPr>
        <p:spPr>
          <a:xfrm>
            <a:off x="609599" y="1930400"/>
            <a:ext cx="6347714" cy="4110963"/>
          </a:xfrm>
          <a:solidFill>
            <a:srgbClr val="B3D483"/>
          </a:solidFill>
        </p:spPr>
        <p:txBody>
          <a:bodyPr/>
          <a:lstStyle/>
          <a:p>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1. На датој бројевној полуправој прикажи бројеве 2, 5 и 7.</a:t>
            </a:r>
          </a:p>
          <a:p>
            <a:pPr marL="0" indent="0">
              <a:buNone/>
            </a:pPr>
            <a:r>
              <a:rPr lang="sr-Cyrl-RS" sz="1800" dirty="0">
                <a:effectLst/>
                <a:latin typeface="Verdana" panose="020B0604030504040204" pitchFamily="34" charset="0"/>
                <a:ea typeface="Times New Roman" panose="02020603050405020304" pitchFamily="18" charset="0"/>
                <a:cs typeface="Verdana" panose="020B0604030504040204" pitchFamily="34" charset="0"/>
              </a:rPr>
              <a:t>                                            81,78%   (</a:t>
            </a:r>
            <a:r>
              <a:rPr lang="sr-Cyrl-RS" sz="1800" b="1" dirty="0">
                <a:effectLst/>
                <a:latin typeface="Verdana" panose="020B0604030504040204" pitchFamily="34" charset="0"/>
                <a:ea typeface="Times New Roman" panose="02020603050405020304" pitchFamily="18" charset="0"/>
                <a:cs typeface="Verdana" panose="020B0604030504040204" pitchFamily="34" charset="0"/>
              </a:rPr>
              <a:t>83%)</a:t>
            </a:r>
            <a:endParaRPr lang="sr-Latn-RS" sz="1800" b="1" dirty="0">
              <a:effectLst/>
              <a:latin typeface="Verdana" panose="020B0604030504040204" pitchFamily="34" charset="0"/>
              <a:ea typeface="Times New Roman" panose="02020603050405020304" pitchFamily="18" charset="0"/>
              <a:cs typeface="Verdana" panose="020B0604030504040204" pitchFamily="34" charset="0"/>
            </a:endParaRPr>
          </a:p>
          <a:p>
            <a:r>
              <a:rPr lang="bs-Cyrl-BA" sz="1800" dirty="0">
                <a:effectLst/>
                <a:latin typeface="Times New Roman" panose="02020603050405020304" pitchFamily="18" charset="0"/>
                <a:ea typeface="Times New Roman" panose="02020603050405020304" pitchFamily="18" charset="0"/>
              </a:rPr>
              <a:t>2. Нацртај бројевну полуправу чија јединична дуж износи 1,5 cm. Означи на тој полуправој тачке којима ћеш придружити бројеве: 0, 2, 4 и 7.</a:t>
            </a:r>
          </a:p>
          <a:p>
            <a:r>
              <a:rPr lang="bs-Cyrl-BA" sz="1800" dirty="0">
                <a:effectLst/>
                <a:latin typeface="Times New Roman" panose="02020603050405020304" pitchFamily="18" charset="0"/>
                <a:ea typeface="Times New Roman" panose="02020603050405020304" pitchFamily="18" charset="0"/>
              </a:rPr>
              <a:t>                                                          33,99%      (</a:t>
            </a:r>
            <a:r>
              <a:rPr lang="bs-Cyrl-BA" sz="1800" b="1" dirty="0">
                <a:effectLst/>
                <a:latin typeface="Times New Roman" panose="02020603050405020304" pitchFamily="18" charset="0"/>
                <a:ea typeface="Times New Roman" panose="02020603050405020304" pitchFamily="18" charset="0"/>
              </a:rPr>
              <a:t>38%)</a:t>
            </a:r>
          </a:p>
          <a:p>
            <a:pPr>
              <a:lnSpc>
                <a:spcPct val="115000"/>
              </a:lnSpc>
              <a:spcAft>
                <a:spcPts val="1000"/>
              </a:spcAft>
            </a:pP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3. Напиши помоћу витичастих заграда скуп природних бројева </a:t>
            </a:r>
            <a:r>
              <a:rPr lang="bs-Cyrl-BA" sz="1800" i="1" dirty="0">
                <a:effectLst/>
                <a:latin typeface="Times New Roman" panose="02020603050405020304" pitchFamily="18" charset="0"/>
                <a:ea typeface="Times New Roman" panose="02020603050405020304" pitchFamily="18" charset="0"/>
                <a:cs typeface="Verdana" panose="020B0604030504040204" pitchFamily="34" charset="0"/>
              </a:rPr>
              <a:t>х</a:t>
            </a:r>
            <a:r>
              <a:rPr lang="bs-Cyrl-BA" sz="1800" dirty="0">
                <a:effectLst/>
                <a:latin typeface="Times New Roman" panose="02020603050405020304" pitchFamily="18" charset="0"/>
                <a:ea typeface="Times New Roman" panose="02020603050405020304" pitchFamily="18" charset="0"/>
                <a:cs typeface="Verdana" panose="020B0604030504040204" pitchFamily="34" charset="0"/>
              </a:rPr>
              <a:t> таквих да је: 999 &lt;  x ≤ 1001</a:t>
            </a:r>
            <a:endParaRPr lang="sr-Latn-RS" sz="1800" dirty="0">
              <a:effectLst/>
              <a:latin typeface="Verdana" panose="020B0604030504040204" pitchFamily="34" charset="0"/>
              <a:ea typeface="Times New Roman" panose="02020603050405020304" pitchFamily="18" charset="0"/>
              <a:cs typeface="Verdana" panose="020B0604030504040204" pitchFamily="34" charset="0"/>
            </a:endParaRPr>
          </a:p>
          <a:p>
            <a:r>
              <a:rPr lang="sr-Cyrl-RS" dirty="0"/>
              <a:t>                                                  51,76%    (</a:t>
            </a:r>
            <a:r>
              <a:rPr lang="sr-Cyrl-RS" b="1" dirty="0"/>
              <a:t>54%)</a:t>
            </a:r>
            <a:endParaRPr lang="sr-Latn-RS" b="1" dirty="0"/>
          </a:p>
        </p:txBody>
      </p:sp>
      <p:sp>
        <p:nvSpPr>
          <p:cNvPr id="4" name="Slide Number Placeholder 3">
            <a:extLst>
              <a:ext uri="{FF2B5EF4-FFF2-40B4-BE49-F238E27FC236}">
                <a16:creationId xmlns:a16="http://schemas.microsoft.com/office/drawing/2014/main" id="{AE8128A8-B3D5-4F6C-AC92-37D22CB1B14C}"/>
              </a:ext>
            </a:extLst>
          </p:cNvPr>
          <p:cNvSpPr>
            <a:spLocks noGrp="1"/>
          </p:cNvSpPr>
          <p:nvPr>
            <p:ph type="sldNum" sz="quarter" idx="12"/>
          </p:nvPr>
        </p:nvSpPr>
        <p:spPr/>
        <p:txBody>
          <a:bodyPr/>
          <a:lstStyle/>
          <a:p>
            <a:fld id="{8E4B4BDA-1E1E-4429-89B8-BA423FC377D7}" type="slidenum">
              <a:rPr lang="bs-Latn-BA" smtClean="0"/>
              <a:pPr/>
              <a:t>17</a:t>
            </a:fld>
            <a:endParaRPr lang="bs-Latn-BA"/>
          </a:p>
        </p:txBody>
      </p:sp>
    </p:spTree>
    <p:extLst>
      <p:ext uri="{BB962C8B-B14F-4D97-AF65-F5344CB8AC3E}">
        <p14:creationId xmlns:p14="http://schemas.microsoft.com/office/powerpoint/2010/main" val="617892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54328" y="116631"/>
            <a:ext cx="8579361" cy="792089"/>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400" dirty="0">
                <a:solidFill>
                  <a:schemeClr val="tx1"/>
                </a:solidFill>
                <a:effectLst/>
                <a:latin typeface="Times New Roman" panose="02020603050405020304" pitchFamily="18" charset="0"/>
                <a:cs typeface="Times New Roman" panose="02020603050405020304" pitchFamily="18" charset="0"/>
              </a:rPr>
              <a:t>Узорак</a:t>
            </a:r>
            <a:r>
              <a:rPr lang="en-GB" sz="2400" dirty="0">
                <a:solidFill>
                  <a:schemeClr val="tx1"/>
                </a:solidFill>
                <a:effectLst/>
                <a:latin typeface="Times New Roman" panose="02020603050405020304" pitchFamily="18" charset="0"/>
                <a:cs typeface="Times New Roman" panose="02020603050405020304" pitchFamily="18" charset="0"/>
              </a:rPr>
              <a:t> </a:t>
            </a:r>
            <a:r>
              <a:rPr lang="sr-Cyrl-RS" sz="2400" dirty="0">
                <a:solidFill>
                  <a:schemeClr val="tx1"/>
                </a:solidFill>
                <a:effectLst/>
                <a:latin typeface="Times New Roman" panose="02020603050405020304" pitchFamily="18" charset="0"/>
                <a:cs typeface="Times New Roman" panose="02020603050405020304" pitchFamily="18" charset="0"/>
              </a:rPr>
              <a:t>за</a:t>
            </a:r>
            <a:r>
              <a:rPr lang="bs-Cyrl-BA" sz="2400" dirty="0">
                <a:solidFill>
                  <a:schemeClr val="tx1"/>
                </a:solidFill>
                <a:effectLst/>
                <a:latin typeface="Times New Roman" panose="02020603050405020304" pitchFamily="18" charset="0"/>
                <a:cs typeface="Times New Roman" panose="02020603050405020304" pitchFamily="18" charset="0"/>
              </a:rPr>
              <a:t> провјеру постигнућа из СРПСКОГ ЈЕЗИКА </a:t>
            </a:r>
            <a:br>
              <a:rPr lang="bs-Cyrl-BA" sz="2400" dirty="0">
                <a:solidFill>
                  <a:schemeClr val="tx1"/>
                </a:solidFill>
                <a:effectLst/>
                <a:latin typeface="Times New Roman" panose="02020603050405020304" pitchFamily="18" charset="0"/>
                <a:cs typeface="Times New Roman" panose="02020603050405020304" pitchFamily="18" charset="0"/>
              </a:rPr>
            </a:br>
            <a:r>
              <a:rPr lang="bs-Cyrl-BA" sz="2400" dirty="0">
                <a:solidFill>
                  <a:schemeClr val="tx1"/>
                </a:solidFill>
                <a:effectLst/>
                <a:latin typeface="Times New Roman" panose="02020603050405020304" pitchFamily="18" charset="0"/>
                <a:cs typeface="Times New Roman" panose="02020603050405020304" pitchFamily="18" charset="0"/>
              </a:rPr>
              <a:t>на нивоу РЕГИЈА Републике Српске</a:t>
            </a:r>
            <a:endParaRPr lang="sr-Latn-CS" sz="2400" dirty="0">
              <a:solidFill>
                <a:schemeClr val="tx1"/>
              </a:solidFill>
              <a:effectLst/>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p:txBody>
          <a:bodyPr/>
          <a:lstStyle/>
          <a:p>
            <a:fld id="{8E4B4BDA-1E1E-4429-89B8-BA423FC377D7}" type="slidenum">
              <a:rPr lang="bs-Latn-BA" smtClean="0"/>
              <a:pPr/>
              <a:t>18</a:t>
            </a:fld>
            <a:endParaRPr lang="bs-Latn-BA"/>
          </a:p>
        </p:txBody>
      </p:sp>
      <p:graphicFrame>
        <p:nvGraphicFramePr>
          <p:cNvPr id="12" name="Table 12">
            <a:extLst>
              <a:ext uri="{FF2B5EF4-FFF2-40B4-BE49-F238E27FC236}">
                <a16:creationId xmlns:a16="http://schemas.microsoft.com/office/drawing/2014/main" id="{0D7791BC-1997-D7AD-05CB-3C938FC12961}"/>
              </a:ext>
            </a:extLst>
          </p:cNvPr>
          <p:cNvGraphicFramePr>
            <a:graphicFrameLocks noGrp="1"/>
          </p:cNvGraphicFramePr>
          <p:nvPr>
            <p:extLst>
              <p:ext uri="{D42A27DB-BD31-4B8C-83A1-F6EECF244321}">
                <p14:modId xmlns:p14="http://schemas.microsoft.com/office/powerpoint/2010/main" val="3752400148"/>
              </p:ext>
            </p:extLst>
          </p:nvPr>
        </p:nvGraphicFramePr>
        <p:xfrm>
          <a:off x="354329" y="1052736"/>
          <a:ext cx="8466143" cy="5544618"/>
        </p:xfrm>
        <a:graphic>
          <a:graphicData uri="http://schemas.openxmlformats.org/drawingml/2006/table">
            <a:tbl>
              <a:tblPr firstRow="1" bandRow="1">
                <a:tableStyleId>{5C22544A-7EE6-4342-B048-85BDC9FD1C3A}</a:tableStyleId>
              </a:tblPr>
              <a:tblGrid>
                <a:gridCol w="2822047">
                  <a:extLst>
                    <a:ext uri="{9D8B030D-6E8A-4147-A177-3AD203B41FA5}">
                      <a16:colId xmlns:a16="http://schemas.microsoft.com/office/drawing/2014/main" val="491218521"/>
                    </a:ext>
                  </a:extLst>
                </a:gridCol>
                <a:gridCol w="1834881">
                  <a:extLst>
                    <a:ext uri="{9D8B030D-6E8A-4147-A177-3AD203B41FA5}">
                      <a16:colId xmlns:a16="http://schemas.microsoft.com/office/drawing/2014/main" val="953225223"/>
                    </a:ext>
                  </a:extLst>
                </a:gridCol>
                <a:gridCol w="3809215">
                  <a:extLst>
                    <a:ext uri="{9D8B030D-6E8A-4147-A177-3AD203B41FA5}">
                      <a16:colId xmlns:a16="http://schemas.microsoft.com/office/drawing/2014/main" val="830956821"/>
                    </a:ext>
                  </a:extLst>
                </a:gridCol>
              </a:tblGrid>
              <a:tr h="486523">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Регија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Број школа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Број обухваћених ученика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R w="38100" cap="flat" cmpd="sng" algn="ctr">
                      <a:solidFill>
                        <a:srgbClr val="00B050"/>
                      </a:solidFill>
                      <a:prstDash val="solid"/>
                      <a:round/>
                      <a:headEnd type="none" w="med" len="med"/>
                      <a:tailEnd type="none" w="med" len="med"/>
                    </a:lnR>
                    <a:lnT w="38100" cap="flat" cmpd="sng" algn="ctr">
                      <a:solidFill>
                        <a:srgbClr val="00B050"/>
                      </a:solidFill>
                      <a:prstDash val="solid"/>
                      <a:round/>
                      <a:headEnd type="none" w="med" len="med"/>
                      <a:tailEnd type="none" w="med" len="med"/>
                    </a:lnT>
                    <a:solidFill>
                      <a:schemeClr val="accent2">
                        <a:lumMod val="60000"/>
                        <a:lumOff val="40000"/>
                      </a:schemeClr>
                    </a:solidFill>
                  </a:tcPr>
                </a:tc>
                <a:extLst>
                  <a:ext uri="{0D108BD9-81ED-4DB2-BD59-A6C34878D82A}">
                    <a16:rowId xmlns:a16="http://schemas.microsoft.com/office/drawing/2014/main" val="3953227044"/>
                  </a:ext>
                </a:extLst>
              </a:tr>
              <a:tr h="66287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Бања Лука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23</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983</a:t>
                      </a: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387954482"/>
                  </a:ext>
                </a:extLst>
              </a:tr>
              <a:tr h="587722">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Приједор</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23</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980</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383872563"/>
                  </a:ext>
                </a:extLst>
              </a:tr>
              <a:tr h="589199">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Добој</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18</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346</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2536003609"/>
                  </a:ext>
                </a:extLst>
              </a:tr>
              <a:tr h="613010">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Бијељина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9</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CS" sz="2400" dirty="0">
                          <a:effectLst/>
                          <a:latin typeface="Times New Roman" panose="02020603050405020304" pitchFamily="18" charset="0"/>
                          <a:ea typeface="Times New Roman" panose="02020603050405020304" pitchFamily="18" charset="0"/>
                          <a:cs typeface="Times New Roman" panose="02020603050405020304" pitchFamily="18" charset="0"/>
                        </a:rPr>
                        <a:t>483</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523902351"/>
                  </a:ext>
                </a:extLst>
              </a:tr>
              <a:tr h="53786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Бирач</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8</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CS" sz="2400" dirty="0">
                          <a:effectLst/>
                          <a:latin typeface="Times New Roman" panose="02020603050405020304" pitchFamily="18" charset="0"/>
                          <a:ea typeface="Times New Roman" panose="02020603050405020304" pitchFamily="18" charset="0"/>
                          <a:cs typeface="Times New Roman" panose="02020603050405020304" pitchFamily="18" charset="0"/>
                        </a:rPr>
                        <a:t>281</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2215658011"/>
                  </a:ext>
                </a:extLst>
              </a:tr>
              <a:tr h="87574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Сарајевско-романијска регија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9</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427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811771276"/>
                  </a:ext>
                </a:extLst>
              </a:tr>
              <a:tr h="503532">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Херцеговина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4</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CS" sz="2400" dirty="0">
                          <a:effectLst/>
                          <a:latin typeface="Times New Roman" panose="02020603050405020304" pitchFamily="18" charset="0"/>
                          <a:ea typeface="Times New Roman" panose="02020603050405020304" pitchFamily="18" charset="0"/>
                          <a:cs typeface="Times New Roman" panose="02020603050405020304" pitchFamily="18" charset="0"/>
                        </a:rPr>
                        <a:t>617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4157792207"/>
                  </a:ext>
                </a:extLst>
              </a:tr>
              <a:tr h="688159">
                <a:tc>
                  <a:txBody>
                    <a:bodyPr/>
                    <a:lstStyle/>
                    <a:p>
                      <a:pPr algn="ctr"/>
                      <a:r>
                        <a:rPr lang="en-US" sz="2400" b="1" dirty="0">
                          <a:solidFill>
                            <a:sysClr val="windowText" lastClr="000000"/>
                          </a:solidFill>
                          <a:latin typeface="Times New Roman" panose="02020603050405020304" pitchFamily="18" charset="0"/>
                          <a:cs typeface="Times New Roman" panose="02020603050405020304" pitchFamily="18" charset="0"/>
                        </a:rPr>
                        <a:t>    </a:t>
                      </a:r>
                      <a:r>
                        <a:rPr lang="sr-Cyrl-RS" sz="2400" b="1" dirty="0">
                          <a:solidFill>
                            <a:sysClr val="windowText" lastClr="000000"/>
                          </a:solidFill>
                          <a:latin typeface="Times New Roman" panose="02020603050405020304" pitchFamily="18" charset="0"/>
                          <a:cs typeface="Times New Roman" panose="02020603050405020304" pitchFamily="18" charset="0"/>
                        </a:rPr>
                        <a:t>Укупно:</a:t>
                      </a:r>
                      <a:endParaRPr lang="en-US" sz="2400" b="1"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r>
                        <a:rPr lang="en-US" sz="2400" b="1" dirty="0">
                          <a:solidFill>
                            <a:sysClr val="windowText" lastClr="000000"/>
                          </a:solidFill>
                          <a:latin typeface="Times New Roman" panose="02020603050405020304" pitchFamily="18" charset="0"/>
                          <a:cs typeface="Times New Roman" panose="02020603050405020304" pitchFamily="18" charset="0"/>
                        </a:rPr>
                        <a:t>94</a:t>
                      </a:r>
                    </a:p>
                  </a:txBody>
                  <a:tcPr>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pPr>
                      <a:r>
                        <a:rPr lang="sr-Cyrl-C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4117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lnB w="381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061563262"/>
                  </a:ext>
                </a:extLst>
              </a:tr>
            </a:tbl>
          </a:graphicData>
        </a:graphic>
      </p:graphicFrame>
    </p:spTree>
    <p:extLst>
      <p:ext uri="{BB962C8B-B14F-4D97-AF65-F5344CB8AC3E}">
        <p14:creationId xmlns:p14="http://schemas.microsoft.com/office/powerpoint/2010/main" val="4061945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54328" y="116631"/>
            <a:ext cx="8579361" cy="792089"/>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400" dirty="0">
                <a:solidFill>
                  <a:schemeClr val="tx1"/>
                </a:solidFill>
                <a:effectLst/>
                <a:latin typeface="Times New Roman" panose="02020603050405020304" pitchFamily="18" charset="0"/>
                <a:cs typeface="Times New Roman" panose="02020603050405020304" pitchFamily="18" charset="0"/>
              </a:rPr>
              <a:t>Узорак</a:t>
            </a:r>
            <a:r>
              <a:rPr lang="en-GB" sz="2400" dirty="0">
                <a:solidFill>
                  <a:schemeClr val="tx1"/>
                </a:solidFill>
                <a:effectLst/>
                <a:latin typeface="Times New Roman" panose="02020603050405020304" pitchFamily="18" charset="0"/>
                <a:cs typeface="Times New Roman" panose="02020603050405020304" pitchFamily="18" charset="0"/>
              </a:rPr>
              <a:t> </a:t>
            </a:r>
            <a:r>
              <a:rPr lang="sr-Cyrl-RS" sz="2400" dirty="0">
                <a:solidFill>
                  <a:schemeClr val="tx1"/>
                </a:solidFill>
                <a:effectLst/>
                <a:latin typeface="Times New Roman" panose="02020603050405020304" pitchFamily="18" charset="0"/>
                <a:cs typeface="Times New Roman" panose="02020603050405020304" pitchFamily="18" charset="0"/>
              </a:rPr>
              <a:t>за</a:t>
            </a:r>
            <a:r>
              <a:rPr lang="bs-Cyrl-BA" sz="2400" dirty="0">
                <a:solidFill>
                  <a:schemeClr val="tx1"/>
                </a:solidFill>
                <a:effectLst/>
                <a:latin typeface="Times New Roman" panose="02020603050405020304" pitchFamily="18" charset="0"/>
                <a:cs typeface="Times New Roman" panose="02020603050405020304" pitchFamily="18" charset="0"/>
              </a:rPr>
              <a:t> провјеру постигнућа из МАТЕМАТИКЕ</a:t>
            </a:r>
            <a:br>
              <a:rPr lang="bs-Cyrl-BA" sz="2400" dirty="0">
                <a:solidFill>
                  <a:schemeClr val="tx1"/>
                </a:solidFill>
                <a:effectLst/>
                <a:latin typeface="Times New Roman" panose="02020603050405020304" pitchFamily="18" charset="0"/>
                <a:cs typeface="Times New Roman" panose="02020603050405020304" pitchFamily="18" charset="0"/>
              </a:rPr>
            </a:br>
            <a:r>
              <a:rPr lang="bs-Cyrl-BA" sz="2400" dirty="0">
                <a:solidFill>
                  <a:schemeClr val="tx1"/>
                </a:solidFill>
                <a:effectLst/>
                <a:latin typeface="Times New Roman" panose="02020603050405020304" pitchFamily="18" charset="0"/>
                <a:cs typeface="Times New Roman" panose="02020603050405020304" pitchFamily="18" charset="0"/>
              </a:rPr>
              <a:t>на нивоу РЕГИЈА Републике Српске</a:t>
            </a:r>
            <a:endParaRPr lang="sr-Latn-CS" sz="2400" dirty="0">
              <a:solidFill>
                <a:schemeClr val="tx1"/>
              </a:solidFill>
              <a:effectLst/>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p:txBody>
          <a:bodyPr/>
          <a:lstStyle/>
          <a:p>
            <a:fld id="{8E4B4BDA-1E1E-4429-89B8-BA423FC377D7}" type="slidenum">
              <a:rPr lang="bs-Latn-BA" smtClean="0"/>
              <a:pPr/>
              <a:t>19</a:t>
            </a:fld>
            <a:endParaRPr lang="bs-Latn-BA"/>
          </a:p>
        </p:txBody>
      </p:sp>
      <p:graphicFrame>
        <p:nvGraphicFramePr>
          <p:cNvPr id="12" name="Table 12">
            <a:extLst>
              <a:ext uri="{FF2B5EF4-FFF2-40B4-BE49-F238E27FC236}">
                <a16:creationId xmlns:a16="http://schemas.microsoft.com/office/drawing/2014/main" id="{0D7791BC-1997-D7AD-05CB-3C938FC12961}"/>
              </a:ext>
            </a:extLst>
          </p:cNvPr>
          <p:cNvGraphicFramePr>
            <a:graphicFrameLocks noGrp="1"/>
          </p:cNvGraphicFramePr>
          <p:nvPr>
            <p:extLst>
              <p:ext uri="{D42A27DB-BD31-4B8C-83A1-F6EECF244321}">
                <p14:modId xmlns:p14="http://schemas.microsoft.com/office/powerpoint/2010/main" val="1885113428"/>
              </p:ext>
            </p:extLst>
          </p:nvPr>
        </p:nvGraphicFramePr>
        <p:xfrm>
          <a:off x="354329" y="1052736"/>
          <a:ext cx="8466143" cy="5544618"/>
        </p:xfrm>
        <a:graphic>
          <a:graphicData uri="http://schemas.openxmlformats.org/drawingml/2006/table">
            <a:tbl>
              <a:tblPr firstRow="1" bandRow="1">
                <a:tableStyleId>{5C22544A-7EE6-4342-B048-85BDC9FD1C3A}</a:tableStyleId>
              </a:tblPr>
              <a:tblGrid>
                <a:gridCol w="2822047">
                  <a:extLst>
                    <a:ext uri="{9D8B030D-6E8A-4147-A177-3AD203B41FA5}">
                      <a16:colId xmlns:a16="http://schemas.microsoft.com/office/drawing/2014/main" val="491218521"/>
                    </a:ext>
                  </a:extLst>
                </a:gridCol>
                <a:gridCol w="1834881">
                  <a:extLst>
                    <a:ext uri="{9D8B030D-6E8A-4147-A177-3AD203B41FA5}">
                      <a16:colId xmlns:a16="http://schemas.microsoft.com/office/drawing/2014/main" val="953225223"/>
                    </a:ext>
                  </a:extLst>
                </a:gridCol>
                <a:gridCol w="3809215">
                  <a:extLst>
                    <a:ext uri="{9D8B030D-6E8A-4147-A177-3AD203B41FA5}">
                      <a16:colId xmlns:a16="http://schemas.microsoft.com/office/drawing/2014/main" val="830956821"/>
                    </a:ext>
                  </a:extLst>
                </a:gridCol>
              </a:tblGrid>
              <a:tr h="486523">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Регија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Број школа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algn="ctr"/>
                      <a:r>
                        <a:rPr lang="sr-Cyrl-RS" sz="2400" b="0" dirty="0">
                          <a:solidFill>
                            <a:sysClr val="windowText" lastClr="000000"/>
                          </a:solidFill>
                          <a:latin typeface="Times New Roman" panose="02020603050405020304" pitchFamily="18" charset="0"/>
                          <a:cs typeface="Times New Roman" panose="02020603050405020304" pitchFamily="18" charset="0"/>
                        </a:rPr>
                        <a:t>Број обухваћених ученика</a:t>
                      </a:r>
                      <a:endParaRPr lang="en-US" sz="2400" b="0" dirty="0">
                        <a:solidFill>
                          <a:sysClr val="windowText" lastClr="000000"/>
                        </a:solidFill>
                        <a:latin typeface="Times New Roman" panose="02020603050405020304" pitchFamily="18" charset="0"/>
                        <a:cs typeface="Times New Roman" panose="02020603050405020304" pitchFamily="18" charset="0"/>
                      </a:endParaRPr>
                    </a:p>
                  </a:txBody>
                  <a:tcPr>
                    <a:lnR w="38100" cap="flat" cmpd="sng" algn="ctr">
                      <a:solidFill>
                        <a:srgbClr val="00B050"/>
                      </a:solidFill>
                      <a:prstDash val="solid"/>
                      <a:round/>
                      <a:headEnd type="none" w="med" len="med"/>
                      <a:tailEnd type="none" w="med" len="med"/>
                    </a:lnR>
                    <a:lnT w="38100" cap="flat" cmpd="sng" algn="ctr">
                      <a:solidFill>
                        <a:srgbClr val="00B050"/>
                      </a:solidFill>
                      <a:prstDash val="solid"/>
                      <a:round/>
                      <a:headEnd type="none" w="med" len="med"/>
                      <a:tailEnd type="none" w="med" len="med"/>
                    </a:lnT>
                    <a:solidFill>
                      <a:schemeClr val="accent2">
                        <a:lumMod val="60000"/>
                        <a:lumOff val="40000"/>
                      </a:schemeClr>
                    </a:solidFill>
                  </a:tcPr>
                </a:tc>
                <a:extLst>
                  <a:ext uri="{0D108BD9-81ED-4DB2-BD59-A6C34878D82A}">
                    <a16:rowId xmlns:a16="http://schemas.microsoft.com/office/drawing/2014/main" val="3953227044"/>
                  </a:ext>
                </a:extLst>
              </a:tr>
              <a:tr h="66287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Бања Лука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24</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1338</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387954482"/>
                  </a:ext>
                </a:extLst>
              </a:tr>
              <a:tr h="587722">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Приједор</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23</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942</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383872563"/>
                  </a:ext>
                </a:extLst>
              </a:tr>
              <a:tr h="589199">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Добој</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17</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859</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2536003609"/>
                  </a:ext>
                </a:extLst>
              </a:tr>
              <a:tr h="613010">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Бијељина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9</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519</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523902351"/>
                  </a:ext>
                </a:extLst>
              </a:tr>
              <a:tr h="53786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Бирач</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7</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420</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2215658011"/>
                  </a:ext>
                </a:extLst>
              </a:tr>
              <a:tr h="875741">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Сарајевско-романијска регија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9</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40000"/>
                        <a:lumOff val="6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404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811771276"/>
                  </a:ext>
                </a:extLst>
              </a:tr>
              <a:tr h="503532">
                <a:tc>
                  <a:txBody>
                    <a:bodyPr/>
                    <a:lstStyle/>
                    <a:p>
                      <a:r>
                        <a:rPr lang="sr-Cyrl-RS" sz="2400" dirty="0">
                          <a:solidFill>
                            <a:sysClr val="windowText" lastClr="000000"/>
                          </a:solidFill>
                          <a:latin typeface="Times New Roman" panose="02020603050405020304" pitchFamily="18" charset="0"/>
                          <a:cs typeface="Times New Roman" panose="02020603050405020304" pitchFamily="18" charset="0"/>
                        </a:rPr>
                        <a:t>Регија Херцеговина</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r>
                        <a:rPr lang="sr-Cyrl-RS" sz="2400" dirty="0">
                          <a:solidFill>
                            <a:sysClr val="windowText" lastClr="000000"/>
                          </a:solidFill>
                          <a:latin typeface="Times New Roman" panose="02020603050405020304" pitchFamily="18" charset="0"/>
                          <a:cs typeface="Times New Roman" panose="02020603050405020304" pitchFamily="18" charset="0"/>
                        </a:rPr>
                        <a:t>5</a:t>
                      </a:r>
                      <a:endParaRPr lang="en-US" sz="2400" dirty="0">
                        <a:solidFill>
                          <a:sysClr val="windowText" lastClr="000000"/>
                        </a:solidFill>
                        <a:latin typeface="Times New Roman" panose="02020603050405020304" pitchFamily="18" charset="0"/>
                        <a:cs typeface="Times New Roman" panose="02020603050405020304" pitchFamily="18" charset="0"/>
                      </a:endParaRPr>
                    </a:p>
                  </a:txBody>
                  <a:tcPr>
                    <a:solidFill>
                      <a:schemeClr val="accent2">
                        <a:lumMod val="20000"/>
                        <a:lumOff val="80000"/>
                      </a:schemeClr>
                    </a:solidFill>
                  </a:tcPr>
                </a:tc>
                <a:tc>
                  <a:txBody>
                    <a:bodyPr/>
                    <a:lstStyle/>
                    <a:p>
                      <a:pPr algn="ctr">
                        <a:lnSpc>
                          <a:spcPct val="107000"/>
                        </a:lnSpc>
                      </a:pPr>
                      <a:r>
                        <a:rPr lang="sr-Cyrl-RS" sz="2400" dirty="0">
                          <a:effectLst/>
                          <a:latin typeface="Times New Roman" panose="02020603050405020304" pitchFamily="18" charset="0"/>
                          <a:ea typeface="Times New Roman" panose="02020603050405020304" pitchFamily="18" charset="0"/>
                          <a:cs typeface="Times New Roman" panose="02020603050405020304" pitchFamily="18" charset="0"/>
                        </a:rPr>
                        <a:t>244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4157792207"/>
                  </a:ext>
                </a:extLst>
              </a:tr>
              <a:tr h="688159">
                <a:tc>
                  <a:txBody>
                    <a:bodyPr/>
                    <a:lstStyle/>
                    <a:p>
                      <a:pPr algn="ctr"/>
                      <a:r>
                        <a:rPr lang="en-US" sz="2400" b="1" dirty="0">
                          <a:solidFill>
                            <a:sysClr val="windowText" lastClr="000000"/>
                          </a:solidFill>
                          <a:latin typeface="Times New Roman" panose="02020603050405020304" pitchFamily="18" charset="0"/>
                          <a:cs typeface="Times New Roman" panose="02020603050405020304" pitchFamily="18" charset="0"/>
                        </a:rPr>
                        <a:t>    </a:t>
                      </a:r>
                      <a:r>
                        <a:rPr lang="sr-Cyrl-RS" sz="2400" b="1" dirty="0">
                          <a:solidFill>
                            <a:sysClr val="windowText" lastClr="000000"/>
                          </a:solidFill>
                          <a:latin typeface="Times New Roman" panose="02020603050405020304" pitchFamily="18" charset="0"/>
                          <a:cs typeface="Times New Roman" panose="02020603050405020304" pitchFamily="18" charset="0"/>
                        </a:rPr>
                        <a:t>Укупно:</a:t>
                      </a:r>
                      <a:endParaRPr lang="en-US" sz="2400" b="1" dirty="0">
                        <a:solidFill>
                          <a:sysClr val="windowText" lastClr="000000"/>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r>
                        <a:rPr lang="en-US" sz="2400" b="1" dirty="0">
                          <a:solidFill>
                            <a:sysClr val="windowText" lastClr="000000"/>
                          </a:solidFill>
                          <a:latin typeface="Times New Roman" panose="02020603050405020304" pitchFamily="18" charset="0"/>
                          <a:cs typeface="Times New Roman" panose="02020603050405020304" pitchFamily="18" charset="0"/>
                        </a:rPr>
                        <a:t>94</a:t>
                      </a:r>
                    </a:p>
                  </a:txBody>
                  <a:tcPr>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pPr>
                      <a:r>
                        <a:rPr lang="sr-Cyrl-RS" sz="2400" b="1" dirty="0">
                          <a:effectLst/>
                          <a:latin typeface="Times New Roman" panose="02020603050405020304" pitchFamily="18" charset="0"/>
                          <a:ea typeface="Times New Roman" panose="02020603050405020304" pitchFamily="18" charset="0"/>
                          <a:cs typeface="Times New Roman" panose="02020603050405020304" pitchFamily="18" charset="0"/>
                        </a:rPr>
                        <a:t>4726</a:t>
                      </a:r>
                      <a:endPar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R w="38100" cap="flat" cmpd="sng" algn="ctr">
                      <a:solidFill>
                        <a:srgbClr val="00B050"/>
                      </a:solidFill>
                      <a:prstDash val="solid"/>
                      <a:round/>
                      <a:headEnd type="none" w="med" len="med"/>
                      <a:tailEnd type="none" w="med" len="med"/>
                    </a:lnR>
                    <a:lnB w="381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4061563262"/>
                  </a:ext>
                </a:extLst>
              </a:tr>
            </a:tbl>
          </a:graphicData>
        </a:graphic>
      </p:graphicFrame>
    </p:spTree>
    <p:extLst>
      <p:ext uri="{BB962C8B-B14F-4D97-AF65-F5344CB8AC3E}">
        <p14:creationId xmlns:p14="http://schemas.microsoft.com/office/powerpoint/2010/main" val="246121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6112EF-1AFB-C1D2-6B5F-06EECC9AB583}"/>
              </a:ext>
            </a:extLst>
          </p:cNvPr>
          <p:cNvSpPr>
            <a:spLocks noGrp="1"/>
          </p:cNvSpPr>
          <p:nvPr>
            <p:ph type="title"/>
          </p:nvPr>
        </p:nvSpPr>
        <p:spPr/>
        <p:txBody>
          <a:bodyPr>
            <a:normAutofit fontScale="90000"/>
          </a:bodyPr>
          <a:lstStyle/>
          <a:p>
            <a:pPr algn="ctr"/>
            <a:r>
              <a:rPr lang="sr-Cyrl-RS" dirty="0"/>
              <a:t>Истраживања о утицају пандемије </a:t>
            </a:r>
            <a:br>
              <a:rPr lang="sr-Cyrl-RS" dirty="0"/>
            </a:br>
            <a:r>
              <a:rPr lang="sr-Cyrl-RS" dirty="0"/>
              <a:t>(Друштво психолога РС)</a:t>
            </a:r>
            <a:endParaRPr lang="sr-Latn-RS" dirty="0"/>
          </a:p>
        </p:txBody>
      </p:sp>
      <p:pic>
        <p:nvPicPr>
          <p:cNvPr id="6" name="Content Placeholder 5">
            <a:extLst>
              <a:ext uri="{FF2B5EF4-FFF2-40B4-BE49-F238E27FC236}">
                <a16:creationId xmlns:a16="http://schemas.microsoft.com/office/drawing/2014/main" id="{36F7A5E3-2BBB-6A2A-5FBF-EE7BAF116ABB}"/>
              </a:ext>
            </a:extLst>
          </p:cNvPr>
          <p:cNvPicPr>
            <a:picLocks noGrp="1" noChangeAspect="1"/>
          </p:cNvPicPr>
          <p:nvPr>
            <p:ph idx="1"/>
          </p:nvPr>
        </p:nvPicPr>
        <p:blipFill>
          <a:blip r:embed="rId2"/>
          <a:stretch>
            <a:fillRect/>
          </a:stretch>
        </p:blipFill>
        <p:spPr>
          <a:xfrm>
            <a:off x="609600" y="2904087"/>
            <a:ext cx="6348413" cy="2394438"/>
          </a:xfrm>
        </p:spPr>
      </p:pic>
      <p:sp>
        <p:nvSpPr>
          <p:cNvPr id="2" name="Slide Number Placeholder 1">
            <a:extLst>
              <a:ext uri="{FF2B5EF4-FFF2-40B4-BE49-F238E27FC236}">
                <a16:creationId xmlns:a16="http://schemas.microsoft.com/office/drawing/2014/main" id="{2D1316D8-4632-9454-83C3-D49E2FB0A2ED}"/>
              </a:ext>
            </a:extLst>
          </p:cNvPr>
          <p:cNvSpPr>
            <a:spLocks noGrp="1"/>
          </p:cNvSpPr>
          <p:nvPr>
            <p:ph type="sldNum" sz="quarter" idx="12"/>
          </p:nvPr>
        </p:nvSpPr>
        <p:spPr/>
        <p:txBody>
          <a:bodyPr/>
          <a:lstStyle/>
          <a:p>
            <a:fld id="{8E4B4BDA-1E1E-4429-89B8-BA423FC377D7}" type="slidenum">
              <a:rPr lang="bs-Latn-BA" smtClean="0"/>
              <a:pPr/>
              <a:t>2</a:t>
            </a:fld>
            <a:endParaRPr lang="bs-Latn-BA"/>
          </a:p>
        </p:txBody>
      </p:sp>
    </p:spTree>
    <p:extLst>
      <p:ext uri="{BB962C8B-B14F-4D97-AF65-F5344CB8AC3E}">
        <p14:creationId xmlns:p14="http://schemas.microsoft.com/office/powerpoint/2010/main" val="4175953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31" y="3408538"/>
            <a:ext cx="8455335" cy="597657"/>
          </a:xfrm>
          <a:ln>
            <a:solidFill>
              <a:srgbClr val="00B050"/>
            </a:solidFill>
          </a:ln>
        </p:spPr>
        <p:style>
          <a:lnRef idx="1">
            <a:schemeClr val="accent1"/>
          </a:lnRef>
          <a:fillRef idx="3">
            <a:schemeClr val="accent1"/>
          </a:fillRef>
          <a:effectRef idx="2">
            <a:schemeClr val="accent1"/>
          </a:effectRef>
          <a:fontRef idx="minor">
            <a:schemeClr val="lt1"/>
          </a:fontRef>
        </p:style>
        <p:txBody>
          <a:bodyPr>
            <a:normAutofit/>
          </a:bodyPr>
          <a:lstStyle/>
          <a:p>
            <a:pPr algn="ctr"/>
            <a:r>
              <a:rPr lang="sr-Cyrl-RS" sz="2400" dirty="0">
                <a:solidFill>
                  <a:schemeClr val="tx1"/>
                </a:solidFill>
                <a:effectLst/>
                <a:latin typeface="Times New Roman" pitchFamily="18" charset="0"/>
                <a:cs typeface="Times New Roman" pitchFamily="18" charset="0"/>
              </a:rPr>
              <a:t>Критеријуми за одређивање нивоа постигнућа</a:t>
            </a:r>
            <a:endParaRPr lang="en-GB" sz="2400" dirty="0">
              <a:solidFill>
                <a:schemeClr val="tx1"/>
              </a:solidFill>
              <a:effectLst/>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58535952"/>
              </p:ext>
            </p:extLst>
          </p:nvPr>
        </p:nvGraphicFramePr>
        <p:xfrm>
          <a:off x="194531" y="4221088"/>
          <a:ext cx="8481925" cy="2377128"/>
        </p:xfrm>
        <a:graphic>
          <a:graphicData uri="http://schemas.openxmlformats.org/drawingml/2006/table">
            <a:tbl>
              <a:tblPr firstRow="1" bandRow="1">
                <a:tableStyleId>{5C22544A-7EE6-4342-B048-85BDC9FD1C3A}</a:tableStyleId>
              </a:tblPr>
              <a:tblGrid>
                <a:gridCol w="3587404">
                  <a:extLst>
                    <a:ext uri="{9D8B030D-6E8A-4147-A177-3AD203B41FA5}">
                      <a16:colId xmlns:a16="http://schemas.microsoft.com/office/drawing/2014/main" val="20000"/>
                    </a:ext>
                  </a:extLst>
                </a:gridCol>
                <a:gridCol w="1741188">
                  <a:extLst>
                    <a:ext uri="{9D8B030D-6E8A-4147-A177-3AD203B41FA5}">
                      <a16:colId xmlns:a16="http://schemas.microsoft.com/office/drawing/2014/main" val="20001"/>
                    </a:ext>
                  </a:extLst>
                </a:gridCol>
                <a:gridCol w="3153333">
                  <a:extLst>
                    <a:ext uri="{9D8B030D-6E8A-4147-A177-3AD203B41FA5}">
                      <a16:colId xmlns:a16="http://schemas.microsoft.com/office/drawing/2014/main" val="20002"/>
                    </a:ext>
                  </a:extLst>
                </a:gridCol>
              </a:tblGrid>
              <a:tr h="679602">
                <a:tc>
                  <a:txBody>
                    <a:bodyPr/>
                    <a:lstStyle/>
                    <a:p>
                      <a:pPr algn="ctr">
                        <a:lnSpc>
                          <a:spcPct val="115000"/>
                        </a:lnSpc>
                        <a:spcAft>
                          <a:spcPts val="0"/>
                        </a:spcAft>
                      </a:pPr>
                      <a:r>
                        <a:rPr lang="sr-Cyrl-CS" sz="2000" b="0" dirty="0">
                          <a:solidFill>
                            <a:schemeClr val="tx1"/>
                          </a:solidFill>
                          <a:latin typeface="Times New Roman"/>
                          <a:ea typeface="Calibri"/>
                          <a:cs typeface="Times New Roman"/>
                        </a:rPr>
                        <a:t>Ниво постигнућа</a:t>
                      </a:r>
                    </a:p>
                    <a:p>
                      <a:pPr algn="ctr">
                        <a:lnSpc>
                          <a:spcPct val="115000"/>
                        </a:lnSpc>
                        <a:spcAft>
                          <a:spcPts val="0"/>
                        </a:spcAft>
                      </a:pPr>
                      <a:endParaRPr lang="en-US" sz="2000" b="0" dirty="0">
                        <a:solidFill>
                          <a:schemeClr val="tx1"/>
                        </a:solidFill>
                        <a:latin typeface="Calibri"/>
                        <a:ea typeface="Calibri"/>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15000"/>
                        </a:lnSpc>
                        <a:spcAft>
                          <a:spcPts val="0"/>
                        </a:spcAft>
                      </a:pPr>
                      <a:r>
                        <a:rPr lang="sr-Cyrl-CS" sz="2000" b="0" dirty="0">
                          <a:solidFill>
                            <a:schemeClr val="tx1"/>
                          </a:solidFill>
                          <a:latin typeface="Times New Roman"/>
                          <a:ea typeface="Calibri"/>
                          <a:cs typeface="Times New Roman"/>
                        </a:rPr>
                        <a:t>Ознака нивоа</a:t>
                      </a:r>
                    </a:p>
                    <a:p>
                      <a:pPr algn="ctr">
                        <a:lnSpc>
                          <a:spcPct val="115000"/>
                        </a:lnSpc>
                        <a:spcAft>
                          <a:spcPts val="0"/>
                        </a:spcAft>
                      </a:pPr>
                      <a:r>
                        <a:rPr lang="sr-Cyrl-CS" sz="2000" b="0" dirty="0">
                          <a:solidFill>
                            <a:schemeClr val="tx1"/>
                          </a:solidFill>
                          <a:latin typeface="Times New Roman"/>
                          <a:ea typeface="Calibri"/>
                          <a:cs typeface="Times New Roman"/>
                        </a:rPr>
                        <a:t>постигнућа</a:t>
                      </a: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15000"/>
                        </a:lnSpc>
                        <a:spcAft>
                          <a:spcPts val="0"/>
                        </a:spcAft>
                      </a:pPr>
                      <a:r>
                        <a:rPr lang="sr-Cyrl-CS" sz="2000" b="0" dirty="0">
                          <a:solidFill>
                            <a:schemeClr val="tx1"/>
                          </a:solidFill>
                          <a:latin typeface="Times New Roman"/>
                          <a:ea typeface="Calibri"/>
                          <a:cs typeface="Times New Roman"/>
                        </a:rPr>
                        <a:t>Број/проценат освојених</a:t>
                      </a:r>
                    </a:p>
                    <a:p>
                      <a:pPr algn="ctr">
                        <a:lnSpc>
                          <a:spcPct val="115000"/>
                        </a:lnSpc>
                        <a:spcAft>
                          <a:spcPts val="0"/>
                        </a:spcAft>
                      </a:pPr>
                      <a:r>
                        <a:rPr lang="sr-Cyrl-CS" sz="2000" b="0" dirty="0">
                          <a:solidFill>
                            <a:schemeClr val="tx1"/>
                          </a:solidFill>
                          <a:latin typeface="Times New Roman"/>
                          <a:ea typeface="Calibri"/>
                          <a:cs typeface="Times New Roman"/>
                        </a:rPr>
                        <a:t> бодова</a:t>
                      </a:r>
                      <a:endParaRPr lang="en-US" sz="2000" b="0" dirty="0">
                        <a:solidFill>
                          <a:schemeClr val="tx1"/>
                        </a:solidFill>
                        <a:latin typeface="Calibri"/>
                        <a:ea typeface="Calibri"/>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r h="345896">
                <a:tc>
                  <a:txBody>
                    <a:bodyPr/>
                    <a:lstStyle/>
                    <a:p>
                      <a:pPr indent="121920" algn="l">
                        <a:lnSpc>
                          <a:spcPct val="115000"/>
                        </a:lnSpc>
                        <a:spcAft>
                          <a:spcPts val="0"/>
                        </a:spcAft>
                      </a:pPr>
                      <a:r>
                        <a:rPr lang="ru-RU" sz="2000" b="0" dirty="0">
                          <a:solidFill>
                            <a:schemeClr val="tx1"/>
                          </a:solidFill>
                          <a:latin typeface="Times New Roman" pitchFamily="18" charset="0"/>
                          <a:ea typeface="Calibri"/>
                          <a:cs typeface="Times New Roman" pitchFamily="18" charset="0"/>
                        </a:rPr>
                        <a:t>незадовољавајућа</a:t>
                      </a:r>
                      <a:r>
                        <a:rPr lang="ru-RU" sz="2000" b="0" baseline="0" dirty="0">
                          <a:solidFill>
                            <a:schemeClr val="tx1"/>
                          </a:solidFill>
                          <a:latin typeface="Times New Roman" pitchFamily="18" charset="0"/>
                          <a:ea typeface="Calibri"/>
                          <a:cs typeface="Times New Roman" pitchFamily="18" charset="0"/>
                        </a:rPr>
                        <a:t> </a:t>
                      </a:r>
                      <a:r>
                        <a:rPr lang="ru-RU" sz="2000" b="0" dirty="0">
                          <a:solidFill>
                            <a:schemeClr val="tx1"/>
                          </a:solidFill>
                          <a:latin typeface="Times New Roman" pitchFamily="18" charset="0"/>
                          <a:ea typeface="Calibri"/>
                          <a:cs typeface="Times New Roman" pitchFamily="18" charset="0"/>
                        </a:rPr>
                        <a:t>постигнућа</a:t>
                      </a: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tc>
                  <a:txBody>
                    <a:bodyPr/>
                    <a:lstStyle/>
                    <a:p>
                      <a:pPr indent="346710" algn="ctr">
                        <a:lnSpc>
                          <a:spcPct val="115000"/>
                        </a:lnSpc>
                        <a:spcAft>
                          <a:spcPts val="0"/>
                        </a:spcAft>
                      </a:pPr>
                      <a:r>
                        <a:rPr lang="sr-Cyrl-CS" sz="2000" dirty="0">
                          <a:solidFill>
                            <a:schemeClr val="tx1"/>
                          </a:solidFill>
                          <a:latin typeface="Times New Roman" pitchFamily="18" charset="0"/>
                          <a:ea typeface="Calibri"/>
                          <a:cs typeface="Times New Roman" pitchFamily="18" charset="0"/>
                        </a:rPr>
                        <a:t>НЗП</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tc>
                  <a:txBody>
                    <a:bodyPr/>
                    <a:lstStyle/>
                    <a:p>
                      <a:pPr indent="109855" algn="ctr">
                        <a:lnSpc>
                          <a:spcPct val="115000"/>
                        </a:lnSpc>
                        <a:spcAft>
                          <a:spcPts val="0"/>
                        </a:spcAft>
                      </a:pPr>
                      <a:r>
                        <a:rPr lang="ru-RU" sz="2000" dirty="0">
                          <a:solidFill>
                            <a:schemeClr val="tx1"/>
                          </a:solidFill>
                          <a:latin typeface="Times New Roman" pitchFamily="18" charset="0"/>
                          <a:ea typeface="Calibri"/>
                          <a:cs typeface="Times New Roman" pitchFamily="18" charset="0"/>
                        </a:rPr>
                        <a:t>од</a:t>
                      </a:r>
                      <a:r>
                        <a:rPr lang="en-US" sz="2000" dirty="0">
                          <a:solidFill>
                            <a:schemeClr val="tx1"/>
                          </a:solidFill>
                          <a:latin typeface="Times New Roman" pitchFamily="18" charset="0"/>
                          <a:ea typeface="Calibri"/>
                          <a:cs typeface="Times New Roman" pitchFamily="18" charset="0"/>
                        </a:rPr>
                        <a:t> </a:t>
                      </a:r>
                      <a:r>
                        <a:rPr lang="sr-Cyrl-RS" sz="2000" dirty="0">
                          <a:solidFill>
                            <a:schemeClr val="tx1"/>
                          </a:solidFill>
                          <a:latin typeface="Times New Roman" pitchFamily="18" charset="0"/>
                          <a:ea typeface="Calibri"/>
                          <a:cs typeface="Times New Roman" pitchFamily="18" charset="0"/>
                        </a:rPr>
                        <a:t>  </a:t>
                      </a:r>
                      <a:r>
                        <a:rPr lang="en-US" sz="2000" b="1" dirty="0">
                          <a:solidFill>
                            <a:schemeClr val="tx1"/>
                          </a:solidFill>
                          <a:latin typeface="Times New Roman" pitchFamily="18" charset="0"/>
                          <a:ea typeface="Calibri"/>
                          <a:cs typeface="Times New Roman" pitchFamily="18" charset="0"/>
                        </a:rPr>
                        <a:t>0</a:t>
                      </a:r>
                      <a:r>
                        <a:rPr lang="sr-Cyrl-RS" sz="2000" b="1" baseline="0" dirty="0">
                          <a:solidFill>
                            <a:schemeClr val="tx1"/>
                          </a:solidFill>
                          <a:latin typeface="Times New Roman" pitchFamily="18" charset="0"/>
                          <a:ea typeface="Calibri"/>
                          <a:cs typeface="Times New Roman" pitchFamily="18" charset="0"/>
                        </a:rPr>
                        <a:t>    до </a:t>
                      </a:r>
                      <a:r>
                        <a:rPr lang="en-US" sz="2000" b="1" dirty="0">
                          <a:solidFill>
                            <a:schemeClr val="tx1"/>
                          </a:solidFill>
                          <a:latin typeface="Times New Roman" pitchFamily="18" charset="0"/>
                          <a:ea typeface="Calibri"/>
                          <a:cs typeface="Times New Roman" pitchFamily="18" charset="0"/>
                        </a:rPr>
                        <a:t>44 </a:t>
                      </a:r>
                      <a:r>
                        <a:rPr lang="ru-RU" sz="2000" b="1" dirty="0">
                          <a:solidFill>
                            <a:schemeClr val="tx1"/>
                          </a:solidFill>
                          <a:latin typeface="Times New Roman" pitchFamily="18" charset="0"/>
                          <a:ea typeface="Calibri"/>
                          <a:cs typeface="Times New Roman" pitchFamily="18" charset="0"/>
                        </a:rPr>
                        <a:t>% </a:t>
                      </a:r>
                      <a:r>
                        <a:rPr lang="ru-RU" sz="2000" dirty="0">
                          <a:solidFill>
                            <a:schemeClr val="tx1"/>
                          </a:solidFill>
                          <a:latin typeface="Times New Roman" pitchFamily="18" charset="0"/>
                          <a:ea typeface="Calibri"/>
                          <a:cs typeface="Times New Roman" pitchFamily="18" charset="0"/>
                        </a:rPr>
                        <a:t>бодова</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398305">
                <a:tc>
                  <a:txBody>
                    <a:bodyPr/>
                    <a:lstStyle/>
                    <a:p>
                      <a:pPr indent="121920" algn="l">
                        <a:lnSpc>
                          <a:spcPct val="115000"/>
                        </a:lnSpc>
                        <a:spcAft>
                          <a:spcPts val="0"/>
                        </a:spcAft>
                        <a:tabLst>
                          <a:tab pos="2730500" algn="l"/>
                        </a:tabLst>
                      </a:pPr>
                      <a:r>
                        <a:rPr lang="sr-Cyrl-RS" sz="2000" b="0" dirty="0">
                          <a:solidFill>
                            <a:schemeClr val="tx1"/>
                          </a:solidFill>
                          <a:latin typeface="Times New Roman" pitchFamily="18" charset="0"/>
                          <a:ea typeface="Calibri"/>
                          <a:cs typeface="Times New Roman" pitchFamily="18" charset="0"/>
                        </a:rPr>
                        <a:t>низак ниво</a:t>
                      </a:r>
                      <a:r>
                        <a:rPr lang="sr-Cyrl-RS" sz="2000" b="0" baseline="0" dirty="0">
                          <a:solidFill>
                            <a:schemeClr val="tx1"/>
                          </a:solidFill>
                          <a:latin typeface="Times New Roman" pitchFamily="18" charset="0"/>
                          <a:ea typeface="Calibri"/>
                          <a:cs typeface="Times New Roman" pitchFamily="18" charset="0"/>
                        </a:rPr>
                        <a:t> постигнућа</a:t>
                      </a:r>
                      <a:endParaRPr lang="en-US" sz="2000" b="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indent="346710" algn="ctr">
                        <a:lnSpc>
                          <a:spcPct val="115000"/>
                        </a:lnSpc>
                        <a:spcAft>
                          <a:spcPts val="0"/>
                        </a:spcAft>
                      </a:pPr>
                      <a:r>
                        <a:rPr lang="sr-Cyrl-RS" sz="2000" dirty="0">
                          <a:solidFill>
                            <a:schemeClr val="tx1"/>
                          </a:solidFill>
                          <a:latin typeface="Times New Roman" pitchFamily="18" charset="0"/>
                          <a:ea typeface="Calibri"/>
                          <a:cs typeface="Times New Roman" pitchFamily="18" charset="0"/>
                        </a:rPr>
                        <a:t>ННП</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marL="0" marR="0" indent="109855" algn="ctr" defTabSz="914400" rtl="0" eaLnBrk="1" fontAlgn="auto" latinLnBrk="0" hangingPunct="1">
                        <a:lnSpc>
                          <a:spcPct val="115000"/>
                        </a:lnSpc>
                        <a:spcBef>
                          <a:spcPts val="0"/>
                        </a:spcBef>
                        <a:spcAft>
                          <a:spcPts val="0"/>
                        </a:spcAft>
                        <a:buClrTx/>
                        <a:buSzTx/>
                        <a:buFontTx/>
                        <a:buNone/>
                        <a:tabLst/>
                        <a:defRPr/>
                      </a:pPr>
                      <a:r>
                        <a:rPr lang="sr-Cyrl-CS" sz="2000" dirty="0">
                          <a:solidFill>
                            <a:schemeClr val="tx1"/>
                          </a:solidFill>
                          <a:latin typeface="Times New Roman" pitchFamily="18" charset="0"/>
                          <a:ea typeface="Calibri"/>
                          <a:cs typeface="Times New Roman" pitchFamily="18" charset="0"/>
                        </a:rPr>
                        <a:t>од </a:t>
                      </a:r>
                      <a:r>
                        <a:rPr lang="en-US" sz="2000" b="1" dirty="0">
                          <a:solidFill>
                            <a:schemeClr val="tx1"/>
                          </a:solidFill>
                          <a:latin typeface="Times New Roman" pitchFamily="18" charset="0"/>
                          <a:ea typeface="Calibri"/>
                          <a:cs typeface="Times New Roman" pitchFamily="18" charset="0"/>
                        </a:rPr>
                        <a:t>45</a:t>
                      </a:r>
                      <a:r>
                        <a:rPr lang="ru-RU" sz="2000" b="1" dirty="0">
                          <a:solidFill>
                            <a:schemeClr val="tx1"/>
                          </a:solidFill>
                          <a:latin typeface="Times New Roman" pitchFamily="18" charset="0"/>
                          <a:ea typeface="Calibri"/>
                          <a:cs typeface="Times New Roman" pitchFamily="18" charset="0"/>
                        </a:rPr>
                        <a:t>% до </a:t>
                      </a:r>
                      <a:r>
                        <a:rPr lang="en-US" sz="2000" b="1" dirty="0">
                          <a:solidFill>
                            <a:schemeClr val="tx1"/>
                          </a:solidFill>
                          <a:latin typeface="Times New Roman" pitchFamily="18" charset="0"/>
                          <a:ea typeface="Calibri"/>
                          <a:cs typeface="Times New Roman" pitchFamily="18" charset="0"/>
                        </a:rPr>
                        <a:t>54 </a:t>
                      </a:r>
                      <a:r>
                        <a:rPr lang="ru-RU" sz="2000" b="1" dirty="0">
                          <a:solidFill>
                            <a:schemeClr val="tx1"/>
                          </a:solidFill>
                          <a:latin typeface="Times New Roman" pitchFamily="18" charset="0"/>
                          <a:ea typeface="Calibri"/>
                          <a:cs typeface="Times New Roman" pitchFamily="18" charset="0"/>
                        </a:rPr>
                        <a:t>% </a:t>
                      </a:r>
                      <a:r>
                        <a:rPr lang="ru-RU" sz="2000" dirty="0">
                          <a:solidFill>
                            <a:schemeClr val="tx1"/>
                          </a:solidFill>
                          <a:latin typeface="Times New Roman" pitchFamily="18" charset="0"/>
                          <a:ea typeface="Calibri"/>
                          <a:cs typeface="Times New Roman" pitchFamily="18" charset="0"/>
                        </a:rPr>
                        <a:t>бодова</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2"/>
                  </a:ext>
                </a:extLst>
              </a:tr>
              <a:tr h="455163">
                <a:tc>
                  <a:txBody>
                    <a:bodyPr/>
                    <a:lstStyle/>
                    <a:p>
                      <a:pPr marL="0" marR="0" indent="121920" algn="l" defTabSz="914400" rtl="0" eaLnBrk="1" fontAlgn="auto" latinLnBrk="0" hangingPunct="1">
                        <a:lnSpc>
                          <a:spcPct val="115000"/>
                        </a:lnSpc>
                        <a:spcBef>
                          <a:spcPts val="0"/>
                        </a:spcBef>
                        <a:spcAft>
                          <a:spcPts val="0"/>
                        </a:spcAft>
                        <a:buClrTx/>
                        <a:buSzTx/>
                        <a:buFontTx/>
                        <a:buNone/>
                        <a:tabLst>
                          <a:tab pos="2730500" algn="l"/>
                        </a:tabLst>
                        <a:defRPr/>
                      </a:pPr>
                      <a:r>
                        <a:rPr lang="ru-RU" sz="2000" b="0" dirty="0">
                          <a:solidFill>
                            <a:schemeClr val="tx1"/>
                          </a:solidFill>
                          <a:latin typeface="Times New Roman" pitchFamily="18" charset="0"/>
                          <a:ea typeface="Calibri"/>
                          <a:cs typeface="Times New Roman" pitchFamily="18" charset="0"/>
                        </a:rPr>
                        <a:t>средњи ниво постигнућа</a:t>
                      </a: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tc>
                  <a:txBody>
                    <a:bodyPr/>
                    <a:lstStyle/>
                    <a:p>
                      <a:pPr indent="346710" algn="ctr">
                        <a:lnSpc>
                          <a:spcPct val="115000"/>
                        </a:lnSpc>
                        <a:spcAft>
                          <a:spcPts val="0"/>
                        </a:spcAft>
                      </a:pPr>
                      <a:r>
                        <a:rPr lang="sr-Cyrl-RS" sz="2000" dirty="0">
                          <a:solidFill>
                            <a:schemeClr val="tx1"/>
                          </a:solidFill>
                          <a:latin typeface="Times New Roman" pitchFamily="18" charset="0"/>
                          <a:ea typeface="Calibri"/>
                          <a:cs typeface="Times New Roman" pitchFamily="18" charset="0"/>
                        </a:rPr>
                        <a:t>СНП</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tc>
                  <a:txBody>
                    <a:bodyPr/>
                    <a:lstStyle/>
                    <a:p>
                      <a:pPr marL="0" marR="0" indent="109855" algn="ctr" defTabSz="914400" rtl="0" eaLnBrk="1" fontAlgn="auto" latinLnBrk="0" hangingPunct="1">
                        <a:lnSpc>
                          <a:spcPct val="115000"/>
                        </a:lnSpc>
                        <a:spcBef>
                          <a:spcPts val="0"/>
                        </a:spcBef>
                        <a:spcAft>
                          <a:spcPts val="0"/>
                        </a:spcAft>
                        <a:buClrTx/>
                        <a:buSzTx/>
                        <a:buFontTx/>
                        <a:buNone/>
                        <a:tabLst/>
                        <a:defRPr/>
                      </a:pPr>
                      <a:r>
                        <a:rPr lang="ru-RU" sz="2000" dirty="0">
                          <a:solidFill>
                            <a:schemeClr val="tx1"/>
                          </a:solidFill>
                          <a:latin typeface="Times New Roman" pitchFamily="18" charset="0"/>
                          <a:ea typeface="Calibri"/>
                          <a:cs typeface="Times New Roman" pitchFamily="18" charset="0"/>
                        </a:rPr>
                        <a:t>од </a:t>
                      </a:r>
                      <a:r>
                        <a:rPr lang="ru-RU" sz="2000" b="1" dirty="0">
                          <a:solidFill>
                            <a:schemeClr val="tx1"/>
                          </a:solidFill>
                          <a:latin typeface="Times New Roman" pitchFamily="18" charset="0"/>
                          <a:ea typeface="Calibri"/>
                          <a:cs typeface="Times New Roman" pitchFamily="18" charset="0"/>
                        </a:rPr>
                        <a:t>5</a:t>
                      </a:r>
                      <a:r>
                        <a:rPr lang="en-US" sz="2000" b="1" dirty="0">
                          <a:solidFill>
                            <a:schemeClr val="tx1"/>
                          </a:solidFill>
                          <a:latin typeface="Times New Roman" pitchFamily="18" charset="0"/>
                          <a:ea typeface="Calibri"/>
                          <a:cs typeface="Times New Roman" pitchFamily="18" charset="0"/>
                        </a:rPr>
                        <a:t>5</a:t>
                      </a:r>
                      <a:r>
                        <a:rPr lang="ru-RU" sz="2000" b="1" dirty="0">
                          <a:solidFill>
                            <a:schemeClr val="tx1"/>
                          </a:solidFill>
                          <a:latin typeface="Times New Roman" pitchFamily="18" charset="0"/>
                          <a:ea typeface="Calibri"/>
                          <a:cs typeface="Times New Roman" pitchFamily="18" charset="0"/>
                        </a:rPr>
                        <a:t>% до </a:t>
                      </a:r>
                      <a:r>
                        <a:rPr lang="en-US" sz="2000" b="1" dirty="0">
                          <a:solidFill>
                            <a:schemeClr val="tx1"/>
                          </a:solidFill>
                          <a:latin typeface="Times New Roman" pitchFamily="18" charset="0"/>
                          <a:ea typeface="Calibri"/>
                          <a:cs typeface="Times New Roman" pitchFamily="18" charset="0"/>
                        </a:rPr>
                        <a:t>74</a:t>
                      </a:r>
                      <a:r>
                        <a:rPr lang="ru-RU" sz="2000" b="1" dirty="0">
                          <a:solidFill>
                            <a:schemeClr val="tx1"/>
                          </a:solidFill>
                          <a:latin typeface="Times New Roman" pitchFamily="18" charset="0"/>
                          <a:ea typeface="Calibri"/>
                          <a:cs typeface="Times New Roman" pitchFamily="18" charset="0"/>
                        </a:rPr>
                        <a:t>% </a:t>
                      </a:r>
                      <a:r>
                        <a:rPr lang="ru-RU" sz="2000" dirty="0">
                          <a:solidFill>
                            <a:schemeClr val="tx1"/>
                          </a:solidFill>
                          <a:latin typeface="Times New Roman" pitchFamily="18" charset="0"/>
                          <a:ea typeface="Calibri"/>
                          <a:cs typeface="Times New Roman" pitchFamily="18" charset="0"/>
                        </a:rPr>
                        <a:t>бодова</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497298">
                <a:tc>
                  <a:txBody>
                    <a:bodyPr/>
                    <a:lstStyle/>
                    <a:p>
                      <a:pPr marL="0" marR="0" indent="121920" algn="l" defTabSz="914400" rtl="0" eaLnBrk="1" fontAlgn="auto" latinLnBrk="0" hangingPunct="1">
                        <a:lnSpc>
                          <a:spcPct val="115000"/>
                        </a:lnSpc>
                        <a:spcBef>
                          <a:spcPts val="0"/>
                        </a:spcBef>
                        <a:spcAft>
                          <a:spcPts val="0"/>
                        </a:spcAft>
                        <a:buClrTx/>
                        <a:buSzTx/>
                        <a:buFontTx/>
                        <a:buNone/>
                        <a:tabLst>
                          <a:tab pos="2730500" algn="l"/>
                        </a:tabLst>
                        <a:defRPr/>
                      </a:pPr>
                      <a:r>
                        <a:rPr lang="en-US" sz="2000" b="0" dirty="0" err="1">
                          <a:solidFill>
                            <a:schemeClr val="tx1"/>
                          </a:solidFill>
                          <a:latin typeface="Times New Roman" pitchFamily="18" charset="0"/>
                          <a:ea typeface="Calibri"/>
                          <a:cs typeface="Times New Roman" pitchFamily="18" charset="0"/>
                        </a:rPr>
                        <a:t>висок</a:t>
                      </a:r>
                      <a:r>
                        <a:rPr lang="en-US" sz="2000" b="0" dirty="0">
                          <a:solidFill>
                            <a:schemeClr val="tx1"/>
                          </a:solidFill>
                          <a:latin typeface="Times New Roman" pitchFamily="18" charset="0"/>
                          <a:ea typeface="Calibri"/>
                          <a:cs typeface="Times New Roman" pitchFamily="18" charset="0"/>
                        </a:rPr>
                        <a:t> </a:t>
                      </a:r>
                      <a:r>
                        <a:rPr lang="sr-Cyrl-RS" sz="2000" b="0" dirty="0">
                          <a:solidFill>
                            <a:schemeClr val="tx1"/>
                          </a:solidFill>
                          <a:latin typeface="Times New Roman" pitchFamily="18" charset="0"/>
                          <a:ea typeface="Calibri"/>
                          <a:cs typeface="Times New Roman" pitchFamily="18" charset="0"/>
                        </a:rPr>
                        <a:t> </a:t>
                      </a:r>
                      <a:r>
                        <a:rPr lang="en-US" sz="2000" b="0" dirty="0" err="1">
                          <a:solidFill>
                            <a:schemeClr val="tx1"/>
                          </a:solidFill>
                          <a:latin typeface="Times New Roman" pitchFamily="18" charset="0"/>
                          <a:ea typeface="Calibri"/>
                          <a:cs typeface="Times New Roman" pitchFamily="18" charset="0"/>
                        </a:rPr>
                        <a:t>ниво</a:t>
                      </a:r>
                      <a:r>
                        <a:rPr lang="en-US" sz="2000" b="0" dirty="0">
                          <a:solidFill>
                            <a:schemeClr val="tx1"/>
                          </a:solidFill>
                          <a:latin typeface="Times New Roman" pitchFamily="18" charset="0"/>
                          <a:ea typeface="Calibri"/>
                          <a:cs typeface="Times New Roman" pitchFamily="18" charset="0"/>
                        </a:rPr>
                        <a:t> п</a:t>
                      </a:r>
                      <a:r>
                        <a:rPr lang="sr-Cyrl-RS" sz="2000" b="0" dirty="0">
                          <a:solidFill>
                            <a:schemeClr val="tx1"/>
                          </a:solidFill>
                          <a:latin typeface="Times New Roman" pitchFamily="18" charset="0"/>
                          <a:ea typeface="Calibri"/>
                          <a:cs typeface="Times New Roman" pitchFamily="18" charset="0"/>
                        </a:rPr>
                        <a:t>остигнућа</a:t>
                      </a:r>
                      <a:endParaRPr lang="en-US" sz="2000" b="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indent="346710" algn="ctr">
                        <a:lnSpc>
                          <a:spcPct val="115000"/>
                        </a:lnSpc>
                        <a:spcAft>
                          <a:spcPts val="0"/>
                        </a:spcAft>
                      </a:pPr>
                      <a:r>
                        <a:rPr lang="sr-Cyrl-RS" sz="2000" dirty="0">
                          <a:solidFill>
                            <a:schemeClr val="tx1"/>
                          </a:solidFill>
                          <a:latin typeface="Times New Roman" pitchFamily="18" charset="0"/>
                          <a:ea typeface="Calibri"/>
                          <a:cs typeface="Times New Roman" pitchFamily="18" charset="0"/>
                        </a:rPr>
                        <a:t>ВНП</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marL="0" marR="0" indent="109855" algn="ctr" defTabSz="914400" rtl="0" eaLnBrk="1" fontAlgn="auto" latinLnBrk="0" hangingPunct="1">
                        <a:lnSpc>
                          <a:spcPct val="115000"/>
                        </a:lnSpc>
                        <a:spcBef>
                          <a:spcPts val="0"/>
                        </a:spcBef>
                        <a:spcAft>
                          <a:spcPts val="0"/>
                        </a:spcAft>
                        <a:buClrTx/>
                        <a:buSzTx/>
                        <a:buFontTx/>
                        <a:buNone/>
                        <a:tabLst/>
                        <a:defRPr/>
                      </a:pPr>
                      <a:r>
                        <a:rPr lang="ru-RU" sz="2000" dirty="0">
                          <a:solidFill>
                            <a:schemeClr val="tx1"/>
                          </a:solidFill>
                          <a:latin typeface="Times New Roman" pitchFamily="18" charset="0"/>
                          <a:ea typeface="Calibri"/>
                          <a:cs typeface="Times New Roman" pitchFamily="18" charset="0"/>
                        </a:rPr>
                        <a:t>од </a:t>
                      </a:r>
                      <a:r>
                        <a:rPr lang="en-US" sz="2000" b="1" dirty="0">
                          <a:solidFill>
                            <a:schemeClr val="tx1"/>
                          </a:solidFill>
                          <a:latin typeface="Times New Roman" pitchFamily="18" charset="0"/>
                          <a:ea typeface="Calibri"/>
                          <a:cs typeface="Times New Roman" pitchFamily="18" charset="0"/>
                        </a:rPr>
                        <a:t>75</a:t>
                      </a:r>
                      <a:r>
                        <a:rPr lang="ru-RU" sz="2000" b="1" dirty="0">
                          <a:solidFill>
                            <a:schemeClr val="tx1"/>
                          </a:solidFill>
                          <a:latin typeface="Times New Roman" pitchFamily="18" charset="0"/>
                          <a:ea typeface="Calibri"/>
                          <a:cs typeface="Times New Roman" pitchFamily="18" charset="0"/>
                        </a:rPr>
                        <a:t>% до 100% </a:t>
                      </a:r>
                      <a:r>
                        <a:rPr lang="ru-RU" sz="2000" dirty="0">
                          <a:solidFill>
                            <a:schemeClr val="tx1"/>
                          </a:solidFill>
                          <a:latin typeface="Times New Roman" pitchFamily="18" charset="0"/>
                          <a:ea typeface="Calibri"/>
                          <a:cs typeface="Times New Roman" pitchFamily="18" charset="0"/>
                        </a:rPr>
                        <a:t>бодова</a:t>
                      </a:r>
                      <a:endParaRPr lang="en-US" sz="2000" dirty="0">
                        <a:solidFill>
                          <a:schemeClr val="tx1"/>
                        </a:solidFill>
                        <a:latin typeface="Times New Roman" pitchFamily="18" charset="0"/>
                        <a:ea typeface="Calibri"/>
                        <a:cs typeface="Times New Roman" pitchFamily="18" charset="0"/>
                      </a:endParaRPr>
                    </a:p>
                  </a:txBody>
                  <a:tcPr marL="68580" marR="68580"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4"/>
                  </a:ext>
                </a:extLst>
              </a:tr>
            </a:tbl>
          </a:graphicData>
        </a:graphic>
      </p:graphicFrame>
      <p:sp>
        <p:nvSpPr>
          <p:cNvPr id="6" name="Slide Number Placeholder 5"/>
          <p:cNvSpPr>
            <a:spLocks noGrp="1"/>
          </p:cNvSpPr>
          <p:nvPr>
            <p:ph type="sldNum" sz="quarter" idx="12"/>
          </p:nvPr>
        </p:nvSpPr>
        <p:spPr/>
        <p:txBody>
          <a:bodyPr/>
          <a:lstStyle/>
          <a:p>
            <a:fld id="{8E4B4BDA-1E1E-4429-89B8-BA423FC377D7}" type="slidenum">
              <a:rPr lang="bs-Latn-BA" smtClean="0"/>
              <a:pPr/>
              <a:t>20</a:t>
            </a:fld>
            <a:endParaRPr lang="bs-Latn-BA"/>
          </a:p>
        </p:txBody>
      </p:sp>
      <p:sp>
        <p:nvSpPr>
          <p:cNvPr id="9" name="Title 1">
            <a:extLst>
              <a:ext uri="{FF2B5EF4-FFF2-40B4-BE49-F238E27FC236}">
                <a16:creationId xmlns:a16="http://schemas.microsoft.com/office/drawing/2014/main" id="{900833FB-2FF8-D9D3-23BF-B06012373186}"/>
              </a:ext>
            </a:extLst>
          </p:cNvPr>
          <p:cNvSpPr txBox="1">
            <a:spLocks/>
          </p:cNvSpPr>
          <p:nvPr/>
        </p:nvSpPr>
        <p:spPr>
          <a:xfrm>
            <a:off x="728986" y="113613"/>
            <a:ext cx="8307507" cy="580214"/>
          </a:xfrm>
          <a:prstGeom prst="rect">
            <a:avLst/>
          </a:prstGeom>
          <a:ln w="12700" cap="rnd" cmpd="sng" algn="ctr">
            <a:solidFill>
              <a:srgbClr val="00B050"/>
            </a:solidFill>
            <a:prstDash val="solid"/>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400" dirty="0">
                <a:solidFill>
                  <a:schemeClr val="tx1"/>
                </a:solidFill>
                <a:effectLst/>
                <a:latin typeface="Times New Roman" panose="02020603050405020304" pitchFamily="18" charset="0"/>
                <a:cs typeface="Times New Roman" panose="02020603050405020304" pitchFamily="18" charset="0"/>
              </a:rPr>
              <a:t>Узорак</a:t>
            </a:r>
            <a:r>
              <a:rPr lang="en-GB" sz="2400" dirty="0">
                <a:solidFill>
                  <a:schemeClr val="tx1"/>
                </a:solidFill>
                <a:effectLst/>
                <a:latin typeface="Times New Roman" panose="02020603050405020304" pitchFamily="18" charset="0"/>
                <a:cs typeface="Times New Roman" panose="02020603050405020304" pitchFamily="18" charset="0"/>
              </a:rPr>
              <a:t> </a:t>
            </a:r>
            <a:r>
              <a:rPr lang="sr-Cyrl-RS" sz="2400" dirty="0">
                <a:solidFill>
                  <a:schemeClr val="tx1"/>
                </a:solidFill>
                <a:effectLst/>
                <a:latin typeface="Times New Roman" panose="02020603050405020304" pitchFamily="18" charset="0"/>
                <a:cs typeface="Times New Roman" panose="02020603050405020304" pitchFamily="18" charset="0"/>
              </a:rPr>
              <a:t>за</a:t>
            </a:r>
            <a:r>
              <a:rPr lang="bs-Cyrl-BA" sz="2400" dirty="0">
                <a:solidFill>
                  <a:schemeClr val="tx1"/>
                </a:solidFill>
                <a:effectLst/>
                <a:latin typeface="Times New Roman" panose="02020603050405020304" pitchFamily="18" charset="0"/>
                <a:cs typeface="Times New Roman" panose="02020603050405020304" pitchFamily="18" charset="0"/>
              </a:rPr>
              <a:t> провјеру постигнућа на нивоу Републике Српске</a:t>
            </a:r>
            <a:endParaRPr lang="en-US" sz="2400" dirty="0"/>
          </a:p>
        </p:txBody>
      </p:sp>
      <p:graphicFrame>
        <p:nvGraphicFramePr>
          <p:cNvPr id="10" name="Čuvar mesta za sadržaj 3">
            <a:extLst>
              <a:ext uri="{FF2B5EF4-FFF2-40B4-BE49-F238E27FC236}">
                <a16:creationId xmlns:a16="http://schemas.microsoft.com/office/drawing/2014/main" id="{BC6FAB6F-DC73-6215-1BBE-2DC4FF958104}"/>
              </a:ext>
            </a:extLst>
          </p:cNvPr>
          <p:cNvGraphicFramePr>
            <a:graphicFrameLocks/>
          </p:cNvGraphicFramePr>
          <p:nvPr>
            <p:extLst>
              <p:ext uri="{D42A27DB-BD31-4B8C-83A1-F6EECF244321}">
                <p14:modId xmlns:p14="http://schemas.microsoft.com/office/powerpoint/2010/main" val="4277584677"/>
              </p:ext>
            </p:extLst>
          </p:nvPr>
        </p:nvGraphicFramePr>
        <p:xfrm>
          <a:off x="728986" y="908721"/>
          <a:ext cx="8307508" cy="1917947"/>
        </p:xfrm>
        <a:graphic>
          <a:graphicData uri="http://schemas.openxmlformats.org/drawingml/2006/table">
            <a:tbl>
              <a:tblPr firstRow="1" bandRow="1">
                <a:tableStyleId>{5C22544A-7EE6-4342-B048-85BDC9FD1C3A}</a:tableStyleId>
              </a:tblPr>
              <a:tblGrid>
                <a:gridCol w="2746708">
                  <a:extLst>
                    <a:ext uri="{9D8B030D-6E8A-4147-A177-3AD203B41FA5}">
                      <a16:colId xmlns:a16="http://schemas.microsoft.com/office/drawing/2014/main" val="20000"/>
                    </a:ext>
                  </a:extLst>
                </a:gridCol>
                <a:gridCol w="1963593">
                  <a:extLst>
                    <a:ext uri="{9D8B030D-6E8A-4147-A177-3AD203B41FA5}">
                      <a16:colId xmlns:a16="http://schemas.microsoft.com/office/drawing/2014/main" val="20001"/>
                    </a:ext>
                  </a:extLst>
                </a:gridCol>
                <a:gridCol w="3597207">
                  <a:extLst>
                    <a:ext uri="{9D8B030D-6E8A-4147-A177-3AD203B41FA5}">
                      <a16:colId xmlns:a16="http://schemas.microsoft.com/office/drawing/2014/main" val="20002"/>
                    </a:ext>
                  </a:extLst>
                </a:gridCol>
              </a:tblGrid>
              <a:tr h="504055">
                <a:tc>
                  <a:txBody>
                    <a:bodyPr/>
                    <a:lstStyle/>
                    <a:p>
                      <a:pPr algn="ctr"/>
                      <a:r>
                        <a:rPr lang="bs-Cyrl-BA" sz="2400" b="0" dirty="0">
                          <a:solidFill>
                            <a:schemeClr val="tx1"/>
                          </a:solidFill>
                          <a:latin typeface="Times New Roman" panose="02020603050405020304" pitchFamily="18" charset="0"/>
                          <a:cs typeface="Times New Roman" panose="02020603050405020304" pitchFamily="18" charset="0"/>
                        </a:rPr>
                        <a:t>Наставни предмет</a:t>
                      </a:r>
                      <a:endParaRPr lang="sr-Cyrl-RS" sz="24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r>
                        <a:rPr lang="bs-Cyrl-BA" sz="2400" b="0" dirty="0">
                          <a:solidFill>
                            <a:schemeClr val="tx1"/>
                          </a:solidFill>
                          <a:latin typeface="Times New Roman" panose="02020603050405020304" pitchFamily="18" charset="0"/>
                          <a:cs typeface="Times New Roman" panose="02020603050405020304" pitchFamily="18" charset="0"/>
                        </a:rPr>
                        <a:t>Број школа</a:t>
                      </a:r>
                      <a:endParaRPr lang="sr-Latn-CS" sz="24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r>
                        <a:rPr lang="bs-Cyrl-BA" sz="2400" b="0" dirty="0">
                          <a:solidFill>
                            <a:schemeClr val="tx1"/>
                          </a:solidFill>
                          <a:latin typeface="Times New Roman" panose="02020603050405020304" pitchFamily="18" charset="0"/>
                          <a:cs typeface="Times New Roman" panose="02020603050405020304" pitchFamily="18" charset="0"/>
                        </a:rPr>
                        <a:t>Број обухваћених ученика</a:t>
                      </a:r>
                      <a:endParaRPr lang="sr-Latn-CS" sz="24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val="10000"/>
                  </a:ext>
                </a:extLst>
              </a:tr>
              <a:tr h="440110">
                <a:tc>
                  <a:txBody>
                    <a:bodyPr/>
                    <a:lstStyle/>
                    <a:p>
                      <a:pPr algn="l"/>
                      <a:r>
                        <a:rPr lang="bs-Cyrl-BA" sz="2400" dirty="0">
                          <a:solidFill>
                            <a:schemeClr val="tx1"/>
                          </a:solidFill>
                          <a:latin typeface="Times New Roman" panose="02020603050405020304" pitchFamily="18" charset="0"/>
                          <a:cs typeface="Times New Roman" panose="02020603050405020304" pitchFamily="18" charset="0"/>
                        </a:rPr>
                        <a:t>Српски језик</a:t>
                      </a:r>
                      <a:endParaRPr lang="sr-Latn-CS" sz="2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bs-Cyrl-BA" sz="2400" dirty="0">
                          <a:solidFill>
                            <a:schemeClr val="tx1"/>
                          </a:solidFill>
                          <a:latin typeface="Times New Roman" panose="02020603050405020304" pitchFamily="18" charset="0"/>
                          <a:cs typeface="Times New Roman" panose="02020603050405020304" pitchFamily="18" charset="0"/>
                        </a:rPr>
                        <a:t>94</a:t>
                      </a:r>
                      <a:endParaRPr lang="sr-Latn-CS" sz="2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bs-Cyrl-BA" sz="2400" dirty="0">
                          <a:solidFill>
                            <a:schemeClr val="tx1"/>
                          </a:solidFill>
                          <a:latin typeface="Times New Roman" panose="02020603050405020304" pitchFamily="18" charset="0"/>
                          <a:cs typeface="Times New Roman" panose="02020603050405020304" pitchFamily="18" charset="0"/>
                        </a:rPr>
                        <a:t>4117</a:t>
                      </a:r>
                      <a:endParaRPr lang="sr-Latn-CS" sz="2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r h="469145">
                <a:tc>
                  <a:txBody>
                    <a:bodyPr/>
                    <a:lstStyle/>
                    <a:p>
                      <a:r>
                        <a:rPr lang="bs-Cyrl-BA" sz="2400" dirty="0">
                          <a:solidFill>
                            <a:schemeClr val="tx1"/>
                          </a:solidFill>
                          <a:latin typeface="Times New Roman" panose="02020603050405020304" pitchFamily="18" charset="0"/>
                          <a:cs typeface="Times New Roman" panose="02020603050405020304" pitchFamily="18" charset="0"/>
                        </a:rPr>
                        <a:t>Математика</a:t>
                      </a:r>
                      <a:endParaRPr lang="sr-Latn-CS" sz="2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bs-Cyrl-BA" sz="2400" dirty="0">
                          <a:solidFill>
                            <a:schemeClr val="tx1"/>
                          </a:solidFill>
                          <a:latin typeface="Times New Roman" panose="02020603050405020304" pitchFamily="18" charset="0"/>
                          <a:cs typeface="Times New Roman" panose="02020603050405020304" pitchFamily="18" charset="0"/>
                        </a:rPr>
                        <a:t>94</a:t>
                      </a:r>
                      <a:endParaRPr lang="sr-Latn-CS" sz="2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lnSpc>
                          <a:spcPct val="115000"/>
                        </a:lnSpc>
                        <a:spcAft>
                          <a:spcPts val="0"/>
                        </a:spcAft>
                      </a:pPr>
                      <a:r>
                        <a:rPr lang="sr-Cyrl-RS" sz="2400" b="0" dirty="0">
                          <a:solidFill>
                            <a:schemeClr val="tx1"/>
                          </a:solidFill>
                          <a:latin typeface="Times New Roman" panose="02020603050405020304" pitchFamily="18" charset="0"/>
                          <a:ea typeface="Calibri"/>
                          <a:cs typeface="Times New Roman" panose="02020603050405020304" pitchFamily="18" charset="0"/>
                        </a:rPr>
                        <a:t>4726</a:t>
                      </a:r>
                      <a:endParaRPr lang="en-GB" sz="2400" b="0" dirty="0">
                        <a:solidFill>
                          <a:schemeClr val="tx1"/>
                        </a:solidFill>
                        <a:latin typeface="Times New Roman" panose="02020603050405020304" pitchFamily="18" charset="0"/>
                        <a:ea typeface="Calibri"/>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2"/>
                  </a:ext>
                </a:extLst>
              </a:tr>
              <a:tr h="460465">
                <a:tc>
                  <a:txBody>
                    <a:bodyPr/>
                    <a:lstStyle/>
                    <a:p>
                      <a:pPr algn="ctr"/>
                      <a:r>
                        <a:rPr lang="sr-Cyrl-RS" sz="2400" b="1" dirty="0">
                          <a:solidFill>
                            <a:schemeClr val="tx1"/>
                          </a:solidFill>
                          <a:latin typeface="Times New Roman" panose="02020603050405020304" pitchFamily="18" charset="0"/>
                          <a:cs typeface="Times New Roman" panose="02020603050405020304" pitchFamily="18" charset="0"/>
                        </a:rPr>
                        <a:t>Укупно:</a:t>
                      </a:r>
                      <a:endParaRPr lang="sr-Latn-CS"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r>
                        <a:rPr lang="sr-Cyrl-RS" sz="2400" b="1" dirty="0">
                          <a:solidFill>
                            <a:schemeClr val="tx1"/>
                          </a:solidFill>
                          <a:latin typeface="Times New Roman" panose="02020603050405020304" pitchFamily="18" charset="0"/>
                          <a:cs typeface="Times New Roman" panose="02020603050405020304" pitchFamily="18" charset="0"/>
                        </a:rPr>
                        <a:t>188 школа</a:t>
                      </a:r>
                      <a:endParaRPr lang="sr-Latn-CS" sz="24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ctr">
                        <a:lnSpc>
                          <a:spcPct val="115000"/>
                        </a:lnSpc>
                        <a:spcAft>
                          <a:spcPts val="0"/>
                        </a:spcAft>
                      </a:pPr>
                      <a:r>
                        <a:rPr lang="sr-Cyrl-RS" sz="2400" b="1" dirty="0">
                          <a:solidFill>
                            <a:schemeClr val="tx1"/>
                          </a:solidFill>
                          <a:latin typeface="Times New Roman" panose="02020603050405020304" pitchFamily="18" charset="0"/>
                          <a:ea typeface="Calibri"/>
                          <a:cs typeface="Times New Roman" panose="02020603050405020304" pitchFamily="18" charset="0"/>
                        </a:rPr>
                        <a:t>8843 ученика</a:t>
                      </a:r>
                      <a:endParaRPr lang="en-GB" sz="2400" b="1" dirty="0">
                        <a:solidFill>
                          <a:schemeClr val="tx1"/>
                        </a:solidFill>
                        <a:latin typeface="Times New Roman" panose="02020603050405020304" pitchFamily="18" charset="0"/>
                        <a:ea typeface="Calibri"/>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2463369819"/>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8712968" cy="792088"/>
          </a:xfrm>
          <a:ln>
            <a:solidFill>
              <a:srgbClr val="00B050"/>
            </a:solidFill>
          </a:ln>
        </p:spPr>
        <p:style>
          <a:lnRef idx="1">
            <a:schemeClr val="accent1"/>
          </a:lnRef>
          <a:fillRef idx="3">
            <a:schemeClr val="accent1"/>
          </a:fillRef>
          <a:effectRef idx="2">
            <a:schemeClr val="accent1"/>
          </a:effectRef>
          <a:fontRef idx="minor">
            <a:schemeClr val="lt1"/>
          </a:fontRef>
        </p:style>
        <p:txBody>
          <a:bodyPr>
            <a:normAutofit fontScale="90000"/>
          </a:bodyPr>
          <a:lstStyle/>
          <a:p>
            <a:pPr algn="ctr"/>
            <a:r>
              <a:rPr lang="sr-Cyrl-RS" sz="2400" dirty="0">
                <a:solidFill>
                  <a:schemeClr val="tx1"/>
                </a:solidFill>
                <a:effectLst/>
                <a:latin typeface="Times New Roman" pitchFamily="18" charset="0"/>
                <a:cs typeface="Times New Roman" pitchFamily="18" charset="0"/>
              </a:rPr>
              <a:t>Резултати ППУ из </a:t>
            </a:r>
            <a:r>
              <a:rPr lang="sr-Cyrl-RS" sz="2400" b="1" dirty="0">
                <a:solidFill>
                  <a:schemeClr val="tx1"/>
                </a:solidFill>
                <a:effectLst/>
                <a:latin typeface="Times New Roman" pitchFamily="18" charset="0"/>
                <a:cs typeface="Times New Roman" pitchFamily="18" charset="0"/>
              </a:rPr>
              <a:t>СРПСКОГ ЈЕЗИКА </a:t>
            </a:r>
            <a:r>
              <a:rPr lang="sr-Cyrl-RS" sz="2400" dirty="0">
                <a:solidFill>
                  <a:schemeClr val="tx1"/>
                </a:solidFill>
                <a:effectLst/>
                <a:latin typeface="Times New Roman" pitchFamily="18" charset="0"/>
                <a:cs typeface="Times New Roman" pitchFamily="18" charset="0"/>
              </a:rPr>
              <a:t>по регијама и на нивоу</a:t>
            </a:r>
            <a:br>
              <a:rPr lang="sr-Cyrl-RS" sz="2400" dirty="0">
                <a:solidFill>
                  <a:schemeClr val="tx1"/>
                </a:solidFill>
                <a:effectLst/>
                <a:latin typeface="Times New Roman" pitchFamily="18" charset="0"/>
                <a:cs typeface="Times New Roman" pitchFamily="18" charset="0"/>
              </a:rPr>
            </a:br>
            <a:r>
              <a:rPr lang="sr-Cyrl-RS" sz="2400" dirty="0">
                <a:solidFill>
                  <a:schemeClr val="tx1"/>
                </a:solidFill>
                <a:effectLst/>
                <a:latin typeface="Times New Roman" pitchFamily="18" charset="0"/>
                <a:cs typeface="Times New Roman" pitchFamily="18" charset="0"/>
              </a:rPr>
              <a:t> Републике Српске</a:t>
            </a:r>
            <a:endParaRPr lang="en-GB" sz="2400" dirty="0">
              <a:solidFill>
                <a:schemeClr val="tx1"/>
              </a:solidFill>
              <a:effectLst/>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8E4B4BDA-1E1E-4429-89B8-BA423FC377D7}" type="slidenum">
              <a:rPr lang="bs-Latn-BA" smtClean="0"/>
              <a:pPr/>
              <a:t>21</a:t>
            </a:fld>
            <a:endParaRPr lang="bs-Latn-BA"/>
          </a:p>
        </p:txBody>
      </p:sp>
      <p:graphicFrame>
        <p:nvGraphicFramePr>
          <p:cNvPr id="8" name="Content Placeholder 7">
            <a:extLst>
              <a:ext uri="{FF2B5EF4-FFF2-40B4-BE49-F238E27FC236}">
                <a16:creationId xmlns:a16="http://schemas.microsoft.com/office/drawing/2014/main" id="{DE09AC8D-B2A0-C94A-4E1B-447D6D72174E}"/>
              </a:ext>
            </a:extLst>
          </p:cNvPr>
          <p:cNvGraphicFramePr>
            <a:graphicFrameLocks noGrp="1"/>
          </p:cNvGraphicFramePr>
          <p:nvPr>
            <p:ph idx="1"/>
            <p:extLst>
              <p:ext uri="{D42A27DB-BD31-4B8C-83A1-F6EECF244321}">
                <p14:modId xmlns:p14="http://schemas.microsoft.com/office/powerpoint/2010/main" val="1099909652"/>
              </p:ext>
            </p:extLst>
          </p:nvPr>
        </p:nvGraphicFramePr>
        <p:xfrm>
          <a:off x="107504" y="1124744"/>
          <a:ext cx="8928992" cy="5544618"/>
        </p:xfrm>
        <a:graphic>
          <a:graphicData uri="http://schemas.openxmlformats.org/drawingml/2006/table">
            <a:tbl>
              <a:tblPr firstRow="1" firstCol="1" lastRow="1" lastCol="1" bandRow="1" bandCol="1">
                <a:tableStyleId>{5C22544A-7EE6-4342-B048-85BDC9FD1C3A}</a:tableStyleId>
              </a:tblPr>
              <a:tblGrid>
                <a:gridCol w="1512168">
                  <a:extLst>
                    <a:ext uri="{9D8B030D-6E8A-4147-A177-3AD203B41FA5}">
                      <a16:colId xmlns:a16="http://schemas.microsoft.com/office/drawing/2014/main" val="1024257481"/>
                    </a:ext>
                  </a:extLst>
                </a:gridCol>
                <a:gridCol w="576064">
                  <a:extLst>
                    <a:ext uri="{9D8B030D-6E8A-4147-A177-3AD203B41FA5}">
                      <a16:colId xmlns:a16="http://schemas.microsoft.com/office/drawing/2014/main" val="83057772"/>
                    </a:ext>
                  </a:extLst>
                </a:gridCol>
                <a:gridCol w="648072">
                  <a:extLst>
                    <a:ext uri="{9D8B030D-6E8A-4147-A177-3AD203B41FA5}">
                      <a16:colId xmlns:a16="http://schemas.microsoft.com/office/drawing/2014/main" val="1227875483"/>
                    </a:ext>
                  </a:extLst>
                </a:gridCol>
                <a:gridCol w="720080">
                  <a:extLst>
                    <a:ext uri="{9D8B030D-6E8A-4147-A177-3AD203B41FA5}">
                      <a16:colId xmlns:a16="http://schemas.microsoft.com/office/drawing/2014/main" val="1088837382"/>
                    </a:ext>
                  </a:extLst>
                </a:gridCol>
                <a:gridCol w="764989">
                  <a:extLst>
                    <a:ext uri="{9D8B030D-6E8A-4147-A177-3AD203B41FA5}">
                      <a16:colId xmlns:a16="http://schemas.microsoft.com/office/drawing/2014/main" val="814317012"/>
                    </a:ext>
                  </a:extLst>
                </a:gridCol>
                <a:gridCol w="829259">
                  <a:extLst>
                    <a:ext uri="{9D8B030D-6E8A-4147-A177-3AD203B41FA5}">
                      <a16:colId xmlns:a16="http://schemas.microsoft.com/office/drawing/2014/main" val="1749294304"/>
                    </a:ext>
                  </a:extLst>
                </a:gridCol>
                <a:gridCol w="775482">
                  <a:extLst>
                    <a:ext uri="{9D8B030D-6E8A-4147-A177-3AD203B41FA5}">
                      <a16:colId xmlns:a16="http://schemas.microsoft.com/office/drawing/2014/main" val="630067793"/>
                    </a:ext>
                  </a:extLst>
                </a:gridCol>
                <a:gridCol w="801900">
                  <a:extLst>
                    <a:ext uri="{9D8B030D-6E8A-4147-A177-3AD203B41FA5}">
                      <a16:colId xmlns:a16="http://schemas.microsoft.com/office/drawing/2014/main" val="3828558037"/>
                    </a:ext>
                  </a:extLst>
                </a:gridCol>
                <a:gridCol w="830201">
                  <a:extLst>
                    <a:ext uri="{9D8B030D-6E8A-4147-A177-3AD203B41FA5}">
                      <a16:colId xmlns:a16="http://schemas.microsoft.com/office/drawing/2014/main" val="1880651484"/>
                    </a:ext>
                  </a:extLst>
                </a:gridCol>
                <a:gridCol w="641518">
                  <a:extLst>
                    <a:ext uri="{9D8B030D-6E8A-4147-A177-3AD203B41FA5}">
                      <a16:colId xmlns:a16="http://schemas.microsoft.com/office/drawing/2014/main" val="4015688759"/>
                    </a:ext>
                  </a:extLst>
                </a:gridCol>
                <a:gridCol w="829259">
                  <a:extLst>
                    <a:ext uri="{9D8B030D-6E8A-4147-A177-3AD203B41FA5}">
                      <a16:colId xmlns:a16="http://schemas.microsoft.com/office/drawing/2014/main" val="888868654"/>
                    </a:ext>
                  </a:extLst>
                </a:gridCol>
              </a:tblGrid>
              <a:tr h="1377502">
                <a:tc>
                  <a:txBody>
                    <a:bodyPr/>
                    <a:lstStyle/>
                    <a:p>
                      <a:pPr algn="ctr">
                        <a:lnSpc>
                          <a:spcPct val="107000"/>
                        </a:lnSpc>
                      </a:pPr>
                      <a:r>
                        <a:rPr lang="sr-Cyrl-CS" sz="1200" dirty="0">
                          <a:solidFill>
                            <a:schemeClr val="tx1"/>
                          </a:solidFill>
                          <a:effectLst/>
                          <a:latin typeface="Times New Roman" panose="02020603050405020304" pitchFamily="18" charset="0"/>
                          <a:cs typeface="Times New Roman" panose="02020603050405020304" pitchFamily="18" charset="0"/>
                        </a:rPr>
                        <a:t>Регија </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L w="38100" cap="flat" cmpd="sng" algn="ctr">
                      <a:solidFill>
                        <a:srgbClr val="00B050"/>
                      </a:solidFill>
                      <a:prstDash val="solid"/>
                      <a:round/>
                      <a:headEnd type="none" w="med" len="med"/>
                      <a:tailEnd type="none" w="med" len="med"/>
                    </a:lnL>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Број  школа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algn="ctr">
                        <a:lnSpc>
                          <a:spcPct val="107000"/>
                        </a:lnSpc>
                      </a:pPr>
                      <a:r>
                        <a:rPr lang="sr-Cyrl-CS" sz="1200" dirty="0">
                          <a:solidFill>
                            <a:schemeClr val="tx1"/>
                          </a:solidFill>
                          <a:effectLst/>
                          <a:latin typeface="Times New Roman" panose="02020603050405020304" pitchFamily="18" charset="0"/>
                          <a:cs typeface="Times New Roman" panose="02020603050405020304" pitchFamily="18" charset="0"/>
                        </a:rPr>
                        <a:t>Број  </a:t>
                      </a:r>
                      <a:r>
                        <a:rPr lang="sr-Cyrl-CS" sz="1200" dirty="0" err="1">
                          <a:solidFill>
                            <a:schemeClr val="tx1"/>
                          </a:solidFill>
                          <a:effectLst/>
                          <a:latin typeface="Times New Roman" panose="02020603050405020304" pitchFamily="18" charset="0"/>
                          <a:cs typeface="Times New Roman" panose="02020603050405020304" pitchFamily="18" charset="0"/>
                        </a:rPr>
                        <a:t>одјељења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en-US" sz="1200" dirty="0" err="1">
                          <a:solidFill>
                            <a:schemeClr val="tx1"/>
                          </a:solidFill>
                          <a:effectLst/>
                          <a:latin typeface="Times New Roman" panose="02020603050405020304" pitchFamily="18" charset="0"/>
                          <a:cs typeface="Times New Roman" panose="02020603050405020304" pitchFamily="18" charset="0"/>
                        </a:rPr>
                        <a:t>Укупно</a:t>
                      </a:r>
                      <a:r>
                        <a:rPr lang="en-US" sz="1200" dirty="0">
                          <a:solidFill>
                            <a:schemeClr val="tx1"/>
                          </a:solidFill>
                          <a:effectLst/>
                          <a:latin typeface="Times New Roman" panose="02020603050405020304" pitchFamily="18" charset="0"/>
                          <a:cs typeface="Times New Roman" panose="02020603050405020304" pitchFamily="18" charset="0"/>
                        </a:rPr>
                        <a:t>  </a:t>
                      </a:r>
                      <a:r>
                        <a:rPr lang="en-US" sz="1200" dirty="0" err="1">
                          <a:solidFill>
                            <a:schemeClr val="tx1"/>
                          </a:solidFill>
                          <a:effectLst/>
                          <a:latin typeface="Times New Roman" panose="02020603050405020304" pitchFamily="18" charset="0"/>
                          <a:cs typeface="Times New Roman" panose="02020603050405020304" pitchFamily="18" charset="0"/>
                        </a:rPr>
                        <a:t>ученика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Број ученика који су радили задатке</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Проценат ученика који су радили задатке</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1000"/>
                        </a:spcAft>
                      </a:pPr>
                      <a:r>
                        <a:rPr lang="sr-Cyrl-CS" sz="1200" dirty="0">
                          <a:solidFill>
                            <a:schemeClr val="tx1"/>
                          </a:solidFill>
                          <a:effectLst/>
                          <a:latin typeface="Times New Roman" panose="02020603050405020304" pitchFamily="18" charset="0"/>
                          <a:cs typeface="Times New Roman" panose="02020603050405020304" pitchFamily="18" charset="0"/>
                        </a:rPr>
                        <a:t> Ниво постигнућа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a:t>
                      </a:r>
                      <a:endParaRPr lang="en-US" sz="1200" dirty="0">
                        <a:solidFill>
                          <a:schemeClr val="tx1"/>
                        </a:solidFill>
                        <a:effectLst/>
                        <a:latin typeface="Times New Roman" panose="02020603050405020304" pitchFamily="18" charset="0"/>
                        <a:cs typeface="Times New Roman" panose="02020603050405020304" pitchFamily="18" charset="0"/>
                      </a:endParaRPr>
                    </a:p>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постигнућа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err="1">
                          <a:solidFill>
                            <a:schemeClr val="tx1"/>
                          </a:solidFill>
                          <a:effectLst/>
                          <a:latin typeface="Times New Roman" panose="02020603050405020304" pitchFamily="18" charset="0"/>
                          <a:cs typeface="Times New Roman" panose="02020603050405020304" pitchFamily="18" charset="0"/>
                        </a:rPr>
                        <a:t>Просјечна</a:t>
                      </a:r>
                      <a:r>
                        <a:rPr lang="sr-Cyrl-CS" sz="1200" dirty="0">
                          <a:solidFill>
                            <a:schemeClr val="tx1"/>
                          </a:solidFill>
                          <a:effectLst/>
                          <a:latin typeface="Times New Roman" panose="02020603050405020304" pitchFamily="18" charset="0"/>
                          <a:cs typeface="Times New Roman" panose="02020603050405020304" pitchFamily="18" charset="0"/>
                        </a:rPr>
                        <a:t> </a:t>
                      </a:r>
                      <a:r>
                        <a:rPr lang="sr-Cyrl-CS" sz="1200" dirty="0" err="1">
                          <a:solidFill>
                            <a:schemeClr val="tx1"/>
                          </a:solidFill>
                          <a:effectLst/>
                          <a:latin typeface="Times New Roman" panose="02020603050405020304" pitchFamily="18" charset="0"/>
                          <a:cs typeface="Times New Roman" panose="02020603050405020304" pitchFamily="18" charset="0"/>
                        </a:rPr>
                        <a:t>оцјена</a:t>
                      </a:r>
                      <a:r>
                        <a:rPr lang="sr-Cyrl-CS" sz="1200" dirty="0">
                          <a:solidFill>
                            <a:schemeClr val="tx1"/>
                          </a:solidFill>
                          <a:effectLst/>
                          <a:latin typeface="Times New Roman" panose="02020603050405020304" pitchFamily="18" charset="0"/>
                          <a:cs typeface="Times New Roman" panose="02020603050405020304" pitchFamily="18" charset="0"/>
                        </a:rPr>
                        <a:t> </a:t>
                      </a:r>
                      <a:r>
                        <a:rPr lang="sr-Cyrl-RS" sz="1200" dirty="0">
                          <a:solidFill>
                            <a:schemeClr val="tx1"/>
                          </a:solidFill>
                          <a:effectLst/>
                          <a:latin typeface="Times New Roman" panose="02020603050405020304" pitchFamily="18" charset="0"/>
                          <a:cs typeface="Times New Roman" panose="02020603050405020304" pitchFamily="18" charset="0"/>
                        </a:rPr>
                        <a:t>на крају </a:t>
                      </a:r>
                      <a:r>
                        <a:rPr lang="sr-Cyrl-CS" sz="1200" dirty="0">
                          <a:solidFill>
                            <a:schemeClr val="tx1"/>
                          </a:solidFill>
                          <a:effectLst/>
                          <a:latin typeface="Times New Roman" panose="02020603050405020304" pitchFamily="18" charset="0"/>
                          <a:cs typeface="Times New Roman" panose="02020603050405020304" pitchFamily="18" charset="0"/>
                        </a:rPr>
                        <a:t>првог полугодишта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err="1">
                          <a:solidFill>
                            <a:schemeClr val="tx1"/>
                          </a:solidFill>
                          <a:effectLst/>
                          <a:latin typeface="Times New Roman" panose="02020603050405020304" pitchFamily="18" charset="0"/>
                          <a:cs typeface="Times New Roman" panose="02020603050405020304" pitchFamily="18" charset="0"/>
                        </a:rPr>
                        <a:t>Просјечна</a:t>
                      </a:r>
                      <a:r>
                        <a:rPr lang="sr-Cyrl-CS" sz="1200" dirty="0">
                          <a:solidFill>
                            <a:schemeClr val="tx1"/>
                          </a:solidFill>
                          <a:effectLst/>
                          <a:latin typeface="Times New Roman" panose="02020603050405020304" pitchFamily="18" charset="0"/>
                          <a:cs typeface="Times New Roman" panose="02020603050405020304" pitchFamily="18" charset="0"/>
                        </a:rPr>
                        <a:t> </a:t>
                      </a:r>
                      <a:r>
                        <a:rPr lang="sr-Cyrl-CS" sz="1200" dirty="0" err="1">
                          <a:solidFill>
                            <a:schemeClr val="tx1"/>
                          </a:solidFill>
                          <a:effectLst/>
                          <a:latin typeface="Times New Roman" panose="02020603050405020304" pitchFamily="18" charset="0"/>
                          <a:cs typeface="Times New Roman" panose="02020603050405020304" pitchFamily="18" charset="0"/>
                        </a:rPr>
                        <a:t>оцјена</a:t>
                      </a:r>
                      <a:r>
                        <a:rPr lang="sr-Cyrl-CS" sz="1200" dirty="0">
                          <a:solidFill>
                            <a:schemeClr val="tx1"/>
                          </a:solidFill>
                          <a:effectLst/>
                          <a:latin typeface="Times New Roman" panose="02020603050405020304" pitchFamily="18" charset="0"/>
                          <a:cs typeface="Times New Roman" panose="02020603050405020304" pitchFamily="18" charset="0"/>
                        </a:rPr>
                        <a:t>  ЗОТ-а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nchor="ctr">
                    <a:lnT w="38100" cap="flat" cmpd="sng" algn="ctr">
                      <a:solidFill>
                        <a:srgbClr val="00B050"/>
                      </a:solidFill>
                      <a:prstDash val="solid"/>
                      <a:round/>
                      <a:headEnd type="none" w="med" len="med"/>
                      <a:tailEnd type="none" w="med" len="med"/>
                    </a:lnT>
                    <a:solidFill>
                      <a:schemeClr val="accent2">
                        <a:lumMod val="60000"/>
                        <a:lumOff val="40000"/>
                      </a:schemeClr>
                    </a:solidFill>
                  </a:tcPr>
                </a:tc>
                <a:tc>
                  <a:txBody>
                    <a:bodyPr/>
                    <a:lstStyle/>
                    <a:p>
                      <a:pPr marL="71755" marR="71755" algn="ctr">
                        <a:lnSpc>
                          <a:spcPct val="107000"/>
                        </a:lnSpc>
                        <a:spcAft>
                          <a:spcPts val="0"/>
                        </a:spcAft>
                      </a:pPr>
                      <a:r>
                        <a:rPr lang="sr-Cyrl-CS" sz="1200" dirty="0">
                          <a:solidFill>
                            <a:schemeClr val="tx1"/>
                          </a:solidFill>
                          <a:effectLst/>
                          <a:latin typeface="Times New Roman" panose="02020603050405020304" pitchFamily="18" charset="0"/>
                          <a:cs typeface="Times New Roman" panose="02020603050405020304" pitchFamily="18" charset="0"/>
                        </a:rPr>
                        <a:t>Разлика </a:t>
                      </a:r>
                      <a:r>
                        <a:rPr lang="sr-Cyrl-CS" sz="1200" dirty="0" err="1">
                          <a:solidFill>
                            <a:schemeClr val="tx1"/>
                          </a:solidFill>
                          <a:effectLst/>
                          <a:latin typeface="Times New Roman" panose="02020603050405020304" pitchFamily="18" charset="0"/>
                          <a:cs typeface="Times New Roman" panose="02020603050405020304" pitchFamily="18" charset="0"/>
                        </a:rPr>
                        <a:t>просјечних</a:t>
                      </a:r>
                      <a:r>
                        <a:rPr lang="sr-Cyrl-CS" sz="1200" dirty="0">
                          <a:solidFill>
                            <a:schemeClr val="tx1"/>
                          </a:solidFill>
                          <a:effectLst/>
                          <a:latin typeface="Times New Roman" panose="02020603050405020304" pitchFamily="18" charset="0"/>
                          <a:cs typeface="Times New Roman" panose="02020603050405020304" pitchFamily="18" charset="0"/>
                        </a:rPr>
                        <a:t> </a:t>
                      </a:r>
                      <a:r>
                        <a:rPr lang="sr-Cyrl-CS" sz="1200" dirty="0" err="1">
                          <a:solidFill>
                            <a:schemeClr val="tx1"/>
                          </a:solidFill>
                          <a:effectLst/>
                          <a:latin typeface="Times New Roman" panose="02020603050405020304" pitchFamily="18" charset="0"/>
                          <a:cs typeface="Times New Roman" panose="02020603050405020304" pitchFamily="18" charset="0"/>
                        </a:rPr>
                        <a:t>оцјена</a:t>
                      </a:r>
                      <a:endPar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vert="vert270">
                    <a:lnR w="38100" cap="flat" cmpd="sng" algn="ctr">
                      <a:solidFill>
                        <a:srgbClr val="00B050"/>
                      </a:solidFill>
                      <a:prstDash val="solid"/>
                      <a:round/>
                      <a:headEnd type="none" w="med" len="med"/>
                      <a:tailEnd type="none" w="med" len="med"/>
                    </a:lnR>
                    <a:lnT w="38100" cap="flat" cmpd="sng" algn="ctr">
                      <a:solidFill>
                        <a:srgbClr val="00B050"/>
                      </a:solidFill>
                      <a:prstDash val="solid"/>
                      <a:round/>
                      <a:headEnd type="none" w="med" len="med"/>
                      <a:tailEnd type="none" w="med" len="med"/>
                    </a:lnT>
                    <a:solidFill>
                      <a:schemeClr val="accent2">
                        <a:lumMod val="60000"/>
                        <a:lumOff val="40000"/>
                      </a:schemeClr>
                    </a:solidFill>
                  </a:tcPr>
                </a:tc>
                <a:extLst>
                  <a:ext uri="{0D108BD9-81ED-4DB2-BD59-A6C34878D82A}">
                    <a16:rowId xmlns:a16="http://schemas.microsoft.com/office/drawing/2014/main" val="4131515821"/>
                  </a:ext>
                </a:extLst>
              </a:tr>
              <a:tr h="514060">
                <a:tc>
                  <a:txBody>
                    <a:bodyPr/>
                    <a:lstStyle/>
                    <a:p>
                      <a:pPr>
                        <a:lnSpc>
                          <a:spcPct val="107000"/>
                        </a:lnSpc>
                      </a:pPr>
                      <a:r>
                        <a:rPr lang="sr-Cyrl-CS" sz="1800" dirty="0">
                          <a:solidFill>
                            <a:schemeClr val="tx1"/>
                          </a:solidFill>
                          <a:effectLst/>
                          <a:latin typeface="Times New Roman" panose="02020603050405020304" pitchFamily="18" charset="0"/>
                          <a:cs typeface="Times New Roman" panose="02020603050405020304" pitchFamily="18" charset="0"/>
                        </a:rPr>
                        <a:t>Бања Лука</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72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1015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983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96,85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СНП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6</a:t>
                      </a:r>
                      <a:r>
                        <a:rPr lang="sr-Cyrl-RS" sz="2000" b="1" dirty="0">
                          <a:solidFill>
                            <a:schemeClr val="tx1"/>
                          </a:solidFill>
                          <a:effectLst/>
                          <a:latin typeface="Times New Roman" panose="02020603050405020304" pitchFamily="18" charset="0"/>
                          <a:cs typeface="Times New Roman" panose="02020603050405020304" pitchFamily="18" charset="0"/>
                        </a:rPr>
                        <a:t>6</a:t>
                      </a:r>
                      <a:r>
                        <a:rPr lang="en-US" sz="2000" b="1" dirty="0">
                          <a:solidFill>
                            <a:schemeClr val="tx1"/>
                          </a:solidFill>
                          <a:effectLst/>
                          <a:latin typeface="Times New Roman" panose="02020603050405020304" pitchFamily="18" charset="0"/>
                          <a:cs typeface="Times New Roman" panose="02020603050405020304" pitchFamily="18" charset="0"/>
                        </a:rPr>
                        <a:t>,</a:t>
                      </a:r>
                      <a:r>
                        <a:rPr lang="sr-Cyrl-RS" sz="2000" b="1" dirty="0">
                          <a:solidFill>
                            <a:schemeClr val="tx1"/>
                          </a:solidFill>
                          <a:effectLst/>
                          <a:latin typeface="Times New Roman" panose="02020603050405020304" pitchFamily="18" charset="0"/>
                          <a:cs typeface="Times New Roman" panose="02020603050405020304" pitchFamily="18" charset="0"/>
                        </a:rPr>
                        <a:t>27</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4,05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3,</a:t>
                      </a:r>
                      <a:r>
                        <a:rPr lang="sr-Cyrl-RS" sz="2000" dirty="0">
                          <a:solidFill>
                            <a:schemeClr val="tx1"/>
                          </a:solidFill>
                          <a:effectLst/>
                          <a:latin typeface="Times New Roman" panose="02020603050405020304" pitchFamily="18" charset="0"/>
                          <a:cs typeface="Times New Roman" panose="02020603050405020304" pitchFamily="18" charset="0"/>
                        </a:rPr>
                        <a:t>31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0,7</a:t>
                      </a:r>
                      <a:r>
                        <a:rPr lang="sr-Cyrl-RS" sz="2000" dirty="0">
                          <a:solidFill>
                            <a:schemeClr val="tx1"/>
                          </a:solidFill>
                          <a:effectLst/>
                          <a:latin typeface="Times New Roman" panose="02020603050405020304" pitchFamily="18" charset="0"/>
                          <a:cs typeface="Times New Roman" panose="02020603050405020304" pitchFamily="18" charset="0"/>
                        </a:rPr>
                        <a:t>4</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999037546"/>
                  </a:ext>
                </a:extLst>
              </a:tr>
              <a:tr h="514060">
                <a:tc>
                  <a:txBody>
                    <a:bodyPr/>
                    <a:lstStyle/>
                    <a:p>
                      <a:pPr>
                        <a:lnSpc>
                          <a:spcPct val="107000"/>
                        </a:lnSpc>
                      </a:pPr>
                      <a:r>
                        <a:rPr lang="sr-Cyrl-CS" sz="1800" dirty="0">
                          <a:solidFill>
                            <a:schemeClr val="tx1"/>
                          </a:solidFill>
                          <a:effectLst/>
                          <a:latin typeface="Times New Roman" panose="02020603050405020304" pitchFamily="18" charset="0"/>
                          <a:cs typeface="Times New Roman" panose="02020603050405020304" pitchFamily="18" charset="0"/>
                        </a:rPr>
                        <a:t>Приједор</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85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1015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980</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a:t>
                      </a:r>
                      <a:r>
                        <a:rPr lang="sr-Cyrl-RS" sz="2000" dirty="0">
                          <a:solidFill>
                            <a:schemeClr val="tx1"/>
                          </a:solidFill>
                          <a:effectLst/>
                          <a:latin typeface="Times New Roman" panose="02020603050405020304" pitchFamily="18" charset="0"/>
                          <a:cs typeface="Times New Roman" panose="02020603050405020304" pitchFamily="18" charset="0"/>
                        </a:rPr>
                        <a:t>6,55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СНП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64,98</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4,13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3,25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0,88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3363754355"/>
                  </a:ext>
                </a:extLst>
              </a:tr>
              <a:tr h="514060">
                <a:tc>
                  <a:txBody>
                    <a:bodyPr/>
                    <a:lstStyle/>
                    <a:p>
                      <a:pPr>
                        <a:lnSpc>
                          <a:spcPct val="107000"/>
                        </a:lnSpc>
                      </a:pPr>
                      <a:r>
                        <a:rPr lang="sr-Cyrl-CS" sz="1800" dirty="0">
                          <a:solidFill>
                            <a:schemeClr val="tx1"/>
                          </a:solidFill>
                          <a:effectLst/>
                          <a:latin typeface="Times New Roman" panose="02020603050405020304" pitchFamily="18" charset="0"/>
                          <a:cs typeface="Times New Roman" panose="02020603050405020304" pitchFamily="18" charset="0"/>
                        </a:rPr>
                        <a:t>Херцеговина</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2</a:t>
                      </a:r>
                      <a:r>
                        <a:rPr lang="en-US" sz="2000" dirty="0">
                          <a:solidFill>
                            <a:schemeClr val="tx1"/>
                          </a:solidFill>
                          <a:effectLst/>
                          <a:latin typeface="Times New Roman" panose="02020603050405020304" pitchFamily="18" charset="0"/>
                          <a:cs typeface="Times New Roman" panose="02020603050405020304" pitchFamily="18" charset="0"/>
                        </a:rPr>
                        <a:t>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356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346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97,</a:t>
                      </a:r>
                      <a:r>
                        <a:rPr lang="sr-Cyrl-RS" sz="2000" dirty="0">
                          <a:solidFill>
                            <a:schemeClr val="tx1"/>
                          </a:solidFill>
                          <a:effectLst/>
                          <a:latin typeface="Times New Roman" panose="02020603050405020304" pitchFamily="18" charset="0"/>
                          <a:cs typeface="Times New Roman" panose="02020603050405020304" pitchFamily="18" charset="0"/>
                        </a:rPr>
                        <a:t>19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СНП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64,97</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4,</a:t>
                      </a:r>
                      <a:r>
                        <a:rPr lang="sr-Cyrl-RS" sz="2000" dirty="0">
                          <a:solidFill>
                            <a:schemeClr val="tx1"/>
                          </a:solidFill>
                          <a:effectLst/>
                          <a:latin typeface="Times New Roman" panose="02020603050405020304" pitchFamily="18" charset="0"/>
                          <a:cs typeface="Times New Roman" panose="02020603050405020304" pitchFamily="18" charset="0"/>
                        </a:rPr>
                        <a:t>33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b">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3,</a:t>
                      </a:r>
                      <a:r>
                        <a:rPr lang="sr-Cyrl-RS" sz="2000" dirty="0">
                          <a:solidFill>
                            <a:schemeClr val="tx1"/>
                          </a:solidFill>
                          <a:effectLst/>
                          <a:latin typeface="Times New Roman" panose="02020603050405020304" pitchFamily="18" charset="0"/>
                          <a:cs typeface="Times New Roman" panose="02020603050405020304" pitchFamily="18" charset="0"/>
                        </a:rPr>
                        <a:t>25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1,08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3483619885"/>
                  </a:ext>
                </a:extLst>
              </a:tr>
              <a:tr h="514060">
                <a:tc>
                  <a:txBody>
                    <a:bodyPr/>
                    <a:lstStyle/>
                    <a:p>
                      <a:pPr>
                        <a:lnSpc>
                          <a:spcPct val="107000"/>
                        </a:lnSpc>
                      </a:pPr>
                      <a:r>
                        <a:rPr lang="en-US" sz="1800" dirty="0" err="1">
                          <a:solidFill>
                            <a:schemeClr val="tx1"/>
                          </a:solidFill>
                          <a:effectLst/>
                          <a:latin typeface="Times New Roman" panose="02020603050405020304" pitchFamily="18" charset="0"/>
                          <a:cs typeface="Times New Roman" panose="02020603050405020304" pitchFamily="18" charset="0"/>
                        </a:rPr>
                        <a:t>Бијељина</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50</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502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483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96,</a:t>
                      </a:r>
                      <a:r>
                        <a:rPr lang="sr-Cyrl-RS" sz="2000" dirty="0">
                          <a:solidFill>
                            <a:schemeClr val="tx1"/>
                          </a:solidFill>
                          <a:effectLst/>
                          <a:latin typeface="Times New Roman" panose="02020603050405020304" pitchFamily="18" charset="0"/>
                          <a:cs typeface="Times New Roman" panose="02020603050405020304" pitchFamily="18" charset="0"/>
                        </a:rPr>
                        <a:t>22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С</a:t>
                      </a:r>
                      <a:r>
                        <a:rPr lang="en-US" sz="2000" b="1" dirty="0">
                          <a:solidFill>
                            <a:schemeClr val="tx1"/>
                          </a:solidFill>
                          <a:effectLst/>
                          <a:latin typeface="Times New Roman" panose="02020603050405020304" pitchFamily="18" charset="0"/>
                          <a:cs typeface="Times New Roman" panose="02020603050405020304" pitchFamily="18" charset="0"/>
                        </a:rPr>
                        <a:t>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5</a:t>
                      </a:r>
                      <a:r>
                        <a:rPr lang="sr-Cyrl-RS" sz="2000" b="1" dirty="0">
                          <a:solidFill>
                            <a:schemeClr val="tx1"/>
                          </a:solidFill>
                          <a:effectLst/>
                          <a:latin typeface="Times New Roman" panose="02020603050405020304" pitchFamily="18" charset="0"/>
                          <a:cs typeface="Times New Roman" panose="02020603050405020304" pitchFamily="18" charset="0"/>
                        </a:rPr>
                        <a:t>7</a:t>
                      </a:r>
                      <a:r>
                        <a:rPr lang="en-US" sz="2000" b="1" dirty="0">
                          <a:solidFill>
                            <a:schemeClr val="tx1"/>
                          </a:solidFill>
                          <a:effectLst/>
                          <a:latin typeface="Times New Roman" panose="02020603050405020304" pitchFamily="18" charset="0"/>
                          <a:cs typeface="Times New Roman" panose="02020603050405020304" pitchFamily="18" charset="0"/>
                        </a:rPr>
                        <a:t>,</a:t>
                      </a:r>
                      <a:r>
                        <a:rPr lang="sr-Cyrl-RS" sz="2000" b="1" dirty="0">
                          <a:solidFill>
                            <a:schemeClr val="tx1"/>
                          </a:solidFill>
                          <a:effectLst/>
                          <a:latin typeface="Times New Roman" panose="02020603050405020304" pitchFamily="18" charset="0"/>
                          <a:cs typeface="Times New Roman" panose="02020603050405020304" pitchFamily="18" charset="0"/>
                        </a:rPr>
                        <a:t>86</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4</a:t>
                      </a:r>
                      <a:r>
                        <a:rPr lang="sr-Cyrl-RS" sz="2000" dirty="0">
                          <a:solidFill>
                            <a:schemeClr val="tx1"/>
                          </a:solidFill>
                          <a:effectLst/>
                          <a:latin typeface="Times New Roman" panose="02020603050405020304" pitchFamily="18" charset="0"/>
                          <a:cs typeface="Times New Roman" panose="02020603050405020304" pitchFamily="18" charset="0"/>
                        </a:rPr>
                        <a:t>,15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b">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89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1,26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2339126148"/>
                  </a:ext>
                </a:extLst>
              </a:tr>
              <a:tr h="514060">
                <a:tc>
                  <a:txBody>
                    <a:bodyPr/>
                    <a:lstStyle/>
                    <a:p>
                      <a:pPr>
                        <a:lnSpc>
                          <a:spcPct val="107000"/>
                        </a:lnSpc>
                      </a:pPr>
                      <a:r>
                        <a:rPr lang="en-US" sz="1800" dirty="0" err="1">
                          <a:solidFill>
                            <a:schemeClr val="tx1"/>
                          </a:solidFill>
                          <a:effectLst/>
                          <a:latin typeface="Times New Roman" panose="02020603050405020304" pitchFamily="18" charset="0"/>
                          <a:cs typeface="Times New Roman" panose="02020603050405020304" pitchFamily="18" charset="0"/>
                        </a:rPr>
                        <a:t>Бирач</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26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288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281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97,56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ННП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54,85</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4,00</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b">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73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1,27</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05760137"/>
                  </a:ext>
                </a:extLst>
              </a:tr>
              <a:tr h="568696">
                <a:tc>
                  <a:txBody>
                    <a:bodyPr/>
                    <a:lstStyle/>
                    <a:p>
                      <a:pPr>
                        <a:lnSpc>
                          <a:spcPct val="107000"/>
                        </a:lnSpc>
                      </a:pPr>
                      <a:r>
                        <a:rPr lang="sr-Cyrl-CS" sz="1800" dirty="0">
                          <a:solidFill>
                            <a:schemeClr val="tx1"/>
                          </a:solidFill>
                          <a:effectLst/>
                          <a:latin typeface="Times New Roman" panose="02020603050405020304" pitchFamily="18" charset="0"/>
                          <a:cs typeface="Times New Roman" panose="02020603050405020304" pitchFamily="18" charset="0"/>
                        </a:rPr>
                        <a:t>Сарајевско-романијска</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31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439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427</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97,</a:t>
                      </a:r>
                      <a:r>
                        <a:rPr lang="sr-Cyrl-RS" sz="2000" dirty="0">
                          <a:solidFill>
                            <a:schemeClr val="tx1"/>
                          </a:solidFill>
                          <a:effectLst/>
                          <a:latin typeface="Times New Roman" panose="02020603050405020304" pitchFamily="18" charset="0"/>
                          <a:cs typeface="Times New Roman" panose="02020603050405020304" pitchFamily="18" charset="0"/>
                        </a:rPr>
                        <a:t>27</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Н</a:t>
                      </a:r>
                      <a:r>
                        <a:rPr lang="en-US" sz="2000" b="1" dirty="0">
                          <a:solidFill>
                            <a:schemeClr val="tx1"/>
                          </a:solidFill>
                          <a:effectLst/>
                          <a:latin typeface="Times New Roman" panose="02020603050405020304" pitchFamily="18" charset="0"/>
                          <a:cs typeface="Times New Roman" panose="02020603050405020304" pitchFamily="18" charset="0"/>
                        </a:rPr>
                        <a:t>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5</a:t>
                      </a:r>
                      <a:r>
                        <a:rPr lang="sr-Cyrl-RS" sz="2000" b="1" dirty="0">
                          <a:solidFill>
                            <a:schemeClr val="tx1"/>
                          </a:solidFill>
                          <a:effectLst/>
                          <a:latin typeface="Times New Roman" panose="02020603050405020304" pitchFamily="18" charset="0"/>
                          <a:cs typeface="Times New Roman" panose="02020603050405020304" pitchFamily="18" charset="0"/>
                        </a:rPr>
                        <a:t>4,43</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4,13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solidFill>
                      <a:schemeClr val="accent2">
                        <a:lumMod val="40000"/>
                        <a:lumOff val="6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,72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solidFill>
                      <a:schemeClr val="accent2">
                        <a:lumMod val="40000"/>
                        <a:lumOff val="6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1,41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40000"/>
                        <a:lumOff val="60000"/>
                      </a:schemeClr>
                    </a:solidFill>
                  </a:tcPr>
                </a:tc>
                <a:extLst>
                  <a:ext uri="{0D108BD9-81ED-4DB2-BD59-A6C34878D82A}">
                    <a16:rowId xmlns:a16="http://schemas.microsoft.com/office/drawing/2014/main" val="1070266447"/>
                  </a:ext>
                </a:extLst>
              </a:tr>
              <a:tr h="514060">
                <a:tc>
                  <a:txBody>
                    <a:bodyPr/>
                    <a:lstStyle/>
                    <a:p>
                      <a:pPr>
                        <a:lnSpc>
                          <a:spcPct val="107000"/>
                        </a:lnSpc>
                      </a:pPr>
                      <a:r>
                        <a:rPr lang="en-US" sz="1800" dirty="0" err="1">
                          <a:solidFill>
                            <a:schemeClr val="tx1"/>
                          </a:solidFill>
                          <a:effectLst/>
                          <a:latin typeface="Times New Roman" panose="02020603050405020304" pitchFamily="18" charset="0"/>
                          <a:cs typeface="Times New Roman" panose="02020603050405020304" pitchFamily="18" charset="0"/>
                        </a:rPr>
                        <a:t>Добој</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1</a:t>
                      </a:r>
                      <a:r>
                        <a:rPr lang="sr-Cyrl-RS" sz="2000" dirty="0">
                          <a:solidFill>
                            <a:schemeClr val="tx1"/>
                          </a:solidFill>
                          <a:effectLst/>
                          <a:latin typeface="Times New Roman" panose="02020603050405020304" pitchFamily="18" charset="0"/>
                          <a:cs typeface="Times New Roman" panose="02020603050405020304" pitchFamily="18" charset="0"/>
                        </a:rPr>
                        <a:t>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70</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628</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617</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98,</a:t>
                      </a:r>
                      <a:r>
                        <a:rPr lang="sr-Cyrl-RS" sz="2000" dirty="0">
                          <a:solidFill>
                            <a:schemeClr val="tx1"/>
                          </a:solidFill>
                          <a:effectLst/>
                          <a:latin typeface="Times New Roman" panose="02020603050405020304" pitchFamily="18" charset="0"/>
                          <a:cs typeface="Times New Roman" panose="02020603050405020304" pitchFamily="18" charset="0"/>
                        </a:rPr>
                        <a:t>25</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b="1" dirty="0">
                          <a:solidFill>
                            <a:schemeClr val="tx1"/>
                          </a:solidFill>
                          <a:effectLst/>
                          <a:latin typeface="Times New Roman" panose="02020603050405020304" pitchFamily="18" charset="0"/>
                          <a:cs typeface="Times New Roman" panose="02020603050405020304" pitchFamily="18" charset="0"/>
                        </a:rPr>
                        <a:t>Н</a:t>
                      </a:r>
                      <a:r>
                        <a:rPr lang="en-US" sz="2000" b="1" dirty="0">
                          <a:solidFill>
                            <a:schemeClr val="tx1"/>
                          </a:solidFill>
                          <a:effectLst/>
                          <a:latin typeface="Times New Roman" panose="02020603050405020304" pitchFamily="18" charset="0"/>
                          <a:cs typeface="Times New Roman" panose="02020603050405020304" pitchFamily="18" charset="0"/>
                        </a:rPr>
                        <a:t>НП</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en-US" sz="2000" b="1" dirty="0">
                          <a:solidFill>
                            <a:schemeClr val="tx1"/>
                          </a:solidFill>
                          <a:effectLst/>
                          <a:latin typeface="Times New Roman" panose="02020603050405020304" pitchFamily="18" charset="0"/>
                          <a:cs typeface="Times New Roman" panose="02020603050405020304" pitchFamily="18" charset="0"/>
                        </a:rPr>
                        <a:t>5</a:t>
                      </a:r>
                      <a:r>
                        <a:rPr lang="sr-Cyrl-RS" sz="2000" b="1" dirty="0">
                          <a:solidFill>
                            <a:schemeClr val="tx1"/>
                          </a:solidFill>
                          <a:effectLst/>
                          <a:latin typeface="Times New Roman" panose="02020603050405020304" pitchFamily="18" charset="0"/>
                          <a:cs typeface="Times New Roman" panose="02020603050405020304" pitchFamily="18" charset="0"/>
                        </a:rPr>
                        <a:t>1,93</a:t>
                      </a:r>
                      <a:endParaRPr lang="en-US"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3,92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b">
                    <a:solidFill>
                      <a:schemeClr val="accent2">
                        <a:lumMod val="20000"/>
                        <a:lumOff val="8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2,</a:t>
                      </a:r>
                      <a:r>
                        <a:rPr lang="sr-Cyrl-RS" sz="2000" dirty="0">
                          <a:solidFill>
                            <a:schemeClr val="tx1"/>
                          </a:solidFill>
                          <a:effectLst/>
                          <a:latin typeface="Times New Roman" panose="02020603050405020304" pitchFamily="18" charset="0"/>
                          <a:cs typeface="Times New Roman" panose="02020603050405020304" pitchFamily="18" charset="0"/>
                        </a:rPr>
                        <a:t>59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solidFill>
                      <a:schemeClr val="accent2">
                        <a:lumMod val="20000"/>
                        <a:lumOff val="8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1,33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767224199"/>
                  </a:ext>
                </a:extLst>
              </a:tr>
              <a:tr h="514060">
                <a:tc>
                  <a:txBody>
                    <a:bodyPr/>
                    <a:lstStyle/>
                    <a:p>
                      <a:pPr>
                        <a:lnSpc>
                          <a:spcPct val="107000"/>
                        </a:lnSpc>
                      </a:pPr>
                      <a:r>
                        <a:rPr lang="en-US" sz="1800" dirty="0">
                          <a:solidFill>
                            <a:schemeClr val="tx1"/>
                          </a:solidFill>
                          <a:effectLst/>
                          <a:latin typeface="Times New Roman" panose="02020603050405020304" pitchFamily="18" charset="0"/>
                          <a:cs typeface="Times New Roman" panose="02020603050405020304" pitchFamily="18" charset="0"/>
                        </a:rPr>
                        <a:t>СВЕГА:</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L w="38100" cap="flat" cmpd="sng" algn="ctr">
                      <a:solidFill>
                        <a:srgbClr val="00B050"/>
                      </a:solidFill>
                      <a:prstDash val="solid"/>
                      <a:round/>
                      <a:headEnd type="none" w="med" len="med"/>
                      <a:tailEnd type="none" w="med" len="med"/>
                    </a:lnL>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9</a:t>
                      </a:r>
                      <a:r>
                        <a:rPr lang="sr-Cyrl-RS" sz="2000" dirty="0">
                          <a:solidFill>
                            <a:schemeClr val="tx1"/>
                          </a:solidFill>
                          <a:effectLst/>
                          <a:latin typeface="Times New Roman" panose="02020603050405020304" pitchFamily="18" charset="0"/>
                          <a:cs typeface="Times New Roman" panose="02020603050405020304" pitchFamily="18" charset="0"/>
                        </a:rPr>
                        <a:t>4</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359</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4243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CS" sz="2000" dirty="0">
                          <a:solidFill>
                            <a:schemeClr val="tx1"/>
                          </a:solidFill>
                          <a:effectLst/>
                          <a:latin typeface="Times New Roman" panose="02020603050405020304" pitchFamily="18" charset="0"/>
                          <a:cs typeface="Times New Roman" panose="02020603050405020304" pitchFamily="18" charset="0"/>
                        </a:rPr>
                        <a:t>4117</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97,03</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en-US" sz="2000" dirty="0">
                          <a:solidFill>
                            <a:schemeClr val="tx1"/>
                          </a:solidFill>
                          <a:effectLst/>
                          <a:latin typeface="Times New Roman" panose="02020603050405020304" pitchFamily="18" charset="0"/>
                          <a:cs typeface="Times New Roman" panose="02020603050405020304" pitchFamily="18" charset="0"/>
                        </a:rPr>
                        <a:t>СНП</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60,71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4,10</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b">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2,96</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nchor="ctr">
                    <a:lnB w="381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pPr>
                      <a:r>
                        <a:rPr lang="sr-Cyrl-RS" sz="2000" dirty="0">
                          <a:solidFill>
                            <a:schemeClr val="tx1"/>
                          </a:solidFill>
                          <a:effectLst/>
                          <a:latin typeface="Times New Roman" panose="02020603050405020304" pitchFamily="18" charset="0"/>
                          <a:cs typeface="Times New Roman" panose="02020603050405020304" pitchFamily="18" charset="0"/>
                        </a:rPr>
                        <a:t>1,14</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0081" marR="60081" marT="0" marB="0">
                    <a:lnR w="38100" cap="flat" cmpd="sng" algn="ctr">
                      <a:solidFill>
                        <a:srgbClr val="00B050"/>
                      </a:solidFill>
                      <a:prstDash val="solid"/>
                      <a:round/>
                      <a:headEnd type="none" w="med" len="med"/>
                      <a:tailEnd type="none" w="med" len="med"/>
                    </a:lnR>
                    <a:lnB w="38100" cap="flat" cmpd="sng" algn="ctr">
                      <a:solidFill>
                        <a:srgbClr val="00B05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15644806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B3AA8BE-FF8E-50EF-56C6-04D26C178345}"/>
              </a:ext>
            </a:extLst>
          </p:cNvPr>
          <p:cNvSpPr>
            <a:spLocks noGrp="1"/>
          </p:cNvSpPr>
          <p:nvPr>
            <p:ph type="ctrTitle"/>
          </p:nvPr>
        </p:nvSpPr>
        <p:spPr>
          <a:xfrm>
            <a:off x="685800" y="65984"/>
            <a:ext cx="7772400" cy="428944"/>
          </a:xfrm>
          <a:solidFill>
            <a:schemeClr val="accent1"/>
          </a:solidFill>
          <a:ln/>
        </p:spPr>
        <p:style>
          <a:lnRef idx="2">
            <a:schemeClr val="accent2"/>
          </a:lnRef>
          <a:fillRef idx="1">
            <a:schemeClr val="lt1"/>
          </a:fillRef>
          <a:effectRef idx="0">
            <a:schemeClr val="accent2"/>
          </a:effectRef>
          <a:fontRef idx="minor">
            <a:schemeClr val="dk1"/>
          </a:fontRef>
        </p:style>
        <p:txBody>
          <a:bodyPr/>
          <a:lstStyle/>
          <a:p>
            <a:pPr algn="l"/>
            <a:r>
              <a:rPr lang="en-US" altLang="sr-Latn-RS" sz="2800" dirty="0" err="1">
                <a:solidFill>
                  <a:schemeClr val="tx1"/>
                </a:solidFill>
                <a:latin typeface="Times New Roman" panose="02020603050405020304" pitchFamily="18" charset="0"/>
                <a:cs typeface="Times New Roman" panose="02020603050405020304" pitchFamily="18" charset="0"/>
              </a:rPr>
              <a:t>Постигнуће</a:t>
            </a:r>
            <a:r>
              <a:rPr lang="en-US" altLang="sr-Latn-RS" sz="2800" dirty="0">
                <a:solidFill>
                  <a:schemeClr val="tx1"/>
                </a:solidFill>
                <a:latin typeface="Times New Roman" panose="02020603050405020304" pitchFamily="18" charset="0"/>
                <a:cs typeface="Times New Roman" panose="02020603050405020304" pitchFamily="18" charset="0"/>
              </a:rPr>
              <a:t> </a:t>
            </a:r>
            <a:r>
              <a:rPr lang="en-US" altLang="sr-Latn-RS" sz="2800" dirty="0" err="1">
                <a:solidFill>
                  <a:schemeClr val="tx1"/>
                </a:solidFill>
                <a:latin typeface="Times New Roman" panose="02020603050405020304" pitchFamily="18" charset="0"/>
                <a:cs typeface="Times New Roman" panose="02020603050405020304" pitchFamily="18" charset="0"/>
              </a:rPr>
              <a:t>по</a:t>
            </a:r>
            <a:r>
              <a:rPr lang="en-US" altLang="sr-Latn-RS" sz="2800" dirty="0">
                <a:solidFill>
                  <a:schemeClr val="tx1"/>
                </a:solidFill>
                <a:latin typeface="Times New Roman" panose="02020603050405020304" pitchFamily="18" charset="0"/>
                <a:cs typeface="Times New Roman" panose="02020603050405020304" pitchFamily="18" charset="0"/>
              </a:rPr>
              <a:t> </a:t>
            </a:r>
            <a:r>
              <a:rPr lang="en-US" altLang="sr-Latn-RS" sz="2800" dirty="0" err="1">
                <a:solidFill>
                  <a:schemeClr val="tx1"/>
                </a:solidFill>
                <a:latin typeface="Times New Roman" panose="02020603050405020304" pitchFamily="18" charset="0"/>
                <a:cs typeface="Times New Roman" panose="02020603050405020304" pitchFamily="18" charset="0"/>
              </a:rPr>
              <a:t>регијама</a:t>
            </a:r>
            <a:r>
              <a:rPr lang="sr-Cyrl-RS" altLang="sr-Latn-RS" sz="2800" dirty="0">
                <a:solidFill>
                  <a:schemeClr val="tx1"/>
                </a:solidFill>
                <a:latin typeface="Times New Roman" panose="02020603050405020304" pitchFamily="18" charset="0"/>
                <a:cs typeface="Times New Roman" panose="02020603050405020304" pitchFamily="18" charset="0"/>
              </a:rPr>
              <a:t> МАТЕМАТИКА</a:t>
            </a:r>
            <a:endParaRPr lang="en-US" altLang="sr-Latn-RS" sz="2800" dirty="0">
              <a:solidFill>
                <a:schemeClr val="tx1"/>
              </a:solidFill>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7A0B6512-BE8F-46ED-276C-3C86D0044CA0}"/>
              </a:ext>
            </a:extLst>
          </p:cNvPr>
          <p:cNvSpPr>
            <a:spLocks noGrp="1"/>
          </p:cNvSpPr>
          <p:nvPr>
            <p:ph type="subTitle" idx="1"/>
          </p:nvPr>
        </p:nvSpPr>
        <p:spPr>
          <a:xfrm>
            <a:off x="457200" y="1143000"/>
            <a:ext cx="8686800" cy="5486400"/>
          </a:xfrm>
        </p:spPr>
        <p:txBody>
          <a:bodyPr/>
          <a:lstStyle/>
          <a:p>
            <a:pPr>
              <a:buFont typeface="Arial" charset="0"/>
              <a:buNone/>
              <a:defRPr/>
            </a:pPr>
            <a:endParaRPr lang="en-US" dirty="0"/>
          </a:p>
        </p:txBody>
      </p:sp>
      <p:graphicFrame>
        <p:nvGraphicFramePr>
          <p:cNvPr id="4" name="Table 3">
            <a:extLst>
              <a:ext uri="{FF2B5EF4-FFF2-40B4-BE49-F238E27FC236}">
                <a16:creationId xmlns:a16="http://schemas.microsoft.com/office/drawing/2014/main" id="{3460D363-212E-64A1-296A-AAE5D13E7B41}"/>
              </a:ext>
            </a:extLst>
          </p:cNvPr>
          <p:cNvGraphicFramePr>
            <a:graphicFrameLocks noGrp="1"/>
          </p:cNvGraphicFramePr>
          <p:nvPr>
            <p:extLst>
              <p:ext uri="{D42A27DB-BD31-4B8C-83A1-F6EECF244321}">
                <p14:modId xmlns:p14="http://schemas.microsoft.com/office/powerpoint/2010/main" val="2363197872"/>
              </p:ext>
            </p:extLst>
          </p:nvPr>
        </p:nvGraphicFramePr>
        <p:xfrm>
          <a:off x="177075" y="620689"/>
          <a:ext cx="8856984" cy="4700674"/>
        </p:xfrm>
        <a:graphic>
          <a:graphicData uri="http://schemas.openxmlformats.org/drawingml/2006/table">
            <a:tbl>
              <a:tblPr firstRow="1" bandRow="1">
                <a:tableStyleId>{5C22544A-7EE6-4342-B048-85BDC9FD1C3A}</a:tableStyleId>
              </a:tblPr>
              <a:tblGrid>
                <a:gridCol w="1584176">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2088232">
                  <a:extLst>
                    <a:ext uri="{9D8B030D-6E8A-4147-A177-3AD203B41FA5}">
                      <a16:colId xmlns:a16="http://schemas.microsoft.com/office/drawing/2014/main" val="20003"/>
                    </a:ext>
                  </a:extLst>
                </a:gridCol>
                <a:gridCol w="2592288">
                  <a:extLst>
                    <a:ext uri="{9D8B030D-6E8A-4147-A177-3AD203B41FA5}">
                      <a16:colId xmlns:a16="http://schemas.microsoft.com/office/drawing/2014/main" val="20004"/>
                    </a:ext>
                  </a:extLst>
                </a:gridCol>
              </a:tblGrid>
              <a:tr h="619494">
                <a:tc>
                  <a:txBody>
                    <a:bodyPr/>
                    <a:lstStyle/>
                    <a:p>
                      <a:pPr algn="ctr"/>
                      <a:r>
                        <a:rPr lang="sr-Cyrl-RS" dirty="0">
                          <a:solidFill>
                            <a:schemeClr val="tx1"/>
                          </a:solidFill>
                          <a:latin typeface="Times New Roman" panose="02020603050405020304" pitchFamily="18" charset="0"/>
                          <a:cs typeface="Times New Roman" panose="02020603050405020304" pitchFamily="18" charset="0"/>
                        </a:rPr>
                        <a:t>Регија</a:t>
                      </a:r>
                      <a:endParaRPr lang="en-US" dirty="0">
                        <a:solidFill>
                          <a:schemeClr val="tx1"/>
                        </a:solidFill>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r>
                        <a:rPr lang="sr-Cyrl-RS" dirty="0">
                          <a:solidFill>
                            <a:schemeClr val="tx1"/>
                          </a:solidFill>
                          <a:latin typeface="Times New Roman" panose="02020603050405020304" pitchFamily="18" charset="0"/>
                          <a:cs typeface="Times New Roman" panose="02020603050405020304" pitchFamily="18" charset="0"/>
                        </a:rPr>
                        <a:t>Број </a:t>
                      </a:r>
                    </a:p>
                    <a:p>
                      <a:pPr algn="ctr"/>
                      <a:r>
                        <a:rPr lang="sr-Cyrl-RS" dirty="0">
                          <a:solidFill>
                            <a:schemeClr val="tx1"/>
                          </a:solidFill>
                          <a:latin typeface="Times New Roman" panose="02020603050405020304" pitchFamily="18" charset="0"/>
                          <a:cs typeface="Times New Roman" panose="02020603050405020304" pitchFamily="18" charset="0"/>
                        </a:rPr>
                        <a:t>школа</a:t>
                      </a:r>
                      <a:endParaRPr lang="en-US" dirty="0">
                        <a:solidFill>
                          <a:schemeClr val="tx1"/>
                        </a:solidFill>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r>
                        <a:rPr lang="sr-Cyrl-RS" dirty="0">
                          <a:solidFill>
                            <a:schemeClr val="tx1"/>
                          </a:solidFill>
                          <a:latin typeface="Times New Roman" panose="02020603050405020304" pitchFamily="18" charset="0"/>
                          <a:cs typeface="Times New Roman" panose="02020603050405020304" pitchFamily="18" charset="0"/>
                        </a:rPr>
                        <a:t>Број </a:t>
                      </a:r>
                    </a:p>
                    <a:p>
                      <a:pPr algn="ctr"/>
                      <a:r>
                        <a:rPr lang="sr-Cyrl-RS" dirty="0">
                          <a:solidFill>
                            <a:schemeClr val="tx1"/>
                          </a:solidFill>
                          <a:latin typeface="Times New Roman" panose="02020603050405020304" pitchFamily="18" charset="0"/>
                          <a:cs typeface="Times New Roman" panose="02020603050405020304" pitchFamily="18" charset="0"/>
                        </a:rPr>
                        <a:t>ученика</a:t>
                      </a:r>
                      <a:endParaRPr lang="en-US" dirty="0">
                        <a:solidFill>
                          <a:schemeClr val="tx1"/>
                        </a:solidFill>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r-Cyrl-RS" dirty="0">
                          <a:solidFill>
                            <a:schemeClr val="tx1"/>
                          </a:solidFill>
                          <a:latin typeface="Times New Roman" panose="02020603050405020304" pitchFamily="18" charset="0"/>
                          <a:cs typeface="Times New Roman" panose="02020603050405020304" pitchFamily="18" charset="0"/>
                        </a:rPr>
                        <a:t>%</a:t>
                      </a:r>
                    </a:p>
                    <a:p>
                      <a:pPr marL="0" marR="0" indent="0" algn="ctr" defTabSz="914400" rtl="0" eaLnBrk="1" fontAlgn="auto" latinLnBrk="0" hangingPunct="1">
                        <a:lnSpc>
                          <a:spcPct val="100000"/>
                        </a:lnSpc>
                        <a:spcBef>
                          <a:spcPts val="0"/>
                        </a:spcBef>
                        <a:spcAft>
                          <a:spcPts val="0"/>
                        </a:spcAft>
                        <a:buClrTx/>
                        <a:buSzTx/>
                        <a:buFontTx/>
                        <a:buNone/>
                        <a:tabLst/>
                        <a:defRPr/>
                      </a:pPr>
                      <a:r>
                        <a:rPr lang="sr-Cyrl-RS" dirty="0">
                          <a:solidFill>
                            <a:schemeClr val="tx1"/>
                          </a:solidFill>
                          <a:latin typeface="Times New Roman" panose="02020603050405020304" pitchFamily="18" charset="0"/>
                          <a:cs typeface="Times New Roman" panose="02020603050405020304" pitchFamily="18" charset="0"/>
                        </a:rPr>
                        <a:t>(2022-2018)</a:t>
                      </a:r>
                      <a:endParaRPr lang="en-US" dirty="0">
                        <a:solidFill>
                          <a:schemeClr val="tx1"/>
                        </a:solidFill>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r-Cyrl-RS" dirty="0">
                          <a:solidFill>
                            <a:schemeClr val="tx1"/>
                          </a:solidFill>
                          <a:latin typeface="Times New Roman" panose="02020603050405020304" pitchFamily="18" charset="0"/>
                          <a:cs typeface="Times New Roman" panose="02020603050405020304" pitchFamily="18" charset="0"/>
                        </a:rPr>
                        <a:t>Нивои постигнућа (број школа)</a:t>
                      </a:r>
                      <a:endParaRPr lang="en-US" dirty="0">
                        <a:solidFill>
                          <a:schemeClr val="tx1"/>
                        </a:solidFill>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r h="545313">
                <a:tc>
                  <a:txBody>
                    <a:bodyPr/>
                    <a:lstStyle/>
                    <a:p>
                      <a:r>
                        <a:rPr lang="sr-Cyrl-RS" sz="1800" b="1" dirty="0">
                          <a:latin typeface="Times New Roman" panose="02020603050405020304" pitchFamily="18" charset="0"/>
                          <a:cs typeface="Times New Roman" panose="02020603050405020304" pitchFamily="18" charset="0"/>
                        </a:rPr>
                        <a:t>Бањалука</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24</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1338</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6</a:t>
                      </a:r>
                      <a:r>
                        <a:rPr lang="sr-Latn-RS" sz="2400" dirty="0">
                          <a:latin typeface="Times New Roman" panose="02020603050405020304" pitchFamily="18" charset="0"/>
                          <a:ea typeface="Calibri"/>
                          <a:cs typeface="Times New Roman" panose="02020603050405020304" pitchFamily="18" charset="0"/>
                        </a:rPr>
                        <a:t>6  (</a:t>
                      </a:r>
                      <a:r>
                        <a:rPr lang="sr-Cyrl-RS" sz="2400" dirty="0">
                          <a:latin typeface="Times New Roman" panose="02020603050405020304" pitchFamily="18" charset="0"/>
                          <a:ea typeface="Calibri"/>
                          <a:cs typeface="Times New Roman" panose="02020603050405020304" pitchFamily="18" charset="0"/>
                        </a:rPr>
                        <a:t>69</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r>
                        <a:rPr lang="sr-Cyrl-RS" sz="1800" dirty="0">
                          <a:latin typeface="Times New Roman" panose="02020603050405020304" pitchFamily="18" charset="0"/>
                          <a:cs typeface="Times New Roman" panose="02020603050405020304" pitchFamily="18" charset="0"/>
                        </a:rPr>
                        <a:t>ВНП=</a:t>
                      </a:r>
                      <a:r>
                        <a:rPr lang="sr-Latn-RS" sz="1800" dirty="0">
                          <a:latin typeface="Times New Roman" panose="02020603050405020304" pitchFamily="18" charset="0"/>
                          <a:cs typeface="Times New Roman" panose="02020603050405020304" pitchFamily="18" charset="0"/>
                        </a:rPr>
                        <a:t>2</a:t>
                      </a:r>
                      <a:r>
                        <a:rPr lang="sr-Cyrl-RS" sz="1800" dirty="0">
                          <a:latin typeface="Times New Roman" panose="02020603050405020304" pitchFamily="18" charset="0"/>
                          <a:cs typeface="Times New Roman" panose="02020603050405020304" pitchFamily="18" charset="0"/>
                        </a:rPr>
                        <a:t>; СНП=16;</a:t>
                      </a:r>
                    </a:p>
                    <a:p>
                      <a:r>
                        <a:rPr lang="sr-Cyrl-RS" sz="1800" dirty="0">
                          <a:latin typeface="Times New Roman" panose="02020603050405020304" pitchFamily="18" charset="0"/>
                          <a:cs typeface="Times New Roman" panose="02020603050405020304" pitchFamily="18" charset="0"/>
                        </a:rPr>
                        <a:t>ННП=3;</a:t>
                      </a:r>
                      <a:r>
                        <a:rPr lang="sr-Latn-RS" sz="1800" dirty="0">
                          <a:latin typeface="Times New Roman" panose="02020603050405020304" pitchFamily="18" charset="0"/>
                          <a:cs typeface="Times New Roman" panose="02020603050405020304" pitchFamily="18" charset="0"/>
                        </a:rPr>
                        <a:t> </a:t>
                      </a:r>
                      <a:r>
                        <a:rPr lang="sr-Cyrl-RS" sz="1800" dirty="0">
                          <a:latin typeface="Times New Roman" panose="02020603050405020304" pitchFamily="18" charset="0"/>
                          <a:cs typeface="Times New Roman" panose="02020603050405020304" pitchFamily="18" charset="0"/>
                        </a:rPr>
                        <a:t>НЗП=3.</a:t>
                      </a:r>
                      <a:endParaRPr lang="en-US" sz="1800" dirty="0">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545313">
                <a:tc>
                  <a:txBody>
                    <a:bodyPr/>
                    <a:lstStyle/>
                    <a:p>
                      <a:r>
                        <a:rPr lang="sr-Cyrl-RS" sz="1800" b="1" dirty="0">
                          <a:latin typeface="Times New Roman" panose="02020603050405020304" pitchFamily="18" charset="0"/>
                          <a:cs typeface="Times New Roman" panose="02020603050405020304" pitchFamily="18" charset="0"/>
                        </a:rPr>
                        <a:t>Приједор</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2</a:t>
                      </a:r>
                      <a:r>
                        <a:rPr lang="sr-Latn-RS" sz="2400" dirty="0">
                          <a:latin typeface="Times New Roman" panose="02020603050405020304" pitchFamily="18" charset="0"/>
                          <a:ea typeface="Calibri"/>
                          <a:cs typeface="Times New Roman" panose="02020603050405020304" pitchFamily="18" charset="0"/>
                        </a:rPr>
                        <a:t>3</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942</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a:t>
                      </a:r>
                      <a:r>
                        <a:rPr lang="en-US" sz="2400" dirty="0">
                          <a:latin typeface="Times New Roman" panose="02020603050405020304" pitchFamily="18" charset="0"/>
                          <a:ea typeface="Calibri"/>
                          <a:cs typeface="Times New Roman" panose="02020603050405020304" pitchFamily="18" charset="0"/>
                        </a:rPr>
                        <a:t>4</a:t>
                      </a:r>
                      <a:r>
                        <a:rPr lang="sr-Latn-RS" sz="2400" dirty="0">
                          <a:latin typeface="Times New Roman" panose="02020603050405020304" pitchFamily="18" charset="0"/>
                          <a:ea typeface="Calibri"/>
                          <a:cs typeface="Times New Roman" panose="02020603050405020304" pitchFamily="18" charset="0"/>
                        </a:rPr>
                        <a:t>  (</a:t>
                      </a:r>
                      <a:r>
                        <a:rPr lang="sr-Cyrl-RS" sz="2400" dirty="0">
                          <a:latin typeface="Times New Roman" panose="02020603050405020304" pitchFamily="18" charset="0"/>
                          <a:ea typeface="Calibri"/>
                          <a:cs typeface="Times New Roman" panose="02020603050405020304" pitchFamily="18" charset="0"/>
                        </a:rPr>
                        <a:t>64</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r>
                        <a:rPr lang="sr-Cyrl-RS" sz="1800" dirty="0">
                          <a:latin typeface="Times New Roman" panose="02020603050405020304" pitchFamily="18" charset="0"/>
                          <a:cs typeface="Times New Roman" panose="02020603050405020304" pitchFamily="18" charset="0"/>
                        </a:rPr>
                        <a:t>ВНП=0; СНП=7</a:t>
                      </a:r>
                    </a:p>
                    <a:p>
                      <a:r>
                        <a:rPr lang="sr-Cyrl-RS" sz="1800" dirty="0">
                          <a:latin typeface="Times New Roman" panose="02020603050405020304" pitchFamily="18" charset="0"/>
                          <a:cs typeface="Times New Roman" panose="02020603050405020304" pitchFamily="18" charset="0"/>
                        </a:rPr>
                        <a:t>ННП=11; НЗП=5.</a:t>
                      </a:r>
                      <a:endParaRPr lang="en-US" sz="1800" dirty="0">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2"/>
                  </a:ext>
                </a:extLst>
              </a:tr>
              <a:tr h="545313">
                <a:tc>
                  <a:txBody>
                    <a:bodyPr/>
                    <a:lstStyle/>
                    <a:p>
                      <a:r>
                        <a:rPr lang="sr-Cyrl-RS" sz="1800" b="1" dirty="0">
                          <a:latin typeface="Times New Roman" panose="02020603050405020304" pitchFamily="18" charset="0"/>
                          <a:cs typeface="Times New Roman" panose="02020603050405020304" pitchFamily="18" charset="0"/>
                        </a:rPr>
                        <a:t>Добој</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17</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859</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58  (</a:t>
                      </a:r>
                      <a:r>
                        <a:rPr lang="sr-Cyrl-RS" sz="2400" dirty="0">
                          <a:latin typeface="Times New Roman" panose="02020603050405020304" pitchFamily="18" charset="0"/>
                          <a:ea typeface="Calibri"/>
                          <a:cs typeface="Times New Roman" panose="02020603050405020304" pitchFamily="18" charset="0"/>
                        </a:rPr>
                        <a:t>65</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r>
                        <a:rPr lang="sr-Cyrl-RS" sz="1800" dirty="0">
                          <a:latin typeface="Times New Roman" panose="02020603050405020304" pitchFamily="18" charset="0"/>
                          <a:cs typeface="Times New Roman" panose="02020603050405020304" pitchFamily="18" charset="0"/>
                        </a:rPr>
                        <a:t>ВНП=2; СНП=9</a:t>
                      </a:r>
                    </a:p>
                    <a:p>
                      <a:r>
                        <a:rPr lang="sr-Cyrl-RS" sz="1800" dirty="0">
                          <a:latin typeface="Times New Roman" panose="02020603050405020304" pitchFamily="18" charset="0"/>
                          <a:cs typeface="Times New Roman" panose="02020603050405020304" pitchFamily="18" charset="0"/>
                        </a:rPr>
                        <a:t>ННП=4; НЗП=2.</a:t>
                      </a:r>
                      <a:endParaRPr lang="en-US" sz="1800" dirty="0">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r h="545313">
                <a:tc>
                  <a:txBody>
                    <a:bodyPr/>
                    <a:lstStyle/>
                    <a:p>
                      <a:r>
                        <a:rPr lang="sr-Cyrl-RS" sz="1800" b="1" dirty="0">
                          <a:latin typeface="Times New Roman" panose="02020603050405020304" pitchFamily="18" charset="0"/>
                          <a:cs typeface="Times New Roman" panose="02020603050405020304" pitchFamily="18" charset="0"/>
                        </a:rPr>
                        <a:t>Бијељина</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9</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519</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51  (</a:t>
                      </a:r>
                      <a:r>
                        <a:rPr lang="sr-Cyrl-RS" sz="2400" dirty="0">
                          <a:latin typeface="Times New Roman" panose="02020603050405020304" pitchFamily="18" charset="0"/>
                          <a:ea typeface="Calibri"/>
                          <a:cs typeface="Times New Roman" panose="02020603050405020304" pitchFamily="18" charset="0"/>
                        </a:rPr>
                        <a:t>64</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r>
                        <a:rPr lang="sr-Cyrl-RS" sz="1800" dirty="0">
                          <a:latin typeface="Times New Roman" panose="02020603050405020304" pitchFamily="18" charset="0"/>
                          <a:cs typeface="Times New Roman" panose="02020603050405020304" pitchFamily="18" charset="0"/>
                        </a:rPr>
                        <a:t>ВНП=0; СНП=1</a:t>
                      </a:r>
                    </a:p>
                    <a:p>
                      <a:r>
                        <a:rPr lang="sr-Cyrl-RS" sz="1800" dirty="0">
                          <a:latin typeface="Times New Roman" panose="02020603050405020304" pitchFamily="18" charset="0"/>
                          <a:cs typeface="Times New Roman" panose="02020603050405020304" pitchFamily="18" charset="0"/>
                        </a:rPr>
                        <a:t>ННП=6; НЗП=2.</a:t>
                      </a:r>
                      <a:endParaRPr lang="en-US" sz="1800" dirty="0">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4"/>
                  </a:ext>
                </a:extLst>
              </a:tr>
              <a:tr h="545313">
                <a:tc>
                  <a:txBody>
                    <a:bodyPr/>
                    <a:lstStyle/>
                    <a:p>
                      <a:r>
                        <a:rPr lang="sr-Cyrl-RS" sz="1800" b="1" dirty="0">
                          <a:latin typeface="Times New Roman" panose="02020603050405020304" pitchFamily="18" charset="0"/>
                          <a:cs typeface="Times New Roman" panose="02020603050405020304" pitchFamily="18" charset="0"/>
                        </a:rPr>
                        <a:t>Бирач</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7</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420</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50  (</a:t>
                      </a:r>
                      <a:r>
                        <a:rPr lang="sr-Cyrl-RS" sz="2400" dirty="0">
                          <a:latin typeface="Times New Roman" panose="02020603050405020304" pitchFamily="18" charset="0"/>
                          <a:ea typeface="Calibri"/>
                          <a:cs typeface="Times New Roman" panose="02020603050405020304" pitchFamily="18" charset="0"/>
                        </a:rPr>
                        <a:t>63</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r>
                        <a:rPr lang="sr-Cyrl-RS" sz="1800" dirty="0">
                          <a:latin typeface="Times New Roman" panose="02020603050405020304" pitchFamily="18" charset="0"/>
                          <a:cs typeface="Times New Roman" panose="02020603050405020304" pitchFamily="18" charset="0"/>
                        </a:rPr>
                        <a:t>ВНП=0; СНП=2</a:t>
                      </a:r>
                    </a:p>
                    <a:p>
                      <a:r>
                        <a:rPr lang="sr-Cyrl-RS" sz="1800" dirty="0">
                          <a:latin typeface="Times New Roman" panose="02020603050405020304" pitchFamily="18" charset="0"/>
                          <a:cs typeface="Times New Roman" panose="02020603050405020304" pitchFamily="18" charset="0"/>
                        </a:rPr>
                        <a:t>ННП=3; НЗП=2.</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636173">
                <a:tc>
                  <a:txBody>
                    <a:bodyPr/>
                    <a:lstStyle/>
                    <a:p>
                      <a:r>
                        <a:rPr lang="sr-Cyrl-RS" sz="1800" b="1" dirty="0">
                          <a:latin typeface="Times New Roman" panose="02020603050405020304" pitchFamily="18" charset="0"/>
                          <a:cs typeface="Times New Roman" panose="02020603050405020304" pitchFamily="18" charset="0"/>
                        </a:rPr>
                        <a:t>Сарајевско-</a:t>
                      </a:r>
                    </a:p>
                    <a:p>
                      <a:r>
                        <a:rPr lang="sr-Cyrl-RS" sz="1800" b="1" dirty="0">
                          <a:latin typeface="Times New Roman" panose="02020603050405020304" pitchFamily="18" charset="0"/>
                          <a:cs typeface="Times New Roman" panose="02020603050405020304" pitchFamily="18" charset="0"/>
                        </a:rPr>
                        <a:t>романијска</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sr-Cyrl-RS" sz="2400" dirty="0">
                          <a:latin typeface="Times New Roman" panose="02020603050405020304" pitchFamily="18" charset="0"/>
                          <a:ea typeface="Calibri"/>
                          <a:cs typeface="Times New Roman" panose="02020603050405020304" pitchFamily="18" charset="0"/>
                        </a:rPr>
                        <a:t>9</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404</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58  (</a:t>
                      </a:r>
                      <a:r>
                        <a:rPr lang="sr-Cyrl-RS" sz="2400" dirty="0">
                          <a:latin typeface="Times New Roman" panose="02020603050405020304" pitchFamily="18" charset="0"/>
                          <a:ea typeface="Calibri"/>
                          <a:cs typeface="Times New Roman" panose="02020603050405020304" pitchFamily="18" charset="0"/>
                        </a:rPr>
                        <a:t>62</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r>
                        <a:rPr lang="sr-Cyrl-RS" sz="1800" dirty="0">
                          <a:latin typeface="Times New Roman" panose="02020603050405020304" pitchFamily="18" charset="0"/>
                          <a:cs typeface="Times New Roman" panose="02020603050405020304" pitchFamily="18" charset="0"/>
                        </a:rPr>
                        <a:t>ВНП=0; СНП=4</a:t>
                      </a:r>
                    </a:p>
                    <a:p>
                      <a:r>
                        <a:rPr lang="sr-Cyrl-RS" sz="1800" dirty="0">
                          <a:latin typeface="Times New Roman" panose="02020603050405020304" pitchFamily="18" charset="0"/>
                          <a:cs typeface="Times New Roman" panose="02020603050405020304" pitchFamily="18" charset="0"/>
                        </a:rPr>
                        <a:t>ННП=3; НЗП=2.</a:t>
                      </a:r>
                      <a:endParaRPr lang="en-US" sz="1800" dirty="0">
                        <a:latin typeface="Times New Roman" panose="02020603050405020304" pitchFamily="18" charset="0"/>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6"/>
                  </a:ext>
                </a:extLst>
              </a:tr>
              <a:tr h="677366">
                <a:tc>
                  <a:txBody>
                    <a:bodyPr/>
                    <a:lstStyle/>
                    <a:p>
                      <a:r>
                        <a:rPr lang="sr-Cyrl-RS" sz="1800" b="1" dirty="0">
                          <a:latin typeface="Times New Roman" panose="02020603050405020304" pitchFamily="18" charset="0"/>
                          <a:cs typeface="Times New Roman" panose="02020603050405020304" pitchFamily="18" charset="0"/>
                        </a:rPr>
                        <a:t>Херцеговина</a:t>
                      </a:r>
                      <a:endParaRPr lang="en-US" sz="1800" b="1" dirty="0">
                        <a:latin typeface="Times New Roman" panose="02020603050405020304" pitchFamily="18" charset="0"/>
                        <a:cs typeface="Times New Roman" panose="02020603050405020304" pitchFamily="18" charset="0"/>
                      </a:endParaRPr>
                    </a:p>
                  </a:txBody>
                  <a:tcPr marL="91433" marR="91433" marT="45707" marB="45707">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en-US" sz="2400" dirty="0">
                          <a:latin typeface="Times New Roman" panose="02020603050405020304" pitchFamily="18" charset="0"/>
                          <a:ea typeface="Calibri"/>
                          <a:cs typeface="Times New Roman" panose="02020603050405020304" pitchFamily="18" charset="0"/>
                        </a:rPr>
                        <a:t>5</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07000"/>
                        </a:lnSpc>
                      </a:pPr>
                      <a:r>
                        <a:rPr lang="sr-Cyrl-R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244</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lnSpc>
                          <a:spcPct val="115000"/>
                        </a:lnSpc>
                        <a:spcAft>
                          <a:spcPts val="0"/>
                        </a:spcAft>
                      </a:pPr>
                      <a:r>
                        <a:rPr lang="sr-Latn-RS" sz="2400" dirty="0">
                          <a:latin typeface="Times New Roman" panose="02020603050405020304" pitchFamily="18" charset="0"/>
                          <a:ea typeface="Calibri"/>
                          <a:cs typeface="Times New Roman" panose="02020603050405020304" pitchFamily="18" charset="0"/>
                        </a:rPr>
                        <a:t>56  (</a:t>
                      </a:r>
                      <a:r>
                        <a:rPr lang="sr-Cyrl-RS" sz="2400" dirty="0">
                          <a:latin typeface="Times New Roman" panose="02020603050405020304" pitchFamily="18" charset="0"/>
                          <a:ea typeface="Calibri"/>
                          <a:cs typeface="Times New Roman" panose="02020603050405020304" pitchFamily="18" charset="0"/>
                        </a:rPr>
                        <a:t>72</a:t>
                      </a:r>
                      <a:r>
                        <a:rPr lang="sr-Latn-RS" sz="2400" dirty="0">
                          <a:latin typeface="Times New Roman" panose="02020603050405020304" pitchFamily="18" charset="0"/>
                          <a:ea typeface="Calibri"/>
                          <a:cs typeface="Times New Roman" panose="02020603050405020304" pitchFamily="18" charset="0"/>
                        </a:rPr>
                        <a:t>)</a:t>
                      </a:r>
                      <a:endParaRPr lang="en-US" sz="2400" dirty="0">
                        <a:latin typeface="Times New Roman" panose="02020603050405020304" pitchFamily="18" charset="0"/>
                        <a:ea typeface="Calibri"/>
                        <a:cs typeface="Times New Roman" panose="02020603050405020304" pitchFamily="18" charset="0"/>
                      </a:endParaRP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r>
                        <a:rPr lang="sr-Cyrl-RS" sz="1800" dirty="0">
                          <a:latin typeface="Times New Roman" panose="02020603050405020304" pitchFamily="18" charset="0"/>
                          <a:cs typeface="Times New Roman" panose="02020603050405020304" pitchFamily="18" charset="0"/>
                        </a:rPr>
                        <a:t>ВНП=1; СНП=1</a:t>
                      </a:r>
                    </a:p>
                    <a:p>
                      <a:r>
                        <a:rPr lang="sr-Cyrl-RS" sz="1800" dirty="0">
                          <a:latin typeface="Times New Roman" panose="02020603050405020304" pitchFamily="18" charset="0"/>
                          <a:cs typeface="Times New Roman" panose="02020603050405020304" pitchFamily="18" charset="0"/>
                        </a:rPr>
                        <a:t>ННП=3; НЗП=0.</a:t>
                      </a:r>
                    </a:p>
                  </a:txBody>
                  <a:tcPr marL="68575" marR="68575" marT="0" marB="0">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bl>
          </a:graphicData>
        </a:graphic>
      </p:graphicFrame>
      <p:graphicFrame>
        <p:nvGraphicFramePr>
          <p:cNvPr id="2" name="Table 1">
            <a:extLst>
              <a:ext uri="{FF2B5EF4-FFF2-40B4-BE49-F238E27FC236}">
                <a16:creationId xmlns:a16="http://schemas.microsoft.com/office/drawing/2014/main" id="{BD7D1AC3-9E03-9798-0B8E-3347E6B4F9D6}"/>
              </a:ext>
            </a:extLst>
          </p:cNvPr>
          <p:cNvGraphicFramePr>
            <a:graphicFrameLocks noGrp="1"/>
          </p:cNvGraphicFramePr>
          <p:nvPr>
            <p:extLst>
              <p:ext uri="{D42A27DB-BD31-4B8C-83A1-F6EECF244321}">
                <p14:modId xmlns:p14="http://schemas.microsoft.com/office/powerpoint/2010/main" val="651043438"/>
              </p:ext>
            </p:extLst>
          </p:nvPr>
        </p:nvGraphicFramePr>
        <p:xfrm>
          <a:off x="187522" y="5441851"/>
          <a:ext cx="8836090" cy="701040"/>
        </p:xfrm>
        <a:graphic>
          <a:graphicData uri="http://schemas.openxmlformats.org/drawingml/2006/table">
            <a:tbl>
              <a:tblPr/>
              <a:tblGrid>
                <a:gridCol w="8836090">
                  <a:extLst>
                    <a:ext uri="{9D8B030D-6E8A-4147-A177-3AD203B41FA5}">
                      <a16:colId xmlns:a16="http://schemas.microsoft.com/office/drawing/2014/main" val="184945416"/>
                    </a:ext>
                  </a:extLst>
                </a:gridCol>
              </a:tblGrid>
              <a:tr h="6431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Cyrl-RS" sz="2000" b="1" dirty="0">
                          <a:solidFill>
                            <a:schemeClr val="tx1"/>
                          </a:solidFill>
                          <a:latin typeface="Times New Roman" panose="02020603050405020304" pitchFamily="18" charset="0"/>
                          <a:cs typeface="Times New Roman" panose="02020603050405020304" pitchFamily="18" charset="0"/>
                        </a:rPr>
                        <a:t>Република            94               4726                                        </a:t>
                      </a:r>
                    </a:p>
                    <a:p>
                      <a:pPr marL="0" marR="0" lvl="0" indent="0" algn="l" defTabSz="457200" rtl="0" eaLnBrk="1" fontAlgn="auto" latinLnBrk="0" hangingPunct="1">
                        <a:lnSpc>
                          <a:spcPct val="100000"/>
                        </a:lnSpc>
                        <a:spcBef>
                          <a:spcPts val="0"/>
                        </a:spcBef>
                        <a:spcAft>
                          <a:spcPts val="0"/>
                        </a:spcAft>
                        <a:buClrTx/>
                        <a:buSzTx/>
                        <a:buFontTx/>
                        <a:buNone/>
                        <a:tabLst/>
                        <a:defRPr/>
                      </a:pPr>
                      <a:r>
                        <a:rPr lang="sr-Cyrl-RS" sz="2000" b="1" dirty="0">
                          <a:solidFill>
                            <a:schemeClr val="tx1"/>
                          </a:solidFill>
                          <a:latin typeface="Times New Roman" panose="02020603050405020304" pitchFamily="18" charset="0"/>
                          <a:cs typeface="Times New Roman" panose="02020603050405020304" pitchFamily="18" charset="0"/>
                        </a:rPr>
                        <a:t>Српска               школе       ученика          58 % (66 %)</a:t>
                      </a:r>
                      <a:endParaRPr lang="en-US" sz="2000" b="1" dirty="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2">
                        <a:lumMod val="40000"/>
                        <a:lumOff val="60000"/>
                      </a:schemeClr>
                    </a:solidFill>
                  </a:tcPr>
                </a:tc>
                <a:extLst>
                  <a:ext uri="{0D108BD9-81ED-4DB2-BD59-A6C34878D82A}">
                    <a16:rowId xmlns:a16="http://schemas.microsoft.com/office/drawing/2014/main" val="2627076889"/>
                  </a:ext>
                </a:extLst>
              </a:tr>
            </a:tbl>
          </a:graphicData>
        </a:graphic>
      </p:graphicFrame>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51520" y="44624"/>
            <a:ext cx="8682168" cy="1008112"/>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ctr">
              <a:lnSpc>
                <a:spcPct val="107000"/>
              </a:lnSpc>
              <a:spcAft>
                <a:spcPts val="0"/>
              </a:spcAft>
            </a:pPr>
            <a:r>
              <a:rPr lang="sr-Cyrl-CS" sz="2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Преглед резултата, </a:t>
            </a:r>
            <a:r>
              <a:rPr lang="sr-Cyrl-CS"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нивои постигнућа по задацима</a:t>
            </a:r>
            <a:r>
              <a:rPr lang="bs-Cyrl-BA"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bs-Cyrl-BA" sz="2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из СРПСКОГ ЈЕЗИКА на нивоу Републике Српске </a:t>
            </a:r>
            <a:br>
              <a:rPr lang="bs-Cyrl-BA"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bs-Cyrl-BA"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ВНП (25 %), СНП (40 %), ННП (25%), НЗП (10%)</a:t>
            </a:r>
            <a:br>
              <a:rPr lang="bs-Cyrl-BA" sz="31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br>
              <a:rPr lang="bs-Cyrl-BA" sz="31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endParaRPr lang="sr-Latn-CS" dirty="0"/>
          </a:p>
        </p:txBody>
      </p:sp>
      <p:graphicFrame>
        <p:nvGraphicFramePr>
          <p:cNvPr id="6" name="Čuvar mesta za sadržaj 5"/>
          <p:cNvGraphicFramePr>
            <a:graphicFrameLocks noGrp="1"/>
          </p:cNvGraphicFramePr>
          <p:nvPr>
            <p:ph idx="1"/>
            <p:extLst>
              <p:ext uri="{D42A27DB-BD31-4B8C-83A1-F6EECF244321}">
                <p14:modId xmlns:p14="http://schemas.microsoft.com/office/powerpoint/2010/main" val="932736544"/>
              </p:ext>
            </p:extLst>
          </p:nvPr>
        </p:nvGraphicFramePr>
        <p:xfrm>
          <a:off x="179513" y="1198872"/>
          <a:ext cx="8826182" cy="1636522"/>
        </p:xfrm>
        <a:graphic>
          <a:graphicData uri="http://schemas.openxmlformats.org/drawingml/2006/table">
            <a:tbl>
              <a:tblPr/>
              <a:tblGrid>
                <a:gridCol w="1121330">
                  <a:extLst>
                    <a:ext uri="{9D8B030D-6E8A-4147-A177-3AD203B41FA5}">
                      <a16:colId xmlns:a16="http://schemas.microsoft.com/office/drawing/2014/main" val="20000"/>
                    </a:ext>
                  </a:extLst>
                </a:gridCol>
                <a:gridCol w="764607">
                  <a:extLst>
                    <a:ext uri="{9D8B030D-6E8A-4147-A177-3AD203B41FA5}">
                      <a16:colId xmlns:a16="http://schemas.microsoft.com/office/drawing/2014/main" val="20001"/>
                    </a:ext>
                  </a:extLst>
                </a:gridCol>
                <a:gridCol w="754374">
                  <a:extLst>
                    <a:ext uri="{9D8B030D-6E8A-4147-A177-3AD203B41FA5}">
                      <a16:colId xmlns:a16="http://schemas.microsoft.com/office/drawing/2014/main" val="20002"/>
                    </a:ext>
                  </a:extLst>
                </a:gridCol>
                <a:gridCol w="754374">
                  <a:extLst>
                    <a:ext uri="{9D8B030D-6E8A-4147-A177-3AD203B41FA5}">
                      <a16:colId xmlns:a16="http://schemas.microsoft.com/office/drawing/2014/main" val="20003"/>
                    </a:ext>
                  </a:extLst>
                </a:gridCol>
                <a:gridCol w="754374">
                  <a:extLst>
                    <a:ext uri="{9D8B030D-6E8A-4147-A177-3AD203B41FA5}">
                      <a16:colId xmlns:a16="http://schemas.microsoft.com/office/drawing/2014/main" val="20004"/>
                    </a:ext>
                  </a:extLst>
                </a:gridCol>
                <a:gridCol w="754374">
                  <a:extLst>
                    <a:ext uri="{9D8B030D-6E8A-4147-A177-3AD203B41FA5}">
                      <a16:colId xmlns:a16="http://schemas.microsoft.com/office/drawing/2014/main" val="20005"/>
                    </a:ext>
                  </a:extLst>
                </a:gridCol>
                <a:gridCol w="829813">
                  <a:extLst>
                    <a:ext uri="{9D8B030D-6E8A-4147-A177-3AD203B41FA5}">
                      <a16:colId xmlns:a16="http://schemas.microsoft.com/office/drawing/2014/main" val="20006"/>
                    </a:ext>
                  </a:extLst>
                </a:gridCol>
                <a:gridCol w="754374">
                  <a:extLst>
                    <a:ext uri="{9D8B030D-6E8A-4147-A177-3AD203B41FA5}">
                      <a16:colId xmlns:a16="http://schemas.microsoft.com/office/drawing/2014/main" val="20007"/>
                    </a:ext>
                  </a:extLst>
                </a:gridCol>
                <a:gridCol w="754374">
                  <a:extLst>
                    <a:ext uri="{9D8B030D-6E8A-4147-A177-3AD203B41FA5}">
                      <a16:colId xmlns:a16="http://schemas.microsoft.com/office/drawing/2014/main" val="20008"/>
                    </a:ext>
                  </a:extLst>
                </a:gridCol>
                <a:gridCol w="754374">
                  <a:extLst>
                    <a:ext uri="{9D8B030D-6E8A-4147-A177-3AD203B41FA5}">
                      <a16:colId xmlns:a16="http://schemas.microsoft.com/office/drawing/2014/main" val="20009"/>
                    </a:ext>
                  </a:extLst>
                </a:gridCol>
                <a:gridCol w="829814">
                  <a:extLst>
                    <a:ext uri="{9D8B030D-6E8A-4147-A177-3AD203B41FA5}">
                      <a16:colId xmlns:a16="http://schemas.microsoft.com/office/drawing/2014/main" val="20010"/>
                    </a:ext>
                  </a:extLst>
                </a:gridCol>
              </a:tblGrid>
              <a:tr h="544542">
                <a:tc>
                  <a:txBody>
                    <a:bodyPr/>
                    <a:lstStyle/>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Редни </a:t>
                      </a:r>
                      <a:r>
                        <a:rPr lang="sr-Cyrl-RS" sz="1400" b="1" baseline="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број </a:t>
                      </a:r>
                      <a:endParaRPr lang="sr-Cyrl-R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задатка</a:t>
                      </a:r>
                      <a:endParaRPr lang="sr-Latn-C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454406">
                <a:tc>
                  <a:txBody>
                    <a:bodyPr/>
                    <a:lstStyle/>
                    <a:p>
                      <a:pPr algn="just">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bs-Cyrl-BA"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80,20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64,76</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78,50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70,85</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89,97</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49,74</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64,90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90,53</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68,76</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40,85</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1"/>
                  </a:ext>
                </a:extLst>
              </a:tr>
              <a:tr h="606323">
                <a:tc>
                  <a:txBody>
                    <a:bodyPr/>
                    <a:lstStyle/>
                    <a:p>
                      <a:pPr algn="just">
                        <a:lnSpc>
                          <a:spcPct val="107000"/>
                        </a:lnSpc>
                        <a:spcAft>
                          <a:spcPts val="0"/>
                        </a:spcAft>
                      </a:pP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2"/>
                  </a:ext>
                </a:extLst>
              </a:tr>
            </a:tbl>
          </a:graphicData>
        </a:graphic>
      </p:graphicFrame>
      <p:sp>
        <p:nvSpPr>
          <p:cNvPr id="9" name="Slide Number Placeholder 8"/>
          <p:cNvSpPr>
            <a:spLocks noGrp="1"/>
          </p:cNvSpPr>
          <p:nvPr>
            <p:ph type="sldNum" sz="quarter" idx="12"/>
          </p:nvPr>
        </p:nvSpPr>
        <p:spPr/>
        <p:txBody>
          <a:bodyPr/>
          <a:lstStyle/>
          <a:p>
            <a:fld id="{8E4B4BDA-1E1E-4429-89B8-BA423FC377D7}" type="slidenum">
              <a:rPr lang="bs-Latn-BA" smtClean="0"/>
              <a:pPr/>
              <a:t>23</a:t>
            </a:fld>
            <a:endParaRPr lang="bs-Latn-BA"/>
          </a:p>
        </p:txBody>
      </p:sp>
      <p:graphicFrame>
        <p:nvGraphicFramePr>
          <p:cNvPr id="5" name="Table 4"/>
          <p:cNvGraphicFramePr>
            <a:graphicFrameLocks noGrp="1"/>
          </p:cNvGraphicFramePr>
          <p:nvPr>
            <p:extLst>
              <p:ext uri="{D42A27DB-BD31-4B8C-83A1-F6EECF244321}">
                <p14:modId xmlns:p14="http://schemas.microsoft.com/office/powerpoint/2010/main" val="1165741505"/>
              </p:ext>
            </p:extLst>
          </p:nvPr>
        </p:nvGraphicFramePr>
        <p:xfrm>
          <a:off x="210311" y="3032744"/>
          <a:ext cx="8826181" cy="1671902"/>
        </p:xfrm>
        <a:graphic>
          <a:graphicData uri="http://schemas.openxmlformats.org/drawingml/2006/table">
            <a:tbl>
              <a:tblPr/>
              <a:tblGrid>
                <a:gridCol w="1121973">
                  <a:extLst>
                    <a:ext uri="{9D8B030D-6E8A-4147-A177-3AD203B41FA5}">
                      <a16:colId xmlns:a16="http://schemas.microsoft.com/office/drawing/2014/main" val="20000"/>
                    </a:ext>
                  </a:extLst>
                </a:gridCol>
                <a:gridCol w="747981">
                  <a:extLst>
                    <a:ext uri="{9D8B030D-6E8A-4147-A177-3AD203B41FA5}">
                      <a16:colId xmlns:a16="http://schemas.microsoft.com/office/drawing/2014/main" val="20001"/>
                    </a:ext>
                  </a:extLst>
                </a:gridCol>
                <a:gridCol w="763543">
                  <a:extLst>
                    <a:ext uri="{9D8B030D-6E8A-4147-A177-3AD203B41FA5}">
                      <a16:colId xmlns:a16="http://schemas.microsoft.com/office/drawing/2014/main" val="20002"/>
                    </a:ext>
                  </a:extLst>
                </a:gridCol>
                <a:gridCol w="732420">
                  <a:extLst>
                    <a:ext uri="{9D8B030D-6E8A-4147-A177-3AD203B41FA5}">
                      <a16:colId xmlns:a16="http://schemas.microsoft.com/office/drawing/2014/main" val="20003"/>
                    </a:ext>
                  </a:extLst>
                </a:gridCol>
                <a:gridCol w="747981">
                  <a:extLst>
                    <a:ext uri="{9D8B030D-6E8A-4147-A177-3AD203B41FA5}">
                      <a16:colId xmlns:a16="http://schemas.microsoft.com/office/drawing/2014/main" val="20004"/>
                    </a:ext>
                  </a:extLst>
                </a:gridCol>
                <a:gridCol w="822780">
                  <a:extLst>
                    <a:ext uri="{9D8B030D-6E8A-4147-A177-3AD203B41FA5}">
                      <a16:colId xmlns:a16="http://schemas.microsoft.com/office/drawing/2014/main" val="20005"/>
                    </a:ext>
                  </a:extLst>
                </a:gridCol>
                <a:gridCol w="822780">
                  <a:extLst>
                    <a:ext uri="{9D8B030D-6E8A-4147-A177-3AD203B41FA5}">
                      <a16:colId xmlns:a16="http://schemas.microsoft.com/office/drawing/2014/main" val="20006"/>
                    </a:ext>
                  </a:extLst>
                </a:gridCol>
                <a:gridCol w="747981">
                  <a:extLst>
                    <a:ext uri="{9D8B030D-6E8A-4147-A177-3AD203B41FA5}">
                      <a16:colId xmlns:a16="http://schemas.microsoft.com/office/drawing/2014/main" val="20007"/>
                    </a:ext>
                  </a:extLst>
                </a:gridCol>
                <a:gridCol w="747981">
                  <a:extLst>
                    <a:ext uri="{9D8B030D-6E8A-4147-A177-3AD203B41FA5}">
                      <a16:colId xmlns:a16="http://schemas.microsoft.com/office/drawing/2014/main" val="20008"/>
                    </a:ext>
                  </a:extLst>
                </a:gridCol>
                <a:gridCol w="747981">
                  <a:extLst>
                    <a:ext uri="{9D8B030D-6E8A-4147-A177-3AD203B41FA5}">
                      <a16:colId xmlns:a16="http://schemas.microsoft.com/office/drawing/2014/main" val="20009"/>
                    </a:ext>
                  </a:extLst>
                </a:gridCol>
                <a:gridCol w="822780">
                  <a:extLst>
                    <a:ext uri="{9D8B030D-6E8A-4147-A177-3AD203B41FA5}">
                      <a16:colId xmlns:a16="http://schemas.microsoft.com/office/drawing/2014/main" val="20010"/>
                    </a:ext>
                  </a:extLst>
                </a:gridCol>
              </a:tblGrid>
              <a:tr h="515630">
                <a:tc>
                  <a:txBody>
                    <a:bodyPr/>
                    <a:lstStyle/>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Редни </a:t>
                      </a:r>
                      <a:r>
                        <a:rPr lang="sr-Cyrl-RS" sz="1400" b="1" baseline="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број </a:t>
                      </a:r>
                      <a:endParaRPr lang="sr-Cyrl-R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задатка</a:t>
                      </a:r>
                      <a:endParaRPr lang="sr-Latn-C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r h="489786">
                <a:tc>
                  <a:txBody>
                    <a:bodyPr/>
                    <a:lstStyle/>
                    <a:p>
                      <a:pPr algn="just">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bs-Cyrl-BA"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74,45</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60,68</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52,03</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72,60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75,18</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68,16</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48,91</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52,43</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26,24</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49,70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1"/>
                  </a:ext>
                </a:extLst>
              </a:tr>
              <a:tr h="542968">
                <a:tc>
                  <a:txBody>
                    <a:bodyPr/>
                    <a:lstStyle/>
                    <a:p>
                      <a:pPr algn="just">
                        <a:lnSpc>
                          <a:spcPct val="107000"/>
                        </a:lnSpc>
                        <a:spcAft>
                          <a:spcPts val="0"/>
                        </a:spcAft>
                      </a:pP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endParaRPr lang="sr-Cyrl-RS" sz="2000" dirty="0">
                        <a:latin typeface="Times New Roman"/>
                        <a:ea typeface="Times New Roman"/>
                      </a:endParaRPr>
                    </a:p>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2"/>
                  </a:ext>
                </a:extLst>
              </a:tr>
            </a:tbl>
          </a:graphicData>
        </a:graphic>
      </p:graphicFrame>
      <p:graphicFrame>
        <p:nvGraphicFramePr>
          <p:cNvPr id="3" name="Table 3">
            <a:extLst>
              <a:ext uri="{FF2B5EF4-FFF2-40B4-BE49-F238E27FC236}">
                <a16:creationId xmlns:a16="http://schemas.microsoft.com/office/drawing/2014/main" id="{575C954E-96B2-F450-2EE1-0F7652F6B639}"/>
              </a:ext>
            </a:extLst>
          </p:cNvPr>
          <p:cNvGraphicFramePr>
            <a:graphicFrameLocks noGrp="1"/>
          </p:cNvGraphicFramePr>
          <p:nvPr>
            <p:extLst>
              <p:ext uri="{D42A27DB-BD31-4B8C-83A1-F6EECF244321}">
                <p14:modId xmlns:p14="http://schemas.microsoft.com/office/powerpoint/2010/main" val="3664657543"/>
              </p:ext>
            </p:extLst>
          </p:nvPr>
        </p:nvGraphicFramePr>
        <p:xfrm>
          <a:off x="1619672" y="4838641"/>
          <a:ext cx="7416820" cy="1780442"/>
        </p:xfrm>
        <a:graphic>
          <a:graphicData uri="http://schemas.openxmlformats.org/drawingml/2006/table">
            <a:tbl>
              <a:tblPr firstRow="1" bandRow="1">
                <a:tableStyleId>{5C22544A-7EE6-4342-B048-85BDC9FD1C3A}</a:tableStyleId>
              </a:tblPr>
              <a:tblGrid>
                <a:gridCol w="7416820">
                  <a:extLst>
                    <a:ext uri="{9D8B030D-6E8A-4147-A177-3AD203B41FA5}">
                      <a16:colId xmlns:a16="http://schemas.microsoft.com/office/drawing/2014/main" val="3123981969"/>
                    </a:ext>
                  </a:extLst>
                </a:gridCol>
              </a:tblGrid>
              <a:tr h="44204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solidFill>
                            <a:schemeClr val="tx1"/>
                          </a:solidFill>
                          <a:latin typeface="Times New Roman" pitchFamily="18" charset="0"/>
                          <a:cs typeface="Times New Roman" pitchFamily="18" charset="0"/>
                        </a:rPr>
                        <a:t>Ниво и проценат </a:t>
                      </a:r>
                      <a:r>
                        <a:rPr lang="sr-Cyrl-RS" sz="1800" b="1" dirty="0" err="1">
                          <a:solidFill>
                            <a:schemeClr val="tx1"/>
                          </a:solidFill>
                          <a:latin typeface="Times New Roman" pitchFamily="18" charset="0"/>
                          <a:cs typeface="Times New Roman" pitchFamily="18" charset="0"/>
                        </a:rPr>
                        <a:t>ријешености</a:t>
                      </a:r>
                      <a:r>
                        <a:rPr lang="sr-Cyrl-RS" sz="1800" b="1" dirty="0">
                          <a:solidFill>
                            <a:schemeClr val="tx1"/>
                          </a:solidFill>
                          <a:latin typeface="Times New Roman" pitchFamily="18" charset="0"/>
                          <a:cs typeface="Times New Roman" pitchFamily="18" charset="0"/>
                        </a:rPr>
                        <a:t> задатака према нивоима сложености</a:t>
                      </a:r>
                    </a:p>
                  </a:txBody>
                  <a:tcPr/>
                </a:tc>
                <a:extLst>
                  <a:ext uri="{0D108BD9-81ED-4DB2-BD59-A6C34878D82A}">
                    <a16:rowId xmlns:a16="http://schemas.microsoft.com/office/drawing/2014/main" val="2526386902"/>
                  </a:ext>
                </a:extLst>
              </a:tr>
              <a:tr h="44204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Први </a:t>
                      </a:r>
                      <a:r>
                        <a:rPr lang="sr-Cyrl-RS" sz="1800" dirty="0">
                          <a:latin typeface="Times New Roman" pitchFamily="18" charset="0"/>
                          <a:cs typeface="Times New Roman" pitchFamily="18" charset="0"/>
                        </a:rPr>
                        <a:t>ниво (1, 2, 3, 4, 5, 6, 9, 11, 13. задатак) – </a:t>
                      </a:r>
                      <a:r>
                        <a:rPr lang="en-US" sz="1800" b="1" dirty="0">
                          <a:latin typeface="Times New Roman" pitchFamily="18" charset="0"/>
                          <a:cs typeface="Times New Roman" pitchFamily="18" charset="0"/>
                        </a:rPr>
                        <a:t>69,92</a:t>
                      </a:r>
                      <a:r>
                        <a:rPr lang="sr-Cyrl-RS" sz="1800" b="1" dirty="0">
                          <a:latin typeface="Times New Roman" pitchFamily="18" charset="0"/>
                          <a:cs typeface="Times New Roman" pitchFamily="18" charset="0"/>
                        </a:rPr>
                        <a:t> %  </a:t>
                      </a:r>
                      <a:r>
                        <a:rPr lang="sr-Cyrl-RS" sz="1800" dirty="0">
                          <a:latin typeface="Times New Roman" pitchFamily="18" charset="0"/>
                          <a:cs typeface="Times New Roman" pitchFamily="18" charset="0"/>
                        </a:rPr>
                        <a:t>(СНП)</a:t>
                      </a:r>
                      <a:r>
                        <a:rPr lang="en-US" sz="1800" dirty="0">
                          <a:latin typeface="Times New Roman" pitchFamily="18" charset="0"/>
                          <a:cs typeface="Times New Roman" pitchFamily="18" charset="0"/>
                        </a:rPr>
                        <a:t> </a:t>
                      </a:r>
                      <a:endParaRPr lang="sr-Cyrl-RS" sz="1800" dirty="0">
                        <a:latin typeface="Times New Roman" pitchFamily="18" charset="0"/>
                        <a:cs typeface="Times New Roman" pitchFamily="18" charset="0"/>
                      </a:endParaRPr>
                    </a:p>
                  </a:txBody>
                  <a:tcPr>
                    <a:solidFill>
                      <a:schemeClr val="accent2">
                        <a:lumMod val="20000"/>
                        <a:lumOff val="80000"/>
                      </a:schemeClr>
                    </a:solidFill>
                  </a:tcPr>
                </a:tc>
                <a:extLst>
                  <a:ext uri="{0D108BD9-81ED-4DB2-BD59-A6C34878D82A}">
                    <a16:rowId xmlns:a16="http://schemas.microsoft.com/office/drawing/2014/main" val="1022462815"/>
                  </a:ext>
                </a:extLst>
              </a:tr>
              <a:tr h="44818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Други </a:t>
                      </a:r>
                      <a:r>
                        <a:rPr lang="sr-Cyrl-RS" sz="1800" dirty="0">
                          <a:latin typeface="Times New Roman" pitchFamily="18" charset="0"/>
                          <a:cs typeface="Times New Roman" pitchFamily="18" charset="0"/>
                        </a:rPr>
                        <a:t>ниво (7, 8, 10, 12, 14, 15, 16. задатак) – </a:t>
                      </a:r>
                      <a:r>
                        <a:rPr lang="en-US" sz="1800" b="1" dirty="0">
                          <a:latin typeface="Times New Roman" pitchFamily="18" charset="0"/>
                          <a:cs typeface="Times New Roman" pitchFamily="18" charset="0"/>
                        </a:rPr>
                        <a:t>67,56</a:t>
                      </a:r>
                      <a:r>
                        <a:rPr lang="sr-Cyrl-RS" sz="1800" b="1" dirty="0">
                          <a:latin typeface="Times New Roman" pitchFamily="18" charset="0"/>
                          <a:cs typeface="Times New Roman" pitchFamily="18" charset="0"/>
                        </a:rPr>
                        <a:t> % </a:t>
                      </a:r>
                      <a:r>
                        <a:rPr lang="sr-Cyrl-RS" sz="1800" dirty="0">
                          <a:latin typeface="Times New Roman" pitchFamily="18" charset="0"/>
                          <a:cs typeface="Times New Roman" pitchFamily="18" charset="0"/>
                        </a:rPr>
                        <a:t>(СНП)</a:t>
                      </a:r>
                    </a:p>
                  </a:txBody>
                  <a:tcPr>
                    <a:solidFill>
                      <a:schemeClr val="accent2">
                        <a:lumMod val="40000"/>
                        <a:lumOff val="60000"/>
                      </a:schemeClr>
                    </a:solidFill>
                  </a:tcPr>
                </a:tc>
                <a:extLst>
                  <a:ext uri="{0D108BD9-81ED-4DB2-BD59-A6C34878D82A}">
                    <a16:rowId xmlns:a16="http://schemas.microsoft.com/office/drawing/2014/main" val="483314302"/>
                  </a:ext>
                </a:extLst>
              </a:tr>
              <a:tr h="44818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Трећи</a:t>
                      </a:r>
                      <a:r>
                        <a:rPr lang="sr-Cyrl-RS" sz="1800" dirty="0">
                          <a:latin typeface="Times New Roman" pitchFamily="18" charset="0"/>
                          <a:cs typeface="Times New Roman" pitchFamily="18" charset="0"/>
                        </a:rPr>
                        <a:t> ниво (17, 18, 19, 20. – </a:t>
                      </a:r>
                      <a:r>
                        <a:rPr lang="en-US" sz="1800" b="1" dirty="0">
                          <a:latin typeface="Times New Roman" pitchFamily="18" charset="0"/>
                          <a:cs typeface="Times New Roman" pitchFamily="18" charset="0"/>
                        </a:rPr>
                        <a:t>44,32</a:t>
                      </a:r>
                      <a:r>
                        <a:rPr lang="sr-Cyrl-RS" sz="1800" b="1" dirty="0">
                          <a:latin typeface="Times New Roman" pitchFamily="18" charset="0"/>
                          <a:cs typeface="Times New Roman" pitchFamily="18" charset="0"/>
                        </a:rPr>
                        <a:t> % </a:t>
                      </a:r>
                      <a:r>
                        <a:rPr lang="sr-Cyrl-RS" sz="1800" dirty="0">
                          <a:latin typeface="Times New Roman" pitchFamily="18" charset="0"/>
                          <a:cs typeface="Times New Roman" pitchFamily="18" charset="0"/>
                        </a:rPr>
                        <a:t>(НЗП)</a:t>
                      </a:r>
                    </a:p>
                  </a:txBody>
                  <a:tcPr>
                    <a:solidFill>
                      <a:schemeClr val="accent2">
                        <a:lumMod val="60000"/>
                        <a:lumOff val="40000"/>
                      </a:schemeClr>
                    </a:solidFill>
                  </a:tcPr>
                </a:tc>
                <a:extLst>
                  <a:ext uri="{0D108BD9-81ED-4DB2-BD59-A6C34878D82A}">
                    <a16:rowId xmlns:a16="http://schemas.microsoft.com/office/drawing/2014/main" val="1629580713"/>
                  </a:ext>
                </a:extLst>
              </a:tr>
            </a:tbl>
          </a:graphicData>
        </a:graphic>
      </p:graphicFrame>
      <p:graphicFrame>
        <p:nvGraphicFramePr>
          <p:cNvPr id="8" name="Object 7">
            <a:extLst>
              <a:ext uri="{FF2B5EF4-FFF2-40B4-BE49-F238E27FC236}">
                <a16:creationId xmlns:a16="http://schemas.microsoft.com/office/drawing/2014/main" id="{6CF17E22-A49E-2E00-8DB4-E9992CE62DAB}"/>
              </a:ext>
            </a:extLst>
          </p:cNvPr>
          <p:cNvGraphicFramePr>
            <a:graphicFrameLocks noChangeAspect="1"/>
          </p:cNvGraphicFramePr>
          <p:nvPr>
            <p:extLst>
              <p:ext uri="{D42A27DB-BD31-4B8C-83A1-F6EECF244321}">
                <p14:modId xmlns:p14="http://schemas.microsoft.com/office/powerpoint/2010/main" val="4244270778"/>
              </p:ext>
            </p:extLst>
          </p:nvPr>
        </p:nvGraphicFramePr>
        <p:xfrm>
          <a:off x="323528" y="4704646"/>
          <a:ext cx="1152128" cy="1080120"/>
        </p:xfrm>
        <a:graphic>
          <a:graphicData uri="http://schemas.openxmlformats.org/presentationml/2006/ole">
            <mc:AlternateContent xmlns:mc="http://schemas.openxmlformats.org/markup-compatibility/2006">
              <mc:Choice xmlns:v="urn:schemas-microsoft-com:vml" Requires="v">
                <p:oleObj name="Document" showAsIcon="1" r:id="rId3" imgW="914400" imgH="792417" progId="Word.Document.12">
                  <p:embed/>
                </p:oleObj>
              </mc:Choice>
              <mc:Fallback>
                <p:oleObj name="Document" showAsIcon="1" r:id="rId3" imgW="914400" imgH="792417" progId="Word.Document.12">
                  <p:embed/>
                  <p:pic>
                    <p:nvPicPr>
                      <p:cNvPr id="0" name=""/>
                      <p:cNvPicPr/>
                      <p:nvPr/>
                    </p:nvPicPr>
                    <p:blipFill>
                      <a:blip r:embed="rId4"/>
                      <a:stretch>
                        <a:fillRect/>
                      </a:stretch>
                    </p:blipFill>
                    <p:spPr>
                      <a:xfrm>
                        <a:off x="323528" y="4704646"/>
                        <a:ext cx="1152128" cy="108012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5D9AD50E-F19D-45CF-7062-87A4E3097247}"/>
              </a:ext>
            </a:extLst>
          </p:cNvPr>
          <p:cNvGraphicFramePr>
            <a:graphicFrameLocks noChangeAspect="1"/>
          </p:cNvGraphicFramePr>
          <p:nvPr>
            <p:extLst>
              <p:ext uri="{D42A27DB-BD31-4B8C-83A1-F6EECF244321}">
                <p14:modId xmlns:p14="http://schemas.microsoft.com/office/powerpoint/2010/main" val="2597418752"/>
              </p:ext>
            </p:extLst>
          </p:nvPr>
        </p:nvGraphicFramePr>
        <p:xfrm>
          <a:off x="395536" y="5733256"/>
          <a:ext cx="1080120" cy="1080120"/>
        </p:xfrm>
        <a:graphic>
          <a:graphicData uri="http://schemas.openxmlformats.org/presentationml/2006/ole">
            <mc:AlternateContent xmlns:mc="http://schemas.openxmlformats.org/markup-compatibility/2006">
              <mc:Choice xmlns:v="urn:schemas-microsoft-com:vml" Requires="v">
                <p:oleObj name="Document" showAsIcon="1" r:id="rId5" imgW="914400" imgH="792417" progId="Word.Document.12">
                  <p:embed/>
                </p:oleObj>
              </mc:Choice>
              <mc:Fallback>
                <p:oleObj name="Document" showAsIcon="1" r:id="rId5" imgW="914400" imgH="792417" progId="Word.Document.12">
                  <p:embed/>
                  <p:pic>
                    <p:nvPicPr>
                      <p:cNvPr id="0" name=""/>
                      <p:cNvPicPr/>
                      <p:nvPr/>
                    </p:nvPicPr>
                    <p:blipFill>
                      <a:blip r:embed="rId6"/>
                      <a:stretch>
                        <a:fillRect/>
                      </a:stretch>
                    </p:blipFill>
                    <p:spPr>
                      <a:xfrm>
                        <a:off x="395536" y="5733256"/>
                        <a:ext cx="1080120" cy="1080120"/>
                      </a:xfrm>
                      <a:prstGeom prst="rect">
                        <a:avLst/>
                      </a:prstGeom>
                    </p:spPr>
                  </p:pic>
                </p:oleObj>
              </mc:Fallback>
            </mc:AlternateContent>
          </a:graphicData>
        </a:graphic>
      </p:graphicFrame>
    </p:spTree>
    <p:extLst>
      <p:ext uri="{BB962C8B-B14F-4D97-AF65-F5344CB8AC3E}">
        <p14:creationId xmlns:p14="http://schemas.microsoft.com/office/powerpoint/2010/main" val="2748298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79512" y="44624"/>
            <a:ext cx="8784976" cy="792088"/>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ru-RU" sz="2400" dirty="0">
                <a:solidFill>
                  <a:schemeClr val="tx1"/>
                </a:solidFill>
                <a:effectLst/>
                <a:latin typeface="Times New Roman" panose="02020603050405020304" pitchFamily="18" charset="0"/>
                <a:ea typeface="Times New Roman" panose="02020603050405020304" pitchFamily="18" charset="0"/>
              </a:rPr>
              <a:t>Задаци/исходи учења из </a:t>
            </a:r>
            <a:r>
              <a:rPr lang="ru-RU" sz="2400" b="1" dirty="0">
                <a:solidFill>
                  <a:schemeClr val="tx1"/>
                </a:solidFill>
                <a:effectLst/>
                <a:latin typeface="Times New Roman" panose="02020603050405020304" pitchFamily="18" charset="0"/>
                <a:ea typeface="Times New Roman" panose="02020603050405020304" pitchFamily="18" charset="0"/>
              </a:rPr>
              <a:t>српског језика </a:t>
            </a:r>
            <a:r>
              <a:rPr lang="ru-RU" sz="2400" dirty="0">
                <a:solidFill>
                  <a:schemeClr val="tx1"/>
                </a:solidFill>
                <a:effectLst/>
                <a:latin typeface="Times New Roman" panose="02020603050405020304" pitchFamily="18" charset="0"/>
                <a:ea typeface="Times New Roman" panose="02020603050405020304" pitchFamily="18" charset="0"/>
              </a:rPr>
              <a:t>ријешени/остварени с највише и најмање успјешности</a:t>
            </a:r>
            <a:r>
              <a:rPr lang="en-US" sz="2400" dirty="0">
                <a:solidFill>
                  <a:schemeClr val="tx1"/>
                </a:solidFill>
                <a:effectLst/>
                <a:latin typeface="Times New Roman" panose="02020603050405020304" pitchFamily="18" charset="0"/>
                <a:ea typeface="Times New Roman" panose="02020603050405020304" pitchFamily="18" charset="0"/>
              </a:rPr>
              <a:t> </a:t>
            </a:r>
            <a:r>
              <a:rPr lang="ru-RU" sz="2400" dirty="0">
                <a:solidFill>
                  <a:schemeClr val="tx1"/>
                </a:solidFill>
                <a:effectLst/>
                <a:latin typeface="Times New Roman" panose="02020603050405020304" pitchFamily="18" charset="0"/>
                <a:ea typeface="Times New Roman" panose="02020603050405020304" pitchFamily="18" charset="0"/>
              </a:rPr>
              <a:t>-</a:t>
            </a:r>
            <a:r>
              <a:rPr lang="en-US" sz="2400" dirty="0">
                <a:solidFill>
                  <a:schemeClr val="tx1"/>
                </a:solidFill>
                <a:effectLst/>
                <a:latin typeface="Times New Roman" panose="02020603050405020304" pitchFamily="18" charset="0"/>
                <a:ea typeface="Times New Roman" panose="02020603050405020304" pitchFamily="18" charset="0"/>
              </a:rPr>
              <a:t> </a:t>
            </a:r>
            <a:r>
              <a:rPr lang="ru-RU" sz="2400" b="1" dirty="0">
                <a:solidFill>
                  <a:schemeClr val="tx1"/>
                </a:solidFill>
                <a:effectLst/>
                <a:latin typeface="Times New Roman" panose="02020603050405020304" pitchFamily="18" charset="0"/>
                <a:ea typeface="Times New Roman" panose="02020603050405020304" pitchFamily="18" charset="0"/>
              </a:rPr>
              <a:t>Република Српска</a:t>
            </a:r>
            <a:br>
              <a:rPr lang="sr-Latn-CS" sz="2400" dirty="0">
                <a:solidFill>
                  <a:schemeClr val="tx1"/>
                </a:solidFill>
              </a:rPr>
            </a:br>
            <a:endParaRPr lang="sr-Latn-CS" sz="2400" dirty="0">
              <a:solidFill>
                <a:schemeClr val="tx1"/>
              </a:solidFill>
            </a:endParaRPr>
          </a:p>
        </p:txBody>
      </p:sp>
      <p:sp>
        <p:nvSpPr>
          <p:cNvPr id="6" name="Slide Number Placeholder 5"/>
          <p:cNvSpPr>
            <a:spLocks noGrp="1"/>
          </p:cNvSpPr>
          <p:nvPr>
            <p:ph type="sldNum" sz="quarter" idx="12"/>
          </p:nvPr>
        </p:nvSpPr>
        <p:spPr/>
        <p:txBody>
          <a:bodyPr/>
          <a:lstStyle/>
          <a:p>
            <a:fld id="{8E4B4BDA-1E1E-4429-89B8-BA423FC377D7}" type="slidenum">
              <a:rPr lang="bs-Latn-BA" smtClean="0"/>
              <a:pPr/>
              <a:t>24</a:t>
            </a:fld>
            <a:endParaRPr lang="bs-Latn-BA"/>
          </a:p>
        </p:txBody>
      </p:sp>
      <p:pic>
        <p:nvPicPr>
          <p:cNvPr id="8" name="Content Placeholder 7">
            <a:extLst>
              <a:ext uri="{FF2B5EF4-FFF2-40B4-BE49-F238E27FC236}">
                <a16:creationId xmlns:a16="http://schemas.microsoft.com/office/drawing/2014/main" id="{425099FD-EF22-9FEE-456E-18B2DCBCEAF1}"/>
              </a:ext>
            </a:extLst>
          </p:cNvPr>
          <p:cNvPicPr>
            <a:picLocks noGrp="1" noChangeAspect="1"/>
          </p:cNvPicPr>
          <p:nvPr>
            <p:ph idx="1"/>
          </p:nvPr>
        </p:nvPicPr>
        <p:blipFill>
          <a:blip r:embed="rId3"/>
          <a:stretch>
            <a:fillRect/>
          </a:stretch>
        </p:blipFill>
        <p:spPr>
          <a:xfrm>
            <a:off x="323528" y="4018046"/>
            <a:ext cx="8064896" cy="2928874"/>
          </a:xfrm>
          <a:prstGeom prst="rect">
            <a:avLst/>
          </a:prstGeom>
        </p:spPr>
      </p:pic>
      <p:pic>
        <p:nvPicPr>
          <p:cNvPr id="7" name="Picture 6">
            <a:extLst>
              <a:ext uri="{FF2B5EF4-FFF2-40B4-BE49-F238E27FC236}">
                <a16:creationId xmlns:a16="http://schemas.microsoft.com/office/drawing/2014/main" id="{9216F75E-0A4A-E620-9627-EC500BB4B889}"/>
              </a:ext>
            </a:extLst>
          </p:cNvPr>
          <p:cNvPicPr>
            <a:picLocks noChangeAspect="1"/>
          </p:cNvPicPr>
          <p:nvPr/>
        </p:nvPicPr>
        <p:blipFill>
          <a:blip r:embed="rId4"/>
          <a:stretch>
            <a:fillRect/>
          </a:stretch>
        </p:blipFill>
        <p:spPr>
          <a:xfrm>
            <a:off x="323528" y="1076190"/>
            <a:ext cx="8136904" cy="2928874"/>
          </a:xfrm>
          <a:prstGeom prst="rect">
            <a:avLst/>
          </a:prstGeom>
        </p:spPr>
      </p:pic>
    </p:spTree>
    <p:extLst>
      <p:ext uri="{BB962C8B-B14F-4D97-AF65-F5344CB8AC3E}">
        <p14:creationId xmlns:p14="http://schemas.microsoft.com/office/powerpoint/2010/main" val="1942189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51520" y="44624"/>
            <a:ext cx="8682168" cy="1008112"/>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ctr">
              <a:lnSpc>
                <a:spcPct val="107000"/>
              </a:lnSpc>
              <a:spcAft>
                <a:spcPts val="0"/>
              </a:spcAft>
            </a:pPr>
            <a:r>
              <a:rPr lang="sr-Cyrl-CS" sz="2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Преглед резултата, </a:t>
            </a:r>
            <a:r>
              <a:rPr lang="sr-Cyrl-CS"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нивои постигнућа по задацима</a:t>
            </a:r>
            <a:r>
              <a:rPr lang="bs-Cyrl-BA"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bs-Cyrl-BA" sz="2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из МАТЕМАТИКЕ на нивоу Републике Српске</a:t>
            </a:r>
            <a:br>
              <a:rPr lang="bs-Cyrl-BA"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bs-Cyrl-BA" sz="22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ВНП (33,3%), СНП (20%), ННП (6,66%), НЗП (40%)</a:t>
            </a:r>
            <a:br>
              <a:rPr lang="bs-Cyrl-BA" sz="31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br>
              <a:rPr lang="bs-Cyrl-BA" sz="31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br>
              <a:rPr lang="sr-Latn-CS" sz="4400" dirty="0">
                <a:effectLst/>
                <a:latin typeface="Calibri" panose="020F0502020204030204" pitchFamily="34" charset="0"/>
                <a:ea typeface="Calibri" panose="020F0502020204030204" pitchFamily="34" charset="0"/>
                <a:cs typeface="Times New Roman" panose="02020603050405020304" pitchFamily="18" charset="0"/>
              </a:rPr>
            </a:br>
            <a:endParaRPr lang="sr-Latn-CS" dirty="0"/>
          </a:p>
        </p:txBody>
      </p:sp>
      <p:graphicFrame>
        <p:nvGraphicFramePr>
          <p:cNvPr id="6" name="Čuvar mesta za sadržaj 5"/>
          <p:cNvGraphicFramePr>
            <a:graphicFrameLocks noGrp="1"/>
          </p:cNvGraphicFramePr>
          <p:nvPr>
            <p:ph idx="1"/>
            <p:extLst>
              <p:ext uri="{D42A27DB-BD31-4B8C-83A1-F6EECF244321}">
                <p14:modId xmlns:p14="http://schemas.microsoft.com/office/powerpoint/2010/main" val="4214368421"/>
              </p:ext>
            </p:extLst>
          </p:nvPr>
        </p:nvGraphicFramePr>
        <p:xfrm>
          <a:off x="395536" y="1198872"/>
          <a:ext cx="7704856" cy="1633245"/>
        </p:xfrm>
        <a:graphic>
          <a:graphicData uri="http://schemas.openxmlformats.org/drawingml/2006/table">
            <a:tbl>
              <a:tblPr/>
              <a:tblGrid>
                <a:gridCol w="1192998">
                  <a:extLst>
                    <a:ext uri="{9D8B030D-6E8A-4147-A177-3AD203B41FA5}">
                      <a16:colId xmlns:a16="http://schemas.microsoft.com/office/drawing/2014/main" val="20000"/>
                    </a:ext>
                  </a:extLst>
                </a:gridCol>
                <a:gridCol w="813475">
                  <a:extLst>
                    <a:ext uri="{9D8B030D-6E8A-4147-A177-3AD203B41FA5}">
                      <a16:colId xmlns:a16="http://schemas.microsoft.com/office/drawing/2014/main" val="20001"/>
                    </a:ext>
                  </a:extLst>
                </a:gridCol>
                <a:gridCol w="802589">
                  <a:extLst>
                    <a:ext uri="{9D8B030D-6E8A-4147-A177-3AD203B41FA5}">
                      <a16:colId xmlns:a16="http://schemas.microsoft.com/office/drawing/2014/main" val="20002"/>
                    </a:ext>
                  </a:extLst>
                </a:gridCol>
                <a:gridCol w="802589">
                  <a:extLst>
                    <a:ext uri="{9D8B030D-6E8A-4147-A177-3AD203B41FA5}">
                      <a16:colId xmlns:a16="http://schemas.microsoft.com/office/drawing/2014/main" val="20003"/>
                    </a:ext>
                  </a:extLst>
                </a:gridCol>
                <a:gridCol w="802589">
                  <a:extLst>
                    <a:ext uri="{9D8B030D-6E8A-4147-A177-3AD203B41FA5}">
                      <a16:colId xmlns:a16="http://schemas.microsoft.com/office/drawing/2014/main" val="20004"/>
                    </a:ext>
                  </a:extLst>
                </a:gridCol>
                <a:gridCol w="802589">
                  <a:extLst>
                    <a:ext uri="{9D8B030D-6E8A-4147-A177-3AD203B41FA5}">
                      <a16:colId xmlns:a16="http://schemas.microsoft.com/office/drawing/2014/main" val="20005"/>
                    </a:ext>
                  </a:extLst>
                </a:gridCol>
                <a:gridCol w="911993">
                  <a:extLst>
                    <a:ext uri="{9D8B030D-6E8A-4147-A177-3AD203B41FA5}">
                      <a16:colId xmlns:a16="http://schemas.microsoft.com/office/drawing/2014/main" val="20006"/>
                    </a:ext>
                  </a:extLst>
                </a:gridCol>
                <a:gridCol w="773445">
                  <a:extLst>
                    <a:ext uri="{9D8B030D-6E8A-4147-A177-3AD203B41FA5}">
                      <a16:colId xmlns:a16="http://schemas.microsoft.com/office/drawing/2014/main" val="20007"/>
                    </a:ext>
                  </a:extLst>
                </a:gridCol>
                <a:gridCol w="802589">
                  <a:extLst>
                    <a:ext uri="{9D8B030D-6E8A-4147-A177-3AD203B41FA5}">
                      <a16:colId xmlns:a16="http://schemas.microsoft.com/office/drawing/2014/main" val="20008"/>
                    </a:ext>
                  </a:extLst>
                </a:gridCol>
              </a:tblGrid>
              <a:tr h="544542">
                <a:tc>
                  <a:txBody>
                    <a:bodyPr/>
                    <a:lstStyle/>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Редни </a:t>
                      </a:r>
                      <a:r>
                        <a:rPr lang="sr-Cyrl-RS" sz="1400" b="1" baseline="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број </a:t>
                      </a:r>
                      <a:endParaRPr lang="sr-Cyrl-R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задатка</a:t>
                      </a:r>
                      <a:endParaRPr lang="sr-Latn-C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454406">
                <a:tc>
                  <a:txBody>
                    <a:bodyPr/>
                    <a:lstStyle/>
                    <a:p>
                      <a:pPr algn="just">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bs-Cyrl-BA"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87,37</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75,29</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37,88</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89,48</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58,42</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59,31</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72,98</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39,50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1"/>
                  </a:ext>
                </a:extLst>
              </a:tr>
              <a:tr h="606323">
                <a:tc>
                  <a:txBody>
                    <a:bodyPr/>
                    <a:lstStyle/>
                    <a:p>
                      <a:pPr algn="just">
                        <a:lnSpc>
                          <a:spcPct val="107000"/>
                        </a:lnSpc>
                        <a:spcAft>
                          <a:spcPts val="0"/>
                        </a:spcAft>
                      </a:pP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СНП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2"/>
                  </a:ext>
                </a:extLst>
              </a:tr>
            </a:tbl>
          </a:graphicData>
        </a:graphic>
      </p:graphicFrame>
      <p:sp>
        <p:nvSpPr>
          <p:cNvPr id="9" name="Slide Number Placeholder 8"/>
          <p:cNvSpPr>
            <a:spLocks noGrp="1"/>
          </p:cNvSpPr>
          <p:nvPr>
            <p:ph type="sldNum" sz="quarter" idx="12"/>
          </p:nvPr>
        </p:nvSpPr>
        <p:spPr/>
        <p:txBody>
          <a:bodyPr/>
          <a:lstStyle/>
          <a:p>
            <a:fld id="{8E4B4BDA-1E1E-4429-89B8-BA423FC377D7}" type="slidenum">
              <a:rPr lang="bs-Latn-BA" smtClean="0"/>
              <a:pPr/>
              <a:t>25</a:t>
            </a:fld>
            <a:endParaRPr lang="bs-Latn-BA"/>
          </a:p>
        </p:txBody>
      </p:sp>
      <p:graphicFrame>
        <p:nvGraphicFramePr>
          <p:cNvPr id="5" name="Table 4"/>
          <p:cNvGraphicFramePr>
            <a:graphicFrameLocks noGrp="1"/>
          </p:cNvGraphicFramePr>
          <p:nvPr>
            <p:extLst>
              <p:ext uri="{D42A27DB-BD31-4B8C-83A1-F6EECF244321}">
                <p14:modId xmlns:p14="http://schemas.microsoft.com/office/powerpoint/2010/main" val="2274599476"/>
              </p:ext>
            </p:extLst>
          </p:nvPr>
        </p:nvGraphicFramePr>
        <p:xfrm>
          <a:off x="395536" y="3032744"/>
          <a:ext cx="6768753" cy="1605270"/>
        </p:xfrm>
        <a:graphic>
          <a:graphicData uri="http://schemas.openxmlformats.org/drawingml/2006/table">
            <a:tbl>
              <a:tblPr/>
              <a:tblGrid>
                <a:gridCol w="1167027">
                  <a:extLst>
                    <a:ext uri="{9D8B030D-6E8A-4147-A177-3AD203B41FA5}">
                      <a16:colId xmlns:a16="http://schemas.microsoft.com/office/drawing/2014/main" val="20000"/>
                    </a:ext>
                  </a:extLst>
                </a:gridCol>
                <a:gridCol w="778017">
                  <a:extLst>
                    <a:ext uri="{9D8B030D-6E8A-4147-A177-3AD203B41FA5}">
                      <a16:colId xmlns:a16="http://schemas.microsoft.com/office/drawing/2014/main" val="20001"/>
                    </a:ext>
                  </a:extLst>
                </a:gridCol>
                <a:gridCol w="794204">
                  <a:extLst>
                    <a:ext uri="{9D8B030D-6E8A-4147-A177-3AD203B41FA5}">
                      <a16:colId xmlns:a16="http://schemas.microsoft.com/office/drawing/2014/main" val="20002"/>
                    </a:ext>
                  </a:extLst>
                </a:gridCol>
                <a:gridCol w="761831">
                  <a:extLst>
                    <a:ext uri="{9D8B030D-6E8A-4147-A177-3AD203B41FA5}">
                      <a16:colId xmlns:a16="http://schemas.microsoft.com/office/drawing/2014/main" val="20003"/>
                    </a:ext>
                  </a:extLst>
                </a:gridCol>
                <a:gridCol w="778017">
                  <a:extLst>
                    <a:ext uri="{9D8B030D-6E8A-4147-A177-3AD203B41FA5}">
                      <a16:colId xmlns:a16="http://schemas.microsoft.com/office/drawing/2014/main" val="20004"/>
                    </a:ext>
                  </a:extLst>
                </a:gridCol>
                <a:gridCol w="855820">
                  <a:extLst>
                    <a:ext uri="{9D8B030D-6E8A-4147-A177-3AD203B41FA5}">
                      <a16:colId xmlns:a16="http://schemas.microsoft.com/office/drawing/2014/main" val="20005"/>
                    </a:ext>
                  </a:extLst>
                </a:gridCol>
                <a:gridCol w="855820">
                  <a:extLst>
                    <a:ext uri="{9D8B030D-6E8A-4147-A177-3AD203B41FA5}">
                      <a16:colId xmlns:a16="http://schemas.microsoft.com/office/drawing/2014/main" val="20006"/>
                    </a:ext>
                  </a:extLst>
                </a:gridCol>
                <a:gridCol w="778017">
                  <a:extLst>
                    <a:ext uri="{9D8B030D-6E8A-4147-A177-3AD203B41FA5}">
                      <a16:colId xmlns:a16="http://schemas.microsoft.com/office/drawing/2014/main" val="20007"/>
                    </a:ext>
                  </a:extLst>
                </a:gridCol>
              </a:tblGrid>
              <a:tr h="515630">
                <a:tc>
                  <a:txBody>
                    <a:bodyPr/>
                    <a:lstStyle/>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Редни </a:t>
                      </a:r>
                      <a:r>
                        <a:rPr lang="sr-Cyrl-RS" sz="1400" b="1" baseline="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број </a:t>
                      </a:r>
                      <a:endParaRPr lang="sr-Cyrl-R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задатка</a:t>
                      </a:r>
                      <a:endParaRPr lang="sr-Latn-C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9</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11</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12</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13</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14</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a:lnSpc>
                          <a:spcPct val="107000"/>
                        </a:lnSpc>
                        <a:spcAft>
                          <a:spcPts val="0"/>
                        </a:spcAft>
                      </a:pP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sr-Cyrl-R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15</a:t>
                      </a:r>
                      <a:r>
                        <a:rPr lang="sr-Latn-C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r h="489786">
                <a:tc>
                  <a:txBody>
                    <a:bodyPr/>
                    <a:lstStyle/>
                    <a:p>
                      <a:pPr algn="just">
                        <a:lnSpc>
                          <a:spcPct val="107000"/>
                        </a:lnSpc>
                        <a:spcAft>
                          <a:spcPts val="0"/>
                        </a:spcAft>
                      </a:pP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bs-Cyrl-BA"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44,20</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80,83</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31,93</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24,99</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81,85</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34,17</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51,76</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1"/>
                  </a:ext>
                </a:extLst>
              </a:tr>
              <a:tr h="542968">
                <a:tc>
                  <a:txBody>
                    <a:bodyPr/>
                    <a:lstStyle/>
                    <a:p>
                      <a:pPr algn="just">
                        <a:lnSpc>
                          <a:spcPct val="107000"/>
                        </a:lnSpc>
                        <a:spcAft>
                          <a:spcPts val="0"/>
                        </a:spcAft>
                      </a:pP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Ниво</a:t>
                      </a:r>
                      <a:r>
                        <a:rPr lang="sr-Latn-CS" sz="1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sr-Latn-CS" sz="1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постигнућа</a:t>
                      </a:r>
                      <a:endParaRPr lang="sr-Latn-C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a:spcAft>
                          <a:spcPts val="0"/>
                        </a:spcAft>
                      </a:pPr>
                      <a:r>
                        <a:rPr lang="sr-Cyrl-RS" sz="2000" dirty="0">
                          <a:latin typeface="Times New Roman"/>
                          <a:ea typeface="Times New Roman"/>
                        </a:rPr>
                        <a:t>ВНП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a:spcAft>
                          <a:spcPts val="0"/>
                        </a:spcAft>
                      </a:pPr>
                      <a:r>
                        <a:rPr lang="sr-Cyrl-RS" sz="2000" dirty="0">
                          <a:latin typeface="Times New Roman"/>
                          <a:ea typeface="Times New Roman"/>
                        </a:rPr>
                        <a:t>НЗП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a:spcAft>
                          <a:spcPts val="0"/>
                        </a:spcAft>
                      </a:pPr>
                      <a:r>
                        <a:rPr lang="sr-Cyrl-RS" sz="2000" dirty="0">
                          <a:latin typeface="Times New Roman"/>
                          <a:ea typeface="Times New Roman"/>
                        </a:rPr>
                        <a:t>ННП</a:t>
                      </a:r>
                      <a:endParaRPr lang="en-GB" sz="2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2"/>
                  </a:ext>
                </a:extLst>
              </a:tr>
            </a:tbl>
          </a:graphicData>
        </a:graphic>
      </p:graphicFrame>
      <p:graphicFrame>
        <p:nvGraphicFramePr>
          <p:cNvPr id="3" name="Table 3">
            <a:extLst>
              <a:ext uri="{FF2B5EF4-FFF2-40B4-BE49-F238E27FC236}">
                <a16:creationId xmlns:a16="http://schemas.microsoft.com/office/drawing/2014/main" id="{575C954E-96B2-F450-2EE1-0F7652F6B639}"/>
              </a:ext>
            </a:extLst>
          </p:cNvPr>
          <p:cNvGraphicFramePr>
            <a:graphicFrameLocks noGrp="1"/>
          </p:cNvGraphicFramePr>
          <p:nvPr>
            <p:extLst>
              <p:ext uri="{D42A27DB-BD31-4B8C-83A1-F6EECF244321}">
                <p14:modId xmlns:p14="http://schemas.microsoft.com/office/powerpoint/2010/main" val="288228245"/>
              </p:ext>
            </p:extLst>
          </p:nvPr>
        </p:nvGraphicFramePr>
        <p:xfrm>
          <a:off x="1907704" y="4838641"/>
          <a:ext cx="7025984" cy="1978481"/>
        </p:xfrm>
        <a:graphic>
          <a:graphicData uri="http://schemas.openxmlformats.org/drawingml/2006/table">
            <a:tbl>
              <a:tblPr firstRow="1" bandRow="1">
                <a:tableStyleId>{5C22544A-7EE6-4342-B048-85BDC9FD1C3A}</a:tableStyleId>
              </a:tblPr>
              <a:tblGrid>
                <a:gridCol w="7025984">
                  <a:extLst>
                    <a:ext uri="{9D8B030D-6E8A-4147-A177-3AD203B41FA5}">
                      <a16:colId xmlns:a16="http://schemas.microsoft.com/office/drawing/2014/main" val="3123981969"/>
                    </a:ext>
                  </a:extLst>
                </a:gridCol>
              </a:tblGrid>
              <a:tr h="44204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solidFill>
                            <a:schemeClr val="tx1"/>
                          </a:solidFill>
                          <a:latin typeface="Times New Roman" pitchFamily="18" charset="0"/>
                          <a:cs typeface="Times New Roman" pitchFamily="18" charset="0"/>
                        </a:rPr>
                        <a:t>Ниво и проценат </a:t>
                      </a:r>
                      <a:r>
                        <a:rPr lang="sr-Cyrl-RS" sz="1800" b="1" dirty="0" err="1">
                          <a:solidFill>
                            <a:schemeClr val="tx1"/>
                          </a:solidFill>
                          <a:latin typeface="Times New Roman" pitchFamily="18" charset="0"/>
                          <a:cs typeface="Times New Roman" pitchFamily="18" charset="0"/>
                        </a:rPr>
                        <a:t>ријешености</a:t>
                      </a:r>
                      <a:r>
                        <a:rPr lang="sr-Cyrl-RS" sz="1800" b="1" dirty="0">
                          <a:solidFill>
                            <a:schemeClr val="tx1"/>
                          </a:solidFill>
                          <a:latin typeface="Times New Roman" pitchFamily="18" charset="0"/>
                          <a:cs typeface="Times New Roman" pitchFamily="18" charset="0"/>
                        </a:rPr>
                        <a:t> задатака према нивоима сложености</a:t>
                      </a:r>
                    </a:p>
                  </a:txBody>
                  <a:tcPr/>
                </a:tc>
                <a:extLst>
                  <a:ext uri="{0D108BD9-81ED-4DB2-BD59-A6C34878D82A}">
                    <a16:rowId xmlns:a16="http://schemas.microsoft.com/office/drawing/2014/main" val="2526386902"/>
                  </a:ext>
                </a:extLst>
              </a:tr>
              <a:tr h="44204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Први </a:t>
                      </a:r>
                      <a:r>
                        <a:rPr lang="sr-Cyrl-RS" sz="1800" dirty="0">
                          <a:latin typeface="Times New Roman" pitchFamily="18" charset="0"/>
                          <a:cs typeface="Times New Roman" pitchFamily="18" charset="0"/>
                        </a:rPr>
                        <a:t>ниво (1, 4, 7, 10, 13. задатак) – </a:t>
                      </a:r>
                      <a:r>
                        <a:rPr lang="sr-Cyrl-RS" sz="1800" b="1" dirty="0">
                          <a:latin typeface="Times New Roman" pitchFamily="18" charset="0"/>
                          <a:cs typeface="Times New Roman" pitchFamily="18" charset="0"/>
                        </a:rPr>
                        <a:t>82,50</a:t>
                      </a:r>
                      <a:r>
                        <a:rPr lang="sr-Cyrl-RS" sz="1800" dirty="0">
                          <a:latin typeface="Times New Roman" pitchFamily="18" charset="0"/>
                          <a:cs typeface="Times New Roman" pitchFamily="18" charset="0"/>
                        </a:rPr>
                        <a:t> </a:t>
                      </a:r>
                      <a:r>
                        <a:rPr lang="sr-Cyrl-RS" sz="1800" b="1" dirty="0">
                          <a:latin typeface="Times New Roman" pitchFamily="18" charset="0"/>
                          <a:cs typeface="Times New Roman" pitchFamily="18" charset="0"/>
                        </a:rPr>
                        <a:t>%  </a:t>
                      </a:r>
                      <a:r>
                        <a:rPr lang="sr-Cyrl-RS" sz="1800" dirty="0">
                          <a:latin typeface="Times New Roman" pitchFamily="18" charset="0"/>
                          <a:cs typeface="Times New Roman" pitchFamily="18" charset="0"/>
                        </a:rPr>
                        <a:t>(ВНП)</a:t>
                      </a:r>
                      <a:r>
                        <a:rPr lang="en-US" sz="1800" dirty="0">
                          <a:latin typeface="Times New Roman" pitchFamily="18" charset="0"/>
                          <a:cs typeface="Times New Roman" pitchFamily="18" charset="0"/>
                        </a:rPr>
                        <a:t> </a:t>
                      </a:r>
                      <a:endParaRPr lang="sr-Cyrl-RS" sz="1800" dirty="0">
                        <a:latin typeface="Times New Roman" pitchFamily="18" charset="0"/>
                        <a:cs typeface="Times New Roman" pitchFamily="18" charset="0"/>
                      </a:endParaRPr>
                    </a:p>
                  </a:txBody>
                  <a:tcPr>
                    <a:solidFill>
                      <a:schemeClr val="accent2">
                        <a:lumMod val="20000"/>
                        <a:lumOff val="80000"/>
                      </a:schemeClr>
                    </a:solidFill>
                  </a:tcPr>
                </a:tc>
                <a:extLst>
                  <a:ext uri="{0D108BD9-81ED-4DB2-BD59-A6C34878D82A}">
                    <a16:rowId xmlns:a16="http://schemas.microsoft.com/office/drawing/2014/main" val="1022462815"/>
                  </a:ext>
                </a:extLst>
              </a:tr>
              <a:tr h="44818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Други </a:t>
                      </a:r>
                      <a:r>
                        <a:rPr lang="sr-Cyrl-RS" sz="1800" dirty="0">
                          <a:latin typeface="Times New Roman" pitchFamily="18" charset="0"/>
                          <a:cs typeface="Times New Roman" pitchFamily="18" charset="0"/>
                        </a:rPr>
                        <a:t>ниво (2, 5, 8, 11, 14. задатак) – </a:t>
                      </a:r>
                      <a:r>
                        <a:rPr lang="sr-Cyrl-RS" sz="1800" b="1" dirty="0">
                          <a:latin typeface="Times New Roman" pitchFamily="18" charset="0"/>
                          <a:cs typeface="Times New Roman" pitchFamily="18" charset="0"/>
                        </a:rPr>
                        <a:t>47,92 % </a:t>
                      </a:r>
                      <a:r>
                        <a:rPr lang="sr-Cyrl-RS" sz="1800" dirty="0">
                          <a:latin typeface="Times New Roman" pitchFamily="18" charset="0"/>
                          <a:cs typeface="Times New Roman" pitchFamily="18" charset="0"/>
                        </a:rPr>
                        <a:t>(ННП)</a:t>
                      </a:r>
                    </a:p>
                  </a:txBody>
                  <a:tcPr>
                    <a:solidFill>
                      <a:schemeClr val="accent2">
                        <a:lumMod val="40000"/>
                        <a:lumOff val="60000"/>
                      </a:schemeClr>
                    </a:solidFill>
                  </a:tcPr>
                </a:tc>
                <a:extLst>
                  <a:ext uri="{0D108BD9-81ED-4DB2-BD59-A6C34878D82A}">
                    <a16:rowId xmlns:a16="http://schemas.microsoft.com/office/drawing/2014/main" val="483314302"/>
                  </a:ext>
                </a:extLst>
              </a:tr>
              <a:tr h="44818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1800" b="1" dirty="0">
                          <a:latin typeface="Times New Roman" pitchFamily="18" charset="0"/>
                          <a:cs typeface="Times New Roman" pitchFamily="18" charset="0"/>
                        </a:rPr>
                        <a:t>Трећи</a:t>
                      </a:r>
                      <a:r>
                        <a:rPr lang="sr-Cyrl-RS" sz="1800" dirty="0">
                          <a:latin typeface="Times New Roman" pitchFamily="18" charset="0"/>
                          <a:cs typeface="Times New Roman" pitchFamily="18" charset="0"/>
                        </a:rPr>
                        <a:t> ниво (3, 6, 9, 12, 15. задатак) – </a:t>
                      </a:r>
                      <a:r>
                        <a:rPr lang="sr-Cyrl-RS" sz="1800" b="1" dirty="0">
                          <a:latin typeface="Times New Roman" pitchFamily="18" charset="0"/>
                          <a:cs typeface="Times New Roman" pitchFamily="18" charset="0"/>
                        </a:rPr>
                        <a:t>43,63 % </a:t>
                      </a:r>
                      <a:r>
                        <a:rPr lang="sr-Cyrl-RS" sz="1800" dirty="0">
                          <a:latin typeface="Times New Roman" pitchFamily="18" charset="0"/>
                          <a:cs typeface="Times New Roman" pitchFamily="18" charset="0"/>
                        </a:rPr>
                        <a:t>(НЗП)</a:t>
                      </a:r>
                    </a:p>
                  </a:txBody>
                  <a:tcPr>
                    <a:solidFill>
                      <a:schemeClr val="accent2">
                        <a:lumMod val="60000"/>
                        <a:lumOff val="40000"/>
                      </a:schemeClr>
                    </a:solidFill>
                  </a:tcPr>
                </a:tc>
                <a:extLst>
                  <a:ext uri="{0D108BD9-81ED-4DB2-BD59-A6C34878D82A}">
                    <a16:rowId xmlns:a16="http://schemas.microsoft.com/office/drawing/2014/main" val="1629580713"/>
                  </a:ext>
                </a:extLst>
              </a:tr>
            </a:tbl>
          </a:graphicData>
        </a:graphic>
      </p:graphicFrame>
      <p:graphicFrame>
        <p:nvGraphicFramePr>
          <p:cNvPr id="7" name="Object 6">
            <a:extLst>
              <a:ext uri="{FF2B5EF4-FFF2-40B4-BE49-F238E27FC236}">
                <a16:creationId xmlns:a16="http://schemas.microsoft.com/office/drawing/2014/main" id="{5BD7C221-38B2-7B06-4304-2C5D525BFCC5}"/>
              </a:ext>
            </a:extLst>
          </p:cNvPr>
          <p:cNvGraphicFramePr>
            <a:graphicFrameLocks noChangeAspect="1"/>
          </p:cNvGraphicFramePr>
          <p:nvPr>
            <p:extLst>
              <p:ext uri="{D42A27DB-BD31-4B8C-83A1-F6EECF244321}">
                <p14:modId xmlns:p14="http://schemas.microsoft.com/office/powerpoint/2010/main" val="854788934"/>
              </p:ext>
            </p:extLst>
          </p:nvPr>
        </p:nvGraphicFramePr>
        <p:xfrm>
          <a:off x="395536" y="5844116"/>
          <a:ext cx="1368152" cy="1124743"/>
        </p:xfrm>
        <a:graphic>
          <a:graphicData uri="http://schemas.openxmlformats.org/presentationml/2006/ole">
            <mc:AlternateContent xmlns:mc="http://schemas.openxmlformats.org/markup-compatibility/2006">
              <mc:Choice xmlns:v="urn:schemas-microsoft-com:vml" Requires="v">
                <p:oleObj name="Document" showAsIcon="1" r:id="rId3" imgW="914400" imgH="792417" progId="Word.Document.12">
                  <p:embed/>
                </p:oleObj>
              </mc:Choice>
              <mc:Fallback>
                <p:oleObj name="Document" showAsIcon="1" r:id="rId3" imgW="914400" imgH="792417" progId="Word.Document.12">
                  <p:embed/>
                  <p:pic>
                    <p:nvPicPr>
                      <p:cNvPr id="0" name=""/>
                      <p:cNvPicPr/>
                      <p:nvPr/>
                    </p:nvPicPr>
                    <p:blipFill>
                      <a:blip r:embed="rId4"/>
                      <a:stretch>
                        <a:fillRect/>
                      </a:stretch>
                    </p:blipFill>
                    <p:spPr>
                      <a:xfrm>
                        <a:off x="395536" y="5844116"/>
                        <a:ext cx="1368152" cy="112474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7A71C8EA-FB01-E659-2F74-29CC0F9116C2}"/>
              </a:ext>
            </a:extLst>
          </p:cNvPr>
          <p:cNvGraphicFramePr>
            <a:graphicFrameLocks noChangeAspect="1"/>
          </p:cNvGraphicFramePr>
          <p:nvPr>
            <p:extLst>
              <p:ext uri="{D42A27DB-BD31-4B8C-83A1-F6EECF244321}">
                <p14:modId xmlns:p14="http://schemas.microsoft.com/office/powerpoint/2010/main" val="47013733"/>
              </p:ext>
            </p:extLst>
          </p:nvPr>
        </p:nvGraphicFramePr>
        <p:xfrm>
          <a:off x="388639" y="4819769"/>
          <a:ext cx="1368151" cy="1008112"/>
        </p:xfrm>
        <a:graphic>
          <a:graphicData uri="http://schemas.openxmlformats.org/presentationml/2006/ole">
            <mc:AlternateContent xmlns:mc="http://schemas.openxmlformats.org/markup-compatibility/2006">
              <mc:Choice xmlns:v="urn:schemas-microsoft-com:vml" Requires="v">
                <p:oleObj name="Document" showAsIcon="1" r:id="rId5" imgW="914400" imgH="792417" progId="Word.Document.12">
                  <p:embed/>
                </p:oleObj>
              </mc:Choice>
              <mc:Fallback>
                <p:oleObj name="Document" showAsIcon="1" r:id="rId5" imgW="914400" imgH="792417" progId="Word.Document.12">
                  <p:embed/>
                  <p:pic>
                    <p:nvPicPr>
                      <p:cNvPr id="0" name=""/>
                      <p:cNvPicPr/>
                      <p:nvPr/>
                    </p:nvPicPr>
                    <p:blipFill>
                      <a:blip r:embed="rId6"/>
                      <a:stretch>
                        <a:fillRect/>
                      </a:stretch>
                    </p:blipFill>
                    <p:spPr>
                      <a:xfrm>
                        <a:off x="388639" y="4819769"/>
                        <a:ext cx="1368151" cy="1008112"/>
                      </a:xfrm>
                      <a:prstGeom prst="rect">
                        <a:avLst/>
                      </a:prstGeom>
                    </p:spPr>
                  </p:pic>
                </p:oleObj>
              </mc:Fallback>
            </mc:AlternateContent>
          </a:graphicData>
        </a:graphic>
      </p:graphicFrame>
    </p:spTree>
    <p:extLst>
      <p:ext uri="{BB962C8B-B14F-4D97-AF65-F5344CB8AC3E}">
        <p14:creationId xmlns:p14="http://schemas.microsoft.com/office/powerpoint/2010/main" val="2644079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23528" y="188640"/>
            <a:ext cx="8640960" cy="817248"/>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ru-RU" sz="2400" dirty="0">
                <a:solidFill>
                  <a:schemeClr val="tx1"/>
                </a:solidFill>
                <a:effectLst/>
                <a:latin typeface="Times New Roman" panose="02020603050405020304" pitchFamily="18" charset="0"/>
                <a:ea typeface="Times New Roman" panose="02020603050405020304" pitchFamily="18" charset="0"/>
              </a:rPr>
              <a:t>Задаци/исходи учења из </a:t>
            </a:r>
            <a:r>
              <a:rPr lang="ru-RU" sz="2400" b="1" dirty="0">
                <a:solidFill>
                  <a:schemeClr val="tx1"/>
                </a:solidFill>
                <a:latin typeface="Times New Roman" panose="02020603050405020304" pitchFamily="18" charset="0"/>
                <a:ea typeface="Times New Roman" panose="02020603050405020304" pitchFamily="18" charset="0"/>
              </a:rPr>
              <a:t>математике </a:t>
            </a:r>
            <a:r>
              <a:rPr lang="ru-RU" sz="2400" dirty="0">
                <a:solidFill>
                  <a:schemeClr val="tx1"/>
                </a:solidFill>
                <a:effectLst/>
                <a:latin typeface="Times New Roman" panose="02020603050405020304" pitchFamily="18" charset="0"/>
                <a:ea typeface="Times New Roman" panose="02020603050405020304" pitchFamily="18" charset="0"/>
              </a:rPr>
              <a:t>ријешени/остварени с највише и најмање успјешности</a:t>
            </a:r>
            <a:r>
              <a:rPr lang="en-US" sz="2400" dirty="0">
                <a:solidFill>
                  <a:schemeClr val="tx1"/>
                </a:solidFill>
                <a:effectLst/>
                <a:latin typeface="Times New Roman" panose="02020603050405020304" pitchFamily="18" charset="0"/>
                <a:ea typeface="Times New Roman" panose="02020603050405020304" pitchFamily="18" charset="0"/>
              </a:rPr>
              <a:t> </a:t>
            </a:r>
            <a:r>
              <a:rPr lang="ru-RU" sz="2400" dirty="0">
                <a:solidFill>
                  <a:schemeClr val="tx1"/>
                </a:solidFill>
                <a:effectLst/>
                <a:latin typeface="Times New Roman" panose="02020603050405020304" pitchFamily="18" charset="0"/>
                <a:ea typeface="Times New Roman" panose="02020603050405020304" pitchFamily="18" charset="0"/>
              </a:rPr>
              <a:t>-</a:t>
            </a:r>
            <a:r>
              <a:rPr lang="en-US" sz="2400" dirty="0">
                <a:solidFill>
                  <a:schemeClr val="tx1"/>
                </a:solidFill>
                <a:effectLst/>
                <a:latin typeface="Times New Roman" panose="02020603050405020304" pitchFamily="18" charset="0"/>
                <a:ea typeface="Times New Roman" panose="02020603050405020304" pitchFamily="18" charset="0"/>
              </a:rPr>
              <a:t> </a:t>
            </a:r>
            <a:r>
              <a:rPr lang="ru-RU" sz="2400" b="1" dirty="0">
                <a:solidFill>
                  <a:schemeClr val="tx1"/>
                </a:solidFill>
                <a:effectLst/>
                <a:latin typeface="Times New Roman" panose="02020603050405020304" pitchFamily="18" charset="0"/>
                <a:ea typeface="Times New Roman" panose="02020603050405020304" pitchFamily="18" charset="0"/>
              </a:rPr>
              <a:t>Република Српска</a:t>
            </a:r>
            <a:br>
              <a:rPr lang="sr-Latn-CS" sz="2400" dirty="0">
                <a:solidFill>
                  <a:schemeClr val="tx1"/>
                </a:solidFill>
              </a:rPr>
            </a:br>
            <a:endParaRPr lang="sr-Latn-CS" sz="2400" dirty="0">
              <a:solidFill>
                <a:schemeClr val="tx1"/>
              </a:solidFill>
            </a:endParaRPr>
          </a:p>
        </p:txBody>
      </p:sp>
      <p:sp>
        <p:nvSpPr>
          <p:cNvPr id="6" name="Slide Number Placeholder 5"/>
          <p:cNvSpPr>
            <a:spLocks noGrp="1"/>
          </p:cNvSpPr>
          <p:nvPr>
            <p:ph type="sldNum" sz="quarter" idx="12"/>
          </p:nvPr>
        </p:nvSpPr>
        <p:spPr/>
        <p:txBody>
          <a:bodyPr/>
          <a:lstStyle/>
          <a:p>
            <a:fld id="{8E4B4BDA-1E1E-4429-89B8-BA423FC377D7}" type="slidenum">
              <a:rPr lang="bs-Latn-BA" smtClean="0"/>
              <a:pPr/>
              <a:t>26</a:t>
            </a:fld>
            <a:endParaRPr lang="bs-Latn-BA"/>
          </a:p>
        </p:txBody>
      </p:sp>
      <p:sp>
        <p:nvSpPr>
          <p:cNvPr id="10" name="Content Placeholder 9">
            <a:extLst>
              <a:ext uri="{FF2B5EF4-FFF2-40B4-BE49-F238E27FC236}">
                <a16:creationId xmlns:a16="http://schemas.microsoft.com/office/drawing/2014/main" id="{0FB92B31-7E1E-285C-A6B1-4923B96FDD21}"/>
              </a:ext>
            </a:extLst>
          </p:cNvPr>
          <p:cNvSpPr>
            <a:spLocks noGrp="1"/>
          </p:cNvSpPr>
          <p:nvPr>
            <p:ph idx="1"/>
          </p:nvPr>
        </p:nvSpPr>
        <p:spPr/>
        <p:txBody>
          <a:bodyPr/>
          <a:lstStyle/>
          <a:p>
            <a:pPr marL="0" indent="0">
              <a:buNone/>
            </a:pPr>
            <a:endParaRPr lang="en-US" dirty="0"/>
          </a:p>
        </p:txBody>
      </p:sp>
      <p:sp>
        <p:nvSpPr>
          <p:cNvPr id="9" name="Content Placeholder 4">
            <a:extLst>
              <a:ext uri="{FF2B5EF4-FFF2-40B4-BE49-F238E27FC236}">
                <a16:creationId xmlns:a16="http://schemas.microsoft.com/office/drawing/2014/main" id="{740AF768-457B-0D88-3882-BA8119C3D550}"/>
              </a:ext>
            </a:extLst>
          </p:cNvPr>
          <p:cNvSpPr txBox="1">
            <a:spLocks/>
          </p:cNvSpPr>
          <p:nvPr/>
        </p:nvSpPr>
        <p:spPr>
          <a:xfrm>
            <a:off x="323528" y="1268760"/>
            <a:ext cx="7776864" cy="4772603"/>
          </a:xfrm>
          <a:prstGeom prst="rect">
            <a:avLst/>
          </a:prstGeom>
          <a:solidFill>
            <a:schemeClr val="accent2">
              <a:lumMod val="20000"/>
              <a:lumOff val="80000"/>
            </a:schemeClr>
          </a:solidFill>
          <a:ln w="38100">
            <a:solidFill>
              <a:srgbClr val="00B050"/>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buFont typeface="Arial" charset="0"/>
              <a:buNone/>
            </a:pPr>
            <a:r>
              <a:rPr lang="en-US" sz="2400" dirty="0" err="1">
                <a:latin typeface="Times New Roman" panose="02020603050405020304" pitchFamily="18" charset="0"/>
                <a:cs typeface="Times New Roman" pitchFamily="18" charset="0"/>
              </a:rPr>
              <a:t>Ученици</a:t>
            </a:r>
            <a:r>
              <a:rPr lang="en-US" sz="2400" dirty="0">
                <a:latin typeface="Times New Roman" panose="02020603050405020304" pitchFamily="18" charset="0"/>
                <a:cs typeface="Times New Roman" pitchFamily="18" charset="0"/>
              </a:rPr>
              <a:t> </a:t>
            </a:r>
            <a:r>
              <a:rPr lang="sr-Cyrl-RS" sz="2400" dirty="0">
                <a:latin typeface="Times New Roman" pitchFamily="18" charset="0"/>
                <a:cs typeface="Times New Roman" pitchFamily="18" charset="0"/>
              </a:rPr>
              <a:t>су </a:t>
            </a:r>
            <a:r>
              <a:rPr lang="sr-Cyrl-RS" sz="2400" b="1" dirty="0" err="1">
                <a:latin typeface="Times New Roman" pitchFamily="18" charset="0"/>
                <a:cs typeface="Times New Roman" pitchFamily="18" charset="0"/>
              </a:rPr>
              <a:t>најуспјешнији</a:t>
            </a:r>
            <a:r>
              <a:rPr lang="sr-Cyrl-RS" sz="2400" dirty="0">
                <a:latin typeface="Times New Roman" pitchFamily="18" charset="0"/>
                <a:cs typeface="Times New Roman" pitchFamily="18" charset="0"/>
              </a:rPr>
              <a:t> били у </a:t>
            </a:r>
            <a:r>
              <a:rPr lang="sr-Cyrl-RS" sz="2400" dirty="0" err="1">
                <a:latin typeface="Times New Roman" pitchFamily="18" charset="0"/>
                <a:cs typeface="Times New Roman" pitchFamily="18" charset="0"/>
              </a:rPr>
              <a:t>рјешавању</a:t>
            </a:r>
            <a:r>
              <a:rPr lang="sr-Cyrl-RS" sz="2400" dirty="0">
                <a:latin typeface="Times New Roman" pitchFamily="18" charset="0"/>
                <a:cs typeface="Times New Roman" pitchFamily="18" charset="0"/>
              </a:rPr>
              <a:t> задатака …</a:t>
            </a:r>
          </a:p>
          <a:p>
            <a:pPr marL="653796" indent="-571500" algn="just">
              <a:buClrTx/>
              <a:buFont typeface="Wingdings" panose="05000000000000000000" pitchFamily="2" charset="2"/>
              <a:buChar char="q"/>
            </a:pPr>
            <a:r>
              <a:rPr lang="sr-Cyrl-RS" sz="2400" dirty="0">
                <a:latin typeface="Times New Roman" pitchFamily="18" charset="0"/>
                <a:cs typeface="Times New Roman" pitchFamily="18" charset="0"/>
              </a:rPr>
              <a:t>Првог нивоа, </a:t>
            </a:r>
            <a:r>
              <a:rPr lang="sr-Cyrl-RS" sz="2400" dirty="0" err="1">
                <a:latin typeface="Times New Roman" pitchFamily="18" charset="0"/>
                <a:cs typeface="Times New Roman" pitchFamily="18" charset="0"/>
              </a:rPr>
              <a:t>присјећање</a:t>
            </a:r>
            <a:r>
              <a:rPr lang="sr-Cyrl-RS" sz="2400" dirty="0">
                <a:latin typeface="Times New Roman" pitchFamily="18" charset="0"/>
                <a:cs typeface="Times New Roman" pitchFamily="18" charset="0"/>
              </a:rPr>
              <a:t>, (репродукција 82,5%). </a:t>
            </a:r>
          </a:p>
          <a:p>
            <a:pPr algn="just">
              <a:buFont typeface="Arial" charset="0"/>
              <a:buNone/>
            </a:pPr>
            <a:endParaRPr lang="sr-Cyrl-RS" sz="2400" b="1" dirty="0">
              <a:latin typeface="Times New Roman" pitchFamily="18" charset="0"/>
              <a:cs typeface="Times New Roman" pitchFamily="18" charset="0"/>
            </a:endParaRPr>
          </a:p>
          <a:p>
            <a:pPr algn="just">
              <a:buFont typeface="Arial" charset="0"/>
              <a:buNone/>
            </a:pPr>
            <a:r>
              <a:rPr lang="sr-Cyrl-RS" sz="2400" b="1" dirty="0">
                <a:latin typeface="Times New Roman" pitchFamily="18" charset="0"/>
                <a:cs typeface="Times New Roman" pitchFamily="18" charset="0"/>
              </a:rPr>
              <a:t>Несигурност </a:t>
            </a:r>
            <a:r>
              <a:rPr lang="sr-Cyrl-RS" sz="2400" dirty="0">
                <a:latin typeface="Times New Roman" pitchFamily="18" charset="0"/>
                <a:cs typeface="Times New Roman" pitchFamily="18" charset="0"/>
              </a:rPr>
              <a:t>су ученици исказали при </a:t>
            </a:r>
            <a:r>
              <a:rPr lang="sr-Cyrl-RS" sz="2400" dirty="0" err="1">
                <a:latin typeface="Times New Roman" pitchFamily="18" charset="0"/>
                <a:cs typeface="Times New Roman" pitchFamily="18" charset="0"/>
              </a:rPr>
              <a:t>рјешавању</a:t>
            </a:r>
            <a:r>
              <a:rPr lang="sr-Cyrl-RS" sz="2400" dirty="0">
                <a:latin typeface="Times New Roman" pitchFamily="18" charset="0"/>
                <a:cs typeface="Times New Roman" pitchFamily="18" charset="0"/>
              </a:rPr>
              <a:t> задатака …</a:t>
            </a:r>
          </a:p>
          <a:p>
            <a:pPr algn="just">
              <a:buClrTx/>
              <a:buFont typeface="Wingdings" panose="05000000000000000000" pitchFamily="2" charset="2"/>
              <a:buChar char="q"/>
            </a:pPr>
            <a:r>
              <a:rPr lang="sr-Cyrl-RS" sz="2400" dirty="0">
                <a:solidFill>
                  <a:schemeClr val="tx1"/>
                </a:solidFill>
                <a:latin typeface="Times New Roman" pitchFamily="18" charset="0"/>
                <a:cs typeface="Times New Roman" pitchFamily="18" charset="0"/>
              </a:rPr>
              <a:t>Трећег нивоа, у којима је требало </a:t>
            </a:r>
            <a:r>
              <a:rPr lang="sr-Cyrl-RS" sz="2400" dirty="0" err="1">
                <a:solidFill>
                  <a:schemeClr val="tx1"/>
                </a:solidFill>
                <a:latin typeface="Times New Roman" pitchFamily="18" charset="0"/>
                <a:cs typeface="Times New Roman" pitchFamily="18" charset="0"/>
              </a:rPr>
              <a:t>примијенити</a:t>
            </a:r>
            <a:r>
              <a:rPr lang="sr-Cyrl-RS" sz="2400" dirty="0">
                <a:solidFill>
                  <a:schemeClr val="tx1"/>
                </a:solidFill>
                <a:latin typeface="Times New Roman" pitchFamily="18" charset="0"/>
                <a:cs typeface="Times New Roman" pitchFamily="18" charset="0"/>
              </a:rPr>
              <a:t> одређене математичке операције (43,6 %).</a:t>
            </a:r>
          </a:p>
          <a:p>
            <a:pPr marL="0" indent="0">
              <a:buNone/>
            </a:pPr>
            <a:endParaRPr lang="en-GB" dirty="0"/>
          </a:p>
        </p:txBody>
      </p:sp>
    </p:spTree>
    <p:extLst>
      <p:ext uri="{BB962C8B-B14F-4D97-AF65-F5344CB8AC3E}">
        <p14:creationId xmlns:p14="http://schemas.microsoft.com/office/powerpoint/2010/main" val="555288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67544" y="116632"/>
            <a:ext cx="8568952" cy="864096"/>
          </a:xfrm>
          <a:ln>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400" b="1" dirty="0">
                <a:solidFill>
                  <a:schemeClr val="tx1"/>
                </a:solidFill>
                <a:effectLst/>
                <a:latin typeface="Times New Roman" panose="02020603050405020304" pitchFamily="18" charset="0"/>
                <a:cs typeface="Times New Roman" panose="02020603050405020304" pitchFamily="18" charset="0"/>
              </a:rPr>
              <a:t>Резултати</a:t>
            </a:r>
            <a:r>
              <a:rPr lang="bs-Cyrl-BA" sz="2400" dirty="0">
                <a:solidFill>
                  <a:schemeClr val="tx1"/>
                </a:solidFill>
                <a:effectLst/>
                <a:latin typeface="Times New Roman" panose="02020603050405020304" pitchFamily="18" charset="0"/>
                <a:cs typeface="Times New Roman" panose="02020603050405020304" pitchFamily="18" charset="0"/>
              </a:rPr>
              <a:t> провјере постигнућа </a:t>
            </a:r>
            <a:r>
              <a:rPr lang="bs-Cyrl-BA" sz="2400" b="1" dirty="0">
                <a:solidFill>
                  <a:schemeClr val="tx1"/>
                </a:solidFill>
                <a:effectLst/>
                <a:latin typeface="Times New Roman" panose="02020603050405020304" pitchFamily="18" charset="0"/>
                <a:cs typeface="Times New Roman" panose="02020603050405020304" pitchFamily="18" charset="0"/>
              </a:rPr>
              <a:t>за српски језик и математику  </a:t>
            </a:r>
            <a:r>
              <a:rPr lang="bs-Cyrl-BA" sz="2400" dirty="0">
                <a:solidFill>
                  <a:schemeClr val="tx1"/>
                </a:solidFill>
                <a:effectLst/>
                <a:latin typeface="Times New Roman" panose="02020603050405020304" pitchFamily="18" charset="0"/>
                <a:cs typeface="Times New Roman" panose="02020603050405020304" pitchFamily="18" charset="0"/>
              </a:rPr>
              <a:t>на нивоу Републике Српске</a:t>
            </a:r>
            <a:r>
              <a:rPr lang="bs-Cyrl-BA" sz="2400" dirty="0">
                <a:solidFill>
                  <a:schemeClr val="tx1"/>
                </a:solidFill>
                <a:latin typeface="Times New Roman" panose="02020603050405020304" pitchFamily="18" charset="0"/>
                <a:cs typeface="Times New Roman" panose="02020603050405020304" pitchFamily="18" charset="0"/>
              </a:rPr>
              <a:t> </a:t>
            </a:r>
            <a:r>
              <a:rPr lang="bs-Cyrl-BA" sz="2400" dirty="0">
                <a:solidFill>
                  <a:schemeClr val="tx1"/>
                </a:solidFill>
                <a:effectLst/>
                <a:latin typeface="Times New Roman" panose="02020603050405020304" pitchFamily="18" charset="0"/>
                <a:cs typeface="Times New Roman" panose="02020603050405020304" pitchFamily="18" charset="0"/>
              </a:rPr>
              <a:t>– 2022</a:t>
            </a:r>
            <a:r>
              <a:rPr lang="bs-Cyrl-BA" sz="2400" dirty="0">
                <a:solidFill>
                  <a:schemeClr val="tx1"/>
                </a:solidFill>
                <a:latin typeface="Times New Roman" panose="02020603050405020304" pitchFamily="18" charset="0"/>
                <a:cs typeface="Times New Roman" panose="02020603050405020304" pitchFamily="18" charset="0"/>
              </a:rPr>
              <a:t>,</a:t>
            </a:r>
            <a:r>
              <a:rPr lang="bs-Cyrl-BA" sz="2400" dirty="0">
                <a:solidFill>
                  <a:schemeClr val="tx1"/>
                </a:solidFill>
                <a:effectLst/>
                <a:latin typeface="Times New Roman" panose="02020603050405020304" pitchFamily="18" charset="0"/>
                <a:cs typeface="Times New Roman" panose="02020603050405020304" pitchFamily="18" charset="0"/>
              </a:rPr>
              <a:t> 2019. и 2018. године</a:t>
            </a:r>
            <a:endParaRPr lang="sr-Latn-CS" sz="2400" dirty="0">
              <a:solidFill>
                <a:schemeClr val="tx1"/>
              </a:solidFill>
              <a:effectLst/>
              <a:latin typeface="Times New Roman" panose="02020603050405020304" pitchFamily="18" charset="0"/>
              <a:cs typeface="Times New Roman" panose="02020603050405020304" pitchFamily="18" charset="0"/>
            </a:endParaRPr>
          </a:p>
        </p:txBody>
      </p:sp>
      <p:graphicFrame>
        <p:nvGraphicFramePr>
          <p:cNvPr id="4" name="Čuvar mesta za sadržaj 3"/>
          <p:cNvGraphicFramePr>
            <a:graphicFrameLocks noGrp="1"/>
          </p:cNvGraphicFramePr>
          <p:nvPr>
            <p:ph idx="1"/>
            <p:extLst>
              <p:ext uri="{D42A27DB-BD31-4B8C-83A1-F6EECF244321}">
                <p14:modId xmlns:p14="http://schemas.microsoft.com/office/powerpoint/2010/main" val="2672053789"/>
              </p:ext>
            </p:extLst>
          </p:nvPr>
        </p:nvGraphicFramePr>
        <p:xfrm>
          <a:off x="467544" y="1196752"/>
          <a:ext cx="8352928" cy="5209737"/>
        </p:xfrm>
        <a:graphic>
          <a:graphicData uri="http://schemas.openxmlformats.org/drawingml/2006/table">
            <a:tbl>
              <a:tblPr firstRow="1" bandRow="1">
                <a:tableStyleId>{5C22544A-7EE6-4342-B048-85BDC9FD1C3A}</a:tableStyleId>
              </a:tblPr>
              <a:tblGrid>
                <a:gridCol w="2150259">
                  <a:extLst>
                    <a:ext uri="{9D8B030D-6E8A-4147-A177-3AD203B41FA5}">
                      <a16:colId xmlns:a16="http://schemas.microsoft.com/office/drawing/2014/main" val="20000"/>
                    </a:ext>
                  </a:extLst>
                </a:gridCol>
                <a:gridCol w="1206525">
                  <a:extLst>
                    <a:ext uri="{9D8B030D-6E8A-4147-A177-3AD203B41FA5}">
                      <a16:colId xmlns:a16="http://schemas.microsoft.com/office/drawing/2014/main" val="20001"/>
                    </a:ext>
                  </a:extLst>
                </a:gridCol>
                <a:gridCol w="4996144">
                  <a:extLst>
                    <a:ext uri="{9D8B030D-6E8A-4147-A177-3AD203B41FA5}">
                      <a16:colId xmlns:a16="http://schemas.microsoft.com/office/drawing/2014/main" val="20002"/>
                    </a:ext>
                  </a:extLst>
                </a:gridCol>
              </a:tblGrid>
              <a:tr h="712451">
                <a:tc>
                  <a:txBody>
                    <a:bodyPr/>
                    <a:lstStyle/>
                    <a:p>
                      <a:pPr algn="ctr"/>
                      <a:r>
                        <a:rPr lang="bs-Cyrl-BA" sz="1800" b="1" dirty="0">
                          <a:solidFill>
                            <a:schemeClr val="tx1"/>
                          </a:solidFill>
                          <a:latin typeface="Times New Roman" panose="02020603050405020304" pitchFamily="18" charset="0"/>
                          <a:cs typeface="Times New Roman" panose="02020603050405020304" pitchFamily="18" charset="0"/>
                        </a:rPr>
                        <a:t>Наставни </a:t>
                      </a:r>
                    </a:p>
                    <a:p>
                      <a:pPr algn="ctr"/>
                      <a:r>
                        <a:rPr lang="bs-Cyrl-BA" sz="1800" b="1" dirty="0">
                          <a:solidFill>
                            <a:schemeClr val="tx1"/>
                          </a:solidFill>
                          <a:latin typeface="Times New Roman" panose="02020603050405020304" pitchFamily="18" charset="0"/>
                          <a:cs typeface="Times New Roman" panose="02020603050405020304" pitchFamily="18" charset="0"/>
                        </a:rPr>
                        <a:t>предмет</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r>
                        <a:rPr lang="sr-Cyrl-RS" sz="1800" b="1" dirty="0">
                          <a:solidFill>
                            <a:schemeClr val="tx1"/>
                          </a:solidFill>
                          <a:latin typeface="Times New Roman" panose="02020603050405020304" pitchFamily="18" charset="0"/>
                          <a:cs typeface="Times New Roman" panose="02020603050405020304" pitchFamily="18" charset="0"/>
                        </a:rPr>
                        <a:t>Година</a:t>
                      </a:r>
                      <a:endParaRPr lang="sr-Latn-CS" sz="1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tc>
                  <a:txBody>
                    <a:bodyPr/>
                    <a:lstStyle/>
                    <a:p>
                      <a:pPr algn="ctr"/>
                      <a:r>
                        <a:rPr lang="bs-Cyrl-BA" sz="1800" b="1" dirty="0">
                          <a:solidFill>
                            <a:schemeClr val="tx1"/>
                          </a:solidFill>
                          <a:latin typeface="Times New Roman" panose="02020603050405020304" pitchFamily="18" charset="0"/>
                          <a:cs typeface="Times New Roman" panose="02020603050405020304" pitchFamily="18" charset="0"/>
                        </a:rPr>
                        <a:t>Ниво постигнућа/ </a:t>
                      </a:r>
                    </a:p>
                    <a:p>
                      <a:pPr algn="ctr"/>
                      <a:r>
                        <a:rPr lang="bs-Cyrl-BA" sz="1800" b="1" dirty="0">
                          <a:solidFill>
                            <a:schemeClr val="tx1"/>
                          </a:solidFill>
                          <a:latin typeface="Times New Roman" panose="02020603050405020304" pitchFamily="18" charset="0"/>
                          <a:cs typeface="Times New Roman" panose="02020603050405020304" pitchFamily="18" charset="0"/>
                        </a:rPr>
                        <a:t>проценат освојених бодова</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0"/>
                  </a:ext>
                </a:extLst>
              </a:tr>
              <a:tr h="598025">
                <a:tc rowSpan="3">
                  <a:txBody>
                    <a:bodyPr/>
                    <a:lstStyle/>
                    <a:p>
                      <a:pPr algn="ctr"/>
                      <a:endParaRPr lang="sr-Cyrl-RS" sz="2400" b="1" dirty="0">
                        <a:solidFill>
                          <a:schemeClr val="tx1"/>
                        </a:solidFill>
                        <a:latin typeface="Times New Roman" pitchFamily="18" charset="0"/>
                        <a:cs typeface="Times New Roman" pitchFamily="18" charset="0"/>
                      </a:endParaRPr>
                    </a:p>
                    <a:p>
                      <a:pPr algn="ctr"/>
                      <a:r>
                        <a:rPr lang="sr-Cyrl-RS" sz="2400" b="1" dirty="0">
                          <a:solidFill>
                            <a:schemeClr val="tx1"/>
                          </a:solidFill>
                          <a:latin typeface="Times New Roman" pitchFamily="18" charset="0"/>
                          <a:cs typeface="Times New Roman" pitchFamily="18" charset="0"/>
                        </a:rPr>
                        <a:t>Српски </a:t>
                      </a:r>
                    </a:p>
                    <a:p>
                      <a:pPr algn="ctr"/>
                      <a:r>
                        <a:rPr lang="sr-Cyrl-RS" sz="2400" b="1" dirty="0">
                          <a:solidFill>
                            <a:schemeClr val="tx1"/>
                          </a:solidFill>
                          <a:latin typeface="Times New Roman" pitchFamily="18" charset="0"/>
                          <a:cs typeface="Times New Roman" pitchFamily="18" charset="0"/>
                        </a:rPr>
                        <a:t>језик</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000" b="1" dirty="0">
                          <a:solidFill>
                            <a:schemeClr val="tx1"/>
                          </a:solidFill>
                          <a:latin typeface="Times New Roman" pitchFamily="18" charset="0"/>
                          <a:cs typeface="Times New Roman" pitchFamily="18" charset="0"/>
                        </a:rPr>
                        <a:t>2022.</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60,71 %</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598025">
                <a:tc vMerge="1">
                  <a:txBody>
                    <a:bodyPr/>
                    <a:lstStyle/>
                    <a:p>
                      <a:endParaRPr lang="en-GB"/>
                    </a:p>
                  </a:txBody>
                  <a:tcPr/>
                </a:tc>
                <a:tc>
                  <a:txBody>
                    <a:bodyPr/>
                    <a:lstStyle/>
                    <a:p>
                      <a:pPr algn="ctr"/>
                      <a:r>
                        <a:rPr lang="sr-Cyrl-RS" sz="2000" b="1" dirty="0">
                          <a:solidFill>
                            <a:schemeClr val="tx1"/>
                          </a:solidFill>
                          <a:latin typeface="Times New Roman" pitchFamily="18" charset="0"/>
                          <a:cs typeface="Times New Roman" pitchFamily="18" charset="0"/>
                        </a:rPr>
                        <a:t>2019.</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57,72 %</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r h="508894">
                <a:tc vMerge="1">
                  <a:txBody>
                    <a:bodyPr/>
                    <a:lstStyle/>
                    <a:p>
                      <a:endParaRPr lang="en-GB"/>
                    </a:p>
                  </a:txBody>
                  <a:tcPr/>
                </a:tc>
                <a:tc>
                  <a:txBody>
                    <a:bodyPr/>
                    <a:lstStyle/>
                    <a:p>
                      <a:pPr algn="ctr"/>
                      <a:r>
                        <a:rPr lang="sr-Cyrl-RS" sz="2000" b="1" dirty="0">
                          <a:solidFill>
                            <a:schemeClr val="tx1"/>
                          </a:solidFill>
                          <a:latin typeface="Times New Roman" pitchFamily="18" charset="0"/>
                          <a:cs typeface="Times New Roman" pitchFamily="18" charset="0"/>
                        </a:rPr>
                        <a:t>2018.</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69,18 %</a:t>
                      </a:r>
                      <a:endParaRPr lang="en-GB" sz="2400" b="0" dirty="0">
                        <a:solidFill>
                          <a:schemeClr val="tx1"/>
                        </a:solidFill>
                        <a:latin typeface="Times New Roman" pitchFamily="18" charset="0"/>
                        <a:cs typeface="Times New Roman"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508894">
                <a:tc gridSpan="2">
                  <a:txBody>
                    <a:bodyPr/>
                    <a:lstStyle/>
                    <a:p>
                      <a:pPr algn="ctr"/>
                      <a:r>
                        <a:rPr lang="sr-Cyrl-RS" sz="2000" b="1" dirty="0">
                          <a:solidFill>
                            <a:schemeClr val="tx1"/>
                          </a:solidFill>
                          <a:latin typeface="Times New Roman" pitchFamily="18" charset="0"/>
                          <a:cs typeface="Times New Roman" pitchFamily="18" charset="0"/>
                        </a:rPr>
                        <a:t>Разлике у односу на:</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hMerge="1">
                  <a:txBody>
                    <a:bodyPr/>
                    <a:lstStyle/>
                    <a:p>
                      <a:pPr algn="ctr"/>
                      <a:endParaRPr lang="sr-Cyrl-RS" sz="20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2018: </a:t>
                      </a:r>
                      <a:r>
                        <a:rPr lang="sr-Cyrl-RS" sz="2400" b="1" dirty="0">
                          <a:solidFill>
                            <a:schemeClr val="tx1"/>
                          </a:solidFill>
                          <a:latin typeface="Times New Roman" pitchFamily="18" charset="0"/>
                          <a:cs typeface="Times New Roman" pitchFamily="18" charset="0"/>
                        </a:rPr>
                        <a:t>- 8,47 %  </a:t>
                      </a:r>
                      <a:r>
                        <a:rPr lang="sr-Cyrl-RS" sz="2400" b="0" dirty="0">
                          <a:solidFill>
                            <a:schemeClr val="tx1"/>
                          </a:solidFill>
                          <a:latin typeface="Times New Roman" pitchFamily="18" charset="0"/>
                          <a:cs typeface="Times New Roman" pitchFamily="18" charset="0"/>
                        </a:rPr>
                        <a:t>и 2019: </a:t>
                      </a:r>
                      <a:r>
                        <a:rPr lang="sr-Cyrl-RS" sz="2400" b="1" dirty="0">
                          <a:solidFill>
                            <a:schemeClr val="tx1"/>
                          </a:solidFill>
                          <a:latin typeface="Times New Roman" pitchFamily="18" charset="0"/>
                          <a:cs typeface="Times New Roman" pitchFamily="18" charset="0"/>
                        </a:rPr>
                        <a:t>+ 2,99 %</a:t>
                      </a:r>
                      <a:endParaRPr lang="en-GB" sz="2400" b="1" dirty="0">
                        <a:solidFill>
                          <a:schemeClr val="tx1"/>
                        </a:solidFill>
                        <a:latin typeface="Times New Roman" pitchFamily="18" charset="0"/>
                        <a:cs typeface="Times New Roman"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447687327"/>
                  </a:ext>
                </a:extLst>
              </a:tr>
              <a:tr h="598025">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s-Cyrl-BA" sz="24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bs-Cyrl-BA" sz="24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Математика</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000" b="1" dirty="0">
                          <a:solidFill>
                            <a:schemeClr val="tx1"/>
                          </a:solidFill>
                          <a:latin typeface="Times New Roman" pitchFamily="18" charset="0"/>
                          <a:cs typeface="Times New Roman" pitchFamily="18" charset="0"/>
                        </a:rPr>
                        <a:t>2022.</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58,00</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598025">
                <a:tc vMerge="1">
                  <a:txBody>
                    <a:bodyPr/>
                    <a:lstStyle/>
                    <a:p>
                      <a:endParaRPr lang="en-GB"/>
                    </a:p>
                  </a:txBody>
                  <a:tcPr/>
                </a:tc>
                <a:tc>
                  <a:txBody>
                    <a:bodyPr/>
                    <a:lstStyle/>
                    <a:p>
                      <a:pPr algn="ctr"/>
                      <a:r>
                        <a:rPr lang="sr-Cyrl-RS" sz="2000" b="1" dirty="0">
                          <a:solidFill>
                            <a:schemeClr val="tx1"/>
                          </a:solidFill>
                          <a:latin typeface="Times New Roman" pitchFamily="18" charset="0"/>
                          <a:cs typeface="Times New Roman" pitchFamily="18" charset="0"/>
                        </a:rPr>
                        <a:t>2019.</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50,44 %</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543699">
                <a:tc vMerge="1">
                  <a:txBody>
                    <a:bodyPr/>
                    <a:lstStyle/>
                    <a:p>
                      <a:endParaRPr lang="en-GB"/>
                    </a:p>
                  </a:txBody>
                  <a:tcPr/>
                </a:tc>
                <a:tc>
                  <a:txBody>
                    <a:bodyPr/>
                    <a:lstStyle/>
                    <a:p>
                      <a:pPr algn="ctr"/>
                      <a:r>
                        <a:rPr lang="sr-Cyrl-RS" sz="2000" b="1" dirty="0">
                          <a:solidFill>
                            <a:schemeClr val="tx1"/>
                          </a:solidFill>
                          <a:latin typeface="Times New Roman" pitchFamily="18" charset="0"/>
                          <a:cs typeface="Times New Roman" pitchFamily="18" charset="0"/>
                        </a:rPr>
                        <a:t>2018.</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tc>
                  <a:txBody>
                    <a:bodyPr/>
                    <a:lstStyle/>
                    <a:p>
                      <a:pPr algn="ctr"/>
                      <a:r>
                        <a:rPr lang="sr-Cyrl-RS" sz="2400" b="0" dirty="0">
                          <a:solidFill>
                            <a:schemeClr val="tx1"/>
                          </a:solidFill>
                          <a:latin typeface="Times New Roman" pitchFamily="18" charset="0"/>
                          <a:cs typeface="Times New Roman" pitchFamily="18" charset="0"/>
                        </a:rPr>
                        <a:t>66,00%</a:t>
                      </a:r>
                      <a:endParaRPr lang="en-GB" sz="2400" b="0" dirty="0">
                        <a:solidFill>
                          <a:schemeClr val="tx1"/>
                        </a:solidFill>
                        <a:latin typeface="Times New Roman" pitchFamily="18" charset="0"/>
                        <a:cs typeface="Times New Roman"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543699">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2000" b="1" dirty="0">
                          <a:solidFill>
                            <a:schemeClr val="tx1"/>
                          </a:solidFill>
                          <a:latin typeface="Times New Roman" pitchFamily="18" charset="0"/>
                          <a:cs typeface="Times New Roman" pitchFamily="18" charset="0"/>
                        </a:rPr>
                        <a:t>Разлике у односу на:</a:t>
                      </a: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tc hMerge="1">
                  <a:txBody>
                    <a:bodyPr/>
                    <a:lstStyle/>
                    <a:p>
                      <a:pPr algn="ctr"/>
                      <a:endParaRPr lang="sr-Cyrl-RS" sz="20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B050"/>
                      </a:solidFill>
                      <a:prstDash val="solid"/>
                      <a:round/>
                      <a:headEnd type="none" w="med" len="med"/>
                      <a:tailEnd type="none" w="med" len="med"/>
                    </a:lnT>
                    <a:solidFill>
                      <a:schemeClr val="accent2">
                        <a:lumMod val="40000"/>
                        <a:lumOff val="6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sr-Cyrl-RS" sz="2400" b="0" dirty="0">
                          <a:solidFill>
                            <a:schemeClr val="tx1"/>
                          </a:solidFill>
                          <a:latin typeface="Times New Roman" pitchFamily="18" charset="0"/>
                          <a:cs typeface="Times New Roman" pitchFamily="18" charset="0"/>
                        </a:rPr>
                        <a:t>2018: </a:t>
                      </a:r>
                      <a:r>
                        <a:rPr lang="sr-Cyrl-RS" sz="2400" b="1" dirty="0">
                          <a:solidFill>
                            <a:schemeClr val="tx1"/>
                          </a:solidFill>
                          <a:latin typeface="Times New Roman" pitchFamily="18" charset="0"/>
                          <a:cs typeface="Times New Roman" pitchFamily="18" charset="0"/>
                        </a:rPr>
                        <a:t>- 8,00%  </a:t>
                      </a:r>
                      <a:r>
                        <a:rPr lang="sr-Cyrl-RS" sz="2400" b="0" dirty="0">
                          <a:solidFill>
                            <a:schemeClr val="tx1"/>
                          </a:solidFill>
                          <a:latin typeface="Times New Roman" pitchFamily="18" charset="0"/>
                          <a:cs typeface="Times New Roman" pitchFamily="18" charset="0"/>
                        </a:rPr>
                        <a:t>и 2019: </a:t>
                      </a:r>
                      <a:r>
                        <a:rPr lang="sr-Cyrl-RS" sz="2400" b="1" dirty="0">
                          <a:solidFill>
                            <a:schemeClr val="tx1"/>
                          </a:solidFill>
                          <a:latin typeface="Times New Roman" pitchFamily="18" charset="0"/>
                          <a:cs typeface="Times New Roman" pitchFamily="18" charset="0"/>
                        </a:rPr>
                        <a:t>+ 7,56 %</a:t>
                      </a:r>
                      <a:endParaRPr lang="en-GB" sz="2400" b="1" dirty="0">
                        <a:solidFill>
                          <a:schemeClr val="tx1"/>
                        </a:solidFill>
                        <a:latin typeface="Times New Roman" pitchFamily="18" charset="0"/>
                        <a:cs typeface="Times New Roman" pitchFamily="18" charset="0"/>
                      </a:endParaRPr>
                    </a:p>
                  </a:txBody>
                  <a:tcP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65387649"/>
                  </a:ext>
                </a:extLst>
              </a:tr>
            </a:tbl>
          </a:graphicData>
        </a:graphic>
      </p:graphicFrame>
      <p:sp>
        <p:nvSpPr>
          <p:cNvPr id="6" name="Slide Number Placeholder 5"/>
          <p:cNvSpPr>
            <a:spLocks noGrp="1"/>
          </p:cNvSpPr>
          <p:nvPr>
            <p:ph type="sldNum" sz="quarter" idx="12"/>
          </p:nvPr>
        </p:nvSpPr>
        <p:spPr/>
        <p:txBody>
          <a:bodyPr/>
          <a:lstStyle/>
          <a:p>
            <a:fld id="{8E4B4BDA-1E1E-4429-89B8-BA423FC377D7}" type="slidenum">
              <a:rPr lang="bs-Latn-BA" smtClean="0"/>
              <a:pPr/>
              <a:t>27</a:t>
            </a:fld>
            <a:endParaRPr lang="bs-Latn-BA"/>
          </a:p>
        </p:txBody>
      </p:sp>
    </p:spTree>
    <p:extLst>
      <p:ext uri="{BB962C8B-B14F-4D97-AF65-F5344CB8AC3E}">
        <p14:creationId xmlns:p14="http://schemas.microsoft.com/office/powerpoint/2010/main" val="2560487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95536" y="188640"/>
            <a:ext cx="8523666" cy="576064"/>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395536" y="908720"/>
            <a:ext cx="8523666" cy="5760640"/>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457200" indent="-457200" algn="just">
              <a:buClrTx/>
              <a:buSzPct val="100000"/>
              <a:buFont typeface="Wingdings 3" charset="2"/>
              <a:buAutoNum type="arabicPeriod"/>
              <a:tabLst>
                <a:tab pos="457200" algn="l"/>
              </a:tabLst>
            </a:pPr>
            <a:r>
              <a:rPr lang="sr-Cyrl-CS" sz="2400" dirty="0">
                <a:solidFill>
                  <a:schemeClr val="tx1"/>
                </a:solidFill>
                <a:latin typeface="Times New Roman" pitchFamily="18" charset="0"/>
                <a:cs typeface="Times New Roman" pitchFamily="18" charset="0"/>
              </a:rPr>
              <a:t>Спољашњом </a:t>
            </a:r>
            <a:r>
              <a:rPr lang="sr-Cyrl-CS" sz="2400" dirty="0" err="1">
                <a:solidFill>
                  <a:schemeClr val="tx1"/>
                </a:solidFill>
                <a:latin typeface="Times New Roman" pitchFamily="18" charset="0"/>
                <a:cs typeface="Times New Roman" pitchFamily="18" charset="0"/>
              </a:rPr>
              <a:t>провјером</a:t>
            </a:r>
            <a:r>
              <a:rPr lang="sr-Cyrl-CS" sz="2400" dirty="0">
                <a:solidFill>
                  <a:schemeClr val="tx1"/>
                </a:solidFill>
                <a:latin typeface="Times New Roman" pitchFamily="18" charset="0"/>
                <a:cs typeface="Times New Roman" pitchFamily="18" charset="0"/>
              </a:rPr>
              <a:t> постигнућа ученика из српског језика и математике у Републици Српској, 2022. године, обухваћено је 8843 (српски језик - 4117 и математика - </a:t>
            </a:r>
            <a:r>
              <a:rPr lang="sr-Cyrl-RS" sz="2400" dirty="0">
                <a:solidFill>
                  <a:schemeClr val="tx1"/>
                </a:solidFill>
                <a:latin typeface="Times New Roman" panose="02020603050405020304" pitchFamily="18" charset="0"/>
                <a:cs typeface="Times New Roman" panose="02020603050405020304" pitchFamily="18" charset="0"/>
              </a:rPr>
              <a:t>4726</a:t>
            </a:r>
            <a:r>
              <a:rPr lang="sr-Cyrl-CS" sz="2400" dirty="0">
                <a:solidFill>
                  <a:schemeClr val="tx1"/>
                </a:solidFill>
                <a:latin typeface="Times New Roman" panose="02020603050405020304" pitchFamily="18" charset="0"/>
                <a:cs typeface="Times New Roman" pitchFamily="18" charset="0"/>
              </a:rPr>
              <a:t>) ученика петог разреда. Узорак за српски језик чинили су ученици из 94 основне школе Републике Српске, као и за математику, ученици из 94 основне школе. </a:t>
            </a:r>
          </a:p>
          <a:p>
            <a:pPr marL="457200" indent="-457200" algn="just">
              <a:buClrTx/>
              <a:buSzPct val="100000"/>
              <a:buAutoNum type="arabicPeriod"/>
              <a:tabLst>
                <a:tab pos="457200" algn="l"/>
              </a:tabLst>
            </a:pPr>
            <a:r>
              <a:rPr lang="en-US" sz="2400" dirty="0" err="1">
                <a:solidFill>
                  <a:schemeClr val="tx1"/>
                </a:solidFill>
                <a:latin typeface="Times New Roman" pitchFamily="18" charset="0"/>
                <a:cs typeface="Times New Roman" pitchFamily="18" charset="0"/>
              </a:rPr>
              <a:t>Подаци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указују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да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ученици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са</a:t>
            </a:r>
            <a:r>
              <a:rPr lang="en-US" sz="2400" dirty="0">
                <a:solidFill>
                  <a:schemeClr val="tx1"/>
                </a:solidFill>
                <a:latin typeface="Times New Roman" pitchFamily="18" charset="0"/>
                <a:cs typeface="Times New Roman" pitchFamily="18" charset="0"/>
              </a:rPr>
              <a:t> </a:t>
            </a:r>
            <a:r>
              <a:rPr lang="sr-Cyrl-RS" sz="2400" b="1" dirty="0">
                <a:solidFill>
                  <a:schemeClr val="tx1"/>
                </a:solidFill>
                <a:latin typeface="Times New Roman" pitchFamily="18" charset="0"/>
                <a:cs typeface="Times New Roman" pitchFamily="18" charset="0"/>
              </a:rPr>
              <a:t>четири</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региј</a:t>
            </a:r>
            <a:r>
              <a:rPr lang="sr-Cyrl-RS" sz="2400" b="1" dirty="0">
                <a:solidFill>
                  <a:schemeClr val="tx1"/>
                </a:solidFill>
                <a:latin typeface="Times New Roman" pitchFamily="18" charset="0"/>
                <a:cs typeface="Times New Roman" pitchFamily="18" charset="0"/>
              </a:rPr>
              <a:t>е</a:t>
            </a:r>
            <a:r>
              <a:rPr lang="en-US" sz="2400" b="1"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Републике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Српске</a:t>
            </a:r>
            <a:r>
              <a:rPr lang="sr-Cyrl-RS" sz="2400" dirty="0">
                <a:solidFill>
                  <a:schemeClr val="tx1"/>
                </a:solidFill>
                <a:latin typeface="Times New Roman" pitchFamily="18" charset="0"/>
                <a:cs typeface="Times New Roman" pitchFamily="18" charset="0"/>
              </a:rPr>
              <a:t> (за 1 мање)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остварили</a:t>
            </a:r>
            <a:r>
              <a:rPr lang="en-US" sz="2400"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средњи</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ниво</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постигнућа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док</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на</a:t>
            </a:r>
            <a:r>
              <a:rPr lang="en-US" sz="2400" dirty="0">
                <a:solidFill>
                  <a:schemeClr val="tx1"/>
                </a:solidFill>
                <a:latin typeface="Times New Roman" pitchFamily="18" charset="0"/>
                <a:cs typeface="Times New Roman" pitchFamily="18" charset="0"/>
              </a:rPr>
              <a:t> </a:t>
            </a:r>
            <a:r>
              <a:rPr lang="sr-Cyrl-RS" sz="2400" b="1" dirty="0">
                <a:solidFill>
                  <a:schemeClr val="tx1"/>
                </a:solidFill>
                <a:latin typeface="Times New Roman" pitchFamily="18" charset="0"/>
                <a:cs typeface="Times New Roman" pitchFamily="18" charset="0"/>
              </a:rPr>
              <a:t>три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регије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Републике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Српске</a:t>
            </a:r>
            <a:r>
              <a:rPr lang="en-US" sz="2400" dirty="0">
                <a:solidFill>
                  <a:schemeClr val="tx1"/>
                </a:solidFill>
                <a:latin typeface="Times New Roman" pitchFamily="18" charset="0"/>
                <a:cs typeface="Times New Roman" pitchFamily="18" charset="0"/>
              </a:rPr>
              <a:t> </a:t>
            </a:r>
            <a:r>
              <a:rPr lang="sr-Cyrl-RS" sz="2400" dirty="0">
                <a:solidFill>
                  <a:schemeClr val="tx1"/>
                </a:solidFill>
                <a:latin typeface="Times New Roman" pitchFamily="18" charset="0"/>
                <a:cs typeface="Times New Roman" pitchFamily="18" charset="0"/>
              </a:rPr>
              <a:t>(за 1 више) </a:t>
            </a:r>
            <a:r>
              <a:rPr lang="en-US" sz="2400" dirty="0" err="1">
                <a:solidFill>
                  <a:schemeClr val="tx1"/>
                </a:solidFill>
                <a:latin typeface="Times New Roman" pitchFamily="18" charset="0"/>
                <a:cs typeface="Times New Roman" pitchFamily="18" charset="0"/>
              </a:rPr>
              <a:t>ученици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имали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низак</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ниво</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постигнућа</a:t>
            </a:r>
            <a:r>
              <a:rPr lang="sr-Cyrl-RS" sz="2400" dirty="0">
                <a:solidFill>
                  <a:schemeClr val="tx1"/>
                </a:solidFill>
                <a:latin typeface="Times New Roman" pitchFamily="18" charset="0"/>
                <a:cs typeface="Times New Roman" pitchFamily="18" charset="0"/>
              </a:rPr>
              <a:t> </a:t>
            </a:r>
            <a:r>
              <a:rPr lang="sr-Cyrl-RS" sz="2400" b="1" dirty="0">
                <a:solidFill>
                  <a:schemeClr val="tx1"/>
                </a:solidFill>
                <a:latin typeface="Times New Roman" pitchFamily="18" charset="0"/>
                <a:cs typeface="Times New Roman" pitchFamily="18" charset="0"/>
              </a:rPr>
              <a:t>из српског језика</a:t>
            </a:r>
            <a:r>
              <a:rPr lang="en-US" sz="2400" dirty="0">
                <a:solidFill>
                  <a:schemeClr val="tx1"/>
                </a:solidFill>
                <a:latin typeface="Times New Roman" pitchFamily="18" charset="0"/>
                <a:cs typeface="Times New Roman" pitchFamily="18" charset="0"/>
              </a:rPr>
              <a:t>.</a:t>
            </a:r>
            <a:r>
              <a:rPr lang="sr-Cyrl-RS" sz="2400" dirty="0">
                <a:solidFill>
                  <a:schemeClr val="tx1"/>
                </a:solidFill>
                <a:latin typeface="Times New Roman" pitchFamily="18" charset="0"/>
                <a:cs typeface="Times New Roman" pitchFamily="18" charset="0"/>
              </a:rPr>
              <a:t> Подаци </a:t>
            </a:r>
            <a:r>
              <a:rPr lang="sr-Cyrl-RS" sz="2400" b="1" dirty="0">
                <a:solidFill>
                  <a:schemeClr val="tx1"/>
                </a:solidFill>
                <a:latin typeface="Times New Roman" pitchFamily="18" charset="0"/>
                <a:cs typeface="Times New Roman" pitchFamily="18" charset="0"/>
              </a:rPr>
              <a:t>за математику </a:t>
            </a:r>
            <a:r>
              <a:rPr lang="sr-Cyrl-RS" sz="2400" dirty="0">
                <a:solidFill>
                  <a:schemeClr val="tx1"/>
                </a:solidFill>
                <a:latin typeface="Times New Roman" pitchFamily="18" charset="0"/>
                <a:cs typeface="Times New Roman" pitchFamily="18" charset="0"/>
              </a:rPr>
              <a:t>указују да </a:t>
            </a:r>
            <a:r>
              <a:rPr lang="en-US" sz="2400" dirty="0" err="1">
                <a:solidFill>
                  <a:schemeClr val="tx1"/>
                </a:solidFill>
                <a:latin typeface="Times New Roman" pitchFamily="18" charset="0"/>
                <a:cs typeface="Times New Roman" pitchFamily="18" charset="0"/>
              </a:rPr>
              <a:t>су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ученици</a:t>
            </a:r>
            <a:r>
              <a:rPr lang="en-US" sz="2400" dirty="0">
                <a:solidFill>
                  <a:schemeClr val="tx1"/>
                </a:solidFill>
                <a:latin typeface="Times New Roman" pitchFamily="18" charset="0"/>
                <a:cs typeface="Times New Roman" pitchFamily="18" charset="0"/>
              </a:rPr>
              <a:t> </a:t>
            </a:r>
            <a:r>
              <a:rPr lang="sr-Cyrl-RS" sz="2400" dirty="0">
                <a:solidFill>
                  <a:schemeClr val="tx1"/>
                </a:solidFill>
                <a:latin typeface="Times New Roman" pitchFamily="18" charset="0"/>
                <a:cs typeface="Times New Roman" pitchFamily="18" charset="0"/>
              </a:rPr>
              <a:t>са четири регије остварили средњи ниво постигнућа (за 3 мање), док су на три регије ученици имали низак ниво постигнућа (за 3 више).</a:t>
            </a:r>
            <a:endParaRPr lang="sr-Cyrl-CS" sz="2400" dirty="0">
              <a:solidFill>
                <a:schemeClr val="tx1"/>
              </a:solidFill>
              <a:latin typeface="Times New Roman" pitchFamily="18" charset="0"/>
              <a:ea typeface="Times New Roman" panose="02020603050405020304" pitchFamily="18" charset="0"/>
              <a:cs typeface="Times New Roman" pitchFamily="18" charset="0"/>
            </a:endParaRPr>
          </a:p>
          <a:p>
            <a:pPr marL="457200" indent="-457200" algn="just">
              <a:buClrTx/>
              <a:buSzPct val="100000"/>
              <a:buNone/>
              <a:tabLst>
                <a:tab pos="457200" algn="l"/>
              </a:tabLst>
            </a:pPr>
            <a:endParaRPr lang="en-GB" sz="2000" dirty="0">
              <a:solidFill>
                <a:srgbClr val="FF0000"/>
              </a:solidFill>
              <a:latin typeface="Times New Roman" pitchFamily="18" charset="0"/>
              <a:cs typeface="Times New Roman" pitchFamily="18" charset="0"/>
            </a:endParaRPr>
          </a:p>
          <a:p>
            <a:pPr marL="457200" lvl="0" indent="-457200" algn="just">
              <a:spcAft>
                <a:spcPts val="0"/>
              </a:spcAft>
              <a:buClrTx/>
              <a:buSzPct val="100000"/>
              <a:buNone/>
              <a:tabLst>
                <a:tab pos="457200" algn="l"/>
              </a:tabLst>
            </a:pPr>
            <a:r>
              <a:rPr lang="sr-Cyrl-RS" sz="20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 </a:t>
            </a:r>
          </a:p>
          <a:p>
            <a:pPr marL="457200" lvl="0" indent="-457200" algn="just">
              <a:spcAft>
                <a:spcPts val="0"/>
              </a:spcAft>
              <a:buClrTx/>
              <a:buNone/>
              <a:tabLst>
                <a:tab pos="457200" algn="l"/>
              </a:tabLst>
            </a:pPr>
            <a:endParaRPr lang="bs-Cyrl-BA" sz="2000"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spcAft>
                <a:spcPts val="0"/>
              </a:spcAft>
              <a:buClrTx/>
              <a:buFont typeface="+mj-lt"/>
              <a:buAutoNum type="arabicPeriod"/>
              <a:tabLst>
                <a:tab pos="457200" algn="l"/>
              </a:tabLst>
            </a:pPr>
            <a:endParaRPr lang="sr-Latn-CS" sz="2000" dirty="0">
              <a:solidFill>
                <a:schemeClr val="tx1"/>
              </a:solidFill>
              <a:latin typeface="Times New Roman" panose="02020603050405020304" pitchFamily="18" charset="0"/>
              <a:ea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28</a:t>
            </a:fld>
            <a:endParaRPr lang="bs-Latn-BA"/>
          </a:p>
        </p:txBody>
      </p:sp>
    </p:spTree>
    <p:extLst>
      <p:ext uri="{BB962C8B-B14F-4D97-AF65-F5344CB8AC3E}">
        <p14:creationId xmlns:p14="http://schemas.microsoft.com/office/powerpoint/2010/main" val="2730378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95536" y="188640"/>
            <a:ext cx="8352928" cy="576064"/>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395536" y="908720"/>
            <a:ext cx="8352928" cy="5760640"/>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457200" indent="-457200" algn="just">
              <a:buClrTx/>
              <a:buSzPct val="100000"/>
              <a:buNone/>
              <a:tabLst>
                <a:tab pos="457200" algn="l"/>
              </a:tabLst>
            </a:pPr>
            <a:r>
              <a:rPr lang="sr-Cyrl-RS" sz="2400" dirty="0">
                <a:solidFill>
                  <a:schemeClr val="tx1"/>
                </a:solidFill>
                <a:latin typeface="Times New Roman" pitchFamily="18" charset="0"/>
                <a:cs typeface="Times New Roman" pitchFamily="18" charset="0"/>
              </a:rPr>
              <a:t>3. </a:t>
            </a:r>
            <a:r>
              <a:rPr lang="sr-Cyrl-CS" sz="2400" dirty="0" err="1">
                <a:solidFill>
                  <a:schemeClr val="tx1"/>
                </a:solidFill>
                <a:latin typeface="Times New Roman" pitchFamily="18" charset="0"/>
                <a:cs typeface="Times New Roman" pitchFamily="18" charset="0"/>
              </a:rPr>
              <a:t>Најуспјешнији</a:t>
            </a:r>
            <a:r>
              <a:rPr lang="sr-Cyrl-CS" sz="2400" dirty="0">
                <a:solidFill>
                  <a:schemeClr val="tx1"/>
                </a:solidFill>
                <a:latin typeface="Times New Roman" pitchFamily="18" charset="0"/>
                <a:cs typeface="Times New Roman" pitchFamily="18" charset="0"/>
              </a:rPr>
              <a:t> из </a:t>
            </a:r>
            <a:r>
              <a:rPr lang="sr-Cyrl-CS" sz="2400" b="1" dirty="0">
                <a:solidFill>
                  <a:schemeClr val="tx1"/>
                </a:solidFill>
                <a:latin typeface="Times New Roman" pitchFamily="18" charset="0"/>
                <a:cs typeface="Times New Roman" pitchFamily="18" charset="0"/>
              </a:rPr>
              <a:t>српског језика </a:t>
            </a:r>
            <a:r>
              <a:rPr lang="sr-Cyrl-CS" sz="2400" dirty="0">
                <a:solidFill>
                  <a:schemeClr val="tx1"/>
                </a:solidFill>
                <a:latin typeface="Times New Roman" pitchFamily="18" charset="0"/>
                <a:cs typeface="Times New Roman" pitchFamily="18" charset="0"/>
              </a:rPr>
              <a:t>су били ученици из 23 основне школе Регије Бања Лука са 66,27 % рјешености по задатку, док су најслабији резултат имали ученици из 18 основних школа </a:t>
            </a:r>
            <a:r>
              <a:rPr lang="sr-Cyrl-RS" sz="2400" dirty="0">
                <a:solidFill>
                  <a:schemeClr val="tx1"/>
                </a:solidFill>
                <a:latin typeface="Times New Roman" pitchFamily="18" charset="0"/>
                <a:cs typeface="Times New Roman" pitchFamily="18" charset="0"/>
              </a:rPr>
              <a:t>р</a:t>
            </a:r>
            <a:r>
              <a:rPr lang="sr-Cyrl-CS" sz="2400" dirty="0" err="1">
                <a:solidFill>
                  <a:schemeClr val="tx1"/>
                </a:solidFill>
                <a:latin typeface="Times New Roman" pitchFamily="18" charset="0"/>
                <a:cs typeface="Times New Roman" pitchFamily="18" charset="0"/>
              </a:rPr>
              <a:t>егије</a:t>
            </a:r>
            <a:r>
              <a:rPr lang="sr-Cyrl-CS" sz="2400" dirty="0">
                <a:solidFill>
                  <a:schemeClr val="tx1"/>
                </a:solidFill>
                <a:latin typeface="Times New Roman" pitchFamily="18" charset="0"/>
                <a:cs typeface="Times New Roman" pitchFamily="18" charset="0"/>
              </a:rPr>
              <a:t> Добој са 51,93% рјешености по задатку. За </a:t>
            </a:r>
            <a:r>
              <a:rPr lang="sr-Cyrl-CS" sz="2400" b="1" dirty="0">
                <a:solidFill>
                  <a:schemeClr val="tx1"/>
                </a:solidFill>
                <a:latin typeface="Times New Roman" pitchFamily="18" charset="0"/>
                <a:cs typeface="Times New Roman" pitchFamily="18" charset="0"/>
              </a:rPr>
              <a:t>математику </a:t>
            </a:r>
            <a:r>
              <a:rPr lang="sr-Cyrl-CS" sz="2400" dirty="0">
                <a:solidFill>
                  <a:schemeClr val="tx1"/>
                </a:solidFill>
                <a:latin typeface="Times New Roman" pitchFamily="18" charset="0"/>
                <a:cs typeface="Times New Roman" pitchFamily="18" charset="0"/>
              </a:rPr>
              <a:t>најуспјешнији су били ученици из регије Бања Лука са 66 % рјешености по задатку, док су најслабији резултат имали ученици са регије Бирач са 50% рјешености по задатку. </a:t>
            </a:r>
            <a:endParaRPr lang="sr-Cyrl-RS" sz="2400" dirty="0">
              <a:solidFill>
                <a:schemeClr val="tx1"/>
              </a:solidFill>
              <a:latin typeface="Times New Roman" pitchFamily="18" charset="0"/>
              <a:cs typeface="Times New Roman" pitchFamily="18" charset="0"/>
            </a:endParaRPr>
          </a:p>
          <a:p>
            <a:pPr marL="457200" indent="-457200" algn="just">
              <a:buClrTx/>
              <a:buSzPct val="100000"/>
              <a:buNone/>
              <a:tabLst>
                <a:tab pos="457200" algn="l"/>
              </a:tabLst>
            </a:pPr>
            <a:r>
              <a:rPr lang="sr-Cyrl-RS" sz="2400" dirty="0">
                <a:solidFill>
                  <a:schemeClr val="tx1"/>
                </a:solidFill>
                <a:latin typeface="Times New Roman" pitchFamily="18" charset="0"/>
                <a:ea typeface="Times New Roman" panose="02020603050405020304" pitchFamily="18" charset="0"/>
                <a:cs typeface="Times New Roman" pitchFamily="18" charset="0"/>
              </a:rPr>
              <a:t>4. </a:t>
            </a:r>
            <a:r>
              <a:rPr lang="sr-Cyrl-CS" sz="2400" dirty="0">
                <a:solidFill>
                  <a:schemeClr val="tx1"/>
                </a:solidFill>
                <a:latin typeface="Times New Roman" pitchFamily="18" charset="0"/>
                <a:ea typeface="Times New Roman" panose="02020603050405020304" pitchFamily="18" charset="0"/>
                <a:cs typeface="Times New Roman" pitchFamily="18" charset="0"/>
              </a:rPr>
              <a:t>На нивоу Републике Српске ученици 5. разреда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из српског језика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остварили су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средњи ниво постигнућа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или</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60,71 %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успјешно ријешених задатака. У односу на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резултате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провјере из српског језика за школску 2018/19. годину, овогодишња постигнућа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су боља за 2,99%, али слабија за 8,47%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 односу на школску 2017/18. годину.</a:t>
            </a:r>
          </a:p>
          <a:p>
            <a:pPr marL="457200" indent="-457200" algn="just">
              <a:buClrTx/>
              <a:buSzPct val="100000"/>
              <a:buNone/>
              <a:tabLst>
                <a:tab pos="457200" algn="l"/>
              </a:tabLst>
            </a:pPr>
            <a:endParaRPr lang="bs-Cyrl-BA" sz="2400"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spcAft>
                <a:spcPts val="0"/>
              </a:spcAft>
              <a:buClrTx/>
              <a:buFont typeface="+mj-lt"/>
              <a:buAutoNum type="arabicPeriod"/>
              <a:tabLst>
                <a:tab pos="457200" algn="l"/>
              </a:tabLst>
            </a:pPr>
            <a:endParaRPr lang="sr-Latn-CS" sz="2000" dirty="0">
              <a:solidFill>
                <a:schemeClr val="tx1"/>
              </a:solidFill>
              <a:latin typeface="Times New Roman" panose="02020603050405020304" pitchFamily="18" charset="0"/>
              <a:ea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29</a:t>
            </a:fld>
            <a:endParaRPr lang="bs-Latn-BA"/>
          </a:p>
        </p:txBody>
      </p:sp>
    </p:spTree>
    <p:extLst>
      <p:ext uri="{BB962C8B-B14F-4D97-AF65-F5344CB8AC3E}">
        <p14:creationId xmlns:p14="http://schemas.microsoft.com/office/powerpoint/2010/main" val="2730378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33538-9C72-3E70-2371-F8E5973D6FD6}"/>
              </a:ext>
            </a:extLst>
          </p:cNvPr>
          <p:cNvSpPr>
            <a:spLocks noGrp="1"/>
          </p:cNvSpPr>
          <p:nvPr>
            <p:ph type="title"/>
          </p:nvPr>
        </p:nvSpPr>
        <p:spPr/>
        <p:txBody>
          <a:bodyPr>
            <a:normAutofit fontScale="90000"/>
          </a:bodyPr>
          <a:lstStyle/>
          <a:p>
            <a:r>
              <a:rPr lang="ru-RU" sz="3600" b="1" dirty="0">
                <a:latin typeface="+mj-lt"/>
              </a:rPr>
              <a:t>Резултати истраживања на подузорку наставника</a:t>
            </a:r>
            <a:br>
              <a:rPr lang="bs-Latn-BA" sz="3600" b="1" dirty="0">
                <a:latin typeface="+mj-lt"/>
              </a:rPr>
            </a:br>
            <a:endParaRPr lang="sr-Latn-RS" dirty="0"/>
          </a:p>
        </p:txBody>
      </p:sp>
      <p:sp>
        <p:nvSpPr>
          <p:cNvPr id="3" name="Content Placeholder 2">
            <a:extLst>
              <a:ext uri="{FF2B5EF4-FFF2-40B4-BE49-F238E27FC236}">
                <a16:creationId xmlns:a16="http://schemas.microsoft.com/office/drawing/2014/main" id="{B9BBF035-F930-C1D7-6EE5-C60BAE772154}"/>
              </a:ext>
            </a:extLst>
          </p:cNvPr>
          <p:cNvSpPr>
            <a:spLocks noGrp="1"/>
          </p:cNvSpPr>
          <p:nvPr>
            <p:ph idx="1"/>
          </p:nvPr>
        </p:nvSpPr>
        <p:spPr>
          <a:xfrm>
            <a:off x="0" y="2160590"/>
            <a:ext cx="8316415" cy="4508770"/>
          </a:xfrm>
        </p:spPr>
        <p:txBody>
          <a:bodyPr>
            <a:normAutofit/>
          </a:bodyPr>
          <a:lstStyle/>
          <a:p>
            <a:pPr algn="just">
              <a:buFontTx/>
              <a:buChar char="-"/>
            </a:pPr>
            <a:r>
              <a:rPr lang="sr-Cyrl-BA" sz="1800" dirty="0">
                <a:latin typeface="+mj-lt"/>
              </a:rPr>
              <a:t>Наставници имају изражен </a:t>
            </a:r>
            <a:r>
              <a:rPr lang="sr-Cyrl-BA" sz="1800" b="1" dirty="0">
                <a:latin typeface="+mj-lt"/>
              </a:rPr>
              <a:t>негативан став </a:t>
            </a:r>
            <a:r>
              <a:rPr lang="sr-Cyrl-BA" sz="1800" dirty="0">
                <a:latin typeface="+mj-lt"/>
              </a:rPr>
              <a:t>о свим испитиваним аспектима квалитета наставе на даљину:</a:t>
            </a:r>
            <a:endParaRPr lang="en-US" sz="1800" dirty="0">
              <a:latin typeface="+mj-lt"/>
            </a:endParaRPr>
          </a:p>
          <a:p>
            <a:pPr algn="just">
              <a:buFontTx/>
              <a:buChar char="-"/>
            </a:pPr>
            <a:r>
              <a:rPr lang="en-US" sz="1800" dirty="0">
                <a:latin typeface="+mj-lt"/>
              </a:rPr>
              <a:t> </a:t>
            </a:r>
            <a:r>
              <a:rPr lang="sr-Cyrl-BA" sz="1800" dirty="0">
                <a:latin typeface="+mj-lt"/>
              </a:rPr>
              <a:t>85% наставника - ученици више знања стичу кроз класичан облик наставе, да кроз извођење наставе на даљину </a:t>
            </a:r>
            <a:r>
              <a:rPr lang="sr-Cyrl-BA" sz="1800" u="sng" dirty="0">
                <a:latin typeface="+mj-lt"/>
              </a:rPr>
              <a:t>нису добили квалитетна знања</a:t>
            </a:r>
            <a:r>
              <a:rPr lang="sr-Cyrl-BA" sz="1800" dirty="0">
                <a:latin typeface="+mj-lt"/>
              </a:rPr>
              <a:t> и да </a:t>
            </a:r>
            <a:r>
              <a:rPr lang="sr-Cyrl-BA" sz="1800" u="sng" dirty="0">
                <a:latin typeface="+mj-lt"/>
              </a:rPr>
              <a:t>обим наставног градива </a:t>
            </a:r>
            <a:r>
              <a:rPr lang="sr-Cyrl-BA" sz="1800" dirty="0">
                <a:latin typeface="+mj-lt"/>
              </a:rPr>
              <a:t>није било могуће квалитетно реализовати кроз наставу на даљину.</a:t>
            </a:r>
            <a:endParaRPr lang="en-US" sz="1800" dirty="0">
              <a:latin typeface="+mj-lt"/>
            </a:endParaRPr>
          </a:p>
          <a:p>
            <a:pPr algn="just">
              <a:buFontTx/>
              <a:buChar char="-"/>
            </a:pPr>
            <a:r>
              <a:rPr lang="en-US" sz="1800" dirty="0">
                <a:latin typeface="+mj-lt"/>
              </a:rPr>
              <a:t> </a:t>
            </a:r>
            <a:r>
              <a:rPr lang="sr-Cyrl-BA" sz="1800" dirty="0">
                <a:latin typeface="+mj-lt"/>
              </a:rPr>
              <a:t>Око 70% наставника - пандемија је имала негативне посљедице на </a:t>
            </a:r>
            <a:r>
              <a:rPr lang="sr-Cyrl-BA" sz="1800" u="sng" dirty="0">
                <a:latin typeface="+mj-lt"/>
              </a:rPr>
              <a:t>усвајање знања</a:t>
            </a:r>
            <a:r>
              <a:rPr lang="sr-Cyrl-BA" sz="1800" dirty="0">
                <a:latin typeface="+mj-lt"/>
              </a:rPr>
              <a:t>.</a:t>
            </a:r>
            <a:endParaRPr lang="en-US" sz="1800" dirty="0">
              <a:latin typeface="+mj-lt"/>
            </a:endParaRPr>
          </a:p>
          <a:p>
            <a:pPr algn="just">
              <a:buFontTx/>
              <a:buChar char="-"/>
            </a:pPr>
            <a:r>
              <a:rPr lang="en-US" sz="1800" dirty="0">
                <a:latin typeface="+mj-lt"/>
              </a:rPr>
              <a:t> </a:t>
            </a:r>
            <a:r>
              <a:rPr lang="sr-Cyrl-BA" sz="1800" dirty="0">
                <a:latin typeface="+mj-lt"/>
              </a:rPr>
              <a:t>Око 60% наставника - став да је за вријеме извођења наставе на даљину било </a:t>
            </a:r>
            <a:r>
              <a:rPr lang="sr-Cyrl-BA" sz="1800" u="sng" dirty="0">
                <a:latin typeface="+mj-lt"/>
              </a:rPr>
              <a:t>тешко процјењивати знања </a:t>
            </a:r>
            <a:r>
              <a:rPr lang="sr-Cyrl-BA" sz="1800" dirty="0">
                <a:latin typeface="+mj-lt"/>
              </a:rPr>
              <a:t>ученика</a:t>
            </a:r>
            <a:r>
              <a:rPr lang="en-US" sz="1800" dirty="0">
                <a:latin typeface="+mj-lt"/>
              </a:rPr>
              <a:t>.</a:t>
            </a:r>
          </a:p>
          <a:p>
            <a:pPr algn="just">
              <a:buFontTx/>
              <a:buChar char="-"/>
            </a:pPr>
            <a:r>
              <a:rPr lang="en-US" sz="1800" dirty="0">
                <a:latin typeface="+mj-lt"/>
              </a:rPr>
              <a:t> </a:t>
            </a:r>
            <a:r>
              <a:rPr lang="sr-Cyrl-BA" sz="1800" dirty="0">
                <a:latin typeface="+mj-lt"/>
              </a:rPr>
              <a:t>28% наставника - током наставе на даљину ученицима је била потребна </a:t>
            </a:r>
            <a:r>
              <a:rPr lang="sr-Cyrl-BA" sz="1800" u="sng" dirty="0">
                <a:latin typeface="+mj-lt"/>
              </a:rPr>
              <a:t>подршка одраслих</a:t>
            </a:r>
            <a:r>
              <a:rPr lang="sr-Cyrl-BA" sz="1800" dirty="0">
                <a:latin typeface="+mj-lt"/>
              </a:rPr>
              <a:t>. </a:t>
            </a:r>
            <a:endParaRPr lang="bs-Latn-BA" sz="1800" dirty="0">
              <a:effectLst/>
              <a:latin typeface="+mj-lt"/>
              <a:ea typeface="Calibri" panose="020F0502020204030204" pitchFamily="34" charset="0"/>
              <a:cs typeface="Times New Roman" panose="02020603050405020304" pitchFamily="18" charset="0"/>
            </a:endParaRPr>
          </a:p>
          <a:p>
            <a:endParaRPr lang="sr-Latn-RS" dirty="0"/>
          </a:p>
        </p:txBody>
      </p:sp>
      <p:sp>
        <p:nvSpPr>
          <p:cNvPr id="4" name="Slide Number Placeholder 3">
            <a:extLst>
              <a:ext uri="{FF2B5EF4-FFF2-40B4-BE49-F238E27FC236}">
                <a16:creationId xmlns:a16="http://schemas.microsoft.com/office/drawing/2014/main" id="{CC74993C-7EFD-FFEC-5B20-4814F6FA68A5}"/>
              </a:ext>
            </a:extLst>
          </p:cNvPr>
          <p:cNvSpPr>
            <a:spLocks noGrp="1"/>
          </p:cNvSpPr>
          <p:nvPr>
            <p:ph type="sldNum" sz="quarter" idx="12"/>
          </p:nvPr>
        </p:nvSpPr>
        <p:spPr/>
        <p:txBody>
          <a:bodyPr/>
          <a:lstStyle/>
          <a:p>
            <a:fld id="{8E4B4BDA-1E1E-4429-89B8-BA423FC377D7}" type="slidenum">
              <a:rPr lang="bs-Latn-BA" smtClean="0"/>
              <a:pPr/>
              <a:t>3</a:t>
            </a:fld>
            <a:endParaRPr lang="bs-Latn-BA"/>
          </a:p>
        </p:txBody>
      </p:sp>
    </p:spTree>
    <p:extLst>
      <p:ext uri="{BB962C8B-B14F-4D97-AF65-F5344CB8AC3E}">
        <p14:creationId xmlns:p14="http://schemas.microsoft.com/office/powerpoint/2010/main" val="1123195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39552" y="188640"/>
            <a:ext cx="8208912" cy="576064"/>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539552" y="908720"/>
            <a:ext cx="8208912" cy="5760640"/>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457200" lvl="0" indent="-457200" algn="just">
              <a:spcAft>
                <a:spcPts val="0"/>
              </a:spcAft>
              <a:buClrTx/>
              <a:buSzPct val="100000"/>
              <a:buNone/>
              <a:tabLst>
                <a:tab pos="457200" algn="l"/>
              </a:tabLst>
            </a:pPr>
            <a:endPar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spcAft>
                <a:spcPts val="0"/>
              </a:spcAft>
              <a:buClrTx/>
              <a:buSzPct val="100000"/>
              <a:buNone/>
              <a:tabLst>
                <a:tab pos="457200" algn="l"/>
              </a:tabLst>
            </a:pP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5. Резултати провјере постигнућа из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математике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указују на остварен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средњи ниво постигнућа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или </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58 %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ријешених задатака из</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математике.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Овогодишња постигнућа из математике на нивоу Републике Српске су</a:t>
            </a:r>
            <a:r>
              <a:rPr lang="sr-Cyrl-CS" sz="24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слабија за 8 % </a:t>
            </a: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од  резултата из 2018. године.</a:t>
            </a:r>
          </a:p>
          <a:p>
            <a:pPr marL="457200" indent="-457200" algn="just">
              <a:buClrTx/>
              <a:buSzPct val="100000"/>
              <a:buNone/>
              <a:tabLst>
                <a:tab pos="457200" algn="l"/>
              </a:tabLst>
            </a:pPr>
            <a:r>
              <a:rPr lang="sr-Cyrl-CS" sz="24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6. </a:t>
            </a:r>
            <a:r>
              <a:rPr lang="sr-Cyrl-CS" sz="2400" dirty="0">
                <a:solidFill>
                  <a:schemeClr val="tx1"/>
                </a:solidFill>
                <a:latin typeface="Times New Roman" pitchFamily="18" charset="0"/>
                <a:cs typeface="Times New Roman" pitchFamily="18" charset="0"/>
              </a:rPr>
              <a:t>Просјечна оцјена, коју су ученици на нивоу Републике Српске остварили приликом израде задатака објективног типа мања је за 1,14 од просјечне оцјене из српског језика коју су ученици имали на крају првог полугодишта 2021/22. године. (Просјечна оцјена на задацима објективног типа је 2,96, а на крају првог полугодишта била је 4,10).</a:t>
            </a:r>
            <a:endParaRPr lang="en-GB" sz="2400" dirty="0">
              <a:solidFill>
                <a:schemeClr val="tx1"/>
              </a:solidFill>
              <a:latin typeface="Times New Roman" pitchFamily="18" charset="0"/>
              <a:cs typeface="Times New Roman" pitchFamily="18" charset="0"/>
            </a:endParaRPr>
          </a:p>
          <a:p>
            <a:pPr marL="457200" lvl="0" indent="-457200" algn="just">
              <a:spcAft>
                <a:spcPts val="0"/>
              </a:spcAft>
              <a:buClrTx/>
              <a:buSzPct val="100000"/>
              <a:buNone/>
              <a:tabLst>
                <a:tab pos="457200" algn="l"/>
              </a:tabLst>
            </a:pPr>
            <a:endParaRPr lang="sr-Cyrl-RS" sz="20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endParaRPr>
          </a:p>
          <a:p>
            <a:pPr marL="457200" lvl="0" indent="-457200" algn="just">
              <a:spcAft>
                <a:spcPts val="0"/>
              </a:spcAft>
              <a:buClrTx/>
              <a:buNone/>
              <a:tabLst>
                <a:tab pos="457200" algn="l"/>
              </a:tabLst>
            </a:pPr>
            <a:endParaRPr lang="bs-Cyrl-BA" sz="2000"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457200" lvl="0" indent="-457200" algn="just">
              <a:spcAft>
                <a:spcPts val="0"/>
              </a:spcAft>
              <a:buClrTx/>
              <a:buFont typeface="+mj-lt"/>
              <a:buAutoNum type="arabicPeriod"/>
              <a:tabLst>
                <a:tab pos="457200" algn="l"/>
              </a:tabLst>
            </a:pPr>
            <a:endParaRPr lang="sr-Latn-CS" sz="2000" dirty="0">
              <a:solidFill>
                <a:schemeClr val="tx1"/>
              </a:solidFill>
              <a:latin typeface="Times New Roman" panose="02020603050405020304" pitchFamily="18" charset="0"/>
              <a:ea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30</a:t>
            </a:fld>
            <a:endParaRPr lang="bs-Latn-BA"/>
          </a:p>
        </p:txBody>
      </p:sp>
    </p:spTree>
    <p:extLst>
      <p:ext uri="{BB962C8B-B14F-4D97-AF65-F5344CB8AC3E}">
        <p14:creationId xmlns:p14="http://schemas.microsoft.com/office/powerpoint/2010/main" val="2730378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39552" y="188640"/>
            <a:ext cx="8394136" cy="432048"/>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
        <p:nvSpPr>
          <p:cNvPr id="6" name="Content Placeholder 5"/>
          <p:cNvSpPr>
            <a:spLocks noGrp="1"/>
          </p:cNvSpPr>
          <p:nvPr>
            <p:ph idx="1"/>
          </p:nvPr>
        </p:nvSpPr>
        <p:spPr>
          <a:xfrm>
            <a:off x="755576" y="764704"/>
            <a:ext cx="8178112" cy="1656184"/>
          </a:xfrm>
          <a:solidFill>
            <a:schemeClr val="accent2">
              <a:lumMod val="20000"/>
              <a:lumOff val="80000"/>
            </a:schemeClr>
          </a:solidFill>
          <a:ln w="38100">
            <a:solidFill>
              <a:srgbClr val="00B050"/>
            </a:solidFill>
          </a:ln>
        </p:spPr>
        <p:txBody>
          <a:bodyPr>
            <a:noAutofit/>
          </a:bodyPr>
          <a:lstStyle/>
          <a:p>
            <a:pPr algn="just">
              <a:buNone/>
            </a:pPr>
            <a:r>
              <a:rPr lang="sr-Cyrl-RS" sz="2400" dirty="0">
                <a:latin typeface="Times New Roman" pitchFamily="18" charset="0"/>
                <a:cs typeface="Times New Roman" pitchFamily="18" charset="0"/>
              </a:rPr>
              <a:t>7. </a:t>
            </a:r>
            <a:r>
              <a:rPr lang="sr-Cyrl-RS" sz="2400" dirty="0">
                <a:solidFill>
                  <a:schemeClr val="tx1"/>
                </a:solidFill>
                <a:latin typeface="Times New Roman" pitchFamily="18" charset="0"/>
                <a:cs typeface="Times New Roman" pitchFamily="18" charset="0"/>
              </a:rPr>
              <a:t>За српски језик највећи број школа је имао средњи ниво постигнућа (57,44 %), а за математику највише школа имало је такође средњи ниво постигнућа (42,5 %).</a:t>
            </a:r>
            <a:endParaRPr lang="en-GB" sz="2400" dirty="0">
              <a:solidFill>
                <a:schemeClr val="tx1"/>
              </a:solidFill>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8E4B4BDA-1E1E-4429-89B8-BA423FC377D7}" type="slidenum">
              <a:rPr lang="bs-Latn-BA" smtClean="0"/>
              <a:pPr/>
              <a:t>31</a:t>
            </a:fld>
            <a:endParaRPr lang="bs-Latn-BA"/>
          </a:p>
        </p:txBody>
      </p:sp>
      <p:graphicFrame>
        <p:nvGraphicFramePr>
          <p:cNvPr id="4" name="Table 3"/>
          <p:cNvGraphicFramePr>
            <a:graphicFrameLocks noGrp="1"/>
          </p:cNvGraphicFramePr>
          <p:nvPr>
            <p:extLst>
              <p:ext uri="{D42A27DB-BD31-4B8C-83A1-F6EECF244321}">
                <p14:modId xmlns:p14="http://schemas.microsoft.com/office/powerpoint/2010/main" val="2311731422"/>
              </p:ext>
            </p:extLst>
          </p:nvPr>
        </p:nvGraphicFramePr>
        <p:xfrm>
          <a:off x="755576" y="2564904"/>
          <a:ext cx="8136905" cy="3671508"/>
        </p:xfrm>
        <a:graphic>
          <a:graphicData uri="http://schemas.openxmlformats.org/drawingml/2006/table">
            <a:tbl>
              <a:tblPr firstRow="1" bandRow="1">
                <a:tableStyleId>{5C22544A-7EE6-4342-B048-85BDC9FD1C3A}</a:tableStyleId>
              </a:tblPr>
              <a:tblGrid>
                <a:gridCol w="2034226">
                  <a:extLst>
                    <a:ext uri="{9D8B030D-6E8A-4147-A177-3AD203B41FA5}">
                      <a16:colId xmlns:a16="http://schemas.microsoft.com/office/drawing/2014/main" val="20000"/>
                    </a:ext>
                  </a:extLst>
                </a:gridCol>
                <a:gridCol w="1464642">
                  <a:extLst>
                    <a:ext uri="{9D8B030D-6E8A-4147-A177-3AD203B41FA5}">
                      <a16:colId xmlns:a16="http://schemas.microsoft.com/office/drawing/2014/main" val="20001"/>
                    </a:ext>
                  </a:extLst>
                </a:gridCol>
                <a:gridCol w="1627383">
                  <a:extLst>
                    <a:ext uri="{9D8B030D-6E8A-4147-A177-3AD203B41FA5}">
                      <a16:colId xmlns:a16="http://schemas.microsoft.com/office/drawing/2014/main" val="20002"/>
                    </a:ext>
                  </a:extLst>
                </a:gridCol>
                <a:gridCol w="1546011">
                  <a:extLst>
                    <a:ext uri="{9D8B030D-6E8A-4147-A177-3AD203B41FA5}">
                      <a16:colId xmlns:a16="http://schemas.microsoft.com/office/drawing/2014/main" val="20003"/>
                    </a:ext>
                  </a:extLst>
                </a:gridCol>
                <a:gridCol w="1464643">
                  <a:extLst>
                    <a:ext uri="{9D8B030D-6E8A-4147-A177-3AD203B41FA5}">
                      <a16:colId xmlns:a16="http://schemas.microsoft.com/office/drawing/2014/main" val="20004"/>
                    </a:ext>
                  </a:extLst>
                </a:gridCol>
              </a:tblGrid>
              <a:tr h="623514">
                <a:tc rowSpan="2">
                  <a:txBody>
                    <a:bodyPr/>
                    <a:lstStyle/>
                    <a:p>
                      <a:pPr algn="ctr"/>
                      <a:r>
                        <a:rPr lang="bs-Cyrl-BA" sz="2000" dirty="0">
                          <a:solidFill>
                            <a:schemeClr val="tx1"/>
                          </a:solidFill>
                          <a:latin typeface="Times New Roman" panose="02020603050405020304" pitchFamily="18" charset="0"/>
                          <a:cs typeface="Times New Roman" panose="02020603050405020304" pitchFamily="18" charset="0"/>
                        </a:rPr>
                        <a:t>Наставни предмет</a:t>
                      </a:r>
                      <a:endParaRPr lang="sr-Cyrl-RS" sz="2000" dirty="0">
                        <a:solidFill>
                          <a:schemeClr val="tx1"/>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00B05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gridSpan="4">
                  <a:txBody>
                    <a:bodyPr/>
                    <a:lstStyle/>
                    <a:p>
                      <a:pPr algn="ctr"/>
                      <a:r>
                        <a:rPr lang="bs-Cyrl-BA" sz="2000" b="0" dirty="0">
                          <a:solidFill>
                            <a:schemeClr val="tx1"/>
                          </a:solidFill>
                          <a:latin typeface="Times New Roman" panose="02020603050405020304" pitchFamily="18" charset="0"/>
                          <a:cs typeface="Times New Roman" panose="02020603050405020304" pitchFamily="18" charset="0"/>
                        </a:rPr>
                        <a:t>Број школа према оствареном</a:t>
                      </a:r>
                      <a:r>
                        <a:rPr lang="bs-Cyrl-BA" sz="2000" b="0" baseline="0" dirty="0">
                          <a:solidFill>
                            <a:schemeClr val="tx1"/>
                          </a:solidFill>
                          <a:latin typeface="Times New Roman" panose="02020603050405020304" pitchFamily="18" charset="0"/>
                          <a:cs typeface="Times New Roman" panose="02020603050405020304" pitchFamily="18" charset="0"/>
                        </a:rPr>
                        <a:t> нивоу </a:t>
                      </a:r>
                      <a:r>
                        <a:rPr lang="bs-Cyrl-BA" sz="2000" b="0" dirty="0">
                          <a:solidFill>
                            <a:schemeClr val="tx1"/>
                          </a:solidFill>
                          <a:latin typeface="Times New Roman" panose="02020603050405020304" pitchFamily="18" charset="0"/>
                          <a:cs typeface="Times New Roman" panose="02020603050405020304" pitchFamily="18" charset="0"/>
                        </a:rPr>
                        <a:t>постигнућа / %</a:t>
                      </a:r>
                      <a:endParaRPr lang="sr-Latn-CS" sz="2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38100" cap="flat" cmpd="sng" algn="ctr">
                      <a:solidFill>
                        <a:srgbClr val="00B050"/>
                      </a:solidFill>
                      <a:prstDash val="solid"/>
                      <a:round/>
                      <a:headEnd type="none" w="med" len="med"/>
                      <a:tailEnd type="none" w="med" len="med"/>
                    </a:lnR>
                    <a:lnT w="38100" cap="flat" cmpd="sng" algn="ctr">
                      <a:solidFill>
                        <a:srgbClr val="00B05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hMerge="1">
                  <a:txBody>
                    <a:bodyPr/>
                    <a:lstStyle/>
                    <a:p>
                      <a:endParaRPr lang="en-GB"/>
                    </a:p>
                  </a:txBody>
                  <a:tcPr/>
                </a:tc>
                <a:tc hMerge="1">
                  <a:txBody>
                    <a:bodyPr/>
                    <a:lstStyle/>
                    <a:p>
                      <a:pPr algn="ctr"/>
                      <a:endParaRPr lang="sr-Latn-CS" sz="20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GB"/>
                    </a:p>
                  </a:txBody>
                  <a:tcPr/>
                </a:tc>
                <a:extLst>
                  <a:ext uri="{0D108BD9-81ED-4DB2-BD59-A6C34878D82A}">
                    <a16:rowId xmlns:a16="http://schemas.microsoft.com/office/drawing/2014/main" val="10000"/>
                  </a:ext>
                </a:extLst>
              </a:tr>
              <a:tr h="381225">
                <a:tc vMerge="1">
                  <a:txBody>
                    <a:bodyPr/>
                    <a:lstStyle/>
                    <a:p>
                      <a:pPr algn="ctr"/>
                      <a:endParaRPr lang="sr-Cyrl-R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accent1">
                        <a:lumMod val="40000"/>
                        <a:lumOff val="60000"/>
                      </a:schemeClr>
                    </a:solidFill>
                  </a:tcPr>
                </a:tc>
                <a:tc>
                  <a:txBody>
                    <a:bodyPr/>
                    <a:lstStyle/>
                    <a:p>
                      <a:pPr algn="ctr"/>
                      <a:r>
                        <a:rPr lang="sr-Cyrl-RS" sz="2000" b="1" dirty="0">
                          <a:solidFill>
                            <a:schemeClr val="tx1"/>
                          </a:solidFill>
                          <a:latin typeface="Times New Roman" panose="02020603050405020304" pitchFamily="18" charset="0"/>
                          <a:cs typeface="Times New Roman" panose="02020603050405020304" pitchFamily="18" charset="0"/>
                        </a:rPr>
                        <a:t>ВНП</a:t>
                      </a:r>
                      <a:endParaRPr lang="sr-Latn-CS"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sr-Cyrl-RS" sz="2000" b="1" dirty="0">
                          <a:solidFill>
                            <a:schemeClr val="tx1"/>
                          </a:solidFill>
                          <a:latin typeface="Times New Roman" panose="02020603050405020304" pitchFamily="18" charset="0"/>
                          <a:cs typeface="Times New Roman" panose="02020603050405020304" pitchFamily="18" charset="0"/>
                        </a:rPr>
                        <a:t>СНП</a:t>
                      </a:r>
                      <a:endParaRPr lang="sr-Latn-CS"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sr-Cyrl-RS" sz="2000" b="1" dirty="0">
                          <a:solidFill>
                            <a:schemeClr val="tx1"/>
                          </a:solidFill>
                          <a:latin typeface="Times New Roman" panose="02020603050405020304" pitchFamily="18" charset="0"/>
                          <a:cs typeface="Times New Roman" panose="02020603050405020304" pitchFamily="18" charset="0"/>
                        </a:rPr>
                        <a:t>ННП</a:t>
                      </a:r>
                      <a:endParaRPr lang="sr-Latn-CS"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sr-Cyrl-RS" sz="2000" b="1" dirty="0">
                          <a:solidFill>
                            <a:schemeClr val="tx1"/>
                          </a:solidFill>
                          <a:latin typeface="Times New Roman" panose="02020603050405020304" pitchFamily="18" charset="0"/>
                          <a:cs typeface="Times New Roman" panose="02020603050405020304" pitchFamily="18" charset="0"/>
                        </a:rPr>
                        <a:t>НЗП</a:t>
                      </a:r>
                      <a:endParaRPr lang="sr-Latn-CS"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38100" cap="flat" cmpd="sng" algn="ctr">
                      <a:solidFill>
                        <a:srgbClr val="00B05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0001"/>
                  </a:ext>
                </a:extLst>
              </a:tr>
              <a:tr h="1230518">
                <a:tc>
                  <a:txBody>
                    <a:bodyPr/>
                    <a:lstStyle/>
                    <a:p>
                      <a:pPr algn="ctr"/>
                      <a:r>
                        <a:rPr lang="bs-Cyrl-BA" sz="2400" b="1" dirty="0">
                          <a:solidFill>
                            <a:schemeClr val="tx1"/>
                          </a:solidFill>
                          <a:latin typeface="Times New Roman" panose="02020603050405020304" pitchFamily="18" charset="0"/>
                          <a:cs typeface="Times New Roman" panose="02020603050405020304" pitchFamily="18" charset="0"/>
                        </a:rPr>
                        <a:t>Српски </a:t>
                      </a:r>
                    </a:p>
                    <a:p>
                      <a:pPr algn="ctr"/>
                      <a:r>
                        <a:rPr lang="bs-Cyrl-BA" sz="2400" b="1" dirty="0">
                          <a:solidFill>
                            <a:schemeClr val="tx1"/>
                          </a:solidFill>
                          <a:latin typeface="Times New Roman" panose="02020603050405020304" pitchFamily="18" charset="0"/>
                          <a:cs typeface="Times New Roman" panose="02020603050405020304" pitchFamily="18" charset="0"/>
                        </a:rPr>
                        <a:t>језик</a:t>
                      </a:r>
                      <a:endParaRPr lang="sr-Latn-CS" sz="2400" b="1" dirty="0">
                        <a:solidFill>
                          <a:schemeClr val="tx1"/>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sr-Cyrl-RS" sz="2400" dirty="0">
                          <a:solidFill>
                            <a:schemeClr val="tx1"/>
                          </a:solidFill>
                          <a:latin typeface="Times New Roman" pitchFamily="18" charset="0"/>
                          <a:cs typeface="Times New Roman" pitchFamily="18" charset="0"/>
                        </a:rPr>
                        <a:t>6</a:t>
                      </a:r>
                      <a:r>
                        <a:rPr lang="sr-Cyrl-RS" sz="2400" baseline="0" dirty="0">
                          <a:solidFill>
                            <a:schemeClr val="tx1"/>
                          </a:solidFill>
                          <a:latin typeface="Times New Roman" pitchFamily="18" charset="0"/>
                          <a:cs typeface="Times New Roman" pitchFamily="18" charset="0"/>
                        </a:rPr>
                        <a:t> школе</a:t>
                      </a:r>
                      <a:r>
                        <a:rPr lang="sr-Cyrl-RS" sz="2400" dirty="0">
                          <a:solidFill>
                            <a:schemeClr val="tx1"/>
                          </a:solidFill>
                          <a:latin typeface="Times New Roman" pitchFamily="18" charset="0"/>
                          <a:cs typeface="Times New Roman" pitchFamily="18" charset="0"/>
                        </a:rPr>
                        <a:t> </a:t>
                      </a:r>
                    </a:p>
                    <a:p>
                      <a:pPr algn="ctr"/>
                      <a:r>
                        <a:rPr lang="sr-Cyrl-RS" sz="2400" dirty="0">
                          <a:solidFill>
                            <a:schemeClr val="tx1"/>
                          </a:solidFill>
                          <a:latin typeface="Times New Roman" pitchFamily="18" charset="0"/>
                          <a:cs typeface="Times New Roman" pitchFamily="18" charset="0"/>
                        </a:rPr>
                        <a:t>6,38</a:t>
                      </a:r>
                      <a:r>
                        <a:rPr lang="sr-Cyrl-RS" sz="2400" baseline="0" dirty="0">
                          <a:solidFill>
                            <a:schemeClr val="tx1"/>
                          </a:solidFill>
                          <a:latin typeface="Times New Roman" pitchFamily="18" charset="0"/>
                          <a:cs typeface="Times New Roman" pitchFamily="18" charset="0"/>
                        </a:rPr>
                        <a:t> %</a:t>
                      </a:r>
                      <a:endParaRPr lang="en-GB" sz="2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sr-Cyrl-RS" sz="2400" b="1" dirty="0">
                          <a:solidFill>
                            <a:schemeClr val="tx1"/>
                          </a:solidFill>
                          <a:latin typeface="Times New Roman" pitchFamily="18" charset="0"/>
                          <a:cs typeface="Times New Roman" pitchFamily="18" charset="0"/>
                        </a:rPr>
                        <a:t>54 школа</a:t>
                      </a:r>
                    </a:p>
                    <a:p>
                      <a:pPr algn="ctr"/>
                      <a:r>
                        <a:rPr lang="sr-Cyrl-RS" sz="2400" b="1" dirty="0">
                          <a:solidFill>
                            <a:schemeClr val="tx1"/>
                          </a:solidFill>
                          <a:latin typeface="Times New Roman" pitchFamily="18" charset="0"/>
                          <a:cs typeface="Times New Roman" pitchFamily="18" charset="0"/>
                        </a:rPr>
                        <a:t>57,44 %</a:t>
                      </a:r>
                      <a:endParaRPr lang="en-GB" sz="24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sr-Cyrl-RS" sz="2400" dirty="0">
                          <a:solidFill>
                            <a:schemeClr val="tx1"/>
                          </a:solidFill>
                          <a:latin typeface="Times New Roman" pitchFamily="18" charset="0"/>
                          <a:cs typeface="Times New Roman" pitchFamily="18" charset="0"/>
                        </a:rPr>
                        <a:t>25 школе</a:t>
                      </a:r>
                    </a:p>
                    <a:p>
                      <a:pPr algn="ctr"/>
                      <a:r>
                        <a:rPr lang="sr-Cyrl-RS" sz="2400" dirty="0">
                          <a:solidFill>
                            <a:schemeClr val="tx1"/>
                          </a:solidFill>
                          <a:latin typeface="Times New Roman" pitchFamily="18" charset="0"/>
                          <a:cs typeface="Times New Roman" pitchFamily="18" charset="0"/>
                        </a:rPr>
                        <a:t>26,59 %</a:t>
                      </a:r>
                      <a:endParaRPr lang="en-GB" sz="2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sr-Cyrl-RS" sz="2400" dirty="0">
                          <a:solidFill>
                            <a:schemeClr val="tx1"/>
                          </a:solidFill>
                          <a:latin typeface="Times New Roman" pitchFamily="18" charset="0"/>
                          <a:cs typeface="Times New Roman" pitchFamily="18" charset="0"/>
                        </a:rPr>
                        <a:t>9 школа</a:t>
                      </a:r>
                    </a:p>
                    <a:p>
                      <a:pPr algn="ctr"/>
                      <a:r>
                        <a:rPr lang="sr-Cyrl-RS" sz="2400" dirty="0">
                          <a:solidFill>
                            <a:schemeClr val="tx1"/>
                          </a:solidFill>
                          <a:latin typeface="Times New Roman" pitchFamily="18" charset="0"/>
                          <a:cs typeface="Times New Roman" pitchFamily="18" charset="0"/>
                        </a:rPr>
                        <a:t>9,57 %</a:t>
                      </a:r>
                      <a:endParaRPr lang="sr-Latn-CS" sz="2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38100" cap="flat" cmpd="sng" algn="ctr">
                      <a:solidFill>
                        <a:srgbClr val="00B05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1421236">
                <a:tc>
                  <a:txBody>
                    <a:bodyPr/>
                    <a:lstStyle/>
                    <a:p>
                      <a:pPr algn="ctr"/>
                      <a:r>
                        <a:rPr lang="bs-Cyrl-BA" sz="2400" b="1" dirty="0">
                          <a:solidFill>
                            <a:schemeClr val="tx1"/>
                          </a:solidFill>
                          <a:latin typeface="Times New Roman" panose="02020603050405020304" pitchFamily="18" charset="0"/>
                          <a:cs typeface="Times New Roman" panose="02020603050405020304" pitchFamily="18" charset="0"/>
                        </a:rPr>
                        <a:t>Математика</a:t>
                      </a:r>
                      <a:endParaRPr lang="sr-Latn-CS" sz="2400" b="1" dirty="0">
                        <a:solidFill>
                          <a:schemeClr val="tx1"/>
                        </a:solidFill>
                        <a:latin typeface="Times New Roman" panose="02020603050405020304" pitchFamily="18" charset="0"/>
                        <a:cs typeface="Times New Roman" panose="02020603050405020304" pitchFamily="18" charset="0"/>
                      </a:endParaRPr>
                    </a:p>
                  </a:txBody>
                  <a:tcPr>
                    <a:lnL w="38100" cap="flat" cmpd="sng" algn="ctr">
                      <a:solidFill>
                        <a:srgbClr val="00B05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r>
                        <a:rPr lang="sr-Cyrl-RS" sz="2400" dirty="0">
                          <a:solidFill>
                            <a:schemeClr val="tx1"/>
                          </a:solidFill>
                          <a:latin typeface="Times New Roman" pitchFamily="18" charset="0"/>
                          <a:cs typeface="Times New Roman" pitchFamily="18" charset="0"/>
                        </a:rPr>
                        <a:t>5 школа</a:t>
                      </a:r>
                    </a:p>
                    <a:p>
                      <a:pPr algn="ctr"/>
                      <a:r>
                        <a:rPr lang="sr-Cyrl-RS" sz="2400" dirty="0">
                          <a:solidFill>
                            <a:schemeClr val="tx1"/>
                          </a:solidFill>
                          <a:latin typeface="Times New Roman" pitchFamily="18" charset="0"/>
                          <a:cs typeface="Times New Roman" pitchFamily="18" charset="0"/>
                        </a:rPr>
                        <a:t>5,32 %</a:t>
                      </a:r>
                      <a:endParaRPr lang="en-GB" sz="2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r>
                        <a:rPr lang="sr-Cyrl-RS" sz="2400" b="1" dirty="0">
                          <a:solidFill>
                            <a:schemeClr val="tx1"/>
                          </a:solidFill>
                          <a:latin typeface="Times New Roman" pitchFamily="18" charset="0"/>
                          <a:cs typeface="Times New Roman" pitchFamily="18" charset="0"/>
                        </a:rPr>
                        <a:t>40 школа</a:t>
                      </a:r>
                    </a:p>
                    <a:p>
                      <a:pPr algn="ctr"/>
                      <a:r>
                        <a:rPr lang="sr-Cyrl-RS" sz="2400" b="1" dirty="0">
                          <a:solidFill>
                            <a:schemeClr val="tx1"/>
                          </a:solidFill>
                          <a:latin typeface="Times New Roman" pitchFamily="18" charset="0"/>
                          <a:cs typeface="Times New Roman" pitchFamily="18" charset="0"/>
                        </a:rPr>
                        <a:t>42,55 %</a:t>
                      </a:r>
                      <a:endParaRPr lang="en-GB" sz="24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r>
                        <a:rPr lang="sr-Cyrl-RS" sz="2400" b="0" dirty="0">
                          <a:solidFill>
                            <a:schemeClr val="tx1"/>
                          </a:solidFill>
                          <a:latin typeface="Times New Roman" pitchFamily="18" charset="0"/>
                          <a:cs typeface="Times New Roman" pitchFamily="18" charset="0"/>
                        </a:rPr>
                        <a:t>33 школе</a:t>
                      </a:r>
                    </a:p>
                    <a:p>
                      <a:pPr algn="ctr"/>
                      <a:r>
                        <a:rPr lang="sr-Cyrl-RS" sz="2400" b="0" dirty="0">
                          <a:solidFill>
                            <a:schemeClr val="tx1"/>
                          </a:solidFill>
                          <a:latin typeface="Times New Roman" pitchFamily="18" charset="0"/>
                          <a:cs typeface="Times New Roman" pitchFamily="18" charset="0"/>
                        </a:rPr>
                        <a:t>35,11 %</a:t>
                      </a:r>
                      <a:endParaRPr lang="en-GB" sz="2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B050"/>
                      </a:solidFill>
                      <a:prstDash val="solid"/>
                      <a:round/>
                      <a:headEnd type="none" w="med" len="med"/>
                      <a:tailEnd type="none" w="med" len="med"/>
                    </a:lnB>
                    <a:solidFill>
                      <a:schemeClr val="accent2">
                        <a:lumMod val="40000"/>
                        <a:lumOff val="60000"/>
                      </a:schemeClr>
                    </a:solidFill>
                  </a:tcPr>
                </a:tc>
                <a:tc>
                  <a:txBody>
                    <a:bodyPr/>
                    <a:lstStyle/>
                    <a:p>
                      <a:pPr algn="ctr">
                        <a:lnSpc>
                          <a:spcPct val="115000"/>
                        </a:lnSpc>
                        <a:spcAft>
                          <a:spcPts val="0"/>
                        </a:spcAft>
                      </a:pPr>
                      <a:r>
                        <a:rPr lang="sr-Cyrl-RS" sz="2400" dirty="0">
                          <a:solidFill>
                            <a:schemeClr val="tx1"/>
                          </a:solidFill>
                          <a:latin typeface="Times New Roman" pitchFamily="18" charset="0"/>
                          <a:ea typeface="Calibri"/>
                          <a:cs typeface="Times New Roman" pitchFamily="18" charset="0"/>
                        </a:rPr>
                        <a:t>16 школа</a:t>
                      </a:r>
                    </a:p>
                    <a:p>
                      <a:pPr algn="ctr">
                        <a:lnSpc>
                          <a:spcPct val="115000"/>
                        </a:lnSpc>
                        <a:spcAft>
                          <a:spcPts val="0"/>
                        </a:spcAft>
                      </a:pPr>
                      <a:r>
                        <a:rPr lang="sr-Cyrl-RS" sz="2400" dirty="0">
                          <a:solidFill>
                            <a:schemeClr val="tx1"/>
                          </a:solidFill>
                          <a:latin typeface="Times New Roman" pitchFamily="18" charset="0"/>
                          <a:ea typeface="Calibri"/>
                          <a:cs typeface="Times New Roman" pitchFamily="18" charset="0"/>
                        </a:rPr>
                        <a:t>17,02</a:t>
                      </a:r>
                      <a:r>
                        <a:rPr lang="sr-Cyrl-RS" sz="2400" baseline="0" dirty="0">
                          <a:solidFill>
                            <a:schemeClr val="tx1"/>
                          </a:solidFill>
                          <a:latin typeface="Times New Roman" pitchFamily="18" charset="0"/>
                          <a:ea typeface="Calibri"/>
                          <a:cs typeface="Times New Roman" pitchFamily="18" charset="0"/>
                        </a:rPr>
                        <a:t> %</a:t>
                      </a:r>
                      <a:endParaRPr lang="en-GB" sz="2400" dirty="0">
                        <a:solidFill>
                          <a:schemeClr val="tx1"/>
                        </a:solidFill>
                        <a:latin typeface="Times New Roman" pitchFamily="18" charset="0"/>
                        <a:ea typeface="Calibri"/>
                        <a:cs typeface="Times New Roman" pitchFamily="18" charset="0"/>
                      </a:endParaRPr>
                    </a:p>
                  </a:txBody>
                  <a:tcPr>
                    <a:lnL w="12700" cap="flat" cmpd="sng" algn="ctr">
                      <a:solidFill>
                        <a:schemeClr val="tx1"/>
                      </a:solidFill>
                      <a:prstDash val="solid"/>
                      <a:round/>
                      <a:headEnd type="none" w="med" len="med"/>
                      <a:tailEnd type="none" w="med" len="med"/>
                    </a:lnL>
                    <a:lnR w="38100" cap="flat" cmpd="sng" algn="ctr">
                      <a:solidFill>
                        <a:srgbClr val="00B05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00B05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12645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399186" y="44624"/>
            <a:ext cx="8538152" cy="432048"/>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
        <p:nvSpPr>
          <p:cNvPr id="3" name="Čuvar mesta za sadržaj 2"/>
          <p:cNvSpPr>
            <a:spLocks noGrp="1"/>
          </p:cNvSpPr>
          <p:nvPr>
            <p:ph idx="1"/>
          </p:nvPr>
        </p:nvSpPr>
        <p:spPr>
          <a:xfrm>
            <a:off x="251520" y="620688"/>
            <a:ext cx="8682168" cy="6192688"/>
          </a:xfrm>
          <a:solidFill>
            <a:schemeClr val="accent2">
              <a:lumMod val="20000"/>
              <a:lumOff val="80000"/>
            </a:schemeClr>
          </a:solidFill>
          <a:ln w="38100">
            <a:solidFill>
              <a:srgbClr val="00B050"/>
            </a:solidFill>
          </a:ln>
        </p:spPr>
        <p:style>
          <a:lnRef idx="1">
            <a:schemeClr val="accent1"/>
          </a:lnRef>
          <a:fillRef idx="3">
            <a:schemeClr val="accent1"/>
          </a:fillRef>
          <a:effectRef idx="2">
            <a:schemeClr val="accent1"/>
          </a:effectRef>
          <a:fontRef idx="minor">
            <a:schemeClr val="lt1"/>
          </a:fontRef>
        </p:style>
        <p:txBody>
          <a:bodyPr>
            <a:normAutofit fontScale="25000" lnSpcReduction="20000"/>
          </a:bodyPr>
          <a:lstStyle/>
          <a:p>
            <a:pPr lvl="0" algn="just">
              <a:buNone/>
            </a:pPr>
            <a:r>
              <a:rPr lang="sr-Cyrl-RS" sz="9600" dirty="0">
                <a:solidFill>
                  <a:schemeClr val="tx1"/>
                </a:solidFill>
                <a:latin typeface="Times New Roman" pitchFamily="18" charset="0"/>
                <a:cs typeface="Times New Roman" pitchFamily="18" charset="0"/>
              </a:rPr>
              <a:t>8. Ниво и проценат </a:t>
            </a:r>
            <a:r>
              <a:rPr lang="sr-Cyrl-RS" sz="9600" dirty="0" err="1">
                <a:solidFill>
                  <a:schemeClr val="tx1"/>
                </a:solidFill>
                <a:latin typeface="Times New Roman" pitchFamily="18" charset="0"/>
                <a:cs typeface="Times New Roman" pitchFamily="18" charset="0"/>
              </a:rPr>
              <a:t>ријешености</a:t>
            </a:r>
            <a:r>
              <a:rPr lang="sr-Cyrl-RS" sz="9600" dirty="0">
                <a:solidFill>
                  <a:schemeClr val="tx1"/>
                </a:solidFill>
                <a:latin typeface="Times New Roman" pitchFamily="18" charset="0"/>
                <a:cs typeface="Times New Roman" pitchFamily="18" charset="0"/>
              </a:rPr>
              <a:t> задатака из српског језика, према нивоима сложености указује на то да су задаци првог и другог нивоа </a:t>
            </a:r>
            <a:r>
              <a:rPr lang="sr-Cyrl-RS" sz="9600" dirty="0" err="1">
                <a:solidFill>
                  <a:schemeClr val="tx1"/>
                </a:solidFill>
                <a:latin typeface="Times New Roman" pitchFamily="18" charset="0"/>
                <a:cs typeface="Times New Roman" pitchFamily="18" charset="0"/>
              </a:rPr>
              <a:t>ријешени</a:t>
            </a:r>
            <a:r>
              <a:rPr lang="sr-Cyrl-RS" sz="9600" dirty="0">
                <a:solidFill>
                  <a:schemeClr val="tx1"/>
                </a:solidFill>
                <a:latin typeface="Times New Roman" pitchFamily="18" charset="0"/>
                <a:cs typeface="Times New Roman" pitchFamily="18" charset="0"/>
              </a:rPr>
              <a:t> са 69,92 % и 67,56 % </a:t>
            </a:r>
            <a:r>
              <a:rPr lang="sr-Cyrl-RS" sz="9600" dirty="0" err="1">
                <a:solidFill>
                  <a:schemeClr val="tx1"/>
                </a:solidFill>
                <a:latin typeface="Times New Roman" pitchFamily="18" charset="0"/>
                <a:cs typeface="Times New Roman" pitchFamily="18" charset="0"/>
              </a:rPr>
              <a:t>успјешности</a:t>
            </a:r>
            <a:r>
              <a:rPr lang="sr-Cyrl-RS" sz="9600" dirty="0">
                <a:solidFill>
                  <a:schemeClr val="tx1"/>
                </a:solidFill>
                <a:latin typeface="Times New Roman" pitchFamily="18" charset="0"/>
                <a:cs typeface="Times New Roman" pitchFamily="18" charset="0"/>
              </a:rPr>
              <a:t> (СНП), а трећег нивоа сложености са 44,32 % </a:t>
            </a:r>
            <a:r>
              <a:rPr lang="sr-Cyrl-RS" sz="9600" dirty="0" err="1">
                <a:solidFill>
                  <a:schemeClr val="tx1"/>
                </a:solidFill>
                <a:latin typeface="Times New Roman" pitchFamily="18" charset="0"/>
                <a:cs typeface="Times New Roman" pitchFamily="18" charset="0"/>
              </a:rPr>
              <a:t>успјешности</a:t>
            </a:r>
            <a:r>
              <a:rPr lang="sr-Cyrl-RS" sz="9600" dirty="0">
                <a:solidFill>
                  <a:schemeClr val="tx1"/>
                </a:solidFill>
                <a:latin typeface="Times New Roman" pitchFamily="18" charset="0"/>
                <a:cs typeface="Times New Roman" pitchFamily="18" charset="0"/>
              </a:rPr>
              <a:t> (НЗП).</a:t>
            </a:r>
            <a:endParaRPr lang="sr-Cyrl-CS" sz="9600" dirty="0">
              <a:solidFill>
                <a:schemeClr val="tx1"/>
              </a:solidFill>
              <a:latin typeface="Times New Roman" pitchFamily="18" charset="0"/>
              <a:cs typeface="Times New Roman" pitchFamily="18" charset="0"/>
            </a:endParaRPr>
          </a:p>
          <a:p>
            <a:pPr lvl="0" algn="just">
              <a:buNone/>
            </a:pPr>
            <a:r>
              <a:rPr lang="sr-Cyrl-CS" sz="9600" dirty="0">
                <a:solidFill>
                  <a:schemeClr val="tx1"/>
                </a:solidFill>
                <a:latin typeface="Times New Roman" pitchFamily="18" charset="0"/>
                <a:cs typeface="Times New Roman" pitchFamily="18" charset="0"/>
              </a:rPr>
              <a:t>9. Ученици су успјешно ријешеним задацима и постигнутим  резултатима показали да су овладали сљедећим исходима учења из српског језика: </a:t>
            </a:r>
            <a:r>
              <a:rPr lang="sr-Cyrl-CS" sz="9600" b="1" dirty="0">
                <a:solidFill>
                  <a:schemeClr val="tx1"/>
                </a:solidFill>
                <a:latin typeface="Times New Roman" pitchFamily="18" charset="0"/>
                <a:cs typeface="Times New Roman" pitchFamily="18" charset="0"/>
              </a:rPr>
              <a:t>разликовање врсте писаног казивања на основу прочитаног текста </a:t>
            </a:r>
            <a:r>
              <a:rPr lang="sr-Cyrl-CS" sz="9600" dirty="0">
                <a:solidFill>
                  <a:schemeClr val="tx1"/>
                </a:solidFill>
                <a:latin typeface="Times New Roman" pitchFamily="18" charset="0"/>
                <a:cs typeface="Times New Roman" pitchFamily="18" charset="0"/>
              </a:rPr>
              <a:t>(описивање, </a:t>
            </a:r>
            <a:r>
              <a:rPr lang="sr-Cyrl-CS" sz="9600" dirty="0" err="1">
                <a:solidFill>
                  <a:schemeClr val="tx1"/>
                </a:solidFill>
                <a:latin typeface="Times New Roman" pitchFamily="18" charset="0"/>
                <a:cs typeface="Times New Roman" pitchFamily="18" charset="0"/>
              </a:rPr>
              <a:t>приповиједање</a:t>
            </a:r>
            <a:r>
              <a:rPr lang="sr-Cyrl-CS" sz="9600" dirty="0">
                <a:solidFill>
                  <a:schemeClr val="tx1"/>
                </a:solidFill>
                <a:latin typeface="Times New Roman" pitchFamily="18" charset="0"/>
                <a:cs typeface="Times New Roman" pitchFamily="18" charset="0"/>
              </a:rPr>
              <a:t>, дијалог, монолог), </a:t>
            </a:r>
            <a:r>
              <a:rPr lang="sr-Cyrl-CS" sz="9600" b="1" dirty="0">
                <a:solidFill>
                  <a:schemeClr val="tx1"/>
                </a:solidFill>
                <a:latin typeface="Times New Roman" pitchFamily="18" charset="0"/>
                <a:cs typeface="Times New Roman" pitchFamily="18" charset="0"/>
              </a:rPr>
              <a:t>познавање личних замјеница, разликовање врста именица </a:t>
            </a:r>
            <a:r>
              <a:rPr lang="sr-Cyrl-CS" sz="9600" dirty="0">
                <a:solidFill>
                  <a:schemeClr val="tx1"/>
                </a:solidFill>
                <a:latin typeface="Times New Roman" pitchFamily="18" charset="0"/>
                <a:cs typeface="Times New Roman" pitchFamily="18" charset="0"/>
              </a:rPr>
              <a:t>(заједничке, властите, збирне, градивне).</a:t>
            </a:r>
          </a:p>
          <a:p>
            <a:pPr lvl="0" algn="just">
              <a:buClr>
                <a:srgbClr val="3891A7"/>
              </a:buClr>
              <a:buNone/>
            </a:pPr>
            <a:r>
              <a:rPr lang="sr-Cyrl-CS" sz="9600" dirty="0">
                <a:solidFill>
                  <a:schemeClr val="tx1"/>
                </a:solidFill>
                <a:latin typeface="Times New Roman" pitchFamily="18" charset="0"/>
                <a:cs typeface="Times New Roman" pitchFamily="18" charset="0"/>
              </a:rPr>
              <a:t>10. Незадовољавајући и низак ниво постигнућа нам указује да нису остварени сљедећи исходи учења из српског језика:</a:t>
            </a:r>
            <a:r>
              <a:rPr lang="sr-Cyrl-CS" sz="9600" b="1" dirty="0">
                <a:solidFill>
                  <a:schemeClr val="tx1"/>
                </a:solidFill>
                <a:latin typeface="Times New Roman" pitchFamily="18" charset="0"/>
                <a:cs typeface="Times New Roman" pitchFamily="18" charset="0"/>
              </a:rPr>
              <a:t> </a:t>
            </a:r>
            <a:r>
              <a:rPr lang="bs-Cyrl-BA" sz="9600" b="1" dirty="0">
                <a:solidFill>
                  <a:schemeClr val="tx1"/>
                </a:solidFill>
                <a:latin typeface="Times New Roman" pitchFamily="18" charset="0"/>
                <a:cs typeface="Times New Roman" pitchFamily="18" charset="0"/>
              </a:rPr>
              <a:t>примјена правописних правила и великог слова </a:t>
            </a:r>
            <a:r>
              <a:rPr lang="bs-Cyrl-BA" sz="9600" dirty="0">
                <a:solidFill>
                  <a:schemeClr val="tx1"/>
                </a:solidFill>
                <a:latin typeface="Times New Roman" pitchFamily="18" charset="0"/>
                <a:cs typeface="Times New Roman" pitchFamily="18" charset="0"/>
              </a:rPr>
              <a:t>у писању </a:t>
            </a:r>
            <a:r>
              <a:rPr lang="sr-Cyrl-CS" sz="9600" dirty="0">
                <a:solidFill>
                  <a:schemeClr val="tx1"/>
                </a:solidFill>
                <a:latin typeface="Times New Roman" pitchFamily="18" charset="0"/>
                <a:cs typeface="Times New Roman" pitchFamily="18" charset="0"/>
              </a:rPr>
              <a:t>властитих имена, имена улица, тргова, установа, књига и часописа,</a:t>
            </a:r>
            <a:r>
              <a:rPr lang="sr-Cyrl-CS" sz="9600" b="1" dirty="0">
                <a:solidFill>
                  <a:schemeClr val="tx1"/>
                </a:solidFill>
                <a:latin typeface="Times New Roman" pitchFamily="18" charset="0"/>
                <a:cs typeface="Times New Roman" pitchFamily="18" charset="0"/>
              </a:rPr>
              <a:t> разликовање књижевне врсте, те разликовање реченица по значењу </a:t>
            </a:r>
            <a:r>
              <a:rPr lang="sr-Cyrl-CS" sz="9600" dirty="0">
                <a:solidFill>
                  <a:schemeClr val="tx1"/>
                </a:solidFill>
                <a:latin typeface="Times New Roman" pitchFamily="18" charset="0"/>
                <a:cs typeface="Times New Roman" pitchFamily="18" charset="0"/>
              </a:rPr>
              <a:t>(изјавне, упитне, узвичне)</a:t>
            </a:r>
            <a:r>
              <a:rPr lang="sr-Cyrl-CS" sz="9600" b="1" dirty="0">
                <a:solidFill>
                  <a:schemeClr val="tx1"/>
                </a:solidFill>
                <a:latin typeface="Times New Roman" pitchFamily="18" charset="0"/>
                <a:cs typeface="Times New Roman" pitchFamily="18" charset="0"/>
              </a:rPr>
              <a:t> и облику </a:t>
            </a:r>
            <a:r>
              <a:rPr lang="sr-Cyrl-CS" sz="9600" dirty="0">
                <a:solidFill>
                  <a:schemeClr val="tx1"/>
                </a:solidFill>
                <a:latin typeface="Times New Roman" pitchFamily="18" charset="0"/>
                <a:cs typeface="Times New Roman" pitchFamily="18" charset="0"/>
              </a:rPr>
              <a:t>потврдне, одричне). </a:t>
            </a:r>
            <a:endParaRPr lang="en-GB" sz="9600" dirty="0">
              <a:solidFill>
                <a:schemeClr val="tx1"/>
              </a:solidFill>
              <a:latin typeface="Times New Roman" pitchFamily="18" charset="0"/>
              <a:cs typeface="Times New Roman" pitchFamily="18" charset="0"/>
            </a:endParaRPr>
          </a:p>
          <a:p>
            <a:pPr lvl="0" algn="just">
              <a:buNone/>
            </a:pPr>
            <a:endParaRPr lang="en-GB" sz="6200" dirty="0">
              <a:latin typeface="Times New Roman" pitchFamily="18" charset="0"/>
              <a:cs typeface="Times New Roman" pitchFamily="18" charset="0"/>
            </a:endParaRPr>
          </a:p>
          <a:p>
            <a:pPr marL="596646" lvl="0" indent="-514350" algn="just">
              <a:lnSpc>
                <a:spcPct val="110000"/>
              </a:lnSpc>
              <a:buClrTx/>
              <a:buSzPct val="100000"/>
              <a:buAutoNum type="arabicPeriod" startAt="5"/>
            </a:pPr>
            <a:endParaRPr lang="sr-Cyrl-RS" sz="6200" dirty="0">
              <a:solidFill>
                <a:schemeClr val="tx1"/>
              </a:solidFill>
              <a:latin typeface="Times New Roman" pitchFamily="18" charset="0"/>
              <a:cs typeface="Times New Roman" pitchFamily="18" charset="0"/>
            </a:endParaRPr>
          </a:p>
          <a:p>
            <a:pPr marL="596646" lvl="0" indent="-514350" algn="just">
              <a:lnSpc>
                <a:spcPct val="110000"/>
              </a:lnSpc>
              <a:buClrTx/>
              <a:buNone/>
            </a:pPr>
            <a:endParaRPr lang="sr-Cyrl-RS" sz="6200" dirty="0">
              <a:solidFill>
                <a:schemeClr val="tx1"/>
              </a:solidFill>
              <a:latin typeface="Times New Roman" pitchFamily="18" charset="0"/>
              <a:cs typeface="Times New Roman" pitchFamily="18" charset="0"/>
            </a:endParaRPr>
          </a:p>
          <a:p>
            <a:pPr marL="82296" indent="0">
              <a:buClrTx/>
              <a:buNone/>
            </a:pPr>
            <a:endParaRPr lang="sr-Latn-CS" dirty="0"/>
          </a:p>
        </p:txBody>
      </p:sp>
      <p:sp>
        <p:nvSpPr>
          <p:cNvPr id="5" name="Slide Number Placeholder 4"/>
          <p:cNvSpPr>
            <a:spLocks noGrp="1"/>
          </p:cNvSpPr>
          <p:nvPr>
            <p:ph type="sldNum" sz="quarter" idx="12"/>
          </p:nvPr>
        </p:nvSpPr>
        <p:spPr/>
        <p:txBody>
          <a:bodyPr/>
          <a:lstStyle/>
          <a:p>
            <a:fld id="{8E4B4BDA-1E1E-4429-89B8-BA423FC377D7}" type="slidenum">
              <a:rPr lang="bs-Latn-BA" smtClean="0"/>
              <a:pPr/>
              <a:t>32</a:t>
            </a:fld>
            <a:endParaRPr lang="bs-Latn-BA"/>
          </a:p>
        </p:txBody>
      </p:sp>
    </p:spTree>
    <p:extLst>
      <p:ext uri="{BB962C8B-B14F-4D97-AF65-F5344CB8AC3E}">
        <p14:creationId xmlns:p14="http://schemas.microsoft.com/office/powerpoint/2010/main" val="3448517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51520" y="188640"/>
            <a:ext cx="8682168" cy="576064"/>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
        <p:nvSpPr>
          <p:cNvPr id="3" name="Čuvar mesta za sadržaj 2"/>
          <p:cNvSpPr>
            <a:spLocks noGrp="1"/>
          </p:cNvSpPr>
          <p:nvPr>
            <p:ph idx="1"/>
          </p:nvPr>
        </p:nvSpPr>
        <p:spPr>
          <a:xfrm>
            <a:off x="395536" y="908720"/>
            <a:ext cx="8538152" cy="5949280"/>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rmAutofit fontScale="70000" lnSpcReduction="20000"/>
          </a:bodyPr>
          <a:lstStyle/>
          <a:p>
            <a:pPr marL="596646" lvl="0" indent="-514350" algn="just">
              <a:lnSpc>
                <a:spcPct val="110000"/>
              </a:lnSpc>
              <a:buClrTx/>
              <a:buNone/>
            </a:pPr>
            <a:r>
              <a:rPr lang="sr-Cyrl-RS" sz="3800" dirty="0">
                <a:solidFill>
                  <a:schemeClr val="tx1"/>
                </a:solidFill>
                <a:latin typeface="Times New Roman" panose="02020603050405020304" pitchFamily="18" charset="0"/>
              </a:rPr>
              <a:t>11. </a:t>
            </a:r>
            <a:r>
              <a:rPr lang="sr-Cyrl-RS" sz="3800" dirty="0">
                <a:solidFill>
                  <a:schemeClr val="tx1"/>
                </a:solidFill>
                <a:latin typeface="Times New Roman" pitchFamily="18" charset="0"/>
                <a:cs typeface="Times New Roman" pitchFamily="18" charset="0"/>
              </a:rPr>
              <a:t>Резултати за математику током овогодишње провјере постигнућа били су слабији од оних из 2018. године, иако су оба пута рађени исти задаци. </a:t>
            </a:r>
            <a:r>
              <a:rPr lang="en-US" sz="3800" dirty="0" err="1">
                <a:solidFill>
                  <a:schemeClr val="tx1"/>
                </a:solidFill>
                <a:latin typeface="Times New Roman" pitchFamily="18" charset="0"/>
                <a:cs typeface="Times New Roman" pitchFamily="18" charset="0"/>
              </a:rPr>
              <a:t>Ученици</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су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показали</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да</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имају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елементарно</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знање</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које</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подразумијева</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препознавање</a:t>
            </a:r>
            <a:r>
              <a:rPr lang="en-US" sz="3800" dirty="0">
                <a:solidFill>
                  <a:schemeClr val="tx1"/>
                </a:solidFill>
                <a:latin typeface="Times New Roman" pitchFamily="18" charset="0"/>
                <a:cs typeface="Times New Roman" pitchFamily="18" charset="0"/>
              </a:rPr>
              <a:t> и </a:t>
            </a:r>
            <a:r>
              <a:rPr lang="en-US" sz="3800" dirty="0" err="1">
                <a:solidFill>
                  <a:schemeClr val="tx1"/>
                </a:solidFill>
                <a:latin typeface="Times New Roman" pitchFamily="18" charset="0"/>
                <a:cs typeface="Times New Roman" pitchFamily="18" charset="0"/>
              </a:rPr>
              <a:t>репродукциј</a:t>
            </a:r>
            <a:r>
              <a:rPr lang="sr-Cyrl-RS" sz="3800" dirty="0">
                <a:solidFill>
                  <a:schemeClr val="tx1"/>
                </a:solidFill>
                <a:latin typeface="Times New Roman" pitchFamily="18" charset="0"/>
                <a:cs typeface="Times New Roman" pitchFamily="18" charset="0"/>
              </a:rPr>
              <a:t>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али</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да</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нису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довољно</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оспособљени</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за</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задатке</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који</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захтијевају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обраду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датих</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података</a:t>
            </a:r>
            <a:r>
              <a:rPr lang="en-US" sz="3800" dirty="0">
                <a:solidFill>
                  <a:schemeClr val="tx1"/>
                </a:solidFill>
                <a:latin typeface="Times New Roman" pitchFamily="18" charset="0"/>
                <a:cs typeface="Times New Roman" pitchFamily="18" charset="0"/>
              </a:rPr>
              <a:t> и </a:t>
            </a:r>
            <a:r>
              <a:rPr lang="en-US" sz="3800" dirty="0" err="1">
                <a:solidFill>
                  <a:schemeClr val="tx1"/>
                </a:solidFill>
                <a:latin typeface="Times New Roman" pitchFamily="18" charset="0"/>
                <a:cs typeface="Times New Roman" pitchFamily="18" charset="0"/>
              </a:rPr>
              <a:t>примјену</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математичког</a:t>
            </a:r>
            <a:r>
              <a:rPr lang="en-US" sz="3800" dirty="0">
                <a:solidFill>
                  <a:schemeClr val="tx1"/>
                </a:solidFill>
                <a:latin typeface="Times New Roman" pitchFamily="18" charset="0"/>
                <a:cs typeface="Times New Roman" pitchFamily="18" charset="0"/>
              </a:rPr>
              <a:t> </a:t>
            </a:r>
            <a:r>
              <a:rPr lang="en-US" sz="3800" dirty="0" err="1">
                <a:solidFill>
                  <a:schemeClr val="tx1"/>
                </a:solidFill>
                <a:latin typeface="Times New Roman" pitchFamily="18" charset="0"/>
                <a:cs typeface="Times New Roman" pitchFamily="18" charset="0"/>
              </a:rPr>
              <a:t>знања</a:t>
            </a:r>
            <a:r>
              <a:rPr lang="en-US" sz="3800" dirty="0">
                <a:solidFill>
                  <a:schemeClr val="tx1"/>
                </a:solidFill>
                <a:latin typeface="Times New Roman" pitchFamily="18" charset="0"/>
                <a:cs typeface="Times New Roman" pitchFamily="18" charset="0"/>
              </a:rPr>
              <a:t>.</a:t>
            </a:r>
            <a:endParaRPr lang="sr-Cyrl-RS" sz="3400" dirty="0">
              <a:solidFill>
                <a:schemeClr val="tx1"/>
              </a:solidFill>
              <a:latin typeface="Times New Roman" pitchFamily="18" charset="0"/>
              <a:cs typeface="Times New Roman" pitchFamily="18" charset="0"/>
            </a:endParaRPr>
          </a:p>
          <a:p>
            <a:pPr marL="596646" indent="-514350" algn="just">
              <a:lnSpc>
                <a:spcPct val="110000"/>
              </a:lnSpc>
              <a:buClrTx/>
              <a:buNone/>
            </a:pPr>
            <a:r>
              <a:rPr lang="sr-Cyrl-RS" sz="3800" dirty="0">
                <a:solidFill>
                  <a:schemeClr val="tx1"/>
                </a:solidFill>
                <a:latin typeface="Times New Roman" panose="02020603050405020304" pitchFamily="18" charset="0"/>
              </a:rPr>
              <a:t>12. Ученици су у рјешавању </a:t>
            </a:r>
            <a:r>
              <a:rPr lang="sr-Cyrl-RS" sz="3800" b="1" dirty="0">
                <a:solidFill>
                  <a:schemeClr val="tx1"/>
                </a:solidFill>
                <a:latin typeface="Times New Roman" panose="02020603050405020304" pitchFamily="18" charset="0"/>
              </a:rPr>
              <a:t>задатака „првог и другог нивоа“ </a:t>
            </a:r>
            <a:r>
              <a:rPr lang="sr-Cyrl-RS" sz="3800" dirty="0">
                <a:solidFill>
                  <a:schemeClr val="tx1"/>
                </a:solidFill>
                <a:latin typeface="Times New Roman" panose="02020603050405020304" pitchFamily="18" charset="0"/>
              </a:rPr>
              <a:t>сложености у математици били успјешнији, што је и било за очекивати, а </a:t>
            </a:r>
            <a:r>
              <a:rPr lang="sr-Cyrl-RS" sz="3800" b="1" dirty="0">
                <a:solidFill>
                  <a:schemeClr val="tx1"/>
                </a:solidFill>
                <a:latin typeface="Times New Roman" panose="02020603050405020304" pitchFamily="18" charset="0"/>
              </a:rPr>
              <a:t>најуспјешнији</a:t>
            </a:r>
            <a:r>
              <a:rPr lang="sr-Cyrl-RS" sz="3800" dirty="0">
                <a:solidFill>
                  <a:schemeClr val="tx1"/>
                </a:solidFill>
                <a:latin typeface="Times New Roman" panose="02020603050405020304" pitchFamily="18" charset="0"/>
              </a:rPr>
              <a:t> су били у области </a:t>
            </a:r>
            <a:r>
              <a:rPr lang="sr-Cyrl-RS" sz="3800" b="1" dirty="0">
                <a:solidFill>
                  <a:schemeClr val="tx1"/>
                </a:solidFill>
                <a:latin typeface="Times New Roman" panose="02020603050405020304" pitchFamily="18" charset="0"/>
              </a:rPr>
              <a:t>„Сабирање и одузимање“ </a:t>
            </a:r>
            <a:r>
              <a:rPr lang="sr-Cyrl-RS" sz="3800" dirty="0">
                <a:solidFill>
                  <a:schemeClr val="tx1"/>
                </a:solidFill>
                <a:latin typeface="Times New Roman" panose="02020603050405020304" pitchFamily="18" charset="0"/>
              </a:rPr>
              <a:t>(69,07 %). </a:t>
            </a:r>
            <a:r>
              <a:rPr lang="sr-Cyrl-RS" sz="3800" b="1" dirty="0">
                <a:solidFill>
                  <a:schemeClr val="tx1"/>
                </a:solidFill>
                <a:latin typeface="Times New Roman" panose="02020603050405020304" pitchFamily="18" charset="0"/>
              </a:rPr>
              <a:t>Најмање успјешни </a:t>
            </a:r>
            <a:r>
              <a:rPr lang="sr-Cyrl-RS" sz="3800" dirty="0">
                <a:solidFill>
                  <a:schemeClr val="tx1"/>
                </a:solidFill>
                <a:latin typeface="Times New Roman" panose="02020603050405020304" pitchFamily="18" charset="0"/>
              </a:rPr>
              <a:t>ученици су били у садржајима </a:t>
            </a:r>
            <a:r>
              <a:rPr lang="sr-Cyrl-RS" sz="3800" b="1" dirty="0">
                <a:solidFill>
                  <a:schemeClr val="tx1"/>
                </a:solidFill>
                <a:latin typeface="Times New Roman" panose="02020603050405020304" pitchFamily="18" charset="0"/>
              </a:rPr>
              <a:t>„Множење и </a:t>
            </a:r>
            <a:r>
              <a:rPr lang="sr-Cyrl-RS" sz="3800" b="1" dirty="0" err="1">
                <a:solidFill>
                  <a:schemeClr val="tx1"/>
                </a:solidFill>
                <a:latin typeface="Times New Roman" panose="02020603050405020304" pitchFamily="18" charset="0"/>
              </a:rPr>
              <a:t>дијељење</a:t>
            </a:r>
            <a:r>
              <a:rPr lang="sr-Cyrl-RS" sz="3800" b="1" dirty="0">
                <a:solidFill>
                  <a:schemeClr val="tx1"/>
                </a:solidFill>
                <a:latin typeface="Times New Roman" panose="02020603050405020304" pitchFamily="18" charset="0"/>
              </a:rPr>
              <a:t>“ </a:t>
            </a:r>
            <a:r>
              <a:rPr lang="sr-Cyrl-RS" sz="3800" dirty="0">
                <a:solidFill>
                  <a:schemeClr val="tx1"/>
                </a:solidFill>
                <a:latin typeface="Times New Roman" panose="02020603050405020304" pitchFamily="18" charset="0"/>
              </a:rPr>
              <a:t>(52,22 %). </a:t>
            </a:r>
            <a:endParaRPr lang="sr-Cyrl-RS" sz="2400" dirty="0">
              <a:solidFill>
                <a:schemeClr val="tx1"/>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33</a:t>
            </a:fld>
            <a:endParaRPr lang="bs-Latn-BA"/>
          </a:p>
        </p:txBody>
      </p:sp>
    </p:spTree>
    <p:extLst>
      <p:ext uri="{BB962C8B-B14F-4D97-AF65-F5344CB8AC3E}">
        <p14:creationId xmlns:p14="http://schemas.microsoft.com/office/powerpoint/2010/main" val="34485175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649B7-D5CC-EB8E-3593-4DC55C4A37C3}"/>
              </a:ext>
            </a:extLst>
          </p:cNvPr>
          <p:cNvSpPr>
            <a:spLocks noGrp="1"/>
          </p:cNvSpPr>
          <p:nvPr>
            <p:ph type="title"/>
          </p:nvPr>
        </p:nvSpPr>
        <p:spPr>
          <a:xfrm>
            <a:off x="609599" y="188640"/>
            <a:ext cx="6347713" cy="642987"/>
          </a:xfrm>
        </p:spPr>
        <p:txBody>
          <a:bodyPr>
            <a:normAutofit fontScale="90000"/>
          </a:bodyPr>
          <a:lstStyle/>
          <a:p>
            <a:br>
              <a:rPr lang="sr-Cyrl-RS" dirty="0"/>
            </a:br>
            <a:endParaRPr lang="sr-Latn-RS" dirty="0"/>
          </a:p>
        </p:txBody>
      </p:sp>
      <p:sp>
        <p:nvSpPr>
          <p:cNvPr id="3" name="Content Placeholder 2">
            <a:extLst>
              <a:ext uri="{FF2B5EF4-FFF2-40B4-BE49-F238E27FC236}">
                <a16:creationId xmlns:a16="http://schemas.microsoft.com/office/drawing/2014/main" id="{CBE425EC-4F8A-2268-EEE5-C5F465116E26}"/>
              </a:ext>
            </a:extLst>
          </p:cNvPr>
          <p:cNvSpPr>
            <a:spLocks noGrp="1"/>
          </p:cNvSpPr>
          <p:nvPr>
            <p:ph idx="1"/>
          </p:nvPr>
        </p:nvSpPr>
        <p:spPr>
          <a:xfrm>
            <a:off x="179512" y="769789"/>
            <a:ext cx="8424936" cy="5971579"/>
          </a:xfrm>
          <a:solidFill>
            <a:schemeClr val="accent2">
              <a:lumMod val="20000"/>
              <a:lumOff val="80000"/>
            </a:schemeClr>
          </a:solidFill>
          <a:ln w="38100">
            <a:solidFill>
              <a:srgbClr val="00B050"/>
            </a:solidFill>
          </a:ln>
        </p:spPr>
        <p:txBody>
          <a:bodyPr>
            <a:noAutofit/>
          </a:bodyPr>
          <a:lstStyle/>
          <a:p>
            <a:pPr marL="0" indent="0" algn="just">
              <a:buClrTx/>
              <a:buNone/>
            </a:pPr>
            <a:r>
              <a:rPr lang="sr-Cyrl-RS" sz="2400" dirty="0">
                <a:solidFill>
                  <a:schemeClr val="tx1"/>
                </a:solidFill>
                <a:latin typeface="Times New Roman" panose="02020603050405020304" pitchFamily="18" charset="0"/>
                <a:cs typeface="Times New Roman" panose="02020603050405020304" pitchFamily="18" charset="0"/>
              </a:rPr>
              <a:t>13. </a:t>
            </a:r>
            <a:r>
              <a:rPr lang="sr-Cyrl-RS" sz="2400" dirty="0" err="1">
                <a:solidFill>
                  <a:schemeClr val="tx1"/>
                </a:solidFill>
                <a:latin typeface="Times New Roman" panose="02020603050405020304" pitchFamily="18" charset="0"/>
                <a:cs typeface="Times New Roman" panose="02020603050405020304" pitchFamily="18" charset="0"/>
              </a:rPr>
              <a:t>Оцјењивање</a:t>
            </a:r>
            <a:r>
              <a:rPr lang="sr-Cyrl-RS" sz="2400" dirty="0">
                <a:solidFill>
                  <a:schemeClr val="tx1"/>
                </a:solidFill>
                <a:latin typeface="Times New Roman" panose="02020603050405020304" pitchFamily="18" charset="0"/>
                <a:cs typeface="Times New Roman" panose="02020603050405020304" pitchFamily="18" charset="0"/>
              </a:rPr>
              <a:t> - Увидом у закључне </a:t>
            </a:r>
            <a:r>
              <a:rPr lang="sr-Cyrl-RS" sz="2400" dirty="0" err="1">
                <a:solidFill>
                  <a:schemeClr val="tx1"/>
                </a:solidFill>
                <a:latin typeface="Times New Roman" panose="02020603050405020304" pitchFamily="18" charset="0"/>
                <a:cs typeface="Times New Roman" panose="02020603050405020304" pitchFamily="18" charset="0"/>
              </a:rPr>
              <a:t>оцјене</a:t>
            </a:r>
            <a:r>
              <a:rPr lang="sr-Cyrl-RS" sz="2400" dirty="0">
                <a:solidFill>
                  <a:schemeClr val="tx1"/>
                </a:solidFill>
                <a:latin typeface="Times New Roman" panose="02020603050405020304" pitchFamily="18" charset="0"/>
                <a:cs typeface="Times New Roman" panose="02020603050405020304" pitchFamily="18" charset="0"/>
              </a:rPr>
              <a:t> ученика из </a:t>
            </a:r>
            <a:r>
              <a:rPr lang="sr-Cyrl-RS" sz="2400" b="1" dirty="0">
                <a:solidFill>
                  <a:schemeClr val="tx1"/>
                </a:solidFill>
                <a:latin typeface="Times New Roman" panose="02020603050405020304" pitchFamily="18" charset="0"/>
                <a:cs typeface="Times New Roman" panose="02020603050405020304" pitchFamily="18" charset="0"/>
              </a:rPr>
              <a:t>математике</a:t>
            </a:r>
            <a:r>
              <a:rPr lang="sr-Cyrl-RS" sz="2400" dirty="0">
                <a:solidFill>
                  <a:schemeClr val="tx1"/>
                </a:solidFill>
                <a:latin typeface="Times New Roman" panose="02020603050405020304" pitchFamily="18" charset="0"/>
                <a:cs typeface="Times New Roman" panose="02020603050405020304" pitchFamily="18" charset="0"/>
              </a:rPr>
              <a:t> и оствареним постигнућем на екстерној </a:t>
            </a:r>
            <a:r>
              <a:rPr lang="sr-Cyrl-RS" sz="2400" dirty="0" err="1">
                <a:solidFill>
                  <a:schemeClr val="tx1"/>
                </a:solidFill>
                <a:latin typeface="Times New Roman" panose="02020603050405020304" pitchFamily="18" charset="0"/>
                <a:cs typeface="Times New Roman" panose="02020603050405020304" pitchFamily="18" charset="0"/>
              </a:rPr>
              <a:t>провјери</a:t>
            </a:r>
            <a:r>
              <a:rPr lang="sr-Cyrl-RS" sz="2400" dirty="0">
                <a:solidFill>
                  <a:schemeClr val="tx1"/>
                </a:solidFill>
                <a:latin typeface="Times New Roman" panose="02020603050405020304" pitchFamily="18" charset="0"/>
                <a:cs typeface="Times New Roman" panose="02020603050405020304" pitchFamily="18" charset="0"/>
              </a:rPr>
              <a:t> уочене су нелогичности у одређеним </a:t>
            </a:r>
            <a:r>
              <a:rPr lang="sr-Cyrl-RS" sz="2400" dirty="0" err="1">
                <a:solidFill>
                  <a:schemeClr val="tx1"/>
                </a:solidFill>
                <a:latin typeface="Times New Roman" panose="02020603050405020304" pitchFamily="18" charset="0"/>
                <a:cs typeface="Times New Roman" panose="02020603050405020304" pitchFamily="18" charset="0"/>
              </a:rPr>
              <a:t>одјељењима</a:t>
            </a:r>
            <a:r>
              <a:rPr lang="sr-Cyrl-RS" sz="2400" dirty="0">
                <a:solidFill>
                  <a:schemeClr val="tx1"/>
                </a:solidFill>
                <a:latin typeface="Times New Roman" panose="02020603050405020304" pitchFamily="18" charset="0"/>
                <a:cs typeface="Times New Roman" panose="02020603050405020304" pitchFamily="18" charset="0"/>
              </a:rPr>
              <a:t>.</a:t>
            </a:r>
          </a:p>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Бањалука:</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„Г. С. </a:t>
            </a:r>
            <a:r>
              <a:rPr lang="sr-Cyrl-RS" sz="2400" b="1" dirty="0" err="1">
                <a:solidFill>
                  <a:schemeClr val="tx1"/>
                </a:solidFill>
                <a:latin typeface="Times New Roman" panose="02020603050405020304" pitchFamily="18" charset="0"/>
                <a:cs typeface="Times New Roman" panose="02020603050405020304" pitchFamily="18" charset="0"/>
              </a:rPr>
              <a:t>Раковски</a:t>
            </a:r>
            <a:r>
              <a:rPr lang="sr-Cyrl-RS" sz="2400" b="1" dirty="0">
                <a:solidFill>
                  <a:schemeClr val="tx1"/>
                </a:solidFill>
                <a:latin typeface="Times New Roman" panose="02020603050405020304" pitchFamily="18" charset="0"/>
                <a:cs typeface="Times New Roman" panose="02020603050405020304" pitchFamily="18" charset="0"/>
              </a:rPr>
              <a:t>“</a:t>
            </a:r>
            <a:r>
              <a:rPr lang="sr-Cyrl-RS" sz="2400" dirty="0">
                <a:solidFill>
                  <a:schemeClr val="tx1"/>
                </a:solidFill>
                <a:latin typeface="Times New Roman" panose="02020603050405020304" pitchFamily="18" charset="0"/>
                <a:cs typeface="Times New Roman" panose="02020603050405020304" pitchFamily="18" charset="0"/>
              </a:rPr>
              <a:t>, 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од 22 ученика 21</a:t>
            </a:r>
            <a:r>
              <a:rPr lang="en-US" sz="2400" dirty="0">
                <a:solidFill>
                  <a:schemeClr val="tx1"/>
                </a:solidFill>
                <a:latin typeface="Times New Roman" panose="02020603050405020304" pitchFamily="18" charset="0"/>
                <a:cs typeface="Times New Roman" panose="02020603050405020304" pitchFamily="18" charset="0"/>
              </a:rPr>
              <a:t> </a:t>
            </a:r>
            <a:r>
              <a:rPr lang="sr-Cyrl-RS" sz="2400" dirty="0">
                <a:solidFill>
                  <a:schemeClr val="tx1"/>
                </a:solidFill>
                <a:latin typeface="Times New Roman" panose="02020603050405020304" pitchFamily="18" charset="0"/>
                <a:cs typeface="Times New Roman" panose="02020603050405020304" pitchFamily="18" charset="0"/>
              </a:rPr>
              <a:t>ученик имао је закључну </a:t>
            </a:r>
            <a:r>
              <a:rPr lang="sr-Cyrl-RS" sz="2400" dirty="0" err="1">
                <a:solidFill>
                  <a:schemeClr val="tx1"/>
                </a:solidFill>
                <a:latin typeface="Times New Roman" panose="02020603050405020304" pitchFamily="18" charset="0"/>
                <a:cs typeface="Times New Roman" panose="02020603050405020304" pitchFamily="18" charset="0"/>
              </a:rPr>
              <a:t>оцјену</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(5), а један ученик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i="1" dirty="0">
                <a:solidFill>
                  <a:schemeClr val="tx1"/>
                </a:solidFill>
                <a:latin typeface="Times New Roman" panose="02020603050405020304" pitchFamily="18" charset="0"/>
                <a:cs typeface="Times New Roman" panose="02020603050405020304" pitchFamily="18" charset="0"/>
              </a:rPr>
              <a:t> </a:t>
            </a:r>
            <a:r>
              <a:rPr lang="sr-Cyrl-RS" sz="2400" dirty="0">
                <a:solidFill>
                  <a:schemeClr val="tx1"/>
                </a:solidFill>
                <a:latin typeface="Times New Roman" panose="02020603050405020304" pitchFamily="18" charset="0"/>
                <a:cs typeface="Times New Roman" panose="02020603050405020304" pitchFamily="18" charset="0"/>
              </a:rPr>
              <a:t>(4) на полугодишту. Задатке су урадили на средњем нивоу постигнућа 67%. Ученици који су имали закључну </a:t>
            </a:r>
            <a:r>
              <a:rPr lang="sr-Cyrl-RS" sz="2400" dirty="0" err="1">
                <a:solidFill>
                  <a:schemeClr val="tx1"/>
                </a:solidFill>
                <a:latin typeface="Times New Roman" panose="02020603050405020304" pitchFamily="18" charset="0"/>
                <a:cs typeface="Times New Roman" panose="02020603050405020304" pitchFamily="18" charset="0"/>
              </a:rPr>
              <a:t>оцјену</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(5), на </a:t>
            </a:r>
            <a:r>
              <a:rPr lang="sr-Cyrl-RS" sz="2400" dirty="0" err="1">
                <a:solidFill>
                  <a:schemeClr val="tx1"/>
                </a:solidFill>
                <a:latin typeface="Times New Roman" panose="02020603050405020304" pitchFamily="18" charset="0"/>
                <a:cs typeface="Times New Roman" panose="02020603050405020304" pitchFamily="18" charset="0"/>
              </a:rPr>
              <a:t>провјери</a:t>
            </a:r>
            <a:r>
              <a:rPr lang="sr-Cyrl-RS" sz="2400" dirty="0">
                <a:solidFill>
                  <a:schemeClr val="tx1"/>
                </a:solidFill>
                <a:latin typeface="Times New Roman" panose="02020603050405020304" pitchFamily="18" charset="0"/>
                <a:cs typeface="Times New Roman" panose="02020603050405020304" pitchFamily="18" charset="0"/>
              </a:rPr>
              <a:t> су задатке радили са 13%, 40%, 40%, 40%, 53%, 53%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a:t>
            </a:r>
          </a:p>
          <a:p>
            <a:pPr algn="just">
              <a:buClrTx/>
              <a:buFont typeface="Wingdings" panose="05000000000000000000" pitchFamily="2" charset="2"/>
              <a:buChar char="q"/>
            </a:pPr>
            <a:r>
              <a:rPr lang="sr-Cyrl-RS" sz="2400" dirty="0">
                <a:solidFill>
                  <a:schemeClr val="tx1"/>
                </a:solidFill>
                <a:latin typeface="Times New Roman" panose="02020603050405020304" pitchFamily="18" charset="0"/>
                <a:cs typeface="Times New Roman" panose="02020603050405020304" pitchFamily="18" charset="0"/>
              </a:rPr>
              <a:t>У другом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исте школе ученици са </a:t>
            </a:r>
            <a:r>
              <a:rPr lang="sr-Cyrl-RS" sz="2400" i="1" dirty="0">
                <a:solidFill>
                  <a:schemeClr val="tx1"/>
                </a:solidFill>
                <a:latin typeface="Times New Roman" panose="02020603050405020304" pitchFamily="18" charset="0"/>
                <a:cs typeface="Times New Roman" panose="02020603050405020304" pitchFamily="18" charset="0"/>
              </a:rPr>
              <a:t>одличним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dirty="0" err="1">
                <a:solidFill>
                  <a:schemeClr val="tx1"/>
                </a:solidFill>
                <a:latin typeface="Times New Roman" panose="02020603050405020304" pitchFamily="18" charset="0"/>
                <a:cs typeface="Times New Roman" panose="02020603050405020304" pitchFamily="18" charset="0"/>
              </a:rPr>
              <a:t>успјехом</a:t>
            </a:r>
            <a:r>
              <a:rPr lang="sr-Cyrl-RS" sz="2400" dirty="0">
                <a:solidFill>
                  <a:schemeClr val="tx1"/>
                </a:solidFill>
                <a:latin typeface="Times New Roman" panose="02020603050405020304" pitchFamily="18" charset="0"/>
                <a:cs typeface="Times New Roman" panose="02020603050405020304" pitchFamily="18" charset="0"/>
              </a:rPr>
              <a:t> су остварили 27%, 40%, 40%, 40%, 53%, 53% .</a:t>
            </a:r>
          </a:p>
          <a:p>
            <a:pPr marL="0" indent="0" algn="just">
              <a:buClrTx/>
              <a:buNone/>
            </a:pPr>
            <a:endParaRPr lang="sr-Latn-R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B2B53AA-4465-2142-DD2B-988273B1A2CB}"/>
              </a:ext>
            </a:extLst>
          </p:cNvPr>
          <p:cNvSpPr>
            <a:spLocks noGrp="1"/>
          </p:cNvSpPr>
          <p:nvPr>
            <p:ph type="sldNum" sz="quarter" idx="12"/>
          </p:nvPr>
        </p:nvSpPr>
        <p:spPr/>
        <p:txBody>
          <a:bodyPr/>
          <a:lstStyle/>
          <a:p>
            <a:fld id="{8E4B4BDA-1E1E-4429-89B8-BA423FC377D7}" type="slidenum">
              <a:rPr lang="bs-Latn-BA" smtClean="0"/>
              <a:pPr/>
              <a:t>34</a:t>
            </a:fld>
            <a:endParaRPr lang="bs-Latn-BA"/>
          </a:p>
        </p:txBody>
      </p:sp>
      <p:sp>
        <p:nvSpPr>
          <p:cNvPr id="6" name="Naslov 1">
            <a:extLst>
              <a:ext uri="{FF2B5EF4-FFF2-40B4-BE49-F238E27FC236}">
                <a16:creationId xmlns:a16="http://schemas.microsoft.com/office/drawing/2014/main" id="{774E92BE-DC06-0F88-CF7E-76BC8E375F0C}"/>
              </a:ext>
            </a:extLst>
          </p:cNvPr>
          <p:cNvSpPr txBox="1">
            <a:spLocks/>
          </p:cNvSpPr>
          <p:nvPr/>
        </p:nvSpPr>
        <p:spPr>
          <a:xfrm>
            <a:off x="251520" y="39539"/>
            <a:ext cx="8682168" cy="581149"/>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800">
                <a:solidFill>
                  <a:schemeClr val="tx1"/>
                </a:solidFill>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Tree>
    <p:extLst>
      <p:ext uri="{BB962C8B-B14F-4D97-AF65-F5344CB8AC3E}">
        <p14:creationId xmlns:p14="http://schemas.microsoft.com/office/powerpoint/2010/main" val="35432968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649B7-D5CC-EB8E-3593-4DC55C4A37C3}"/>
              </a:ext>
            </a:extLst>
          </p:cNvPr>
          <p:cNvSpPr>
            <a:spLocks noGrp="1"/>
          </p:cNvSpPr>
          <p:nvPr>
            <p:ph type="title"/>
          </p:nvPr>
        </p:nvSpPr>
        <p:spPr>
          <a:xfrm>
            <a:off x="609599" y="188640"/>
            <a:ext cx="6347713" cy="642987"/>
          </a:xfrm>
        </p:spPr>
        <p:txBody>
          <a:bodyPr>
            <a:normAutofit fontScale="90000"/>
          </a:bodyPr>
          <a:lstStyle/>
          <a:p>
            <a:br>
              <a:rPr lang="sr-Cyrl-RS" dirty="0"/>
            </a:br>
            <a:endParaRPr lang="sr-Latn-RS" dirty="0"/>
          </a:p>
        </p:txBody>
      </p:sp>
      <p:sp>
        <p:nvSpPr>
          <p:cNvPr id="3" name="Content Placeholder 2">
            <a:extLst>
              <a:ext uri="{FF2B5EF4-FFF2-40B4-BE49-F238E27FC236}">
                <a16:creationId xmlns:a16="http://schemas.microsoft.com/office/drawing/2014/main" id="{CBE425EC-4F8A-2268-EEE5-C5F465116E26}"/>
              </a:ext>
            </a:extLst>
          </p:cNvPr>
          <p:cNvSpPr>
            <a:spLocks noGrp="1"/>
          </p:cNvSpPr>
          <p:nvPr>
            <p:ph idx="1"/>
          </p:nvPr>
        </p:nvSpPr>
        <p:spPr>
          <a:xfrm>
            <a:off x="179512" y="697781"/>
            <a:ext cx="8754176" cy="6043587"/>
          </a:xfrm>
          <a:solidFill>
            <a:schemeClr val="accent2">
              <a:lumMod val="20000"/>
              <a:lumOff val="80000"/>
            </a:schemeClr>
          </a:solidFill>
          <a:ln w="38100">
            <a:solidFill>
              <a:srgbClr val="00B050"/>
            </a:solidFill>
          </a:ln>
        </p:spPr>
        <p:txBody>
          <a:bodyPr>
            <a:noAutofit/>
          </a:bodyPr>
          <a:lstStyle/>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Бањалука:</a:t>
            </a:r>
          </a:p>
          <a:p>
            <a:pPr marR="0" lvl="0" algn="just" defTabSz="457200" rtl="0" eaLnBrk="1" fontAlgn="auto" latinLnBrk="0" hangingPunct="1">
              <a:lnSpc>
                <a:spcPct val="100000"/>
              </a:lnSpc>
              <a:spcBef>
                <a:spcPts val="1000"/>
              </a:spcBef>
              <a:spcAft>
                <a:spcPts val="0"/>
              </a:spcAft>
              <a:buClrTx/>
              <a:buSzPct val="80000"/>
              <a:buFont typeface="Wingdings" panose="05000000000000000000" pitchFamily="2" charset="2"/>
              <a:buChar char="q"/>
              <a:tabLst/>
              <a:defRPr/>
            </a:pPr>
            <a:r>
              <a:rPr kumimoji="0" lang="sr-Cyrl-RS" sz="2400" b="1"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ОШ „Д. Обрадовић“, </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у једном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одјељењу</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неки ученици, који су на полугодишту имали закључне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оцјене</a:t>
            </a:r>
            <a:r>
              <a:rPr lang="sr-Cyrl-RS" sz="2400" dirty="0">
                <a:solidFill>
                  <a:schemeClr val="tx1"/>
                </a:solidFill>
                <a:latin typeface="Times New Roman" panose="02020603050405020304" pitchFamily="18" charset="0"/>
                <a:cs typeface="Times New Roman" panose="02020603050405020304" pitchFamily="18" charset="0"/>
              </a:rPr>
              <a:t>:</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одличан</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(5),</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добар </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(3) и </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довољан</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(2), су остварили исти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успјех</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60%.</a:t>
            </a:r>
          </a:p>
          <a:p>
            <a:pPr marR="0" lvl="0" algn="just" defTabSz="457200" rtl="0" eaLnBrk="1" fontAlgn="auto" latinLnBrk="0" hangingPunct="1">
              <a:lnSpc>
                <a:spcPct val="100000"/>
              </a:lnSpc>
              <a:spcBef>
                <a:spcPts val="1000"/>
              </a:spcBef>
              <a:spcAft>
                <a:spcPts val="0"/>
              </a:spcAft>
              <a:buClrTx/>
              <a:buSzPct val="80000"/>
              <a:buFont typeface="Wingdings" panose="05000000000000000000" pitchFamily="2" charset="2"/>
              <a:buChar char="q"/>
              <a:tabLst/>
              <a:defRPr/>
            </a:pP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У другом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одјељењу</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исте школе, ученици са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оцјеном</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одличан</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на полугодишту су остварили 40%, 46%, 46%, а са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оцјеном</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врлодобар</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86%, 73%, 73%, 60%, 60%...</a:t>
            </a:r>
          </a:p>
          <a:p>
            <a:pPr lvl="0" algn="just">
              <a:buClrTx/>
              <a:buFont typeface="Wingdings" panose="05000000000000000000" pitchFamily="2" charset="2"/>
              <a:buChar char="q"/>
              <a:defRPr/>
            </a:pP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У трећем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одјељењу</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исте школе, ученици са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оцјеном</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одличан</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20%, 26%, 40%, 46%, 60%; са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оцјеном</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60%, 60%, 60%</a:t>
            </a:r>
            <a:r>
              <a:rPr lang="sr-Cyrl-RS" sz="2400" b="1" dirty="0">
                <a:solidFill>
                  <a:schemeClr val="tx1"/>
                </a:solidFill>
                <a:latin typeface="Times New Roman" panose="02020603050405020304" pitchFamily="18" charset="0"/>
                <a:cs typeface="Times New Roman" panose="02020603050405020304" pitchFamily="18" charset="0"/>
              </a:rPr>
              <a:t>ОШ „</a:t>
            </a:r>
            <a:r>
              <a:rPr lang="sr-Cyrl-RS" sz="2400" b="1" dirty="0" err="1">
                <a:solidFill>
                  <a:schemeClr val="tx1"/>
                </a:solidFill>
                <a:latin typeface="Times New Roman" panose="02020603050405020304" pitchFamily="18" charset="0"/>
                <a:cs typeface="Times New Roman" panose="02020603050405020304" pitchFamily="18" charset="0"/>
              </a:rPr>
              <a:t>Залужани</a:t>
            </a:r>
            <a:r>
              <a:rPr lang="sr-Cyrl-RS" sz="2400" b="1" dirty="0">
                <a:solidFill>
                  <a:schemeClr val="tx1"/>
                </a:solidFill>
                <a:latin typeface="Times New Roman" panose="02020603050405020304" pitchFamily="18" charset="0"/>
                <a:cs typeface="Times New Roman" panose="02020603050405020304" pitchFamily="18" charset="0"/>
              </a:rPr>
              <a:t>“ </a:t>
            </a:r>
            <a:r>
              <a:rPr lang="sr-Cyrl-RS" sz="2400" dirty="0">
                <a:solidFill>
                  <a:schemeClr val="tx1"/>
                </a:solidFill>
                <a:latin typeface="Times New Roman" panose="02020603050405020304" pitchFamily="18" charset="0"/>
                <a:cs typeface="Times New Roman" panose="02020603050405020304" pitchFamily="18" charset="0"/>
              </a:rPr>
              <a:t>, 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ученици са закљученом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 </a:t>
            </a:r>
            <a:r>
              <a:rPr lang="sr-Cyrl-RS" sz="2400" dirty="0">
                <a:solidFill>
                  <a:schemeClr val="tx1"/>
                </a:solidFill>
                <a:latin typeface="Times New Roman" panose="02020603050405020304" pitchFamily="18" charset="0"/>
                <a:cs typeface="Times New Roman" panose="02020603050405020304" pitchFamily="18" charset="0"/>
              </a:rPr>
              <a:t>(2) на полугодишту, остварили су резултат од: 73%, </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66%; а са </a:t>
            </a:r>
            <a:r>
              <a:rPr kumimoji="0" lang="sr-Cyrl-RS" sz="2400" b="0" i="0" u="none" strike="noStrike" kern="120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rPr>
              <a:t>оцјеном</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sr-Cyrl-RS" sz="24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добар</a:t>
            </a:r>
            <a:r>
              <a:rPr kumimoji="0" lang="sr-Cyrl-RS" sz="24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53%, 46%. </a:t>
            </a:r>
          </a:p>
          <a:p>
            <a:pPr algn="just">
              <a:buClrTx/>
              <a:buFont typeface="Wingdings" panose="05000000000000000000" pitchFamily="2" charset="2"/>
              <a:buChar char="q"/>
              <a:defRPr/>
            </a:pPr>
            <a:r>
              <a:rPr lang="sr-Cyrl-RS" sz="2400" dirty="0">
                <a:solidFill>
                  <a:schemeClr val="tx1"/>
                </a:solidFill>
                <a:latin typeface="Times New Roman" panose="02020603050405020304" pitchFamily="18" charset="0"/>
                <a:cs typeface="Times New Roman" panose="02020603050405020304" pitchFamily="18" charset="0"/>
              </a:rPr>
              <a:t>73%, 60%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 а ученици са закључном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(4), ЗОТ су </a:t>
            </a:r>
            <a:r>
              <a:rPr lang="sr-Cyrl-RS" sz="2400" dirty="0" err="1">
                <a:solidFill>
                  <a:schemeClr val="tx1"/>
                </a:solidFill>
                <a:latin typeface="Times New Roman" panose="02020603050405020304" pitchFamily="18" charset="0"/>
                <a:cs typeface="Times New Roman" panose="02020603050405020304" pitchFamily="18" charset="0"/>
              </a:rPr>
              <a:t>рјешавали</a:t>
            </a:r>
            <a:r>
              <a:rPr lang="sr-Cyrl-RS" sz="2400" dirty="0">
                <a:solidFill>
                  <a:schemeClr val="tx1"/>
                </a:solidFill>
                <a:latin typeface="Times New Roman" panose="02020603050405020304" pitchFamily="18" charset="0"/>
                <a:cs typeface="Times New Roman" panose="02020603050405020304" pitchFamily="18" charset="0"/>
              </a:rPr>
              <a:t> са: 100%, 100%, 100%, 100%, 93%, 93%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a:t>
            </a:r>
          </a:p>
          <a:p>
            <a:pPr marL="0" marR="0" lvl="0" indent="0" algn="l" defTabSz="457200" rtl="0" eaLnBrk="1" fontAlgn="auto" latinLnBrk="0" hangingPunct="1">
              <a:lnSpc>
                <a:spcPct val="100000"/>
              </a:lnSpc>
              <a:spcBef>
                <a:spcPts val="1000"/>
              </a:spcBef>
              <a:spcAft>
                <a:spcPts val="0"/>
              </a:spcAft>
              <a:buClrTx/>
              <a:buSzPct val="80000"/>
              <a:buNone/>
              <a:tabLst/>
              <a:defRPr/>
            </a:pPr>
            <a:endParaRPr kumimoji="0" lang="sr-Cyrl-RS" sz="2400" b="0"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cs typeface="Times New Roman" panose="02020603050405020304" pitchFamily="18" charset="0"/>
            </a:endParaRPr>
          </a:p>
        </p:txBody>
      </p:sp>
      <p:sp>
        <p:nvSpPr>
          <p:cNvPr id="6" name="Naslov 1">
            <a:extLst>
              <a:ext uri="{FF2B5EF4-FFF2-40B4-BE49-F238E27FC236}">
                <a16:creationId xmlns:a16="http://schemas.microsoft.com/office/drawing/2014/main" id="{774E92BE-DC06-0F88-CF7E-76BC8E375F0C}"/>
              </a:ext>
            </a:extLst>
          </p:cNvPr>
          <p:cNvSpPr txBox="1">
            <a:spLocks/>
          </p:cNvSpPr>
          <p:nvPr/>
        </p:nvSpPr>
        <p:spPr>
          <a:xfrm>
            <a:off x="251520" y="39539"/>
            <a:ext cx="8682168" cy="509141"/>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800">
                <a:solidFill>
                  <a:schemeClr val="tx1"/>
                </a:solidFill>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Tree>
    <p:extLst>
      <p:ext uri="{BB962C8B-B14F-4D97-AF65-F5344CB8AC3E}">
        <p14:creationId xmlns:p14="http://schemas.microsoft.com/office/powerpoint/2010/main" val="8627596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649B7-D5CC-EB8E-3593-4DC55C4A37C3}"/>
              </a:ext>
            </a:extLst>
          </p:cNvPr>
          <p:cNvSpPr>
            <a:spLocks noGrp="1"/>
          </p:cNvSpPr>
          <p:nvPr>
            <p:ph type="title"/>
          </p:nvPr>
        </p:nvSpPr>
        <p:spPr>
          <a:xfrm>
            <a:off x="609599" y="188640"/>
            <a:ext cx="6347713" cy="642987"/>
          </a:xfrm>
        </p:spPr>
        <p:txBody>
          <a:bodyPr>
            <a:normAutofit fontScale="90000"/>
          </a:bodyPr>
          <a:lstStyle/>
          <a:p>
            <a:br>
              <a:rPr lang="sr-Cyrl-RS" dirty="0"/>
            </a:br>
            <a:endParaRPr lang="sr-Latn-RS" dirty="0"/>
          </a:p>
        </p:txBody>
      </p:sp>
      <p:sp>
        <p:nvSpPr>
          <p:cNvPr id="3" name="Content Placeholder 2">
            <a:extLst>
              <a:ext uri="{FF2B5EF4-FFF2-40B4-BE49-F238E27FC236}">
                <a16:creationId xmlns:a16="http://schemas.microsoft.com/office/drawing/2014/main" id="{CBE425EC-4F8A-2268-EEE5-C5F465116E26}"/>
              </a:ext>
            </a:extLst>
          </p:cNvPr>
          <p:cNvSpPr>
            <a:spLocks noGrp="1"/>
          </p:cNvSpPr>
          <p:nvPr>
            <p:ph idx="1"/>
          </p:nvPr>
        </p:nvSpPr>
        <p:spPr>
          <a:xfrm>
            <a:off x="179512" y="697781"/>
            <a:ext cx="8754176" cy="6043587"/>
          </a:xfrm>
          <a:solidFill>
            <a:schemeClr val="accent2">
              <a:lumMod val="20000"/>
              <a:lumOff val="80000"/>
            </a:schemeClr>
          </a:solidFill>
          <a:ln w="38100">
            <a:solidFill>
              <a:srgbClr val="00B050"/>
            </a:solidFill>
          </a:ln>
        </p:spPr>
        <p:txBody>
          <a:bodyPr>
            <a:noAutofit/>
          </a:bodyPr>
          <a:lstStyle/>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Бијељина:</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„Свети Сава“ Бијељина, </a:t>
            </a:r>
            <a:r>
              <a:rPr lang="sr-Cyrl-RS" sz="2400" dirty="0">
                <a:solidFill>
                  <a:schemeClr val="tx1"/>
                </a:solidFill>
                <a:latin typeface="Times New Roman" panose="02020603050405020304" pitchFamily="18" charset="0"/>
                <a:cs typeface="Times New Roman" panose="02020603050405020304" pitchFamily="18" charset="0"/>
              </a:rPr>
              <a:t>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три ученика са </a:t>
            </a:r>
            <a:r>
              <a:rPr lang="sr-Cyrl-RS" sz="2400" i="1" dirty="0">
                <a:solidFill>
                  <a:schemeClr val="tx1"/>
                </a:solidFill>
                <a:latin typeface="Times New Roman" panose="02020603050405020304" pitchFamily="18" charset="0"/>
                <a:cs typeface="Times New Roman" panose="02020603050405020304" pitchFamily="18" charset="0"/>
              </a:rPr>
              <a:t>одличном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на полугодишту су </a:t>
            </a:r>
            <a:r>
              <a:rPr lang="sr-Cyrl-RS" sz="2400" dirty="0" err="1">
                <a:solidFill>
                  <a:schemeClr val="tx1"/>
                </a:solidFill>
                <a:latin typeface="Times New Roman" panose="02020603050405020304" pitchFamily="18" charset="0"/>
                <a:cs typeface="Times New Roman" panose="02020603050405020304" pitchFamily="18" charset="0"/>
              </a:rPr>
              <a:t>рјешавали</a:t>
            </a:r>
            <a:r>
              <a:rPr lang="sr-Cyrl-RS" sz="2400" dirty="0">
                <a:solidFill>
                  <a:schemeClr val="tx1"/>
                </a:solidFill>
                <a:latin typeface="Times New Roman" panose="02020603050405020304" pitchFamily="18" charset="0"/>
                <a:cs typeface="Times New Roman" panose="02020603050405020304" pitchFamily="18" charset="0"/>
              </a:rPr>
              <a:t> ЗОТ са 46%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 а ученик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добар</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dirty="0" err="1">
                <a:solidFill>
                  <a:schemeClr val="tx1"/>
                </a:solidFill>
                <a:latin typeface="Times New Roman" panose="02020603050405020304" pitchFamily="18" charset="0"/>
                <a:cs typeface="Times New Roman" panose="02020603050405020304" pitchFamily="18" charset="0"/>
              </a:rPr>
              <a:t>ријешио</a:t>
            </a:r>
            <a:r>
              <a:rPr lang="sr-Cyrl-RS" sz="2400" dirty="0">
                <a:solidFill>
                  <a:schemeClr val="tx1"/>
                </a:solidFill>
                <a:latin typeface="Times New Roman" panose="02020603050405020304" pitchFamily="18" charset="0"/>
                <a:cs typeface="Times New Roman" panose="02020603050405020304" pitchFamily="18" charset="0"/>
              </a:rPr>
              <a:t> је задатке са 86%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a:t>
            </a:r>
          </a:p>
          <a:p>
            <a:pPr algn="just">
              <a:buClrTx/>
              <a:buFont typeface="Wingdings" panose="05000000000000000000" pitchFamily="2" charset="2"/>
              <a:buChar char="q"/>
            </a:pPr>
            <a:r>
              <a:rPr lang="sr-Cyrl-RS" sz="2400" dirty="0">
                <a:solidFill>
                  <a:schemeClr val="tx1"/>
                </a:solidFill>
                <a:latin typeface="Times New Roman" panose="02020603050405020304" pitchFamily="18" charset="0"/>
                <a:cs typeface="Times New Roman" panose="02020603050405020304" pitchFamily="18" charset="0"/>
              </a:rPr>
              <a:t>У другом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ученици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су имали постигнуће од „незадовољавајућег нивоа“ до „високог нивоа“: 33%, 40%, 46%, 46%, 80%, 100%.</a:t>
            </a:r>
          </a:p>
          <a:p>
            <a:pPr algn="just">
              <a:buClrTx/>
              <a:buFont typeface="Wingdings" panose="05000000000000000000" pitchFamily="2" charset="2"/>
              <a:buChar char="q"/>
            </a:pPr>
            <a:r>
              <a:rPr lang="sr-Cyrl-RS" sz="2400" dirty="0">
                <a:solidFill>
                  <a:schemeClr val="tx1"/>
                </a:solidFill>
                <a:latin typeface="Times New Roman" panose="02020603050405020304" pitchFamily="18" charset="0"/>
                <a:cs typeface="Times New Roman" panose="02020603050405020304" pitchFamily="18" charset="0"/>
              </a:rPr>
              <a:t>У трећем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ученик са </a:t>
            </a:r>
            <a:r>
              <a:rPr lang="sr-Cyrl-RS" sz="2400" i="1" dirty="0">
                <a:solidFill>
                  <a:schemeClr val="tx1"/>
                </a:solidFill>
                <a:latin typeface="Times New Roman" panose="02020603050405020304" pitchFamily="18" charset="0"/>
                <a:cs typeface="Times New Roman" panose="02020603050405020304" pitchFamily="18" charset="0"/>
              </a:rPr>
              <a:t>одличном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је остварио 26% </a:t>
            </a:r>
            <a:r>
              <a:rPr lang="sr-Cyrl-RS" sz="2400" dirty="0" err="1">
                <a:solidFill>
                  <a:schemeClr val="tx1"/>
                </a:solidFill>
                <a:latin typeface="Times New Roman" panose="02020603050405020304" pitchFamily="18" charset="0"/>
                <a:cs typeface="Times New Roman" panose="02020603050405020304" pitchFamily="18" charset="0"/>
              </a:rPr>
              <a:t>ријешених</a:t>
            </a:r>
            <a:r>
              <a:rPr lang="sr-Cyrl-RS" sz="2400" dirty="0">
                <a:solidFill>
                  <a:schemeClr val="tx1"/>
                </a:solidFill>
                <a:latin typeface="Times New Roman" panose="02020603050405020304" pitchFamily="18" charset="0"/>
                <a:cs typeface="Times New Roman" panose="02020603050405020304" pitchFamily="18" charset="0"/>
              </a:rPr>
              <a:t> задатака.</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„Свети Сава“ </a:t>
            </a:r>
            <a:r>
              <a:rPr lang="sr-Cyrl-RS" sz="2400" b="1" dirty="0" err="1">
                <a:solidFill>
                  <a:schemeClr val="tx1"/>
                </a:solidFill>
                <a:latin typeface="Times New Roman" panose="02020603050405020304" pitchFamily="18" charset="0"/>
                <a:cs typeface="Times New Roman" panose="02020603050405020304" pitchFamily="18" charset="0"/>
              </a:rPr>
              <a:t>Црњалово</a:t>
            </a:r>
            <a:r>
              <a:rPr lang="sr-Cyrl-RS" sz="2400" dirty="0">
                <a:solidFill>
                  <a:schemeClr val="tx1"/>
                </a:solidFill>
                <a:latin typeface="Times New Roman" panose="02020603050405020304" pitchFamily="18" charset="0"/>
                <a:cs typeface="Times New Roman" panose="02020603050405020304" pitchFamily="18" charset="0"/>
              </a:rPr>
              <a:t>, ученик са закључном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 </a:t>
            </a:r>
            <a:r>
              <a:rPr lang="sr-Cyrl-RS" sz="2400" dirty="0">
                <a:solidFill>
                  <a:schemeClr val="tx1"/>
                </a:solidFill>
                <a:latin typeface="Times New Roman" panose="02020603050405020304" pitchFamily="18" charset="0"/>
                <a:cs typeface="Times New Roman" panose="02020603050405020304" pitchFamily="18" charset="0"/>
              </a:rPr>
              <a:t>(2), остварио 53%, а ученик са закључном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(5) остварио 46% или 53%. </a:t>
            </a:r>
          </a:p>
          <a:p>
            <a:pPr marL="0" marR="0" lvl="0" indent="0" algn="just" defTabSz="457200" rtl="0" eaLnBrk="1" fontAlgn="auto" latinLnBrk="0" hangingPunct="1">
              <a:lnSpc>
                <a:spcPct val="100000"/>
              </a:lnSpc>
              <a:spcBef>
                <a:spcPts val="1000"/>
              </a:spcBef>
              <a:spcAft>
                <a:spcPts val="0"/>
              </a:spcAft>
              <a:buClrTx/>
              <a:buSzPct val="80000"/>
              <a:buNone/>
              <a:tabLst/>
              <a:defRPr/>
            </a:pPr>
            <a:endParaRPr kumimoji="0" lang="sr-Cyrl-RS" sz="2400" b="0"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cs typeface="Times New Roman" panose="02020603050405020304" pitchFamily="18" charset="0"/>
            </a:endParaRPr>
          </a:p>
        </p:txBody>
      </p:sp>
      <p:sp>
        <p:nvSpPr>
          <p:cNvPr id="6" name="Naslov 1">
            <a:extLst>
              <a:ext uri="{FF2B5EF4-FFF2-40B4-BE49-F238E27FC236}">
                <a16:creationId xmlns:a16="http://schemas.microsoft.com/office/drawing/2014/main" id="{774E92BE-DC06-0F88-CF7E-76BC8E375F0C}"/>
              </a:ext>
            </a:extLst>
          </p:cNvPr>
          <p:cNvSpPr txBox="1">
            <a:spLocks/>
          </p:cNvSpPr>
          <p:nvPr/>
        </p:nvSpPr>
        <p:spPr>
          <a:xfrm>
            <a:off x="251520" y="39539"/>
            <a:ext cx="8682168" cy="509141"/>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800">
                <a:solidFill>
                  <a:schemeClr val="tx1"/>
                </a:solidFill>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Tree>
    <p:extLst>
      <p:ext uri="{BB962C8B-B14F-4D97-AF65-F5344CB8AC3E}">
        <p14:creationId xmlns:p14="http://schemas.microsoft.com/office/powerpoint/2010/main" val="3593686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649B7-D5CC-EB8E-3593-4DC55C4A37C3}"/>
              </a:ext>
            </a:extLst>
          </p:cNvPr>
          <p:cNvSpPr>
            <a:spLocks noGrp="1"/>
          </p:cNvSpPr>
          <p:nvPr>
            <p:ph type="title"/>
          </p:nvPr>
        </p:nvSpPr>
        <p:spPr>
          <a:xfrm>
            <a:off x="609599" y="188640"/>
            <a:ext cx="6347713" cy="642987"/>
          </a:xfrm>
        </p:spPr>
        <p:txBody>
          <a:bodyPr>
            <a:normAutofit fontScale="90000"/>
          </a:bodyPr>
          <a:lstStyle/>
          <a:p>
            <a:br>
              <a:rPr lang="sr-Cyrl-RS" dirty="0"/>
            </a:br>
            <a:endParaRPr lang="sr-Latn-RS" dirty="0"/>
          </a:p>
        </p:txBody>
      </p:sp>
      <p:sp>
        <p:nvSpPr>
          <p:cNvPr id="3" name="Content Placeholder 2">
            <a:extLst>
              <a:ext uri="{FF2B5EF4-FFF2-40B4-BE49-F238E27FC236}">
                <a16:creationId xmlns:a16="http://schemas.microsoft.com/office/drawing/2014/main" id="{CBE425EC-4F8A-2268-EEE5-C5F465116E26}"/>
              </a:ext>
            </a:extLst>
          </p:cNvPr>
          <p:cNvSpPr>
            <a:spLocks noGrp="1"/>
          </p:cNvSpPr>
          <p:nvPr>
            <p:ph idx="1"/>
          </p:nvPr>
        </p:nvSpPr>
        <p:spPr>
          <a:xfrm>
            <a:off x="179512" y="697781"/>
            <a:ext cx="8754176" cy="6043587"/>
          </a:xfrm>
          <a:solidFill>
            <a:schemeClr val="accent2">
              <a:lumMod val="20000"/>
              <a:lumOff val="80000"/>
            </a:schemeClr>
          </a:solidFill>
          <a:ln w="38100">
            <a:solidFill>
              <a:srgbClr val="00B050"/>
            </a:solidFill>
          </a:ln>
        </p:spPr>
        <p:txBody>
          <a:bodyPr>
            <a:noAutofit/>
          </a:bodyPr>
          <a:lstStyle/>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Бијељина:</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„Алекса Шантић“ </a:t>
            </a:r>
            <a:r>
              <a:rPr lang="sr-Cyrl-RS" sz="2400" b="1" dirty="0" err="1">
                <a:solidFill>
                  <a:schemeClr val="tx1"/>
                </a:solidFill>
                <a:latin typeface="Times New Roman" panose="02020603050405020304" pitchFamily="18" charset="0"/>
                <a:cs typeface="Times New Roman" panose="02020603050405020304" pitchFamily="18" charset="0"/>
              </a:rPr>
              <a:t>Угљевик</a:t>
            </a:r>
            <a:r>
              <a:rPr lang="sr-Cyrl-RS" sz="2400" dirty="0">
                <a:solidFill>
                  <a:schemeClr val="tx1"/>
                </a:solidFill>
                <a:latin typeface="Times New Roman" panose="02020603050405020304" pitchFamily="18" charset="0"/>
                <a:cs typeface="Times New Roman" panose="02020603050405020304" pitchFamily="18" charset="0"/>
              </a:rPr>
              <a:t>, ученик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 </a:t>
            </a:r>
            <a:r>
              <a:rPr lang="sr-Cyrl-RS" sz="2400" dirty="0">
                <a:solidFill>
                  <a:schemeClr val="tx1"/>
                </a:solidFill>
                <a:latin typeface="Times New Roman" panose="02020603050405020304" pitchFamily="18" charset="0"/>
                <a:cs typeface="Times New Roman" panose="02020603050405020304" pitchFamily="18" charset="0"/>
              </a:rPr>
              <a:t>имао је 40% </a:t>
            </a:r>
            <a:r>
              <a:rPr lang="sr-Cyrl-RS" sz="2400" dirty="0" err="1">
                <a:solidFill>
                  <a:schemeClr val="tx1"/>
                </a:solidFill>
                <a:latin typeface="Times New Roman" panose="02020603050405020304" pitchFamily="18" charset="0"/>
                <a:cs typeface="Times New Roman" panose="02020603050405020304" pitchFamily="18" charset="0"/>
              </a:rPr>
              <a:t>успјешно</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dirty="0" err="1">
                <a:solidFill>
                  <a:schemeClr val="tx1"/>
                </a:solidFill>
                <a:latin typeface="Times New Roman" panose="02020603050405020304" pitchFamily="18" charset="0"/>
                <a:cs typeface="Times New Roman" panose="02020603050405020304" pitchFamily="18" charset="0"/>
              </a:rPr>
              <a:t>ријешених</a:t>
            </a:r>
            <a:r>
              <a:rPr lang="sr-Cyrl-RS" sz="2400" dirty="0">
                <a:solidFill>
                  <a:schemeClr val="tx1"/>
                </a:solidFill>
                <a:latin typeface="Times New Roman" panose="02020603050405020304" pitchFamily="18" charset="0"/>
                <a:cs typeface="Times New Roman" panose="02020603050405020304" pitchFamily="18" charset="0"/>
              </a:rPr>
              <a:t> задатака, а ученици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 </a:t>
            </a:r>
            <a:r>
              <a:rPr lang="sr-Cyrl-RS" sz="2400" dirty="0">
                <a:solidFill>
                  <a:schemeClr val="tx1"/>
                </a:solidFill>
                <a:latin typeface="Times New Roman" panose="02020603050405020304" pitchFamily="18" charset="0"/>
                <a:cs typeface="Times New Roman" panose="02020603050405020304" pitchFamily="18" charset="0"/>
              </a:rPr>
              <a:t>су имали 33% </a:t>
            </a:r>
            <a:r>
              <a:rPr lang="sr-Cyrl-RS" sz="2400" dirty="0" err="1">
                <a:solidFill>
                  <a:schemeClr val="tx1"/>
                </a:solidFill>
                <a:latin typeface="Times New Roman" panose="02020603050405020304" pitchFamily="18" charset="0"/>
                <a:cs typeface="Times New Roman" panose="02020603050405020304" pitchFamily="18" charset="0"/>
              </a:rPr>
              <a:t>ријешених</a:t>
            </a:r>
            <a:r>
              <a:rPr lang="sr-Cyrl-RS" sz="2400" dirty="0">
                <a:solidFill>
                  <a:schemeClr val="tx1"/>
                </a:solidFill>
                <a:latin typeface="Times New Roman" panose="02020603050405020304" pitchFamily="18" charset="0"/>
                <a:cs typeface="Times New Roman" panose="02020603050405020304" pitchFamily="18" charset="0"/>
              </a:rPr>
              <a:t> задатака.</a:t>
            </a:r>
            <a:endParaRPr lang="sr-Cyrl-RS" sz="2400" b="1" i="1" dirty="0">
              <a:solidFill>
                <a:schemeClr val="tx1"/>
              </a:solidFill>
              <a:latin typeface="Times New Roman" panose="02020603050405020304" pitchFamily="18" charset="0"/>
              <a:cs typeface="Times New Roman" panose="02020603050405020304" pitchFamily="18" charset="0"/>
            </a:endParaRPr>
          </a:p>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Приједор:</a:t>
            </a:r>
          </a:p>
          <a:p>
            <a:pPr>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„Вук С. Караџић“ Козарска Дубица </a:t>
            </a:r>
            <a:r>
              <a:rPr lang="sr-Cyrl-RS" sz="2400" dirty="0">
                <a:solidFill>
                  <a:schemeClr val="tx1"/>
                </a:solidFill>
                <a:latin typeface="Times New Roman" panose="02020603050405020304" pitchFamily="18" charset="0"/>
                <a:cs typeface="Times New Roman" panose="02020603050405020304" pitchFamily="18" charset="0"/>
              </a:rPr>
              <a:t>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ученици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су остварили од 13% до 80%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 приликом </a:t>
            </a:r>
            <a:r>
              <a:rPr lang="sr-Cyrl-RS" sz="2400" dirty="0" err="1">
                <a:solidFill>
                  <a:schemeClr val="tx1"/>
                </a:solidFill>
                <a:latin typeface="Times New Roman" panose="02020603050405020304" pitchFamily="18" charset="0"/>
                <a:cs typeface="Times New Roman" panose="02020603050405020304" pitchFamily="18" charset="0"/>
              </a:rPr>
              <a:t>рјешавања</a:t>
            </a:r>
            <a:r>
              <a:rPr lang="sr-Cyrl-RS" sz="2400" dirty="0">
                <a:solidFill>
                  <a:schemeClr val="tx1"/>
                </a:solidFill>
                <a:latin typeface="Times New Roman" panose="02020603050405020304" pitchFamily="18" charset="0"/>
                <a:cs typeface="Times New Roman" panose="02020603050405020304" pitchFamily="18" charset="0"/>
              </a:rPr>
              <a:t> задатака објективног типа (13%, 13%, 40%, 40%, 40%, 53%, 66%, 73%, 80%).</a:t>
            </a:r>
          </a:p>
          <a:p>
            <a:pPr marL="0" indent="0">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Добој:</a:t>
            </a:r>
          </a:p>
          <a:p>
            <a:pPr algn="just">
              <a:buClrTx/>
              <a:buFont typeface="Wingdings" panose="05000000000000000000" pitchFamily="2" charset="2"/>
              <a:buChar char="q"/>
              <a:defRPr/>
            </a:pPr>
            <a:r>
              <a:rPr lang="sr-Cyrl-RS" sz="2400" b="1" dirty="0">
                <a:solidFill>
                  <a:schemeClr val="tx1"/>
                </a:solidFill>
                <a:latin typeface="Times New Roman" panose="02020603050405020304" pitchFamily="18" charset="0"/>
                <a:cs typeface="Times New Roman" panose="02020603050405020304" pitchFamily="18" charset="0"/>
              </a:rPr>
              <a:t>ОШ „Никола Тесла“ Дервента</a:t>
            </a:r>
            <a:r>
              <a:rPr lang="sr-Cyrl-RS" sz="2400" dirty="0">
                <a:solidFill>
                  <a:schemeClr val="tx1"/>
                </a:solidFill>
                <a:latin typeface="Times New Roman" panose="02020603050405020304" pitchFamily="18" charset="0"/>
                <a:cs typeface="Times New Roman" panose="02020603050405020304" pitchFamily="18" charset="0"/>
              </a:rPr>
              <a:t>, 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ученици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на полугодишту имали су на ЗОТ-у: 33%, 40%, 46%, 46%; а </a:t>
            </a:r>
            <a:r>
              <a:rPr lang="sr-Cyrl-RS" sz="2400" i="1" dirty="0" err="1">
                <a:solidFill>
                  <a:schemeClr val="tx1"/>
                </a:solidFill>
                <a:latin typeface="Times New Roman" panose="02020603050405020304" pitchFamily="18" charset="0"/>
                <a:cs typeface="Times New Roman" panose="02020603050405020304" pitchFamily="18" charset="0"/>
              </a:rPr>
              <a:t>врлодобри</a:t>
            </a:r>
            <a:r>
              <a:rPr lang="sr-Cyrl-RS" sz="2400" dirty="0">
                <a:solidFill>
                  <a:schemeClr val="tx1"/>
                </a:solidFill>
                <a:latin typeface="Times New Roman" panose="02020603050405020304" pitchFamily="18" charset="0"/>
                <a:cs typeface="Times New Roman" panose="02020603050405020304" pitchFamily="18" charset="0"/>
              </a:rPr>
              <a:t>: 20%, 26%, 26%, 40%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a:t>
            </a:r>
          </a:p>
          <a:p>
            <a:pPr marL="0" marR="0" lvl="0" indent="0" algn="just" defTabSz="457200" rtl="0" eaLnBrk="1" fontAlgn="auto" latinLnBrk="0" hangingPunct="1">
              <a:lnSpc>
                <a:spcPct val="100000"/>
              </a:lnSpc>
              <a:spcBef>
                <a:spcPts val="1000"/>
              </a:spcBef>
              <a:spcAft>
                <a:spcPts val="0"/>
              </a:spcAft>
              <a:buClrTx/>
              <a:buSzPct val="80000"/>
              <a:buNone/>
              <a:tabLst/>
              <a:defRPr/>
            </a:pPr>
            <a:endParaRPr kumimoji="0" lang="sr-Cyrl-RS" sz="2400" b="0"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cs typeface="Times New Roman" panose="02020603050405020304" pitchFamily="18" charset="0"/>
            </a:endParaRPr>
          </a:p>
        </p:txBody>
      </p:sp>
      <p:sp>
        <p:nvSpPr>
          <p:cNvPr id="6" name="Naslov 1">
            <a:extLst>
              <a:ext uri="{FF2B5EF4-FFF2-40B4-BE49-F238E27FC236}">
                <a16:creationId xmlns:a16="http://schemas.microsoft.com/office/drawing/2014/main" id="{774E92BE-DC06-0F88-CF7E-76BC8E375F0C}"/>
              </a:ext>
            </a:extLst>
          </p:cNvPr>
          <p:cNvSpPr txBox="1">
            <a:spLocks/>
          </p:cNvSpPr>
          <p:nvPr/>
        </p:nvSpPr>
        <p:spPr>
          <a:xfrm>
            <a:off x="251520" y="39539"/>
            <a:ext cx="8682168" cy="509141"/>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800">
                <a:solidFill>
                  <a:schemeClr val="tx1"/>
                </a:solidFill>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Tree>
    <p:extLst>
      <p:ext uri="{BB962C8B-B14F-4D97-AF65-F5344CB8AC3E}">
        <p14:creationId xmlns:p14="http://schemas.microsoft.com/office/powerpoint/2010/main" val="640523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649B7-D5CC-EB8E-3593-4DC55C4A37C3}"/>
              </a:ext>
            </a:extLst>
          </p:cNvPr>
          <p:cNvSpPr>
            <a:spLocks noGrp="1"/>
          </p:cNvSpPr>
          <p:nvPr>
            <p:ph type="title"/>
          </p:nvPr>
        </p:nvSpPr>
        <p:spPr>
          <a:xfrm>
            <a:off x="609599" y="188640"/>
            <a:ext cx="6347713" cy="642987"/>
          </a:xfrm>
        </p:spPr>
        <p:txBody>
          <a:bodyPr>
            <a:normAutofit fontScale="90000"/>
          </a:bodyPr>
          <a:lstStyle/>
          <a:p>
            <a:br>
              <a:rPr lang="sr-Cyrl-RS" dirty="0"/>
            </a:br>
            <a:endParaRPr lang="sr-Latn-RS" dirty="0"/>
          </a:p>
        </p:txBody>
      </p:sp>
      <p:sp>
        <p:nvSpPr>
          <p:cNvPr id="3" name="Content Placeholder 2">
            <a:extLst>
              <a:ext uri="{FF2B5EF4-FFF2-40B4-BE49-F238E27FC236}">
                <a16:creationId xmlns:a16="http://schemas.microsoft.com/office/drawing/2014/main" id="{CBE425EC-4F8A-2268-EEE5-C5F465116E26}"/>
              </a:ext>
            </a:extLst>
          </p:cNvPr>
          <p:cNvSpPr>
            <a:spLocks noGrp="1"/>
          </p:cNvSpPr>
          <p:nvPr>
            <p:ph idx="1"/>
          </p:nvPr>
        </p:nvSpPr>
        <p:spPr>
          <a:xfrm>
            <a:off x="179512" y="548681"/>
            <a:ext cx="8754176" cy="6192688"/>
          </a:xfrm>
          <a:solidFill>
            <a:schemeClr val="accent2">
              <a:lumMod val="20000"/>
              <a:lumOff val="80000"/>
            </a:schemeClr>
          </a:solidFill>
          <a:ln w="38100">
            <a:solidFill>
              <a:srgbClr val="00B050"/>
            </a:solidFill>
          </a:ln>
        </p:spPr>
        <p:txBody>
          <a:bodyPr>
            <a:noAutofit/>
          </a:bodyPr>
          <a:lstStyle/>
          <a:p>
            <a:pPr marL="0" indent="0" algn="just">
              <a:buClrTx/>
              <a:buNone/>
            </a:pPr>
            <a:r>
              <a:rPr lang="sr-Cyrl-RS" sz="2400" b="1" i="1" dirty="0">
                <a:solidFill>
                  <a:schemeClr val="tx1"/>
                </a:solidFill>
                <a:latin typeface="Times New Roman" panose="02020603050405020304" pitchFamily="18" charset="0"/>
                <a:cs typeface="Times New Roman" panose="02020603050405020304" pitchFamily="18" charset="0"/>
              </a:rPr>
              <a:t>Регија Добој:</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„Милан Ракић“ </a:t>
            </a:r>
            <a:r>
              <a:rPr lang="sr-Cyrl-RS" sz="2400" b="1" dirty="0" err="1">
                <a:solidFill>
                  <a:schemeClr val="tx1"/>
                </a:solidFill>
                <a:latin typeface="Times New Roman" panose="02020603050405020304" pitchFamily="18" charset="0"/>
                <a:cs typeface="Times New Roman" panose="02020603050405020304" pitchFamily="18" charset="0"/>
              </a:rPr>
              <a:t>Буковица</a:t>
            </a:r>
            <a:r>
              <a:rPr lang="sr-Cyrl-RS" sz="2400" b="1" dirty="0">
                <a:solidFill>
                  <a:schemeClr val="tx1"/>
                </a:solidFill>
                <a:latin typeface="Times New Roman" panose="02020603050405020304" pitchFamily="18" charset="0"/>
                <a:cs typeface="Times New Roman" panose="02020603050405020304" pitchFamily="18" charset="0"/>
              </a:rPr>
              <a:t> Велика, Добој</a:t>
            </a:r>
            <a:r>
              <a:rPr lang="sr-Cyrl-RS" sz="2400" dirty="0">
                <a:solidFill>
                  <a:schemeClr val="tx1"/>
                </a:solidFill>
                <a:latin typeface="Times New Roman" panose="02020603050405020304" pitchFamily="18" charset="0"/>
                <a:cs typeface="Times New Roman" panose="02020603050405020304" pitchFamily="18" charset="0"/>
              </a:rPr>
              <a:t>, 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је било постигнуће 84%,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a:t>
            </a:r>
            <a:r>
              <a:rPr lang="sr-Cyrl-RS" sz="2400" dirty="0">
                <a:solidFill>
                  <a:schemeClr val="tx1"/>
                </a:solidFill>
                <a:latin typeface="Times New Roman" panose="02020603050405020304" pitchFamily="18" charset="0"/>
                <a:cs typeface="Times New Roman" panose="02020603050405020304" pitchFamily="18" charset="0"/>
              </a:rPr>
              <a:t>: 60%; </a:t>
            </a:r>
            <a:r>
              <a:rPr lang="sr-Cyrl-RS" sz="2400" i="1" dirty="0">
                <a:solidFill>
                  <a:schemeClr val="tx1"/>
                </a:solidFill>
                <a:latin typeface="Times New Roman" panose="02020603050405020304" pitchFamily="18" charset="0"/>
                <a:cs typeface="Times New Roman" panose="02020603050405020304" pitchFamily="18" charset="0"/>
              </a:rPr>
              <a:t>добар</a:t>
            </a:r>
            <a:r>
              <a:rPr lang="sr-Cyrl-RS" sz="2400" dirty="0">
                <a:solidFill>
                  <a:schemeClr val="tx1"/>
                </a:solidFill>
                <a:latin typeface="Times New Roman" panose="02020603050405020304" pitchFamily="18" charset="0"/>
                <a:cs typeface="Times New Roman" panose="02020603050405020304" pitchFamily="18" charset="0"/>
              </a:rPr>
              <a:t>: 80%, 73%;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93%, 86%, 86%, 86% </a:t>
            </a:r>
            <a:r>
              <a:rPr lang="sr-Cyrl-RS" sz="2400" dirty="0" err="1">
                <a:solidFill>
                  <a:schemeClr val="tx1"/>
                </a:solidFill>
                <a:latin typeface="Times New Roman" panose="02020603050405020304" pitchFamily="18" charset="0"/>
                <a:cs typeface="Times New Roman" panose="02020603050405020304" pitchFamily="18" charset="0"/>
              </a:rPr>
              <a:t>успјешности</a:t>
            </a:r>
            <a:r>
              <a:rPr lang="sr-Cyrl-RS" sz="2400" dirty="0">
                <a:solidFill>
                  <a:schemeClr val="tx1"/>
                </a:solidFill>
                <a:latin typeface="Times New Roman" panose="02020603050405020304" pitchFamily="18" charset="0"/>
                <a:cs typeface="Times New Roman" panose="02020603050405020304" pitchFamily="18" charset="0"/>
              </a:rPr>
              <a:t>).</a:t>
            </a:r>
          </a:p>
          <a:p>
            <a:pPr algn="just">
              <a:buClrTx/>
              <a:buFont typeface="Wingdings" panose="05000000000000000000" pitchFamily="2" charset="2"/>
              <a:buChar char="q"/>
            </a:pPr>
            <a:r>
              <a:rPr lang="sr-Cyrl-RS" sz="2400" dirty="0">
                <a:solidFill>
                  <a:schemeClr val="tx1"/>
                </a:solidFill>
                <a:latin typeface="Times New Roman" panose="02020603050405020304" pitchFamily="18" charset="0"/>
                <a:cs typeface="Times New Roman" panose="02020603050405020304" pitchFamily="18" charset="0"/>
              </a:rPr>
              <a:t>У другом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73%, 53%.</a:t>
            </a:r>
          </a:p>
          <a:p>
            <a:pPr algn="just">
              <a:buClrTx/>
              <a:buFont typeface="Wingdings" panose="05000000000000000000" pitchFamily="2" charset="2"/>
              <a:buChar char="q"/>
            </a:pPr>
            <a:r>
              <a:rPr lang="sr-Cyrl-RS" sz="2400" dirty="0">
                <a:solidFill>
                  <a:schemeClr val="tx1"/>
                </a:solidFill>
                <a:latin typeface="Times New Roman" panose="02020603050405020304" pitchFamily="18" charset="0"/>
                <a:cs typeface="Times New Roman" panose="02020603050405020304" pitchFamily="18" charset="0"/>
              </a:rPr>
              <a:t>У трећем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26%, 33%, 46%; 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err="1">
                <a:solidFill>
                  <a:schemeClr val="tx1"/>
                </a:solidFill>
                <a:latin typeface="Times New Roman" panose="02020603050405020304" pitchFamily="18" charset="0"/>
                <a:cs typeface="Times New Roman" panose="02020603050405020304" pitchFamily="18" charset="0"/>
              </a:rPr>
              <a:t>врлодобар</a:t>
            </a:r>
            <a:r>
              <a:rPr lang="sr-Cyrl-RS" sz="2400" dirty="0">
                <a:solidFill>
                  <a:schemeClr val="tx1"/>
                </a:solidFill>
                <a:latin typeface="Times New Roman" panose="02020603050405020304" pitchFamily="18" charset="0"/>
                <a:cs typeface="Times New Roman" panose="02020603050405020304" pitchFamily="18" charset="0"/>
              </a:rPr>
              <a:t>: 26%, 26%.</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„Свети Сава“ Брод</a:t>
            </a:r>
            <a:r>
              <a:rPr lang="sr-Cyrl-RS" sz="2400" dirty="0">
                <a:solidFill>
                  <a:schemeClr val="tx1"/>
                </a:solidFill>
                <a:latin typeface="Times New Roman" panose="02020603050405020304" pitchFamily="18" charset="0"/>
                <a:cs typeface="Times New Roman" panose="02020603050405020304" pitchFamily="18" charset="0"/>
              </a:rPr>
              <a:t>, два ученика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a:t>
            </a:r>
            <a:r>
              <a:rPr lang="sr-Cyrl-RS" sz="2400" dirty="0">
                <a:solidFill>
                  <a:schemeClr val="tx1"/>
                </a:solidFill>
                <a:latin typeface="Times New Roman" panose="02020603050405020304" pitchFamily="18" charset="0"/>
                <a:cs typeface="Times New Roman" panose="02020603050405020304" pitchFamily="18" charset="0"/>
              </a:rPr>
              <a:t> остварила су по 80% </a:t>
            </a:r>
            <a:r>
              <a:rPr lang="sr-Cyrl-RS" sz="2400" dirty="0" err="1">
                <a:solidFill>
                  <a:schemeClr val="tx1"/>
                </a:solidFill>
                <a:latin typeface="Times New Roman" panose="02020603050405020304" pitchFamily="18" charset="0"/>
                <a:cs typeface="Times New Roman" panose="02020603050405020304" pitchFamily="18" charset="0"/>
              </a:rPr>
              <a:t>ријешених</a:t>
            </a:r>
            <a:r>
              <a:rPr lang="sr-Cyrl-RS" sz="2400" dirty="0">
                <a:solidFill>
                  <a:schemeClr val="tx1"/>
                </a:solidFill>
                <a:latin typeface="Times New Roman" panose="02020603050405020304" pitchFamily="18" charset="0"/>
                <a:cs typeface="Times New Roman" panose="02020603050405020304" pitchFamily="18" charset="0"/>
              </a:rPr>
              <a:t> задатака.</a:t>
            </a:r>
          </a:p>
          <a:p>
            <a:pPr algn="just">
              <a:buClrTx/>
              <a:buFont typeface="Wingdings" panose="05000000000000000000" pitchFamily="2" charset="2"/>
              <a:buChar char="q"/>
            </a:pPr>
            <a:r>
              <a:rPr lang="sr-Cyrl-RS" sz="2400" b="1" dirty="0">
                <a:solidFill>
                  <a:schemeClr val="tx1"/>
                </a:solidFill>
                <a:latin typeface="Times New Roman" panose="02020603050405020304" pitchFamily="18" charset="0"/>
                <a:cs typeface="Times New Roman" panose="02020603050405020304" pitchFamily="18" charset="0"/>
              </a:rPr>
              <a:t>ОШ „</a:t>
            </a:r>
            <a:r>
              <a:rPr lang="sr-Cyrl-RS" sz="2400" b="1" dirty="0" err="1">
                <a:solidFill>
                  <a:schemeClr val="tx1"/>
                </a:solidFill>
                <a:latin typeface="Times New Roman" panose="02020603050405020304" pitchFamily="18" charset="0"/>
                <a:cs typeface="Times New Roman" panose="02020603050405020304" pitchFamily="18" charset="0"/>
              </a:rPr>
              <a:t>Шамац</a:t>
            </a:r>
            <a:r>
              <a:rPr lang="sr-Cyrl-RS" sz="2400" b="1" dirty="0">
                <a:solidFill>
                  <a:schemeClr val="tx1"/>
                </a:solidFill>
                <a:latin typeface="Times New Roman" panose="02020603050405020304" pitchFamily="18" charset="0"/>
                <a:cs typeface="Times New Roman" panose="02020603050405020304" pitchFamily="18" charset="0"/>
              </a:rPr>
              <a:t>“ </a:t>
            </a:r>
            <a:r>
              <a:rPr lang="sr-Cyrl-RS" sz="2400" b="1" dirty="0" err="1">
                <a:solidFill>
                  <a:schemeClr val="tx1"/>
                </a:solidFill>
                <a:latin typeface="Times New Roman" panose="02020603050405020304" pitchFamily="18" charset="0"/>
                <a:cs typeface="Times New Roman" panose="02020603050405020304" pitchFamily="18" charset="0"/>
              </a:rPr>
              <a:t>Шамац</a:t>
            </a:r>
            <a:r>
              <a:rPr lang="sr-Cyrl-RS" sz="2400" b="1" dirty="0">
                <a:solidFill>
                  <a:schemeClr val="tx1"/>
                </a:solidFill>
                <a:latin typeface="Times New Roman" panose="02020603050405020304" pitchFamily="18" charset="0"/>
                <a:cs typeface="Times New Roman" panose="02020603050405020304" pitchFamily="18" charset="0"/>
              </a:rPr>
              <a:t>, </a:t>
            </a:r>
            <a:r>
              <a:rPr lang="sr-Cyrl-RS" sz="2400" dirty="0">
                <a:solidFill>
                  <a:schemeClr val="tx1"/>
                </a:solidFill>
                <a:latin typeface="Times New Roman" panose="02020603050405020304" pitchFamily="18" charset="0"/>
                <a:cs typeface="Times New Roman" panose="02020603050405020304" pitchFamily="18" charset="0"/>
              </a:rPr>
              <a:t>у једном </a:t>
            </a:r>
            <a:r>
              <a:rPr lang="sr-Cyrl-RS" sz="2400" dirty="0" err="1">
                <a:solidFill>
                  <a:schemeClr val="tx1"/>
                </a:solidFill>
                <a:latin typeface="Times New Roman" panose="02020603050405020304" pitchFamily="18" charset="0"/>
                <a:cs typeface="Times New Roman" panose="02020603050405020304" pitchFamily="18" charset="0"/>
              </a:rPr>
              <a:t>одјељењу</a:t>
            </a:r>
            <a:r>
              <a:rPr lang="sr-Cyrl-RS" sz="2400" dirty="0">
                <a:solidFill>
                  <a:schemeClr val="tx1"/>
                </a:solidFill>
                <a:latin typeface="Times New Roman" panose="02020603050405020304" pitchFamily="18" charset="0"/>
                <a:cs typeface="Times New Roman" panose="02020603050405020304" pitchFamily="18" charset="0"/>
              </a:rPr>
              <a:t> ученик са закључном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довољан</a:t>
            </a:r>
            <a:r>
              <a:rPr lang="sr-Cyrl-RS" sz="2400" dirty="0">
                <a:solidFill>
                  <a:schemeClr val="tx1"/>
                </a:solidFill>
                <a:latin typeface="Times New Roman" panose="02020603050405020304" pitchFamily="18" charset="0"/>
                <a:cs typeface="Times New Roman" panose="02020603050405020304" pitchFamily="18" charset="0"/>
              </a:rPr>
              <a:t> постигао бољи резултат од три ученика са </a:t>
            </a:r>
            <a:r>
              <a:rPr lang="sr-Cyrl-RS" sz="2400" dirty="0" err="1">
                <a:solidFill>
                  <a:schemeClr val="tx1"/>
                </a:solidFill>
                <a:latin typeface="Times New Roman" panose="02020603050405020304" pitchFamily="18" charset="0"/>
                <a:cs typeface="Times New Roman" panose="02020603050405020304" pitchFamily="18" charset="0"/>
              </a:rPr>
              <a:t>оцјеном</a:t>
            </a:r>
            <a:r>
              <a:rPr lang="sr-Cyrl-RS" sz="2400" dirty="0">
                <a:solidFill>
                  <a:schemeClr val="tx1"/>
                </a:solidFill>
                <a:latin typeface="Times New Roman" panose="02020603050405020304" pitchFamily="18" charset="0"/>
                <a:cs typeface="Times New Roman" panose="02020603050405020304" pitchFamily="18" charset="0"/>
              </a:rPr>
              <a:t> </a:t>
            </a:r>
            <a:r>
              <a:rPr lang="sr-Cyrl-RS" sz="2400" i="1" dirty="0">
                <a:solidFill>
                  <a:schemeClr val="tx1"/>
                </a:solidFill>
                <a:latin typeface="Times New Roman" panose="02020603050405020304" pitchFamily="18" charset="0"/>
                <a:cs typeface="Times New Roman" panose="02020603050405020304" pitchFamily="18" charset="0"/>
              </a:rPr>
              <a:t>одличан</a:t>
            </a:r>
            <a:r>
              <a:rPr lang="sr-Cyrl-RS" sz="2400" dirty="0">
                <a:solidFill>
                  <a:schemeClr val="tx1"/>
                </a:solidFill>
                <a:latin typeface="Times New Roman" panose="02020603050405020304" pitchFamily="18" charset="0"/>
                <a:cs typeface="Times New Roman" panose="02020603050405020304" pitchFamily="18" charset="0"/>
              </a:rPr>
              <a:t> и са једним био исти по резултату на ЗОТ-у.</a:t>
            </a:r>
            <a:endParaRPr lang="sr-Latn-RS" sz="2400" dirty="0">
              <a:solidFill>
                <a:schemeClr val="tx1"/>
              </a:solidFill>
              <a:latin typeface="Times New Roman" panose="02020603050405020304" pitchFamily="18" charset="0"/>
              <a:cs typeface="Times New Roman" panose="02020603050405020304" pitchFamily="18" charset="0"/>
            </a:endParaRPr>
          </a:p>
          <a:p>
            <a:pPr marL="0" marR="0" lvl="0" indent="0" algn="just" defTabSz="457200" rtl="0" eaLnBrk="1" fontAlgn="auto" latinLnBrk="0" hangingPunct="1">
              <a:lnSpc>
                <a:spcPct val="100000"/>
              </a:lnSpc>
              <a:spcBef>
                <a:spcPts val="1000"/>
              </a:spcBef>
              <a:spcAft>
                <a:spcPts val="0"/>
              </a:spcAft>
              <a:buClrTx/>
              <a:buSzPct val="80000"/>
              <a:buNone/>
              <a:tabLst/>
              <a:defRPr/>
            </a:pPr>
            <a:endParaRPr kumimoji="0" lang="sr-Cyrl-RS" sz="2400" b="0"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cs typeface="Times New Roman" panose="02020603050405020304" pitchFamily="18" charset="0"/>
            </a:endParaRPr>
          </a:p>
        </p:txBody>
      </p:sp>
      <p:sp>
        <p:nvSpPr>
          <p:cNvPr id="6" name="Naslov 1">
            <a:extLst>
              <a:ext uri="{FF2B5EF4-FFF2-40B4-BE49-F238E27FC236}">
                <a16:creationId xmlns:a16="http://schemas.microsoft.com/office/drawing/2014/main" id="{774E92BE-DC06-0F88-CF7E-76BC8E375F0C}"/>
              </a:ext>
            </a:extLst>
          </p:cNvPr>
          <p:cNvSpPr txBox="1">
            <a:spLocks/>
          </p:cNvSpPr>
          <p:nvPr/>
        </p:nvSpPr>
        <p:spPr>
          <a:xfrm>
            <a:off x="251520" y="39539"/>
            <a:ext cx="8682168" cy="437133"/>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t">
            <a:no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bs-Cyrl-BA" sz="2800">
                <a:solidFill>
                  <a:schemeClr val="tx1"/>
                </a:solidFill>
                <a:latin typeface="Times New Roman" panose="02020603050405020304" pitchFamily="18" charset="0"/>
                <a:cs typeface="Times New Roman" panose="02020603050405020304" pitchFamily="18" charset="0"/>
              </a:rPr>
              <a:t>З а к љ у ч а к</a:t>
            </a:r>
            <a:endParaRPr lang="sr-Latn-CS" sz="2800" dirty="0">
              <a:solidFill>
                <a:schemeClr val="tx1"/>
              </a:solidFill>
            </a:endParaRPr>
          </a:p>
        </p:txBody>
      </p:sp>
    </p:spTree>
    <p:extLst>
      <p:ext uri="{BB962C8B-B14F-4D97-AF65-F5344CB8AC3E}">
        <p14:creationId xmlns:p14="http://schemas.microsoft.com/office/powerpoint/2010/main" val="30752701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39552" y="188640"/>
            <a:ext cx="8379650" cy="504056"/>
          </a:xfrm>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539552" y="908720"/>
            <a:ext cx="8280920" cy="5688632"/>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0" indent="0" algn="just">
              <a:buClrTx/>
              <a:buNone/>
            </a:pPr>
            <a:r>
              <a:rPr lang="ru-RU" sz="2400" dirty="0">
                <a:solidFill>
                  <a:schemeClr val="tx1"/>
                </a:solidFill>
                <a:latin typeface="Times New Roman" pitchFamily="18" charset="0"/>
                <a:cs typeface="Times New Roman" pitchFamily="18" charset="0"/>
              </a:rPr>
              <a:t>14.</a:t>
            </a:r>
            <a:r>
              <a:rPr lang="sr-Cyrl-CS" sz="2400" dirty="0">
                <a:solidFill>
                  <a:schemeClr val="tx1"/>
                </a:solidFill>
                <a:latin typeface="Times New Roman" panose="02020603050405020304" pitchFamily="18" charset="0"/>
                <a:cs typeface="Times New Roman" pitchFamily="18" charset="0"/>
              </a:rPr>
              <a:t> </a:t>
            </a:r>
            <a:r>
              <a:rPr lang="en-US" sz="2400" dirty="0" err="1">
                <a:solidFill>
                  <a:schemeClr val="tx1"/>
                </a:solidFill>
                <a:latin typeface="Times New Roman" pitchFamily="18" charset="0"/>
                <a:cs typeface="Times New Roman" pitchFamily="18" charset="0"/>
              </a:rPr>
              <a:t>Приликом</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планирања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припремања</a:t>
            </a:r>
            <a:r>
              <a:rPr lang="en-US" sz="2400" dirty="0">
                <a:solidFill>
                  <a:schemeClr val="tx1"/>
                </a:solidFill>
                <a:latin typeface="Times New Roman" pitchFamily="18" charset="0"/>
                <a:cs typeface="Times New Roman" pitchFamily="18" charset="0"/>
              </a:rPr>
              <a:t> и </a:t>
            </a:r>
            <a:r>
              <a:rPr lang="en-US" sz="2400" dirty="0" err="1">
                <a:solidFill>
                  <a:schemeClr val="tx1"/>
                </a:solidFill>
                <a:latin typeface="Times New Roman" pitchFamily="18" charset="0"/>
                <a:cs typeface="Times New Roman" pitchFamily="18" charset="0"/>
              </a:rPr>
              <a:t>реализације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наставе</a:t>
            </a:r>
            <a:r>
              <a:rPr lang="en-US" sz="2400" dirty="0">
                <a:solidFill>
                  <a:schemeClr val="tx1"/>
                </a:solidFill>
                <a:latin typeface="Times New Roman" pitchFamily="18" charset="0"/>
                <a:cs typeface="Times New Roman" pitchFamily="18" charset="0"/>
              </a:rPr>
              <a:t> </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математике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акценат</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треба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да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буде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оспособљавању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ученика</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за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примјену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математичког</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знања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То</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конкретно</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значи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уочавање</a:t>
            </a:r>
            <a:r>
              <a:rPr lang="en-US" sz="2400" dirty="0">
                <a:solidFill>
                  <a:schemeClr val="tx1"/>
                </a:solidFill>
                <a:latin typeface="Times New Roman" pitchFamily="18" charset="0"/>
                <a:cs typeface="Times New Roman" pitchFamily="18" charset="0"/>
              </a:rPr>
              <a:t> и </a:t>
            </a:r>
            <a:r>
              <a:rPr lang="en-US" sz="2400" dirty="0" err="1">
                <a:solidFill>
                  <a:schemeClr val="tx1"/>
                </a:solidFill>
                <a:latin typeface="Times New Roman" pitchFamily="18" charset="0"/>
                <a:cs typeface="Times New Roman" pitchFamily="18" charset="0"/>
              </a:rPr>
              <a:t>препознавање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података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сортирање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података</a:t>
            </a:r>
            <a:r>
              <a:rPr lang="en-US" sz="2400" dirty="0">
                <a:solidFill>
                  <a:schemeClr val="tx1"/>
                </a:solidFill>
                <a:latin typeface="Times New Roman" pitchFamily="18" charset="0"/>
                <a:cs typeface="Times New Roman" pitchFamily="18" charset="0"/>
              </a:rPr>
              <a:t>,</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обраду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података</a:t>
            </a:r>
            <a:r>
              <a:rPr lang="en-US" sz="2400" dirty="0">
                <a:solidFill>
                  <a:schemeClr val="tx1"/>
                </a:solidFill>
                <a:latin typeface="Times New Roman" pitchFamily="18" charset="0"/>
                <a:cs typeface="Times New Roman" pitchFamily="18" charset="0"/>
              </a:rPr>
              <a:t> и </a:t>
            </a:r>
            <a:r>
              <a:rPr lang="en-US" sz="2400" dirty="0" err="1">
                <a:solidFill>
                  <a:schemeClr val="tx1"/>
                </a:solidFill>
                <a:latin typeface="Times New Roman" pitchFamily="18" charset="0"/>
                <a:cs typeface="Times New Roman" pitchFamily="18" charset="0"/>
              </a:rPr>
              <a:t>интерпретацију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резултата</a:t>
            </a:r>
            <a:r>
              <a:rPr lang="en-US" sz="2400" dirty="0">
                <a:solidFill>
                  <a:schemeClr val="tx1"/>
                </a:solidFill>
                <a:latin typeface="Times New Roman" pitchFamily="18" charset="0"/>
                <a:cs typeface="Times New Roman" pitchFamily="18" charset="0"/>
              </a:rPr>
              <a:t>. </a:t>
            </a:r>
            <a:endParaRPr lang="sr-Cyrl-RS" sz="2400" dirty="0">
              <a:solidFill>
                <a:schemeClr val="tx1"/>
              </a:solidFill>
              <a:latin typeface="Times New Roman" pitchFamily="18" charset="0"/>
              <a:cs typeface="Times New Roman" pitchFamily="18" charset="0"/>
            </a:endParaRPr>
          </a:p>
          <a:p>
            <a:pPr marL="0" indent="0" algn="just">
              <a:buClrTx/>
              <a:buNone/>
            </a:pPr>
            <a:endParaRPr lang="sr-Cyrl-RS" sz="2400" dirty="0">
              <a:solidFill>
                <a:schemeClr val="tx1"/>
              </a:solidFill>
              <a:latin typeface="Times New Roman" pitchFamily="18" charset="0"/>
              <a:cs typeface="Times New Roman" pitchFamily="18" charset="0"/>
            </a:endParaRPr>
          </a:p>
          <a:p>
            <a:pPr marL="0" indent="0" algn="just">
              <a:buClrTx/>
              <a:buNone/>
              <a:defRPr/>
            </a:pPr>
            <a:r>
              <a:rPr lang="ru-RU" sz="2400" dirty="0">
                <a:solidFill>
                  <a:schemeClr val="tx1"/>
                </a:solidFill>
                <a:latin typeface="Times New Roman" pitchFamily="18" charset="0"/>
                <a:cs typeface="Times New Roman" pitchFamily="18" charset="0"/>
              </a:rPr>
              <a:t>15.</a:t>
            </a:r>
            <a:r>
              <a:rPr lang="sr-Cyrl-CS" sz="2400" dirty="0">
                <a:solidFill>
                  <a:schemeClr val="tx1"/>
                </a:solidFill>
                <a:latin typeface="Times New Roman" panose="02020603050405020304" pitchFamily="18" charset="0"/>
                <a:ea typeface="Times New Roman" panose="02020603050405020304" pitchFamily="18" charset="0"/>
              </a:rPr>
              <a:t> Објективност </a:t>
            </a:r>
            <a:r>
              <a:rPr lang="sr-Cyrl-CS" sz="2400" dirty="0" err="1">
                <a:solidFill>
                  <a:schemeClr val="tx1"/>
                </a:solidFill>
                <a:latin typeface="Times New Roman" panose="02020603050405020304" pitchFamily="18" charset="0"/>
                <a:ea typeface="Times New Roman" panose="02020603050405020304" pitchFamily="18" charset="0"/>
              </a:rPr>
              <a:t>мјерења</a:t>
            </a:r>
            <a:r>
              <a:rPr lang="sr-Cyrl-CS" sz="2400" dirty="0">
                <a:solidFill>
                  <a:schemeClr val="tx1"/>
                </a:solidFill>
                <a:latin typeface="Times New Roman" panose="02020603050405020304" pitchFamily="18" charset="0"/>
                <a:ea typeface="Times New Roman" panose="02020603050405020304" pitchFamily="18" charset="0"/>
              </a:rPr>
              <a:t> степена остварености исхода учења, без обзира на </a:t>
            </a:r>
            <a:r>
              <a:rPr lang="sr-Cyrl-CS" sz="2400" dirty="0" err="1">
                <a:solidFill>
                  <a:schemeClr val="tx1"/>
                </a:solidFill>
                <a:latin typeface="Times New Roman" panose="02020603050405020304" pitchFamily="18" charset="0"/>
                <a:ea typeface="Times New Roman" panose="02020603050405020304" pitchFamily="18" charset="0"/>
              </a:rPr>
              <a:t>примјену</a:t>
            </a:r>
            <a:r>
              <a:rPr lang="sr-Cyrl-CS" sz="2400" dirty="0">
                <a:solidFill>
                  <a:schemeClr val="tx1"/>
                </a:solidFill>
                <a:latin typeface="Times New Roman" panose="02020603050405020304" pitchFamily="18" charset="0"/>
                <a:ea typeface="Times New Roman" panose="02020603050405020304" pitchFamily="18" charset="0"/>
              </a:rPr>
              <a:t> низа задатака објективног типа, може </a:t>
            </a:r>
            <a:r>
              <a:rPr lang="sr-Cyrl-CS" sz="2400" dirty="0">
                <a:solidFill>
                  <a:schemeClr val="tx1"/>
                </a:solidFill>
                <a:latin typeface="Times New Roman" pitchFamily="18" charset="0"/>
                <a:ea typeface="Times New Roman" panose="02020603050405020304" pitchFamily="18" charset="0"/>
                <a:cs typeface="Times New Roman" pitchFamily="18" charset="0"/>
              </a:rPr>
              <a:t>бити доведена у питање, јер је могуће постојање различитих приступа испитном поступку, као и самом начину бодовања, иако су упутства и кључ </a:t>
            </a:r>
            <a:r>
              <a:rPr lang="sr-Cyrl-CS" sz="2400" dirty="0" err="1">
                <a:solidFill>
                  <a:schemeClr val="tx1"/>
                </a:solidFill>
                <a:latin typeface="Times New Roman" pitchFamily="18" charset="0"/>
                <a:ea typeface="Times New Roman" panose="02020603050405020304" pitchFamily="18" charset="0"/>
                <a:cs typeface="Times New Roman" pitchFamily="18" charset="0"/>
              </a:rPr>
              <a:t>рјешења</a:t>
            </a:r>
            <a:r>
              <a:rPr lang="sr-Cyrl-CS" sz="2400" dirty="0">
                <a:solidFill>
                  <a:schemeClr val="tx1"/>
                </a:solidFill>
                <a:latin typeface="Times New Roman" pitchFamily="18" charset="0"/>
                <a:ea typeface="Times New Roman" panose="02020603050405020304" pitchFamily="18" charset="0"/>
                <a:cs typeface="Times New Roman" pitchFamily="18" charset="0"/>
              </a:rPr>
              <a:t> били за све исти.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Нисмо</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сигурни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да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смо</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обезбиједили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објективне</a:t>
            </a:r>
            <a:r>
              <a:rPr lang="en-US" sz="2400" dirty="0">
                <a:solidFill>
                  <a:schemeClr val="tx1"/>
                </a:solidFill>
                <a:latin typeface="Times New Roman" pitchFamily="18" charset="0"/>
                <a:cs typeface="Times New Roman" pitchFamily="18" charset="0"/>
              </a:rPr>
              <a:t> и </a:t>
            </a:r>
            <a:r>
              <a:rPr lang="en-US" sz="2400" dirty="0" err="1">
                <a:solidFill>
                  <a:schemeClr val="tx1"/>
                </a:solidFill>
                <a:latin typeface="Times New Roman" pitchFamily="18" charset="0"/>
                <a:cs typeface="Times New Roman" pitchFamily="18" charset="0"/>
              </a:rPr>
              <a:t>поуздане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резултате</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због</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чега</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ћемо</a:t>
            </a:r>
            <a:r>
              <a:rPr lang="sr-Cyrl-RS" sz="2400" dirty="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у</a:t>
            </a:r>
            <a:r>
              <a:rPr lang="sr-Cyrl-R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наредним</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провјерама</a:t>
            </a:r>
            <a:r>
              <a:rPr lang="en-US" sz="2400" dirty="0">
                <a:solidFill>
                  <a:schemeClr val="tx1"/>
                </a:solidFill>
                <a:latin typeface="Times New Roman" pitchFamily="18" charset="0"/>
                <a:cs typeface="Times New Roman" pitchFamily="18" charset="0"/>
              </a:rPr>
              <a:t> </a:t>
            </a:r>
            <a:r>
              <a:rPr lang="sr-Cyrl-RS" sz="2400" dirty="0">
                <a:solidFill>
                  <a:schemeClr val="tx1"/>
                </a:solidFill>
                <a:latin typeface="Times New Roman" pitchFamily="18" charset="0"/>
                <a:cs typeface="Times New Roman" pitchFamily="18" charset="0"/>
              </a:rPr>
              <a:t>постигнућа </a:t>
            </a:r>
            <a:r>
              <a:rPr lang="en-US" sz="2400" dirty="0" err="1">
                <a:solidFill>
                  <a:schemeClr val="tx1"/>
                </a:solidFill>
                <a:latin typeface="Times New Roman" pitchFamily="18" charset="0"/>
                <a:cs typeface="Times New Roman" pitchFamily="18" charset="0"/>
              </a:rPr>
              <a:t>вршити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провјеру</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објективности</a:t>
            </a:r>
            <a:r>
              <a:rPr lang="en-US" sz="2400" dirty="0">
                <a:solidFill>
                  <a:schemeClr val="tx1"/>
                </a:solidFill>
                <a:latin typeface="Times New Roman" pitchFamily="18" charset="0"/>
                <a:cs typeface="Times New Roman" pitchFamily="18" charset="0"/>
              </a:rPr>
              <a:t> </a:t>
            </a:r>
            <a:r>
              <a:rPr lang="sr-Cyrl-RS" sz="2400" dirty="0">
                <a:solidFill>
                  <a:schemeClr val="tx1"/>
                </a:solidFill>
                <a:latin typeface="Times New Roman" pitchFamily="18" charset="0"/>
                <a:cs typeface="Times New Roman" pitchFamily="18" charset="0"/>
              </a:rPr>
              <a:t> и  </a:t>
            </a:r>
            <a:r>
              <a:rPr lang="en-US" sz="2400" dirty="0" err="1">
                <a:solidFill>
                  <a:schemeClr val="tx1"/>
                </a:solidFill>
                <a:latin typeface="Times New Roman" pitchFamily="18" charset="0"/>
                <a:cs typeface="Times New Roman" pitchFamily="18" charset="0"/>
              </a:rPr>
              <a:t>тачности</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резултата</a:t>
            </a:r>
            <a:r>
              <a:rPr lang="en-US" sz="2400" dirty="0">
                <a:solidFill>
                  <a:schemeClr val="tx1"/>
                </a:solidFill>
                <a:latin typeface="Times New Roman" pitchFamily="18" charset="0"/>
                <a:cs typeface="Times New Roman" pitchFamily="18" charset="0"/>
              </a:rPr>
              <a:t>. </a:t>
            </a:r>
            <a:endParaRPr lang="sr-Cyrl-RS" sz="2400" dirty="0">
              <a:solidFill>
                <a:schemeClr val="tx1"/>
              </a:solidFill>
              <a:latin typeface="Times New Roman" pitchFamily="18" charset="0"/>
              <a:cs typeface="Times New Roman" pitchFamily="18" charset="0"/>
            </a:endParaRPr>
          </a:p>
          <a:p>
            <a:pPr marL="457200" lvl="0" indent="-457200" algn="just">
              <a:spcAft>
                <a:spcPts val="0"/>
              </a:spcAft>
              <a:buClrTx/>
              <a:buNone/>
              <a:tabLst>
                <a:tab pos="457200" algn="l"/>
              </a:tabLst>
            </a:pPr>
            <a:endParaRPr lang="sr-Cyrl-RS" sz="2000" u="sng" dirty="0">
              <a:solidFill>
                <a:schemeClr val="tx1"/>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39</a:t>
            </a:fld>
            <a:endParaRPr lang="bs-Latn-BA"/>
          </a:p>
        </p:txBody>
      </p:sp>
    </p:spTree>
    <p:extLst>
      <p:ext uri="{BB962C8B-B14F-4D97-AF65-F5344CB8AC3E}">
        <p14:creationId xmlns:p14="http://schemas.microsoft.com/office/powerpoint/2010/main" val="2730378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7E323-77F9-E3D0-5F95-011F87877124}"/>
              </a:ext>
            </a:extLst>
          </p:cNvPr>
          <p:cNvSpPr>
            <a:spLocks noGrp="1"/>
          </p:cNvSpPr>
          <p:nvPr>
            <p:ph type="title"/>
          </p:nvPr>
        </p:nvSpPr>
        <p:spPr>
          <a:xfrm>
            <a:off x="609599" y="609600"/>
            <a:ext cx="7634809" cy="1320800"/>
          </a:xfrm>
        </p:spPr>
        <p:txBody>
          <a:bodyPr/>
          <a:lstStyle/>
          <a:p>
            <a:r>
              <a:rPr lang="sr-Cyrl-BA" sz="3600" b="1" dirty="0"/>
              <a:t>Ставови ученика о ВОР у току пандемије</a:t>
            </a:r>
            <a:endParaRPr lang="sr-Latn-RS" dirty="0"/>
          </a:p>
        </p:txBody>
      </p:sp>
      <p:pic>
        <p:nvPicPr>
          <p:cNvPr id="5" name="Content Placeholder 4">
            <a:extLst>
              <a:ext uri="{FF2B5EF4-FFF2-40B4-BE49-F238E27FC236}">
                <a16:creationId xmlns:a16="http://schemas.microsoft.com/office/drawing/2014/main" id="{6B2A970C-3814-0102-7424-C8EBC6B46133}"/>
              </a:ext>
            </a:extLst>
          </p:cNvPr>
          <p:cNvPicPr>
            <a:picLocks noGrp="1" noChangeAspect="1"/>
          </p:cNvPicPr>
          <p:nvPr>
            <p:ph idx="1"/>
          </p:nvPr>
        </p:nvPicPr>
        <p:blipFill>
          <a:blip r:embed="rId2"/>
          <a:stretch>
            <a:fillRect/>
          </a:stretch>
        </p:blipFill>
        <p:spPr>
          <a:xfrm>
            <a:off x="755576" y="1930400"/>
            <a:ext cx="6348413" cy="859477"/>
          </a:xfrm>
          <a:prstGeom prst="rect">
            <a:avLst/>
          </a:prstGeom>
        </p:spPr>
      </p:pic>
      <p:sp>
        <p:nvSpPr>
          <p:cNvPr id="4" name="Slide Number Placeholder 3">
            <a:extLst>
              <a:ext uri="{FF2B5EF4-FFF2-40B4-BE49-F238E27FC236}">
                <a16:creationId xmlns:a16="http://schemas.microsoft.com/office/drawing/2014/main" id="{E89E74F2-25BB-F761-5478-0A33855EBC4E}"/>
              </a:ext>
            </a:extLst>
          </p:cNvPr>
          <p:cNvSpPr>
            <a:spLocks noGrp="1"/>
          </p:cNvSpPr>
          <p:nvPr>
            <p:ph type="sldNum" sz="quarter" idx="12"/>
          </p:nvPr>
        </p:nvSpPr>
        <p:spPr/>
        <p:txBody>
          <a:bodyPr/>
          <a:lstStyle/>
          <a:p>
            <a:fld id="{8E4B4BDA-1E1E-4429-89B8-BA423FC377D7}" type="slidenum">
              <a:rPr lang="bs-Latn-BA" smtClean="0"/>
              <a:pPr/>
              <a:t>4</a:t>
            </a:fld>
            <a:endParaRPr lang="bs-Latn-BA"/>
          </a:p>
        </p:txBody>
      </p:sp>
      <p:pic>
        <p:nvPicPr>
          <p:cNvPr id="6" name="Picture 5">
            <a:extLst>
              <a:ext uri="{FF2B5EF4-FFF2-40B4-BE49-F238E27FC236}">
                <a16:creationId xmlns:a16="http://schemas.microsoft.com/office/drawing/2014/main" id="{42259994-A57C-6310-51E8-27807A89FBDB}"/>
              </a:ext>
            </a:extLst>
          </p:cNvPr>
          <p:cNvPicPr>
            <a:picLocks noChangeAspect="1"/>
          </p:cNvPicPr>
          <p:nvPr/>
        </p:nvPicPr>
        <p:blipFill>
          <a:blip r:embed="rId3"/>
          <a:stretch>
            <a:fillRect/>
          </a:stretch>
        </p:blipFill>
        <p:spPr>
          <a:xfrm>
            <a:off x="395536" y="3405734"/>
            <a:ext cx="3672408" cy="2025976"/>
          </a:xfrm>
          <a:prstGeom prst="rect">
            <a:avLst/>
          </a:prstGeom>
        </p:spPr>
      </p:pic>
      <p:pic>
        <p:nvPicPr>
          <p:cNvPr id="7" name="Picture 6">
            <a:extLst>
              <a:ext uri="{FF2B5EF4-FFF2-40B4-BE49-F238E27FC236}">
                <a16:creationId xmlns:a16="http://schemas.microsoft.com/office/drawing/2014/main" id="{98FD4709-8F0F-99C4-3C3F-BD8413931410}"/>
              </a:ext>
            </a:extLst>
          </p:cNvPr>
          <p:cNvPicPr>
            <a:picLocks noChangeAspect="1"/>
          </p:cNvPicPr>
          <p:nvPr/>
        </p:nvPicPr>
        <p:blipFill>
          <a:blip r:embed="rId4"/>
          <a:stretch>
            <a:fillRect/>
          </a:stretch>
        </p:blipFill>
        <p:spPr>
          <a:xfrm>
            <a:off x="3929782" y="3518551"/>
            <a:ext cx="3672408" cy="1969120"/>
          </a:xfrm>
          <a:prstGeom prst="rect">
            <a:avLst/>
          </a:prstGeom>
        </p:spPr>
      </p:pic>
      <p:sp>
        <p:nvSpPr>
          <p:cNvPr id="9" name="TextBox 8">
            <a:extLst>
              <a:ext uri="{FF2B5EF4-FFF2-40B4-BE49-F238E27FC236}">
                <a16:creationId xmlns:a16="http://schemas.microsoft.com/office/drawing/2014/main" id="{49D6F77A-D40C-21F2-F080-3458D9303BD5}"/>
              </a:ext>
            </a:extLst>
          </p:cNvPr>
          <p:cNvSpPr txBox="1"/>
          <p:nvPr/>
        </p:nvSpPr>
        <p:spPr>
          <a:xfrm>
            <a:off x="358418" y="2979994"/>
            <a:ext cx="3421494" cy="369332"/>
          </a:xfrm>
          <a:prstGeom prst="rect">
            <a:avLst/>
          </a:prstGeom>
          <a:noFill/>
        </p:spPr>
        <p:txBody>
          <a:bodyPr wrap="square">
            <a:spAutoFit/>
          </a:bodyPr>
          <a:lstStyle/>
          <a:p>
            <a:r>
              <a:rPr lang="sr-Cyrl-RS" dirty="0"/>
              <a:t>Добре стране</a:t>
            </a:r>
            <a:endParaRPr lang="sr-Latn-RS" dirty="0"/>
          </a:p>
        </p:txBody>
      </p:sp>
      <p:sp>
        <p:nvSpPr>
          <p:cNvPr id="13" name="TextBox 12">
            <a:extLst>
              <a:ext uri="{FF2B5EF4-FFF2-40B4-BE49-F238E27FC236}">
                <a16:creationId xmlns:a16="http://schemas.microsoft.com/office/drawing/2014/main" id="{C21BCA12-D712-DFCE-FBFD-D46D8CACEDDB}"/>
              </a:ext>
            </a:extLst>
          </p:cNvPr>
          <p:cNvSpPr txBox="1"/>
          <p:nvPr/>
        </p:nvSpPr>
        <p:spPr>
          <a:xfrm>
            <a:off x="4255198" y="2919420"/>
            <a:ext cx="4590660" cy="375552"/>
          </a:xfrm>
          <a:prstGeom prst="rect">
            <a:avLst/>
          </a:prstGeom>
          <a:noFill/>
        </p:spPr>
        <p:txBody>
          <a:bodyPr wrap="square">
            <a:spAutoFit/>
          </a:bodyPr>
          <a:lstStyle/>
          <a:p>
            <a:pPr>
              <a:lnSpc>
                <a:spcPct val="107000"/>
              </a:lnSpc>
              <a:spcAft>
                <a:spcPts val="800"/>
              </a:spcAft>
            </a:pPr>
            <a:r>
              <a:rPr lang="sr-Cyrl-RS" sz="1800" dirty="0">
                <a:effectLst/>
                <a:latin typeface="Calibri" panose="020F0502020204030204" pitchFamily="34" charset="0"/>
                <a:ea typeface="Calibri" panose="020F0502020204030204" pitchFamily="34" charset="0"/>
                <a:cs typeface="Times New Roman" panose="02020603050405020304" pitchFamily="18" charset="0"/>
              </a:rPr>
              <a:t>Лоше стране</a:t>
            </a:r>
            <a:endParaRPr lang="sr-Latn-R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79666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67544" y="125353"/>
            <a:ext cx="8379650" cy="504056"/>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251520" y="764703"/>
            <a:ext cx="8595674" cy="5967943"/>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457200" indent="-457200" algn="just">
              <a:buClrTx/>
              <a:buNone/>
              <a:tabLst>
                <a:tab pos="457200" algn="l"/>
              </a:tabLst>
            </a:pPr>
            <a:r>
              <a:rPr lang="sr-Cyrl-RS" sz="2400" dirty="0">
                <a:solidFill>
                  <a:schemeClr val="tx1"/>
                </a:solidFill>
                <a:latin typeface="Times New Roman" pitchFamily="18" charset="0"/>
                <a:cs typeface="Times New Roman" pitchFamily="18" charset="0"/>
              </a:rPr>
              <a:t>16. Општи утисак је да су </a:t>
            </a:r>
            <a:r>
              <a:rPr lang="sr-Latn-CS" sz="2400" dirty="0" err="1">
                <a:solidFill>
                  <a:schemeClr val="tx1"/>
                </a:solidFill>
                <a:latin typeface="Times New Roman" pitchFamily="18" charset="0"/>
                <a:cs typeface="Times New Roman" pitchFamily="18" charset="0"/>
              </a:rPr>
              <a:t>школ</a:t>
            </a:r>
            <a:r>
              <a:rPr lang="sr-Cyrl-RS" sz="2400" dirty="0">
                <a:solidFill>
                  <a:schemeClr val="tx1"/>
                </a:solidFill>
                <a:latin typeface="Times New Roman" pitchFamily="18" charset="0"/>
                <a:cs typeface="Times New Roman" pitchFamily="18" charset="0"/>
              </a:rPr>
              <a:t>е </a:t>
            </a:r>
            <a:r>
              <a:rPr lang="sr-Latn-CS" sz="2400" dirty="0" err="1">
                <a:solidFill>
                  <a:schemeClr val="tx1"/>
                </a:solidFill>
                <a:latin typeface="Times New Roman" pitchFamily="18" charset="0"/>
                <a:cs typeface="Times New Roman" pitchFamily="18" charset="0"/>
              </a:rPr>
              <a:t>одговорно</a:t>
            </a:r>
            <a:r>
              <a:rPr lang="sr-Latn-CS" sz="2400" dirty="0">
                <a:solidFill>
                  <a:schemeClr val="tx1"/>
                </a:solidFill>
                <a:latin typeface="Times New Roman" pitchFamily="18" charset="0"/>
                <a:cs typeface="Times New Roman" pitchFamily="18" charset="0"/>
              </a:rPr>
              <a:t> </a:t>
            </a:r>
            <a:r>
              <a:rPr lang="sr-Latn-CS" sz="2400" dirty="0" err="1">
                <a:solidFill>
                  <a:schemeClr val="tx1"/>
                </a:solidFill>
                <a:latin typeface="Times New Roman" pitchFamily="18" charset="0"/>
                <a:cs typeface="Times New Roman" pitchFamily="18" charset="0"/>
              </a:rPr>
              <a:t>приступил</a:t>
            </a:r>
            <a:r>
              <a:rPr lang="sr-Cyrl-RS" sz="2400" dirty="0">
                <a:solidFill>
                  <a:schemeClr val="tx1"/>
                </a:solidFill>
                <a:latin typeface="Times New Roman" pitchFamily="18" charset="0"/>
                <a:cs typeface="Times New Roman" pitchFamily="18" charset="0"/>
              </a:rPr>
              <a:t>е</a:t>
            </a:r>
            <a:r>
              <a:rPr lang="sr-Latn-CS" sz="2400" dirty="0">
                <a:solidFill>
                  <a:schemeClr val="tx1"/>
                </a:solidFill>
                <a:latin typeface="Times New Roman" pitchFamily="18" charset="0"/>
                <a:cs typeface="Times New Roman" pitchFamily="18" charset="0"/>
              </a:rPr>
              <a:t> провођењу провјере постигнућа ученика петог разреда из српског језика</a:t>
            </a:r>
            <a:r>
              <a:rPr lang="sr-Cyrl-RS" sz="2400" dirty="0">
                <a:solidFill>
                  <a:schemeClr val="tx1"/>
                </a:solidFill>
                <a:latin typeface="Times New Roman" pitchFamily="18" charset="0"/>
                <a:cs typeface="Times New Roman" pitchFamily="18" charset="0"/>
              </a:rPr>
              <a:t> и математике</a:t>
            </a:r>
            <a:r>
              <a:rPr lang="sr-Latn-CS" sz="2400" dirty="0">
                <a:solidFill>
                  <a:schemeClr val="tx1"/>
                </a:solidFill>
                <a:latin typeface="Times New Roman" pitchFamily="18" charset="0"/>
                <a:cs typeface="Times New Roman" pitchFamily="18" charset="0"/>
              </a:rPr>
              <a:t>. Уз достављене табеле и извјештаје, </a:t>
            </a:r>
            <a:r>
              <a:rPr lang="sr-Cyrl-RS" sz="2400" dirty="0">
                <a:solidFill>
                  <a:schemeClr val="tx1"/>
                </a:solidFill>
                <a:latin typeface="Times New Roman" pitchFamily="18" charset="0"/>
                <a:cs typeface="Times New Roman" pitchFamily="18" charset="0"/>
              </a:rPr>
              <a:t>многе </a:t>
            </a:r>
            <a:r>
              <a:rPr lang="sr-Latn-CS" sz="2400" dirty="0">
                <a:solidFill>
                  <a:schemeClr val="tx1"/>
                </a:solidFill>
                <a:latin typeface="Times New Roman" pitchFamily="18" charset="0"/>
                <a:cs typeface="Times New Roman" pitchFamily="18" charset="0"/>
              </a:rPr>
              <a:t>школ</a:t>
            </a:r>
            <a:r>
              <a:rPr lang="sr-Cyrl-RS" sz="2400" dirty="0">
                <a:solidFill>
                  <a:schemeClr val="tx1"/>
                </a:solidFill>
                <a:latin typeface="Times New Roman" pitchFamily="18" charset="0"/>
                <a:cs typeface="Times New Roman" pitchFamily="18" charset="0"/>
              </a:rPr>
              <a:t>е</a:t>
            </a:r>
            <a:r>
              <a:rPr lang="sr-Latn-CS" sz="2400" dirty="0">
                <a:solidFill>
                  <a:schemeClr val="tx1"/>
                </a:solidFill>
                <a:latin typeface="Times New Roman" pitchFamily="18" charset="0"/>
                <a:cs typeface="Times New Roman" pitchFamily="18" charset="0"/>
              </a:rPr>
              <a:t> су доставиле и анализе резултата провјере постигнућа ученика петог разреда</a:t>
            </a:r>
            <a:r>
              <a:rPr lang="sr-Cyrl-RS" sz="2400" dirty="0">
                <a:solidFill>
                  <a:schemeClr val="tx1"/>
                </a:solidFill>
                <a:latin typeface="Times New Roman" pitchFamily="18" charset="0"/>
                <a:cs typeface="Times New Roman" pitchFamily="18" charset="0"/>
              </a:rPr>
              <a:t>, као и одређене сугестије, првенствено када је у питању начин бодовања одређених задатака (српски језик). </a:t>
            </a:r>
          </a:p>
          <a:p>
            <a:pPr marL="457200" indent="-457200" algn="just">
              <a:buClrTx/>
              <a:buNone/>
              <a:tabLst>
                <a:tab pos="457200" algn="l"/>
              </a:tabLst>
            </a:pPr>
            <a:endParaRPr lang="sr-Cyrl-RS" sz="2400" dirty="0">
              <a:solidFill>
                <a:schemeClr val="tx1"/>
              </a:solidFill>
              <a:latin typeface="Times New Roman" pitchFamily="18" charset="0"/>
              <a:cs typeface="Times New Roman" pitchFamily="18" charset="0"/>
            </a:endParaRPr>
          </a:p>
          <a:p>
            <a:pPr marL="457200" indent="-457200" algn="just">
              <a:buClrTx/>
              <a:buNone/>
              <a:tabLst>
                <a:tab pos="457200" algn="l"/>
              </a:tabLst>
            </a:pPr>
            <a:r>
              <a:rPr lang="sr-Cyrl-RS" sz="2400" dirty="0">
                <a:solidFill>
                  <a:schemeClr val="tx1"/>
                </a:solidFill>
                <a:latin typeface="Times New Roman" pitchFamily="18" charset="0"/>
                <a:cs typeface="Times New Roman" pitchFamily="18" charset="0"/>
              </a:rPr>
              <a:t>17. Што се тиче примјерености задатака узрасту ученика, те првенствено усклађености са исходима учења дефинисаним Наставним планом и програмом за српски језик и математику, наставници су дали позитивно мишљење и нису имали примједбе за овај сегмент задатака објективног типа. </a:t>
            </a:r>
            <a:endParaRPr lang="sr-Cyrl-RS" sz="2000" u="sng" dirty="0">
              <a:solidFill>
                <a:schemeClr val="tx1"/>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40</a:t>
            </a:fld>
            <a:endParaRPr lang="bs-Latn-BA"/>
          </a:p>
        </p:txBody>
      </p:sp>
    </p:spTree>
    <p:extLst>
      <p:ext uri="{BB962C8B-B14F-4D97-AF65-F5344CB8AC3E}">
        <p14:creationId xmlns:p14="http://schemas.microsoft.com/office/powerpoint/2010/main" val="27303786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67544" y="131837"/>
            <a:ext cx="8379650" cy="488851"/>
          </a:xfrm>
          <a:ln w="12700">
            <a:solidFill>
              <a:srgbClr val="00B050"/>
            </a:solidFill>
          </a:ln>
        </p:spPr>
        <p:style>
          <a:lnRef idx="1">
            <a:schemeClr val="accent1"/>
          </a:lnRef>
          <a:fillRef idx="3">
            <a:schemeClr val="accent1"/>
          </a:fillRef>
          <a:effectRef idx="2">
            <a:schemeClr val="accent1"/>
          </a:effectRef>
          <a:fontRef idx="minor">
            <a:schemeClr val="lt1"/>
          </a:fontRef>
        </p:style>
        <p:txBody>
          <a:bodyPr>
            <a:noAutofit/>
          </a:bodyPr>
          <a:lstStyle/>
          <a:p>
            <a:pPr algn="ctr"/>
            <a:r>
              <a:rPr lang="bs-Cyrl-BA" sz="2800" dirty="0">
                <a:solidFill>
                  <a:schemeClr val="tx1"/>
                </a:solidFill>
                <a:effectLst/>
                <a:latin typeface="Times New Roman" panose="02020603050405020304" pitchFamily="18" charset="0"/>
                <a:cs typeface="Times New Roman" panose="02020603050405020304" pitchFamily="18" charset="0"/>
              </a:rPr>
              <a:t>З а к љ у ч а к</a:t>
            </a:r>
            <a:endParaRPr lang="sr-Latn-CS" sz="2800" dirty="0">
              <a:solidFill>
                <a:schemeClr val="tx1"/>
              </a:solidFill>
              <a:effectLst/>
              <a:latin typeface="Times New Roman" panose="02020603050405020304" pitchFamily="18" charset="0"/>
              <a:cs typeface="Times New Roman" panose="02020603050405020304" pitchFamily="18" charset="0"/>
            </a:endParaRPr>
          </a:p>
        </p:txBody>
      </p:sp>
      <p:sp>
        <p:nvSpPr>
          <p:cNvPr id="3" name="Čuvar mesta za sadržaj 2"/>
          <p:cNvSpPr>
            <a:spLocks noGrp="1"/>
          </p:cNvSpPr>
          <p:nvPr>
            <p:ph idx="1"/>
          </p:nvPr>
        </p:nvSpPr>
        <p:spPr>
          <a:xfrm>
            <a:off x="251520" y="836712"/>
            <a:ext cx="8595674" cy="5889451"/>
          </a:xfrm>
          <a:solidFill>
            <a:schemeClr val="accent2">
              <a:lumMod val="20000"/>
              <a:lumOff val="80000"/>
            </a:schemeClr>
          </a:solidFill>
          <a:ln w="38100">
            <a:solidFill>
              <a:srgbClr val="00B050"/>
            </a:solidFill>
          </a:ln>
        </p:spPr>
        <p:style>
          <a:lnRef idx="2">
            <a:schemeClr val="dk1"/>
          </a:lnRef>
          <a:fillRef idx="1">
            <a:schemeClr val="lt1"/>
          </a:fillRef>
          <a:effectRef idx="0">
            <a:schemeClr val="dk1"/>
          </a:effectRef>
          <a:fontRef idx="minor">
            <a:schemeClr val="dk1"/>
          </a:fontRef>
        </p:style>
        <p:txBody>
          <a:bodyPr>
            <a:noAutofit/>
          </a:bodyPr>
          <a:lstStyle/>
          <a:p>
            <a:pPr marL="457200" indent="-457200" algn="just">
              <a:buClrTx/>
              <a:buNone/>
              <a:tabLst>
                <a:tab pos="457200" algn="l"/>
              </a:tabLst>
            </a:pPr>
            <a:endParaRPr lang="sr-Cyrl-RS" sz="2400" dirty="0">
              <a:solidFill>
                <a:schemeClr val="tx1"/>
              </a:solidFill>
              <a:latin typeface="Times New Roman" pitchFamily="18" charset="0"/>
              <a:cs typeface="Times New Roman" pitchFamily="18" charset="0"/>
            </a:endParaRPr>
          </a:p>
          <a:p>
            <a:pPr marL="457200" indent="-457200" algn="just">
              <a:buClrTx/>
              <a:buNone/>
              <a:tabLst>
                <a:tab pos="457200" algn="l"/>
              </a:tabLst>
            </a:pPr>
            <a:r>
              <a:rPr lang="sr-Cyrl-RS" sz="2400" dirty="0">
                <a:solidFill>
                  <a:schemeClr val="tx1"/>
                </a:solidFill>
                <a:latin typeface="Times New Roman" pitchFamily="18" charset="0"/>
                <a:cs typeface="Times New Roman" pitchFamily="18" charset="0"/>
              </a:rPr>
              <a:t>18. Коментара у </a:t>
            </a:r>
            <a:r>
              <a:rPr lang="sr-Cyrl-RS" sz="2400" dirty="0" err="1">
                <a:solidFill>
                  <a:schemeClr val="tx1"/>
                </a:solidFill>
                <a:latin typeface="Times New Roman" pitchFamily="18" charset="0"/>
                <a:cs typeface="Times New Roman" pitchFamily="18" charset="0"/>
              </a:rPr>
              <a:t>извјештајима</a:t>
            </a:r>
            <a:r>
              <a:rPr lang="sr-Cyrl-RS" sz="2400" dirty="0">
                <a:solidFill>
                  <a:schemeClr val="tx1"/>
                </a:solidFill>
                <a:latin typeface="Times New Roman" pitchFamily="18" charset="0"/>
                <a:cs typeface="Times New Roman" pitchFamily="18" charset="0"/>
              </a:rPr>
              <a:t> из школа било је и у виду…</a:t>
            </a:r>
            <a:r>
              <a:rPr lang="sr-Cyrl-RS" sz="2400" i="1" dirty="0">
                <a:solidFill>
                  <a:schemeClr val="tx1"/>
                </a:solidFill>
                <a:latin typeface="Times New Roman" pitchFamily="18" charset="0"/>
                <a:cs typeface="Times New Roman" pitchFamily="18" charset="0"/>
              </a:rPr>
              <a:t>ученици нису били довољно пажљиви</a:t>
            </a:r>
            <a:r>
              <a:rPr lang="sr-Cyrl-RS" sz="2400" dirty="0">
                <a:solidFill>
                  <a:schemeClr val="tx1"/>
                </a:solidFill>
                <a:latin typeface="Times New Roman" pitchFamily="18" charset="0"/>
                <a:cs typeface="Times New Roman" pitchFamily="18" charset="0"/>
              </a:rPr>
              <a:t> … </a:t>
            </a:r>
            <a:r>
              <a:rPr lang="sr-Cyrl-RS" sz="2400" i="1" dirty="0">
                <a:solidFill>
                  <a:schemeClr val="tx1"/>
                </a:solidFill>
                <a:latin typeface="Times New Roman" pitchFamily="18" charset="0"/>
                <a:cs typeface="Times New Roman" pitchFamily="18" charset="0"/>
              </a:rPr>
              <a:t>нису у одговарајућој </a:t>
            </a:r>
            <a:r>
              <a:rPr lang="sr-Cyrl-RS" sz="2400" i="1" dirty="0" err="1">
                <a:solidFill>
                  <a:schemeClr val="tx1"/>
                </a:solidFill>
                <a:latin typeface="Times New Roman" pitchFamily="18" charset="0"/>
                <a:cs typeface="Times New Roman" pitchFamily="18" charset="0"/>
              </a:rPr>
              <a:t>мјери</a:t>
            </a:r>
            <a:r>
              <a:rPr lang="sr-Cyrl-RS" sz="2400" i="1" dirty="0">
                <a:solidFill>
                  <a:schemeClr val="tx1"/>
                </a:solidFill>
                <a:latin typeface="Times New Roman" pitchFamily="18" charset="0"/>
                <a:cs typeface="Times New Roman" pitchFamily="18" charset="0"/>
              </a:rPr>
              <a:t> </a:t>
            </a:r>
            <a:r>
              <a:rPr lang="sr-Cyrl-RS" sz="2400" i="1" dirty="0" err="1">
                <a:solidFill>
                  <a:schemeClr val="tx1"/>
                </a:solidFill>
                <a:latin typeface="Times New Roman" pitchFamily="18" charset="0"/>
                <a:cs typeface="Times New Roman" pitchFamily="18" charset="0"/>
              </a:rPr>
              <a:t>разумјели</a:t>
            </a:r>
            <a:r>
              <a:rPr lang="sr-Cyrl-RS" sz="2400" i="1" dirty="0">
                <a:solidFill>
                  <a:schemeClr val="tx1"/>
                </a:solidFill>
                <a:latin typeface="Times New Roman" pitchFamily="18" charset="0"/>
                <a:cs typeface="Times New Roman" pitchFamily="18" charset="0"/>
              </a:rPr>
              <a:t> задатке </a:t>
            </a:r>
            <a:r>
              <a:rPr lang="sr-Cyrl-RS" sz="2400" dirty="0">
                <a:solidFill>
                  <a:schemeClr val="tx1"/>
                </a:solidFill>
                <a:latin typeface="Times New Roman" pitchFamily="18" charset="0"/>
                <a:cs typeface="Times New Roman" pitchFamily="18" charset="0"/>
              </a:rPr>
              <a:t>…</a:t>
            </a:r>
            <a:r>
              <a:rPr lang="sr-Cyrl-RS" sz="2400" i="1" dirty="0">
                <a:solidFill>
                  <a:schemeClr val="tx1"/>
                </a:solidFill>
                <a:latin typeface="Times New Roman" pitchFamily="18" charset="0"/>
                <a:cs typeface="Times New Roman" pitchFamily="18" charset="0"/>
              </a:rPr>
              <a:t> прецизније формулисати задатак</a:t>
            </a:r>
            <a:r>
              <a:rPr lang="sr-Cyrl-RS" sz="2400" dirty="0">
                <a:solidFill>
                  <a:schemeClr val="tx1"/>
                </a:solidFill>
                <a:latin typeface="Times New Roman" pitchFamily="18" charset="0"/>
                <a:cs typeface="Times New Roman" pitchFamily="18" charset="0"/>
              </a:rPr>
              <a:t> … </a:t>
            </a:r>
            <a:r>
              <a:rPr lang="sr-Cyrl-RS" sz="2400" i="1" dirty="0">
                <a:solidFill>
                  <a:schemeClr val="tx1"/>
                </a:solidFill>
                <a:latin typeface="Times New Roman" pitchFamily="18" charset="0"/>
                <a:cs typeface="Times New Roman" pitchFamily="18" charset="0"/>
              </a:rPr>
              <a:t>да критеријум бодовања буде флексибилнији</a:t>
            </a:r>
            <a:r>
              <a:rPr lang="sr-Cyrl-RS" sz="2400" dirty="0">
                <a:solidFill>
                  <a:schemeClr val="tx1"/>
                </a:solidFill>
                <a:latin typeface="Times New Roman" pitchFamily="18" charset="0"/>
                <a:cs typeface="Times New Roman" pitchFamily="18" charset="0"/>
              </a:rPr>
              <a:t>…</a:t>
            </a:r>
          </a:p>
          <a:p>
            <a:pPr marL="457200" indent="-457200" algn="just">
              <a:buClrTx/>
              <a:buNone/>
              <a:tabLst>
                <a:tab pos="457200" algn="l"/>
              </a:tabLst>
            </a:pPr>
            <a:endParaRPr lang="sr-Cyrl-RS" sz="2400" i="1" dirty="0">
              <a:solidFill>
                <a:schemeClr val="tx1"/>
              </a:solidFill>
              <a:latin typeface="Times New Roman" pitchFamily="18" charset="0"/>
              <a:cs typeface="Times New Roman" pitchFamily="18" charset="0"/>
            </a:endParaRPr>
          </a:p>
          <a:p>
            <a:pPr marL="457200" indent="-457200" algn="just">
              <a:buClrTx/>
              <a:buNone/>
              <a:tabLst>
                <a:tab pos="457200" algn="l"/>
              </a:tabLst>
            </a:pPr>
            <a:r>
              <a:rPr lang="sr-Cyrl-RS" sz="2400" dirty="0">
                <a:solidFill>
                  <a:schemeClr val="tx1"/>
                </a:solidFill>
                <a:latin typeface="Times New Roman" pitchFamily="18" charset="0"/>
                <a:cs typeface="Times New Roman" pitchFamily="18" charset="0"/>
              </a:rPr>
              <a:t>19</a:t>
            </a:r>
            <a:r>
              <a:rPr lang="sr-Cyrl-RS" sz="2400" i="1" dirty="0">
                <a:solidFill>
                  <a:schemeClr val="tx1"/>
                </a:solidFill>
                <a:latin typeface="Times New Roman" pitchFamily="18" charset="0"/>
                <a:cs typeface="Times New Roman" pitchFamily="18" charset="0"/>
              </a:rPr>
              <a:t>. </a:t>
            </a:r>
            <a:r>
              <a:rPr lang="sr-Cyrl-RS" sz="2400" dirty="0">
                <a:solidFill>
                  <a:schemeClr val="tx1"/>
                </a:solidFill>
                <a:latin typeface="Times New Roman" panose="02020603050405020304" pitchFamily="18" charset="0"/>
                <a:cs typeface="Times New Roman" panose="02020603050405020304" pitchFamily="18" charset="0"/>
              </a:rPr>
              <a:t>Наставницима се препоручује да праћење, вредновање и </a:t>
            </a:r>
            <a:r>
              <a:rPr lang="sr-Cyrl-RS" sz="2400" dirty="0" err="1">
                <a:solidFill>
                  <a:schemeClr val="tx1"/>
                </a:solidFill>
                <a:latin typeface="Times New Roman" panose="02020603050405020304" pitchFamily="18" charset="0"/>
                <a:cs typeface="Times New Roman" panose="02020603050405020304" pitchFamily="18" charset="0"/>
              </a:rPr>
              <a:t>оцјењивање</a:t>
            </a:r>
            <a:r>
              <a:rPr lang="sr-Cyrl-RS" sz="2400" dirty="0">
                <a:solidFill>
                  <a:schemeClr val="tx1"/>
                </a:solidFill>
                <a:latin typeface="Times New Roman" panose="02020603050405020304" pitchFamily="18" charset="0"/>
                <a:cs typeface="Times New Roman" panose="02020603050405020304" pitchFamily="18" charset="0"/>
              </a:rPr>
              <a:t> ученика буде објективније, тачније и релевантније. То </a:t>
            </a:r>
            <a:r>
              <a:rPr lang="sr-Cyrl-RS" sz="2400" dirty="0" err="1">
                <a:solidFill>
                  <a:schemeClr val="tx1"/>
                </a:solidFill>
                <a:latin typeface="Times New Roman" panose="02020603050405020304" pitchFamily="18" charset="0"/>
                <a:cs typeface="Times New Roman" panose="02020603050405020304" pitchFamily="18" charset="0"/>
              </a:rPr>
              <a:t>подразумијева</a:t>
            </a:r>
            <a:r>
              <a:rPr lang="sr-Cyrl-RS" sz="2400" dirty="0">
                <a:solidFill>
                  <a:schemeClr val="tx1"/>
                </a:solidFill>
                <a:latin typeface="Times New Roman" panose="02020603050405020304" pitchFamily="18" charset="0"/>
                <a:cs typeface="Times New Roman" panose="02020603050405020304" pitchFamily="18" charset="0"/>
              </a:rPr>
              <a:t> израду јасних процедура за праћење, транспарентних критерија за </a:t>
            </a:r>
            <a:r>
              <a:rPr lang="sr-Cyrl-RS" sz="2400" dirty="0" err="1">
                <a:solidFill>
                  <a:schemeClr val="tx1"/>
                </a:solidFill>
                <a:latin typeface="Times New Roman" panose="02020603050405020304" pitchFamily="18" charset="0"/>
                <a:cs typeface="Times New Roman" panose="02020603050405020304" pitchFamily="18" charset="0"/>
              </a:rPr>
              <a:t>оцјењивање</a:t>
            </a:r>
            <a:r>
              <a:rPr lang="sr-Cyrl-RS" sz="2400" dirty="0">
                <a:solidFill>
                  <a:schemeClr val="tx1"/>
                </a:solidFill>
                <a:latin typeface="Times New Roman" panose="02020603050405020304" pitchFamily="18" charset="0"/>
                <a:cs typeface="Times New Roman" panose="02020603050405020304" pitchFamily="18" charset="0"/>
              </a:rPr>
              <a:t> и објективнијих техника </a:t>
            </a:r>
            <a:r>
              <a:rPr lang="sr-Cyrl-RS" sz="2400" dirty="0" err="1">
                <a:solidFill>
                  <a:schemeClr val="tx1"/>
                </a:solidFill>
                <a:latin typeface="Times New Roman" panose="02020603050405020304" pitchFamily="18" charset="0"/>
                <a:cs typeface="Times New Roman" panose="02020603050405020304" pitchFamily="18" charset="0"/>
              </a:rPr>
              <a:t>провјере</a:t>
            </a:r>
            <a:r>
              <a:rPr lang="sr-Cyrl-RS" sz="2400" dirty="0">
                <a:solidFill>
                  <a:schemeClr val="tx1"/>
                </a:solidFill>
                <a:latin typeface="Times New Roman" panose="02020603050405020304" pitchFamily="18" charset="0"/>
                <a:cs typeface="Times New Roman" panose="02020603050405020304" pitchFamily="18" charset="0"/>
              </a:rPr>
              <a:t> знања. </a:t>
            </a:r>
            <a:endParaRPr lang="sr-Latn-RS" sz="2400" dirty="0">
              <a:solidFill>
                <a:schemeClr val="tx1"/>
              </a:solidFill>
              <a:latin typeface="Times New Roman" panose="02020603050405020304" pitchFamily="18" charset="0"/>
              <a:cs typeface="Times New Roman" panose="02020603050405020304" pitchFamily="18" charset="0"/>
            </a:endParaRPr>
          </a:p>
          <a:p>
            <a:pPr marL="457200" lvl="0" indent="-457200" algn="just">
              <a:spcAft>
                <a:spcPts val="0"/>
              </a:spcAft>
              <a:buClrTx/>
              <a:buNone/>
              <a:tabLst>
                <a:tab pos="457200" algn="l"/>
              </a:tabLst>
            </a:pPr>
            <a:endParaRPr lang="sr-Cyrl-RS" sz="2000" u="sng" dirty="0">
              <a:solidFill>
                <a:schemeClr val="tx1"/>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8E4B4BDA-1E1E-4429-89B8-BA423FC377D7}" type="slidenum">
              <a:rPr lang="bs-Latn-BA" smtClean="0"/>
              <a:pPr/>
              <a:t>41</a:t>
            </a:fld>
            <a:endParaRPr lang="bs-Latn-BA"/>
          </a:p>
        </p:txBody>
      </p:sp>
    </p:spTree>
    <p:extLst>
      <p:ext uri="{BB962C8B-B14F-4D97-AF65-F5344CB8AC3E}">
        <p14:creationId xmlns:p14="http://schemas.microsoft.com/office/powerpoint/2010/main" val="3398625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D8E1A-5B98-8E55-E36A-ACEDC1C5F63B}"/>
              </a:ext>
            </a:extLst>
          </p:cNvPr>
          <p:cNvSpPr>
            <a:spLocks noGrp="1"/>
          </p:cNvSpPr>
          <p:nvPr>
            <p:ph type="title"/>
          </p:nvPr>
        </p:nvSpPr>
        <p:spPr/>
        <p:txBody>
          <a:bodyPr>
            <a:normAutofit fontScale="90000"/>
          </a:bodyPr>
          <a:lstStyle/>
          <a:p>
            <a:r>
              <a:rPr lang="sr-Cyrl-BA" sz="3600" dirty="0"/>
              <a:t>Преференције ученика: настава на даљину или класична настава?</a:t>
            </a:r>
            <a:br>
              <a:rPr lang="sr-Latn-BA" sz="3600" dirty="0"/>
            </a:br>
            <a:r>
              <a:rPr lang="sr-Cyrl-BA" sz="2200" dirty="0">
                <a:solidFill>
                  <a:schemeClr val="tx1"/>
                </a:solidFill>
                <a:latin typeface="Calibri" panose="020F0502020204030204" pitchFamily="34" charset="0"/>
                <a:ea typeface="Calibri" panose="020F0502020204030204" pitchFamily="34" charset="0"/>
                <a:cs typeface="Times New Roman" panose="02020603050405020304" pitchFamily="18" charset="0"/>
              </a:rPr>
              <a:t>- Више ученика наводи да преферира класичну наставу у учионици (47%) у односу на наставу на даљину (око 37% ученика). Бољи ученици (одлични у односу на добре и ниже) преферирају наставу у учионици у односу на наставу на даљину, а имају и израженије ставове о: проблемима у усвајању знања, процјени знања, посљедицама пандемије на усвајање знања и превазилажењу пандемије. Наведено упућује на то да евидентна преференција класичне наставе код бољих ученика има везе са процијењеним проблемима у усвајању и оцјењивању знања, као и важности социјалне интеракције са вршњацима. </a:t>
            </a:r>
            <a:br>
              <a:rPr lang="sr-Latn-BA" sz="2200" dirty="0">
                <a:latin typeface="Calibri" panose="020F0502020204030204" pitchFamily="34" charset="0"/>
                <a:ea typeface="Calibri" panose="020F0502020204030204" pitchFamily="34" charset="0"/>
                <a:cs typeface="Times New Roman" panose="02020603050405020304" pitchFamily="18" charset="0"/>
              </a:rPr>
            </a:br>
            <a:br>
              <a:rPr lang="sr-Latn-BA" sz="3600" dirty="0">
                <a:latin typeface="Calibri" panose="020F0502020204030204" pitchFamily="34" charset="0"/>
                <a:ea typeface="Calibri" panose="020F0502020204030204" pitchFamily="34" charset="0"/>
                <a:cs typeface="Times New Roman" panose="02020603050405020304" pitchFamily="18" charset="0"/>
              </a:rPr>
            </a:br>
            <a:endParaRPr lang="sr-Latn-RS" dirty="0"/>
          </a:p>
        </p:txBody>
      </p:sp>
      <p:sp>
        <p:nvSpPr>
          <p:cNvPr id="4" name="Slide Number Placeholder 3">
            <a:extLst>
              <a:ext uri="{FF2B5EF4-FFF2-40B4-BE49-F238E27FC236}">
                <a16:creationId xmlns:a16="http://schemas.microsoft.com/office/drawing/2014/main" id="{00CB9884-8BB2-8041-A99E-F8212F7744AE}"/>
              </a:ext>
            </a:extLst>
          </p:cNvPr>
          <p:cNvSpPr>
            <a:spLocks noGrp="1"/>
          </p:cNvSpPr>
          <p:nvPr>
            <p:ph type="sldNum" sz="quarter" idx="12"/>
          </p:nvPr>
        </p:nvSpPr>
        <p:spPr/>
        <p:txBody>
          <a:bodyPr/>
          <a:lstStyle/>
          <a:p>
            <a:fld id="{8E4B4BDA-1E1E-4429-89B8-BA423FC377D7}" type="slidenum">
              <a:rPr lang="bs-Latn-BA" smtClean="0"/>
              <a:pPr/>
              <a:t>5</a:t>
            </a:fld>
            <a:endParaRPr lang="bs-Latn-BA" dirty="0"/>
          </a:p>
        </p:txBody>
      </p:sp>
    </p:spTree>
    <p:extLst>
      <p:ext uri="{BB962C8B-B14F-4D97-AF65-F5344CB8AC3E}">
        <p14:creationId xmlns:p14="http://schemas.microsoft.com/office/powerpoint/2010/main" val="392630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602D9-015A-1F2E-5515-75D4E5DF7794}"/>
              </a:ext>
            </a:extLst>
          </p:cNvPr>
          <p:cNvSpPr>
            <a:spLocks noGrp="1"/>
          </p:cNvSpPr>
          <p:nvPr>
            <p:ph type="title"/>
          </p:nvPr>
        </p:nvSpPr>
        <p:spPr/>
        <p:txBody>
          <a:bodyPr>
            <a:normAutofit fontScale="90000"/>
          </a:bodyPr>
          <a:lstStyle/>
          <a:p>
            <a:r>
              <a:rPr lang="sr-Cyrl-BA" sz="3600" dirty="0"/>
              <a:t>Преференције ученика: настава на даљину или класична настава?</a:t>
            </a:r>
            <a:endParaRPr lang="sr-Latn-RS" dirty="0"/>
          </a:p>
        </p:txBody>
      </p:sp>
      <p:sp>
        <p:nvSpPr>
          <p:cNvPr id="3" name="Content Placeholder 2">
            <a:extLst>
              <a:ext uri="{FF2B5EF4-FFF2-40B4-BE49-F238E27FC236}">
                <a16:creationId xmlns:a16="http://schemas.microsoft.com/office/drawing/2014/main" id="{BC55740A-EEA7-5036-85F4-85665DDACDCE}"/>
              </a:ext>
            </a:extLst>
          </p:cNvPr>
          <p:cNvSpPr>
            <a:spLocks noGrp="1"/>
          </p:cNvSpPr>
          <p:nvPr>
            <p:ph idx="1"/>
          </p:nvPr>
        </p:nvSpPr>
        <p:spPr>
          <a:xfrm>
            <a:off x="609598" y="2160590"/>
            <a:ext cx="6914729" cy="3880773"/>
          </a:xfrm>
        </p:spPr>
        <p:txBody>
          <a:bodyPr/>
          <a:lstStyle/>
          <a:p>
            <a:r>
              <a:rPr lang="sr-Cyrl-BA" sz="2400" dirty="0">
                <a:latin typeface="Calibri" panose="020F0502020204030204" pitchFamily="34" charset="0"/>
                <a:ea typeface="Calibri" panose="020F0502020204030204" pitchFamily="34" charset="0"/>
                <a:cs typeface="Times New Roman" panose="02020603050405020304" pitchFamily="18" charset="0"/>
              </a:rPr>
              <a:t>- Ученици основних школа, за разлику од средњошколаца, доминантно преферирају наставу у учионици. Иако основци своје наставнике процјењују блажим и мање </a:t>
            </a:r>
            <a:r>
              <a:rPr lang="sr-Cyrl-BA" sz="2400" dirty="0" err="1">
                <a:latin typeface="Calibri" panose="020F0502020204030204" pitchFamily="34" charset="0"/>
                <a:ea typeface="Calibri" panose="020F0502020204030204" pitchFamily="34" charset="0"/>
                <a:cs typeface="Times New Roman" panose="02020603050405020304" pitchFamily="18" charset="0"/>
              </a:rPr>
              <a:t>захтјевним</a:t>
            </a:r>
            <a:r>
              <a:rPr lang="sr-Cyrl-BA" sz="2400" dirty="0">
                <a:latin typeface="Calibri" panose="020F0502020204030204" pitchFamily="34" charset="0"/>
                <a:ea typeface="Calibri" panose="020F0502020204030204" pitchFamily="34" charset="0"/>
                <a:cs typeface="Times New Roman" panose="02020603050405020304" pitchFamily="18" charset="0"/>
              </a:rPr>
              <a:t>, они имају израженије негативне ставове према усвајању и процјени знања током наставе на даљину у односу на средњошколце, који пријављују значајно већи број тешкоћа у извођењу наставе на даљину.</a:t>
            </a:r>
            <a:endParaRPr lang="sr-Latn-BA" sz="2400" dirty="0">
              <a:latin typeface="Calibri" panose="020F0502020204030204" pitchFamily="34" charset="0"/>
              <a:ea typeface="Calibri" panose="020F0502020204030204" pitchFamily="34" charset="0"/>
              <a:cs typeface="Times New Roman" panose="02020603050405020304" pitchFamily="18" charset="0"/>
            </a:endParaRPr>
          </a:p>
          <a:p>
            <a:endParaRPr lang="sr-Latn-RS" dirty="0"/>
          </a:p>
        </p:txBody>
      </p:sp>
      <p:sp>
        <p:nvSpPr>
          <p:cNvPr id="4" name="Slide Number Placeholder 3">
            <a:extLst>
              <a:ext uri="{FF2B5EF4-FFF2-40B4-BE49-F238E27FC236}">
                <a16:creationId xmlns:a16="http://schemas.microsoft.com/office/drawing/2014/main" id="{FD794C0B-FCD0-FE45-0C2F-6C541E0CF0E6}"/>
              </a:ext>
            </a:extLst>
          </p:cNvPr>
          <p:cNvSpPr>
            <a:spLocks noGrp="1"/>
          </p:cNvSpPr>
          <p:nvPr>
            <p:ph type="sldNum" sz="quarter" idx="12"/>
          </p:nvPr>
        </p:nvSpPr>
        <p:spPr/>
        <p:txBody>
          <a:bodyPr/>
          <a:lstStyle/>
          <a:p>
            <a:fld id="{8E4B4BDA-1E1E-4429-89B8-BA423FC377D7}" type="slidenum">
              <a:rPr lang="bs-Latn-BA" smtClean="0"/>
              <a:pPr/>
              <a:t>6</a:t>
            </a:fld>
            <a:endParaRPr lang="bs-Latn-BA"/>
          </a:p>
        </p:txBody>
      </p:sp>
    </p:spTree>
    <p:extLst>
      <p:ext uri="{BB962C8B-B14F-4D97-AF65-F5344CB8AC3E}">
        <p14:creationId xmlns:p14="http://schemas.microsoft.com/office/powerpoint/2010/main" val="610196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755576" y="260648"/>
            <a:ext cx="8208912" cy="6264696"/>
          </a:xfrm>
          <a:ln w="38100">
            <a:solidFill>
              <a:srgbClr val="00B050"/>
            </a:solidFill>
          </a:ln>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lvl="0" algn="ctr" fontAlgn="base">
              <a:spcAft>
                <a:spcPct val="0"/>
              </a:spcAft>
            </a:pPr>
            <a:br>
              <a:rPr lang="sr-Cyrl-CS" sz="3600" dirty="0">
                <a:solidFill>
                  <a:schemeClr val="tx1"/>
                </a:solidFill>
                <a:effectLst/>
                <a:latin typeface="Times New Roman" pitchFamily="18" charset="0"/>
                <a:cs typeface="Times New Roman" pitchFamily="18" charset="0"/>
              </a:rPr>
            </a:br>
            <a:br>
              <a:rPr lang="sr-Cyrl-CS" sz="3600" dirty="0">
                <a:solidFill>
                  <a:schemeClr val="tx1"/>
                </a:solidFill>
                <a:effectLst/>
                <a:latin typeface="Times New Roman" pitchFamily="18" charset="0"/>
                <a:cs typeface="Times New Roman" pitchFamily="18" charset="0"/>
              </a:rPr>
            </a:br>
            <a:r>
              <a:rPr lang="sr-Cyrl-CS" altLang="sr-Latn-RS" sz="1425" dirty="0">
                <a:solidFill>
                  <a:schemeClr val="tx1"/>
                </a:solidFill>
                <a:effectLst/>
                <a:latin typeface="Times New Roman" panose="02020603050405020304" pitchFamily="18" charset="0"/>
                <a:ea typeface="+mn-ea"/>
                <a:cs typeface="Times New Roman" panose="02020603050405020304" pitchFamily="18" charset="0"/>
              </a:rPr>
              <a:t>РЕПУБЛИКА СРПСКА</a:t>
            </a:r>
            <a:br>
              <a:rPr lang="en-US" altLang="sr-Latn-RS" sz="1200" dirty="0">
                <a:solidFill>
                  <a:schemeClr val="tx1"/>
                </a:solidFill>
                <a:effectLst/>
                <a:latin typeface="Times New Roman" panose="02020603050405020304" pitchFamily="18" charset="0"/>
                <a:ea typeface="+mn-ea"/>
                <a:cs typeface="Times New Roman" panose="02020603050405020304" pitchFamily="18" charset="0"/>
              </a:rPr>
            </a:br>
            <a:r>
              <a:rPr lang="sr-Cyrl-CS" altLang="sr-Latn-RS" sz="1425" dirty="0">
                <a:solidFill>
                  <a:schemeClr val="tx1"/>
                </a:solidFill>
                <a:effectLst/>
                <a:latin typeface="Times New Roman" panose="02020603050405020304" pitchFamily="18" charset="0"/>
                <a:ea typeface="+mn-ea"/>
                <a:cs typeface="Times New Roman" panose="02020603050405020304" pitchFamily="18" charset="0"/>
              </a:rPr>
              <a:t>МИНИСТАРСТВО ПРОСВЈЕТЕ И КУЛТУРЕ</a:t>
            </a:r>
            <a:br>
              <a:rPr lang="en-US" altLang="sr-Latn-RS" sz="1200" dirty="0">
                <a:solidFill>
                  <a:schemeClr val="tx1"/>
                </a:solidFill>
                <a:effectLst/>
                <a:latin typeface="Times New Roman" panose="02020603050405020304" pitchFamily="18" charset="0"/>
                <a:ea typeface="+mn-ea"/>
                <a:cs typeface="Times New Roman" panose="02020603050405020304" pitchFamily="18" charset="0"/>
              </a:rPr>
            </a:br>
            <a:r>
              <a:rPr lang="sr-Cyrl-CS" altLang="sr-Latn-RS" sz="1425" b="1" dirty="0">
                <a:solidFill>
                  <a:schemeClr val="tx1"/>
                </a:solidFill>
                <a:effectLst/>
                <a:latin typeface="Times New Roman" panose="02020603050405020304" pitchFamily="18" charset="0"/>
                <a:ea typeface="+mn-ea"/>
                <a:cs typeface="Times New Roman" panose="02020603050405020304" pitchFamily="18" charset="0"/>
              </a:rPr>
              <a:t>РЕПУБЛИЧКИ ПЕДАГОШКИ ЗАВОД</a:t>
            </a:r>
            <a:br>
              <a:rPr lang="sr-Cyrl-CS" altLang="sr-Latn-RS" sz="2400" dirty="0">
                <a:solidFill>
                  <a:schemeClr val="tx1"/>
                </a:solidFill>
                <a:effectLst/>
                <a:latin typeface="Times New Roman" panose="02020603050405020304" pitchFamily="18" charset="0"/>
                <a:ea typeface="+mn-ea"/>
                <a:cs typeface="Times New Roman" panose="02020603050405020304" pitchFamily="18" charset="0"/>
              </a:rPr>
            </a:br>
            <a:br>
              <a:rPr lang="sr-Cyrl-CS" sz="3600" dirty="0">
                <a:solidFill>
                  <a:schemeClr val="tx1"/>
                </a:solidFill>
                <a:effectLst/>
                <a:latin typeface="Times New Roman" pitchFamily="18" charset="0"/>
                <a:cs typeface="Times New Roman" pitchFamily="18" charset="0"/>
              </a:rPr>
            </a:br>
            <a:r>
              <a:rPr lang="sr-Cyrl-CS" sz="3100" dirty="0">
                <a:solidFill>
                  <a:schemeClr val="tx1"/>
                </a:solidFill>
                <a:effectLst/>
                <a:latin typeface="Times New Roman" pitchFamily="18" charset="0"/>
                <a:cs typeface="Times New Roman" pitchFamily="18" charset="0"/>
              </a:rPr>
              <a:t>ПРОВЈЕРА</a:t>
            </a:r>
            <a:r>
              <a:rPr lang="en-US" sz="3100" dirty="0">
                <a:solidFill>
                  <a:schemeClr val="tx1"/>
                </a:solidFill>
                <a:effectLst/>
                <a:latin typeface="Times New Roman" pitchFamily="18" charset="0"/>
                <a:cs typeface="Times New Roman" pitchFamily="18" charset="0"/>
              </a:rPr>
              <a:t> </a:t>
            </a:r>
            <a:r>
              <a:rPr lang="sr-Cyrl-CS" sz="3100" dirty="0">
                <a:solidFill>
                  <a:schemeClr val="tx1"/>
                </a:solidFill>
                <a:effectLst/>
                <a:latin typeface="Times New Roman" pitchFamily="18" charset="0"/>
                <a:cs typeface="Times New Roman" pitchFamily="18" charset="0"/>
              </a:rPr>
              <a:t>ПОСТИГНУЋА</a:t>
            </a:r>
            <a:r>
              <a:rPr lang="sr-Latn-RS" sz="3100" dirty="0">
                <a:solidFill>
                  <a:schemeClr val="tx1"/>
                </a:solidFill>
                <a:effectLst/>
                <a:latin typeface="Times New Roman" pitchFamily="18" charset="0"/>
                <a:cs typeface="Times New Roman" pitchFamily="18" charset="0"/>
              </a:rPr>
              <a:t> </a:t>
            </a:r>
            <a:r>
              <a:rPr lang="sr-Cyrl-CS" sz="3100" dirty="0">
                <a:solidFill>
                  <a:schemeClr val="tx1"/>
                </a:solidFill>
                <a:effectLst/>
                <a:latin typeface="Times New Roman" pitchFamily="18" charset="0"/>
                <a:cs typeface="Times New Roman" pitchFamily="18" charset="0"/>
              </a:rPr>
              <a:t>УЧЕНИКА </a:t>
            </a:r>
            <a:br>
              <a:rPr lang="sr-Latn-RS" sz="3100" dirty="0">
                <a:solidFill>
                  <a:schemeClr val="tx1"/>
                </a:solidFill>
                <a:effectLst/>
                <a:latin typeface="Times New Roman" pitchFamily="18" charset="0"/>
                <a:cs typeface="Times New Roman" pitchFamily="18" charset="0"/>
              </a:rPr>
            </a:br>
            <a:r>
              <a:rPr lang="sr-Cyrl-CS" sz="3100" dirty="0">
                <a:solidFill>
                  <a:schemeClr val="tx1"/>
                </a:solidFill>
                <a:effectLst/>
                <a:latin typeface="Times New Roman" pitchFamily="18" charset="0"/>
                <a:cs typeface="Times New Roman" pitchFamily="18" charset="0"/>
              </a:rPr>
              <a:t>ПЕТОГ РАЗРЕДА</a:t>
            </a:r>
            <a:r>
              <a:rPr lang="en-US" sz="3100" dirty="0">
                <a:solidFill>
                  <a:schemeClr val="tx1"/>
                </a:solidFill>
                <a:effectLst/>
                <a:latin typeface="Times New Roman" pitchFamily="18" charset="0"/>
                <a:cs typeface="Times New Roman" pitchFamily="18" charset="0"/>
              </a:rPr>
              <a:t> </a:t>
            </a:r>
            <a:r>
              <a:rPr lang="sr-Cyrl-CS" sz="3100" dirty="0">
                <a:solidFill>
                  <a:schemeClr val="tx1"/>
                </a:solidFill>
                <a:effectLst/>
                <a:latin typeface="Times New Roman" pitchFamily="18" charset="0"/>
                <a:cs typeface="Times New Roman" pitchFamily="18" charset="0"/>
              </a:rPr>
              <a:t>ОСНОВНЕ ШКОЛЕ ИЗ </a:t>
            </a:r>
            <a:br>
              <a:rPr lang="sr-Cyrl-CS" sz="3100" dirty="0">
                <a:solidFill>
                  <a:schemeClr val="tx1"/>
                </a:solidFill>
                <a:effectLst/>
                <a:latin typeface="Times New Roman" pitchFamily="18" charset="0"/>
                <a:cs typeface="Times New Roman" pitchFamily="18" charset="0"/>
              </a:rPr>
            </a:br>
            <a:r>
              <a:rPr lang="sr-Cyrl-CS" sz="3100" dirty="0">
                <a:solidFill>
                  <a:schemeClr val="tx1"/>
                </a:solidFill>
                <a:effectLst/>
                <a:latin typeface="Times New Roman" pitchFamily="18" charset="0"/>
                <a:cs typeface="Times New Roman" pitchFamily="18" charset="0"/>
              </a:rPr>
              <a:t>СРПСКОГ ЈЕЗИКА И МАТЕМАТИКЕ</a:t>
            </a:r>
            <a:br>
              <a:rPr lang="sr-Cyrl-CS" sz="3100" dirty="0">
                <a:solidFill>
                  <a:schemeClr val="tx1"/>
                </a:solidFill>
                <a:effectLst/>
                <a:latin typeface="Times New Roman" pitchFamily="18" charset="0"/>
                <a:cs typeface="Times New Roman" pitchFamily="18" charset="0"/>
              </a:rPr>
            </a:br>
            <a:r>
              <a:rPr lang="sr-Cyrl-CS" sz="3100" dirty="0">
                <a:solidFill>
                  <a:schemeClr val="tx1"/>
                </a:solidFill>
                <a:effectLst/>
                <a:latin typeface="Times New Roman" pitchFamily="18" charset="0"/>
                <a:cs typeface="Times New Roman" pitchFamily="18" charset="0"/>
              </a:rPr>
              <a:t>школска 20</a:t>
            </a:r>
            <a:r>
              <a:rPr lang="en-US" sz="3100" dirty="0">
                <a:solidFill>
                  <a:schemeClr val="tx1"/>
                </a:solidFill>
                <a:effectLst/>
                <a:latin typeface="Times New Roman" pitchFamily="18" charset="0"/>
                <a:cs typeface="Times New Roman" pitchFamily="18" charset="0"/>
              </a:rPr>
              <a:t>21</a:t>
            </a:r>
            <a:r>
              <a:rPr lang="sr-Cyrl-CS" sz="3100" dirty="0">
                <a:solidFill>
                  <a:schemeClr val="tx1"/>
                </a:solidFill>
                <a:effectLst/>
                <a:latin typeface="Times New Roman" pitchFamily="18" charset="0"/>
                <a:cs typeface="Times New Roman" pitchFamily="18" charset="0"/>
              </a:rPr>
              <a:t>/20</a:t>
            </a:r>
            <a:r>
              <a:rPr lang="en-US" sz="3100" dirty="0">
                <a:solidFill>
                  <a:schemeClr val="tx1"/>
                </a:solidFill>
                <a:effectLst/>
                <a:latin typeface="Times New Roman" pitchFamily="18" charset="0"/>
                <a:cs typeface="Times New Roman" pitchFamily="18" charset="0"/>
              </a:rPr>
              <a:t>22</a:t>
            </a:r>
            <a:r>
              <a:rPr lang="sr-Cyrl-CS" sz="3100" dirty="0">
                <a:solidFill>
                  <a:schemeClr val="tx1"/>
                </a:solidFill>
                <a:effectLst/>
                <a:latin typeface="Times New Roman" pitchFamily="18" charset="0"/>
                <a:cs typeface="Times New Roman" pitchFamily="18" charset="0"/>
              </a:rPr>
              <a:t>. година</a:t>
            </a:r>
            <a:br>
              <a:rPr lang="sr-Latn-CS" sz="2700" dirty="0">
                <a:solidFill>
                  <a:schemeClr val="tx1"/>
                </a:solidFill>
                <a:latin typeface="Times New Roman" pitchFamily="18" charset="0"/>
                <a:cs typeface="Times New Roman" pitchFamily="18" charset="0"/>
              </a:rPr>
            </a:br>
            <a:br>
              <a:rPr lang="en-US" sz="2000" dirty="0">
                <a:solidFill>
                  <a:schemeClr val="tx1"/>
                </a:solidFill>
                <a:latin typeface="Times New Roman" pitchFamily="18" charset="0"/>
                <a:cs typeface="Times New Roman" pitchFamily="18" charset="0"/>
              </a:rPr>
            </a:br>
            <a:br>
              <a:rPr lang="sr-Cyrl-RS" sz="1100" dirty="0">
                <a:solidFill>
                  <a:schemeClr val="tx1"/>
                </a:solidFill>
                <a:effectLst/>
                <a:latin typeface="Times New Roman" pitchFamily="18" charset="0"/>
                <a:cs typeface="Times New Roman" pitchFamily="18" charset="0"/>
              </a:rPr>
            </a:br>
            <a:br>
              <a:rPr lang="sr-Cyrl-RS" sz="1100" dirty="0">
                <a:solidFill>
                  <a:schemeClr val="tx1"/>
                </a:solidFill>
                <a:effectLst/>
                <a:latin typeface="Times New Roman" pitchFamily="18" charset="0"/>
                <a:cs typeface="Times New Roman" pitchFamily="18" charset="0"/>
              </a:rPr>
            </a:br>
            <a:br>
              <a:rPr lang="sr-Cyrl-RS" sz="1600" dirty="0">
                <a:solidFill>
                  <a:schemeClr val="tx1"/>
                </a:solidFill>
                <a:effectLst/>
                <a:latin typeface="Times New Roman" pitchFamily="18" charset="0"/>
                <a:cs typeface="Times New Roman" pitchFamily="18" charset="0"/>
              </a:rPr>
            </a:br>
            <a:r>
              <a:rPr lang="sr-Cyrl-RS" sz="1600" dirty="0">
                <a:solidFill>
                  <a:schemeClr val="tx1"/>
                </a:solidFill>
                <a:effectLst/>
                <a:latin typeface="Times New Roman" pitchFamily="18" charset="0"/>
                <a:cs typeface="Times New Roman" pitchFamily="18" charset="0"/>
              </a:rPr>
              <a:t>                                                                                               </a:t>
            </a:r>
            <a:r>
              <a:rPr lang="sr-Cyrl-RS" sz="1800" dirty="0">
                <a:solidFill>
                  <a:schemeClr val="tx1"/>
                </a:solidFill>
                <a:effectLst/>
                <a:latin typeface="Times New Roman" pitchFamily="18" charset="0"/>
                <a:cs typeface="Times New Roman" pitchFamily="18" charset="0"/>
              </a:rPr>
              <a:t>Инспектор</a:t>
            </a:r>
            <a:r>
              <a:rPr lang="sr-Cyrl-RS" sz="1800" dirty="0">
                <a:solidFill>
                  <a:schemeClr val="tx1"/>
                </a:solidFill>
                <a:latin typeface="Times New Roman" pitchFamily="18" charset="0"/>
                <a:cs typeface="Times New Roman" pitchFamily="18" charset="0"/>
              </a:rPr>
              <a:t>и</a:t>
            </a:r>
            <a:r>
              <a:rPr lang="sr-Cyrl-RS" sz="1800" dirty="0">
                <a:solidFill>
                  <a:schemeClr val="tx1"/>
                </a:solidFill>
                <a:effectLst/>
                <a:latin typeface="Times New Roman" pitchFamily="18" charset="0"/>
                <a:cs typeface="Times New Roman" pitchFamily="18" charset="0"/>
              </a:rPr>
              <a:t>-</a:t>
            </a:r>
            <a:r>
              <a:rPr lang="sr-Cyrl-RS" sz="1800" dirty="0" err="1">
                <a:solidFill>
                  <a:schemeClr val="tx1"/>
                </a:solidFill>
                <a:effectLst/>
                <a:latin typeface="Times New Roman" pitchFamily="18" charset="0"/>
                <a:cs typeface="Times New Roman" pitchFamily="18" charset="0"/>
              </a:rPr>
              <a:t>просвјетни</a:t>
            </a:r>
            <a:r>
              <a:rPr lang="sr-Cyrl-RS" sz="1800" dirty="0">
                <a:solidFill>
                  <a:schemeClr val="tx1"/>
                </a:solidFill>
                <a:effectLst/>
                <a:latin typeface="Times New Roman" pitchFamily="18" charset="0"/>
                <a:cs typeface="Times New Roman" pitchFamily="18" charset="0"/>
              </a:rPr>
              <a:t> </a:t>
            </a:r>
            <a:r>
              <a:rPr lang="sr-Cyrl-RS" sz="1800" dirty="0" err="1">
                <a:solidFill>
                  <a:schemeClr val="tx1"/>
                </a:solidFill>
                <a:effectLst/>
                <a:latin typeface="Times New Roman" pitchFamily="18" charset="0"/>
                <a:cs typeface="Times New Roman" pitchFamily="18" charset="0"/>
              </a:rPr>
              <a:t>савјетници</a:t>
            </a:r>
            <a:br>
              <a:rPr lang="sr-Cyrl-RS" sz="1800" dirty="0">
                <a:solidFill>
                  <a:schemeClr val="tx1"/>
                </a:solidFill>
                <a:latin typeface="Times New Roman" pitchFamily="18" charset="0"/>
                <a:cs typeface="Times New Roman" pitchFamily="18" charset="0"/>
              </a:rPr>
            </a:br>
            <a:r>
              <a:rPr lang="sr-Cyrl-RS" sz="1800" dirty="0">
                <a:solidFill>
                  <a:schemeClr val="tx1"/>
                </a:solidFill>
                <a:latin typeface="Times New Roman" pitchFamily="18" charset="0"/>
                <a:cs typeface="Times New Roman" pitchFamily="18" charset="0"/>
              </a:rPr>
              <a:t>А</a:t>
            </a:r>
            <a:r>
              <a:rPr lang="sr-Cyrl-RS" sz="1800" dirty="0">
                <a:solidFill>
                  <a:schemeClr val="tx1"/>
                </a:solidFill>
                <a:effectLst/>
                <a:latin typeface="Times New Roman" pitchFamily="18" charset="0"/>
                <a:cs typeface="Times New Roman" pitchFamily="18" charset="0"/>
              </a:rPr>
              <a:t>вгуст 2022.</a:t>
            </a:r>
            <a:r>
              <a:rPr lang="sr-Latn-RS" sz="1800" dirty="0">
                <a:solidFill>
                  <a:schemeClr val="tx1"/>
                </a:solidFill>
                <a:effectLst/>
                <a:latin typeface="Times New Roman" pitchFamily="18" charset="0"/>
                <a:cs typeface="Times New Roman" pitchFamily="18" charset="0"/>
              </a:rPr>
              <a:t> </a:t>
            </a:r>
            <a:r>
              <a:rPr lang="sr-Cyrl-RS" sz="1800" dirty="0">
                <a:solidFill>
                  <a:schemeClr val="tx1"/>
                </a:solidFill>
                <a:effectLst/>
                <a:latin typeface="Times New Roman" pitchFamily="18" charset="0"/>
                <a:cs typeface="Times New Roman" pitchFamily="18" charset="0"/>
              </a:rPr>
              <a:t>године                                               за разредну наставу </a:t>
            </a:r>
            <a:br>
              <a:rPr lang="sr-Cyrl-RS" sz="1600" dirty="0">
                <a:solidFill>
                  <a:schemeClr val="tx1"/>
                </a:solidFill>
                <a:effectLst/>
                <a:latin typeface="Times New Roman" pitchFamily="18" charset="0"/>
                <a:cs typeface="Times New Roman" pitchFamily="18" charset="0"/>
              </a:rPr>
            </a:br>
            <a:br>
              <a:rPr lang="bs-Cyrl-BA" sz="2700" dirty="0">
                <a:solidFill>
                  <a:schemeClr val="tx1"/>
                </a:solidFill>
                <a:latin typeface="Times New Roman" pitchFamily="18" charset="0"/>
                <a:cs typeface="Times New Roman" pitchFamily="18" charset="0"/>
              </a:rPr>
            </a:br>
            <a:endParaRPr lang="bs-Latn-BA" sz="2700" dirty="0">
              <a:solidFill>
                <a:schemeClr val="tx1"/>
              </a:solidFill>
              <a:latin typeface="Times New Roman" pitchFamily="18" charset="0"/>
              <a:cs typeface="Times New Roman" pitchFamily="18" charset="0"/>
            </a:endParaRPr>
          </a:p>
        </p:txBody>
      </p:sp>
      <p:sp>
        <p:nvSpPr>
          <p:cNvPr id="3" name="Podnaslov 2"/>
          <p:cNvSpPr>
            <a:spLocks noGrp="1"/>
          </p:cNvSpPr>
          <p:nvPr>
            <p:ph type="subTitle" idx="1"/>
          </p:nvPr>
        </p:nvSpPr>
        <p:spPr>
          <a:xfrm flipV="1">
            <a:off x="1259632" y="6669360"/>
            <a:ext cx="7579568" cy="72008"/>
          </a:xfrm>
        </p:spPr>
        <p:txBody>
          <a:bodyPr anchor="ctr">
            <a:normAutofit fontScale="25000" lnSpcReduction="20000"/>
          </a:bodyPr>
          <a:lstStyle/>
          <a:p>
            <a:pPr algn="ctr"/>
            <a:r>
              <a:rPr lang="sr-Cyrl-RS" dirty="0"/>
              <a:t>                                                                                </a:t>
            </a:r>
            <a:endParaRPr lang="bs-Latn-BA" dirty="0"/>
          </a:p>
        </p:txBody>
      </p:sp>
      <p:sp>
        <p:nvSpPr>
          <p:cNvPr id="6" name="Slide Number Placeholder 5"/>
          <p:cNvSpPr>
            <a:spLocks noGrp="1"/>
          </p:cNvSpPr>
          <p:nvPr>
            <p:ph type="sldNum" sz="quarter" idx="12"/>
          </p:nvPr>
        </p:nvSpPr>
        <p:spPr/>
        <p:txBody>
          <a:bodyPr/>
          <a:lstStyle/>
          <a:p>
            <a:fld id="{8E4B4BDA-1E1E-4429-89B8-BA423FC377D7}" type="slidenum">
              <a:rPr lang="bs-Latn-BA" smtClean="0">
                <a:latin typeface="Times New Roman" pitchFamily="18" charset="0"/>
                <a:cs typeface="Times New Roman" pitchFamily="18" charset="0"/>
              </a:rPr>
              <a:pPr/>
              <a:t>7</a:t>
            </a:fld>
            <a:endParaRPr lang="bs-Latn-BA" dirty="0">
              <a:latin typeface="Times New Roman" pitchFamily="18" charset="0"/>
              <a:cs typeface="Times New Roman" pitchFamily="18" charset="0"/>
            </a:endParaRPr>
          </a:p>
        </p:txBody>
      </p:sp>
      <p:pic>
        <p:nvPicPr>
          <p:cNvPr id="4" name="Picture 8" descr="Amblem republike srpsk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2819" y="332656"/>
            <a:ext cx="1114425" cy="1107281"/>
          </a:xfrm>
          <a:prstGeom prst="rect">
            <a:avLst/>
          </a:prstGeom>
          <a:extLst>
            <a:ext uri="{909E8E84-426E-40DD-AFC4-6F175D3DCCD1}">
              <a14:hiddenFill xmlns:a14="http://schemas.microsoft.com/office/drawing/2010/main">
                <a:solidFill>
                  <a:srgbClr val="FFFFFF"/>
                </a:solidFill>
              </a14:hiddenFill>
            </a:ext>
          </a:extLst>
        </p:spPr>
        <p:style>
          <a:lnRef idx="1">
            <a:schemeClr val="accent2"/>
          </a:lnRef>
          <a:fillRef idx="2">
            <a:schemeClr val="accent2"/>
          </a:fillRef>
          <a:effectRef idx="1">
            <a:schemeClr val="accent2"/>
          </a:effectRef>
          <a:fontRef idx="minor">
            <a:schemeClr val="dk1"/>
          </a:fontRef>
        </p:style>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683568" y="476672"/>
            <a:ext cx="7416824" cy="3888432"/>
          </a:xfrm>
          <a:ln w="57150">
            <a:solidFill>
              <a:srgbClr val="00B050"/>
            </a:solidFill>
          </a:ln>
        </p:spPr>
        <p:style>
          <a:lnRef idx="1">
            <a:schemeClr val="accent1"/>
          </a:lnRef>
          <a:fillRef idx="2">
            <a:schemeClr val="accent1"/>
          </a:fillRef>
          <a:effectRef idx="1">
            <a:schemeClr val="accent1"/>
          </a:effectRef>
          <a:fontRef idx="minor">
            <a:schemeClr val="dk1"/>
          </a:fontRef>
        </p:style>
        <p:txBody>
          <a:bodyPr>
            <a:normAutofit fontScale="90000"/>
          </a:bodyPr>
          <a:lstStyle/>
          <a:p>
            <a:pPr algn="just"/>
            <a:br>
              <a:rPr lang="sr-Cyrl-CS" sz="3200" dirty="0">
                <a:solidFill>
                  <a:schemeClr val="tx1"/>
                </a:solidFill>
                <a:effectLst/>
                <a:latin typeface="Times New Roman" pitchFamily="18" charset="0"/>
                <a:cs typeface="Times New Roman" pitchFamily="18" charset="0"/>
              </a:rPr>
            </a:br>
            <a:r>
              <a:rPr lang="sr-Cyrl-CS" sz="3200" dirty="0">
                <a:solidFill>
                  <a:schemeClr val="tx1"/>
                </a:solidFill>
                <a:effectLst/>
                <a:latin typeface="Times New Roman" pitchFamily="18" charset="0"/>
                <a:cs typeface="Times New Roman" pitchFamily="18" charset="0"/>
              </a:rPr>
              <a:t>У складу са Годишњим програмом рада Републичког педагошког завода, а у сегменту који се односи на праћење и оцјену квалитета у образовању, и школске 2021/22. године</a:t>
            </a:r>
            <a:r>
              <a:rPr lang="sr-Latn-RS" sz="3200" dirty="0">
                <a:solidFill>
                  <a:schemeClr val="tx1"/>
                </a:solidFill>
                <a:effectLst/>
                <a:latin typeface="Times New Roman" pitchFamily="18" charset="0"/>
                <a:cs typeface="Times New Roman" pitchFamily="18" charset="0"/>
              </a:rPr>
              <a:t>,</a:t>
            </a:r>
            <a:r>
              <a:rPr lang="sr-Cyrl-CS" sz="3200" dirty="0">
                <a:solidFill>
                  <a:schemeClr val="tx1"/>
                </a:solidFill>
                <a:effectLst/>
                <a:latin typeface="Times New Roman" pitchFamily="18" charset="0"/>
                <a:cs typeface="Times New Roman" pitchFamily="18" charset="0"/>
              </a:rPr>
              <a:t> организована и проведена је провјера постигнућа ученика ПЕТОГ разреда</a:t>
            </a:r>
            <a:r>
              <a:rPr lang="bs-Cyrl-BA" sz="3200" dirty="0">
                <a:solidFill>
                  <a:schemeClr val="tx1"/>
                </a:solidFill>
                <a:effectLst/>
                <a:latin typeface="Times New Roman" pitchFamily="18" charset="0"/>
                <a:cs typeface="Times New Roman" pitchFamily="18" charset="0"/>
              </a:rPr>
              <a:t> у свим основним школама Републике Српске.</a:t>
            </a:r>
            <a:br>
              <a:rPr lang="bs-Cyrl-BA" sz="3200" dirty="0">
                <a:solidFill>
                  <a:schemeClr val="tx1"/>
                </a:solidFill>
                <a:effectLst/>
                <a:latin typeface="Times New Roman" pitchFamily="18" charset="0"/>
                <a:cs typeface="Times New Roman" pitchFamily="18" charset="0"/>
              </a:rPr>
            </a:br>
            <a:br>
              <a:rPr lang="bs-Cyrl-BA" sz="3200" dirty="0">
                <a:solidFill>
                  <a:schemeClr val="tx1"/>
                </a:solidFill>
                <a:effectLst/>
                <a:latin typeface="Times New Roman" pitchFamily="18" charset="0"/>
                <a:cs typeface="Times New Roman" pitchFamily="18" charset="0"/>
              </a:rPr>
            </a:br>
            <a:endParaRPr lang="bs-Latn-BA" sz="3200" dirty="0">
              <a:solidFill>
                <a:schemeClr val="tx1"/>
              </a:solidFill>
              <a:latin typeface="Times New Roman" pitchFamily="18" charset="0"/>
              <a:cs typeface="Times New Roman" pitchFamily="18" charset="0"/>
            </a:endParaRPr>
          </a:p>
        </p:txBody>
      </p:sp>
      <p:sp>
        <p:nvSpPr>
          <p:cNvPr id="5" name="Čuvar mesta za sadržaj 4"/>
          <p:cNvSpPr>
            <a:spLocks noGrp="1"/>
          </p:cNvSpPr>
          <p:nvPr>
            <p:ph idx="1"/>
          </p:nvPr>
        </p:nvSpPr>
        <p:spPr>
          <a:xfrm>
            <a:off x="2339752" y="4653136"/>
            <a:ext cx="6552728" cy="1800200"/>
          </a:xfrm>
          <a:ln w="57150">
            <a:solidFill>
              <a:srgbClr val="00B050"/>
            </a:solidFill>
          </a:ln>
        </p:spPr>
        <p:style>
          <a:lnRef idx="1">
            <a:schemeClr val="accent1"/>
          </a:lnRef>
          <a:fillRef idx="2">
            <a:schemeClr val="accent1"/>
          </a:fillRef>
          <a:effectRef idx="1">
            <a:schemeClr val="accent1"/>
          </a:effectRef>
          <a:fontRef idx="minor">
            <a:schemeClr val="dk1"/>
          </a:fontRef>
        </p:style>
        <p:txBody>
          <a:bodyPr>
            <a:normAutofit/>
          </a:bodyPr>
          <a:lstStyle/>
          <a:p>
            <a:pPr marL="82296" indent="0" algn="just">
              <a:buNone/>
            </a:pPr>
            <a:r>
              <a:rPr lang="bs-Cyrl-BA" sz="2800" dirty="0">
                <a:solidFill>
                  <a:schemeClr val="tx1"/>
                </a:solidFill>
                <a:latin typeface="Times New Roman" panose="02020603050405020304" pitchFamily="18" charset="0"/>
                <a:cs typeface="Times New Roman" panose="02020603050405020304" pitchFamily="18" charset="0"/>
              </a:rPr>
              <a:t>Провјера постигнућа ученика ПЕТОГ разреда из српског језика и математика проведена је </a:t>
            </a:r>
            <a:r>
              <a:rPr lang="bs-Cyrl-BA" sz="2800" b="1" dirty="0">
                <a:solidFill>
                  <a:schemeClr val="tx1"/>
                </a:solidFill>
                <a:latin typeface="Times New Roman" panose="02020603050405020304" pitchFamily="18" charset="0"/>
                <a:cs typeface="Times New Roman" panose="02020603050405020304" pitchFamily="18" charset="0"/>
              </a:rPr>
              <a:t>25. </a:t>
            </a:r>
            <a:r>
              <a:rPr lang="sr-Cyrl-RS" sz="2800" b="1" dirty="0">
                <a:solidFill>
                  <a:schemeClr val="tx1"/>
                </a:solidFill>
                <a:latin typeface="Times New Roman" panose="02020603050405020304" pitchFamily="18" charset="0"/>
                <a:cs typeface="Times New Roman" panose="02020603050405020304" pitchFamily="18" charset="0"/>
              </a:rPr>
              <a:t>маја</a:t>
            </a:r>
            <a:r>
              <a:rPr lang="bs-Cyrl-BA" sz="2800" b="1" dirty="0">
                <a:solidFill>
                  <a:schemeClr val="tx1"/>
                </a:solidFill>
                <a:latin typeface="Times New Roman" panose="02020603050405020304" pitchFamily="18" charset="0"/>
                <a:cs typeface="Times New Roman" panose="02020603050405020304" pitchFamily="18" charset="0"/>
              </a:rPr>
              <a:t> 2022.</a:t>
            </a:r>
            <a:r>
              <a:rPr lang="sr-Latn-RS" sz="2800" b="1" dirty="0">
                <a:solidFill>
                  <a:schemeClr val="tx1"/>
                </a:solidFill>
                <a:latin typeface="Times New Roman" panose="02020603050405020304" pitchFamily="18" charset="0"/>
                <a:cs typeface="Times New Roman" panose="02020603050405020304" pitchFamily="18" charset="0"/>
              </a:rPr>
              <a:t> </a:t>
            </a:r>
            <a:r>
              <a:rPr lang="bs-Cyrl-BA" sz="2800" b="1" dirty="0">
                <a:solidFill>
                  <a:schemeClr val="tx1"/>
                </a:solidFill>
                <a:latin typeface="Times New Roman" panose="02020603050405020304" pitchFamily="18" charset="0"/>
                <a:cs typeface="Times New Roman" panose="02020603050405020304" pitchFamily="18" charset="0"/>
              </a:rPr>
              <a:t>године</a:t>
            </a:r>
            <a:r>
              <a:rPr lang="bs-Cyrl-BA" sz="2800" dirty="0">
                <a:solidFill>
                  <a:schemeClr val="tx1"/>
                </a:solidFill>
                <a:latin typeface="Times New Roman" panose="02020603050405020304" pitchFamily="18" charset="0"/>
                <a:cs typeface="Times New Roman" panose="02020603050405020304" pitchFamily="18" charset="0"/>
              </a:rPr>
              <a:t>.</a:t>
            </a:r>
            <a:endParaRPr lang="bs-Latn-BA" sz="280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8E4B4BDA-1E1E-4429-89B8-BA423FC377D7}" type="slidenum">
              <a:rPr lang="bs-Latn-BA" smtClean="0"/>
              <a:pPr/>
              <a:t>8</a:t>
            </a:fld>
            <a:endParaRPr lang="bs-Latn-B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755576" y="0"/>
            <a:ext cx="8178112" cy="620688"/>
          </a:xfrm>
          <a:ln>
            <a:solidFill>
              <a:srgbClr val="00B050"/>
            </a:solidFill>
          </a:ln>
        </p:spPr>
        <p:style>
          <a:lnRef idx="1">
            <a:schemeClr val="accent1"/>
          </a:lnRef>
          <a:fillRef idx="3">
            <a:schemeClr val="accent1"/>
          </a:fillRef>
          <a:effectRef idx="2">
            <a:schemeClr val="accent1"/>
          </a:effectRef>
          <a:fontRef idx="minor">
            <a:schemeClr val="lt1"/>
          </a:fontRef>
        </p:style>
        <p:txBody>
          <a:bodyPr>
            <a:normAutofit/>
          </a:bodyPr>
          <a:lstStyle/>
          <a:p>
            <a:pPr algn="ctr"/>
            <a:r>
              <a:rPr lang="sr-Cyrl-RS" sz="3200" b="1" dirty="0">
                <a:solidFill>
                  <a:schemeClr val="tx1"/>
                </a:solidFill>
                <a:latin typeface="Times New Roman" pitchFamily="18" charset="0"/>
                <a:cs typeface="Times New Roman" pitchFamily="18" charset="0"/>
              </a:rPr>
              <a:t>Основни</a:t>
            </a:r>
            <a:r>
              <a:rPr lang="sr-Cyrl-RS" sz="3200" b="1" dirty="0">
                <a:solidFill>
                  <a:schemeClr val="tx1"/>
                </a:solidFill>
                <a:effectLst/>
                <a:latin typeface="Times New Roman" pitchFamily="18" charset="0"/>
                <a:cs typeface="Times New Roman" pitchFamily="18" charset="0"/>
              </a:rPr>
              <a:t> циљ </a:t>
            </a:r>
            <a:r>
              <a:rPr lang="bs-Cyrl-BA" sz="3200" dirty="0">
                <a:solidFill>
                  <a:schemeClr val="tx1"/>
                </a:solidFill>
                <a:effectLst/>
                <a:latin typeface="Times New Roman" pitchFamily="18" charset="0"/>
                <a:cs typeface="Times New Roman" pitchFamily="18" charset="0"/>
              </a:rPr>
              <a:t>провјере</a:t>
            </a:r>
            <a:r>
              <a:rPr lang="sr-Cyrl-RS" sz="3200" dirty="0">
                <a:solidFill>
                  <a:schemeClr val="tx1"/>
                </a:solidFill>
                <a:effectLst/>
                <a:latin typeface="Times New Roman" pitchFamily="18" charset="0"/>
                <a:cs typeface="Times New Roman" pitchFamily="18" charset="0"/>
              </a:rPr>
              <a:t> постигнућа</a:t>
            </a:r>
            <a:endParaRPr lang="bs-Latn-BA" sz="3200" dirty="0">
              <a:solidFill>
                <a:schemeClr val="tx1"/>
              </a:solidFill>
              <a:effectLst/>
              <a:latin typeface="Times New Roman" pitchFamily="18" charset="0"/>
              <a:cs typeface="Times New Roman" pitchFamily="18" charset="0"/>
            </a:endParaRPr>
          </a:p>
        </p:txBody>
      </p:sp>
      <p:sp>
        <p:nvSpPr>
          <p:cNvPr id="3" name="Čuvar mesta za sadržaj 2"/>
          <p:cNvSpPr>
            <a:spLocks noGrp="1"/>
          </p:cNvSpPr>
          <p:nvPr>
            <p:ph idx="1"/>
          </p:nvPr>
        </p:nvSpPr>
        <p:spPr>
          <a:xfrm>
            <a:off x="323528" y="764704"/>
            <a:ext cx="8640960" cy="5832648"/>
          </a:xfrm>
          <a:ln w="38100">
            <a:solidFill>
              <a:srgbClr val="00B050"/>
            </a:solidFill>
          </a:ln>
        </p:spPr>
        <p:style>
          <a:lnRef idx="1">
            <a:schemeClr val="accent1"/>
          </a:lnRef>
          <a:fillRef idx="2">
            <a:schemeClr val="accent1"/>
          </a:fillRef>
          <a:effectRef idx="1">
            <a:schemeClr val="accent1"/>
          </a:effectRef>
          <a:fontRef idx="minor">
            <a:schemeClr val="dk1"/>
          </a:fontRef>
        </p:style>
        <p:txBody>
          <a:bodyPr>
            <a:normAutofit/>
          </a:bodyPr>
          <a:lstStyle/>
          <a:p>
            <a:pPr marL="82296" indent="0" algn="just">
              <a:buNone/>
            </a:pPr>
            <a:r>
              <a:rPr lang="sr-Cyrl-RS" sz="2400" dirty="0">
                <a:solidFill>
                  <a:schemeClr val="tx1"/>
                </a:solidFill>
                <a:latin typeface="Times New Roman" pitchFamily="18" charset="0"/>
                <a:cs typeface="Times New Roman" pitchFamily="18" charset="0"/>
              </a:rPr>
              <a:t>Утврђивање степена остварености очекиваних исхода учења, дефинисаних наставним програмом за српски језик и математику тј. утврђивање нивоа ученичких знања у односу на очекиване исходе предвиђене Наставним планом и програмом на крају 5. разреда.</a:t>
            </a:r>
            <a:endParaRPr lang="sr-Latn-RS" sz="2400" b="1" dirty="0">
              <a:solidFill>
                <a:schemeClr val="tx1"/>
              </a:solidFill>
              <a:latin typeface="Times New Roman" pitchFamily="18" charset="0"/>
              <a:cs typeface="Times New Roman" pitchFamily="18" charset="0"/>
            </a:endParaRPr>
          </a:p>
          <a:p>
            <a:pPr algn="ctr">
              <a:buNone/>
            </a:pPr>
            <a:r>
              <a:rPr lang="sr-Cyrl-RS" sz="2400" b="1" dirty="0">
                <a:solidFill>
                  <a:schemeClr val="tx1"/>
                </a:solidFill>
                <a:latin typeface="Times New Roman" pitchFamily="18" charset="0"/>
                <a:cs typeface="Times New Roman" pitchFamily="18" charset="0"/>
              </a:rPr>
              <a:t>Посебни циљеви</a:t>
            </a:r>
            <a:endParaRPr lang="sr-Latn-RS" sz="2400" dirty="0">
              <a:solidFill>
                <a:schemeClr val="tx1"/>
              </a:solidFill>
              <a:latin typeface="Times New Roman" pitchFamily="18" charset="0"/>
              <a:cs typeface="Times New Roman" pitchFamily="18" charset="0"/>
            </a:endParaRPr>
          </a:p>
          <a:p>
            <a:pPr lvl="0" algn="just">
              <a:buClrTx/>
              <a:buSzPct val="100000"/>
              <a:buFont typeface="Wingdings" panose="05000000000000000000" pitchFamily="2" charset="2"/>
              <a:buChar char="q"/>
            </a:pPr>
            <a:r>
              <a:rPr lang="sr-Cyrl-RS" sz="2400" dirty="0">
                <a:solidFill>
                  <a:schemeClr val="tx1"/>
                </a:solidFill>
                <a:latin typeface="Times New Roman" pitchFamily="18" charset="0"/>
                <a:cs typeface="Times New Roman" pitchFamily="18" charset="0"/>
              </a:rPr>
              <a:t>Поштовање правила и прописане процедуре провјере постигнућа.</a:t>
            </a:r>
          </a:p>
          <a:p>
            <a:pPr lvl="0" algn="just">
              <a:buClrTx/>
              <a:buSzPct val="100000"/>
              <a:buFont typeface="Wingdings" panose="05000000000000000000" pitchFamily="2" charset="2"/>
              <a:buChar char="q"/>
            </a:pPr>
            <a:r>
              <a:rPr lang="sr-Cyrl-RS" sz="2400" dirty="0">
                <a:solidFill>
                  <a:schemeClr val="tx1"/>
                </a:solidFill>
                <a:latin typeface="Times New Roman" pitchFamily="18" charset="0"/>
                <a:cs typeface="Times New Roman" pitchFamily="18" charset="0"/>
              </a:rPr>
              <a:t>Утврђивање способности ученика за рјешавање одређених типова задатака.</a:t>
            </a:r>
          </a:p>
          <a:p>
            <a:pPr lvl="0" algn="just">
              <a:buClrTx/>
              <a:buSzPct val="100000"/>
              <a:buFont typeface="Wingdings" panose="05000000000000000000" pitchFamily="2" charset="2"/>
              <a:buChar char="q"/>
            </a:pPr>
            <a:r>
              <a:rPr lang="sr-Cyrl-RS" sz="2400" dirty="0">
                <a:solidFill>
                  <a:schemeClr val="tx1"/>
                </a:solidFill>
                <a:latin typeface="Times New Roman" pitchFamily="18" charset="0"/>
                <a:cs typeface="Times New Roman" pitchFamily="18" charset="0"/>
              </a:rPr>
              <a:t>Повећање објективности вредновања постигнућа ученика.</a:t>
            </a:r>
          </a:p>
          <a:p>
            <a:pPr lvl="0" algn="just">
              <a:buClrTx/>
              <a:buSzPct val="100000"/>
              <a:buFont typeface="Wingdings" panose="05000000000000000000" pitchFamily="2" charset="2"/>
              <a:buChar char="q"/>
            </a:pPr>
            <a:r>
              <a:rPr lang="sr-Cyrl-RS" sz="2000" dirty="0">
                <a:solidFill>
                  <a:schemeClr val="tx1"/>
                </a:solidFill>
                <a:latin typeface="Times New Roman" pitchFamily="18" charset="0"/>
                <a:cs typeface="Times New Roman" pitchFamily="18" charset="0"/>
              </a:rPr>
              <a:t>Упоређивање постигнућа на овом и осталим облицима вредновања постигнућа </a:t>
            </a:r>
            <a:r>
              <a:rPr lang="bs-Cyrl-BA" sz="2000" dirty="0">
                <a:solidFill>
                  <a:schemeClr val="tx1"/>
                </a:solidFill>
                <a:latin typeface="Times New Roman" pitchFamily="18" charset="0"/>
                <a:cs typeface="Times New Roman" pitchFamily="18" charset="0"/>
              </a:rPr>
              <a:t>тј. </a:t>
            </a:r>
            <a:r>
              <a:rPr lang="sr-Cyrl-RS" sz="2000" dirty="0">
                <a:solidFill>
                  <a:schemeClr val="tx1"/>
                </a:solidFill>
                <a:latin typeface="Times New Roman" pitchFamily="18" charset="0"/>
                <a:cs typeface="Times New Roman" pitchFamily="18" charset="0"/>
              </a:rPr>
              <a:t>постигнућем ученика у наставном предмету за одређени наставни период (на крају 1.</a:t>
            </a:r>
            <a:r>
              <a:rPr lang="sr-Latn-RS" sz="2000" dirty="0">
                <a:solidFill>
                  <a:schemeClr val="tx1"/>
                </a:solidFill>
                <a:latin typeface="Times New Roman" pitchFamily="18" charset="0"/>
                <a:cs typeface="Times New Roman" pitchFamily="18" charset="0"/>
              </a:rPr>
              <a:t> </a:t>
            </a:r>
            <a:r>
              <a:rPr lang="sr-Cyrl-RS" sz="2000" dirty="0">
                <a:solidFill>
                  <a:schemeClr val="tx1"/>
                </a:solidFill>
                <a:latin typeface="Times New Roman" pitchFamily="18" charset="0"/>
                <a:cs typeface="Times New Roman" pitchFamily="18" charset="0"/>
              </a:rPr>
              <a:t>полугодишта).</a:t>
            </a:r>
          </a:p>
          <a:p>
            <a:pPr algn="just"/>
            <a:endParaRPr lang="sr-Cyrl-RS" sz="2400" dirty="0">
              <a:solidFill>
                <a:schemeClr val="tx1"/>
              </a:solidFill>
              <a:latin typeface="Times New Roman" pitchFamily="18" charset="0"/>
              <a:cs typeface="Times New Roman" pitchFamily="18" charset="0"/>
            </a:endParaRPr>
          </a:p>
          <a:p>
            <a:pPr algn="just"/>
            <a:endParaRPr lang="bs-Latn-BA" sz="2400" dirty="0">
              <a:solidFill>
                <a:srgbClr val="FF0000"/>
              </a:solidFill>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8889</TotalTime>
  <Words>4421</Words>
  <Application>Microsoft Office PowerPoint</Application>
  <PresentationFormat>On-screen Show (4:3)</PresentationFormat>
  <Paragraphs>718</Paragraphs>
  <Slides>41</Slides>
  <Notes>11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41</vt:i4>
      </vt:variant>
    </vt:vector>
  </HeadingPairs>
  <TitlesOfParts>
    <vt:vector size="53" baseType="lpstr">
      <vt:lpstr>Arial</vt:lpstr>
      <vt:lpstr>Arial Narrow</vt:lpstr>
      <vt:lpstr>Calibri</vt:lpstr>
      <vt:lpstr>Symbol</vt:lpstr>
      <vt:lpstr>Times New Roman</vt:lpstr>
      <vt:lpstr>Trebuchet MS</vt:lpstr>
      <vt:lpstr>Verdana</vt:lpstr>
      <vt:lpstr>Wingdings</vt:lpstr>
      <vt:lpstr>Wingdings 3</vt:lpstr>
      <vt:lpstr>Facet</vt:lpstr>
      <vt:lpstr>Document</vt:lpstr>
      <vt:lpstr>Microsoft Word Document</vt:lpstr>
      <vt:lpstr>ГРУПНИ САВЈЕТОДАВНО-ИНСТРУКТИВНИ РАД   Авуст, 2022. године</vt:lpstr>
      <vt:lpstr>Истраживања о утицају пандемије  (Друштво психолога РС)</vt:lpstr>
      <vt:lpstr>Резултати истраживања на подузорку наставника </vt:lpstr>
      <vt:lpstr>Ставови ученика о ВОР у току пандемије</vt:lpstr>
      <vt:lpstr>Преференције ученика: настава на даљину или класична настава? - Више ученика наводи да преферира класичну наставу у учионици (47%) у односу на наставу на даљину (око 37% ученика). Бољи ученици (одлични у односу на добре и ниже) преферирају наставу у учионици у односу на наставу на даљину, а имају и израженије ставове о: проблемима у усвајању знања, процјени знања, посљедицама пандемије на усвајање знања и превазилажењу пандемије. Наведено упућује на то да евидентна преференција класичне наставе код бољих ученика има везе са процијењеним проблемима у усвајању и оцјењивању знања, као и важности социјалне интеракције са вршњацима.   </vt:lpstr>
      <vt:lpstr>Преференције ученика: настава на даљину или класична настава?</vt:lpstr>
      <vt:lpstr>  РЕПУБЛИКА СРПСКА МИНИСТАРСТВО ПРОСВЈЕТЕ И КУЛТУРЕ РЕПУБЛИЧКИ ПЕДАГОШКИ ЗАВОД  ПРОВЈЕРА ПОСТИГНУЋА УЧЕНИКА  ПЕТОГ РАЗРЕДА ОСНОВНЕ ШКОЛЕ ИЗ  СРПСКОГ ЈЕЗИКА И МАТЕМАТИКЕ школска 2021/2022. година                                                                                                    Инспектори-просвјетни савјетници Август 2022. године                                               за разредну наставу   </vt:lpstr>
      <vt:lpstr> У складу са Годишњим програмом рада Републичког педагошког завода, а у сегменту који се односи на праћење и оцјену квалитета у образовању, и школске 2021/22. године, организована и проведена је провјера постигнућа ученика ПЕТОГ разреда у свим основним школама Републике Српске.  </vt:lpstr>
      <vt:lpstr>Основни циљ провјере постигнућа</vt:lpstr>
      <vt:lpstr>PowerPoint Presentation</vt:lpstr>
      <vt:lpstr>PowerPoint Presentation</vt:lpstr>
      <vt:lpstr>PowerPoint Presentation</vt:lpstr>
      <vt:lpstr>Прирoдни бројеви</vt:lpstr>
      <vt:lpstr>Множење и дијељење природних бројева</vt:lpstr>
      <vt:lpstr>Математички изрази са више операција</vt:lpstr>
      <vt:lpstr>Јединице за мјеру</vt:lpstr>
      <vt:lpstr>Бројевна полуправа, уређеност скупа N и скупа N0</vt:lpstr>
      <vt:lpstr>Узорак за провјеру постигнућа из СРПСКОГ ЈЕЗИКА  на нивоу РЕГИЈА Републике Српске</vt:lpstr>
      <vt:lpstr>Узорак за провјеру постигнућа из МАТЕМАТИКЕ на нивоу РЕГИЈА Републике Српске</vt:lpstr>
      <vt:lpstr>Критеријуми за одређивање нивоа постигнућа</vt:lpstr>
      <vt:lpstr>Резултати ППУ из СРПСКОГ ЈЕЗИКА по регијама и на нивоу  Републике Српске</vt:lpstr>
      <vt:lpstr>Постигнуће по регијама МАТЕМАТИКА</vt:lpstr>
      <vt:lpstr>Преглед резултата, нивои постигнућа по задацима из СРПСКОГ ЈЕЗИКА на нивоу Републике Српске  ВНП (25 %), СНП (40 %), ННП (25%), НЗП (10%)     </vt:lpstr>
      <vt:lpstr>Задаци/исходи учења из српског језика ријешени/остварени с највише и најмање успјешности - Република Српска </vt:lpstr>
      <vt:lpstr>Преглед резултата, нивои постигнућа по задацима из МАТЕМАТИКЕ на нивоу Републике Српске ВНП (33,3%), СНП (20%), ННП (6,66%), НЗП (40%)     </vt:lpstr>
      <vt:lpstr>Задаци/исходи учења из математике ријешени/остварени с највише и најмање успјешности - Република Српска </vt:lpstr>
      <vt:lpstr>Резултати провјере постигнућа за српски језик и математику  на нивоу Републике Српске – 2022, 2019. и 2018. године</vt:lpstr>
      <vt:lpstr>З а к љ у ч а к</vt:lpstr>
      <vt:lpstr>З а к љ у ч а к</vt:lpstr>
      <vt:lpstr>З а к љ у ч а к</vt:lpstr>
      <vt:lpstr>З а к љ у ч а к</vt:lpstr>
      <vt:lpstr>З а к љ у ч а к</vt:lpstr>
      <vt:lpstr>З а к љ у ч а к</vt:lpstr>
      <vt:lpstr> </vt:lpstr>
      <vt:lpstr> </vt:lpstr>
      <vt:lpstr> </vt:lpstr>
      <vt:lpstr> </vt:lpstr>
      <vt:lpstr> </vt:lpstr>
      <vt:lpstr>З а к љ у ч а к</vt:lpstr>
      <vt:lpstr>З а к љ у ч а к</vt:lpstr>
      <vt:lpstr>З а к љ у ч а к</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Екстерно вредновање постигнућа ученика ПЕТОГ разреда</dc:title>
  <dc:creator>Office</dc:creator>
  <cp:lastModifiedBy>Marinko Savić</cp:lastModifiedBy>
  <cp:revision>1010</cp:revision>
  <dcterms:created xsi:type="dcterms:W3CDTF">2014-07-08T06:27:11Z</dcterms:created>
  <dcterms:modified xsi:type="dcterms:W3CDTF">2022-08-31T12:31:58Z</dcterms:modified>
</cp:coreProperties>
</file>