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2"/>
  </p:sldMasterIdLst>
  <p:notesMasterIdLst>
    <p:notesMasterId r:id="rId54"/>
  </p:notesMasterIdLst>
  <p:handoutMasterIdLst>
    <p:handoutMasterId r:id="rId55"/>
  </p:handoutMasterIdLst>
  <p:sldIdLst>
    <p:sldId id="256" r:id="rId3"/>
    <p:sldId id="454" r:id="rId4"/>
    <p:sldId id="259" r:id="rId5"/>
    <p:sldId id="439" r:id="rId6"/>
    <p:sldId id="440" r:id="rId7"/>
    <p:sldId id="441" r:id="rId8"/>
    <p:sldId id="442" r:id="rId9"/>
    <p:sldId id="443" r:id="rId10"/>
    <p:sldId id="444" r:id="rId11"/>
    <p:sldId id="276" r:id="rId12"/>
    <p:sldId id="447" r:id="rId13"/>
    <p:sldId id="448" r:id="rId14"/>
    <p:sldId id="281" r:id="rId15"/>
    <p:sldId id="449" r:id="rId16"/>
    <p:sldId id="282" r:id="rId17"/>
    <p:sldId id="450" r:id="rId18"/>
    <p:sldId id="293" r:id="rId19"/>
    <p:sldId id="451" r:id="rId20"/>
    <p:sldId id="455" r:id="rId21"/>
    <p:sldId id="260" r:id="rId22"/>
    <p:sldId id="456" r:id="rId23"/>
    <p:sldId id="262" r:id="rId24"/>
    <p:sldId id="457" r:id="rId25"/>
    <p:sldId id="459" r:id="rId26"/>
    <p:sldId id="460" r:id="rId27"/>
    <p:sldId id="461" r:id="rId28"/>
    <p:sldId id="462" r:id="rId29"/>
    <p:sldId id="463" r:id="rId30"/>
    <p:sldId id="464" r:id="rId31"/>
    <p:sldId id="465" r:id="rId32"/>
    <p:sldId id="466" r:id="rId33"/>
    <p:sldId id="467" r:id="rId34"/>
    <p:sldId id="468" r:id="rId35"/>
    <p:sldId id="484" r:id="rId36"/>
    <p:sldId id="471" r:id="rId37"/>
    <p:sldId id="472" r:id="rId38"/>
    <p:sldId id="473" r:id="rId39"/>
    <p:sldId id="283" r:id="rId40"/>
    <p:sldId id="474" r:id="rId41"/>
    <p:sldId id="475" r:id="rId42"/>
    <p:sldId id="476" r:id="rId43"/>
    <p:sldId id="477" r:id="rId44"/>
    <p:sldId id="478" r:id="rId45"/>
    <p:sldId id="284" r:id="rId46"/>
    <p:sldId id="269" r:id="rId47"/>
    <p:sldId id="479" r:id="rId48"/>
    <p:sldId id="480" r:id="rId49"/>
    <p:sldId id="481" r:id="rId50"/>
    <p:sldId id="482" r:id="rId51"/>
    <p:sldId id="483" r:id="rId52"/>
    <p:sldId id="291" r:id="rId53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66FF99"/>
    <a:srgbClr val="00FFCC"/>
    <a:srgbClr val="66FFCC"/>
    <a:srgbClr val="66FF33"/>
    <a:srgbClr val="FFCCCC"/>
    <a:srgbClr val="FF99CC"/>
    <a:srgbClr val="FF9999"/>
    <a:srgbClr val="9393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5" autoAdjust="0"/>
    <p:restoredTop sz="94660"/>
  </p:normalViewPr>
  <p:slideViewPr>
    <p:cSldViewPr>
      <p:cViewPr varScale="1">
        <p:scale>
          <a:sx n="71" d="100"/>
          <a:sy n="71" d="100"/>
        </p:scale>
        <p:origin x="117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3DC981-5FEE-43CB-B440-0B332BD09538}" type="doc">
      <dgm:prSet loTypeId="urn:microsoft.com/office/officeart/2005/8/layout/venn2" loCatId="relationship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7CB1F874-C58F-4ADB-A4F9-504C27F96D7A}">
      <dgm:prSet phldrT="[Text]"/>
      <dgm:spPr/>
      <dgm:t>
        <a:bodyPr/>
        <a:lstStyle/>
        <a:p>
          <a:r>
            <a:rPr lang="sr-Cyrl-BA"/>
            <a:t>ХРОНОСИСТЕМ</a:t>
          </a:r>
          <a:endParaRPr lang="en-US"/>
        </a:p>
      </dgm:t>
    </dgm:pt>
    <dgm:pt modelId="{AF9D2E44-E38B-4B41-9AD9-D7F54B5AB358}" type="parTrans" cxnId="{8A427BC9-62BB-47A1-AB9C-95C34DFAA696}">
      <dgm:prSet/>
      <dgm:spPr/>
      <dgm:t>
        <a:bodyPr/>
        <a:lstStyle/>
        <a:p>
          <a:endParaRPr lang="en-US"/>
        </a:p>
      </dgm:t>
    </dgm:pt>
    <dgm:pt modelId="{74C58158-142A-49A2-AAAE-B63FCF378F6B}" type="sibTrans" cxnId="{8A427BC9-62BB-47A1-AB9C-95C34DFAA696}">
      <dgm:prSet/>
      <dgm:spPr/>
      <dgm:t>
        <a:bodyPr/>
        <a:lstStyle/>
        <a:p>
          <a:endParaRPr lang="en-US"/>
        </a:p>
      </dgm:t>
    </dgm:pt>
    <dgm:pt modelId="{C894B59C-C16D-4D77-A063-CEE6EFA81BE3}">
      <dgm:prSet phldrT="[Text]"/>
      <dgm:spPr/>
      <dgm:t>
        <a:bodyPr/>
        <a:lstStyle/>
        <a:p>
          <a:r>
            <a:rPr lang="sr-Cyrl-BA"/>
            <a:t>ЕГЗОСИСТЕМ</a:t>
          </a:r>
          <a:endParaRPr lang="en-US"/>
        </a:p>
      </dgm:t>
    </dgm:pt>
    <dgm:pt modelId="{0C303EFF-13FC-442B-9807-1E47237D441F}" type="parTrans" cxnId="{14CF1EA7-4B39-4C64-AAC3-0FC13274C1EA}">
      <dgm:prSet/>
      <dgm:spPr/>
      <dgm:t>
        <a:bodyPr/>
        <a:lstStyle/>
        <a:p>
          <a:endParaRPr lang="en-US"/>
        </a:p>
      </dgm:t>
    </dgm:pt>
    <dgm:pt modelId="{63DD4B69-699E-413E-BE9C-36C74CF870A0}" type="sibTrans" cxnId="{14CF1EA7-4B39-4C64-AAC3-0FC13274C1EA}">
      <dgm:prSet/>
      <dgm:spPr/>
      <dgm:t>
        <a:bodyPr/>
        <a:lstStyle/>
        <a:p>
          <a:endParaRPr lang="en-US"/>
        </a:p>
      </dgm:t>
    </dgm:pt>
    <dgm:pt modelId="{D14C5B42-2333-4252-BF22-91C4622099B4}">
      <dgm:prSet phldrT="[Text]"/>
      <dgm:spPr/>
      <dgm:t>
        <a:bodyPr/>
        <a:lstStyle/>
        <a:p>
          <a:r>
            <a:rPr lang="sr-Cyrl-BA"/>
            <a:t>МЕЗОСИСТЕМ</a:t>
          </a:r>
          <a:endParaRPr lang="en-US"/>
        </a:p>
      </dgm:t>
    </dgm:pt>
    <dgm:pt modelId="{C8FC8235-516A-4A7A-9024-4EF8FEB45E67}" type="parTrans" cxnId="{463C2C3A-8049-4CA0-8BA9-FB128A360255}">
      <dgm:prSet/>
      <dgm:spPr/>
      <dgm:t>
        <a:bodyPr/>
        <a:lstStyle/>
        <a:p>
          <a:endParaRPr lang="en-US"/>
        </a:p>
      </dgm:t>
    </dgm:pt>
    <dgm:pt modelId="{B1823352-3C28-4E67-BA12-9A1428835266}" type="sibTrans" cxnId="{463C2C3A-8049-4CA0-8BA9-FB128A360255}">
      <dgm:prSet/>
      <dgm:spPr/>
      <dgm:t>
        <a:bodyPr/>
        <a:lstStyle/>
        <a:p>
          <a:endParaRPr lang="en-US"/>
        </a:p>
      </dgm:t>
    </dgm:pt>
    <dgm:pt modelId="{E43F51A5-DB55-440D-B3CE-1FCBCB1EA222}">
      <dgm:prSet phldrT="[Text]"/>
      <dgm:spPr/>
      <dgm:t>
        <a:bodyPr/>
        <a:lstStyle/>
        <a:p>
          <a:r>
            <a:rPr lang="sr-Cyrl-BA" dirty="0"/>
            <a:t>МИКРОСИСТЕМ</a:t>
          </a:r>
          <a:endParaRPr lang="en-US" dirty="0"/>
        </a:p>
      </dgm:t>
    </dgm:pt>
    <dgm:pt modelId="{8004D9EF-FB21-4F50-B55A-7D8851665004}" type="parTrans" cxnId="{4BFDF899-FA08-46F8-98E8-089C627EE2D8}">
      <dgm:prSet/>
      <dgm:spPr/>
      <dgm:t>
        <a:bodyPr/>
        <a:lstStyle/>
        <a:p>
          <a:endParaRPr lang="en-US"/>
        </a:p>
      </dgm:t>
    </dgm:pt>
    <dgm:pt modelId="{23CAEE5D-5171-452D-88B9-85A39B3A7E8B}" type="sibTrans" cxnId="{4BFDF899-FA08-46F8-98E8-089C627EE2D8}">
      <dgm:prSet/>
      <dgm:spPr/>
      <dgm:t>
        <a:bodyPr/>
        <a:lstStyle/>
        <a:p>
          <a:endParaRPr lang="en-US"/>
        </a:p>
      </dgm:t>
    </dgm:pt>
    <dgm:pt modelId="{0634B53A-7A5C-4F44-9409-B5D722E6664C}">
      <dgm:prSet phldrT="[Text]"/>
      <dgm:spPr/>
      <dgm:t>
        <a:bodyPr/>
        <a:lstStyle/>
        <a:p>
          <a:r>
            <a:rPr lang="sr-Cyrl-BA"/>
            <a:t>МАКРОСИСТЕМ</a:t>
          </a:r>
          <a:endParaRPr lang="en-US"/>
        </a:p>
      </dgm:t>
    </dgm:pt>
    <dgm:pt modelId="{4B3035D0-B495-45CB-AAD5-908722AF8DA0}" type="parTrans" cxnId="{88A857A1-967B-4930-A75D-180ADCF49721}">
      <dgm:prSet/>
      <dgm:spPr/>
      <dgm:t>
        <a:bodyPr/>
        <a:lstStyle/>
        <a:p>
          <a:endParaRPr lang="en-US"/>
        </a:p>
      </dgm:t>
    </dgm:pt>
    <dgm:pt modelId="{FDFEB18E-81E0-4590-B38C-11EF156B27B3}" type="sibTrans" cxnId="{88A857A1-967B-4930-A75D-180ADCF49721}">
      <dgm:prSet/>
      <dgm:spPr/>
      <dgm:t>
        <a:bodyPr/>
        <a:lstStyle/>
        <a:p>
          <a:endParaRPr lang="en-US"/>
        </a:p>
      </dgm:t>
    </dgm:pt>
    <dgm:pt modelId="{2D667207-3701-4D19-9061-DAE446E5D399}" type="pres">
      <dgm:prSet presAssocID="{7E3DC981-5FEE-43CB-B440-0B332BD09538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F94B09E3-7ED1-43D3-A962-329757E4B002}" type="pres">
      <dgm:prSet presAssocID="{7E3DC981-5FEE-43CB-B440-0B332BD09538}" presName="comp1" presStyleCnt="0"/>
      <dgm:spPr/>
    </dgm:pt>
    <dgm:pt modelId="{8C464AAA-7458-451D-A56E-87853ABC7D45}" type="pres">
      <dgm:prSet presAssocID="{7E3DC981-5FEE-43CB-B440-0B332BD09538}" presName="circle1" presStyleLbl="node1" presStyleIdx="0" presStyleCnt="5" custLinFactNeighborX="-1278" custLinFactNeighborY="-5383"/>
      <dgm:spPr/>
      <dgm:t>
        <a:bodyPr/>
        <a:lstStyle/>
        <a:p>
          <a:endParaRPr lang="en-GB"/>
        </a:p>
      </dgm:t>
    </dgm:pt>
    <dgm:pt modelId="{1F78C9AF-FAA5-4FD7-B19A-4EAF1688D96B}" type="pres">
      <dgm:prSet presAssocID="{7E3DC981-5FEE-43CB-B440-0B332BD09538}" presName="c1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7AF3F92-F99F-446A-B509-68DB9014029F}" type="pres">
      <dgm:prSet presAssocID="{7E3DC981-5FEE-43CB-B440-0B332BD09538}" presName="comp2" presStyleCnt="0"/>
      <dgm:spPr/>
    </dgm:pt>
    <dgm:pt modelId="{7C8F7729-575F-496B-9C09-EF37776EB348}" type="pres">
      <dgm:prSet presAssocID="{7E3DC981-5FEE-43CB-B440-0B332BD09538}" presName="circle2" presStyleLbl="node1" presStyleIdx="1" presStyleCnt="5"/>
      <dgm:spPr/>
      <dgm:t>
        <a:bodyPr/>
        <a:lstStyle/>
        <a:p>
          <a:endParaRPr lang="en-GB"/>
        </a:p>
      </dgm:t>
    </dgm:pt>
    <dgm:pt modelId="{9BEC2FAF-228A-433C-9FD6-CCA290EB1CE3}" type="pres">
      <dgm:prSet presAssocID="{7E3DC981-5FEE-43CB-B440-0B332BD09538}" presName="c2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2EA1BC9-0689-42C8-A0FF-2B84E1C1C28F}" type="pres">
      <dgm:prSet presAssocID="{7E3DC981-5FEE-43CB-B440-0B332BD09538}" presName="comp3" presStyleCnt="0"/>
      <dgm:spPr/>
    </dgm:pt>
    <dgm:pt modelId="{F0A17178-648C-4A59-80DC-F160A79ADE0C}" type="pres">
      <dgm:prSet presAssocID="{7E3DC981-5FEE-43CB-B440-0B332BD09538}" presName="circle3" presStyleLbl="node1" presStyleIdx="2" presStyleCnt="5"/>
      <dgm:spPr/>
      <dgm:t>
        <a:bodyPr/>
        <a:lstStyle/>
        <a:p>
          <a:endParaRPr lang="en-GB"/>
        </a:p>
      </dgm:t>
    </dgm:pt>
    <dgm:pt modelId="{7929E54E-B5C3-478B-A202-A8DD8746053C}" type="pres">
      <dgm:prSet presAssocID="{7E3DC981-5FEE-43CB-B440-0B332BD09538}" presName="c3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A1C429D-9D7B-413A-990A-C90F5FBBA597}" type="pres">
      <dgm:prSet presAssocID="{7E3DC981-5FEE-43CB-B440-0B332BD09538}" presName="comp4" presStyleCnt="0"/>
      <dgm:spPr/>
    </dgm:pt>
    <dgm:pt modelId="{8354EA09-8931-4015-B9F9-1EAC06577D85}" type="pres">
      <dgm:prSet presAssocID="{7E3DC981-5FEE-43CB-B440-0B332BD09538}" presName="circle4" presStyleLbl="node1" presStyleIdx="3" presStyleCnt="5"/>
      <dgm:spPr/>
      <dgm:t>
        <a:bodyPr/>
        <a:lstStyle/>
        <a:p>
          <a:endParaRPr lang="en-GB"/>
        </a:p>
      </dgm:t>
    </dgm:pt>
    <dgm:pt modelId="{30A14AD6-C34D-47C8-96EC-1E20EF39ACD6}" type="pres">
      <dgm:prSet presAssocID="{7E3DC981-5FEE-43CB-B440-0B332BD09538}" presName="c4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3A6C83B-C931-41A8-A8DB-B13960CB628F}" type="pres">
      <dgm:prSet presAssocID="{7E3DC981-5FEE-43CB-B440-0B332BD09538}" presName="comp5" presStyleCnt="0"/>
      <dgm:spPr/>
    </dgm:pt>
    <dgm:pt modelId="{110F7F77-51C3-49C2-B51C-478105A3C611}" type="pres">
      <dgm:prSet presAssocID="{7E3DC981-5FEE-43CB-B440-0B332BD09538}" presName="circle5" presStyleLbl="node1" presStyleIdx="4" presStyleCnt="5"/>
      <dgm:spPr/>
      <dgm:t>
        <a:bodyPr/>
        <a:lstStyle/>
        <a:p>
          <a:endParaRPr lang="en-GB"/>
        </a:p>
      </dgm:t>
    </dgm:pt>
    <dgm:pt modelId="{ED38B150-4C81-4478-B7BD-BCDBF0C8D7B8}" type="pres">
      <dgm:prSet presAssocID="{7E3DC981-5FEE-43CB-B440-0B332BD09538}" presName="c5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88A857A1-967B-4930-A75D-180ADCF49721}" srcId="{7E3DC981-5FEE-43CB-B440-0B332BD09538}" destId="{0634B53A-7A5C-4F44-9409-B5D722E6664C}" srcOrd="1" destOrd="0" parTransId="{4B3035D0-B495-45CB-AAD5-908722AF8DA0}" sibTransId="{FDFEB18E-81E0-4590-B38C-11EF156B27B3}"/>
    <dgm:cxn modelId="{14CF1EA7-4B39-4C64-AAC3-0FC13274C1EA}" srcId="{7E3DC981-5FEE-43CB-B440-0B332BD09538}" destId="{C894B59C-C16D-4D77-A063-CEE6EFA81BE3}" srcOrd="2" destOrd="0" parTransId="{0C303EFF-13FC-442B-9807-1E47237D441F}" sibTransId="{63DD4B69-699E-413E-BE9C-36C74CF870A0}"/>
    <dgm:cxn modelId="{C08D80F2-C46C-4202-A45D-018D7B7E772C}" type="presOf" srcId="{C894B59C-C16D-4D77-A063-CEE6EFA81BE3}" destId="{7929E54E-B5C3-478B-A202-A8DD8746053C}" srcOrd="1" destOrd="0" presId="urn:microsoft.com/office/officeart/2005/8/layout/venn2"/>
    <dgm:cxn modelId="{864334E3-B502-4D73-BBB8-48EFD336AE40}" type="presOf" srcId="{D14C5B42-2333-4252-BF22-91C4622099B4}" destId="{30A14AD6-C34D-47C8-96EC-1E20EF39ACD6}" srcOrd="1" destOrd="0" presId="urn:microsoft.com/office/officeart/2005/8/layout/venn2"/>
    <dgm:cxn modelId="{75280DD0-B304-4EA5-A9C9-07FE7D831EA1}" type="presOf" srcId="{7CB1F874-C58F-4ADB-A4F9-504C27F96D7A}" destId="{8C464AAA-7458-451D-A56E-87853ABC7D45}" srcOrd="0" destOrd="0" presId="urn:microsoft.com/office/officeart/2005/8/layout/venn2"/>
    <dgm:cxn modelId="{8A427BC9-62BB-47A1-AB9C-95C34DFAA696}" srcId="{7E3DC981-5FEE-43CB-B440-0B332BD09538}" destId="{7CB1F874-C58F-4ADB-A4F9-504C27F96D7A}" srcOrd="0" destOrd="0" parTransId="{AF9D2E44-E38B-4B41-9AD9-D7F54B5AB358}" sibTransId="{74C58158-142A-49A2-AAAE-B63FCF378F6B}"/>
    <dgm:cxn modelId="{DD593A81-6322-4922-8CC9-655AD14B83D2}" type="presOf" srcId="{E43F51A5-DB55-440D-B3CE-1FCBCB1EA222}" destId="{110F7F77-51C3-49C2-B51C-478105A3C611}" srcOrd="0" destOrd="0" presId="urn:microsoft.com/office/officeart/2005/8/layout/venn2"/>
    <dgm:cxn modelId="{46EF7CB1-960D-4FDE-BACE-A26339F2C314}" type="presOf" srcId="{0634B53A-7A5C-4F44-9409-B5D722E6664C}" destId="{9BEC2FAF-228A-433C-9FD6-CCA290EB1CE3}" srcOrd="1" destOrd="0" presId="urn:microsoft.com/office/officeart/2005/8/layout/venn2"/>
    <dgm:cxn modelId="{4BFDF899-FA08-46F8-98E8-089C627EE2D8}" srcId="{7E3DC981-5FEE-43CB-B440-0B332BD09538}" destId="{E43F51A5-DB55-440D-B3CE-1FCBCB1EA222}" srcOrd="4" destOrd="0" parTransId="{8004D9EF-FB21-4F50-B55A-7D8851665004}" sibTransId="{23CAEE5D-5171-452D-88B9-85A39B3A7E8B}"/>
    <dgm:cxn modelId="{41239492-DC77-4E7C-B64B-192A9AF3E1E8}" type="presOf" srcId="{0634B53A-7A5C-4F44-9409-B5D722E6664C}" destId="{7C8F7729-575F-496B-9C09-EF37776EB348}" srcOrd="0" destOrd="0" presId="urn:microsoft.com/office/officeart/2005/8/layout/venn2"/>
    <dgm:cxn modelId="{A8EC05B5-0C8F-450A-8603-22EA4FA89A1A}" type="presOf" srcId="{7CB1F874-C58F-4ADB-A4F9-504C27F96D7A}" destId="{1F78C9AF-FAA5-4FD7-B19A-4EAF1688D96B}" srcOrd="1" destOrd="0" presId="urn:microsoft.com/office/officeart/2005/8/layout/venn2"/>
    <dgm:cxn modelId="{EDB1E3A9-3400-456D-B799-10B2F56CFB55}" type="presOf" srcId="{7E3DC981-5FEE-43CB-B440-0B332BD09538}" destId="{2D667207-3701-4D19-9061-DAE446E5D399}" srcOrd="0" destOrd="0" presId="urn:microsoft.com/office/officeart/2005/8/layout/venn2"/>
    <dgm:cxn modelId="{36DA2E1D-E9C3-409B-9CB3-DD9D06E103B5}" type="presOf" srcId="{E43F51A5-DB55-440D-B3CE-1FCBCB1EA222}" destId="{ED38B150-4C81-4478-B7BD-BCDBF0C8D7B8}" srcOrd="1" destOrd="0" presId="urn:microsoft.com/office/officeart/2005/8/layout/venn2"/>
    <dgm:cxn modelId="{EA1BBA15-7A7D-4D5B-93B5-4C350AAAB972}" type="presOf" srcId="{C894B59C-C16D-4D77-A063-CEE6EFA81BE3}" destId="{F0A17178-648C-4A59-80DC-F160A79ADE0C}" srcOrd="0" destOrd="0" presId="urn:microsoft.com/office/officeart/2005/8/layout/venn2"/>
    <dgm:cxn modelId="{463C2C3A-8049-4CA0-8BA9-FB128A360255}" srcId="{7E3DC981-5FEE-43CB-B440-0B332BD09538}" destId="{D14C5B42-2333-4252-BF22-91C4622099B4}" srcOrd="3" destOrd="0" parTransId="{C8FC8235-516A-4A7A-9024-4EF8FEB45E67}" sibTransId="{B1823352-3C28-4E67-BA12-9A1428835266}"/>
    <dgm:cxn modelId="{9F46E79F-842E-4C1C-A7B6-DE9E96205FFF}" type="presOf" srcId="{D14C5B42-2333-4252-BF22-91C4622099B4}" destId="{8354EA09-8931-4015-B9F9-1EAC06577D85}" srcOrd="0" destOrd="0" presId="urn:microsoft.com/office/officeart/2005/8/layout/venn2"/>
    <dgm:cxn modelId="{22E628D3-8F72-4EAC-AA4D-99A7318F1F0A}" type="presParOf" srcId="{2D667207-3701-4D19-9061-DAE446E5D399}" destId="{F94B09E3-7ED1-43D3-A962-329757E4B002}" srcOrd="0" destOrd="0" presId="urn:microsoft.com/office/officeart/2005/8/layout/venn2"/>
    <dgm:cxn modelId="{02244055-80AD-41FA-A797-1DB17B587E24}" type="presParOf" srcId="{F94B09E3-7ED1-43D3-A962-329757E4B002}" destId="{8C464AAA-7458-451D-A56E-87853ABC7D45}" srcOrd="0" destOrd="0" presId="urn:microsoft.com/office/officeart/2005/8/layout/venn2"/>
    <dgm:cxn modelId="{21BB8D5A-E972-435C-B845-2C3F62BE2F35}" type="presParOf" srcId="{F94B09E3-7ED1-43D3-A962-329757E4B002}" destId="{1F78C9AF-FAA5-4FD7-B19A-4EAF1688D96B}" srcOrd="1" destOrd="0" presId="urn:microsoft.com/office/officeart/2005/8/layout/venn2"/>
    <dgm:cxn modelId="{07F02B4F-26E0-4AFA-A783-31C4FE5D1266}" type="presParOf" srcId="{2D667207-3701-4D19-9061-DAE446E5D399}" destId="{E7AF3F92-F99F-446A-B509-68DB9014029F}" srcOrd="1" destOrd="0" presId="urn:microsoft.com/office/officeart/2005/8/layout/venn2"/>
    <dgm:cxn modelId="{A7BB6806-50DA-48C1-A4BE-230A92491B95}" type="presParOf" srcId="{E7AF3F92-F99F-446A-B509-68DB9014029F}" destId="{7C8F7729-575F-496B-9C09-EF37776EB348}" srcOrd="0" destOrd="0" presId="urn:microsoft.com/office/officeart/2005/8/layout/venn2"/>
    <dgm:cxn modelId="{60AB70FA-9417-4BA1-A7E3-086FEEC0EEBC}" type="presParOf" srcId="{E7AF3F92-F99F-446A-B509-68DB9014029F}" destId="{9BEC2FAF-228A-433C-9FD6-CCA290EB1CE3}" srcOrd="1" destOrd="0" presId="urn:microsoft.com/office/officeart/2005/8/layout/venn2"/>
    <dgm:cxn modelId="{C757DC51-09FF-43CA-8B20-1F1C5608A6DE}" type="presParOf" srcId="{2D667207-3701-4D19-9061-DAE446E5D399}" destId="{22EA1BC9-0689-42C8-A0FF-2B84E1C1C28F}" srcOrd="2" destOrd="0" presId="urn:microsoft.com/office/officeart/2005/8/layout/venn2"/>
    <dgm:cxn modelId="{760F1BF5-BA34-4907-97DF-164810D00488}" type="presParOf" srcId="{22EA1BC9-0689-42C8-A0FF-2B84E1C1C28F}" destId="{F0A17178-648C-4A59-80DC-F160A79ADE0C}" srcOrd="0" destOrd="0" presId="urn:microsoft.com/office/officeart/2005/8/layout/venn2"/>
    <dgm:cxn modelId="{7731D49B-6F97-4648-A1FB-8C3FFA89D4D9}" type="presParOf" srcId="{22EA1BC9-0689-42C8-A0FF-2B84E1C1C28F}" destId="{7929E54E-B5C3-478B-A202-A8DD8746053C}" srcOrd="1" destOrd="0" presId="urn:microsoft.com/office/officeart/2005/8/layout/venn2"/>
    <dgm:cxn modelId="{57CED744-0AE6-4AFE-942D-9CBDF31EC589}" type="presParOf" srcId="{2D667207-3701-4D19-9061-DAE446E5D399}" destId="{4A1C429D-9D7B-413A-990A-C90F5FBBA597}" srcOrd="3" destOrd="0" presId="urn:microsoft.com/office/officeart/2005/8/layout/venn2"/>
    <dgm:cxn modelId="{628B3463-23CE-4660-BB0C-CEDD033204FD}" type="presParOf" srcId="{4A1C429D-9D7B-413A-990A-C90F5FBBA597}" destId="{8354EA09-8931-4015-B9F9-1EAC06577D85}" srcOrd="0" destOrd="0" presId="urn:microsoft.com/office/officeart/2005/8/layout/venn2"/>
    <dgm:cxn modelId="{06D2F467-683A-43EB-B45D-D9552A1B03A7}" type="presParOf" srcId="{4A1C429D-9D7B-413A-990A-C90F5FBBA597}" destId="{30A14AD6-C34D-47C8-96EC-1E20EF39ACD6}" srcOrd="1" destOrd="0" presId="urn:microsoft.com/office/officeart/2005/8/layout/venn2"/>
    <dgm:cxn modelId="{611FAE63-87CD-4F24-9AE6-014EBE068674}" type="presParOf" srcId="{2D667207-3701-4D19-9061-DAE446E5D399}" destId="{93A6C83B-C931-41A8-A8DB-B13960CB628F}" srcOrd="4" destOrd="0" presId="urn:microsoft.com/office/officeart/2005/8/layout/venn2"/>
    <dgm:cxn modelId="{0753A3AD-6D64-40B3-BDAF-C44D40CD4E09}" type="presParOf" srcId="{93A6C83B-C931-41A8-A8DB-B13960CB628F}" destId="{110F7F77-51C3-49C2-B51C-478105A3C611}" srcOrd="0" destOrd="0" presId="urn:microsoft.com/office/officeart/2005/8/layout/venn2"/>
    <dgm:cxn modelId="{D67D5C67-F8EB-4AB3-B9DB-828F96F3BA77}" type="presParOf" srcId="{93A6C83B-C931-41A8-A8DB-B13960CB628F}" destId="{ED38B150-4C81-4478-B7BD-BCDBF0C8D7B8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464AAA-7458-451D-A56E-87853ABC7D45}">
      <dsp:nvSpPr>
        <dsp:cNvPr id="0" name=""/>
        <dsp:cNvSpPr/>
      </dsp:nvSpPr>
      <dsp:spPr>
        <a:xfrm>
          <a:off x="426265" y="0"/>
          <a:ext cx="2737132" cy="273713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2672" tIns="42672" rIns="42672" bIns="42672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BA" sz="600" kern="1200"/>
            <a:t>ХРОНОСИСТЕМ</a:t>
          </a:r>
          <a:endParaRPr lang="en-US" sz="600" kern="1200"/>
        </a:p>
      </dsp:txBody>
      <dsp:txXfrm>
        <a:off x="1281619" y="136856"/>
        <a:ext cx="1026424" cy="273713"/>
      </dsp:txXfrm>
    </dsp:sp>
    <dsp:sp modelId="{7C8F7729-575F-496B-9C09-EF37776EB348}">
      <dsp:nvSpPr>
        <dsp:cNvPr id="0" name=""/>
        <dsp:cNvSpPr/>
      </dsp:nvSpPr>
      <dsp:spPr>
        <a:xfrm>
          <a:off x="666530" y="410569"/>
          <a:ext cx="2326562" cy="2326562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2672" tIns="42672" rIns="42672" bIns="42672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BA" sz="600" kern="1200"/>
            <a:t>МАКРОСИСТЕМ</a:t>
          </a:r>
          <a:endParaRPr lang="en-US" sz="600" kern="1200"/>
        </a:p>
      </dsp:txBody>
      <dsp:txXfrm>
        <a:off x="1328147" y="544347"/>
        <a:ext cx="1003329" cy="267554"/>
      </dsp:txXfrm>
    </dsp:sp>
    <dsp:sp modelId="{F0A17178-648C-4A59-80DC-F160A79ADE0C}">
      <dsp:nvSpPr>
        <dsp:cNvPr id="0" name=""/>
        <dsp:cNvSpPr/>
      </dsp:nvSpPr>
      <dsp:spPr>
        <a:xfrm>
          <a:off x="871815" y="821139"/>
          <a:ext cx="1915992" cy="1915992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2672" tIns="42672" rIns="42672" bIns="42672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BA" sz="600" kern="1200"/>
            <a:t>ЕГЗОСИСТЕМ</a:t>
          </a:r>
          <a:endParaRPr lang="en-US" sz="600" kern="1200"/>
        </a:p>
      </dsp:txBody>
      <dsp:txXfrm>
        <a:off x="1334048" y="953343"/>
        <a:ext cx="991526" cy="264406"/>
      </dsp:txXfrm>
    </dsp:sp>
    <dsp:sp modelId="{8354EA09-8931-4015-B9F9-1EAC06577D85}">
      <dsp:nvSpPr>
        <dsp:cNvPr id="0" name=""/>
        <dsp:cNvSpPr/>
      </dsp:nvSpPr>
      <dsp:spPr>
        <a:xfrm>
          <a:off x="1077100" y="1231709"/>
          <a:ext cx="1505422" cy="1505422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2672" tIns="42672" rIns="42672" bIns="42672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BA" sz="600" kern="1200"/>
            <a:t>МЕЗОСИСТЕМ</a:t>
          </a:r>
          <a:endParaRPr lang="en-US" sz="600" kern="1200"/>
        </a:p>
      </dsp:txBody>
      <dsp:txXfrm>
        <a:off x="1423347" y="1367197"/>
        <a:ext cx="812928" cy="270976"/>
      </dsp:txXfrm>
    </dsp:sp>
    <dsp:sp modelId="{110F7F77-51C3-49C2-B51C-478105A3C611}">
      <dsp:nvSpPr>
        <dsp:cNvPr id="0" name=""/>
        <dsp:cNvSpPr/>
      </dsp:nvSpPr>
      <dsp:spPr>
        <a:xfrm>
          <a:off x="1282385" y="1642279"/>
          <a:ext cx="1094852" cy="1094852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2672" tIns="42672" rIns="42672" bIns="42672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BA" sz="600" kern="1200" dirty="0"/>
            <a:t>МИКРОСИСТЕМ</a:t>
          </a:r>
          <a:endParaRPr lang="en-US" sz="600" kern="1200" dirty="0"/>
        </a:p>
      </dsp:txBody>
      <dsp:txXfrm>
        <a:off x="1442723" y="1915992"/>
        <a:ext cx="774177" cy="5474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5AEBC76B-E4EB-4798-8E34-9827652934F3}" type="datetimeFigureOut">
              <a:rPr lang="en-US" smtClean="0"/>
              <a:t>9/12/2022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B473160D-8C44-494A-93D8-7C66AD1EAE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9392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39CBB8-C1E3-4CC8-A6BA-A2C28CE888D9}" type="datetimeFigureOut">
              <a:rPr lang="en-US" smtClean="0"/>
              <a:t>9/12/2022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1EF988-3E38-4713-B907-027AF19ED3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2743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E06126-51B8-4344-B3BE-0DF0CD7DAAF5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9637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67200" y="177800"/>
            <a:ext cx="4648200" cy="187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486400" y="3429000"/>
            <a:ext cx="3429000" cy="13462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101600"/>
            <a:ext cx="2171700" cy="6100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01600"/>
            <a:ext cx="6362700" cy="6100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672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2672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95400" y="101600"/>
            <a:ext cx="7620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8680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286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95E8BB52-9570-4E74-A725-51071CC74501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mailto:danica.mojic@rpz-rs.or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77185" y="4983727"/>
            <a:ext cx="4053015" cy="467638"/>
          </a:xfrm>
        </p:spPr>
        <p:txBody>
          <a:bodyPr/>
          <a:lstStyle/>
          <a:p>
            <a:pPr algn="ctr"/>
            <a:r>
              <a:rPr lang="sr-Cyrl-RS" dirty="0"/>
              <a:t/>
            </a:r>
            <a:br>
              <a:rPr lang="sr-Cyrl-RS" dirty="0"/>
            </a:br>
            <a:r>
              <a:rPr lang="sr-Cyrl-RS" sz="2800" dirty="0">
                <a:latin typeface="Comic Sans MS" pitchFamily="66" charset="0"/>
              </a:rPr>
              <a:t/>
            </a:r>
            <a:br>
              <a:rPr lang="sr-Cyrl-RS" sz="2800" dirty="0">
                <a:latin typeface="Comic Sans MS" pitchFamily="66" charset="0"/>
              </a:rPr>
            </a:br>
            <a:r>
              <a:rPr lang="sr-Cyrl-RS" sz="2800" dirty="0">
                <a:latin typeface="Comic Sans MS" pitchFamily="66" charset="0"/>
              </a:rPr>
              <a:t>	 	</a:t>
            </a:r>
            <a:r>
              <a:rPr lang="sr-Cyrl-RS" sz="2800" dirty="0">
                <a:solidFill>
                  <a:srgbClr val="FF0000"/>
                </a:solidFill>
                <a:latin typeface="Comic Sans MS" pitchFamily="66" charset="0"/>
              </a:rPr>
              <a:t>				</a:t>
            </a:r>
            <a:endParaRPr lang="en-US" sz="24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2686" y="65366"/>
            <a:ext cx="1612106" cy="1384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4551064" y="218911"/>
            <a:ext cx="44849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600" b="1" dirty="0">
                <a:solidFill>
                  <a:srgbClr val="0070C0"/>
                </a:solidFill>
                <a:latin typeface="Comic Sans MS" panose="030F0702030302020204" pitchFamily="66" charset="0"/>
              </a:rPr>
              <a:t>МИНИСТАРСТВО ПРОСВЈЕТЕ И КУЛТУРЕ</a:t>
            </a:r>
          </a:p>
          <a:p>
            <a:pPr algn="ctr"/>
            <a:endParaRPr lang="sr-Cyrl-RS" sz="16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sr-Cyrl-RS" sz="1600" b="1" dirty="0">
                <a:solidFill>
                  <a:srgbClr val="0070C0"/>
                </a:solidFill>
                <a:latin typeface="Comic Sans MS" panose="030F0702030302020204" pitchFamily="66" charset="0"/>
              </a:rPr>
              <a:t>РЕПУБЛИЧКИ ПЕДАГОШКИ ЗАВОД</a:t>
            </a:r>
            <a:endParaRPr lang="en-US" sz="16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26" name="Picture 2" descr="RPZ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076" y="1049908"/>
            <a:ext cx="1908175" cy="1392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648200" y="2630311"/>
            <a:ext cx="4387778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САВЈЕТОВАЊЕ ЗА ВАСПИТАЧЕ, СТРУЧНЕ САРАДНИКЕ И ДИРЕКТОРЕ У ПРЕДШКОЛСКИМ УСТАНОВАМА </a:t>
            </a:r>
          </a:p>
          <a:p>
            <a:pPr algn="ctr"/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У РЕПУБЛИЦИ СРПСКОЈ</a:t>
            </a:r>
          </a:p>
          <a:p>
            <a:pPr algn="ctr"/>
            <a:endParaRPr lang="sr-Cyrl-RS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51064" y="5638800"/>
            <a:ext cx="4648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Даница </a:t>
            </a:r>
            <a:r>
              <a:rPr lang="sr-Cyrl-RS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Мојић</a:t>
            </a:r>
            <a:endParaRPr lang="sr-Cyrl-RS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 инспектор-</a:t>
            </a:r>
            <a:r>
              <a:rPr lang="sr-Cyrl-RS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просвјетни</a:t>
            </a:r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sr-Cyrl-RS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савјетник</a:t>
            </a:r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 за предшколско васпитање</a:t>
            </a:r>
          </a:p>
          <a:p>
            <a:pPr algn="ctr"/>
            <a:endParaRPr lang="sr-Cyrl-RS" b="1" dirty="0"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95400" y="6324600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август 202</a:t>
            </a:r>
            <a:r>
              <a:rPr lang="en-US" b="1" dirty="0">
                <a:solidFill>
                  <a:srgbClr val="FF0000"/>
                </a:solidFill>
                <a:latin typeface="Comic Sans MS" panose="030F0702030302020204" pitchFamily="66" charset="0"/>
              </a:rPr>
              <a:t>2</a:t>
            </a: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. године</a:t>
            </a:r>
            <a:endParaRPr lang="en-US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304800"/>
            <a:ext cx="7924800" cy="3263504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1950" dirty="0">
                <a:solidFill>
                  <a:srgbClr val="0070C0"/>
                </a:solidFill>
                <a:latin typeface="Comic Sans MS" panose="030F0702030302020204" pitchFamily="66" charset="0"/>
              </a:rPr>
              <a:t>Утицај родитељских очекивања на успјех дјеце може бити: </a:t>
            </a:r>
          </a:p>
          <a:p>
            <a:pPr marL="0" indent="0">
              <a:buNone/>
            </a:pPr>
            <a:endParaRPr lang="ru-RU" sz="1950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marL="385763" indent="-385763">
              <a:buFont typeface="+mj-lt"/>
              <a:buAutoNum type="arabicPeriod"/>
            </a:pPr>
            <a:r>
              <a:rPr lang="ru-RU" sz="1950" dirty="0">
                <a:solidFill>
                  <a:srgbClr val="0070C0"/>
                </a:solidFill>
                <a:latin typeface="Comic Sans MS" panose="030F0702030302020204" pitchFamily="66" charset="0"/>
              </a:rPr>
              <a:t>директан – остварује се кроз интеракцију и комуникацију са дјецом, и </a:t>
            </a:r>
          </a:p>
          <a:p>
            <a:pPr marL="385763" indent="-385763">
              <a:buFont typeface="+mj-lt"/>
              <a:buAutoNum type="arabicPeriod"/>
            </a:pPr>
            <a:r>
              <a:rPr lang="ru-RU" sz="1950" dirty="0">
                <a:solidFill>
                  <a:srgbClr val="0070C0"/>
                </a:solidFill>
                <a:latin typeface="Comic Sans MS" panose="030F0702030302020204" pitchFamily="66" charset="0"/>
              </a:rPr>
              <a:t>индиректан – остварује се кроз родитељска увјерења и родитељску подршку. </a:t>
            </a:r>
          </a:p>
          <a:p>
            <a:pPr marL="0" indent="0">
              <a:buNone/>
            </a:pPr>
            <a:endParaRPr lang="ru-RU" sz="1950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ru-RU" sz="1950" dirty="0">
                <a:solidFill>
                  <a:srgbClr val="0070C0"/>
                </a:solidFill>
                <a:latin typeface="Comic Sans MS" panose="030F0702030302020204" pitchFamily="66" charset="0"/>
              </a:rPr>
              <a:t>Три су темеља родитељских очекивања: </a:t>
            </a:r>
          </a:p>
          <a:p>
            <a:pPr marL="385763" indent="-385763">
              <a:buFont typeface="+mj-lt"/>
              <a:buAutoNum type="arabicPeriod"/>
            </a:pPr>
            <a:r>
              <a:rPr lang="ru-RU" sz="1950" dirty="0">
                <a:solidFill>
                  <a:srgbClr val="0070C0"/>
                </a:solidFill>
                <a:latin typeface="Comic Sans MS" panose="030F0702030302020204" pitchFamily="66" charset="0"/>
              </a:rPr>
              <a:t>повратне информације из вртића и школе (оцјене)</a:t>
            </a:r>
          </a:p>
          <a:p>
            <a:pPr marL="385763" indent="-385763">
              <a:buFont typeface="+mj-lt"/>
              <a:buAutoNum type="arabicPeriod"/>
            </a:pPr>
            <a:r>
              <a:rPr lang="ru-RU" sz="1950" dirty="0">
                <a:solidFill>
                  <a:srgbClr val="0070C0"/>
                </a:solidFill>
                <a:latin typeface="Comic Sans MS" panose="030F0702030302020204" pitchFamily="66" charset="0"/>
              </a:rPr>
              <a:t>родитељске аспирације – родитељска постигнућа која су сами поставили за своју дјецу</a:t>
            </a:r>
          </a:p>
          <a:p>
            <a:pPr marL="385763" indent="-385763">
              <a:buFont typeface="+mj-lt"/>
              <a:buAutoNum type="arabicPeriod"/>
            </a:pPr>
            <a:r>
              <a:rPr lang="ru-RU" sz="1950" dirty="0">
                <a:solidFill>
                  <a:srgbClr val="0070C0"/>
                </a:solidFill>
                <a:latin typeface="Comic Sans MS" panose="030F0702030302020204" pitchFamily="66" charset="0"/>
              </a:rPr>
              <a:t>родитељске вјештине – родитељи у лаичкој улози психолога, наставника, учитеља, васпитача, тренера. </a:t>
            </a:r>
          </a:p>
          <a:p>
            <a:pPr marL="0" indent="0">
              <a:buNone/>
            </a:pPr>
            <a:endParaRPr lang="sr-Latn-BA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FFDE0B38-0B65-4882-AE74-7052FF5BC8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3532793"/>
            <a:ext cx="8217968" cy="557613"/>
          </a:xfrm>
        </p:spPr>
        <p:txBody>
          <a:bodyPr>
            <a:normAutofit fontScale="90000"/>
          </a:bodyPr>
          <a:lstStyle/>
          <a:p>
            <a:r>
              <a:rPr lang="sr-Cyrl-BA" sz="21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Гдје настаје проблем?</a:t>
            </a:r>
            <a:br>
              <a:rPr lang="sr-Cyrl-BA" sz="21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endParaRPr lang="sr-Latn-BA" sz="21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xmlns="" id="{707BC37B-C575-27AA-2146-CAE7923F40CC}"/>
              </a:ext>
            </a:extLst>
          </p:cNvPr>
          <p:cNvSpPr txBox="1">
            <a:spLocks/>
          </p:cNvSpPr>
          <p:nvPr/>
        </p:nvSpPr>
        <p:spPr bwMode="auto">
          <a:xfrm>
            <a:off x="152400" y="3811599"/>
            <a:ext cx="8496637" cy="3473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 algn="just">
              <a:buFontTx/>
              <a:buNone/>
            </a:pPr>
            <a:r>
              <a:rPr lang="ru-RU" sz="1600" kern="0" dirty="0">
                <a:solidFill>
                  <a:srgbClr val="0070C0"/>
                </a:solidFill>
                <a:latin typeface="Comic Sans MS" panose="030F0702030302020204" pitchFamily="66" charset="0"/>
              </a:rPr>
              <a:t>Дв</a:t>
            </a:r>
            <a:r>
              <a:rPr lang="sr-Cyrl-RS" sz="1600" kern="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иј</a:t>
            </a:r>
            <a:r>
              <a:rPr lang="ru-RU" sz="1600" kern="0" dirty="0">
                <a:solidFill>
                  <a:srgbClr val="0070C0"/>
                </a:solidFill>
                <a:latin typeface="Comic Sans MS" panose="030F0702030302020204" pitchFamily="66" charset="0"/>
              </a:rPr>
              <a:t>е кључне претпоставке о родитељским очекивањима: </a:t>
            </a:r>
          </a:p>
          <a:p>
            <a:pPr algn="just">
              <a:buFontTx/>
              <a:buAutoNum type="arabicPeriod"/>
            </a:pPr>
            <a:r>
              <a:rPr lang="ru-RU" sz="1600" kern="0" dirty="0">
                <a:solidFill>
                  <a:srgbClr val="0070C0"/>
                </a:solidFill>
                <a:latin typeface="Comic Sans MS" panose="030F0702030302020204" pitchFamily="66" charset="0"/>
              </a:rPr>
              <a:t>Висока родитељска очекивања од постигнућа њихове дјеце могу показивати да родитељи вреднују успјех, а та вриједност може бити притисак на дјецу.</a:t>
            </a:r>
          </a:p>
          <a:p>
            <a:pPr algn="just">
              <a:buFontTx/>
              <a:buAutoNum type="arabicPeriod"/>
            </a:pPr>
            <a:r>
              <a:rPr lang="ru-RU" sz="1600" kern="0" dirty="0">
                <a:solidFill>
                  <a:srgbClr val="0070C0"/>
                </a:solidFill>
                <a:latin typeface="Comic Sans MS" panose="030F0702030302020204" pitchFamily="66" charset="0"/>
              </a:rPr>
              <a:t>Висока очекивања повећати дјететова властита очекивања и повјерење у властите способности, што може дјеловати мотивишуће на постизање успјеха дјетета. </a:t>
            </a:r>
          </a:p>
          <a:p>
            <a:pPr marL="0" indent="0" algn="just">
              <a:buFontTx/>
              <a:buNone/>
            </a:pPr>
            <a:endParaRPr lang="ru-RU" sz="1600" kern="0" dirty="0">
              <a:latin typeface="Comic Sans MS" panose="030F0702030302020204" pitchFamily="66" charset="0"/>
            </a:endParaRPr>
          </a:p>
          <a:p>
            <a:pPr marL="0" indent="0" algn="just">
              <a:buFontTx/>
              <a:buNone/>
            </a:pPr>
            <a:r>
              <a:rPr lang="ru-RU" sz="1600" kern="0" dirty="0">
                <a:solidFill>
                  <a:srgbClr val="FF0000"/>
                </a:solidFill>
                <a:latin typeface="Comic Sans MS" panose="030F0702030302020204" pitchFamily="66" charset="0"/>
              </a:rPr>
              <a:t>Проблем настаје када родитељи нису у довољној мјери свјесни утицаја својих очекивања на развој личности дјетета, када родитељске амбиције одређују родитељска очекивања и када родитељска очекивања не уважавају природу дјечије личности – амбиције стварају нереална очекивања. </a:t>
            </a:r>
            <a:endParaRPr lang="sr-Latn-BA" sz="1600" kern="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093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36525"/>
            <a:ext cx="7620000" cy="393749"/>
          </a:xfrm>
        </p:spPr>
        <p:txBody>
          <a:bodyPr>
            <a:normAutofit fontScale="90000"/>
          </a:bodyPr>
          <a:lstStyle/>
          <a:p>
            <a:r>
              <a:rPr lang="sr-Cyrl-BA" sz="2325" b="1" dirty="0">
                <a:solidFill>
                  <a:srgbClr val="FF0000"/>
                </a:solidFill>
                <a:latin typeface="Comic Sans MS" panose="030F0702030302020204" pitchFamily="66" charset="0"/>
              </a:rPr>
              <a:t>Шта показују налази истраживања?</a:t>
            </a:r>
            <a:r>
              <a:rPr lang="sr-Latn-BA" sz="2325" b="1" dirty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sr-Latn-BA" sz="2325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Latn-BA" sz="975" dirty="0"/>
              <a:t>(</a:t>
            </a:r>
            <a:r>
              <a:rPr lang="sr-Cyrl-BA" sz="1600" dirty="0">
                <a:latin typeface="Comic Sans MS" panose="030F0702030302020204" pitchFamily="66" charset="0"/>
              </a:rPr>
              <a:t>Извори: </a:t>
            </a:r>
            <a:r>
              <a:rPr lang="sr-Latn-BA" sz="1600" dirty="0">
                <a:latin typeface="Comic Sans MS" panose="030F0702030302020204" pitchFamily="66" charset="0"/>
              </a:rPr>
              <a:t>Zhan, 2006</a:t>
            </a:r>
            <a:r>
              <a:rPr lang="sr-Cyrl-BA" sz="1600" dirty="0">
                <a:latin typeface="Comic Sans MS" panose="030F0702030302020204" pitchFamily="66" charset="0"/>
              </a:rPr>
              <a:t>; </a:t>
            </a:r>
            <a:r>
              <a:rPr lang="sr-Latn-BA" sz="1600" dirty="0">
                <a:latin typeface="Comic Sans MS" panose="030F0702030302020204" pitchFamily="66" charset="0"/>
              </a:rPr>
              <a:t>Grbavac &amp; Slišković, 2015</a:t>
            </a:r>
            <a:r>
              <a:rPr lang="sr-Cyrl-BA" sz="1600" dirty="0">
                <a:latin typeface="Comic Sans MS" panose="030F0702030302020204" pitchFamily="66" charset="0"/>
              </a:rPr>
              <a:t>; </a:t>
            </a:r>
            <a:r>
              <a:rPr lang="sr-Latn-BA" sz="1600" dirty="0">
                <a:latin typeface="Comic Sans MS" panose="030F0702030302020204" pitchFamily="66" charset="0"/>
              </a:rPr>
              <a:t>Vrdoljak</a:t>
            </a:r>
            <a:r>
              <a:rPr lang="sr-Cyrl-BA" sz="1600" dirty="0">
                <a:latin typeface="Comic Sans MS" panose="030F0702030302020204" pitchFamily="66" charset="0"/>
              </a:rPr>
              <a:t>, 2020;</a:t>
            </a:r>
            <a:r>
              <a:rPr lang="sr-Latn-BA" sz="1600" dirty="0">
                <a:latin typeface="Comic Sans MS" panose="030F0702030302020204" pitchFamily="66" charset="0"/>
              </a:rPr>
              <a:t> Yamamoto &amp; Halloway, 2010; Erceg, 2014 )</a:t>
            </a:r>
            <a:endParaRPr lang="sr-Latn-BA" sz="1600" b="1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09600"/>
            <a:ext cx="8866847" cy="3847763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sr-Cyrl-BA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Једни налази тврде да ће родитељска очекивања да се мијењају током дужег боравка у васпитно – образовном систему, док други истраживачи долазе до налаза да се родитељска очекивања не мијењају.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sr-Cyrl-BA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Истраживања указују да родитељи не препознају утицај својих очекивања.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sr-Cyrl-BA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Дјеца која себе перципирају као способне имају бољи успјех, него дјеца која нису увјерена у своје способности. 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sr-Cyrl-BA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Комуникација између родитеља и дјеце о очекивањима помажу дјеци да процијене своје способности и да постигну бољи успјех.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sr-Cyrl-BA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Дјеца високообразованих родитеља имају израженије аспирације ка академском образовању. Високообразовани родитељи су склонији да охрабрују своју дјецу, пруже им емоционалну подршку. Уједно такви родитељи пружају модел понашања, преносе поруке о вриједности образовања.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sr-Cyrl-BA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Међусобна комуникација између родитеља и дјеце омогућава размјену мишљења о важности школовања и на тај начин се формирају вриједности о образовању. </a:t>
            </a:r>
            <a:endParaRPr lang="sr-Latn-BA" sz="1600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sr-Cyrl-BA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Старија дјеца могу боље разумјети родитељска очекивања. </a:t>
            </a:r>
            <a:endParaRPr lang="sr-Latn-BA" sz="1600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sr-Cyrl-BA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Родитељи који су успјешнији имају више склоности да охрабрују дјецу и дају им емоционалну подршку, а уједно су и позитивни модели својој дјеци. </a:t>
            </a:r>
            <a:endParaRPr lang="sr-Latn-BA" sz="1600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sr-Cyrl-BA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Очекивање оца је значајнији предиктор стандарда које дијете себи поставља. Што је очекивање и вредновање образовања оца веће, већа је вјероватност да ће само дијете себи поставити веће стандарде. Висока очекивања мајки су повезана са бољим резултатима у математици и бољом вјештином читања.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Ако је дјечија перцепција блиска родитељским очекивањима дјеца ће имати позитивнији став према школи. </a:t>
            </a:r>
            <a:endParaRPr lang="sr-Latn-BA" sz="1600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endParaRPr lang="sr-Cyrl-BA" sz="135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6308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361" y="304800"/>
            <a:ext cx="8672639" cy="405887"/>
          </a:xfrm>
        </p:spPr>
        <p:txBody>
          <a:bodyPr>
            <a:normAutofit fontScale="90000"/>
          </a:bodyPr>
          <a:lstStyle/>
          <a:p>
            <a:pPr algn="ctr"/>
            <a:r>
              <a:rPr lang="sr-Cyrl-BA" sz="21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Фактори који утичу на родитељска очекивања </a:t>
            </a:r>
            <a:endParaRPr lang="sr-Latn-BA" sz="21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1000" y="1524000"/>
            <a:ext cx="3701102" cy="4247317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sr-Cyrl-BA" dirty="0">
                <a:solidFill>
                  <a:srgbClr val="0070C0"/>
                </a:solidFill>
                <a:latin typeface="Comic Sans MS" panose="030F0702030302020204" pitchFamily="66" charset="0"/>
              </a:rPr>
              <a:t>Квалитет породичне интеракције</a:t>
            </a:r>
          </a:p>
          <a:p>
            <a:pPr marL="342900" indent="-342900">
              <a:buFont typeface="+mj-lt"/>
              <a:buAutoNum type="arabicPeriod"/>
            </a:pPr>
            <a:r>
              <a:rPr lang="sr-Cyrl-BA" dirty="0">
                <a:solidFill>
                  <a:srgbClr val="0070C0"/>
                </a:solidFill>
                <a:latin typeface="Comic Sans MS" panose="030F0702030302020204" pitchFamily="66" charset="0"/>
              </a:rPr>
              <a:t>Животне промјене</a:t>
            </a:r>
          </a:p>
          <a:p>
            <a:pPr marL="342900" indent="-342900">
              <a:buFont typeface="+mj-lt"/>
              <a:buAutoNum type="arabicPeriod"/>
            </a:pPr>
            <a:r>
              <a:rPr lang="sr-Cyrl-BA" dirty="0">
                <a:solidFill>
                  <a:srgbClr val="0070C0"/>
                </a:solidFill>
                <a:latin typeface="Comic Sans MS" panose="030F0702030302020204" pitchFamily="66" charset="0"/>
              </a:rPr>
              <a:t>Укљученост родитеља</a:t>
            </a:r>
          </a:p>
          <a:p>
            <a:pPr marL="342900" indent="-342900">
              <a:buFont typeface="+mj-lt"/>
              <a:buAutoNum type="arabicPeriod"/>
            </a:pPr>
            <a:r>
              <a:rPr lang="sr-Cyrl-BA" dirty="0">
                <a:solidFill>
                  <a:srgbClr val="0070C0"/>
                </a:solidFill>
                <a:latin typeface="Comic Sans MS" panose="030F0702030302020204" pitchFamily="66" charset="0"/>
              </a:rPr>
              <a:t>Комуникација између родитеља и дјеце</a:t>
            </a:r>
          </a:p>
          <a:p>
            <a:pPr marL="342900" indent="-342900">
              <a:buFont typeface="+mj-lt"/>
              <a:buAutoNum type="arabicPeriod"/>
            </a:pPr>
            <a:r>
              <a:rPr lang="sr-Cyrl-BA" dirty="0">
                <a:solidFill>
                  <a:srgbClr val="0070C0"/>
                </a:solidFill>
                <a:latin typeface="Comic Sans MS" panose="030F0702030302020204" pitchFamily="66" charset="0"/>
              </a:rPr>
              <a:t>Разумјевање родитељских очекивања од стране дјеце </a:t>
            </a:r>
          </a:p>
          <a:p>
            <a:pPr marL="342900" indent="-342900">
              <a:buFont typeface="+mj-lt"/>
              <a:buAutoNum type="arabicPeriod"/>
            </a:pPr>
            <a:r>
              <a:rPr lang="sr-Cyrl-BA" dirty="0">
                <a:solidFill>
                  <a:srgbClr val="0070C0"/>
                </a:solidFill>
                <a:latin typeface="Comic Sans MS" panose="030F0702030302020204" pitchFamily="66" charset="0"/>
              </a:rPr>
              <a:t>Емоционална подршка родитеља</a:t>
            </a:r>
          </a:p>
          <a:p>
            <a:pPr marL="342900" indent="-342900">
              <a:buFont typeface="+mj-lt"/>
              <a:buAutoNum type="arabicPeriod"/>
            </a:pPr>
            <a:r>
              <a:rPr lang="sr-Cyrl-BA" dirty="0">
                <a:solidFill>
                  <a:srgbClr val="0070C0"/>
                </a:solidFill>
                <a:latin typeface="Comic Sans MS" panose="030F0702030302020204" pitchFamily="66" charset="0"/>
              </a:rPr>
              <a:t>Животни успјех родитеља</a:t>
            </a:r>
          </a:p>
          <a:p>
            <a:pPr marL="342900" indent="-342900">
              <a:buFont typeface="+mj-lt"/>
              <a:buAutoNum type="arabicPeriod"/>
            </a:pPr>
            <a:r>
              <a:rPr lang="sr-Cyrl-BA" dirty="0">
                <a:solidFill>
                  <a:srgbClr val="0070C0"/>
                </a:solidFill>
                <a:latin typeface="Comic Sans MS" panose="030F0702030302020204" pitchFamily="66" charset="0"/>
              </a:rPr>
              <a:t>Степен образовања родитеља</a:t>
            </a:r>
          </a:p>
          <a:p>
            <a:pPr marL="342900" indent="-342900">
              <a:buFont typeface="+mj-lt"/>
              <a:buAutoNum type="arabicPeriod"/>
            </a:pPr>
            <a:r>
              <a:rPr lang="sr-Cyrl-BA" dirty="0">
                <a:solidFill>
                  <a:srgbClr val="0070C0"/>
                </a:solidFill>
                <a:latin typeface="Comic Sans MS" panose="030F0702030302020204" pitchFamily="66" charset="0"/>
              </a:rPr>
              <a:t>Социоекономски статус породице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419600" y="1525157"/>
            <a:ext cx="4182065" cy="4247317"/>
          </a:xfrm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10. Родитељски став о насљедности интелигенције </a:t>
            </a:r>
          </a:p>
          <a:p>
            <a:pPr marL="0" indent="0">
              <a:buNone/>
            </a:pPr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11. Повјерење у васпитно - образовни систем </a:t>
            </a:r>
          </a:p>
          <a:p>
            <a:pPr marL="0" indent="0">
              <a:buNone/>
            </a:pPr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12. Повјерење у повратне информације од васпитача.</a:t>
            </a:r>
          </a:p>
          <a:p>
            <a:pPr marL="0" indent="0">
              <a:buNone/>
            </a:pPr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13. Вјеровање у труд и залагања</a:t>
            </a:r>
          </a:p>
          <a:p>
            <a:pPr marL="0" indent="0">
              <a:buNone/>
            </a:pPr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14. Повјерење у дјечије способности</a:t>
            </a:r>
          </a:p>
          <a:p>
            <a:pPr marL="0" indent="0">
              <a:buNone/>
            </a:pPr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15. Радне навике дјеце</a:t>
            </a:r>
          </a:p>
          <a:p>
            <a:pPr marL="0" indent="0">
              <a:buNone/>
            </a:pPr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16. Дјечија перцепција родитељских очекивања </a:t>
            </a:r>
          </a:p>
          <a:p>
            <a:pPr marL="0" indent="0">
              <a:buNone/>
            </a:pPr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17. Систем награђивања</a:t>
            </a:r>
          </a:p>
          <a:p>
            <a:pPr marL="0" indent="0">
              <a:buNone/>
            </a:pPr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18. Однос између оца и мајке </a:t>
            </a:r>
          </a:p>
          <a:p>
            <a:endParaRPr lang="sr-Latn-BA" dirty="0"/>
          </a:p>
        </p:txBody>
      </p:sp>
    </p:spTree>
    <p:extLst>
      <p:ext uri="{BB962C8B-B14F-4D97-AF65-F5344CB8AC3E}">
        <p14:creationId xmlns:p14="http://schemas.microsoft.com/office/powerpoint/2010/main" val="3458239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635477"/>
            <a:ext cx="8618018" cy="558704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sr-Cyrl-BA" sz="1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Шта када су родитељска очекивања нереална и превисока? </a:t>
            </a:r>
          </a:p>
          <a:p>
            <a:pPr marL="0" indent="0" algn="ctr">
              <a:buNone/>
            </a:pPr>
            <a:endParaRPr lang="sr-Cyrl-BA" sz="1800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Превисока родитељска очекивања неусклађена са дјететовим могућностима,</a:t>
            </a:r>
          </a:p>
          <a:p>
            <a:pPr marL="0" indent="0" algn="ctr">
              <a:buNone/>
            </a:pPr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превисоке амбиције, </a:t>
            </a:r>
          </a:p>
          <a:p>
            <a:pPr marL="0" indent="0" algn="ctr">
              <a:buNone/>
            </a:pPr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превелика контрола, </a:t>
            </a:r>
          </a:p>
          <a:p>
            <a:pPr marL="0" indent="0" algn="ctr">
              <a:buNone/>
            </a:pPr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мањак емоционалне топлине и </a:t>
            </a:r>
          </a:p>
          <a:p>
            <a:pPr marL="0" indent="0" algn="ctr">
              <a:buNone/>
            </a:pPr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недостатак отворене комуникације кроз коју се не препознају поруке и уважавају мишљења дјетета </a:t>
            </a:r>
          </a:p>
          <a:p>
            <a:pPr marL="0" indent="0" algn="ctr">
              <a:buNone/>
            </a:pPr>
            <a:r>
              <a:rPr lang="sr-Cyrl-BA" sz="1800" dirty="0">
                <a:solidFill>
                  <a:srgbClr val="FF0000"/>
                </a:solidFill>
                <a:latin typeface="Comic Sans MS" panose="030F0702030302020204" pitchFamily="66" charset="0"/>
              </a:rPr>
              <a:t>воде</a:t>
            </a:r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</a:p>
          <a:p>
            <a:pPr marL="0" indent="0" algn="ctr">
              <a:buNone/>
            </a:pPr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неповољним и непријатним емоционалним стањима дјетета, </a:t>
            </a:r>
          </a:p>
          <a:p>
            <a:pPr marL="0" indent="0" algn="ctr">
              <a:buNone/>
            </a:pPr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неприлагођеним промјенама понашања, </a:t>
            </a:r>
          </a:p>
          <a:p>
            <a:pPr marL="0" indent="0" algn="ctr">
              <a:buNone/>
            </a:pPr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неповољним посљедицама на развој личности и </a:t>
            </a:r>
          </a:p>
          <a:p>
            <a:pPr marL="0" indent="0" algn="ctr">
              <a:buNone/>
            </a:pPr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психичким тегобама (анксиозна стања, депресивна стања, неадаптивне промјене особина нпр.</a:t>
            </a:r>
          </a:p>
          <a:p>
            <a:pPr marL="0" indent="0" algn="ctr">
              <a:buNone/>
            </a:pPr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неадаптивни аспекти </a:t>
            </a:r>
            <a:r>
              <a:rPr lang="sr-Cyrl-BA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перфекционизма</a:t>
            </a:r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, социјална неприлагођеност, пад школског успјеха</a:t>
            </a:r>
            <a:r>
              <a:rPr lang="sr-Cyrl-BA" sz="1350" dirty="0">
                <a:solidFill>
                  <a:srgbClr val="0070C0"/>
                </a:solidFill>
                <a:latin typeface="Comic Sans MS" panose="030F0702030302020204" pitchFamily="66" charset="0"/>
              </a:rPr>
              <a:t>). </a:t>
            </a:r>
            <a:endParaRPr lang="sr-Latn-BA" sz="135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5276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57628"/>
            <a:ext cx="4929402" cy="551544"/>
          </a:xfrm>
        </p:spPr>
        <p:txBody>
          <a:bodyPr>
            <a:noAutofit/>
          </a:bodyPr>
          <a:lstStyle/>
          <a:p>
            <a:r>
              <a:rPr lang="sr-Cyrl-BA" sz="1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Поруке које родитељ шаљу дјетету? </a:t>
            </a:r>
            <a:endParaRPr lang="sr-Latn-BA" sz="1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7152" y="1388722"/>
            <a:ext cx="4523954" cy="5469278"/>
          </a:xfrm>
        </p:spPr>
        <p:txBody>
          <a:bodyPr>
            <a:normAutofit fontScale="92500" lnSpcReduction="20000"/>
          </a:bodyPr>
          <a:lstStyle/>
          <a:p>
            <a:r>
              <a:rPr lang="sr-Cyrl-BA" sz="1900" dirty="0">
                <a:solidFill>
                  <a:srgbClr val="0070C0"/>
                </a:solidFill>
                <a:latin typeface="Comic Sans MS" panose="030F0702030302020204" pitchFamily="66" charset="0"/>
              </a:rPr>
              <a:t>Ниси добар!</a:t>
            </a:r>
          </a:p>
          <a:p>
            <a:r>
              <a:rPr lang="sr-Cyrl-BA" sz="1900" dirty="0">
                <a:solidFill>
                  <a:srgbClr val="0070C0"/>
                </a:solidFill>
                <a:latin typeface="Comic Sans MS" panose="030F0702030302020204" pitchFamily="66" charset="0"/>
              </a:rPr>
              <a:t>Ниси паметан!</a:t>
            </a:r>
          </a:p>
          <a:p>
            <a:r>
              <a:rPr lang="sr-Cyrl-BA" sz="1900" dirty="0">
                <a:solidFill>
                  <a:srgbClr val="0070C0"/>
                </a:solidFill>
                <a:latin typeface="Comic Sans MS" panose="030F0702030302020204" pitchFamily="66" charset="0"/>
              </a:rPr>
              <a:t>Ниси добар као други!</a:t>
            </a:r>
          </a:p>
          <a:p>
            <a:r>
              <a:rPr lang="sr-Cyrl-BA" sz="1900" dirty="0">
                <a:solidFill>
                  <a:srgbClr val="0070C0"/>
                </a:solidFill>
                <a:latin typeface="Comic Sans MS" panose="030F0702030302020204" pitchFamily="66" charset="0"/>
              </a:rPr>
              <a:t>Ниси способан!</a:t>
            </a:r>
          </a:p>
          <a:p>
            <a:r>
              <a:rPr lang="sr-Cyrl-BA" sz="1900" dirty="0">
                <a:solidFill>
                  <a:srgbClr val="0070C0"/>
                </a:solidFill>
                <a:latin typeface="Comic Sans MS" panose="030F0702030302020204" pitchFamily="66" charset="0"/>
              </a:rPr>
              <a:t>Ниси вриједан!</a:t>
            </a:r>
          </a:p>
          <a:p>
            <a:r>
              <a:rPr lang="sr-Cyrl-BA" sz="1900" dirty="0">
                <a:solidFill>
                  <a:srgbClr val="0070C0"/>
                </a:solidFill>
                <a:latin typeface="Comic Sans MS" panose="030F0702030302020204" pitchFamily="66" charset="0"/>
              </a:rPr>
              <a:t>Не умијеш сам...све ја морам за тебе!</a:t>
            </a:r>
          </a:p>
          <a:p>
            <a:r>
              <a:rPr lang="sr-Cyrl-BA" sz="1900" dirty="0">
                <a:solidFill>
                  <a:srgbClr val="0070C0"/>
                </a:solidFill>
                <a:latin typeface="Comic Sans MS" panose="030F0702030302020204" pitchFamily="66" charset="0"/>
              </a:rPr>
              <a:t>Ниси ти у питању, наставник</a:t>
            </a:r>
            <a:r>
              <a:rPr lang="sr-Latn-BA" sz="1900" dirty="0">
                <a:solidFill>
                  <a:srgbClr val="0070C0"/>
                </a:solidFill>
                <a:latin typeface="Comic Sans MS" panose="030F0702030302020204" pitchFamily="66" charset="0"/>
              </a:rPr>
              <a:t>/ca </a:t>
            </a:r>
            <a:r>
              <a:rPr lang="sr-Cyrl-BA" sz="1900" dirty="0">
                <a:solidFill>
                  <a:srgbClr val="0070C0"/>
                </a:solidFill>
                <a:latin typeface="Comic Sans MS" panose="030F0702030302020204" pitchFamily="66" charset="0"/>
              </a:rPr>
              <a:t>не зна </a:t>
            </a:r>
          </a:p>
          <a:p>
            <a:pPr marL="0" indent="0">
              <a:buNone/>
            </a:pPr>
            <a:r>
              <a:rPr lang="sr-Cyrl-BA" sz="1900" dirty="0">
                <a:solidFill>
                  <a:srgbClr val="0070C0"/>
                </a:solidFill>
                <a:latin typeface="Comic Sans MS" panose="030F0702030302020204" pitchFamily="66" charset="0"/>
              </a:rPr>
              <a:t>да ради свој посао </a:t>
            </a:r>
          </a:p>
          <a:p>
            <a:r>
              <a:rPr lang="sr-Cyrl-BA" sz="1900" dirty="0">
                <a:solidFill>
                  <a:srgbClr val="0070C0"/>
                </a:solidFill>
                <a:latin typeface="Comic Sans MS" panose="030F0702030302020204" pitchFamily="66" charset="0"/>
              </a:rPr>
              <a:t>Ти си добар, сви око тебе нису добри ...</a:t>
            </a:r>
          </a:p>
          <a:p>
            <a:r>
              <a:rPr lang="sr-Cyrl-BA" sz="1900" dirty="0">
                <a:solidFill>
                  <a:srgbClr val="0070C0"/>
                </a:solidFill>
                <a:latin typeface="Comic Sans MS" panose="030F0702030302020204" pitchFamily="66" charset="0"/>
              </a:rPr>
              <a:t>Други су криви!</a:t>
            </a:r>
          </a:p>
          <a:p>
            <a:r>
              <a:rPr lang="sr-Cyrl-BA" sz="1900" dirty="0">
                <a:solidFill>
                  <a:srgbClr val="0070C0"/>
                </a:solidFill>
                <a:latin typeface="Comic Sans MS" panose="030F0702030302020204" pitchFamily="66" charset="0"/>
              </a:rPr>
              <a:t>Чуваћеш овце, ако не ... </a:t>
            </a:r>
          </a:p>
          <a:p>
            <a:r>
              <a:rPr lang="sr-Cyrl-BA" sz="1900" dirty="0">
                <a:solidFill>
                  <a:srgbClr val="0070C0"/>
                </a:solidFill>
                <a:latin typeface="Comic Sans MS" panose="030F0702030302020204" pitchFamily="66" charset="0"/>
              </a:rPr>
              <a:t>Како други могу, а ти не можеш!</a:t>
            </a:r>
          </a:p>
          <a:p>
            <a:r>
              <a:rPr lang="sr-Cyrl-BA" sz="1900" dirty="0">
                <a:solidFill>
                  <a:srgbClr val="0070C0"/>
                </a:solidFill>
                <a:latin typeface="Comic Sans MS" panose="030F0702030302020204" pitchFamily="66" charset="0"/>
              </a:rPr>
              <a:t>Глуп си! </a:t>
            </a:r>
          </a:p>
          <a:p>
            <a:pPr marL="0" indent="0">
              <a:buNone/>
            </a:pPr>
            <a:endParaRPr lang="sr-Cyrl-BA" sz="1900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sr-Cyrl-BA" sz="1900" dirty="0">
                <a:solidFill>
                  <a:srgbClr val="FF0000"/>
                </a:solidFill>
                <a:latin typeface="Comic Sans MS" panose="030F0702030302020204" pitchFamily="66" charset="0"/>
              </a:rPr>
              <a:t>Ове поруке упућују дијете на закључке: „Ја нисам добар, паметан, вриједан...ја сам глуп! </a:t>
            </a:r>
          </a:p>
          <a:p>
            <a:pPr marL="0" indent="0">
              <a:buNone/>
            </a:pPr>
            <a:endParaRPr lang="sr-Latn-BA" dirty="0"/>
          </a:p>
        </p:txBody>
      </p:sp>
      <p:pic>
        <p:nvPicPr>
          <p:cNvPr id="4" name="Picture 4" descr="Пет грешака које праве родитељи када прерано припремају дете за школу -  Зелена учиониц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9040" y="1524000"/>
            <a:ext cx="4016303" cy="232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Kako je propao … autoritet nastavnika - Unija sindikata prosvetnih radnika  Srbij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4270379"/>
            <a:ext cx="4016303" cy="232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4978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304800"/>
            <a:ext cx="7239000" cy="399818"/>
          </a:xfrm>
        </p:spPr>
        <p:txBody>
          <a:bodyPr>
            <a:noAutofit/>
          </a:bodyPr>
          <a:lstStyle/>
          <a:p>
            <a:pPr algn="ctr"/>
            <a:r>
              <a:rPr lang="sr-Cyrl-BA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Начини реаговања дјеце на родитељска очекивања</a:t>
            </a:r>
            <a:endParaRPr lang="sr-Latn-BA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5544" y="2980803"/>
            <a:ext cx="3886200" cy="3267597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sr-Cyrl-BA" sz="1800" dirty="0">
                <a:solidFill>
                  <a:srgbClr val="FF0000"/>
                </a:solidFill>
                <a:latin typeface="Comic Sans MS" panose="030F0702030302020204" pitchFamily="66" charset="0"/>
              </a:rPr>
              <a:t>У вези су са: </a:t>
            </a:r>
          </a:p>
          <a:p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Дјечијом заинтересованошћу/отпорношћу</a:t>
            </a:r>
          </a:p>
          <a:p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Степеном реалности родитељских очекивања</a:t>
            </a:r>
          </a:p>
          <a:p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Родитељском истрајношћу</a:t>
            </a:r>
          </a:p>
          <a:p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Квалитетом комуникације</a:t>
            </a:r>
          </a:p>
          <a:p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Родитељским васпитним стиловима</a:t>
            </a:r>
            <a:endParaRPr lang="sr-Latn-BA" sz="18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43400" y="2980803"/>
            <a:ext cx="4511310" cy="3267596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BA" sz="1800" dirty="0">
                <a:solidFill>
                  <a:srgbClr val="FF0000"/>
                </a:solidFill>
                <a:latin typeface="Comic Sans MS" panose="030F0702030302020204" pitchFamily="66" charset="0"/>
              </a:rPr>
              <a:t>Најчешће реакције дјеце су: </a:t>
            </a:r>
          </a:p>
          <a:p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прихватање (беспоговорно прихватање, властито прихватање)</a:t>
            </a:r>
          </a:p>
          <a:p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конфронтирање, </a:t>
            </a:r>
          </a:p>
          <a:p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повлачење, </a:t>
            </a:r>
          </a:p>
          <a:p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избјегавање, </a:t>
            </a:r>
          </a:p>
          <a:p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неутрализација, </a:t>
            </a:r>
          </a:p>
          <a:p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манипулација (скривање/лагање)</a:t>
            </a:r>
          </a:p>
          <a:p>
            <a:endParaRPr lang="sr-Latn-BA" dirty="0"/>
          </a:p>
        </p:txBody>
      </p:sp>
      <p:sp>
        <p:nvSpPr>
          <p:cNvPr id="5" name="Rectangle 4"/>
          <p:cNvSpPr/>
          <p:nvPr/>
        </p:nvSpPr>
        <p:spPr>
          <a:xfrm>
            <a:off x="355544" y="1530912"/>
            <a:ext cx="83899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r-Cyrl-BA" dirty="0">
                <a:solidFill>
                  <a:srgbClr val="0070C0"/>
                </a:solidFill>
                <a:latin typeface="Comic Sans MS" panose="030F0702030302020204" pitchFamily="66" charset="0"/>
              </a:rPr>
              <a:t>Дјеца о родитељским очекивањима могу да: </a:t>
            </a:r>
          </a:p>
          <a:p>
            <a:pPr marL="257175" indent="-257175" algn="just">
              <a:buFont typeface="Wingdings" panose="05000000000000000000" pitchFamily="2" charset="2"/>
              <a:buChar char="§"/>
            </a:pPr>
            <a:r>
              <a:rPr lang="sr-Cyrl-BA" dirty="0">
                <a:solidFill>
                  <a:srgbClr val="0070C0"/>
                </a:solidFill>
                <a:latin typeface="Comic Sans MS" panose="030F0702030302020204" pitchFamily="66" charset="0"/>
              </a:rPr>
              <a:t>не размишљају, </a:t>
            </a:r>
          </a:p>
          <a:p>
            <a:pPr marL="257175" indent="-257175" algn="just">
              <a:buFont typeface="Wingdings" panose="05000000000000000000" pitchFamily="2" charset="2"/>
              <a:buChar char="§"/>
            </a:pPr>
            <a:r>
              <a:rPr lang="sr-Cyrl-BA" dirty="0">
                <a:solidFill>
                  <a:srgbClr val="0070C0"/>
                </a:solidFill>
                <a:latin typeface="Comic Sans MS" panose="030F0702030302020204" pitchFamily="66" charset="0"/>
              </a:rPr>
              <a:t>да имају супротна мишљења од својих родитеља или </a:t>
            </a:r>
          </a:p>
          <a:p>
            <a:pPr marL="257175" indent="-257175" algn="just">
              <a:buFont typeface="Wingdings" panose="05000000000000000000" pitchFamily="2" charset="2"/>
              <a:buChar char="§"/>
            </a:pPr>
            <a:r>
              <a:rPr lang="sr-Cyrl-BA" dirty="0">
                <a:solidFill>
                  <a:srgbClr val="0070C0"/>
                </a:solidFill>
                <a:latin typeface="Comic Sans MS" panose="030F0702030302020204" pitchFamily="66" charset="0"/>
              </a:rPr>
              <a:t>да имају иста размишљања као и родитељи. </a:t>
            </a:r>
          </a:p>
        </p:txBody>
      </p:sp>
    </p:spTree>
    <p:extLst>
      <p:ext uri="{BB962C8B-B14F-4D97-AF65-F5344CB8AC3E}">
        <p14:creationId xmlns:p14="http://schemas.microsoft.com/office/powerpoint/2010/main" val="1904203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517308"/>
            <a:ext cx="3733800" cy="430163"/>
          </a:xfrm>
        </p:spPr>
        <p:txBody>
          <a:bodyPr>
            <a:noAutofit/>
          </a:bodyPr>
          <a:lstStyle/>
          <a:p>
            <a:r>
              <a:rPr lang="sr-Cyrl-BA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Када настаје проблем? </a:t>
            </a:r>
            <a:endParaRPr lang="sr-Latn-BA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11691299"/>
              </p:ext>
            </p:extLst>
          </p:nvPr>
        </p:nvGraphicFramePr>
        <p:xfrm>
          <a:off x="76200" y="1143001"/>
          <a:ext cx="8915400" cy="55763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2838">
                  <a:extLst>
                    <a:ext uri="{9D8B030D-6E8A-4147-A177-3AD203B41FA5}">
                      <a16:colId xmlns:a16="http://schemas.microsoft.com/office/drawing/2014/main" xmlns="" val="128141621"/>
                    </a:ext>
                  </a:extLst>
                </a:gridCol>
                <a:gridCol w="6512562">
                  <a:extLst>
                    <a:ext uri="{9D8B030D-6E8A-4147-A177-3AD203B41FA5}">
                      <a16:colId xmlns:a16="http://schemas.microsoft.com/office/drawing/2014/main" xmlns="" val="3776034414"/>
                    </a:ext>
                  </a:extLst>
                </a:gridCol>
              </a:tblGrid>
              <a:tr h="332112">
                <a:tc>
                  <a:txBody>
                    <a:bodyPr/>
                    <a:lstStyle/>
                    <a:p>
                      <a:r>
                        <a:rPr lang="sr-Cyrl-BA" sz="180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Могуће ситуације</a:t>
                      </a:r>
                      <a:endParaRPr lang="sr-Latn-BA" sz="1800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r-Cyrl-BA" sz="180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Сарадња васпитач-родитељ</a:t>
                      </a:r>
                      <a:endParaRPr lang="sr-Latn-BA" sz="1800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4294768129"/>
                  </a:ext>
                </a:extLst>
              </a:tr>
              <a:tr h="1660558">
                <a:tc>
                  <a:txBody>
                    <a:bodyPr/>
                    <a:lstStyle/>
                    <a:p>
                      <a:r>
                        <a:rPr lang="sr-Cyrl-BA" sz="180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Родитељске амбиције нису у складу са дјететовим</a:t>
                      </a:r>
                      <a:r>
                        <a:rPr lang="sr-Cyrl-BA" sz="1800" baseline="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 потенцијалима и постигнућем</a:t>
                      </a:r>
                      <a:endParaRPr lang="sr-Latn-BA" sz="1800" dirty="0">
                        <a:solidFill>
                          <a:srgbClr val="0070C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r-Cyrl-BA" sz="180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Потенцијални проблеми сарадње родитељ – васпитач</a:t>
                      </a:r>
                    </a:p>
                    <a:p>
                      <a:r>
                        <a:rPr lang="sr-Cyrl-BA" sz="180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Неповјерење према васпитачу</a:t>
                      </a:r>
                    </a:p>
                    <a:p>
                      <a:r>
                        <a:rPr lang="sr-Cyrl-BA" sz="180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Честе жалбе, покушај утицаја на рад васпитача, захтјеви</a:t>
                      </a:r>
                      <a:r>
                        <a:rPr lang="sr-Cyrl-BA" sz="1800" baseline="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 за изузећем васпитача, промјена васпитне групе</a:t>
                      </a:r>
                      <a:endParaRPr lang="sr-Latn-BA" sz="1800" dirty="0">
                        <a:solidFill>
                          <a:srgbClr val="0070C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3888969717"/>
                  </a:ext>
                </a:extLst>
              </a:tr>
              <a:tr h="139486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BA" sz="180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Родитељске амбиције у складу са дјететовим</a:t>
                      </a:r>
                      <a:r>
                        <a:rPr lang="sr-Cyrl-BA" sz="1800" baseline="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 потенцијалима и постигнућем</a:t>
                      </a:r>
                      <a:endParaRPr lang="sr-Latn-BA" sz="1800" dirty="0">
                        <a:solidFill>
                          <a:srgbClr val="0070C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r-Cyrl-BA" sz="180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Нема проблема – постоји сарадња</a:t>
                      </a:r>
                      <a:endParaRPr lang="sr-Latn-BA" sz="1800" dirty="0">
                        <a:solidFill>
                          <a:srgbClr val="0070C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2963426443"/>
                  </a:ext>
                </a:extLst>
              </a:tr>
              <a:tr h="863490">
                <a:tc>
                  <a:txBody>
                    <a:bodyPr/>
                    <a:lstStyle/>
                    <a:p>
                      <a:r>
                        <a:rPr lang="sr-Cyrl-BA" sz="180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Родитељска</a:t>
                      </a:r>
                      <a:r>
                        <a:rPr lang="sr-Cyrl-BA" sz="1800" baseline="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 очекивања нереална и висока</a:t>
                      </a:r>
                      <a:endParaRPr lang="sr-Latn-BA" sz="1800" dirty="0">
                        <a:solidFill>
                          <a:srgbClr val="0070C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BA" sz="180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Потенцијални проблеми сарадње родитељ-васпитач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BA" sz="180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Могућност неповјерења према повратним</a:t>
                      </a:r>
                      <a:r>
                        <a:rPr lang="sr-Cyrl-BA" sz="1800" baseline="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 информацијама васпитача</a:t>
                      </a:r>
                      <a:endParaRPr lang="sr-Latn-BA" sz="1800" dirty="0">
                        <a:solidFill>
                          <a:srgbClr val="0070C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2669627511"/>
                  </a:ext>
                </a:extLst>
              </a:tr>
              <a:tr h="863490">
                <a:tc>
                  <a:txBody>
                    <a:bodyPr/>
                    <a:lstStyle/>
                    <a:p>
                      <a:r>
                        <a:rPr lang="sr-Cyrl-BA" sz="180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Родитељска очекивања реалистична</a:t>
                      </a:r>
                      <a:endParaRPr lang="sr-Latn-BA" sz="1800" dirty="0">
                        <a:solidFill>
                          <a:srgbClr val="0070C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BA" sz="180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Углавном нема проблема – постоји сарадња</a:t>
                      </a:r>
                      <a:endParaRPr lang="sr-Latn-BA" sz="1800" dirty="0">
                        <a:solidFill>
                          <a:srgbClr val="0070C0"/>
                        </a:solidFill>
                        <a:latin typeface="Comic Sans MS" panose="030F0702030302020204" pitchFamily="66" charset="0"/>
                      </a:endParaRPr>
                    </a:p>
                    <a:p>
                      <a:r>
                        <a:rPr lang="sr-Cyrl-BA" sz="180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Постоји</a:t>
                      </a:r>
                      <a:r>
                        <a:rPr lang="sr-Cyrl-BA" sz="1800" baseline="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 повјерење у повратну информацију васпитача</a:t>
                      </a:r>
                      <a:endParaRPr lang="sr-Latn-BA" sz="1800" dirty="0">
                        <a:solidFill>
                          <a:srgbClr val="0070C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2848136863"/>
                  </a:ext>
                </a:extLst>
              </a:tr>
              <a:tr h="295680">
                <a:tc gridSpan="2">
                  <a:txBody>
                    <a:bodyPr/>
                    <a:lstStyle/>
                    <a:p>
                      <a:endParaRPr lang="sr-Latn-BA" sz="1400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endParaRPr lang="sr-Latn-B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8669929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112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8123392" cy="474581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sr-Cyrl-BA" sz="1800" u="sng" dirty="0">
                <a:solidFill>
                  <a:srgbClr val="FF0000"/>
                </a:solidFill>
                <a:latin typeface="Comic Sans MS" panose="030F0702030302020204" pitchFamily="66" charset="0"/>
                <a:cs typeface="Calibri Light" panose="020F0302020204030204" pitchFamily="34" charset="0"/>
              </a:rPr>
              <a:t>На емоционалном плану: </a:t>
            </a:r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  <a:cs typeface="Calibri Light" panose="020F0302020204030204" pitchFamily="34" charset="0"/>
              </a:rPr>
              <a:t>повријеђеност, разочараност, љутња, страх – страх од губитка посла и професионалног кредибилитета, страх од осуде колектива, анксиозност, беспомоћност, немоћ, незаштићеност, усамљеност, ...  </a:t>
            </a:r>
          </a:p>
          <a:p>
            <a:pPr marL="0" indent="0" algn="just">
              <a:buNone/>
            </a:pPr>
            <a:r>
              <a:rPr lang="sr-Cyrl-BA" sz="1800" u="sng" dirty="0">
                <a:solidFill>
                  <a:srgbClr val="FF0000"/>
                </a:solidFill>
                <a:latin typeface="Comic Sans MS" panose="030F0702030302020204" pitchFamily="66" charset="0"/>
                <a:cs typeface="Calibri Light" panose="020F0302020204030204" pitchFamily="34" charset="0"/>
              </a:rPr>
              <a:t>На социјалном плану: </a:t>
            </a:r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  <a:cs typeface="Calibri Light" panose="020F0302020204030204" pitchFamily="34" charset="0"/>
              </a:rPr>
              <a:t>притисци, оптужбе, оговарања, слабљење социјалних везе у колективу, изостанак подршке радних колега, недостатак отворене комуникације, губитак повјерења (када се васпитач нађе у проблему са родитељским нереалним очекивањима и притисцима, а изостане очекивана подршка колега, јавља се разочарење и усамљеност), ...</a:t>
            </a:r>
          </a:p>
          <a:p>
            <a:pPr marL="0" indent="0" algn="just">
              <a:buNone/>
            </a:pPr>
            <a:r>
              <a:rPr lang="sr-Cyrl-BA" sz="1800" u="sng" dirty="0">
                <a:solidFill>
                  <a:srgbClr val="FF0000"/>
                </a:solidFill>
                <a:latin typeface="Comic Sans MS" panose="030F0702030302020204" pitchFamily="66" charset="0"/>
                <a:cs typeface="Calibri Light" panose="020F0302020204030204" pitchFamily="34" charset="0"/>
              </a:rPr>
              <a:t>На професионалном плану: </a:t>
            </a:r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  <a:cs typeface="Calibri Light" panose="020F0302020204030204" pitchFamily="34" charset="0"/>
              </a:rPr>
              <a:t>промјена начина рада, губитак радне мотивације, незадовољство послом, сагоријевање на раду, слабљење отпорности на радне стресоре, смањен радни учинак, слабљење интереса за рад са дјецом, слабљење квалитета односа дијете - васпитач...</a:t>
            </a:r>
          </a:p>
          <a:p>
            <a:pPr marL="0" indent="0" algn="just">
              <a:buNone/>
            </a:pPr>
            <a:r>
              <a:rPr lang="sr-Cyrl-BA" sz="1800" u="sng" dirty="0">
                <a:solidFill>
                  <a:srgbClr val="FF0000"/>
                </a:solidFill>
                <a:latin typeface="Comic Sans MS" panose="030F0702030302020204" pitchFamily="66" charset="0"/>
                <a:cs typeface="Calibri Light" panose="020F0302020204030204" pitchFamily="34" charset="0"/>
              </a:rPr>
              <a:t>На понашајном плану: </a:t>
            </a:r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  <a:cs typeface="Calibri Light" panose="020F0302020204030204" pitchFamily="34" charset="0"/>
              </a:rPr>
              <a:t>повлачење, конфронтирање, научена беспомоћност, </a:t>
            </a:r>
            <a:r>
              <a:rPr lang="sr-Cyrl-BA" sz="1800" dirty="0">
                <a:latin typeface="Comic Sans MS" panose="030F0702030302020204" pitchFamily="66" charset="0"/>
                <a:cs typeface="Calibri Light" panose="020F0302020204030204" pitchFamily="34" charset="0"/>
              </a:rPr>
              <a:t>.</a:t>
            </a:r>
            <a:r>
              <a:rPr lang="sr-Cyrl-BA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.. </a:t>
            </a:r>
            <a:endParaRPr lang="sr-Latn-BA" sz="18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914400" y="381000"/>
            <a:ext cx="7886700" cy="381611"/>
          </a:xfrm>
        </p:spPr>
        <p:txBody>
          <a:bodyPr>
            <a:noAutofit/>
          </a:bodyPr>
          <a:lstStyle/>
          <a:p>
            <a:pPr algn="ctr"/>
            <a:r>
              <a:rPr lang="sr-Cyrl-BA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Како се родитељска висока очекивања рефлектују на васпитаче?</a:t>
            </a:r>
            <a:endParaRPr lang="sr-Latn-BA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8219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8711282" cy="37554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25" b="1" dirty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ru-RU" sz="2025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ru-RU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Како васпитач треба да се постави у ситуацијама нереалних очекивања?</a:t>
            </a:r>
            <a:r>
              <a:rPr lang="ru-RU" sz="2700" b="1" dirty="0"/>
              <a:t/>
            </a:r>
            <a:br>
              <a:rPr lang="ru-RU" sz="2700" b="1" dirty="0"/>
            </a:br>
            <a:endParaRPr lang="sr-Latn-BA" sz="27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7016" y="914400"/>
            <a:ext cx="9144000" cy="4380797"/>
          </a:xfrm>
        </p:spPr>
        <p:txBody>
          <a:bodyPr>
            <a:noAutofit/>
          </a:bodyPr>
          <a:lstStyle/>
          <a:p>
            <a:pPr algn="just"/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Не схватати родитељске поступке као супервизију васпитачког рада и личне самоефикасности, јер родитељи не раде ваш посао у радној соби. Ово схватање ће помоћи да задржите смиреност и донесете ефикасне одлуке. </a:t>
            </a:r>
          </a:p>
          <a:p>
            <a:pPr algn="just"/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Прихватити сазнање да се овакве ситуације дешавају већини ваших колега. </a:t>
            </a:r>
          </a:p>
          <a:p>
            <a:pPr algn="just"/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Извршити саморефлексију. </a:t>
            </a:r>
          </a:p>
          <a:p>
            <a:pPr algn="just"/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Разликовати родитељску амбицију од очекивања. Процјенити степен реалности родитељских очекивања</a:t>
            </a:r>
          </a:p>
          <a:p>
            <a:pPr algn="just"/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Увјерити се у дјечија очекивања и слику о себи – поразговарати са дјететом.</a:t>
            </a:r>
          </a:p>
          <a:p>
            <a:pPr algn="just"/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Уочити подручје за које дијете има интересовања.</a:t>
            </a:r>
          </a:p>
          <a:p>
            <a:pPr algn="just"/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Препознати дискрепанцу између родитељских и дјечијих очекивања.</a:t>
            </a:r>
          </a:p>
          <a:p>
            <a:pPr algn="just"/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Водити са родитељем професионалан, аргументован и асертиван разговор. Указати родитељима на штетност нереалних очекивања на развој дјетета. </a:t>
            </a:r>
          </a:p>
          <a:p>
            <a:pPr algn="just"/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Јасно и отворено са радним колегама подијелити проблем и емоције, инсистирати на савјетовању у погледу рјешавања проблема. </a:t>
            </a:r>
          </a:p>
          <a:p>
            <a:pPr algn="just"/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Заштитити интересе дјетета. На тај начин штитите свој професионализам. </a:t>
            </a:r>
          </a:p>
          <a:p>
            <a:pPr algn="just"/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Професионални задатак сваког васпитача јесте да буде сигурносни вентил и коректив у друштву. Он има утицај на васпитање дјеце. Не може мијењати родитеља, али може утицати на ставове – корективна функција. </a:t>
            </a:r>
          </a:p>
          <a:p>
            <a:pPr algn="just"/>
            <a:r>
              <a:rPr lang="ru-RU" sz="1600" dirty="0">
                <a:solidFill>
                  <a:srgbClr val="0070C0"/>
                </a:solidFill>
                <a:latin typeface="Comic Sans MS" panose="030F0702030302020204" pitchFamily="66" charset="0"/>
              </a:rPr>
              <a:t>Начини рјешавања проблемских ситуација у којима се испуњавају родитељска нереална очекивања нису ефикасан и ефективан начин рјешавања проблема јер продубљују проблемске ситуације, штете интересима дјеце и угледу наставничке професије. </a:t>
            </a:r>
            <a:endParaRPr lang="sr-Latn-BA" sz="16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1391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B5B1FAC-FF43-8C64-B95E-B4B2FB7678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43400" y="2133600"/>
            <a:ext cx="4800600" cy="3352800"/>
          </a:xfrm>
        </p:spPr>
        <p:txBody>
          <a:bodyPr>
            <a:normAutofit fontScale="90000"/>
          </a:bodyPr>
          <a:lstStyle/>
          <a:p>
            <a:pPr marL="0" indent="0" algn="ctr"/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КОМУНИКАЦИЈА У ПРЕДШКОЛСКОЈ УСТАНОВИ</a:t>
            </a:r>
            <a:b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коришћени материјали</a:t>
            </a:r>
            <a:b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др Срђана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Душанића</a:t>
            </a:r>
            <a:endParaRPr lang="en-US" sz="2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1999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B5B1FAC-FF43-8C64-B95E-B4B2FB7678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91000" y="304800"/>
            <a:ext cx="4800600" cy="3352800"/>
          </a:xfrm>
        </p:spPr>
        <p:txBody>
          <a:bodyPr>
            <a:normAutofit/>
          </a:bodyPr>
          <a:lstStyle/>
          <a:p>
            <a:pPr marL="0" indent="0" algn="ctr"/>
            <a:r>
              <a:rPr lang="sr-Cyrl-R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УНАПРЕЂЕЊЕ ПРОФЕСИОНАЛНИХ КОМПЕТЕНЦИЈА ПРОФЕСИОНАЛАЦА У ОБРАЗОВАЊУ У РЕПУБЛИЦИ СРПСКОЈ</a:t>
            </a:r>
            <a:endParaRPr lang="en-US" sz="4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276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eat School Leadership 5: Communication – teacherhead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4648200"/>
            <a:ext cx="4724400" cy="19812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1361753-C3FA-1075-80A0-46E754D7F387}"/>
              </a:ext>
            </a:extLst>
          </p:cNvPr>
          <p:cNvSpPr txBox="1"/>
          <p:nvPr/>
        </p:nvSpPr>
        <p:spPr>
          <a:xfrm>
            <a:off x="1143000" y="214678"/>
            <a:ext cx="7620000" cy="43399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sr-Cyrl-R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Комуникација у предшколској установи 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подразумијева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сложен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процес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којем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учествује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више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актера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којих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најважнији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дијете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родитељ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васпитач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sr-Cyrl-R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Важно је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ствара</a:t>
            </a:r>
            <a:r>
              <a:rPr lang="sr-Cyrl-R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ти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квалитетн</a:t>
            </a:r>
            <a:r>
              <a:rPr lang="sr-Cyrl-R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комуникацијск</a:t>
            </a:r>
            <a:r>
              <a:rPr lang="sr-Cyrl-R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односа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заснован</a:t>
            </a:r>
            <a:r>
              <a:rPr lang="sr-Cyrl-R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двосмјерној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комуникацији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активном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слушању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и,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прије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свега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узајамном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уважавању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поштовању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sr-Cyrl-RS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Питање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је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таква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комуникација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овако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описана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постоји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нашим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предшколским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установама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врата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предшколских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установа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даље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одшкринута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родитеље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а,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друге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стране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родитељи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имају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времена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воље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кроз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њих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провире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sr-Cyrl-R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 ли васпитачи остварују квалитетну комуникацију и истински тимски </a:t>
            </a:r>
            <a:r>
              <a:rPr lang="sr-Cyrl-R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дјелују</a:t>
            </a:r>
            <a:r>
              <a:rPr lang="sr-Cyrl-R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заједно са управом и стручним сарадницима? </a:t>
            </a:r>
            <a:r>
              <a:rPr lang="sr-Cyrl-RS" dirty="0">
                <a:solidFill>
                  <a:srgbClr val="0070C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Како директори комуницирају са запосленима?</a:t>
            </a:r>
            <a:endParaRPr lang="en-US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995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013618"/>
            <a:ext cx="8686800" cy="4830763"/>
          </a:xfrm>
        </p:spPr>
        <p:txBody>
          <a:bodyPr>
            <a:normAutofit/>
          </a:bodyPr>
          <a:lstStyle/>
          <a:p>
            <a:r>
              <a:rPr lang="sr-Cyrl-RS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Интраперонална-инерперсонална/ масовна</a:t>
            </a:r>
          </a:p>
          <a:p>
            <a:r>
              <a:rPr lang="sr-Cyrl-RS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Персонална-аперсонална</a:t>
            </a:r>
          </a:p>
          <a:p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Демократска/аутократска</a:t>
            </a:r>
          </a:p>
          <a:p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Ауторитарна/субмисивна/асертивна</a:t>
            </a:r>
          </a:p>
          <a:p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Једносмјерна/двосмјерна</a:t>
            </a:r>
          </a:p>
          <a:p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Вербална/невербална</a:t>
            </a:r>
          </a:p>
          <a:p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Насилна/ненасилна</a:t>
            </a:r>
          </a:p>
          <a:p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Непосредна/</a:t>
            </a:r>
            <a:r>
              <a:rPr lang="sr-Cyrl-BA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посредна</a:t>
            </a:r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</a:p>
          <a:p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Електронска</a:t>
            </a:r>
          </a:p>
          <a:p>
            <a:endParaRPr lang="en-GB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447800" y="228600"/>
            <a:ext cx="7162800" cy="994172"/>
          </a:xfrm>
        </p:spPr>
        <p:txBody>
          <a:bodyPr/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ВРСТЕ КОМУНИКАЦИЈЕ</a:t>
            </a:r>
            <a:endParaRPr lang="en-GB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Picture 5" descr="KOMUNIKACIJA U RADNOM OKRUŽENJU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250" y="2438400"/>
            <a:ext cx="3881133" cy="276051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BEEECDF-5B3B-58B9-3CD6-8C379B38B7E2}"/>
              </a:ext>
            </a:extLst>
          </p:cNvPr>
          <p:cNvSpPr txBox="1"/>
          <p:nvPr/>
        </p:nvSpPr>
        <p:spPr>
          <a:xfrm>
            <a:off x="36250" y="4038600"/>
            <a:ext cx="4572000" cy="25569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sr-Cyrl-C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Комуникација има три суштинске одлике:</a:t>
            </a:r>
            <a:endParaRPr lang="en-US" sz="1800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buFont typeface="+mj-lt"/>
              <a:buAutoNum type="arabicPeriod"/>
            </a:pPr>
            <a:r>
              <a:rPr lang="sr-Cyrl-C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Комуникација је процес остваривања веза међу људима;</a:t>
            </a:r>
            <a:endParaRPr lang="en-US" sz="1800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buFont typeface="+mj-lt"/>
              <a:buAutoNum type="arabicPeriod"/>
            </a:pPr>
            <a:r>
              <a:rPr lang="sr-Cyrl-C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Комуникација је активност;</a:t>
            </a:r>
            <a:endParaRPr lang="en-US" sz="1800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sr-Cyrl-C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Комуникација се учи.</a:t>
            </a:r>
          </a:p>
          <a:p>
            <a:pPr lvl="0" algn="just">
              <a:lnSpc>
                <a:spcPct val="115000"/>
              </a:lnSpc>
              <a:spcAft>
                <a:spcPts val="1000"/>
              </a:spcAft>
            </a:pPr>
            <a:r>
              <a:rPr lang="sr-Cyrl-CS" dirty="0">
                <a:solidFill>
                  <a:srgbClr val="FF000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sr-Cyrl-C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(Томић, 2003:29).</a:t>
            </a:r>
            <a:endParaRPr lang="en-US" sz="1800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196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447800" y="381000"/>
            <a:ext cx="69268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BA" sz="24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Елементи комуникационог процеса</a:t>
            </a:r>
            <a:endParaRPr lang="en-GB" sz="2400" b="1" dirty="0">
              <a:solidFill>
                <a:srgbClr val="FF000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MODELI KOMUNICIRANJA | SEMINARSKI RAD IZ KOMUNIKOLOGIJE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114" y="1295400"/>
            <a:ext cx="8309769" cy="3082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5C3DB44-5368-A257-11B2-AB0B3C589661}"/>
              </a:ext>
            </a:extLst>
          </p:cNvPr>
          <p:cNvSpPr txBox="1"/>
          <p:nvPr/>
        </p:nvSpPr>
        <p:spPr>
          <a:xfrm>
            <a:off x="577283" y="4572000"/>
            <a:ext cx="7989433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„</a:t>
            </a:r>
            <a:r>
              <a:rPr lang="sr-Cyrl-RS" dirty="0">
                <a:solidFill>
                  <a:srgbClr val="FF000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М</a:t>
            </a:r>
            <a:r>
              <a:rPr lang="en-US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исли</a:t>
            </a:r>
            <a:r>
              <a:rPr lang="en-US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пошиљаоца</a:t>
            </a:r>
            <a:r>
              <a:rPr lang="en-US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sr-Cyrl-RS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се </a:t>
            </a:r>
            <a:r>
              <a:rPr lang="en-US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вишеструко</a:t>
            </a:r>
            <a:r>
              <a:rPr lang="en-US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промијене</a:t>
            </a:r>
            <a:r>
              <a:rPr lang="en-US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прије</a:t>
            </a:r>
            <a:r>
              <a:rPr lang="en-US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него</a:t>
            </a:r>
            <a:r>
              <a:rPr lang="en-US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што</a:t>
            </a:r>
            <a:r>
              <a:rPr lang="en-US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стигну</a:t>
            </a:r>
            <a:r>
              <a:rPr lang="en-US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до</a:t>
            </a:r>
            <a:r>
              <a:rPr lang="en-US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слушаоца</a:t>
            </a:r>
            <a:r>
              <a:rPr lang="en-US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или</a:t>
            </a:r>
            <a:r>
              <a:rPr lang="en-US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примаоца</a:t>
            </a:r>
            <a:r>
              <a:rPr lang="en-US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.“ </a:t>
            </a:r>
            <a:endParaRPr lang="sr-Cyrl-RS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endParaRPr lang="sr-Cyrl-RS" dirty="0">
              <a:solidFill>
                <a:srgbClr val="0070C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Увијек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постоји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дилема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да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ли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је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изговорена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информација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схваћена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онако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како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то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пошиљалац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жели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?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Да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ли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је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мисао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изговорена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како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ју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је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прималац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поруке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чуо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и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да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ли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ју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је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разумио</a:t>
            </a:r>
            <a:r>
              <a:rPr lang="en-U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? </a:t>
            </a:r>
            <a:endParaRPr lang="sr-Cyrl-RS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r>
              <a:rPr lang="sr-Cyrl-RS" dirty="0">
                <a:solidFill>
                  <a:srgbClr val="0070C0"/>
                </a:solidFill>
                <a:latin typeface="Comic Sans MS" panose="030F0702030302020204" pitchFamily="66" charset="0"/>
              </a:rPr>
              <a:t>		ВАЖНОСТ НЕВЕРБАЛНЕ КОМУНИКАЦИЈЕ!</a:t>
            </a:r>
            <a:endParaRPr lang="en-US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528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BA" sz="24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Од којих елемената зависи комуникација у предшколској установи </a:t>
            </a:r>
            <a:r>
              <a:rPr lang="sr-Cyrl-BA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?</a:t>
            </a:r>
            <a:endParaRPr lang="en-GB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Личност и тренутно расположење </a:t>
            </a:r>
          </a:p>
          <a:p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Комуникационе вјештине актера </a:t>
            </a:r>
          </a:p>
          <a:p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Перцепција: ко смо ми, ко су други?</a:t>
            </a:r>
          </a:p>
          <a:p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Комуникациони канали у колективу</a:t>
            </a:r>
          </a:p>
          <a:p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Ситуационе околности</a:t>
            </a:r>
          </a:p>
          <a:p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Културолошки контекст</a:t>
            </a:r>
            <a:endParaRPr lang="en-US" sz="1800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Kako (ne) uništiti komunikaciju | Partus Akademija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5951" y="1981200"/>
            <a:ext cx="4201391" cy="253769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09CCB631-9BFF-3655-B737-4F926CC3BF6F}"/>
              </a:ext>
            </a:extLst>
          </p:cNvPr>
          <p:cNvSpPr txBox="1"/>
          <p:nvPr/>
        </p:nvSpPr>
        <p:spPr>
          <a:xfrm>
            <a:off x="507507" y="4136776"/>
            <a:ext cx="4572000" cy="23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ctr">
              <a:lnSpc>
                <a:spcPct val="115000"/>
              </a:lnSpc>
              <a:spcAft>
                <a:spcPts val="1000"/>
              </a:spcAft>
            </a:pPr>
            <a:r>
              <a:rPr lang="sr-Cyrl-RS" dirty="0">
                <a:solidFill>
                  <a:srgbClr val="FF000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предшколској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установи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једини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квалитетан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пожељан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јесте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персонални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комуникациони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однос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обојен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позитивним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емоцијама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неопходним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успостављање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правог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партнерства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породицом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правилан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развој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дјетета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40348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524000"/>
            <a:ext cx="7886700" cy="3619376"/>
          </a:xfrm>
        </p:spPr>
        <p:txBody>
          <a:bodyPr>
            <a:normAutofit fontScale="70000" lnSpcReduction="20000"/>
          </a:bodyPr>
          <a:lstStyle/>
          <a:p>
            <a:r>
              <a:rPr lang="sr-Cyrl-BA" sz="26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Поштовање, подршка и слушање саговорника</a:t>
            </a:r>
          </a:p>
          <a:p>
            <a:r>
              <a:rPr lang="sr-Cyrl-BA" sz="26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Толеранција, флексибилност, отвореност ка другачијим ставовима</a:t>
            </a:r>
          </a:p>
          <a:p>
            <a:r>
              <a:rPr lang="sr-Cyrl-BA" sz="26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Јасан и разумљив говор</a:t>
            </a:r>
          </a:p>
          <a:p>
            <a:r>
              <a:rPr lang="sr-Latn-BA" sz="26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O</a:t>
            </a:r>
            <a:r>
              <a:rPr lang="sr-Cyrl-BA" sz="26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дговарајуће емоције и емпатија</a:t>
            </a:r>
          </a:p>
          <a:p>
            <a:r>
              <a:rPr lang="sr-Cyrl-BA" sz="26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Невербална комуникација</a:t>
            </a:r>
          </a:p>
          <a:p>
            <a:r>
              <a:rPr lang="sr-Cyrl-BA" sz="26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Ја поруке</a:t>
            </a:r>
            <a:r>
              <a:rPr lang="sr-Latn-BA" sz="26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, </a:t>
            </a:r>
            <a:r>
              <a:rPr lang="sr-Cyrl-BA" sz="26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рјешавање конфликта</a:t>
            </a:r>
          </a:p>
          <a:p>
            <a:r>
              <a:rPr lang="sr-Cyrl-BA" sz="26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Повратна информација и парафразирање</a:t>
            </a:r>
          </a:p>
          <a:p>
            <a:r>
              <a:rPr lang="sr-Cyrl-BA" sz="26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Понављање кључних информација</a:t>
            </a:r>
          </a:p>
          <a:p>
            <a:r>
              <a:rPr lang="sr-Cyrl-BA" sz="26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Право вријеме и мјесто за разговор</a:t>
            </a:r>
          </a:p>
          <a:p>
            <a:r>
              <a:rPr lang="sr-Cyrl-BA" sz="26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Избјегавати вријеђање, понижавање, осуде, оптужбе, моралисање, уцјене, наредбе, предрасуде, генерализације, фаворизацију и дискриминацију</a:t>
            </a:r>
          </a:p>
          <a:p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1524000" y="457200"/>
            <a:ext cx="3654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BA" sz="2400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Важно је:</a:t>
            </a:r>
            <a:endParaRPr lang="en-GB" sz="2400" dirty="0">
              <a:solidFill>
                <a:srgbClr val="FF000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56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BA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Облици</a:t>
            </a:r>
            <a:r>
              <a:rPr lang="sr-Latn-C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sr-Cyrl-BA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комуникационих мрежа</a:t>
            </a:r>
            <a:endParaRPr lang="en-GB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2198657" y="2562542"/>
            <a:ext cx="113016" cy="113016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1pPr>
            <a:lvl2pPr marL="742950" indent="-28575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2pPr>
            <a:lvl3pPr marL="11430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3pPr>
            <a:lvl4pPr marL="16002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4pPr>
            <a:lvl5pPr marL="20574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5pPr>
            <a:lvl6pPr marL="25146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6pPr>
            <a:lvl7pPr marL="29718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7pPr>
            <a:lvl8pPr marL="34290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8pPr>
            <a:lvl9pPr marL="38862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sr-Latn-RS" altLang="sr-Latn-RS" sz="1898">
              <a:solidFill>
                <a:srgbClr val="595650"/>
              </a:solidFill>
            </a:endParaRPr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2349345" y="2298837"/>
            <a:ext cx="113016" cy="113017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1pPr>
            <a:lvl2pPr marL="742950" indent="-28575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2pPr>
            <a:lvl3pPr marL="11430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3pPr>
            <a:lvl4pPr marL="16002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4pPr>
            <a:lvl5pPr marL="20574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5pPr>
            <a:lvl6pPr marL="25146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6pPr>
            <a:lvl7pPr marL="29718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7pPr>
            <a:lvl8pPr marL="34290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8pPr>
            <a:lvl9pPr marL="38862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sr-Latn-RS" altLang="sr-Latn-RS" sz="1898">
              <a:solidFill>
                <a:srgbClr val="595650"/>
              </a:solidFill>
            </a:endParaRPr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2650722" y="2148149"/>
            <a:ext cx="113016" cy="113017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1pPr>
            <a:lvl2pPr marL="742950" indent="-28575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2pPr>
            <a:lvl3pPr marL="11430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3pPr>
            <a:lvl4pPr marL="16002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4pPr>
            <a:lvl5pPr marL="20574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5pPr>
            <a:lvl6pPr marL="25146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6pPr>
            <a:lvl7pPr marL="29718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7pPr>
            <a:lvl8pPr marL="34290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8pPr>
            <a:lvl9pPr marL="38862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sr-Latn-RS" altLang="sr-Latn-RS" sz="1898">
              <a:solidFill>
                <a:srgbClr val="595650"/>
              </a:solidFill>
            </a:endParaRP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2989772" y="2298837"/>
            <a:ext cx="113017" cy="113017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1pPr>
            <a:lvl2pPr marL="742950" indent="-28575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2pPr>
            <a:lvl3pPr marL="11430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3pPr>
            <a:lvl4pPr marL="16002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4pPr>
            <a:lvl5pPr marL="20574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5pPr>
            <a:lvl6pPr marL="25146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6pPr>
            <a:lvl7pPr marL="29718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7pPr>
            <a:lvl8pPr marL="34290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8pPr>
            <a:lvl9pPr marL="38862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sr-Latn-RS" altLang="sr-Latn-RS" sz="1898">
              <a:solidFill>
                <a:srgbClr val="595650"/>
              </a:solidFill>
            </a:endParaRPr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3102788" y="2562542"/>
            <a:ext cx="113016" cy="113016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1pPr>
            <a:lvl2pPr marL="742950" indent="-28575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2pPr>
            <a:lvl3pPr marL="11430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3pPr>
            <a:lvl4pPr marL="16002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4pPr>
            <a:lvl5pPr marL="20574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5pPr>
            <a:lvl6pPr marL="25146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6pPr>
            <a:lvl7pPr marL="29718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7pPr>
            <a:lvl8pPr marL="34290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8pPr>
            <a:lvl9pPr marL="38862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sr-Latn-RS" altLang="sr-Latn-RS" sz="1898">
              <a:solidFill>
                <a:srgbClr val="595650"/>
              </a:solidFill>
            </a:endParaRPr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2989772" y="2901591"/>
            <a:ext cx="113017" cy="113017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1pPr>
            <a:lvl2pPr marL="742950" indent="-28575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2pPr>
            <a:lvl3pPr marL="11430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3pPr>
            <a:lvl4pPr marL="16002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4pPr>
            <a:lvl5pPr marL="20574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5pPr>
            <a:lvl6pPr marL="25146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6pPr>
            <a:lvl7pPr marL="29718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7pPr>
            <a:lvl8pPr marL="34290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8pPr>
            <a:lvl9pPr marL="38862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sr-Latn-RS" altLang="sr-Latn-RS" sz="1898">
              <a:solidFill>
                <a:srgbClr val="595650"/>
              </a:solidFill>
            </a:endParaRPr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2650722" y="3014607"/>
            <a:ext cx="113016" cy="113016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1pPr>
            <a:lvl2pPr marL="742950" indent="-28575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2pPr>
            <a:lvl3pPr marL="11430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3pPr>
            <a:lvl4pPr marL="16002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4pPr>
            <a:lvl5pPr marL="20574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5pPr>
            <a:lvl6pPr marL="25146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6pPr>
            <a:lvl7pPr marL="29718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7pPr>
            <a:lvl8pPr marL="34290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8pPr>
            <a:lvl9pPr marL="38862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sr-Latn-RS" altLang="sr-Latn-RS" sz="1898">
              <a:solidFill>
                <a:srgbClr val="595650"/>
              </a:solidFill>
            </a:endParaRPr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2311674" y="2863919"/>
            <a:ext cx="113017" cy="113016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1pPr>
            <a:lvl2pPr marL="742950" indent="-28575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2pPr>
            <a:lvl3pPr marL="11430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3pPr>
            <a:lvl4pPr marL="16002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4pPr>
            <a:lvl5pPr marL="20574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5pPr>
            <a:lvl6pPr marL="25146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6pPr>
            <a:lvl7pPr marL="29718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7pPr>
            <a:lvl8pPr marL="34290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8pPr>
            <a:lvl9pPr marL="38862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sr-Latn-RS" altLang="sr-Latn-RS" sz="1898">
              <a:solidFill>
                <a:srgbClr val="595650"/>
              </a:solidFill>
            </a:endParaRPr>
          </a:p>
        </p:txBody>
      </p:sp>
      <p:sp>
        <p:nvSpPr>
          <p:cNvPr id="12" name="Oval 11"/>
          <p:cNvSpPr>
            <a:spLocks noChangeArrowheads="1"/>
          </p:cNvSpPr>
          <p:nvPr/>
        </p:nvSpPr>
        <p:spPr bwMode="auto">
          <a:xfrm>
            <a:off x="2650722" y="2600214"/>
            <a:ext cx="113016" cy="113017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1pPr>
            <a:lvl2pPr marL="742950" indent="-28575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2pPr>
            <a:lvl3pPr marL="11430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3pPr>
            <a:lvl4pPr marL="16002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4pPr>
            <a:lvl5pPr marL="20574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5pPr>
            <a:lvl6pPr marL="25146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6pPr>
            <a:lvl7pPr marL="29718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7pPr>
            <a:lvl8pPr marL="34290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8pPr>
            <a:lvl9pPr marL="38862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sr-Latn-RS" altLang="sr-Latn-RS" sz="1898">
              <a:solidFill>
                <a:srgbClr val="595650"/>
              </a:solidFill>
            </a:endParaRPr>
          </a:p>
        </p:txBody>
      </p:sp>
      <p:cxnSp>
        <p:nvCxnSpPr>
          <p:cNvPr id="13" name="Straight Connector 12"/>
          <p:cNvCxnSpPr>
            <a:endCxn id="12" idx="1"/>
          </p:cNvCxnSpPr>
          <p:nvPr/>
        </p:nvCxnSpPr>
        <p:spPr bwMode="auto">
          <a:xfrm rot="16200000" flipH="1">
            <a:off x="2424690" y="2374182"/>
            <a:ext cx="242776" cy="24277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6" idx="4"/>
            <a:endCxn id="12" idx="0"/>
          </p:cNvCxnSpPr>
          <p:nvPr/>
        </p:nvCxnSpPr>
        <p:spPr bwMode="auto">
          <a:xfrm rot="5400000">
            <a:off x="2537706" y="2430270"/>
            <a:ext cx="339049" cy="83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 bwMode="auto">
          <a:xfrm rot="5400000">
            <a:off x="2519288" y="2844664"/>
            <a:ext cx="339050" cy="83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 bwMode="auto">
          <a:xfrm rot="16200000" flipH="1">
            <a:off x="2726067" y="2675559"/>
            <a:ext cx="242776" cy="24277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stCxn id="11" idx="7"/>
            <a:endCxn id="7" idx="3"/>
          </p:cNvCxnSpPr>
          <p:nvPr/>
        </p:nvCxnSpPr>
        <p:spPr bwMode="auto">
          <a:xfrm rot="5400000" flipH="1" flipV="1">
            <a:off x="2464454" y="2338602"/>
            <a:ext cx="485552" cy="59856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/>
          <p:cNvCxnSpPr>
            <a:cxnSpLocks/>
            <a:stCxn id="4" idx="6"/>
            <a:endCxn id="8" idx="2"/>
          </p:cNvCxnSpPr>
          <p:nvPr/>
        </p:nvCxnSpPr>
        <p:spPr bwMode="auto">
          <a:xfrm>
            <a:off x="2311673" y="2619050"/>
            <a:ext cx="791115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Oval 38"/>
          <p:cNvSpPr>
            <a:spLocks noChangeArrowheads="1"/>
          </p:cNvSpPr>
          <p:nvPr/>
        </p:nvSpPr>
        <p:spPr bwMode="auto">
          <a:xfrm>
            <a:off x="3780886" y="2618631"/>
            <a:ext cx="113016" cy="113017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1pPr>
            <a:lvl2pPr marL="742950" indent="-28575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2pPr>
            <a:lvl3pPr marL="11430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3pPr>
            <a:lvl4pPr marL="16002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4pPr>
            <a:lvl5pPr marL="20574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5pPr>
            <a:lvl6pPr marL="25146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6pPr>
            <a:lvl7pPr marL="29718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7pPr>
            <a:lvl8pPr marL="34290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8pPr>
            <a:lvl9pPr marL="38862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sr-Latn-RS" altLang="sr-Latn-RS" sz="1898">
              <a:solidFill>
                <a:srgbClr val="595650"/>
              </a:solidFill>
            </a:endParaRPr>
          </a:p>
        </p:txBody>
      </p:sp>
      <p:sp>
        <p:nvSpPr>
          <p:cNvPr id="20" name="Oval 39"/>
          <p:cNvSpPr>
            <a:spLocks noChangeArrowheads="1"/>
          </p:cNvSpPr>
          <p:nvPr/>
        </p:nvSpPr>
        <p:spPr bwMode="auto">
          <a:xfrm>
            <a:off x="3931574" y="2354927"/>
            <a:ext cx="113016" cy="113016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1pPr>
            <a:lvl2pPr marL="742950" indent="-28575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2pPr>
            <a:lvl3pPr marL="11430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3pPr>
            <a:lvl4pPr marL="16002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4pPr>
            <a:lvl5pPr marL="20574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5pPr>
            <a:lvl6pPr marL="25146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6pPr>
            <a:lvl7pPr marL="29718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7pPr>
            <a:lvl8pPr marL="34290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8pPr>
            <a:lvl9pPr marL="38862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sr-Latn-RS" altLang="sr-Latn-RS" sz="1898">
              <a:solidFill>
                <a:srgbClr val="595650"/>
              </a:solidFill>
            </a:endParaRPr>
          </a:p>
        </p:txBody>
      </p:sp>
      <p:sp>
        <p:nvSpPr>
          <p:cNvPr id="21" name="Oval 40"/>
          <p:cNvSpPr>
            <a:spLocks noChangeArrowheads="1"/>
          </p:cNvSpPr>
          <p:nvPr/>
        </p:nvSpPr>
        <p:spPr bwMode="auto">
          <a:xfrm>
            <a:off x="4232951" y="2204238"/>
            <a:ext cx="113016" cy="113016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1pPr>
            <a:lvl2pPr marL="742950" indent="-28575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2pPr>
            <a:lvl3pPr marL="11430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3pPr>
            <a:lvl4pPr marL="16002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4pPr>
            <a:lvl5pPr marL="20574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5pPr>
            <a:lvl6pPr marL="25146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6pPr>
            <a:lvl7pPr marL="29718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7pPr>
            <a:lvl8pPr marL="34290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8pPr>
            <a:lvl9pPr marL="38862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sr-Latn-RS" altLang="sr-Latn-RS" sz="1898">
              <a:solidFill>
                <a:srgbClr val="595650"/>
              </a:solidFill>
            </a:endParaRPr>
          </a:p>
        </p:txBody>
      </p:sp>
      <p:sp>
        <p:nvSpPr>
          <p:cNvPr id="22" name="Oval 41"/>
          <p:cNvSpPr>
            <a:spLocks noChangeArrowheads="1"/>
          </p:cNvSpPr>
          <p:nvPr/>
        </p:nvSpPr>
        <p:spPr bwMode="auto">
          <a:xfrm>
            <a:off x="4572000" y="2354927"/>
            <a:ext cx="113017" cy="113016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1pPr>
            <a:lvl2pPr marL="742950" indent="-28575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2pPr>
            <a:lvl3pPr marL="11430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3pPr>
            <a:lvl4pPr marL="16002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4pPr>
            <a:lvl5pPr marL="20574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5pPr>
            <a:lvl6pPr marL="25146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6pPr>
            <a:lvl7pPr marL="29718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7pPr>
            <a:lvl8pPr marL="34290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8pPr>
            <a:lvl9pPr marL="38862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sr-Latn-RS" altLang="sr-Latn-RS" sz="1898">
              <a:solidFill>
                <a:srgbClr val="595650"/>
              </a:solidFill>
            </a:endParaRPr>
          </a:p>
        </p:txBody>
      </p:sp>
      <p:sp>
        <p:nvSpPr>
          <p:cNvPr id="23" name="Oval 42"/>
          <p:cNvSpPr>
            <a:spLocks noChangeArrowheads="1"/>
          </p:cNvSpPr>
          <p:nvPr/>
        </p:nvSpPr>
        <p:spPr bwMode="auto">
          <a:xfrm>
            <a:off x="4685017" y="2618631"/>
            <a:ext cx="113016" cy="113017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1pPr>
            <a:lvl2pPr marL="742950" indent="-28575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2pPr>
            <a:lvl3pPr marL="11430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3pPr>
            <a:lvl4pPr marL="16002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4pPr>
            <a:lvl5pPr marL="20574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5pPr>
            <a:lvl6pPr marL="25146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6pPr>
            <a:lvl7pPr marL="29718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7pPr>
            <a:lvl8pPr marL="34290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8pPr>
            <a:lvl9pPr marL="38862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sr-Latn-RS" altLang="sr-Latn-RS" sz="1898">
              <a:solidFill>
                <a:srgbClr val="595650"/>
              </a:solidFill>
            </a:endParaRPr>
          </a:p>
        </p:txBody>
      </p:sp>
      <p:sp>
        <p:nvSpPr>
          <p:cNvPr id="24" name="Oval 43"/>
          <p:cNvSpPr>
            <a:spLocks noChangeArrowheads="1"/>
          </p:cNvSpPr>
          <p:nvPr/>
        </p:nvSpPr>
        <p:spPr bwMode="auto">
          <a:xfrm>
            <a:off x="4572000" y="2957681"/>
            <a:ext cx="113017" cy="113016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1pPr>
            <a:lvl2pPr marL="742950" indent="-28575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2pPr>
            <a:lvl3pPr marL="11430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3pPr>
            <a:lvl4pPr marL="16002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4pPr>
            <a:lvl5pPr marL="20574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5pPr>
            <a:lvl6pPr marL="25146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6pPr>
            <a:lvl7pPr marL="29718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7pPr>
            <a:lvl8pPr marL="34290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8pPr>
            <a:lvl9pPr marL="38862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sr-Latn-RS" altLang="sr-Latn-RS" sz="1898">
              <a:solidFill>
                <a:srgbClr val="595650"/>
              </a:solidFill>
            </a:endParaRPr>
          </a:p>
        </p:txBody>
      </p:sp>
      <p:sp>
        <p:nvSpPr>
          <p:cNvPr id="25" name="Oval 44"/>
          <p:cNvSpPr>
            <a:spLocks noChangeArrowheads="1"/>
          </p:cNvSpPr>
          <p:nvPr/>
        </p:nvSpPr>
        <p:spPr bwMode="auto">
          <a:xfrm>
            <a:off x="4232951" y="3070697"/>
            <a:ext cx="113016" cy="113017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1pPr>
            <a:lvl2pPr marL="742950" indent="-28575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2pPr>
            <a:lvl3pPr marL="11430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3pPr>
            <a:lvl4pPr marL="16002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4pPr>
            <a:lvl5pPr marL="20574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5pPr>
            <a:lvl6pPr marL="25146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6pPr>
            <a:lvl7pPr marL="29718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7pPr>
            <a:lvl8pPr marL="34290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8pPr>
            <a:lvl9pPr marL="38862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sr-Latn-RS" altLang="sr-Latn-RS" sz="1898">
              <a:solidFill>
                <a:srgbClr val="595650"/>
              </a:solidFill>
            </a:endParaRPr>
          </a:p>
        </p:txBody>
      </p:sp>
      <p:sp>
        <p:nvSpPr>
          <p:cNvPr id="26" name="Oval 45"/>
          <p:cNvSpPr>
            <a:spLocks noChangeArrowheads="1"/>
          </p:cNvSpPr>
          <p:nvPr/>
        </p:nvSpPr>
        <p:spPr bwMode="auto">
          <a:xfrm>
            <a:off x="3893902" y="2920008"/>
            <a:ext cx="113017" cy="113017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1pPr>
            <a:lvl2pPr marL="742950" indent="-28575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2pPr>
            <a:lvl3pPr marL="11430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3pPr>
            <a:lvl4pPr marL="16002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4pPr>
            <a:lvl5pPr marL="20574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5pPr>
            <a:lvl6pPr marL="25146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6pPr>
            <a:lvl7pPr marL="29718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7pPr>
            <a:lvl8pPr marL="34290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8pPr>
            <a:lvl9pPr marL="38862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sr-Latn-RS" altLang="sr-Latn-RS" sz="1898">
              <a:solidFill>
                <a:srgbClr val="595650"/>
              </a:solidFill>
            </a:endParaRPr>
          </a:p>
        </p:txBody>
      </p:sp>
      <p:cxnSp>
        <p:nvCxnSpPr>
          <p:cNvPr id="27" name="Straight Connector 26"/>
          <p:cNvCxnSpPr>
            <a:stCxn id="20" idx="3"/>
            <a:endCxn id="19" idx="0"/>
          </p:cNvCxnSpPr>
          <p:nvPr/>
        </p:nvCxnSpPr>
        <p:spPr bwMode="auto">
          <a:xfrm rot="5400000">
            <a:off x="3809349" y="2479663"/>
            <a:ext cx="166595" cy="11134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21" idx="2"/>
            <a:endCxn id="20" idx="7"/>
          </p:cNvCxnSpPr>
          <p:nvPr/>
        </p:nvCxnSpPr>
        <p:spPr bwMode="auto">
          <a:xfrm rot="10800000" flipV="1">
            <a:off x="4027847" y="2261165"/>
            <a:ext cx="205104" cy="11050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stCxn id="26" idx="5"/>
            <a:endCxn id="25" idx="2"/>
          </p:cNvCxnSpPr>
          <p:nvPr/>
        </p:nvCxnSpPr>
        <p:spPr bwMode="auto">
          <a:xfrm rot="16200000" flipH="1">
            <a:off x="4056311" y="2950983"/>
            <a:ext cx="110505" cy="24277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stCxn id="25" idx="6"/>
            <a:endCxn id="24" idx="3"/>
          </p:cNvCxnSpPr>
          <p:nvPr/>
        </p:nvCxnSpPr>
        <p:spPr bwMode="auto">
          <a:xfrm flipV="1">
            <a:off x="4345968" y="3054790"/>
            <a:ext cx="242776" cy="7283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Oval 53"/>
          <p:cNvSpPr>
            <a:spLocks noChangeArrowheads="1"/>
          </p:cNvSpPr>
          <p:nvPr/>
        </p:nvSpPr>
        <p:spPr bwMode="auto">
          <a:xfrm>
            <a:off x="5551476" y="2618631"/>
            <a:ext cx="113017" cy="113017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1pPr>
            <a:lvl2pPr marL="742950" indent="-28575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2pPr>
            <a:lvl3pPr marL="11430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3pPr>
            <a:lvl4pPr marL="16002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4pPr>
            <a:lvl5pPr marL="20574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5pPr>
            <a:lvl6pPr marL="25146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6pPr>
            <a:lvl7pPr marL="29718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7pPr>
            <a:lvl8pPr marL="34290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8pPr>
            <a:lvl9pPr marL="38862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sr-Latn-RS" altLang="sr-Latn-RS" sz="1898">
              <a:solidFill>
                <a:srgbClr val="595650"/>
              </a:solidFill>
            </a:endParaRPr>
          </a:p>
        </p:txBody>
      </p:sp>
      <p:sp>
        <p:nvSpPr>
          <p:cNvPr id="32" name="Oval 54"/>
          <p:cNvSpPr>
            <a:spLocks noChangeArrowheads="1"/>
          </p:cNvSpPr>
          <p:nvPr/>
        </p:nvSpPr>
        <p:spPr bwMode="auto">
          <a:xfrm>
            <a:off x="5702164" y="2354927"/>
            <a:ext cx="113017" cy="113016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1pPr>
            <a:lvl2pPr marL="742950" indent="-28575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2pPr>
            <a:lvl3pPr marL="11430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3pPr>
            <a:lvl4pPr marL="16002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4pPr>
            <a:lvl5pPr marL="20574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5pPr>
            <a:lvl6pPr marL="25146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6pPr>
            <a:lvl7pPr marL="29718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7pPr>
            <a:lvl8pPr marL="34290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8pPr>
            <a:lvl9pPr marL="38862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sr-Latn-RS" altLang="sr-Latn-RS" sz="1898">
              <a:solidFill>
                <a:srgbClr val="595650"/>
              </a:solidFill>
            </a:endParaRPr>
          </a:p>
        </p:txBody>
      </p:sp>
      <p:sp>
        <p:nvSpPr>
          <p:cNvPr id="33" name="Oval 55"/>
          <p:cNvSpPr>
            <a:spLocks noChangeArrowheads="1"/>
          </p:cNvSpPr>
          <p:nvPr/>
        </p:nvSpPr>
        <p:spPr bwMode="auto">
          <a:xfrm>
            <a:off x="6003541" y="2204238"/>
            <a:ext cx="113017" cy="113016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1pPr>
            <a:lvl2pPr marL="742950" indent="-28575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2pPr>
            <a:lvl3pPr marL="11430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3pPr>
            <a:lvl4pPr marL="16002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4pPr>
            <a:lvl5pPr marL="20574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5pPr>
            <a:lvl6pPr marL="25146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6pPr>
            <a:lvl7pPr marL="29718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7pPr>
            <a:lvl8pPr marL="34290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8pPr>
            <a:lvl9pPr marL="38862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sr-Latn-RS" altLang="sr-Latn-RS" sz="1898">
              <a:solidFill>
                <a:srgbClr val="595650"/>
              </a:solidFill>
            </a:endParaRPr>
          </a:p>
        </p:txBody>
      </p:sp>
      <p:sp>
        <p:nvSpPr>
          <p:cNvPr id="34" name="Oval 56"/>
          <p:cNvSpPr>
            <a:spLocks noChangeArrowheads="1"/>
          </p:cNvSpPr>
          <p:nvPr/>
        </p:nvSpPr>
        <p:spPr bwMode="auto">
          <a:xfrm>
            <a:off x="6342590" y="2354927"/>
            <a:ext cx="113016" cy="113016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1pPr>
            <a:lvl2pPr marL="742950" indent="-28575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2pPr>
            <a:lvl3pPr marL="11430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3pPr>
            <a:lvl4pPr marL="16002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4pPr>
            <a:lvl5pPr marL="20574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5pPr>
            <a:lvl6pPr marL="25146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6pPr>
            <a:lvl7pPr marL="29718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7pPr>
            <a:lvl8pPr marL="34290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8pPr>
            <a:lvl9pPr marL="38862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sr-Latn-RS" altLang="sr-Latn-RS" sz="1898">
              <a:solidFill>
                <a:srgbClr val="595650"/>
              </a:solidFill>
            </a:endParaRPr>
          </a:p>
        </p:txBody>
      </p:sp>
      <p:sp>
        <p:nvSpPr>
          <p:cNvPr id="35" name="Oval 57"/>
          <p:cNvSpPr>
            <a:spLocks noChangeArrowheads="1"/>
          </p:cNvSpPr>
          <p:nvPr/>
        </p:nvSpPr>
        <p:spPr bwMode="auto">
          <a:xfrm>
            <a:off x="6455607" y="2618631"/>
            <a:ext cx="113017" cy="113017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1pPr>
            <a:lvl2pPr marL="742950" indent="-28575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2pPr>
            <a:lvl3pPr marL="11430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3pPr>
            <a:lvl4pPr marL="16002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4pPr>
            <a:lvl5pPr marL="20574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5pPr>
            <a:lvl6pPr marL="25146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6pPr>
            <a:lvl7pPr marL="29718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7pPr>
            <a:lvl8pPr marL="34290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8pPr>
            <a:lvl9pPr marL="38862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sr-Latn-RS" altLang="sr-Latn-RS" sz="1898">
              <a:solidFill>
                <a:srgbClr val="595650"/>
              </a:solidFill>
            </a:endParaRPr>
          </a:p>
        </p:txBody>
      </p:sp>
      <p:sp>
        <p:nvSpPr>
          <p:cNvPr id="36" name="Oval 58"/>
          <p:cNvSpPr>
            <a:spLocks noChangeArrowheads="1"/>
          </p:cNvSpPr>
          <p:nvPr/>
        </p:nvSpPr>
        <p:spPr bwMode="auto">
          <a:xfrm>
            <a:off x="6342590" y="2957681"/>
            <a:ext cx="113016" cy="113016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1pPr>
            <a:lvl2pPr marL="742950" indent="-28575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2pPr>
            <a:lvl3pPr marL="11430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3pPr>
            <a:lvl4pPr marL="16002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4pPr>
            <a:lvl5pPr marL="20574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5pPr>
            <a:lvl6pPr marL="25146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6pPr>
            <a:lvl7pPr marL="29718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7pPr>
            <a:lvl8pPr marL="34290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8pPr>
            <a:lvl9pPr marL="38862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sr-Latn-RS" altLang="sr-Latn-RS" sz="1898">
              <a:solidFill>
                <a:srgbClr val="595650"/>
              </a:solidFill>
            </a:endParaRPr>
          </a:p>
        </p:txBody>
      </p:sp>
      <p:sp>
        <p:nvSpPr>
          <p:cNvPr id="37" name="Oval 59"/>
          <p:cNvSpPr>
            <a:spLocks noChangeArrowheads="1"/>
          </p:cNvSpPr>
          <p:nvPr/>
        </p:nvSpPr>
        <p:spPr bwMode="auto">
          <a:xfrm>
            <a:off x="6003541" y="3070697"/>
            <a:ext cx="113017" cy="113017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1pPr>
            <a:lvl2pPr marL="742950" indent="-28575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2pPr>
            <a:lvl3pPr marL="11430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3pPr>
            <a:lvl4pPr marL="16002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4pPr>
            <a:lvl5pPr marL="20574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5pPr>
            <a:lvl6pPr marL="25146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6pPr>
            <a:lvl7pPr marL="29718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7pPr>
            <a:lvl8pPr marL="34290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8pPr>
            <a:lvl9pPr marL="38862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sr-Latn-RS" altLang="sr-Latn-RS" sz="1898">
              <a:solidFill>
                <a:srgbClr val="595650"/>
              </a:solidFill>
            </a:endParaRPr>
          </a:p>
        </p:txBody>
      </p:sp>
      <p:sp>
        <p:nvSpPr>
          <p:cNvPr id="38" name="Oval 60"/>
          <p:cNvSpPr>
            <a:spLocks noChangeArrowheads="1"/>
          </p:cNvSpPr>
          <p:nvPr/>
        </p:nvSpPr>
        <p:spPr bwMode="auto">
          <a:xfrm>
            <a:off x="5664492" y="2920008"/>
            <a:ext cx="113016" cy="113017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1pPr>
            <a:lvl2pPr marL="742950" indent="-28575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2pPr>
            <a:lvl3pPr marL="11430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3pPr>
            <a:lvl4pPr marL="16002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4pPr>
            <a:lvl5pPr marL="20574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5pPr>
            <a:lvl6pPr marL="25146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6pPr>
            <a:lvl7pPr marL="29718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7pPr>
            <a:lvl8pPr marL="34290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8pPr>
            <a:lvl9pPr marL="38862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sr-Latn-RS" altLang="sr-Latn-RS" sz="1898">
              <a:solidFill>
                <a:srgbClr val="595650"/>
              </a:solidFill>
            </a:endParaRPr>
          </a:p>
        </p:txBody>
      </p:sp>
      <p:cxnSp>
        <p:nvCxnSpPr>
          <p:cNvPr id="39" name="Straight Connector 38"/>
          <p:cNvCxnSpPr>
            <a:endCxn id="36" idx="1"/>
          </p:cNvCxnSpPr>
          <p:nvPr/>
        </p:nvCxnSpPr>
        <p:spPr bwMode="auto">
          <a:xfrm>
            <a:off x="5777509" y="2430271"/>
            <a:ext cx="581825" cy="54415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33" idx="4"/>
            <a:endCxn id="37" idx="0"/>
          </p:cNvCxnSpPr>
          <p:nvPr/>
        </p:nvCxnSpPr>
        <p:spPr bwMode="auto">
          <a:xfrm rot="5400000">
            <a:off x="5683327" y="2694394"/>
            <a:ext cx="753443" cy="83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34" idx="3"/>
            <a:endCxn id="37" idx="0"/>
          </p:cNvCxnSpPr>
          <p:nvPr/>
        </p:nvCxnSpPr>
        <p:spPr bwMode="auto">
          <a:xfrm rot="5400000">
            <a:off x="5900570" y="2611934"/>
            <a:ext cx="618660" cy="29886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 bwMode="auto">
          <a:xfrm rot="16200000" flipH="1">
            <a:off x="5909360" y="2506034"/>
            <a:ext cx="602754" cy="26370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stCxn id="38" idx="7"/>
            <a:endCxn id="34" idx="3"/>
          </p:cNvCxnSpPr>
          <p:nvPr/>
        </p:nvCxnSpPr>
        <p:spPr bwMode="auto">
          <a:xfrm rot="5400000" flipH="1" flipV="1">
            <a:off x="5817691" y="2395111"/>
            <a:ext cx="484715" cy="59856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stCxn id="31" idx="6"/>
            <a:endCxn id="35" idx="2"/>
          </p:cNvCxnSpPr>
          <p:nvPr/>
        </p:nvCxnSpPr>
        <p:spPr bwMode="auto">
          <a:xfrm>
            <a:off x="5664493" y="2675558"/>
            <a:ext cx="791114" cy="83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stCxn id="19" idx="4"/>
          </p:cNvCxnSpPr>
          <p:nvPr/>
        </p:nvCxnSpPr>
        <p:spPr bwMode="auto">
          <a:xfrm rot="16200000" flipH="1">
            <a:off x="3771259" y="2797365"/>
            <a:ext cx="205103" cy="7367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/>
          <p:cNvCxnSpPr>
            <a:endCxn id="22" idx="1"/>
          </p:cNvCxnSpPr>
          <p:nvPr/>
        </p:nvCxnSpPr>
        <p:spPr bwMode="auto">
          <a:xfrm>
            <a:off x="4345968" y="2261165"/>
            <a:ext cx="242776" cy="11050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/>
          <p:cNvCxnSpPr>
            <a:endCxn id="23" idx="0"/>
          </p:cNvCxnSpPr>
          <p:nvPr/>
        </p:nvCxnSpPr>
        <p:spPr bwMode="auto">
          <a:xfrm rot="16200000" flipH="1">
            <a:off x="4610092" y="2486779"/>
            <a:ext cx="169106" cy="94599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stCxn id="23" idx="4"/>
            <a:endCxn id="24" idx="7"/>
          </p:cNvCxnSpPr>
          <p:nvPr/>
        </p:nvCxnSpPr>
        <p:spPr bwMode="auto">
          <a:xfrm rot="5400000">
            <a:off x="4583721" y="2816201"/>
            <a:ext cx="242776" cy="7367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 bwMode="auto">
          <a:xfrm rot="5400000">
            <a:off x="5560684" y="2461245"/>
            <a:ext cx="167432" cy="11050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 bwMode="auto">
          <a:xfrm rot="10800000" flipV="1">
            <a:off x="5780020" y="2241910"/>
            <a:ext cx="205103" cy="11134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 bwMode="auto">
          <a:xfrm rot="16200000" flipH="1">
            <a:off x="5808483" y="2931729"/>
            <a:ext cx="110505" cy="24277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 bwMode="auto">
          <a:xfrm flipV="1">
            <a:off x="6098140" y="3035536"/>
            <a:ext cx="241939" cy="7283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 bwMode="auto">
          <a:xfrm rot="16200000" flipH="1">
            <a:off x="5523013" y="2779366"/>
            <a:ext cx="205103" cy="7283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 bwMode="auto">
          <a:xfrm>
            <a:off x="6098140" y="2241910"/>
            <a:ext cx="241939" cy="11134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 bwMode="auto">
          <a:xfrm rot="16200000" flipH="1">
            <a:off x="6361426" y="2468361"/>
            <a:ext cx="169943" cy="9376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 bwMode="auto">
          <a:xfrm rot="5400000">
            <a:off x="6335475" y="2798202"/>
            <a:ext cx="242776" cy="7283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Oval 102"/>
          <p:cNvSpPr>
            <a:spLocks noChangeArrowheads="1"/>
          </p:cNvSpPr>
          <p:nvPr/>
        </p:nvSpPr>
        <p:spPr bwMode="auto">
          <a:xfrm>
            <a:off x="2801411" y="4521492"/>
            <a:ext cx="113016" cy="113016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1pPr>
            <a:lvl2pPr marL="742950" indent="-28575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2pPr>
            <a:lvl3pPr marL="11430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3pPr>
            <a:lvl4pPr marL="16002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4pPr>
            <a:lvl5pPr marL="20574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5pPr>
            <a:lvl6pPr marL="25146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6pPr>
            <a:lvl7pPr marL="29718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7pPr>
            <a:lvl8pPr marL="34290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8pPr>
            <a:lvl9pPr marL="38862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sr-Latn-RS" altLang="sr-Latn-RS" sz="1898">
              <a:solidFill>
                <a:srgbClr val="595650"/>
              </a:solidFill>
            </a:endParaRPr>
          </a:p>
        </p:txBody>
      </p:sp>
      <p:sp>
        <p:nvSpPr>
          <p:cNvPr id="58" name="Oval 103"/>
          <p:cNvSpPr>
            <a:spLocks noChangeArrowheads="1"/>
          </p:cNvSpPr>
          <p:nvPr/>
        </p:nvSpPr>
        <p:spPr bwMode="auto">
          <a:xfrm>
            <a:off x="2500034" y="4521492"/>
            <a:ext cx="113016" cy="113016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1pPr>
            <a:lvl2pPr marL="742950" indent="-28575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2pPr>
            <a:lvl3pPr marL="11430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3pPr>
            <a:lvl4pPr marL="16002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4pPr>
            <a:lvl5pPr marL="20574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5pPr>
            <a:lvl6pPr marL="25146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6pPr>
            <a:lvl7pPr marL="29718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7pPr>
            <a:lvl8pPr marL="34290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8pPr>
            <a:lvl9pPr marL="38862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sr-Latn-RS" altLang="sr-Latn-RS" sz="1898">
              <a:solidFill>
                <a:srgbClr val="595650"/>
              </a:solidFill>
            </a:endParaRPr>
          </a:p>
        </p:txBody>
      </p:sp>
      <p:sp>
        <p:nvSpPr>
          <p:cNvPr id="59" name="Oval 104"/>
          <p:cNvSpPr>
            <a:spLocks noChangeArrowheads="1"/>
          </p:cNvSpPr>
          <p:nvPr/>
        </p:nvSpPr>
        <p:spPr bwMode="auto">
          <a:xfrm>
            <a:off x="2160985" y="4521492"/>
            <a:ext cx="113017" cy="113016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1pPr>
            <a:lvl2pPr marL="742950" indent="-28575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2pPr>
            <a:lvl3pPr marL="11430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3pPr>
            <a:lvl4pPr marL="16002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4pPr>
            <a:lvl5pPr marL="20574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5pPr>
            <a:lvl6pPr marL="25146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6pPr>
            <a:lvl7pPr marL="29718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7pPr>
            <a:lvl8pPr marL="34290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8pPr>
            <a:lvl9pPr marL="38862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sr-Latn-RS" altLang="sr-Latn-RS" sz="1898">
              <a:solidFill>
                <a:srgbClr val="595650"/>
              </a:solidFill>
            </a:endParaRPr>
          </a:p>
        </p:txBody>
      </p:sp>
      <p:sp>
        <p:nvSpPr>
          <p:cNvPr id="60" name="Oval 105"/>
          <p:cNvSpPr>
            <a:spLocks noChangeArrowheads="1"/>
          </p:cNvSpPr>
          <p:nvPr/>
        </p:nvSpPr>
        <p:spPr bwMode="auto">
          <a:xfrm>
            <a:off x="3140460" y="4521492"/>
            <a:ext cx="113017" cy="113016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1pPr>
            <a:lvl2pPr marL="742950" indent="-28575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2pPr>
            <a:lvl3pPr marL="11430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3pPr>
            <a:lvl4pPr marL="16002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4pPr>
            <a:lvl5pPr marL="20574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5pPr>
            <a:lvl6pPr marL="25146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6pPr>
            <a:lvl7pPr marL="29718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7pPr>
            <a:lvl8pPr marL="34290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8pPr>
            <a:lvl9pPr marL="38862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sr-Latn-RS" altLang="sr-Latn-RS" sz="1898">
              <a:solidFill>
                <a:srgbClr val="595650"/>
              </a:solidFill>
            </a:endParaRPr>
          </a:p>
        </p:txBody>
      </p:sp>
      <p:cxnSp>
        <p:nvCxnSpPr>
          <p:cNvPr id="61" name="Straight Connector 60"/>
          <p:cNvCxnSpPr/>
          <p:nvPr/>
        </p:nvCxnSpPr>
        <p:spPr bwMode="auto">
          <a:xfrm rot="10800000" flipH="1">
            <a:off x="2236328" y="4559164"/>
            <a:ext cx="904131" cy="83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" name="TextBox 107"/>
          <p:cNvSpPr txBox="1">
            <a:spLocks noChangeArrowheads="1"/>
          </p:cNvSpPr>
          <p:nvPr/>
        </p:nvSpPr>
        <p:spPr bwMode="auto">
          <a:xfrm>
            <a:off x="2412038" y="3240640"/>
            <a:ext cx="597921" cy="287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1pPr>
            <a:lvl2pPr marL="742950" indent="-28575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2pPr>
            <a:lvl3pPr marL="11430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3pPr>
            <a:lvl4pPr marL="16002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4pPr>
            <a:lvl5pPr marL="20574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5pPr>
            <a:lvl6pPr marL="25146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6pPr>
            <a:lvl7pPr marL="29718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7pPr>
            <a:lvl8pPr marL="34290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8pPr>
            <a:lvl9pPr marL="38862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sr-Cyrl-BA" altLang="sr-Latn-RS" sz="1265" dirty="0">
                <a:solidFill>
                  <a:srgbClr val="595650"/>
                </a:solidFill>
              </a:rPr>
              <a:t>Точак</a:t>
            </a:r>
            <a:r>
              <a:rPr lang="sr-Latn-CS" altLang="sr-Latn-RS" sz="1265" dirty="0">
                <a:solidFill>
                  <a:srgbClr val="595650"/>
                </a:solidFill>
              </a:rPr>
              <a:t> </a:t>
            </a:r>
            <a:endParaRPr lang="en-US" altLang="sr-Latn-RS" sz="1265" dirty="0">
              <a:solidFill>
                <a:srgbClr val="595650"/>
              </a:solidFill>
            </a:endParaRPr>
          </a:p>
        </p:txBody>
      </p:sp>
      <p:sp>
        <p:nvSpPr>
          <p:cNvPr id="63" name="TextBox 108"/>
          <p:cNvSpPr txBox="1">
            <a:spLocks noChangeArrowheads="1"/>
          </p:cNvSpPr>
          <p:nvPr/>
        </p:nvSpPr>
        <p:spPr bwMode="auto">
          <a:xfrm>
            <a:off x="3948723" y="3240640"/>
            <a:ext cx="486415" cy="287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1pPr>
            <a:lvl2pPr marL="742950" indent="-28575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2pPr>
            <a:lvl3pPr marL="11430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3pPr>
            <a:lvl4pPr marL="16002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4pPr>
            <a:lvl5pPr marL="20574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5pPr>
            <a:lvl6pPr marL="25146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6pPr>
            <a:lvl7pPr marL="29718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7pPr>
            <a:lvl8pPr marL="34290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8pPr>
            <a:lvl9pPr marL="38862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sr-Cyrl-BA" altLang="sr-Latn-RS" sz="1265" dirty="0">
                <a:solidFill>
                  <a:srgbClr val="595650"/>
                </a:solidFill>
              </a:rPr>
              <a:t>Круг</a:t>
            </a:r>
            <a:endParaRPr lang="en-US" altLang="sr-Latn-RS" sz="1265" dirty="0">
              <a:solidFill>
                <a:srgbClr val="595650"/>
              </a:solidFill>
            </a:endParaRPr>
          </a:p>
        </p:txBody>
      </p:sp>
      <p:sp>
        <p:nvSpPr>
          <p:cNvPr id="64" name="TextBox 109"/>
          <p:cNvSpPr txBox="1">
            <a:spLocks noChangeArrowheads="1"/>
          </p:cNvSpPr>
          <p:nvPr/>
        </p:nvSpPr>
        <p:spPr bwMode="auto">
          <a:xfrm>
            <a:off x="5528454" y="3278311"/>
            <a:ext cx="1446614" cy="481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1pPr>
            <a:lvl2pPr marL="742950" indent="-28575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2pPr>
            <a:lvl3pPr marL="11430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3pPr>
            <a:lvl4pPr marL="16002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4pPr>
            <a:lvl5pPr marL="20574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5pPr>
            <a:lvl6pPr marL="25146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6pPr>
            <a:lvl7pPr marL="29718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7pPr>
            <a:lvl8pPr marL="34290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8pPr>
            <a:lvl9pPr marL="38862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sr-Cyrl-BA" altLang="sr-Latn-RS" sz="1265" dirty="0">
                <a:solidFill>
                  <a:srgbClr val="595650"/>
                </a:solidFill>
              </a:rPr>
              <a:t>Потпуно повезани</a:t>
            </a:r>
            <a:r>
              <a:rPr lang="sr-Latn-CS" altLang="sr-Latn-RS" sz="1265" dirty="0">
                <a:solidFill>
                  <a:srgbClr val="595650"/>
                </a:solidFill>
              </a:rPr>
              <a:t/>
            </a:r>
            <a:br>
              <a:rPr lang="sr-Latn-CS" altLang="sr-Latn-RS" sz="1265" dirty="0">
                <a:solidFill>
                  <a:srgbClr val="595650"/>
                </a:solidFill>
              </a:rPr>
            </a:br>
            <a:endParaRPr lang="en-US" altLang="sr-Latn-RS" sz="1265" dirty="0">
              <a:solidFill>
                <a:srgbClr val="595650"/>
              </a:solidFill>
            </a:endParaRPr>
          </a:p>
        </p:txBody>
      </p:sp>
      <p:sp>
        <p:nvSpPr>
          <p:cNvPr id="65" name="TextBox 110"/>
          <p:cNvSpPr txBox="1">
            <a:spLocks noChangeArrowheads="1"/>
          </p:cNvSpPr>
          <p:nvPr/>
        </p:nvSpPr>
        <p:spPr bwMode="auto">
          <a:xfrm>
            <a:off x="2320530" y="4898213"/>
            <a:ext cx="612668" cy="287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1pPr>
            <a:lvl2pPr marL="742950" indent="-28575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2pPr>
            <a:lvl3pPr marL="11430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3pPr>
            <a:lvl4pPr marL="16002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4pPr>
            <a:lvl5pPr marL="20574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5pPr>
            <a:lvl6pPr marL="25146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6pPr>
            <a:lvl7pPr marL="29718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7pPr>
            <a:lvl8pPr marL="34290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8pPr>
            <a:lvl9pPr marL="38862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sr-Cyrl-BA" altLang="sr-Latn-RS" sz="1265" dirty="0">
                <a:solidFill>
                  <a:srgbClr val="595650"/>
                </a:solidFill>
              </a:rPr>
              <a:t>Ланац</a:t>
            </a:r>
            <a:endParaRPr lang="en-US" altLang="sr-Latn-RS" sz="1265" dirty="0">
              <a:solidFill>
                <a:srgbClr val="595650"/>
              </a:solidFill>
            </a:endParaRPr>
          </a:p>
        </p:txBody>
      </p:sp>
      <p:sp>
        <p:nvSpPr>
          <p:cNvPr id="66" name="Oval 111"/>
          <p:cNvSpPr>
            <a:spLocks noChangeArrowheads="1"/>
          </p:cNvSpPr>
          <p:nvPr/>
        </p:nvSpPr>
        <p:spPr bwMode="auto">
          <a:xfrm>
            <a:off x="4647345" y="3918738"/>
            <a:ext cx="113017" cy="113016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1pPr>
            <a:lvl2pPr marL="742950" indent="-28575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2pPr>
            <a:lvl3pPr marL="11430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3pPr>
            <a:lvl4pPr marL="16002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4pPr>
            <a:lvl5pPr marL="20574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5pPr>
            <a:lvl6pPr marL="25146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6pPr>
            <a:lvl7pPr marL="29718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7pPr>
            <a:lvl8pPr marL="34290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8pPr>
            <a:lvl9pPr marL="38862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sr-Latn-RS" altLang="sr-Latn-RS" sz="1898">
              <a:solidFill>
                <a:srgbClr val="595650"/>
              </a:solidFill>
            </a:endParaRPr>
          </a:p>
        </p:txBody>
      </p:sp>
      <p:sp>
        <p:nvSpPr>
          <p:cNvPr id="67" name="Oval 112"/>
          <p:cNvSpPr>
            <a:spLocks noChangeArrowheads="1"/>
          </p:cNvSpPr>
          <p:nvPr/>
        </p:nvSpPr>
        <p:spPr bwMode="auto">
          <a:xfrm>
            <a:off x="4835705" y="4257787"/>
            <a:ext cx="113016" cy="113017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1pPr>
            <a:lvl2pPr marL="742950" indent="-28575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2pPr>
            <a:lvl3pPr marL="11430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3pPr>
            <a:lvl4pPr marL="16002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4pPr>
            <a:lvl5pPr marL="20574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5pPr>
            <a:lvl6pPr marL="25146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6pPr>
            <a:lvl7pPr marL="29718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7pPr>
            <a:lvl8pPr marL="34290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8pPr>
            <a:lvl9pPr marL="38862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sr-Latn-RS" altLang="sr-Latn-RS" sz="1898">
              <a:solidFill>
                <a:srgbClr val="595650"/>
              </a:solidFill>
            </a:endParaRPr>
          </a:p>
        </p:txBody>
      </p:sp>
      <p:sp>
        <p:nvSpPr>
          <p:cNvPr id="68" name="Oval 114"/>
          <p:cNvSpPr>
            <a:spLocks noChangeArrowheads="1"/>
          </p:cNvSpPr>
          <p:nvPr/>
        </p:nvSpPr>
        <p:spPr bwMode="auto">
          <a:xfrm>
            <a:off x="5137082" y="4257787"/>
            <a:ext cx="113016" cy="113017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1pPr>
            <a:lvl2pPr marL="742950" indent="-28575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2pPr>
            <a:lvl3pPr marL="11430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3pPr>
            <a:lvl4pPr marL="16002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4pPr>
            <a:lvl5pPr marL="20574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5pPr>
            <a:lvl6pPr marL="25146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6pPr>
            <a:lvl7pPr marL="29718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7pPr>
            <a:lvl8pPr marL="34290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8pPr>
            <a:lvl9pPr marL="38862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sr-Latn-RS" altLang="sr-Latn-RS" sz="1898">
              <a:solidFill>
                <a:srgbClr val="595650"/>
              </a:solidFill>
            </a:endParaRPr>
          </a:p>
        </p:txBody>
      </p:sp>
      <p:sp>
        <p:nvSpPr>
          <p:cNvPr id="69" name="Oval 117"/>
          <p:cNvSpPr>
            <a:spLocks noChangeArrowheads="1"/>
          </p:cNvSpPr>
          <p:nvPr/>
        </p:nvSpPr>
        <p:spPr bwMode="auto">
          <a:xfrm>
            <a:off x="4986394" y="4935885"/>
            <a:ext cx="113016" cy="113017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1pPr>
            <a:lvl2pPr marL="742950" indent="-28575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2pPr>
            <a:lvl3pPr marL="11430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3pPr>
            <a:lvl4pPr marL="16002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4pPr>
            <a:lvl5pPr marL="20574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5pPr>
            <a:lvl6pPr marL="25146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6pPr>
            <a:lvl7pPr marL="29718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7pPr>
            <a:lvl8pPr marL="34290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8pPr>
            <a:lvl9pPr marL="38862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sr-Latn-RS" altLang="sr-Latn-RS" sz="1898">
              <a:solidFill>
                <a:srgbClr val="595650"/>
              </a:solidFill>
            </a:endParaRPr>
          </a:p>
        </p:txBody>
      </p:sp>
      <p:sp>
        <p:nvSpPr>
          <p:cNvPr id="70" name="Oval 119"/>
          <p:cNvSpPr>
            <a:spLocks noChangeArrowheads="1"/>
          </p:cNvSpPr>
          <p:nvPr/>
        </p:nvSpPr>
        <p:spPr bwMode="auto">
          <a:xfrm>
            <a:off x="4986394" y="4521492"/>
            <a:ext cx="113016" cy="113016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1pPr>
            <a:lvl2pPr marL="742950" indent="-28575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2pPr>
            <a:lvl3pPr marL="11430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3pPr>
            <a:lvl4pPr marL="16002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4pPr>
            <a:lvl5pPr marL="20574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5pPr>
            <a:lvl6pPr marL="25146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6pPr>
            <a:lvl7pPr marL="29718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7pPr>
            <a:lvl8pPr marL="34290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8pPr>
            <a:lvl9pPr marL="38862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sr-Latn-RS" altLang="sr-Latn-RS" sz="1898">
              <a:solidFill>
                <a:srgbClr val="595650"/>
              </a:solidFill>
            </a:endParaRPr>
          </a:p>
        </p:txBody>
      </p:sp>
      <p:cxnSp>
        <p:nvCxnSpPr>
          <p:cNvPr id="71" name="Straight Connector 70"/>
          <p:cNvCxnSpPr>
            <a:stCxn id="66" idx="4"/>
            <a:endCxn id="70" idx="1"/>
          </p:cNvCxnSpPr>
          <p:nvPr/>
        </p:nvCxnSpPr>
        <p:spPr bwMode="auto">
          <a:xfrm rot="16200000" flipH="1">
            <a:off x="4600463" y="4135562"/>
            <a:ext cx="506481" cy="29886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 bwMode="auto">
          <a:xfrm rot="5400000">
            <a:off x="4854960" y="4765942"/>
            <a:ext cx="339049" cy="83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Straight Connector 72"/>
          <p:cNvCxnSpPr>
            <a:endCxn id="70" idx="4"/>
          </p:cNvCxnSpPr>
          <p:nvPr/>
        </p:nvCxnSpPr>
        <p:spPr bwMode="auto">
          <a:xfrm rot="5400000">
            <a:off x="5033694" y="4606464"/>
            <a:ext cx="37672" cy="1841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Straight Connector 73"/>
          <p:cNvCxnSpPr>
            <a:stCxn id="70" idx="7"/>
            <a:endCxn id="76" idx="4"/>
          </p:cNvCxnSpPr>
          <p:nvPr/>
        </p:nvCxnSpPr>
        <p:spPr bwMode="auto">
          <a:xfrm rot="5400000" flipH="1" flipV="1">
            <a:off x="4941606" y="4135144"/>
            <a:ext cx="544153" cy="262031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5" name="TextBox 126"/>
          <p:cNvSpPr txBox="1">
            <a:spLocks noChangeArrowheads="1"/>
          </p:cNvSpPr>
          <p:nvPr/>
        </p:nvSpPr>
        <p:spPr bwMode="auto">
          <a:xfrm>
            <a:off x="4882413" y="5199590"/>
            <a:ext cx="263214" cy="287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1pPr>
            <a:lvl2pPr marL="742950" indent="-28575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2pPr>
            <a:lvl3pPr marL="11430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3pPr>
            <a:lvl4pPr marL="16002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4pPr>
            <a:lvl5pPr marL="20574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5pPr>
            <a:lvl6pPr marL="25146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6pPr>
            <a:lvl7pPr marL="29718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7pPr>
            <a:lvl8pPr marL="34290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8pPr>
            <a:lvl9pPr marL="38862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sr-Latn-CS" altLang="sr-Latn-RS" sz="1265">
                <a:solidFill>
                  <a:srgbClr val="595650"/>
                </a:solidFill>
              </a:rPr>
              <a:t>Y</a:t>
            </a:r>
            <a:endParaRPr lang="en-US" altLang="sr-Latn-RS" sz="1265">
              <a:solidFill>
                <a:srgbClr val="595650"/>
              </a:solidFill>
            </a:endParaRPr>
          </a:p>
        </p:txBody>
      </p:sp>
      <p:sp>
        <p:nvSpPr>
          <p:cNvPr id="76" name="Oval 134"/>
          <p:cNvSpPr>
            <a:spLocks noChangeArrowheads="1"/>
          </p:cNvSpPr>
          <p:nvPr/>
        </p:nvSpPr>
        <p:spPr bwMode="auto">
          <a:xfrm>
            <a:off x="5287771" y="3881066"/>
            <a:ext cx="113016" cy="113017"/>
          </a:xfrm>
          <a:prstGeom prst="ellips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1pPr>
            <a:lvl2pPr marL="742950" indent="-28575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2pPr>
            <a:lvl3pPr marL="11430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3pPr>
            <a:lvl4pPr marL="16002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4pPr>
            <a:lvl5pPr marL="2057400" indent="-228600">
              <a:spcBef>
                <a:spcPts val="2800"/>
              </a:spcBef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5pPr>
            <a:lvl6pPr marL="25146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6pPr>
            <a:lvl7pPr marL="29718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7pPr>
            <a:lvl8pPr marL="34290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8pPr>
            <a:lvl9pPr marL="3886200" indent="-228600" eaLnBrk="0" fontAlgn="base" hangingPunct="0">
              <a:spcBef>
                <a:spcPts val="2800"/>
              </a:spcBef>
              <a:spcAft>
                <a:spcPct val="0"/>
              </a:spcAft>
              <a:buSzPct val="124000"/>
              <a:buChar char="•"/>
              <a:defRPr sz="3600">
                <a:solidFill>
                  <a:srgbClr val="4B4B4B"/>
                </a:solidFill>
                <a:latin typeface="Hoefler Text" charset="0"/>
                <a:cs typeface="ヒラギノ明朝 ProN W3" charset="0"/>
                <a:sym typeface="Hoefler Text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sr-Latn-RS" altLang="sr-Latn-RS" sz="1898">
              <a:solidFill>
                <a:srgbClr val="595650"/>
              </a:solidFill>
            </a:endParaRPr>
          </a:p>
        </p:txBody>
      </p:sp>
      <p:cxnSp>
        <p:nvCxnSpPr>
          <p:cNvPr id="77" name="Straight Connector 76"/>
          <p:cNvCxnSpPr>
            <a:stCxn id="32" idx="4"/>
          </p:cNvCxnSpPr>
          <p:nvPr/>
        </p:nvCxnSpPr>
        <p:spPr bwMode="auto">
          <a:xfrm rot="5400000">
            <a:off x="5523012" y="2682255"/>
            <a:ext cx="450391" cy="2176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Straight Connector 77"/>
          <p:cNvCxnSpPr>
            <a:stCxn id="33" idx="4"/>
            <a:endCxn id="38" idx="7"/>
          </p:cNvCxnSpPr>
          <p:nvPr/>
        </p:nvCxnSpPr>
        <p:spPr bwMode="auto">
          <a:xfrm rot="5400000">
            <a:off x="5600868" y="2477151"/>
            <a:ext cx="619497" cy="29970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Straight Connector 78"/>
          <p:cNvCxnSpPr>
            <a:endCxn id="35" idx="2"/>
          </p:cNvCxnSpPr>
          <p:nvPr/>
        </p:nvCxnSpPr>
        <p:spPr bwMode="auto">
          <a:xfrm flipV="1">
            <a:off x="5739836" y="2675558"/>
            <a:ext cx="715770" cy="30137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0" name="Straight Connector 79"/>
          <p:cNvCxnSpPr>
            <a:stCxn id="38" idx="6"/>
          </p:cNvCxnSpPr>
          <p:nvPr/>
        </p:nvCxnSpPr>
        <p:spPr bwMode="auto">
          <a:xfrm>
            <a:off x="5777508" y="2976934"/>
            <a:ext cx="602754" cy="3767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Straight Connector 80"/>
          <p:cNvCxnSpPr>
            <a:stCxn id="32" idx="6"/>
            <a:endCxn id="34" idx="2"/>
          </p:cNvCxnSpPr>
          <p:nvPr/>
        </p:nvCxnSpPr>
        <p:spPr bwMode="auto">
          <a:xfrm>
            <a:off x="5815181" y="2411853"/>
            <a:ext cx="527410" cy="83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2" name="Straight Connector 81"/>
          <p:cNvCxnSpPr>
            <a:endCxn id="36" idx="0"/>
          </p:cNvCxnSpPr>
          <p:nvPr/>
        </p:nvCxnSpPr>
        <p:spPr bwMode="auto">
          <a:xfrm rot="5400000">
            <a:off x="6146276" y="2702766"/>
            <a:ext cx="508155" cy="1674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Straight Connector 82"/>
          <p:cNvCxnSpPr>
            <a:stCxn id="31" idx="7"/>
          </p:cNvCxnSpPr>
          <p:nvPr/>
        </p:nvCxnSpPr>
        <p:spPr bwMode="auto">
          <a:xfrm rot="5400000" flipH="1" flipV="1">
            <a:off x="5900152" y="2197122"/>
            <a:ext cx="185849" cy="69065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4" name="Straight Connector 83"/>
          <p:cNvCxnSpPr>
            <a:stCxn id="32" idx="5"/>
          </p:cNvCxnSpPr>
          <p:nvPr/>
        </p:nvCxnSpPr>
        <p:spPr bwMode="auto">
          <a:xfrm rot="16200000" flipH="1">
            <a:off x="5619705" y="2630770"/>
            <a:ext cx="600242" cy="24277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5" name="Straight Connector 84"/>
          <p:cNvCxnSpPr>
            <a:stCxn id="31" idx="5"/>
          </p:cNvCxnSpPr>
          <p:nvPr/>
        </p:nvCxnSpPr>
        <p:spPr bwMode="auto">
          <a:xfrm rot="16200000" flipH="1">
            <a:off x="5864572" y="2498918"/>
            <a:ext cx="277937" cy="711584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5945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BA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Комуникациони канали</a:t>
            </a:r>
            <a:endParaRPr lang="en-GB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990" y="1168400"/>
            <a:ext cx="8763000" cy="4830763"/>
          </a:xfrm>
        </p:spPr>
        <p:txBody>
          <a:bodyPr>
            <a:normAutofit/>
          </a:bodyPr>
          <a:lstStyle/>
          <a:p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стварне или имагинарне, формалне и или неформалне комуникационе линије путем којих се преносе информације </a:t>
            </a:r>
          </a:p>
          <a:p>
            <a:pPr marL="0" indent="0">
              <a:buNone/>
            </a:pPr>
            <a:endParaRPr lang="sr-Latn-BA" sz="1800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Формални/неформални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Шта је оптимална размјена</a:t>
            </a:r>
            <a:r>
              <a:rPr lang="sr-Latn-BA" sz="18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?</a:t>
            </a:r>
            <a:endParaRPr lang="sr-Cyrl-BA" sz="1800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Хоризонтални/вертикални (силазни/узлазни)</a:t>
            </a:r>
          </a:p>
          <a:p>
            <a:endParaRPr lang="en-GB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4" descr="Choosing Communication Channels To Reach Your Global Market - 24 Hour  Translation Servic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3358" y="1468974"/>
            <a:ext cx="2834337" cy="268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xmlns="" id="{A161F76B-687B-6A21-1300-FADCD057C82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54144541"/>
              </p:ext>
            </p:extLst>
          </p:nvPr>
        </p:nvGraphicFramePr>
        <p:xfrm>
          <a:off x="646590" y="4267200"/>
          <a:ext cx="7543800" cy="2400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1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19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42374">
                <a:tc>
                  <a:txBody>
                    <a:bodyPr/>
                    <a:lstStyle/>
                    <a:p>
                      <a:r>
                        <a:rPr lang="sr-Cyrl-BA" sz="140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Релација</a:t>
                      </a:r>
                      <a:endParaRPr lang="en-US" sz="1400" dirty="0">
                        <a:solidFill>
                          <a:srgbClr val="0070C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BA" sz="140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Комуникациони канали</a:t>
                      </a:r>
                      <a:endParaRPr lang="en-US" sz="1400" dirty="0">
                        <a:solidFill>
                          <a:srgbClr val="0070C0"/>
                        </a:solidFill>
                        <a:latin typeface="Comic Sans MS" panose="030F0702030302020204" pitchFamily="66" charset="0"/>
                      </a:endParaRPr>
                    </a:p>
                    <a:p>
                      <a:endParaRPr lang="en-GB" sz="1400" dirty="0">
                        <a:solidFill>
                          <a:srgbClr val="0070C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1813">
                <a:tc>
                  <a:txBody>
                    <a:bodyPr/>
                    <a:lstStyle/>
                    <a:p>
                      <a:r>
                        <a:rPr lang="sr-Cyrl-BA" sz="140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вртић- други</a:t>
                      </a:r>
                      <a:r>
                        <a:rPr lang="sr-Cyrl-BA" sz="1400" baseline="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 вртићи</a:t>
                      </a:r>
                      <a:endParaRPr lang="en-US" sz="1400" dirty="0">
                        <a:solidFill>
                          <a:srgbClr val="0070C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1813">
                <a:tc>
                  <a:txBody>
                    <a:bodyPr/>
                    <a:lstStyle/>
                    <a:p>
                      <a:r>
                        <a:rPr lang="sr-Cyrl-BA" sz="140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вртићи - РПЗ</a:t>
                      </a:r>
                      <a:endParaRPr lang="en-US" sz="1400" dirty="0">
                        <a:solidFill>
                          <a:srgbClr val="0070C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2374">
                <a:tc>
                  <a:txBody>
                    <a:bodyPr/>
                    <a:lstStyle/>
                    <a:p>
                      <a:r>
                        <a:rPr lang="sr-Cyrl-BA" sz="140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вртићи</a:t>
                      </a:r>
                      <a:r>
                        <a:rPr lang="sr-Cyrl-BA" sz="1400" baseline="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 - Министарство просвјете и културе</a:t>
                      </a:r>
                      <a:endParaRPr lang="en-US" sz="1400" dirty="0">
                        <a:solidFill>
                          <a:srgbClr val="0070C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1813">
                <a:tc>
                  <a:txBody>
                    <a:bodyPr/>
                    <a:lstStyle/>
                    <a:p>
                      <a:r>
                        <a:rPr lang="sr-Cyrl-BA" sz="140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вртићи -</a:t>
                      </a:r>
                      <a:r>
                        <a:rPr lang="sr-Cyrl-BA" sz="1400" baseline="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Cyrl-BA" sz="140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локална заједница</a:t>
                      </a:r>
                      <a:endParaRPr lang="en-US" sz="1400" dirty="0">
                        <a:solidFill>
                          <a:srgbClr val="0070C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6054">
                <a:tc>
                  <a:txBody>
                    <a:bodyPr/>
                    <a:lstStyle/>
                    <a:p>
                      <a:r>
                        <a:rPr lang="sr-Cyrl-BA" sz="140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вртићи - друштво</a:t>
                      </a:r>
                      <a:endParaRPr lang="en-US" sz="1400" dirty="0">
                        <a:solidFill>
                          <a:srgbClr val="0070C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1813"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535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00421745"/>
              </p:ext>
            </p:extLst>
          </p:nvPr>
        </p:nvGraphicFramePr>
        <p:xfrm>
          <a:off x="381000" y="1132347"/>
          <a:ext cx="8610600" cy="569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291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815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70514">
                <a:tc>
                  <a:txBody>
                    <a:bodyPr/>
                    <a:lstStyle/>
                    <a:p>
                      <a:r>
                        <a:rPr lang="sr-Cyrl-BA" sz="180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Релација</a:t>
                      </a:r>
                      <a:endParaRPr lang="en-US" sz="1800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BA" sz="180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Комуникациони</a:t>
                      </a:r>
                      <a:r>
                        <a:rPr lang="sr-Cyrl-BA" sz="1800" baseline="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 канали</a:t>
                      </a:r>
                      <a:endParaRPr lang="en-US" sz="1800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  <a:cs typeface="Times New Roman" panose="02020603050405020304" pitchFamily="18" charset="0"/>
                      </a:endParaRPr>
                    </a:p>
                    <a:p>
                      <a:endParaRPr lang="en-GB" sz="1800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16952">
                <a:tc>
                  <a:txBody>
                    <a:bodyPr/>
                    <a:lstStyle/>
                    <a:p>
                      <a:r>
                        <a:rPr lang="sr-Cyrl-BA" sz="180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дијете- дијете</a:t>
                      </a:r>
                      <a:endParaRPr lang="en-US" sz="1800" dirty="0">
                        <a:solidFill>
                          <a:srgbClr val="0070C0"/>
                        </a:solidFill>
                        <a:latin typeface="Comic Sans MS" panose="030F0702030302020204" pitchFamily="66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800" dirty="0">
                          <a:latin typeface="Comic Sans MS" panose="030F0702030302020204" pitchFamily="66" charset="0"/>
                        </a:rPr>
                        <a:t>    </a:t>
                      </a:r>
                      <a:r>
                        <a:rPr lang="sr-Cyrl-RS" sz="180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ИГРА</a:t>
                      </a:r>
                      <a:endParaRPr lang="en-GB" sz="1800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16952">
                <a:tc>
                  <a:txBody>
                    <a:bodyPr/>
                    <a:lstStyle/>
                    <a:p>
                      <a:r>
                        <a:rPr lang="sr-Cyrl-BA" sz="180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дијете - васпитачи</a:t>
                      </a:r>
                      <a:endParaRPr lang="en-US" sz="1800" dirty="0">
                        <a:solidFill>
                          <a:srgbClr val="0070C0"/>
                        </a:solidFill>
                        <a:latin typeface="Comic Sans MS" panose="030F0702030302020204" pitchFamily="66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16952">
                <a:tc>
                  <a:txBody>
                    <a:bodyPr/>
                    <a:lstStyle/>
                    <a:p>
                      <a:r>
                        <a:rPr lang="sr-Cyrl-BA" sz="180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дијете – стручни</a:t>
                      </a:r>
                      <a:r>
                        <a:rPr lang="sr-Cyrl-BA" sz="1800" baseline="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 сарадници</a:t>
                      </a:r>
                      <a:endParaRPr lang="en-US" sz="1800" dirty="0">
                        <a:solidFill>
                          <a:srgbClr val="0070C0"/>
                        </a:solidFill>
                        <a:latin typeface="Comic Sans MS" panose="030F0702030302020204" pitchFamily="66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70514">
                <a:tc>
                  <a:txBody>
                    <a:bodyPr/>
                    <a:lstStyle/>
                    <a:p>
                      <a:r>
                        <a:rPr lang="sr-Cyrl-BA" sz="180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дијете  - управа предшколске установе</a:t>
                      </a:r>
                      <a:endParaRPr lang="en-US" sz="1800" dirty="0">
                        <a:solidFill>
                          <a:srgbClr val="0070C0"/>
                        </a:solidFill>
                        <a:latin typeface="Comic Sans MS" panose="030F0702030302020204" pitchFamily="66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16952">
                <a:tc>
                  <a:txBody>
                    <a:bodyPr/>
                    <a:lstStyle/>
                    <a:p>
                      <a:r>
                        <a:rPr lang="sr-Cyrl-BA" sz="180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дијете</a:t>
                      </a:r>
                      <a:r>
                        <a:rPr lang="sr-Cyrl-BA" sz="1800" baseline="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 - родитељи</a:t>
                      </a:r>
                      <a:endParaRPr lang="en-US" sz="1800" dirty="0">
                        <a:solidFill>
                          <a:srgbClr val="0070C0"/>
                        </a:solidFill>
                        <a:latin typeface="Comic Sans MS" panose="030F0702030302020204" pitchFamily="66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16952">
                <a:tc>
                  <a:txBody>
                    <a:bodyPr/>
                    <a:lstStyle/>
                    <a:p>
                      <a:r>
                        <a:rPr lang="sr-Cyrl-BA" sz="180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васпитачи</a:t>
                      </a:r>
                      <a:r>
                        <a:rPr lang="sr-Cyrl-BA" sz="1800" baseline="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 - родитељи</a:t>
                      </a:r>
                      <a:endParaRPr lang="en-US" sz="1800" dirty="0">
                        <a:solidFill>
                          <a:srgbClr val="0070C0"/>
                        </a:solidFill>
                        <a:latin typeface="Comic Sans MS" panose="030F0702030302020204" pitchFamily="66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6952">
                <a:tc>
                  <a:txBody>
                    <a:bodyPr/>
                    <a:lstStyle/>
                    <a:p>
                      <a:r>
                        <a:rPr lang="sr-Cyrl-BA" sz="180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васпитачи – стручни сарадници</a:t>
                      </a:r>
                      <a:endParaRPr lang="en-US" sz="1800" dirty="0">
                        <a:solidFill>
                          <a:srgbClr val="0070C0"/>
                        </a:solidFill>
                        <a:latin typeface="Comic Sans MS" panose="030F0702030302020204" pitchFamily="66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570514">
                <a:tc>
                  <a:txBody>
                    <a:bodyPr/>
                    <a:lstStyle/>
                    <a:p>
                      <a:r>
                        <a:rPr lang="sr-Cyrl-BA" sz="180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васпитачи - управа предшколске установе</a:t>
                      </a:r>
                      <a:endParaRPr lang="en-US" sz="1800" dirty="0">
                        <a:solidFill>
                          <a:srgbClr val="0070C0"/>
                        </a:solidFill>
                        <a:latin typeface="Comic Sans MS" panose="030F0702030302020204" pitchFamily="66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570514">
                <a:tc>
                  <a:txBody>
                    <a:bodyPr/>
                    <a:lstStyle/>
                    <a:p>
                      <a:r>
                        <a:rPr lang="sr-Cyrl-BA" sz="180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управа предшколске установе - родитељи</a:t>
                      </a:r>
                      <a:endParaRPr lang="en-US" sz="1800" dirty="0">
                        <a:solidFill>
                          <a:srgbClr val="0070C0"/>
                        </a:solidFill>
                        <a:latin typeface="Comic Sans MS" panose="030F0702030302020204" pitchFamily="66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824076">
                <a:tc>
                  <a:txBody>
                    <a:bodyPr/>
                    <a:lstStyle/>
                    <a:p>
                      <a:r>
                        <a:rPr lang="sr-Cyrl-BA" sz="180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  <a:cs typeface="Times New Roman" panose="02020603050405020304" pitchFamily="18" charset="0"/>
                        </a:rPr>
                        <a:t>Управа предшколске установе – стручно, административно и техничко особље</a:t>
                      </a:r>
                      <a:endParaRPr lang="en-US" sz="1800" dirty="0">
                        <a:solidFill>
                          <a:srgbClr val="0070C0"/>
                        </a:solidFill>
                        <a:latin typeface="Comic Sans MS" panose="030F0702030302020204" pitchFamily="66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60605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1049833" y="228600"/>
            <a:ext cx="698443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Cyrl-BA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КЉУЧНИ КОМУНИКАЦИОНИ КАНАЛИ УНУТАР ПРЕДШКОЛСКЕ УСТАНОВЕ</a:t>
            </a:r>
            <a:endParaRPr lang="en-GB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296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1" y="304800"/>
            <a:ext cx="7772400" cy="800918"/>
          </a:xfrm>
        </p:spPr>
        <p:txBody>
          <a:bodyPr>
            <a:noAutofit/>
          </a:bodyPr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ПРИМЈЕРИ КОМУНИКАЦИОНИХ КАНАЛА У ПРЕДШКОЛСКИМ УСТАНОВАМА</a:t>
            </a:r>
            <a:endParaRPr lang="en-GB" sz="2400" b="1" dirty="0">
              <a:solidFill>
                <a:srgbClr val="FF000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34873073"/>
              </p:ext>
            </p:extLst>
          </p:nvPr>
        </p:nvGraphicFramePr>
        <p:xfrm>
          <a:off x="228601" y="1417320"/>
          <a:ext cx="8610602" cy="44119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1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1370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2035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2035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620356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743140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1229931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685975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404983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</a:tblGrid>
              <a:tr h="1097280">
                <a:tc>
                  <a:txBody>
                    <a:bodyPr/>
                    <a:lstStyle/>
                    <a:p>
                      <a:r>
                        <a:rPr lang="sr-Cyrl-BA" sz="105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Врста</a:t>
                      </a:r>
                      <a:r>
                        <a:rPr lang="sr-Cyrl-BA" sz="1050" baseline="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 информације</a:t>
                      </a:r>
                      <a:endParaRPr lang="en-US" sz="1050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050" dirty="0" err="1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саста-нак</a:t>
                      </a:r>
                      <a:endParaRPr lang="en-US" sz="1050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r-Cyrl-RS" sz="105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теле-</a:t>
                      </a:r>
                    </a:p>
                    <a:p>
                      <a:r>
                        <a:rPr lang="sr-Cyrl-RS" sz="105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фон</a:t>
                      </a:r>
                      <a:endParaRPr lang="en-GB" sz="1050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BA" sz="1050" dirty="0" err="1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извјеш</a:t>
                      </a:r>
                      <a:r>
                        <a:rPr lang="sr-Cyrl-BA" sz="105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-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BA" sz="105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тај</a:t>
                      </a:r>
                      <a:endParaRPr lang="en-US" sz="1050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  <a:p>
                      <a:endParaRPr lang="en-GB" sz="1050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BA" sz="105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огласна </a:t>
                      </a:r>
                      <a:r>
                        <a:rPr lang="sr-Cyrl-RS" sz="105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табла</a:t>
                      </a:r>
                      <a:endParaRPr lang="en-US" sz="1050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  <a:p>
                      <a:endParaRPr lang="en-GB" sz="1050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BA" sz="105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имејл</a:t>
                      </a:r>
                      <a:endParaRPr lang="en-US" sz="1050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  <a:p>
                      <a:endParaRPr lang="en-GB" sz="1050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BA" sz="1050" dirty="0" err="1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вибер</a:t>
                      </a:r>
                      <a:r>
                        <a:rPr lang="sr-Cyrl-BA" sz="105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,</a:t>
                      </a:r>
                      <a:r>
                        <a:rPr lang="sr-Cyrl-BA" sz="1050" baseline="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 смс</a:t>
                      </a:r>
                      <a:endParaRPr lang="sr-Cyrl-BA" sz="1050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  <a:p>
                      <a:endParaRPr lang="en-GB" sz="1050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sz="105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Web</a:t>
                      </a:r>
                      <a:endParaRPr lang="en-US" sz="1050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BA" sz="105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онлајн платформа</a:t>
                      </a:r>
                      <a:endParaRPr lang="en-US" sz="1050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  <a:p>
                      <a:endParaRPr lang="en-GB" sz="1050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BA" sz="1050" dirty="0" err="1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друштве</a:t>
                      </a:r>
                      <a:r>
                        <a:rPr lang="sr-Cyrl-BA" sz="105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-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BA" sz="105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не мреже</a:t>
                      </a:r>
                      <a:endParaRPr lang="en-US" sz="1050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  <a:p>
                      <a:endParaRPr lang="en-GB" sz="1050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BA" sz="1050" dirty="0" err="1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перио</a:t>
                      </a:r>
                      <a:r>
                        <a:rPr lang="sr-Cyrl-BA" sz="105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-дични</a:t>
                      </a:r>
                      <a:r>
                        <a:rPr lang="sr-Cyrl-BA" sz="1050" baseline="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 билтен</a:t>
                      </a:r>
                      <a:endParaRPr lang="en-US" sz="1050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  <a:p>
                      <a:endParaRPr lang="en-GB" sz="1050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1722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BA" sz="120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Инфо</a:t>
                      </a:r>
                      <a:r>
                        <a:rPr lang="sr-Cyrl-BA" sz="1200" baseline="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 о текућим в/о активностима</a:t>
                      </a:r>
                      <a:endParaRPr lang="en-US" sz="1200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>
                          <a:solidFill>
                            <a:srgbClr val="0070C0"/>
                          </a:solidFill>
                        </a:rPr>
                        <a:t>+</a:t>
                      </a:r>
                      <a:endParaRPr lang="en-US" sz="1400" dirty="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r-Cyrl-RS" sz="1400" dirty="0">
                          <a:solidFill>
                            <a:srgbClr val="0070C0"/>
                          </a:solidFill>
                        </a:rPr>
                        <a:t>+</a:t>
                      </a:r>
                      <a:endParaRPr lang="en-GB" sz="1400" dirty="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>
                          <a:solidFill>
                            <a:srgbClr val="0070C0"/>
                          </a:solidFill>
                        </a:rPr>
                        <a:t>+</a:t>
                      </a:r>
                      <a:endParaRPr lang="en-US" sz="1400" dirty="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GB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BA" sz="1400" dirty="0">
                          <a:solidFill>
                            <a:srgbClr val="0070C0"/>
                          </a:solidFill>
                        </a:rPr>
                        <a:t>+</a:t>
                      </a:r>
                      <a:endParaRPr lang="en-US" sz="1400" dirty="0">
                        <a:solidFill>
                          <a:srgbClr val="0070C0"/>
                        </a:solidFill>
                      </a:endParaRPr>
                    </a:p>
                    <a:p>
                      <a:pPr algn="ctr"/>
                      <a:endParaRPr lang="en-GB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r>
                        <a:rPr lang="sr-Cyrl-BA" sz="120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Законске измјене</a:t>
                      </a:r>
                      <a:endParaRPr lang="en-US" sz="1200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>
                          <a:solidFill>
                            <a:srgbClr val="0070C0"/>
                          </a:solidFill>
                        </a:rPr>
                        <a:t>+</a:t>
                      </a:r>
                      <a:endParaRPr lang="en-US" sz="1400" dirty="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>
                          <a:solidFill>
                            <a:srgbClr val="0070C0"/>
                          </a:solidFill>
                        </a:rPr>
                        <a:t>+</a:t>
                      </a:r>
                      <a:endParaRPr lang="en-US" sz="1400" dirty="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r>
                        <a:rPr lang="sr-Cyrl-BA" sz="120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Битни</a:t>
                      </a:r>
                      <a:r>
                        <a:rPr lang="sr-Cyrl-BA" sz="1200" baseline="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 документи</a:t>
                      </a:r>
                      <a:endParaRPr lang="en-US" sz="1200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>
                          <a:solidFill>
                            <a:srgbClr val="0070C0"/>
                          </a:solidFill>
                        </a:rPr>
                        <a:t>+</a:t>
                      </a:r>
                      <a:endParaRPr lang="en-US" sz="1400" dirty="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>
                          <a:solidFill>
                            <a:srgbClr val="0070C0"/>
                          </a:solidFill>
                        </a:rPr>
                        <a:t>+</a:t>
                      </a:r>
                      <a:endParaRPr lang="en-US" sz="1400" dirty="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34340">
                <a:tc>
                  <a:txBody>
                    <a:bodyPr/>
                    <a:lstStyle/>
                    <a:p>
                      <a:r>
                        <a:rPr lang="sr-Cyrl-BA" sz="120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Важно</a:t>
                      </a:r>
                      <a:r>
                        <a:rPr lang="sr-Cyrl-BA" sz="1200" baseline="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 саопштење за све</a:t>
                      </a:r>
                      <a:endParaRPr lang="en-US" sz="1200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>
                          <a:solidFill>
                            <a:srgbClr val="0070C0"/>
                          </a:solidFill>
                        </a:rPr>
                        <a:t>+</a:t>
                      </a:r>
                      <a:endParaRPr lang="en-US" sz="1400" dirty="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>
                          <a:solidFill>
                            <a:srgbClr val="0070C0"/>
                          </a:solidFill>
                        </a:rPr>
                        <a:t>+</a:t>
                      </a:r>
                      <a:endParaRPr lang="en-US" sz="1400" dirty="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>
                          <a:solidFill>
                            <a:srgbClr val="0070C0"/>
                          </a:solidFill>
                        </a:rPr>
                        <a:t>+</a:t>
                      </a:r>
                      <a:endParaRPr lang="en-US" sz="1400" dirty="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r-Cyrl-RS" sz="1400" dirty="0">
                          <a:solidFill>
                            <a:srgbClr val="0070C0"/>
                          </a:solidFill>
                        </a:rPr>
                        <a:t>+</a:t>
                      </a:r>
                      <a:endParaRPr lang="en-GB" sz="1400" dirty="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>
                          <a:solidFill>
                            <a:srgbClr val="0070C0"/>
                          </a:solidFill>
                        </a:rPr>
                        <a:t>+</a:t>
                      </a:r>
                      <a:endParaRPr lang="en-US" sz="1400" dirty="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BA" sz="1400" dirty="0">
                          <a:solidFill>
                            <a:srgbClr val="0070C0"/>
                          </a:solidFill>
                        </a:rPr>
                        <a:t>+</a:t>
                      </a:r>
                      <a:endParaRPr lang="en-US" sz="1400" dirty="0">
                        <a:solidFill>
                          <a:srgbClr val="0070C0"/>
                        </a:solidFill>
                      </a:endParaRPr>
                    </a:p>
                    <a:p>
                      <a:pPr algn="ctr"/>
                      <a:endParaRPr lang="en-GB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r>
                        <a:rPr lang="sr-Cyrl-BA" sz="120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Проблем</a:t>
                      </a:r>
                      <a:r>
                        <a:rPr lang="sr-Cyrl-BA" sz="1200" baseline="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 </a:t>
                      </a:r>
                      <a:endParaRPr lang="en-US" sz="1200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>
                          <a:solidFill>
                            <a:srgbClr val="0070C0"/>
                          </a:solidFill>
                        </a:rPr>
                        <a:t>+</a:t>
                      </a:r>
                      <a:endParaRPr lang="en-US" sz="1400" dirty="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>
                          <a:solidFill>
                            <a:srgbClr val="0070C0"/>
                          </a:solidFill>
                        </a:rPr>
                        <a:t>+</a:t>
                      </a:r>
                      <a:endParaRPr lang="en-US" sz="1400" dirty="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>
                          <a:solidFill>
                            <a:srgbClr val="0070C0"/>
                          </a:solidFill>
                        </a:rPr>
                        <a:t>+</a:t>
                      </a:r>
                      <a:endParaRPr lang="en-US" sz="1400" dirty="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400" dirty="0">
                          <a:solidFill>
                            <a:srgbClr val="0070C0"/>
                          </a:solidFill>
                        </a:rPr>
                        <a:t>+</a:t>
                      </a:r>
                      <a:endParaRPr lang="en-US" sz="1400" dirty="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80060">
                <a:tc>
                  <a:txBody>
                    <a:bodyPr/>
                    <a:lstStyle/>
                    <a:p>
                      <a:r>
                        <a:rPr lang="sr-Cyrl-BA" sz="120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Календар активности</a:t>
                      </a:r>
                      <a:endParaRPr lang="en-US" sz="1200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>
                          <a:solidFill>
                            <a:srgbClr val="0070C0"/>
                          </a:solidFill>
                        </a:rPr>
                        <a:t>+</a:t>
                      </a:r>
                      <a:endParaRPr lang="en-US" sz="1400" dirty="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>
                          <a:solidFill>
                            <a:srgbClr val="0070C0"/>
                          </a:solidFill>
                        </a:rPr>
                        <a:t>+</a:t>
                      </a:r>
                      <a:endParaRPr lang="en-US" sz="1400" dirty="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rgbClr val="0070C0"/>
                        </a:solidFill>
                      </a:endParaRPr>
                    </a:p>
                    <a:p>
                      <a:pPr algn="ctr"/>
                      <a:r>
                        <a:rPr lang="sr-Cyrl-BA" sz="1400" dirty="0">
                          <a:solidFill>
                            <a:srgbClr val="0070C0"/>
                          </a:solidFill>
                        </a:rPr>
                        <a:t>+</a:t>
                      </a:r>
                      <a:endParaRPr lang="en-US" sz="1400" dirty="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r>
                        <a:rPr lang="sr-Cyrl-BA" sz="120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Ургентна</a:t>
                      </a:r>
                      <a:r>
                        <a:rPr lang="sr-Cyrl-BA" sz="1200" baseline="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 инфо</a:t>
                      </a:r>
                      <a:endParaRPr lang="en-US" sz="1200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>
                          <a:solidFill>
                            <a:srgbClr val="0070C0"/>
                          </a:solidFill>
                        </a:rPr>
                        <a:t>+</a:t>
                      </a:r>
                      <a:endParaRPr lang="en-US" sz="1400" dirty="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>
                          <a:solidFill>
                            <a:srgbClr val="0070C0"/>
                          </a:solidFill>
                        </a:rPr>
                        <a:t>+</a:t>
                      </a:r>
                      <a:endParaRPr lang="en-US" sz="1400" dirty="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>
                          <a:solidFill>
                            <a:srgbClr val="0070C0"/>
                          </a:solidFill>
                        </a:rPr>
                        <a:t>+</a:t>
                      </a:r>
                      <a:endParaRPr lang="en-US" sz="1400" dirty="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r-Cyrl-RS" sz="1400" dirty="0">
                          <a:solidFill>
                            <a:srgbClr val="0070C0"/>
                          </a:solidFill>
                        </a:rPr>
                        <a:t>+</a:t>
                      </a:r>
                      <a:endParaRPr lang="en-GB" sz="1400" dirty="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rgbClr val="0070C0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8392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3DD0995-C4A5-A2B9-1AC0-783B38B86B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7800" y="101600"/>
            <a:ext cx="7467600" cy="554037"/>
          </a:xfrm>
        </p:spPr>
        <p:txBody>
          <a:bodyPr/>
          <a:lstStyle/>
          <a:p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Комуникација дијете - дијете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7066228-925F-9728-81B4-49BF259E67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668954"/>
            <a:ext cx="8686800" cy="4830763"/>
          </a:xfrm>
        </p:spPr>
        <p:txBody>
          <a:bodyPr/>
          <a:lstStyle/>
          <a:p>
            <a:pPr indent="457200" algn="just">
              <a:lnSpc>
                <a:spcPct val="115000"/>
              </a:lnSpc>
              <a:spcAft>
                <a:spcPts val="1000"/>
              </a:spcAft>
            </a:pPr>
            <a:r>
              <a:rPr lang="sr-Cyrl-CS" sz="16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Играјући се, </a:t>
            </a:r>
            <a:r>
              <a:rPr lang="sr-Cyrl-CS" sz="16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дјеца</a:t>
            </a:r>
            <a:r>
              <a:rPr lang="sr-Cyrl-CS" sz="16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успостављају комуникацијски однос, овладавају новим обрасцима понашања и </a:t>
            </a:r>
            <a:r>
              <a:rPr lang="sr-Cyrl-CS" sz="16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рјешавају</a:t>
            </a:r>
            <a:r>
              <a:rPr lang="sr-Cyrl-CS" sz="16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евентуалне сметње у међусобној комуникацији. На овај начин, </a:t>
            </a:r>
            <a:r>
              <a:rPr lang="sr-Cyrl-CS" sz="16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дјеца</a:t>
            </a:r>
            <a:r>
              <a:rPr lang="sr-Cyrl-CS" sz="16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остварују исходе учења, како из области </a:t>
            </a:r>
            <a:r>
              <a:rPr lang="sr-Cyrl-CS" sz="16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социо</a:t>
            </a:r>
            <a:r>
              <a:rPr lang="sr-Cyrl-CS" sz="16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емоционалног развоја и развоја личности, тако и из развоја говора, комуникације и стваралаштва: </a:t>
            </a:r>
            <a:endParaRPr lang="en-US" sz="16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sr-Cyrl-CS" sz="16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Јасно изражавају своје мисли и </a:t>
            </a:r>
            <a:r>
              <a:rPr lang="sr-Cyrl-CS" sz="16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осјећања</a:t>
            </a:r>
            <a:r>
              <a:rPr lang="sr-Cyrl-CS" sz="16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16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sr-Cyrl-CS" sz="16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Самопоуздано говоре о својим потребама и жељама;</a:t>
            </a:r>
            <a:endParaRPr lang="en-US" sz="16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sr-Cyrl-CS" sz="16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Слушају, прате и </a:t>
            </a:r>
            <a:r>
              <a:rPr lang="sr-Cyrl-CS" sz="16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разумију</a:t>
            </a:r>
            <a:r>
              <a:rPr lang="sr-Cyrl-CS" sz="16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говор других, уз уважавање саговорника;</a:t>
            </a:r>
            <a:endParaRPr lang="en-US" sz="16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sr-Cyrl-CS" sz="16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Одговарају на питања, постављају питања;</a:t>
            </a:r>
            <a:endParaRPr lang="en-US" sz="16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sr-Cyrl-CS" sz="16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Износе аргументе и бране сопствено становиште пред групом;</a:t>
            </a:r>
            <a:endParaRPr lang="en-US" sz="16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sr-Cyrl-CS" sz="16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Културно се опходи;</a:t>
            </a:r>
            <a:endParaRPr lang="en-US" sz="16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sr-Cyrl-CS" sz="16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Дјелује</a:t>
            </a:r>
            <a:r>
              <a:rPr lang="sr-Cyrl-CS" sz="16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 тиму, уз преузимање сопствене одговорности;</a:t>
            </a:r>
            <a:endParaRPr lang="en-US" sz="16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sr-Cyrl-CS" sz="16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Поштовање правила понашања и правила игре;</a:t>
            </a:r>
            <a:endParaRPr lang="en-US" sz="16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sr-Cyrl-CS" sz="16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Способност вољног управљања сопственог понашања;</a:t>
            </a:r>
            <a:endParaRPr lang="en-US" sz="16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sr-Cyrl-CS" sz="16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Самосталност у </a:t>
            </a:r>
            <a:r>
              <a:rPr lang="sr-Cyrl-CS" sz="16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примјењивању</a:t>
            </a:r>
            <a:r>
              <a:rPr lang="sr-Cyrl-CS" sz="16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одређених друштвених норми и правила;</a:t>
            </a:r>
            <a:endParaRPr lang="en-US" sz="16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sr-Cyrl-CS" sz="16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Познавање друштвених конвенција, обичаја и правила понашања и спремност да се она </a:t>
            </a:r>
            <a:r>
              <a:rPr lang="sr-Cyrl-CS" sz="16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интериоризују</a:t>
            </a:r>
            <a:r>
              <a:rPr lang="sr-Cyrl-CS" sz="16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16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sr-Cyrl-CS" sz="16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Стицање позитивне слике о себи и сл.</a:t>
            </a:r>
            <a:endParaRPr lang="en-US" sz="16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2600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idx="1"/>
          </p:nvPr>
        </p:nvSpPr>
        <p:spPr>
          <a:xfrm>
            <a:off x="609600" y="152400"/>
            <a:ext cx="8382000" cy="3840163"/>
          </a:xfrm>
        </p:spPr>
        <p:txBody>
          <a:bodyPr/>
          <a:lstStyle/>
          <a:p>
            <a:pPr marL="0" indent="0">
              <a:buNone/>
            </a:pPr>
            <a:endParaRPr lang="sr-Cyrl-RS" dirty="0"/>
          </a:p>
          <a:p>
            <a:pPr marL="0" indent="0" algn="ctr">
              <a:buNone/>
            </a:pP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УНАПРЕЂЕЊЕ ПРОФЕСИОНАЛНИХ КОМПЕТЕНЦИЈА ПРОФЕСИОНАЛАЦА У ОБРАЗОВАЊУ У РЕПУБЛИЦИ СРПСКОЈ </a:t>
            </a:r>
          </a:p>
          <a:p>
            <a:pPr marL="0" indent="0" algn="ctr">
              <a:buNone/>
            </a:pPr>
            <a:r>
              <a:rPr lang="sr-Cyrl-RS" sz="2400" b="1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пројекат</a:t>
            </a:r>
          </a:p>
          <a:p>
            <a:pPr marL="0" indent="0" algn="ctr">
              <a:buNone/>
            </a:pPr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„</a:t>
            </a:r>
            <a:r>
              <a:rPr lang="sr-Cyrl-RS" sz="2400" b="1" dirty="0" err="1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Интервизијска</a:t>
            </a:r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и социјално-психолошка подршка професионалцима у образовном сектору у Републици Српској“</a:t>
            </a:r>
            <a:endParaRPr lang="sr-Cyrl-RS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sr-Cyrl-RS" sz="12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sr-Cyrl-RS" sz="1600" b="1" dirty="0">
                <a:solidFill>
                  <a:srgbClr val="0070C0"/>
                </a:solidFill>
                <a:latin typeface="Comic Sans MS" panose="030F0702030302020204" pitchFamily="66" charset="0"/>
              </a:rPr>
              <a:t>у оквиру програма </a:t>
            </a:r>
          </a:p>
          <a:p>
            <a:pPr marL="0" indent="0" algn="ctr">
              <a:buNone/>
            </a:pPr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„БРИГА О </a:t>
            </a:r>
            <a:r>
              <a:rPr lang="sr-Cyrl-RS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ДЈЕЦИ - </a:t>
            </a:r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ЗАЈЕДНИЧКА ОДГОВОРНОСТ  И ОБАВЕЗА“</a:t>
            </a:r>
          </a:p>
          <a:p>
            <a:pPr marL="0" indent="0" algn="ctr">
              <a:buNone/>
            </a:pPr>
            <a:endParaRPr lang="sr-Cyrl-RS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Министарство </a:t>
            </a:r>
            <a:r>
              <a:rPr lang="sr-Cyrl-RS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просвјете</a:t>
            </a:r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 и културе</a:t>
            </a:r>
          </a:p>
          <a:p>
            <a:pPr marL="0" indent="0" algn="ctr">
              <a:buNone/>
            </a:pPr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Републички педагошки завод</a:t>
            </a:r>
          </a:p>
          <a:p>
            <a:pPr marL="0" indent="0" algn="ctr">
              <a:buNone/>
            </a:pPr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Друштво психолога Републике Српске</a:t>
            </a:r>
          </a:p>
          <a:p>
            <a:pPr marL="0" indent="0" algn="ctr">
              <a:buNone/>
            </a:pPr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уз подршку УНИЦЕФ-а</a:t>
            </a:r>
          </a:p>
          <a:p>
            <a:pPr marL="0" indent="0" algn="ctr">
              <a:buNone/>
            </a:pPr>
            <a:endParaRPr lang="en-GB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sr-Cyrl-C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163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C644E65-D9B7-8F28-1B90-1B6514E7D3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Комуникација дијете - васпитач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466C8AC-9995-0CAC-3D59-E2CACE7502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181717"/>
            <a:ext cx="8686800" cy="4830763"/>
          </a:xfrm>
        </p:spPr>
        <p:txBody>
          <a:bodyPr/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sr-Cyrl-C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„</a:t>
            </a:r>
            <a:r>
              <a:rPr lang="sr-Cyrl-C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Цјелокупна</a:t>
            </a:r>
            <a:r>
              <a:rPr lang="sr-Cyrl-C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рана социјалност </a:t>
            </a:r>
            <a:r>
              <a:rPr lang="sr-Cyrl-C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дјетета</a:t>
            </a:r>
            <a:r>
              <a:rPr lang="sr-Cyrl-C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свједочи</a:t>
            </a:r>
            <a:r>
              <a:rPr lang="sr-Cyrl-C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да постоји снажна мотивација </a:t>
            </a:r>
            <a:r>
              <a:rPr lang="sr-Cyrl-C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дјетета</a:t>
            </a:r>
            <a:r>
              <a:rPr lang="sr-Cyrl-C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 комуникацију.“ (Ивић, 1978:171).</a:t>
            </a: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sr-Cyrl-C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Укључивањем 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васпитну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групу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мијењају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елементи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дјететовог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непосредног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окружења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Дијете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навикава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ново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мјесто,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вријеме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које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проводи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вртићу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услове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учествује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новим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активностима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добија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потпуно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нову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улогу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У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свом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дјелу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„О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васпитању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комуникацији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Граорац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говори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социо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емотивној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размјени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између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дјетета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одраслог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који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брине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њему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као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о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способности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дјетета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већ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најранијег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дјетињства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развија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социјалну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перцепцију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успоставља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рану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невербалну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двосмјерну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комуникацију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„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Дијете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је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веома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рано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извесном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смислу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социјално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компетентно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јер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може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подстиче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одраслог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партнера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контакт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.“ (Граорац,1989:179).  </a:t>
            </a:r>
            <a:endParaRPr lang="sr-Cyrl-R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731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B9A2883-6B24-5715-1517-449F11C9F5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Главни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задатак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васпитача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је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овлада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вјештинама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активног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слушања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како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препознао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дјечије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потребе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њим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успоставио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квалитетан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комуникациони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однос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Cyrl-R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sr-Cyrl-RS" sz="1800" dirty="0">
              <a:solidFill>
                <a:srgbClr val="0070C0"/>
              </a:solidFill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Бањанин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истиче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„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треба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разликовати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појма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чуло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слуха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као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којим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региструјемо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звучне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вибрације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слушање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као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процес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коме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остварује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перцепција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разумијевање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онога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што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чујемо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Тачније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слушање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захтјева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фокусирање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пажње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тумачење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декодирање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меморисање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звучних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импулса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којима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је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садржан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код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поруке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.“ (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Бањанин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2003:192). </a:t>
            </a:r>
            <a:endParaRPr lang="sr-Cyrl-R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sr-Cyrl-RS" sz="1800" dirty="0">
              <a:solidFill>
                <a:srgbClr val="0070C0"/>
              </a:solidFill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Андевски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наводи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„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активно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слушање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обухвата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остварење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пријатних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оквирних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услова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току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разговора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отклањање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сметњи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стављање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довољно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времена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располагање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прекидати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саговорника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показивање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заинтересованости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језичком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нивоу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итд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.)“ (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Андевски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2008:114).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5354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6435122-865D-7600-73F3-66F54BC37E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Комуникација родитељ - васпитач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52DAEB1-5C36-14F8-F907-6AC8C01416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sr-Cyrl-RS" sz="1800" dirty="0">
                <a:solidFill>
                  <a:srgbClr val="0070C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аспитач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је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креатор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комуникацијског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односа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родитељем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и, 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још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увијек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иницијатор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склапања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партнерства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правом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смислу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ријечи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sr-Cyrl-R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sr-Cyrl-R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sr-Cyrl-RS" sz="1800" dirty="0">
                <a:solidFill>
                  <a:srgbClr val="FF000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ожељн</a:t>
            </a:r>
            <a:r>
              <a:rPr lang="sr-Cyrl-R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особин</a:t>
            </a:r>
            <a:r>
              <a:rPr lang="sr-Cyrl-R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ставови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поступци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васпитача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сарадњи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родитељима</a:t>
            </a:r>
            <a:r>
              <a:rPr lang="sr-Cyrl-RS" sz="1800" dirty="0">
                <a:solidFill>
                  <a:srgbClr val="FF000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„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пажљиво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стрпљиво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слуша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истински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заинтересован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проблем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спреман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пружи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помоћ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љубазан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смирен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одмјерен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природан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ауторитет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повјерење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гради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стручности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пријатан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тон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глас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израз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лица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састанци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родитељима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ефикасни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залази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интиму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искрен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ненаметљив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флексибилан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тактичан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посједује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високу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општу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културу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говори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једноставним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разумљивим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језиком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храбри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родитеља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прихвата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цијени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сугестије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родитеља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</a:t>
            </a:r>
            <a:r>
              <a:rPr lang="en-U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.“  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Станојловић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Спасојевић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2005: 83).</a:t>
            </a:r>
            <a:endParaRPr lang="sr-Cyrl-R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sr-Cyrl-RS" sz="1800" dirty="0">
              <a:solidFill>
                <a:srgbClr val="0070C0"/>
              </a:solidFill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Сматрамо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исте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особине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ставове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треба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посједују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родитељи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како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комуникација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заиста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била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равноправна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двосмјерна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у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најбољем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интересу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дјетета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Тако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ће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родитељ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пасивног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слушача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примаоца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поруке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постати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равноправан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партнер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4966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0A8878B-696E-2361-D15E-175E8FF7BB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22237"/>
            <a:ext cx="7924800" cy="1066800"/>
          </a:xfrm>
        </p:spPr>
        <p:txBody>
          <a:bodyPr/>
          <a:lstStyle/>
          <a:p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Комуникација васпитач- васпитач, васпитач – директор, васпитач – стручни сарадник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B1399B6-CF5E-A783-D054-9DC829465F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Тимски рад у предшколској установи </a:t>
            </a:r>
            <a:r>
              <a:rPr lang="sr-Cyrl-RS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подразумијева</a:t>
            </a: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интеракцију у којој сваки члан тима, у складу са својом стручношћу, доприноси креативним </a:t>
            </a:r>
            <a:r>
              <a:rPr lang="sr-Cyrl-RS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рјешењима</a:t>
            </a: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раду са </a:t>
            </a:r>
            <a:r>
              <a:rPr lang="sr-Cyrl-RS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дјецом</a:t>
            </a: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sr-Cyrl-RS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Подијељена</a:t>
            </a: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одговорност, континуирани дијалог и размјена знања и искустава, граде предшколску установу као мјесто заједничког живљења </a:t>
            </a:r>
            <a:r>
              <a:rPr lang="sr-Cyrl-RS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дјеце</a:t>
            </a: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родитеља, васпитача и свих других из непосредног дјечијег окружења.</a:t>
            </a:r>
            <a:endParaRPr lang="en-US" sz="1800" b="1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sr-Cyrl-RS" sz="1800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Комуникација је заснована на међусобном поштовању, </a:t>
            </a:r>
            <a:r>
              <a:rPr lang="sr-Cyrl-RS" sz="1800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повјерењу</a:t>
            </a:r>
            <a:r>
              <a:rPr lang="sr-Cyrl-RS" sz="1800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оданости, коректности, поштовању достојанства другог, подршци и помоћи, давању стручних </a:t>
            </a:r>
            <a:r>
              <a:rPr lang="sr-Cyrl-RS" sz="1800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савјета</a:t>
            </a:r>
            <a:r>
              <a:rPr lang="sr-Cyrl-RS" sz="1800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сл.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endParaRPr lang="sr-Cyrl-RS" sz="1800" dirty="0">
              <a:solidFill>
                <a:srgbClr val="0070C0"/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dirty="0">
                <a:solidFill>
                  <a:srgbClr val="FF0000"/>
                </a:solidFill>
                <a:latin typeface="Comic Sans MS" panose="030F0702030302020204" pitchFamily="66" charset="0"/>
              </a:rPr>
              <a:t>Руководиоци својом ангажованошћу на послу, примјереним понашањем и поштовањем закона, моралних и етичких принципа дају примјер запосленима. Ауторитет граде на својој стручности и посвећености послу. У односу према запосленима, дјеци и родитељима (корисницима услуга вртића) руководилац је без изузетка коректан и правичан. </a:t>
            </a:r>
            <a:endParaRPr lang="sr-Cyrl-RS" sz="1800" dirty="0">
              <a:solidFill>
                <a:srgbClr val="FF0000"/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1237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B5B1FAC-FF43-8C64-B95E-B4B2FB7678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4219" y="2286000"/>
            <a:ext cx="4800600" cy="3352800"/>
          </a:xfrm>
        </p:spPr>
        <p:txBody>
          <a:bodyPr>
            <a:normAutofit/>
          </a:bodyPr>
          <a:lstStyle/>
          <a:p>
            <a:pPr marL="0" indent="0" algn="ctr"/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АФЕКТИВНА ВЕЗАНОСТ</a:t>
            </a:r>
            <a:b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1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коришћени материјали</a:t>
            </a:r>
            <a:br>
              <a:rPr lang="sr-Cyrl-RS" sz="16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1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др Александре Хаџић</a:t>
            </a:r>
            <a:endParaRPr lang="en-US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4664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BA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Афективна везаност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BA" dirty="0"/>
          </a:p>
          <a:p>
            <a:pPr algn="just"/>
            <a:endParaRPr lang="sr-Latn-BA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sr-Latn-BA" b="1" dirty="0">
                <a:solidFill>
                  <a:srgbClr val="FF0000"/>
                </a:solidFill>
                <a:latin typeface="Comic Sans MS" panose="030F0702030302020204" pitchFamily="66" charset="0"/>
              </a:rPr>
              <a:t>„</a:t>
            </a:r>
            <a:r>
              <a:rPr lang="ru-RU" b="1" dirty="0">
                <a:solidFill>
                  <a:srgbClr val="FF0000"/>
                </a:solidFill>
                <a:latin typeface="Comic Sans MS" panose="030F0702030302020204" pitchFamily="66" charset="0"/>
              </a:rPr>
              <a:t>Представља специфичан однос који се у најранијем дјетињству формира између дјетета и родитељске фигуре и траје кроз читав живот, 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FF0000"/>
                </a:solidFill>
                <a:latin typeface="Comic Sans MS" panose="030F0702030302020204" pitchFamily="66" charset="0"/>
              </a:rPr>
              <a:t>као психолошка веза успостављена између 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FF0000"/>
                </a:solidFill>
                <a:latin typeface="Comic Sans MS" panose="030F0702030302020204" pitchFamily="66" charset="0"/>
              </a:rPr>
              <a:t>двоје људи."</a:t>
            </a:r>
            <a:r>
              <a:rPr lang="sr-Latn-BA" b="1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endParaRPr lang="sr-Cyrl-RS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r">
              <a:buNone/>
            </a:pPr>
            <a:r>
              <a:rPr lang="sr-Latn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(Bowlby, 1988.; </a:t>
            </a:r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Стефановић – Станојевић</a:t>
            </a:r>
            <a:r>
              <a:rPr lang="sr-Latn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, 2011).</a:t>
            </a:r>
            <a:endParaRPr lang="en-US" sz="18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1538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BA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Афективна везаност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Биолошка функција </a:t>
            </a:r>
            <a:r>
              <a:rPr lang="ru-RU" sz="1800" dirty="0">
                <a:latin typeface="Comic Sans MS" panose="030F0702030302020204" pitchFamily="66" charset="0"/>
              </a:rPr>
              <a:t>– </a:t>
            </a:r>
            <a:r>
              <a:rPr lang="ru-RU" sz="1800" dirty="0">
                <a:solidFill>
                  <a:srgbClr val="FF0000"/>
                </a:solidFill>
                <a:latin typeface="Comic Sans MS" panose="030F0702030302020204" pitchFamily="66" charset="0"/>
              </a:rPr>
              <a:t>заштита</a:t>
            </a:r>
          </a:p>
          <a:p>
            <a:r>
              <a:rPr lang="ru-RU" sz="1800" dirty="0">
                <a:solidFill>
                  <a:srgbClr val="FF0000"/>
                </a:solidFill>
                <a:latin typeface="Comic Sans MS" panose="030F0702030302020204" pitchFamily="66" charset="0"/>
              </a:rPr>
              <a:t>Потреба</a:t>
            </a:r>
            <a:r>
              <a:rPr lang="ru-RU" sz="1800" dirty="0">
                <a:latin typeface="Comic Sans MS" panose="030F0702030302020204" pitchFamily="66" charset="0"/>
              </a:rPr>
              <a:t> 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за везаношћу је базична и без ње нема опстанка;</a:t>
            </a:r>
          </a:p>
          <a:p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Представља</a:t>
            </a:r>
            <a:r>
              <a:rPr lang="ru-RU" sz="1800" dirty="0">
                <a:latin typeface="Comic Sans MS" panose="030F0702030302020204" pitchFamily="66" charset="0"/>
              </a:rPr>
              <a:t> </a:t>
            </a:r>
            <a:r>
              <a:rPr lang="ru-RU" sz="1800" dirty="0">
                <a:solidFill>
                  <a:srgbClr val="FF0000"/>
                </a:solidFill>
                <a:latin typeface="Comic Sans MS" panose="030F0702030302020204" pitchFamily="66" charset="0"/>
              </a:rPr>
              <a:t>урођену диспозицију 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тражења близине и контакта са другом особом, нарочито у специфичним условима пријетње и угрожености;</a:t>
            </a:r>
          </a:p>
          <a:p>
            <a:r>
              <a:rPr lang="ru-RU" sz="1800" dirty="0">
                <a:solidFill>
                  <a:srgbClr val="FF0000"/>
                </a:solidFill>
                <a:latin typeface="Comic Sans MS" panose="030F0702030302020204" pitchFamily="66" charset="0"/>
              </a:rPr>
              <a:t>Понашање</a:t>
            </a:r>
            <a:r>
              <a:rPr lang="ru-RU" sz="1800" dirty="0">
                <a:latin typeface="Comic Sans MS" panose="030F0702030302020204" pitchFamily="66" charset="0"/>
              </a:rPr>
              <a:t> 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афективне везаности служи одржавању блискости са одређеном, преферираном фигуром везаности;</a:t>
            </a:r>
          </a:p>
          <a:p>
            <a:r>
              <a:rPr lang="ru-RU" sz="1800" dirty="0">
                <a:solidFill>
                  <a:srgbClr val="FF0000"/>
                </a:solidFill>
                <a:latin typeface="Comic Sans MS" panose="030F0702030302020204" pitchFamily="66" charset="0"/>
              </a:rPr>
              <a:t>Примарна стратегија 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је тражење и добијање подршке (сигурна везаност).</a:t>
            </a:r>
          </a:p>
          <a:p>
            <a:r>
              <a:rPr lang="ru-RU" sz="1800" dirty="0">
                <a:solidFill>
                  <a:srgbClr val="FF0000"/>
                </a:solidFill>
                <a:latin typeface="Comic Sans MS" panose="030F0702030302020204" pitchFamily="66" charset="0"/>
              </a:rPr>
              <a:t>Адаптацијом на околности настају несигурне 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стратегије и несигурна везаност.</a:t>
            </a:r>
            <a:endParaRPr lang="en-US" sz="18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462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BA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Индивидуалне разлике – модалитети везаности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У дјетињству формирана </a:t>
            </a:r>
            <a:r>
              <a:rPr lang="ru-RU" sz="1800" dirty="0">
                <a:solidFill>
                  <a:srgbClr val="FF0000"/>
                </a:solidFill>
                <a:latin typeface="Comic Sans MS" panose="030F0702030302020204" pitchFamily="66" charset="0"/>
              </a:rPr>
              <a:t>два УРМ </a:t>
            </a:r>
          </a:p>
          <a:p>
            <a:pPr algn="just"/>
            <a:endParaRPr lang="ru-RU" sz="1800" dirty="0">
              <a:latin typeface="Comic Sans MS" panose="030F0702030302020204" pitchFamily="66" charset="0"/>
            </a:endParaRPr>
          </a:p>
          <a:p>
            <a:pPr algn="just"/>
            <a:r>
              <a:rPr lang="ru-RU" sz="1800" dirty="0">
                <a:solidFill>
                  <a:srgbClr val="FF0000"/>
                </a:solidFill>
                <a:latin typeface="Comic Sans MS" panose="030F0702030302020204" pitchFamily="66" charset="0"/>
              </a:rPr>
              <a:t>Модел себе </a:t>
            </a:r>
            <a:r>
              <a:rPr lang="ru-RU" sz="1800" dirty="0">
                <a:solidFill>
                  <a:srgbClr val="7030A0"/>
                </a:solidFill>
                <a:latin typeface="Comic Sans MS" panose="030F0702030302020204" pitchFamily="66" charset="0"/>
              </a:rPr>
              <a:t>(доживљај себе вриједним и способним)</a:t>
            </a:r>
          </a:p>
          <a:p>
            <a:pPr algn="just"/>
            <a:r>
              <a:rPr lang="ru-RU" sz="1800" dirty="0">
                <a:solidFill>
                  <a:srgbClr val="FF0000"/>
                </a:solidFill>
                <a:latin typeface="Comic Sans MS" panose="030F0702030302020204" pitchFamily="66" charset="0"/>
              </a:rPr>
              <a:t>Модел других </a:t>
            </a:r>
            <a:r>
              <a:rPr lang="ru-RU" sz="1800" dirty="0">
                <a:solidFill>
                  <a:srgbClr val="7030A0"/>
                </a:solidFill>
                <a:latin typeface="Comic Sans MS" panose="030F0702030302020204" pitchFamily="66" charset="0"/>
              </a:rPr>
              <a:t>(доживљај других доступном и могућност да се на њих рачуна)</a:t>
            </a:r>
          </a:p>
          <a:p>
            <a:pPr algn="just"/>
            <a:endParaRPr lang="ru-RU" sz="1800" dirty="0">
              <a:solidFill>
                <a:srgbClr val="7030A0"/>
              </a:solidFill>
              <a:latin typeface="Comic Sans MS" panose="030F0702030302020204" pitchFamily="66" charset="0"/>
            </a:endParaRPr>
          </a:p>
          <a:p>
            <a:pPr algn="just"/>
            <a:endParaRPr lang="ru-RU" sz="1800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just"/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Модели настају на основу </a:t>
            </a:r>
            <a:r>
              <a:rPr lang="ru-RU" sz="1800" dirty="0">
                <a:solidFill>
                  <a:srgbClr val="FF0000"/>
                </a:solidFill>
                <a:latin typeface="Comic Sans MS" panose="030F0702030302020204" pitchFamily="66" charset="0"/>
              </a:rPr>
              <a:t>бројних поновљених понашања са родитељском фигуром 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(особа која се у највећој мјери брине за дијете и одговара на његове потребе – у већини култура је то мајка, али се укључују и баке, очеви и други одрасли)</a:t>
            </a:r>
          </a:p>
          <a:p>
            <a:pPr algn="just"/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Два модела одређују </a:t>
            </a:r>
            <a:r>
              <a:rPr lang="ru-RU" sz="1800" dirty="0">
                <a:solidFill>
                  <a:srgbClr val="FF0000"/>
                </a:solidFill>
                <a:latin typeface="Comic Sans MS" panose="030F0702030302020204" pitchFamily="66" charset="0"/>
              </a:rPr>
              <a:t>доживљај себе и свијета и доживљај сигурности и угрожености.</a:t>
            </a:r>
            <a:endParaRPr lang="en-US" sz="1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3444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839200" cy="990600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Рани развој (0,6 до 1,6) – разлике добијене на основу Ситуације са странцем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52400" y="1371600"/>
          <a:ext cx="8839200" cy="531472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4196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19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454950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Сигурно везани </a:t>
                      </a:r>
                    </a:p>
                    <a:p>
                      <a:endParaRPr lang="sr-Latn-BA" dirty="0">
                        <a:solidFill>
                          <a:srgbClr val="0070C0"/>
                        </a:solidFill>
                        <a:latin typeface="Comic Sans MS" panose="030F0702030302020204" pitchFamily="66" charset="0"/>
                      </a:endParaRPr>
                    </a:p>
                    <a:p>
                      <a:r>
                        <a:rPr lang="ru-RU" b="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Траже подршку и добијају утјеху.</a:t>
                      </a:r>
                    </a:p>
                    <a:p>
                      <a:r>
                        <a:rPr lang="ru-RU" b="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Могу да се умире; када се умире окрећу се истраживању околине.</a:t>
                      </a:r>
                    </a:p>
                    <a:p>
                      <a:r>
                        <a:rPr lang="ru-RU" b="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Родитељи су сензитивни и осјетљиви.</a:t>
                      </a:r>
                      <a:endParaRPr lang="en-US" b="0" dirty="0">
                        <a:solidFill>
                          <a:srgbClr val="0070C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Преокупирано везани</a:t>
                      </a:r>
                    </a:p>
                    <a:p>
                      <a:endParaRPr lang="ru-RU" b="0" dirty="0">
                        <a:solidFill>
                          <a:srgbClr val="0070C0"/>
                        </a:solidFill>
                        <a:latin typeface="Comic Sans MS" panose="030F0702030302020204" pitchFamily="66" charset="0"/>
                      </a:endParaRPr>
                    </a:p>
                    <a:p>
                      <a:r>
                        <a:rPr lang="ru-RU" b="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Траже подршку и појачавају реакцију. Умирење им није довољно. </a:t>
                      </a:r>
                    </a:p>
                    <a:p>
                      <a:r>
                        <a:rPr lang="ru-RU" b="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Надзиру родитеља и ријетко се окрећу истраживању околине.</a:t>
                      </a:r>
                    </a:p>
                    <a:p>
                      <a:r>
                        <a:rPr lang="ru-RU" b="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Родитељи су селективно доступни.</a:t>
                      </a:r>
                      <a:endParaRPr lang="en-US" b="0" dirty="0">
                        <a:solidFill>
                          <a:srgbClr val="0070C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59772"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Одбацујуће везани</a:t>
                      </a:r>
                    </a:p>
                    <a:p>
                      <a:endParaRPr lang="ru-RU" b="1" dirty="0">
                        <a:solidFill>
                          <a:srgbClr val="0070C0"/>
                        </a:solidFill>
                        <a:latin typeface="Comic Sans MS" panose="030F0702030302020204" pitchFamily="66" charset="0"/>
                      </a:endParaRPr>
                    </a:p>
                    <a:p>
                      <a:r>
                        <a:rPr lang="ru-RU" b="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Не траже подршку и сами се умирују; дуго остају узнемирени али се то споља не види.</a:t>
                      </a:r>
                    </a:p>
                    <a:p>
                      <a:r>
                        <a:rPr lang="ru-RU" b="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Усмјерени су на активности и избјегавање емоција.</a:t>
                      </a:r>
                    </a:p>
                    <a:p>
                      <a:r>
                        <a:rPr lang="ru-RU" b="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Родитељи су досљедно недоступни.</a:t>
                      </a:r>
                      <a:endParaRPr lang="en-US" b="0" dirty="0">
                        <a:solidFill>
                          <a:srgbClr val="0070C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Дезорганизовано (плашљиво) везани</a:t>
                      </a:r>
                    </a:p>
                    <a:p>
                      <a:endParaRPr lang="ru-RU" b="0" dirty="0">
                        <a:solidFill>
                          <a:srgbClr val="0070C0"/>
                        </a:solidFill>
                        <a:latin typeface="Comic Sans MS" panose="030F0702030302020204" pitchFamily="66" charset="0"/>
                      </a:endParaRPr>
                    </a:p>
                    <a:p>
                      <a:r>
                        <a:rPr lang="ru-RU" b="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Немају очекиване реакције; често су чудне и непредвидиве.</a:t>
                      </a:r>
                    </a:p>
                    <a:p>
                      <a:r>
                        <a:rPr lang="ru-RU" b="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Немају досљедну стратегију.</a:t>
                      </a:r>
                    </a:p>
                    <a:p>
                      <a:r>
                        <a:rPr lang="ru-RU" b="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Родитељ је или извор страха или застрашен.</a:t>
                      </a:r>
                    </a:p>
                    <a:p>
                      <a:r>
                        <a:rPr lang="ru-RU" b="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Повезан са трауматским искуствима, злостављањем и занемаривањем.</a:t>
                      </a:r>
                      <a:endParaRPr lang="sr-Latn-BA" b="0" dirty="0">
                        <a:solidFill>
                          <a:srgbClr val="0070C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3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BA" altLang="en-U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Модалитети везаности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04800" y="1219200"/>
            <a:ext cx="8229600" cy="4876800"/>
          </a:xfrm>
        </p:spPr>
        <p:txBody>
          <a:bodyPr/>
          <a:lstStyle/>
          <a:p>
            <a:pPr marL="0" indent="0">
              <a:buNone/>
            </a:pPr>
            <a:r>
              <a:rPr lang="ru-RU" altLang="en-US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Специфичност понашања сигурно и несигурно везане дјеце: </a:t>
            </a:r>
            <a:r>
              <a:rPr lang="sr-Latn-BA" altLang="en-US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B</a:t>
            </a:r>
            <a:r>
              <a:rPr lang="ru-RU" altLang="en-US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, А, </a:t>
            </a:r>
            <a:r>
              <a:rPr lang="sr-Latn-BA" altLang="en-US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C</a:t>
            </a:r>
            <a:r>
              <a:rPr lang="ru-RU" altLang="en-US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и </a:t>
            </a:r>
            <a:r>
              <a:rPr lang="sr-Latn-BA" altLang="en-US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D</a:t>
            </a:r>
            <a:r>
              <a:rPr lang="ru-RU" altLang="en-US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тип.</a:t>
            </a:r>
            <a:endParaRPr lang="en-US" altLang="en-US" sz="1800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endParaRPr lang="sr-Latn-BA" sz="1800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440093" y="2004527"/>
          <a:ext cx="8229601" cy="42806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44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80186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91313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74717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18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Анксиозност око губитка блиских релација</a:t>
                      </a:r>
                      <a:endParaRPr lang="en-US" sz="18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32924">
                <a:tc rowSpan="3">
                  <a:txBody>
                    <a:bodyPr/>
                    <a:lstStyle/>
                    <a:p>
                      <a:pPr marL="71755" marR="7175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18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Избјегавање</a:t>
                      </a:r>
                      <a:r>
                        <a:rPr lang="sr-Latn-BA" sz="18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8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блискости</a:t>
                      </a:r>
                      <a:endParaRPr lang="en-US" sz="18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18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Позитивно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виђење себе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1800" dirty="0">
                          <a:solidFill>
                            <a:srgbClr val="00B050"/>
                          </a:solidFill>
                          <a:effectLst/>
                          <a:latin typeface="Comic Sans MS" panose="030F0702030302020204" pitchFamily="66" charset="0"/>
                        </a:rPr>
                        <a:t>Негативно</a:t>
                      </a:r>
                      <a:endParaRPr lang="en-US" sz="1800" dirty="0">
                        <a:solidFill>
                          <a:srgbClr val="00B05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виђење себе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196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18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Позитивно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виђење других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r-Latn-BA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18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B</a:t>
                      </a:r>
                      <a:endParaRPr lang="en-US" sz="18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СИГУРАН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r-Latn-BA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18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C</a:t>
                      </a:r>
                      <a:endParaRPr lang="en-US" sz="18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ПРЕОКУПИРАН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2150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1800" dirty="0">
                          <a:solidFill>
                            <a:srgbClr val="00B050"/>
                          </a:solidFill>
                          <a:effectLst/>
                          <a:latin typeface="Comic Sans MS" panose="030F0702030302020204" pitchFamily="66" charset="0"/>
                        </a:rPr>
                        <a:t>Негативно</a:t>
                      </a:r>
                      <a:r>
                        <a:rPr lang="sr-Latn-BA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виђење других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r-Latn-BA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18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A</a:t>
                      </a:r>
                      <a:endParaRPr lang="en-US" sz="18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ИЗБЈЕГАВАЈУЋИ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r-Latn-BA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18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D</a:t>
                      </a:r>
                      <a:endParaRPr lang="en-US" sz="18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ПЛАШЉИВИ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7897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B89C851-80B1-C461-5D3E-33F137479E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1359763"/>
            <a:ext cx="9067800" cy="4830763"/>
          </a:xfrm>
        </p:spPr>
        <p:txBody>
          <a:bodyPr/>
          <a:lstStyle/>
          <a:p>
            <a:pPr marL="0" indent="0">
              <a:buNone/>
            </a:pPr>
            <a:r>
              <a:rPr lang="sr-Cyrl-RS" sz="1800" b="1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Теме:</a:t>
            </a:r>
          </a:p>
          <a:p>
            <a:pPr marL="0" indent="0">
              <a:buNone/>
            </a:pPr>
            <a:r>
              <a:rPr lang="sr-Cyrl-RS" sz="18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1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.</a:t>
            </a:r>
            <a:r>
              <a:rPr lang="sr-Cyrl-RS" sz="18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Утицај </a:t>
            </a:r>
            <a:r>
              <a:rPr lang="sr-Latn-RS" sz="18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Covid</a:t>
            </a:r>
            <a:r>
              <a:rPr lang="sr-Cyrl-RS" sz="18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-19 пандемије на квалитет васпитно-образовног рада</a:t>
            </a:r>
            <a:r>
              <a:rPr lang="sr-Latn-RS" sz="18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- </a:t>
            </a:r>
            <a:r>
              <a:rPr lang="sr-Cyrl-RS" sz="18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преглед истраживања  </a:t>
            </a:r>
          </a:p>
          <a:p>
            <a:pPr marL="0" indent="0">
              <a:buNone/>
            </a:pPr>
            <a:r>
              <a:rPr lang="sr-Cyrl-RS" sz="18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Сања Радетић </a:t>
            </a:r>
            <a:r>
              <a:rPr lang="sr-Cyrl-RS" sz="1800" dirty="0" err="1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Ловрић</a:t>
            </a:r>
            <a:r>
              <a:rPr lang="sr-Cyrl-RS" sz="18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, Наташа Цвијановић</a:t>
            </a:r>
          </a:p>
          <a:p>
            <a:pPr marL="0" indent="0">
              <a:buNone/>
            </a:pPr>
            <a:r>
              <a:rPr lang="sr-Cyrl-RS" sz="18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2.Представљање пројекта „</a:t>
            </a:r>
            <a:r>
              <a:rPr lang="sr-Cyrl-RS" sz="1800" b="1" dirty="0" err="1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Интервизијска</a:t>
            </a:r>
            <a:r>
              <a:rPr lang="sr-Cyrl-RS" sz="18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и социјално-психолошка подршка професионалцима у образовном сектору у Републици Српској“  Сања </a:t>
            </a:r>
            <a:r>
              <a:rPr lang="sr-Cyrl-RS" sz="1800" b="1" dirty="0" err="1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Ловрић</a:t>
            </a:r>
            <a:r>
              <a:rPr lang="sr-Cyrl-RS" sz="18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Радетић</a:t>
            </a:r>
          </a:p>
          <a:p>
            <a:pPr marL="0" indent="0">
              <a:buNone/>
            </a:pPr>
            <a:r>
              <a:rPr lang="sr-Cyrl-RS" sz="18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3.Родитељска очекивања од </a:t>
            </a:r>
            <a:r>
              <a:rPr lang="sr-Cyrl-RS" sz="1800" b="1" dirty="0" err="1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дјеце</a:t>
            </a:r>
            <a:r>
              <a:rPr lang="sr-Cyrl-RS" sz="18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и наставника </a:t>
            </a:r>
          </a:p>
          <a:p>
            <a:pPr marL="0" indent="0">
              <a:buNone/>
            </a:pPr>
            <a:r>
              <a:rPr lang="sr-Cyrl-RS" sz="18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Сања Радетић </a:t>
            </a:r>
            <a:r>
              <a:rPr lang="sr-Cyrl-RS" sz="1800" dirty="0" err="1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Ловрић</a:t>
            </a:r>
            <a:endParaRPr lang="sr-Cyrl-RS" sz="1800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sr-Cyrl-RS" sz="18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4.Канали комуникације у школи</a:t>
            </a:r>
          </a:p>
          <a:p>
            <a:pPr marL="0" indent="0">
              <a:buNone/>
            </a:pPr>
            <a:r>
              <a:rPr lang="sr-Cyrl-RS" sz="18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Срђан </a:t>
            </a:r>
            <a:r>
              <a:rPr lang="sr-Cyrl-RS" sz="1800" dirty="0" err="1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Душанић</a:t>
            </a:r>
            <a:endParaRPr lang="sr-Cyrl-RS" sz="1800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sr-Cyrl-RS" sz="18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5.Моћ и ауторитет наставника </a:t>
            </a:r>
          </a:p>
          <a:p>
            <a:pPr marL="0" indent="0">
              <a:buNone/>
            </a:pPr>
            <a:r>
              <a:rPr lang="sr-Cyrl-RS" sz="18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Татјана Марић</a:t>
            </a:r>
          </a:p>
          <a:p>
            <a:pPr marL="0" indent="0">
              <a:buNone/>
            </a:pPr>
            <a:r>
              <a:rPr lang="sr-Cyrl-RS" sz="18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6. Афективна везаност у школи</a:t>
            </a:r>
          </a:p>
          <a:p>
            <a:pPr marL="0" indent="0">
              <a:buNone/>
            </a:pPr>
            <a:r>
              <a:rPr lang="sr-Cyrl-RS" sz="18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Александра Хаџић</a:t>
            </a:r>
          </a:p>
          <a:p>
            <a:pPr marL="0" indent="0">
              <a:buNone/>
            </a:pPr>
            <a:r>
              <a:rPr lang="sr-Cyrl-RS" sz="18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6.Рефлексија и саморефлексија – темељне компетенције наставника</a:t>
            </a:r>
          </a:p>
          <a:p>
            <a:pPr marL="0" indent="0">
              <a:buNone/>
            </a:pPr>
            <a:r>
              <a:rPr lang="sr-Cyrl-RS" sz="18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Татјана Михајловић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33AD724-5972-DEB9-DA92-2944656F63BA}"/>
              </a:ext>
            </a:extLst>
          </p:cNvPr>
          <p:cNvSpPr txBox="1"/>
          <p:nvPr/>
        </p:nvSpPr>
        <p:spPr>
          <a:xfrm>
            <a:off x="1295400" y="381000"/>
            <a:ext cx="7239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СТРУЧНО УСАВРШАВАЊЕ ИНСПЕКТОРА – ПРОСВЈЕТНИХ САВЈЕТНИКА</a:t>
            </a:r>
          </a:p>
          <a:p>
            <a:pPr algn="ctr"/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ЈАХОРИНА, 8-10.8.2022.</a:t>
            </a:r>
          </a:p>
        </p:txBody>
      </p:sp>
    </p:spTree>
    <p:extLst>
      <p:ext uri="{BB962C8B-B14F-4D97-AF65-F5344CB8AC3E}">
        <p14:creationId xmlns:p14="http://schemas.microsoft.com/office/powerpoint/2010/main" val="1962957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Шта афективна везаност даје каснијем развоју?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BA" dirty="0"/>
          </a:p>
          <a:p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Емоционална регулација</a:t>
            </a:r>
          </a:p>
          <a:p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Изградња релација током цијелог живота </a:t>
            </a:r>
            <a:endParaRPr lang="sr-Latn-BA" sz="1800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sr-Latn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 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(трансфер на друге блиске односе, од пријатеља, </a:t>
            </a:r>
            <a:endParaRPr lang="sr-Latn-BA" sz="1800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sr-Latn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  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партнера до сопствене дјеце)</a:t>
            </a:r>
          </a:p>
          <a:p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Психосоцијална прилагођеност</a:t>
            </a:r>
          </a:p>
          <a:p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Ментално и физичко здравље</a:t>
            </a:r>
          </a:p>
          <a:p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Капацитет за ментализацију</a:t>
            </a:r>
            <a:endParaRPr lang="en-US" sz="18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6238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BA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Сигурна везаност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90000"/>
              </a:lnSpc>
              <a:buClr>
                <a:srgbClr val="00FF00"/>
              </a:buClr>
              <a:buSzPct val="150000"/>
              <a:buNone/>
            </a:pPr>
            <a:endParaRPr lang="sr-Latn-BA" altLang="en-US" dirty="0"/>
          </a:p>
          <a:p>
            <a:pPr>
              <a:lnSpc>
                <a:spcPct val="90000"/>
              </a:lnSpc>
              <a:buClr>
                <a:srgbClr val="00FF00"/>
              </a:buClr>
              <a:buSzPct val="150000"/>
              <a:buFont typeface="Wingdings" panose="05000000000000000000" pitchFamily="2" charset="2"/>
              <a:buChar char="§"/>
            </a:pPr>
            <a:r>
              <a:rPr lang="sr-Cyrl-BA" altLang="en-US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Потпунији и напреднији развој</a:t>
            </a:r>
          </a:p>
          <a:p>
            <a:pPr>
              <a:lnSpc>
                <a:spcPct val="90000"/>
              </a:lnSpc>
              <a:buClr>
                <a:srgbClr val="00FF00"/>
              </a:buClr>
              <a:buSzPct val="150000"/>
              <a:buFont typeface="Wingdings" panose="05000000000000000000" pitchFamily="2" charset="2"/>
              <a:buChar char="§"/>
            </a:pPr>
            <a:r>
              <a:rPr lang="sr-Cyrl-BA" altLang="en-US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Боља емоционална организација и контрола</a:t>
            </a:r>
          </a:p>
          <a:p>
            <a:pPr>
              <a:lnSpc>
                <a:spcPct val="90000"/>
              </a:lnSpc>
              <a:buClr>
                <a:srgbClr val="00FF00"/>
              </a:buClr>
              <a:buSzPct val="150000"/>
              <a:buFont typeface="Wingdings" panose="05000000000000000000" pitchFamily="2" charset="2"/>
              <a:buChar char="§"/>
            </a:pPr>
            <a:r>
              <a:rPr lang="sr-Cyrl-BA" altLang="en-US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Већа социјална прилагођеност</a:t>
            </a:r>
          </a:p>
          <a:p>
            <a:pPr>
              <a:lnSpc>
                <a:spcPct val="90000"/>
              </a:lnSpc>
              <a:buClr>
                <a:srgbClr val="00FF00"/>
              </a:buClr>
              <a:buSzPct val="150000"/>
              <a:buFont typeface="Wingdings" panose="05000000000000000000" pitchFamily="2" charset="2"/>
              <a:buChar char="§"/>
            </a:pPr>
            <a:r>
              <a:rPr lang="sr-Cyrl-BA" altLang="en-US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Веће задовољство различитим релацијама (од вршњачких до релација са сопственом дјецом)</a:t>
            </a:r>
          </a:p>
          <a:p>
            <a:pPr>
              <a:lnSpc>
                <a:spcPct val="90000"/>
              </a:lnSpc>
              <a:buClr>
                <a:srgbClr val="00FF00"/>
              </a:buClr>
              <a:buSzPct val="150000"/>
              <a:buFont typeface="Wingdings" panose="05000000000000000000" pitchFamily="2" charset="2"/>
              <a:buChar char="§"/>
            </a:pPr>
            <a:r>
              <a:rPr lang="sr-Cyrl-BA" altLang="en-US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Мања склоност насилном понашању или жртвовању</a:t>
            </a:r>
          </a:p>
          <a:p>
            <a:pPr>
              <a:lnSpc>
                <a:spcPct val="90000"/>
              </a:lnSpc>
              <a:buClr>
                <a:srgbClr val="00FF00"/>
              </a:buClr>
              <a:buSzPct val="150000"/>
              <a:buFont typeface="Wingdings" panose="05000000000000000000" pitchFamily="2" charset="2"/>
              <a:buChar char="§"/>
            </a:pPr>
            <a:r>
              <a:rPr lang="sr-Cyrl-BA" altLang="en-US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Мање психопатолошких испољавања</a:t>
            </a:r>
          </a:p>
          <a:p>
            <a:pPr>
              <a:lnSpc>
                <a:spcPct val="90000"/>
              </a:lnSpc>
              <a:buClr>
                <a:srgbClr val="00FF00"/>
              </a:buClr>
              <a:buSzPct val="150000"/>
              <a:buFont typeface="Wingdings" panose="05000000000000000000" pitchFamily="2" charset="2"/>
              <a:buChar char="§"/>
            </a:pPr>
            <a:r>
              <a:rPr lang="sr-Cyrl-BA" altLang="en-US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Лакше прилагођавање на развојне фазе (боље ношење са хоризонталним стресом) – адолесценција, одрасло доба, средовјечност, старење.</a:t>
            </a:r>
            <a:endParaRPr lang="en-US" sz="18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509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BA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Могућност промјене афективне везаности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038600"/>
          </a:xfrm>
        </p:spPr>
        <p:txBody>
          <a:bodyPr/>
          <a:lstStyle/>
          <a:p>
            <a:endParaRPr lang="sr-Latn-BA" dirty="0"/>
          </a:p>
          <a:p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Да ли су само рана искуства важна?</a:t>
            </a:r>
          </a:p>
          <a:p>
            <a:r>
              <a:rPr lang="ru-RU" dirty="0">
                <a:solidFill>
                  <a:srgbClr val="FF0000"/>
                </a:solidFill>
                <a:latin typeface="Comic Sans MS" panose="030F0702030302020204" pitchFamily="66" charset="0"/>
              </a:rPr>
              <a:t>Корективна искуства </a:t>
            </a:r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са другим одраслим који су доступни?</a:t>
            </a:r>
          </a:p>
          <a:p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Ко-регулација емоција?</a:t>
            </a:r>
          </a:p>
          <a:p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Укључивање других важних одраслих – васпитачи, учитељи, наставници, тренери, ментори....</a:t>
            </a:r>
            <a:endParaRPr lang="en-US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295080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Афективна везаност и васпитно-образовни контекст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204" y="1524000"/>
            <a:ext cx="8229600" cy="4038600"/>
          </a:xfrm>
        </p:spPr>
        <p:txBody>
          <a:bodyPr>
            <a:normAutofit/>
          </a:bodyPr>
          <a:lstStyle/>
          <a:p>
            <a:endParaRPr lang="sr-Latn-BA" sz="1800" dirty="0">
              <a:latin typeface="Comic Sans MS" panose="030F0702030302020204" pitchFamily="66" charset="0"/>
            </a:endParaRPr>
          </a:p>
          <a:p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Дјеца са </a:t>
            </a:r>
            <a:r>
              <a:rPr lang="sr-Cyrl-BA" sz="1800" dirty="0">
                <a:solidFill>
                  <a:srgbClr val="FF0000"/>
                </a:solidFill>
                <a:latin typeface="Comic Sans MS" panose="030F0702030302020204" pitchFamily="66" charset="0"/>
              </a:rPr>
              <a:t>различитим потребама афективне везаности</a:t>
            </a:r>
          </a:p>
          <a:p>
            <a:endParaRPr lang="sr-Cyrl-BA" sz="1800" dirty="0">
              <a:latin typeface="Comic Sans MS" panose="030F0702030302020204" pitchFamily="66" charset="0"/>
            </a:endParaRPr>
          </a:p>
          <a:p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Дјеца са </a:t>
            </a:r>
            <a:r>
              <a:rPr lang="sr-Cyrl-BA" sz="1800" dirty="0">
                <a:solidFill>
                  <a:srgbClr val="FF0000"/>
                </a:solidFill>
                <a:latin typeface="Comic Sans MS" panose="030F0702030302020204" pitchFamily="66" charset="0"/>
              </a:rPr>
              <a:t>различитим стратегијама емоционалне регулације које нису одабрали и не знају да их имају.</a:t>
            </a:r>
          </a:p>
          <a:p>
            <a:endParaRPr lang="sr-Cyrl-BA" sz="1800" dirty="0">
              <a:latin typeface="Comic Sans MS" panose="030F0702030302020204" pitchFamily="66" charset="0"/>
            </a:endParaRPr>
          </a:p>
          <a:p>
            <a:r>
              <a:rPr lang="sr-Cyrl-BA" sz="1800" dirty="0">
                <a:solidFill>
                  <a:srgbClr val="00B050"/>
                </a:solidFill>
                <a:latin typeface="Comic Sans MS" panose="030F0702030302020204" pitchFamily="66" charset="0"/>
              </a:rPr>
              <a:t>Хиперактивација</a:t>
            </a:r>
            <a:r>
              <a:rPr lang="sr-Cyrl-BA" sz="1800" dirty="0">
                <a:latin typeface="Comic Sans MS" panose="030F0702030302020204" pitchFamily="66" charset="0"/>
              </a:rPr>
              <a:t> </a:t>
            </a:r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(пренаглашавање емоционалних реакција)</a:t>
            </a:r>
          </a:p>
          <a:p>
            <a:r>
              <a:rPr lang="sr-Cyrl-BA" sz="1800" dirty="0">
                <a:solidFill>
                  <a:srgbClr val="00B050"/>
                </a:solidFill>
                <a:latin typeface="Comic Sans MS" panose="030F0702030302020204" pitchFamily="66" charset="0"/>
              </a:rPr>
              <a:t>Инхибиција</a:t>
            </a:r>
            <a:r>
              <a:rPr lang="sr-Cyrl-BA" sz="1800" dirty="0">
                <a:latin typeface="Comic Sans MS" panose="030F0702030302020204" pitchFamily="66" charset="0"/>
              </a:rPr>
              <a:t> </a:t>
            </a:r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(суспрезање до поништавања емоционалних реакција)</a:t>
            </a:r>
          </a:p>
          <a:p>
            <a:r>
              <a:rPr lang="sr-Cyrl-BA" sz="1800" dirty="0">
                <a:solidFill>
                  <a:srgbClr val="00B050"/>
                </a:solidFill>
                <a:latin typeface="Comic Sans MS" panose="030F0702030302020204" pitchFamily="66" charset="0"/>
              </a:rPr>
              <a:t>Непостојање досљедне стратегије </a:t>
            </a:r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(различити облици дезорганизације</a:t>
            </a:r>
            <a:r>
              <a:rPr lang="sr-Latn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)</a:t>
            </a:r>
            <a:endParaRPr lang="en-US" sz="18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5155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81000"/>
            <a:ext cx="8839200" cy="990600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Афективна везаност и емоционална регулација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02128311"/>
              </p:ext>
            </p:extLst>
          </p:nvPr>
        </p:nvGraphicFramePr>
        <p:xfrm>
          <a:off x="152400" y="1066800"/>
          <a:ext cx="8763000" cy="54661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196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434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794066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Comic Sans MS" panose="030F0702030302020204" pitchFamily="66" charset="0"/>
                        </a:rPr>
                        <a:t>Сигурно везани </a:t>
                      </a:r>
                    </a:p>
                    <a:p>
                      <a:endParaRPr lang="ru-RU" sz="1800" b="1" dirty="0">
                        <a:solidFill>
                          <a:srgbClr val="7030A0"/>
                        </a:solidFill>
                        <a:latin typeface="Comic Sans MS" panose="030F0702030302020204" pitchFamily="66" charset="0"/>
                      </a:endParaRPr>
                    </a:p>
                    <a:p>
                      <a:r>
                        <a:rPr lang="ru-RU" sz="1800" b="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Имају способност самоумирења</a:t>
                      </a:r>
                    </a:p>
                    <a:p>
                      <a:r>
                        <a:rPr lang="ru-RU" sz="1800" b="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Траже подршку и могу да је приме</a:t>
                      </a:r>
                    </a:p>
                    <a:p>
                      <a:r>
                        <a:rPr lang="ru-RU" sz="1800" b="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Могу да се умире и окрену другим активностима</a:t>
                      </a:r>
                    </a:p>
                    <a:p>
                      <a:r>
                        <a:rPr lang="ru-RU" sz="1800" b="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Могу да рачунају и на себе и на друге</a:t>
                      </a:r>
                      <a:endParaRPr lang="en-US" sz="1800" b="0" dirty="0">
                        <a:solidFill>
                          <a:srgbClr val="0070C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Comic Sans MS" panose="030F0702030302020204" pitchFamily="66" charset="0"/>
                        </a:rPr>
                        <a:t>Преокупирано везани</a:t>
                      </a:r>
                    </a:p>
                    <a:p>
                      <a:endParaRPr lang="ru-RU" sz="1800" b="0" dirty="0">
                        <a:solidFill>
                          <a:srgbClr val="7030A0"/>
                        </a:solidFill>
                        <a:latin typeface="Comic Sans MS" panose="030F0702030302020204" pitchFamily="66" charset="0"/>
                      </a:endParaRPr>
                    </a:p>
                    <a:p>
                      <a:r>
                        <a:rPr lang="ru-RU" sz="1800" b="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Хиперактивација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(пренаглашавање) емоција</a:t>
                      </a:r>
                    </a:p>
                    <a:p>
                      <a:r>
                        <a:rPr lang="ru-RU" sz="1800" b="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Готово све је извор узнемирености</a:t>
                      </a:r>
                    </a:p>
                    <a:p>
                      <a:r>
                        <a:rPr lang="ru-RU" sz="1800" b="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Тешко се умирују и подршке никада доста</a:t>
                      </a:r>
                    </a:p>
                    <a:p>
                      <a:r>
                        <a:rPr lang="ru-RU" sz="1800" b="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Љепљиви, зависни, несамостални</a:t>
                      </a:r>
                      <a:endParaRPr lang="en-US" sz="1800" b="0" dirty="0">
                        <a:solidFill>
                          <a:srgbClr val="0070C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72069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Comic Sans MS" panose="030F0702030302020204" pitchFamily="66" charset="0"/>
                        </a:rPr>
                        <a:t>Одбацујуће везани </a:t>
                      </a:r>
                    </a:p>
                    <a:p>
                      <a:endParaRPr lang="ru-RU" sz="1800" b="1" dirty="0">
                        <a:solidFill>
                          <a:srgbClr val="7030A0"/>
                        </a:solidFill>
                        <a:latin typeface="Comic Sans MS" panose="030F0702030302020204" pitchFamily="66" charset="0"/>
                      </a:endParaRPr>
                    </a:p>
                    <a:p>
                      <a:r>
                        <a:rPr lang="ru-RU" sz="1800" b="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Инхибиција емоција</a:t>
                      </a:r>
                    </a:p>
                    <a:p>
                      <a:r>
                        <a:rPr lang="ru-RU" sz="1800" b="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Могу да рачунају само на себе</a:t>
                      </a:r>
                    </a:p>
                    <a:p>
                      <a:r>
                        <a:rPr lang="ru-RU" sz="1800" b="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Не траже помоћ и не очекују да ће је добити</a:t>
                      </a:r>
                    </a:p>
                    <a:p>
                      <a:r>
                        <a:rPr lang="ru-RU" sz="1800" b="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Потискују емоције (много соматских проблема)</a:t>
                      </a:r>
                      <a:endParaRPr lang="en-US" sz="1800" b="0" dirty="0">
                        <a:solidFill>
                          <a:srgbClr val="0070C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rgbClr val="7030A0"/>
                          </a:solidFill>
                          <a:latin typeface="Comic Sans MS" panose="030F0702030302020204" pitchFamily="66" charset="0"/>
                        </a:rPr>
                        <a:t>Плашљиво (Дезорганизовано) везани</a:t>
                      </a:r>
                    </a:p>
                    <a:p>
                      <a:r>
                        <a:rPr lang="ru-RU" sz="1800" b="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Немају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јасну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стратегију</a:t>
                      </a:r>
                    </a:p>
                    <a:p>
                      <a:r>
                        <a:rPr lang="ru-RU" sz="1800" b="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Треба им подршка али је не очекују. Ако је и добију неповјерљиви су јер неће потрајати и платиће цијену. Обезврјеђују је.</a:t>
                      </a:r>
                    </a:p>
                    <a:p>
                      <a:r>
                        <a:rPr lang="ru-RU" sz="1800" b="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Застрашују или су застрашени</a:t>
                      </a:r>
                      <a:endParaRPr lang="en-US" sz="1800" b="0" dirty="0">
                        <a:solidFill>
                          <a:srgbClr val="0070C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0672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Сигурно везани</a:t>
            </a:r>
            <a:r>
              <a:rPr lang="sr-Latn-BA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у вртићу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61796"/>
            <a:ext cx="8229600" cy="4876800"/>
          </a:xfrm>
        </p:spPr>
        <p:txBody>
          <a:bodyPr/>
          <a:lstStyle/>
          <a:p>
            <a:endParaRPr lang="sr-Latn-BA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Способност да се одвоје и поднесу сепарациони дистрес</a:t>
            </a:r>
          </a:p>
          <a:p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Рачунање на друге и тражење подршке</a:t>
            </a:r>
          </a:p>
          <a:p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Могућност да се умире</a:t>
            </a:r>
          </a:p>
          <a:p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Прилагодљивост</a:t>
            </a:r>
          </a:p>
          <a:p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Укључивање других</a:t>
            </a:r>
          </a:p>
          <a:p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Повјерење </a:t>
            </a:r>
          </a:p>
          <a:p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Вјеровање у себе и своје снаге</a:t>
            </a:r>
          </a:p>
          <a:p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Оптимизам</a:t>
            </a:r>
          </a:p>
          <a:p>
            <a:r>
              <a:rPr lang="ru-RU" dirty="0">
                <a:solidFill>
                  <a:srgbClr val="0070C0"/>
                </a:solidFill>
                <a:latin typeface="Comic Sans MS" panose="030F0702030302020204" pitchFamily="66" charset="0"/>
              </a:rPr>
              <a:t>Још увијек је преко 50% дјеце сигурно везано</a:t>
            </a:r>
            <a:endParaRPr lang="en-US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380811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381000"/>
            <a:ext cx="7391400" cy="990600"/>
          </a:xfrm>
        </p:spPr>
        <p:txBody>
          <a:bodyPr>
            <a:normAutofit/>
          </a:bodyPr>
          <a:lstStyle/>
          <a:p>
            <a:r>
              <a:rPr lang="sr-Cyrl-BA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Анксиозно амбивалентни (преокупирани)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192" y="1447800"/>
            <a:ext cx="8229600" cy="4800600"/>
          </a:xfrm>
        </p:spPr>
        <p:txBody>
          <a:bodyPr>
            <a:normAutofit/>
          </a:bodyPr>
          <a:lstStyle/>
          <a:p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Одвајање је озбиљан проблем</a:t>
            </a:r>
          </a:p>
          <a:p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Неповјерење у себе и своје снаге</a:t>
            </a:r>
          </a:p>
          <a:p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Зависност (преокупираност) пажњом одраслих</a:t>
            </a:r>
          </a:p>
          <a:p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Захтјевност</a:t>
            </a:r>
          </a:p>
          <a:p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Несамосталност</a:t>
            </a:r>
          </a:p>
          <a:p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Неспремност да се истражује околина, тако и да се учи</a:t>
            </a:r>
          </a:p>
          <a:p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Интензивне емоционалне реакције</a:t>
            </a:r>
          </a:p>
          <a:p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Потреба за учесталим умирењем које кратко траје</a:t>
            </a:r>
          </a:p>
          <a:p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Хировитост, недосљедност, изнуђивање пажње и бриге</a:t>
            </a:r>
          </a:p>
          <a:p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Заступљеност варира од 10 до 20%</a:t>
            </a:r>
            <a:endParaRPr lang="en-US" sz="18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1158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BA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Избјегавајући (одбацујући)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Дистанцираност</a:t>
            </a:r>
          </a:p>
          <a:p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Неукљученост</a:t>
            </a:r>
          </a:p>
          <a:p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Усмјереност на себе</a:t>
            </a:r>
          </a:p>
          <a:p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Несаосјећајност</a:t>
            </a:r>
          </a:p>
          <a:p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Инхибиција емоција </a:t>
            </a:r>
          </a:p>
          <a:p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Наизглед висока самосталност</a:t>
            </a:r>
          </a:p>
          <a:p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Такмичарски дух</a:t>
            </a:r>
          </a:p>
          <a:p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Оријентација на успјех</a:t>
            </a:r>
          </a:p>
          <a:p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На унутрашњем плану без задовољства постигнутим</a:t>
            </a:r>
          </a:p>
          <a:p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Површни односи са вршњацима</a:t>
            </a:r>
          </a:p>
          <a:p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Заступљеност око 20% са тенденцијом раста</a:t>
            </a:r>
            <a:endParaRPr lang="en-US" sz="18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7693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04800"/>
            <a:ext cx="6705600" cy="990600"/>
          </a:xfrm>
        </p:spPr>
        <p:txBody>
          <a:bodyPr>
            <a:normAutofit/>
          </a:bodyPr>
          <a:lstStyle/>
          <a:p>
            <a:r>
              <a:rPr lang="sr-Cyrl-BA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Несигурно дезорганизовани (плашљиви)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sr-Latn-BA" dirty="0"/>
          </a:p>
          <a:p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Дјеца са озбиљном муком</a:t>
            </a:r>
          </a:p>
          <a:p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Трауматска искуства</a:t>
            </a:r>
          </a:p>
          <a:p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Недостатак предвидљивих реакција</a:t>
            </a:r>
          </a:p>
          <a:p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Преплављеност страхом</a:t>
            </a:r>
          </a:p>
          <a:p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Агитација или закоченост</a:t>
            </a:r>
          </a:p>
          <a:p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„Чудни“, „мрачни“, „застрашујући“</a:t>
            </a:r>
          </a:p>
          <a:p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Застрашеност и застрашивање као стратегије које се смјењују</a:t>
            </a:r>
          </a:p>
          <a:p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Тешкоћа у успостављању односа са било ким (одрасли и дјеца)</a:t>
            </a:r>
          </a:p>
          <a:p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Од 5 до 10% и забрињава могућност раста.</a:t>
            </a:r>
            <a:endParaRPr lang="en-US" sz="18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300127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BA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Шта можемо да урадимо?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9208" y="1219200"/>
            <a:ext cx="8229600" cy="4876800"/>
          </a:xfrm>
        </p:spPr>
        <p:txBody>
          <a:bodyPr>
            <a:normAutofit/>
          </a:bodyPr>
          <a:lstStyle/>
          <a:p>
            <a:endParaRPr lang="sr-Latn-BA" sz="1800" dirty="0"/>
          </a:p>
          <a:p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Да разумијемо њихове </a:t>
            </a:r>
            <a:r>
              <a:rPr lang="ru-RU" sz="1800" dirty="0">
                <a:solidFill>
                  <a:srgbClr val="7030A0"/>
                </a:solidFill>
                <a:latin typeface="Comic Sans MS" panose="030F0702030302020204" pitchFamily="66" charset="0"/>
              </a:rPr>
              <a:t>стратегије емоционалне регулације.</a:t>
            </a:r>
          </a:p>
          <a:p>
            <a:r>
              <a:rPr lang="ru-RU" sz="1800" dirty="0">
                <a:solidFill>
                  <a:srgbClr val="FF0000"/>
                </a:solidFill>
                <a:latin typeface="Comic Sans MS" panose="030F0702030302020204" pitchFamily="66" charset="0"/>
              </a:rPr>
              <a:t>Дјеца их нису одабрала и не знају да их имају 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(замисли перспективу дјетета).</a:t>
            </a:r>
          </a:p>
          <a:p>
            <a:r>
              <a:rPr lang="ru-RU" sz="1800" dirty="0">
                <a:solidFill>
                  <a:srgbClr val="7030A0"/>
                </a:solidFill>
                <a:latin typeface="Comic Sans MS" panose="030F0702030302020204" pitchFamily="66" charset="0"/>
              </a:rPr>
              <a:t>Умирење има предност 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јер нико узнемирен не може да мисли.</a:t>
            </a:r>
          </a:p>
          <a:p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Прилагодљивост одраслог.</a:t>
            </a:r>
          </a:p>
          <a:p>
            <a:r>
              <a:rPr lang="ru-RU" sz="1800" dirty="0">
                <a:solidFill>
                  <a:srgbClr val="7030A0"/>
                </a:solidFill>
                <a:latin typeface="Comic Sans MS" panose="030F0702030302020204" pitchFamily="66" charset="0"/>
              </a:rPr>
              <a:t>Изградња емоционалне релације са дјететом као основа сваког даљег рада.</a:t>
            </a:r>
          </a:p>
          <a:p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Велика могућност промјене уколико постоји </a:t>
            </a:r>
            <a:r>
              <a:rPr lang="ru-RU" sz="1800" dirty="0">
                <a:solidFill>
                  <a:srgbClr val="FF0000"/>
                </a:solidFill>
                <a:latin typeface="Comic Sans MS" panose="030F0702030302020204" pitchFamily="66" charset="0"/>
              </a:rPr>
              <a:t>бар један одрасли</a:t>
            </a:r>
            <a:r>
              <a:rPr lang="ru-RU" sz="1800" dirty="0">
                <a:latin typeface="Comic Sans MS" panose="030F0702030302020204" pitchFamily="66" charset="0"/>
              </a:rPr>
              <a:t> </a:t>
            </a:r>
            <a:r>
              <a:rPr lang="ru-RU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који је спреман да се емоционално повеже.</a:t>
            </a:r>
            <a:endParaRPr lang="en-US" sz="18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2625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B5B1FAC-FF43-8C64-B95E-B4B2FB7678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6200" y="1549400"/>
            <a:ext cx="5410200" cy="1879600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sr-Cyrl-RS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sr-Cyrl-RS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sr-Cyrl-RS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sr-Cyrl-RS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sr-Cyrl-RS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sr-Cyrl-RS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sr-Cyrl-RS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sr-Cyrl-RS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sr-Cyrl-RS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sr-Cyrl-RS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sr-Cyrl-RS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sr-Cyrl-RS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РОДИТЕЉСКА ОЧЕКИВАЊА</a:t>
            </a:r>
            <a:br>
              <a:rPr lang="sr-Cyrl-RS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sr-Cyrl-RS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sr-Cyrl-RS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sr-Cyrl-RS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sr-Cyrl-RS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sr-Cyrl-RS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sr-Cyrl-RS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sr-Cyrl-RS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коришћени материјали</a:t>
            </a:r>
            <a:br>
              <a:rPr lang="sr-Cyrl-RS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др Сање Радетић </a:t>
            </a:r>
            <a:r>
              <a:rPr lang="sr-Cyrl-RS" sz="27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Ловрић</a:t>
            </a:r>
            <a:endParaRPr lang="en-US" sz="27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5609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CEE96C0-F928-D623-A1E7-F57FDE37F4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295400"/>
            <a:ext cx="8382000" cy="5486400"/>
          </a:xfrm>
        </p:spPr>
        <p:txBody>
          <a:bodyPr>
            <a:normAutofit fontScale="85000" lnSpcReduction="20000"/>
          </a:bodyPr>
          <a:lstStyle/>
          <a:p>
            <a:r>
              <a:rPr lang="sr-Cyrl-RS" dirty="0">
                <a:solidFill>
                  <a:srgbClr val="0070C0"/>
                </a:solidFill>
                <a:latin typeface="Comic Sans MS" panose="030F0702030302020204" pitchFamily="66" charset="0"/>
              </a:rPr>
              <a:t>Знања о афективној везаности нарочито су важна васпитачима приликом адаптације </a:t>
            </a:r>
            <a:r>
              <a:rPr lang="sr-Cyrl-RS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дјетета</a:t>
            </a:r>
            <a:r>
              <a:rPr lang="sr-Cyrl-RS" dirty="0">
                <a:solidFill>
                  <a:srgbClr val="0070C0"/>
                </a:solidFill>
                <a:latin typeface="Comic Sans MS" panose="030F0702030302020204" pitchFamily="66" charset="0"/>
              </a:rPr>
              <a:t> на предшколску установу. </a:t>
            </a:r>
          </a:p>
          <a:p>
            <a:pPr marL="0" indent="0">
              <a:buNone/>
            </a:pPr>
            <a:r>
              <a:rPr lang="sr-Cyrl-RS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</a:p>
          <a:p>
            <a:r>
              <a:rPr lang="sr-Cyrl-RS" dirty="0">
                <a:solidFill>
                  <a:srgbClr val="0070C0"/>
                </a:solidFill>
                <a:latin typeface="Comic Sans MS" panose="030F0702030302020204" pitchFamily="66" charset="0"/>
              </a:rPr>
              <a:t>Из угла теорије афективне везаности, очекује се да се сигурно афективно везана </a:t>
            </a:r>
            <a:r>
              <a:rPr lang="sr-Cyrl-RS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дјеца</a:t>
            </a:r>
            <a:r>
              <a:rPr lang="sr-Cyrl-RS" dirty="0">
                <a:solidFill>
                  <a:srgbClr val="0070C0"/>
                </a:solidFill>
                <a:latin typeface="Comic Sans MS" panose="030F0702030302020204" pitchFamily="66" charset="0"/>
              </a:rPr>
              <a:t> лако адаптирају. Таква </a:t>
            </a:r>
            <a:r>
              <a:rPr lang="sr-Cyrl-RS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дјеца</a:t>
            </a:r>
            <a:r>
              <a:rPr lang="sr-Cyrl-RS" dirty="0">
                <a:solidFill>
                  <a:srgbClr val="0070C0"/>
                </a:solidFill>
                <a:latin typeface="Comic Sans MS" panose="030F0702030302020204" pitchFamily="66" charset="0"/>
              </a:rPr>
              <a:t> су обично ожалошћена одвајањем, али су спремна да примају и прихватају </a:t>
            </a:r>
            <a:r>
              <a:rPr lang="sr-Cyrl-RS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утјеху</a:t>
            </a:r>
            <a:r>
              <a:rPr lang="sr-Cyrl-RS" dirty="0">
                <a:solidFill>
                  <a:srgbClr val="0070C0"/>
                </a:solidFill>
                <a:latin typeface="Comic Sans MS" panose="030F0702030302020204" pitchFamily="66" charset="0"/>
              </a:rPr>
              <a:t> непознате особе (васпитача); постепено се укључују у игру;  поновни сусрет са мајком је пун позитивне размјене, поздрављају је, привијају се уз њу; васпитач – странаца може да их </a:t>
            </a:r>
            <a:r>
              <a:rPr lang="sr-Cyrl-RS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утјеши</a:t>
            </a:r>
            <a:r>
              <a:rPr lang="sr-Cyrl-RS" dirty="0">
                <a:solidFill>
                  <a:srgbClr val="0070C0"/>
                </a:solidFill>
                <a:latin typeface="Comic Sans MS" panose="030F0702030302020204" pitchFamily="66" charset="0"/>
              </a:rPr>
              <a:t>, али је јасно да они више желе мајку; траже </a:t>
            </a:r>
            <a:r>
              <a:rPr lang="sr-Cyrl-RS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утјеху</a:t>
            </a:r>
            <a:r>
              <a:rPr lang="sr-Cyrl-RS" dirty="0">
                <a:solidFill>
                  <a:srgbClr val="0070C0"/>
                </a:solidFill>
                <a:latin typeface="Comic Sans MS" panose="030F0702030302020204" pitchFamily="66" charset="0"/>
              </a:rPr>
              <a:t> одраслих када су узнемирени, имају ефикасну регулацију емоција, користе одраслу особу као сигурну базу и пружају основ за здраве </a:t>
            </a:r>
            <a:r>
              <a:rPr lang="sr-Cyrl-RS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вршњачке</a:t>
            </a:r>
            <a:r>
              <a:rPr lang="sr-Cyrl-RS" dirty="0">
                <a:solidFill>
                  <a:srgbClr val="0070C0"/>
                </a:solidFill>
                <a:latin typeface="Comic Sans MS" panose="030F0702030302020204" pitchFamily="66" charset="0"/>
              </a:rPr>
              <a:t> односе.</a:t>
            </a:r>
          </a:p>
          <a:p>
            <a:pPr marL="0" indent="0">
              <a:buNone/>
            </a:pPr>
            <a:endParaRPr lang="sr-Cyrl-RS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r>
              <a:rPr lang="sr-Cyrl-RS" dirty="0">
                <a:solidFill>
                  <a:srgbClr val="0070C0"/>
                </a:solidFill>
                <a:latin typeface="Comic Sans MS" panose="030F0702030302020204" pitchFamily="66" charset="0"/>
              </a:rPr>
              <a:t>Сигурно везана </a:t>
            </a:r>
            <a:r>
              <a:rPr lang="sr-Cyrl-RS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дјеца</a:t>
            </a:r>
            <a:r>
              <a:rPr lang="sr-Cyrl-RS" dirty="0">
                <a:solidFill>
                  <a:srgbClr val="0070C0"/>
                </a:solidFill>
                <a:latin typeface="Comic Sans MS" panose="030F0702030302020204" pitchFamily="66" charset="0"/>
              </a:rPr>
              <a:t> имају позитивна </a:t>
            </a:r>
            <a:r>
              <a:rPr lang="sr-Cyrl-RS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увјерења</a:t>
            </a:r>
            <a:r>
              <a:rPr lang="sr-Cyrl-RS" dirty="0">
                <a:solidFill>
                  <a:srgbClr val="0070C0"/>
                </a:solidFill>
                <a:latin typeface="Comic Sans MS" panose="030F0702030302020204" pitchFamily="66" charset="0"/>
              </a:rPr>
              <a:t> о везама као узајамним и </a:t>
            </a:r>
            <a:r>
              <a:rPr lang="sr-Cyrl-RS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подржавајућим</a:t>
            </a:r>
            <a:r>
              <a:rPr lang="sr-Cyrl-RS" dirty="0">
                <a:solidFill>
                  <a:srgbClr val="0070C0"/>
                </a:solidFill>
                <a:latin typeface="Comic Sans MS" panose="030F0702030302020204" pitchFamily="66" charset="0"/>
              </a:rPr>
              <a:t>, те су склонија да буду кооперативнија, </a:t>
            </a:r>
            <a:r>
              <a:rPr lang="sr-Cyrl-RS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емпатичнија</a:t>
            </a:r>
            <a:r>
              <a:rPr lang="sr-Cyrl-RS" dirty="0">
                <a:solidFill>
                  <a:srgbClr val="0070C0"/>
                </a:solidFill>
                <a:latin typeface="Comic Sans MS" panose="030F0702030302020204" pitchFamily="66" charset="0"/>
              </a:rPr>
              <a:t> и више се укључују у социјална понашања од несигурних. Везаност за родитеље им даје сигурну базу из које они истражују </a:t>
            </a:r>
            <a:r>
              <a:rPr lang="sr-Cyrl-RS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свијет</a:t>
            </a:r>
            <a:r>
              <a:rPr lang="sr-Cyrl-RS" dirty="0">
                <a:solidFill>
                  <a:srgbClr val="0070C0"/>
                </a:solidFill>
                <a:latin typeface="Comic Sans MS" panose="030F0702030302020204" pitchFamily="66" charset="0"/>
              </a:rPr>
              <a:t> око себе. Такве прилике им служе да развију неопходне социјалне </a:t>
            </a:r>
            <a:r>
              <a:rPr lang="sr-Cyrl-RS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вјештине</a:t>
            </a:r>
            <a:r>
              <a:rPr lang="sr-Cyrl-RS" dirty="0">
                <a:solidFill>
                  <a:srgbClr val="0070C0"/>
                </a:solidFill>
                <a:latin typeface="Comic Sans MS" panose="030F0702030302020204" pitchFamily="66" charset="0"/>
              </a:rPr>
              <a:t> и да науче да дају адекватне емоционалне одговоре.</a:t>
            </a:r>
          </a:p>
        </p:txBody>
      </p:sp>
    </p:spTree>
    <p:extLst>
      <p:ext uri="{BB962C8B-B14F-4D97-AF65-F5344CB8AC3E}">
        <p14:creationId xmlns:p14="http://schemas.microsoft.com/office/powerpoint/2010/main" val="183955039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4400" b="1" dirty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sr-Cyrl-RS" sz="4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4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ХВАЛА ЗА ПАЖЊУ!</a:t>
            </a:r>
            <a:br>
              <a:rPr lang="sr-Cyrl-RS" sz="4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1"/>
            <a:ext cx="8686800" cy="2362200"/>
          </a:xfrm>
        </p:spPr>
        <p:txBody>
          <a:bodyPr/>
          <a:lstStyle/>
          <a:p>
            <a:pPr marL="0" indent="0" algn="ctr">
              <a:buNone/>
            </a:pP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  <a:hlinkClick r:id=""/>
            </a:endParaRPr>
          </a:p>
          <a:p>
            <a:pPr marL="0" indent="0" algn="ctr">
              <a:buNone/>
            </a:pP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  <a:hlinkClick r:id=""/>
            </a:endParaRPr>
          </a:p>
          <a:p>
            <a:pPr marL="0" indent="0" algn="ctr">
              <a:buNone/>
            </a:pP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  <a:hlinkClick r:id=""/>
            </a:endParaRPr>
          </a:p>
          <a:p>
            <a:pPr marL="0" indent="0" algn="ctr">
              <a:buNone/>
            </a:pP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  <a:hlinkClick r:id=""/>
            </a:endParaRPr>
          </a:p>
          <a:p>
            <a:pPr marL="0" indent="0" algn="ctr">
              <a:buNone/>
            </a:pP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  <a:hlinkClick r:id=""/>
            </a:endParaRPr>
          </a:p>
          <a:p>
            <a:pPr marL="0" indent="0" algn="ctr">
              <a:buNone/>
            </a:pP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  <a:hlinkClick r:id=""/>
            </a:endParaRPr>
          </a:p>
          <a:p>
            <a:pPr marL="0" indent="0" algn="ctr">
              <a:buNone/>
            </a:pPr>
            <a:r>
              <a:rPr lang="en-US" sz="3200" b="1" dirty="0" err="1">
                <a:solidFill>
                  <a:srgbClr val="FF0000"/>
                </a:solidFill>
                <a:latin typeface="Comic Sans MS" panose="030F0702030302020204" pitchFamily="66" charset="0"/>
                <a:hlinkClick r:id="rId2"/>
              </a:rPr>
              <a:t>danica.mojic@rpz</a:t>
            </a:r>
            <a:r>
              <a:rPr lang="sr-Latn-RS" sz="3200" b="1" dirty="0">
                <a:solidFill>
                  <a:srgbClr val="FF0000"/>
                </a:solidFill>
                <a:latin typeface="Comic Sans MS" panose="030F0702030302020204" pitchFamily="66" charset="0"/>
                <a:hlinkClick r:id="rId2"/>
              </a:rPr>
              <a:t>-rs.org</a:t>
            </a: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sr-Latn-RS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055/210-678</a:t>
            </a:r>
            <a:endParaRPr lang="sr-Cyrl-RS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sr-Cyrl-RS" dirty="0"/>
          </a:p>
          <a:p>
            <a:pPr marL="0" indent="0">
              <a:buNone/>
            </a:pPr>
            <a:endParaRPr lang="sr-Cyrl-RS" dirty="0"/>
          </a:p>
        </p:txBody>
      </p:sp>
      <p:pic>
        <p:nvPicPr>
          <p:cNvPr id="1028" name="Picture 4" descr="Šta nam govori dečiji crtež? - Savetovalište za Beb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524000"/>
            <a:ext cx="4624848" cy="3258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2059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458552"/>
            <a:ext cx="7484307" cy="478715"/>
          </a:xfrm>
        </p:spPr>
        <p:txBody>
          <a:bodyPr>
            <a:normAutofit fontScale="90000"/>
          </a:bodyPr>
          <a:lstStyle/>
          <a:p>
            <a:r>
              <a:rPr lang="sr-Cyrl-BA" sz="2100" b="1" dirty="0"/>
              <a:t/>
            </a:r>
            <a:br>
              <a:rPr lang="sr-Cyrl-BA" sz="2100" b="1" dirty="0"/>
            </a:br>
            <a:r>
              <a:rPr lang="sr-Cyrl-BA" sz="2100" b="1" dirty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sr-Cyrl-BA" sz="21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BA" sz="2025" i="1" dirty="0">
                <a:solidFill>
                  <a:srgbClr val="FF0000"/>
                </a:solidFill>
                <a:latin typeface="Comic Sans MS" panose="030F0702030302020204" pitchFamily="66" charset="0"/>
              </a:rPr>
              <a:t>Теорија еколошког система </a:t>
            </a:r>
            <a:br>
              <a:rPr lang="sr-Cyrl-BA" sz="2025" i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BA" sz="2025" i="1" dirty="0">
                <a:solidFill>
                  <a:srgbClr val="FF0000"/>
                </a:solidFill>
                <a:latin typeface="Comic Sans MS" panose="030F0702030302020204" pitchFamily="66" charset="0"/>
              </a:rPr>
              <a:t>(</a:t>
            </a:r>
            <a:r>
              <a:rPr lang="sr-Cyrl-BA" sz="2025" i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Бронфенбренеров</a:t>
            </a:r>
            <a:r>
              <a:rPr lang="sr-Cyrl-BA" sz="2025" i="1" dirty="0">
                <a:solidFill>
                  <a:srgbClr val="FF0000"/>
                </a:solidFill>
                <a:latin typeface="Comic Sans MS" panose="030F0702030302020204" pitchFamily="66" charset="0"/>
              </a:rPr>
              <a:t> еколошки модел средине)</a:t>
            </a:r>
            <a:r>
              <a:rPr lang="sr-Latn-BA" sz="2025" i="1" dirty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sr-Latn-BA" sz="2025" i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endParaRPr lang="sr-Latn-BA" sz="2025" b="1" i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82106685"/>
              </p:ext>
            </p:extLst>
          </p:nvPr>
        </p:nvGraphicFramePr>
        <p:xfrm>
          <a:off x="163864" y="1531971"/>
          <a:ext cx="3659624" cy="27371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8365145"/>
              </p:ext>
            </p:extLst>
          </p:nvPr>
        </p:nvGraphicFramePr>
        <p:xfrm>
          <a:off x="3570900" y="1686972"/>
          <a:ext cx="5439829" cy="25996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0864">
                  <a:extLst>
                    <a:ext uri="{9D8B030D-6E8A-4147-A177-3AD203B41FA5}">
                      <a16:colId xmlns:a16="http://schemas.microsoft.com/office/drawing/2014/main" xmlns="" val="2149668783"/>
                    </a:ext>
                  </a:extLst>
                </a:gridCol>
                <a:gridCol w="3978965">
                  <a:extLst>
                    <a:ext uri="{9D8B030D-6E8A-4147-A177-3AD203B41FA5}">
                      <a16:colId xmlns:a16="http://schemas.microsoft.com/office/drawing/2014/main" xmlns="" val="596497340"/>
                    </a:ext>
                  </a:extLst>
                </a:gridCol>
              </a:tblGrid>
              <a:tr h="361720">
                <a:tc>
                  <a:txBody>
                    <a:bodyPr/>
                    <a:lstStyle/>
                    <a:p>
                      <a:r>
                        <a:rPr lang="sr-Cyrl-BA" sz="1400" b="1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Микросистем</a:t>
                      </a:r>
                      <a:endParaRPr lang="sr-Latn-BA" sz="1400" b="1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Cyrl-BA" sz="1400" b="1" kern="12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породица, вртић, комшилук</a:t>
                      </a:r>
                      <a:endParaRPr lang="sr-Latn-BA" sz="1400" b="1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46068668"/>
                  </a:ext>
                </a:extLst>
              </a:tr>
              <a:tr h="625410">
                <a:tc>
                  <a:txBody>
                    <a:bodyPr/>
                    <a:lstStyle/>
                    <a:p>
                      <a:r>
                        <a:rPr lang="sr-Cyrl-BA" sz="1400" b="1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Мезосистем</a:t>
                      </a:r>
                      <a:endParaRPr lang="sr-Latn-BA" sz="1400" b="1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Cyrl-BA" sz="1400" b="1" kern="12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систем који повезује више микросистема, нпр. породицу и вртић</a:t>
                      </a:r>
                      <a:endParaRPr lang="sr-Latn-BA" sz="1400" b="1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0317447"/>
                  </a:ext>
                </a:extLst>
              </a:tr>
              <a:tr h="625410">
                <a:tc>
                  <a:txBody>
                    <a:bodyPr/>
                    <a:lstStyle/>
                    <a:p>
                      <a:r>
                        <a:rPr lang="sr-Cyrl-BA" sz="1400" b="1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Егзосистем</a:t>
                      </a:r>
                      <a:endParaRPr lang="sr-Latn-BA" sz="1400" b="1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Cyrl-BA" sz="1400" b="1" kern="12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социјално окружење дјетета, нпр. локана заједница</a:t>
                      </a:r>
                      <a:endParaRPr lang="sr-Latn-BA" sz="1400" b="1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47359981"/>
                  </a:ext>
                </a:extLst>
              </a:tr>
              <a:tr h="625410">
                <a:tc>
                  <a:txBody>
                    <a:bodyPr/>
                    <a:lstStyle/>
                    <a:p>
                      <a:r>
                        <a:rPr lang="sr-Cyrl-BA" sz="1400" b="1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Макросистем</a:t>
                      </a:r>
                      <a:endParaRPr lang="sr-Latn-BA" sz="1400" b="1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Cyrl-BA" sz="1400" b="1" kern="12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култура којој дијете припада, нпр. држава, регија, етничка група</a:t>
                      </a:r>
                      <a:endParaRPr lang="sr-Latn-BA" sz="1400" b="1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05817690"/>
                  </a:ext>
                </a:extLst>
              </a:tr>
              <a:tr h="361720">
                <a:tc>
                  <a:txBody>
                    <a:bodyPr/>
                    <a:lstStyle/>
                    <a:p>
                      <a:r>
                        <a:rPr lang="sr-Cyrl-BA" sz="1400" b="1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Хроносиситем</a:t>
                      </a:r>
                      <a:endParaRPr lang="sr-Latn-BA" sz="1400" b="1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Cyrl-BA" sz="1400" b="1" kern="12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социјалнокултурне прилике</a:t>
                      </a:r>
                      <a:endParaRPr lang="sr-Latn-BA" sz="1400" b="1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509601"/>
                  </a:ext>
                </a:extLst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194776" y="4493853"/>
            <a:ext cx="8754447" cy="1707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7175" indent="-257175" algn="just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sr-Cyrl-BA" sz="1650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Интеракција између породице/родитеља и вртића представља мезосистем. </a:t>
            </a:r>
            <a:endParaRPr lang="sr-Latn-BA" sz="1650" dirty="0">
              <a:solidFill>
                <a:srgbClr val="0070C0"/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57175" indent="-257175" algn="just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sr-Cyrl-BA" sz="1650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Међусобна веза родитеља и вртића активно утиче на дјечији развој, дјечије постигнуће, усвајање система вриједности, обичаје, норме и усклађује их са хроносистемом. </a:t>
            </a:r>
            <a:endParaRPr lang="sr-Latn-BA" sz="1650" dirty="0">
              <a:solidFill>
                <a:srgbClr val="0070C0"/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57175" indent="-257175" algn="just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sr-Cyrl-BA" sz="1650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Квалитет везе између мезосистема је важан фактор утицаја на остваривање дјететових потенцијала. </a:t>
            </a:r>
            <a:endParaRPr lang="sr-Latn-BA" sz="1650" dirty="0">
              <a:solidFill>
                <a:srgbClr val="0070C0"/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9423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7727" y="1131094"/>
            <a:ext cx="8187623" cy="466577"/>
          </a:xfrm>
        </p:spPr>
        <p:txBody>
          <a:bodyPr>
            <a:normAutofit/>
          </a:bodyPr>
          <a:lstStyle/>
          <a:p>
            <a:r>
              <a:rPr lang="sr-Cyrl-BA" sz="21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Васпитни стилови родитеља</a:t>
            </a:r>
            <a:endParaRPr lang="sr-Latn-BA" sz="21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4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7441767"/>
              </p:ext>
            </p:extLst>
          </p:nvPr>
        </p:nvGraphicFramePr>
        <p:xfrm>
          <a:off x="327727" y="1993332"/>
          <a:ext cx="8489700" cy="34930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2425">
                  <a:extLst>
                    <a:ext uri="{9D8B030D-6E8A-4147-A177-3AD203B41FA5}">
                      <a16:colId xmlns:a16="http://schemas.microsoft.com/office/drawing/2014/main" xmlns="" val="3606686794"/>
                    </a:ext>
                  </a:extLst>
                </a:gridCol>
                <a:gridCol w="2122425">
                  <a:extLst>
                    <a:ext uri="{9D8B030D-6E8A-4147-A177-3AD203B41FA5}">
                      <a16:colId xmlns:a16="http://schemas.microsoft.com/office/drawing/2014/main" xmlns="" val="2809876509"/>
                    </a:ext>
                  </a:extLst>
                </a:gridCol>
                <a:gridCol w="2122425">
                  <a:extLst>
                    <a:ext uri="{9D8B030D-6E8A-4147-A177-3AD203B41FA5}">
                      <a16:colId xmlns:a16="http://schemas.microsoft.com/office/drawing/2014/main" xmlns="" val="1546419644"/>
                    </a:ext>
                  </a:extLst>
                </a:gridCol>
                <a:gridCol w="2122425">
                  <a:extLst>
                    <a:ext uri="{9D8B030D-6E8A-4147-A177-3AD203B41FA5}">
                      <a16:colId xmlns:a16="http://schemas.microsoft.com/office/drawing/2014/main" xmlns="" val="1950175983"/>
                    </a:ext>
                  </a:extLst>
                </a:gridCol>
              </a:tblGrid>
              <a:tr h="737069">
                <a:tc gridSpan="2">
                  <a:txBody>
                    <a:bodyPr/>
                    <a:lstStyle/>
                    <a:p>
                      <a:pPr algn="ctr"/>
                      <a:r>
                        <a:rPr lang="sr-Cyrl-BA" sz="1500" b="1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ДИМЕНЗИЈЕ</a:t>
                      </a:r>
                      <a:endParaRPr lang="sr-Latn-BA" sz="1500" b="1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endParaRPr lang="sr-Latn-BA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sr-Cyrl-BA" sz="1500" b="1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АФЕКТИВНА ДИМЕНЗИЈА</a:t>
                      </a:r>
                    </a:p>
                    <a:p>
                      <a:pPr algn="ctr"/>
                      <a:r>
                        <a:rPr lang="sr-Latn-BA" sz="1500" b="1" baseline="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(EMO</a:t>
                      </a:r>
                      <a:r>
                        <a:rPr lang="sr-Cyrl-BA" sz="1500" b="1" baseline="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ЦИОНАЛНИ</a:t>
                      </a:r>
                      <a:r>
                        <a:rPr lang="sr-Latn-BA" sz="1500" b="1" baseline="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 O</a:t>
                      </a:r>
                      <a:r>
                        <a:rPr lang="sr-Cyrl-BA" sz="1500" b="1" baseline="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ДНОС</a:t>
                      </a:r>
                      <a:r>
                        <a:rPr lang="sr-Latn-BA" sz="1500" b="1" baseline="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)</a:t>
                      </a:r>
                      <a:endParaRPr lang="sr-Latn-BA" sz="1500" b="1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endParaRPr lang="sr-Latn-B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78017609"/>
                  </a:ext>
                </a:extLst>
              </a:tr>
              <a:tr h="416604">
                <a:tc rowSpan="3">
                  <a:txBody>
                    <a:bodyPr/>
                    <a:lstStyle/>
                    <a:p>
                      <a:pPr algn="ctr"/>
                      <a:r>
                        <a:rPr lang="sr-Cyrl-BA" sz="1500" b="1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ДИМЕНЗИЈА КОНТРОЛЕ </a:t>
                      </a:r>
                      <a:endParaRPr lang="sr-Latn-BA" sz="1500" b="1" baseline="0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  <a:p>
                      <a:pPr algn="ctr"/>
                      <a:r>
                        <a:rPr lang="sr-Latn-BA" sz="1500" b="1" baseline="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(</a:t>
                      </a:r>
                      <a:r>
                        <a:rPr lang="sr-Cyrl-BA" sz="1500" b="1" baseline="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РОДИТЕЉСКИ НАДЗОР И КОНТРОЛА/ УСВАЈАЊЕ ПОНАШАЊА)</a:t>
                      </a:r>
                      <a:endParaRPr lang="sr-Latn-BA" sz="1500" b="1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sr-Latn-BA" sz="1500" b="1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500" b="1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ТОПЛА</a:t>
                      </a:r>
                      <a:endParaRPr lang="sr-Latn-BA" sz="1500" b="1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500" b="1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ХЛАДНА</a:t>
                      </a:r>
                      <a:endParaRPr lang="sr-Latn-BA" sz="1500" b="1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3681478589"/>
                  </a:ext>
                </a:extLst>
              </a:tr>
              <a:tr h="1169697">
                <a:tc vMerge="1">
                  <a:txBody>
                    <a:bodyPr/>
                    <a:lstStyle/>
                    <a:p>
                      <a:endParaRPr lang="sr-Latn-B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500" b="1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ПОПУСТЉИВА</a:t>
                      </a:r>
                      <a:endParaRPr lang="sr-Latn-BA" sz="1500" b="1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sr-Latn-BA" sz="1500" b="1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  <a:p>
                      <a:pPr algn="ctr"/>
                      <a:r>
                        <a:rPr lang="sr-Cyrl-BA" sz="1500" b="1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ПЕРМИСИВНИ СТИЛ</a:t>
                      </a:r>
                      <a:endParaRPr lang="sr-Latn-BA" sz="1500" b="1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500" b="1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ИНДИФЕРЕНТАН</a:t>
                      </a:r>
                      <a:endParaRPr lang="sr-Latn-BA" sz="1500" b="1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  <a:p>
                      <a:pPr algn="ctr"/>
                      <a:r>
                        <a:rPr lang="sr-Cyrl-BA" sz="1500" b="1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ЗАНЕМАРУЈУЋИ</a:t>
                      </a:r>
                      <a:endParaRPr lang="sr-Latn-BA" sz="1500" b="1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  <a:p>
                      <a:pPr algn="ctr"/>
                      <a:r>
                        <a:rPr lang="sr-Cyrl-BA" sz="1500" b="1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СТИЛ</a:t>
                      </a:r>
                      <a:endParaRPr lang="sr-Latn-BA" sz="1500" b="1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69938183"/>
                  </a:ext>
                </a:extLst>
              </a:tr>
              <a:tr h="1169697">
                <a:tc vMerge="1">
                  <a:txBody>
                    <a:bodyPr/>
                    <a:lstStyle/>
                    <a:p>
                      <a:endParaRPr lang="sr-Latn-B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500" b="1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ОГРАНИЧАВАЈУЋА</a:t>
                      </a:r>
                      <a:endParaRPr lang="sr-Latn-BA" sz="1500" b="1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sr-Latn-BA" sz="1500" b="1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  <a:p>
                      <a:pPr algn="ctr"/>
                      <a:r>
                        <a:rPr lang="sr-Cyrl-BA" sz="1500" b="1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АУТОРИТАТИВНИ СТИЛ</a:t>
                      </a:r>
                      <a:endParaRPr lang="sr-Latn-BA" sz="1500" b="1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sr-Latn-BA" sz="1500" b="1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  <a:p>
                      <a:pPr algn="ctr"/>
                      <a:r>
                        <a:rPr lang="sr-Cyrl-BA" sz="1500" b="1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АУТОРИТАРНИ</a:t>
                      </a:r>
                      <a:endParaRPr lang="sr-Latn-BA" sz="1500" b="1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  <a:p>
                      <a:pPr algn="ctr"/>
                      <a:r>
                        <a:rPr lang="sr-Cyrl-BA" sz="1500" b="1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СТИЛ</a:t>
                      </a:r>
                      <a:endParaRPr lang="sr-Latn-BA" sz="1500" b="1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07507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1788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7178282"/>
              </p:ext>
            </p:extLst>
          </p:nvPr>
        </p:nvGraphicFramePr>
        <p:xfrm>
          <a:off x="0" y="1267211"/>
          <a:ext cx="9144000" cy="52514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72000">
                  <a:extLst>
                    <a:ext uri="{9D8B030D-6E8A-4147-A177-3AD203B41FA5}">
                      <a16:colId xmlns:a16="http://schemas.microsoft.com/office/drawing/2014/main" xmlns="" val="2442790790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xmlns="" val="75404240"/>
                    </a:ext>
                  </a:extLst>
                </a:gridCol>
              </a:tblGrid>
              <a:tr h="192134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BA" sz="12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ОБИЉЕЖЈА ВАСПИТНИХ СТАВОВА РОДИТЕЉА</a:t>
                      </a:r>
                      <a:endParaRPr lang="sr-Latn-BA" sz="12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833" marR="32833" marT="0" marB="0"/>
                </a:tc>
                <a:tc hMerge="1">
                  <a:txBody>
                    <a:bodyPr/>
                    <a:lstStyle/>
                    <a:p>
                      <a:endParaRPr lang="sr-Latn-B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657565915"/>
                  </a:ext>
                </a:extLst>
              </a:tr>
              <a:tr h="203745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BA" sz="1100" u="sng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ПЕРМИСИВНИ, ПОПУСТЉИВ СТАВ</a:t>
                      </a:r>
                      <a:endParaRPr lang="sr-Latn-BA" sz="11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Родитељ не поставља захтјеве пред дијете или има веома мало захтјева, попустљив је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Родитељ ради све умјесто дјетета. Размишља за њега. 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Пред дијете се не постављају правила, угађа се дјетету. 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Родитељ претјерано брижан, облијеће око свих потреба које дијете може да има. 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постаје несигурно, нарочито у социјалним контактима. 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има проблем у прихватању ауторитета.</a:t>
                      </a:r>
                      <a:r>
                        <a:rPr lang="sr-Latn-BA" sz="120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</a:p>
                  </a:txBody>
                  <a:tcPr marL="32833" marR="328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BA" sz="1100" u="sng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ЗАНЕМАРУЈУЋИ, ИНДИФЕРЕНТАН СТАВ</a:t>
                      </a:r>
                      <a:endParaRPr lang="sr-Latn-BA" sz="11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"/>
                        <a:tabLst/>
                        <a:defRPr/>
                      </a:pPr>
                      <a:r>
                        <a:rPr lang="sr-Latn-BA" sz="120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Родитељ не поставља јасне границе у понашању дјеце. Незаинтересован је. </a:t>
                      </a:r>
                      <a:r>
                        <a:rPr lang="sr-Latn-BA" sz="120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Не</a:t>
                      </a:r>
                      <a:r>
                        <a:rPr lang="sr-Latn-BA" sz="120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разговара</a:t>
                      </a:r>
                      <a:r>
                        <a:rPr lang="sr-Latn-BA" sz="120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се</a:t>
                      </a:r>
                      <a:r>
                        <a:rPr lang="sr-Latn-BA" sz="120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са</a:t>
                      </a:r>
                      <a:r>
                        <a:rPr lang="sr-Latn-BA" sz="120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дјететом</a:t>
                      </a:r>
                      <a:r>
                        <a:rPr lang="sr-Latn-BA" sz="120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sr-Latn-BA" sz="120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нема</a:t>
                      </a:r>
                      <a:r>
                        <a:rPr lang="sr-Latn-BA" sz="120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интереса</a:t>
                      </a:r>
                      <a:r>
                        <a:rPr lang="sr-Latn-BA" sz="120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за</a:t>
                      </a:r>
                      <a:r>
                        <a:rPr lang="sr-Latn-BA" sz="120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његове</a:t>
                      </a:r>
                      <a:r>
                        <a:rPr lang="sr-Latn-BA" sz="120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жеље</a:t>
                      </a:r>
                      <a:r>
                        <a:rPr lang="sr-Latn-BA" sz="120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. 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Latn-BA" sz="120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Родитељ према дјетету не исказује емоционалну топлину и разумјевање за дјечије потребе вишег реда, углавном се задржава </a:t>
                      </a:r>
                      <a:r>
                        <a:rPr lang="sr-Cyrl-BA" sz="120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на физиолошким</a:t>
                      </a:r>
                      <a:r>
                        <a:rPr lang="sr-Cyrl-BA" sz="1200" baseline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потребама (да</a:t>
                      </a:r>
                      <a:r>
                        <a:rPr lang="sr-Latn-BA" sz="120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је дијете јело</a:t>
                      </a:r>
                      <a:r>
                        <a:rPr lang="sr-Cyrl-BA" sz="120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)</a:t>
                      </a:r>
                      <a:r>
                        <a:rPr lang="sr-Latn-BA" sz="120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. 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Latn-BA" sz="120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Код</a:t>
                      </a:r>
                      <a:r>
                        <a:rPr lang="sr-Latn-BA" sz="120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дјеце је изражено несамопоуздање, присутан осјећај личне несамоефикасности. Дјеца имају потешкоће са уклапањем у социјану, вршњачку групу.</a:t>
                      </a:r>
                      <a:endParaRPr lang="sr-Latn-BA" sz="1200" dirty="0">
                        <a:solidFill>
                          <a:srgbClr val="00206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833" marR="32833" marT="0" marB="0"/>
                </a:tc>
                <a:extLst>
                  <a:ext uri="{0D108BD9-81ED-4DB2-BD59-A6C34878D82A}">
                    <a16:rowId xmlns:a16="http://schemas.microsoft.com/office/drawing/2014/main" xmlns="" val="1902896221"/>
                  </a:ext>
                </a:extLst>
              </a:tr>
              <a:tr h="290022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BA" sz="1100" u="sng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АУТОРИТАТИВНИ СТАВ</a:t>
                      </a:r>
                      <a:endParaRPr lang="sr-Latn-BA" sz="11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Родитељ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дјеци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поставља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јасне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границе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којих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се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досљедно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држи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али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и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објасни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дјетету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зашто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су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важне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и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корисне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. 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Родитељ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очекује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од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дјетета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да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поштује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правила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уз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исказивање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разумјевања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и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допуштања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да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има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свој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став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и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да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се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међусобно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усагласе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и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договоре</a:t>
                      </a:r>
                      <a:endParaRPr lang="sr-Latn-BA" sz="1200" b="0" dirty="0">
                        <a:solidFill>
                          <a:srgbClr val="00206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Родитељ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не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спутава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већ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подстиче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на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самосталност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дозвољавајући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му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слободу</a:t>
                      </a:r>
                      <a:endParaRPr lang="sr-Latn-BA" sz="1200" b="0" dirty="0">
                        <a:solidFill>
                          <a:srgbClr val="00206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Међусобни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однос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је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прожет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топлином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исказивањем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љубави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подршке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и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уважавања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. 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је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самопоуздано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у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социјалним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b="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везама</a:t>
                      </a:r>
                      <a:r>
                        <a:rPr lang="sr-Latn-BA" sz="1200" b="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. </a:t>
                      </a:r>
                      <a:endParaRPr lang="sr-Latn-BA" sz="1200" b="0" dirty="0">
                        <a:solidFill>
                          <a:srgbClr val="00206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833" marR="328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BA" sz="1100" u="sng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АУТОРИТАРНИ СТАВ</a:t>
                      </a:r>
                      <a:endParaRPr lang="sr-Latn-BA" sz="11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Latn-BA" sz="120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Емоционално хладан, дистанциран и </a:t>
                      </a:r>
                      <a:r>
                        <a:rPr lang="sr-Latn-BA" sz="120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неприступачан</a:t>
                      </a:r>
                      <a:r>
                        <a:rPr lang="sr-Latn-BA" sz="120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родитељ</a:t>
                      </a:r>
                      <a:r>
                        <a:rPr lang="sr-Cyrl-RS" sz="120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sr-Latn-BA" sz="120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поставља</a:t>
                      </a:r>
                      <a:r>
                        <a:rPr lang="sr-Latn-BA" sz="120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строг</a:t>
                      </a:r>
                      <a:r>
                        <a:rPr lang="sr-Cyrl-RS" sz="120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а</a:t>
                      </a:r>
                      <a:r>
                        <a:rPr lang="sr-Latn-BA" sz="120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правила која се морају поштовати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Latn-BA" sz="120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Родитељ очекује покорност дјетета његовом ауторитету у свим ситуацијама и дијете нема избора за супротстављен став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Latn-BA" sz="120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Ако дјеца не поштују правила биће у казни и проблему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Latn-BA" sz="120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Дјеца уче да је једини начин без поговора послушати родитеља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Latn-BA" sz="120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Родитељска очекивања и захтјеви </a:t>
                      </a:r>
                      <a:r>
                        <a:rPr lang="sr-Cyrl-BA" sz="120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према</a:t>
                      </a:r>
                      <a:r>
                        <a:rPr lang="sr-Latn-BA" sz="120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дјец</a:t>
                      </a:r>
                      <a:r>
                        <a:rPr lang="sr-Cyrl-BA" sz="120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и</a:t>
                      </a:r>
                      <a:r>
                        <a:rPr lang="sr-Latn-BA" sz="120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су</a:t>
                      </a:r>
                      <a:r>
                        <a:rPr lang="sr-Latn-BA" sz="120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високи</a:t>
                      </a:r>
                      <a:r>
                        <a:rPr lang="sr-Cyrl-RS" sz="120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sr-Cyrl-RS" sz="120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ријетко</a:t>
                      </a:r>
                      <a:r>
                        <a:rPr lang="sr-Cyrl-RS" sz="120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20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похваљују</a:t>
                      </a:r>
                      <a:r>
                        <a:rPr lang="sr-Cyrl-RS" sz="120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,</a:t>
                      </a:r>
                      <a:r>
                        <a:rPr lang="sr-Latn-BA" sz="120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грле</a:t>
                      </a:r>
                      <a:r>
                        <a:rPr lang="sr-Latn-BA" sz="120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sr-Latn-BA" sz="120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мазе</a:t>
                      </a:r>
                      <a:r>
                        <a:rPr lang="sr-Cyrl-RS" sz="120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 своју </a:t>
                      </a:r>
                      <a:r>
                        <a:rPr lang="sr-Cyrl-RS" sz="1200" dirty="0" err="1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дјецу</a:t>
                      </a:r>
                      <a:r>
                        <a:rPr lang="sr-Cyrl-RS" sz="120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sr-Latn-BA" sz="1200" dirty="0">
                        <a:solidFill>
                          <a:srgbClr val="00206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Latn-BA" sz="1200" dirty="0">
                          <a:solidFill>
                            <a:srgbClr val="002060"/>
                          </a:solidFill>
                          <a:effectLst/>
                          <a:latin typeface="Comic Sans MS" panose="030F0702030302020204" pitchFamily="66" charset="0"/>
                        </a:rPr>
                        <a:t>Дјете је послушно, добро, али не развија потребно самопоуздање. Научено је да послуша и да се покори одраслом без размишљања. </a:t>
                      </a:r>
                      <a:endParaRPr lang="sr-Latn-BA" sz="1200" dirty="0">
                        <a:solidFill>
                          <a:srgbClr val="00206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833" marR="32833" marT="0" marB="0"/>
                </a:tc>
                <a:extLst>
                  <a:ext uri="{0D108BD9-81ED-4DB2-BD59-A6C34878D82A}">
                    <a16:rowId xmlns:a16="http://schemas.microsoft.com/office/drawing/2014/main" xmlns="" val="4186488327"/>
                  </a:ext>
                </a:extLst>
              </a:tr>
            </a:tbl>
          </a:graphicData>
        </a:graphic>
      </p:graphicFrame>
      <p:sp>
        <p:nvSpPr>
          <p:cNvPr id="3" name="Explosion 1 2"/>
          <p:cNvSpPr/>
          <p:nvPr/>
        </p:nvSpPr>
        <p:spPr>
          <a:xfrm>
            <a:off x="2590800" y="5871783"/>
            <a:ext cx="2372990" cy="986217"/>
          </a:xfrm>
          <a:prstGeom prst="irregularSeal1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BA" sz="1000" dirty="0" err="1">
                <a:solidFill>
                  <a:srgbClr val="FFFF00"/>
                </a:solidFill>
                <a:latin typeface="Comic Sans MS" panose="030F0702030302020204" pitchFamily="66" charset="0"/>
              </a:rPr>
              <a:t>Савремени</a:t>
            </a:r>
            <a:r>
              <a:rPr lang="sr-Cyrl-BA" sz="1000" dirty="0">
                <a:solidFill>
                  <a:srgbClr val="FFFF00"/>
                </a:solidFill>
                <a:latin typeface="Comic Sans MS" panose="030F0702030302020204" pitchFamily="66" charset="0"/>
              </a:rPr>
              <a:t> тип родитељства!</a:t>
            </a:r>
            <a:endParaRPr lang="sr-Latn-BA" sz="1000" dirty="0">
              <a:solidFill>
                <a:srgbClr val="FFFF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3959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2811" y="437649"/>
            <a:ext cx="7886700" cy="581889"/>
          </a:xfrm>
        </p:spPr>
        <p:txBody>
          <a:bodyPr>
            <a:normAutofit/>
          </a:bodyPr>
          <a:lstStyle/>
          <a:p>
            <a:r>
              <a:rPr lang="sr-Cyrl-BA" sz="21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Родитељске амбиције и очекивања</a:t>
            </a:r>
            <a:endParaRPr lang="sr-Latn-BA" sz="21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14002"/>
            <a:ext cx="8686800" cy="4830763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Амбиције родитеља - Сваки родитељ </a:t>
            </a:r>
            <a:r>
              <a:rPr lang="sr-Cyrl-BA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жели</a:t>
            </a:r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најбоље за своје дијете. </a:t>
            </a:r>
          </a:p>
          <a:p>
            <a:pPr algn="just"/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Родитељи се разликују у погледу одређивања онога шта је најбоље за њихово дијете. </a:t>
            </a:r>
          </a:p>
          <a:p>
            <a:pPr algn="just"/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Савремени родитељи неријетко претпостављају да дјеца желе оно што они нису имали или што су жељели, а нису постигли у дјетињству, преферирају попустљив стил уз ригидност у испуњавању амбиција. Управо ту настају проблеми. </a:t>
            </a:r>
          </a:p>
          <a:p>
            <a:pPr marL="0" indent="0" algn="just">
              <a:buNone/>
            </a:pPr>
            <a:r>
              <a:rPr lang="sr-Cyrl-BA" sz="1800" dirty="0">
                <a:solidFill>
                  <a:srgbClr val="FF0000"/>
                </a:solidFill>
                <a:latin typeface="Comic Sans MS" panose="030F0702030302020204" pitchFamily="66" charset="0"/>
              </a:rPr>
              <a:t>Родитељске аспирације и родитељска очекивања нису исто. </a:t>
            </a:r>
          </a:p>
          <a:p>
            <a:pPr marL="0" indent="0" algn="just">
              <a:buNone/>
            </a:pPr>
            <a:endParaRPr lang="sr-Cyrl-BA" sz="1800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just"/>
            <a:r>
              <a:rPr lang="sr-Cyrl-BA" sz="1800" u="sng" dirty="0">
                <a:solidFill>
                  <a:srgbClr val="0070C0"/>
                </a:solidFill>
                <a:latin typeface="Comic Sans MS" panose="030F0702030302020204" pitchFamily="66" charset="0"/>
              </a:rPr>
              <a:t>Родитељске аспирације </a:t>
            </a:r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су наде и жеље родитеља да њихова дјеца постигну успјех. </a:t>
            </a:r>
          </a:p>
          <a:p>
            <a:pPr algn="just"/>
            <a:r>
              <a:rPr lang="sr-Cyrl-BA" sz="1800" u="sng" dirty="0">
                <a:solidFill>
                  <a:srgbClr val="0070C0"/>
                </a:solidFill>
                <a:latin typeface="Comic Sans MS" panose="030F0702030302020204" pitchFamily="66" charset="0"/>
              </a:rPr>
              <a:t>Родитељска очекивања </a:t>
            </a:r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су ставови и вјеровања родитеља у оно што дијете може остварити. </a:t>
            </a:r>
          </a:p>
          <a:p>
            <a:pPr algn="just"/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Родитељска очекивања могу бити:</a:t>
            </a:r>
          </a:p>
          <a:p>
            <a:pPr algn="just">
              <a:buFont typeface="+mj-lt"/>
              <a:buAutoNum type="arabicPeriod"/>
            </a:pPr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реалистична очекивања – предиктори дјечијег успјеха која узимају у обзир дјечије      могућности и способности</a:t>
            </a:r>
          </a:p>
          <a:p>
            <a:pPr algn="just">
              <a:buFont typeface="+mj-lt"/>
              <a:buAutoNum type="arabicPeriod"/>
            </a:pPr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идеалистична очекивања - оптимистична предвиђања родитеља, жеље, снови и амбиције</a:t>
            </a:r>
          </a:p>
          <a:p>
            <a:pPr algn="just">
              <a:buFont typeface="+mj-lt"/>
              <a:buAutoNum type="arabicPeriod"/>
            </a:pPr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стандарди постигнућа – имплицитне мјере на основу којих родитељи </a:t>
            </a:r>
            <a:r>
              <a:rPr lang="sr-Cyrl-BA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врједнују</a:t>
            </a:r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успјех дјеце. </a:t>
            </a:r>
          </a:p>
          <a:p>
            <a:pPr marL="0" indent="0" algn="just">
              <a:buNone/>
            </a:pPr>
            <a:endParaRPr lang="sr-Cyrl-BA" sz="1800" dirty="0">
              <a:latin typeface="Comic Sans MS" panose="030F0702030302020204" pitchFamily="66" charset="0"/>
            </a:endParaRPr>
          </a:p>
          <a:p>
            <a:pPr marL="0" indent="0" algn="just">
              <a:buNone/>
            </a:pPr>
            <a:r>
              <a:rPr lang="ru-RU" sz="1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Родитељска очекивања су реална када родитељ на исправан и тачан начин перципира способности, навике и интересовања свог дјетета. </a:t>
            </a:r>
            <a:endParaRPr lang="sr-Latn-BA" sz="1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just"/>
            <a:endParaRPr lang="sr-Latn-BA" sz="18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96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ids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E08DA1AC-25E6-4B26-8A3D-23AC8839F80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kids</Template>
  <TotalTime>2496</TotalTime>
  <Words>4424</Words>
  <Application>Microsoft Office PowerPoint</Application>
  <PresentationFormat>On-screen Show (4:3)</PresentationFormat>
  <Paragraphs>600</Paragraphs>
  <Slides>51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61" baseType="lpstr">
      <vt:lpstr>Arial</vt:lpstr>
      <vt:lpstr>Calibri</vt:lpstr>
      <vt:lpstr>Calibri Light</vt:lpstr>
      <vt:lpstr>Comic Sans MS</vt:lpstr>
      <vt:lpstr>Hoefler Text</vt:lpstr>
      <vt:lpstr>Symbol</vt:lpstr>
      <vt:lpstr>Times New Roman</vt:lpstr>
      <vt:lpstr>Wingdings</vt:lpstr>
      <vt:lpstr>ヒラギノ明朝 ProN W3</vt:lpstr>
      <vt:lpstr>kids</vt:lpstr>
      <vt:lpstr>         </vt:lpstr>
      <vt:lpstr>УНАПРЕЂЕЊЕ ПРОФЕСИОНАЛНИХ КОМПЕТЕНЦИЈА ПРОФЕСИОНАЛАЦА У ОБРАЗОВАЊУ У РЕПУБЛИЦИ СРПСКОЈ</vt:lpstr>
      <vt:lpstr>PowerPoint Presentation</vt:lpstr>
      <vt:lpstr>PowerPoint Presentation</vt:lpstr>
      <vt:lpstr>            РОДИТЕЉСКА ОЧЕКИВАЊА        коришћени материјали др Сање Радетић Ловрић</vt:lpstr>
      <vt:lpstr>  Теорија еколошког система  (Бронфенбренеров еколошки модел средине) </vt:lpstr>
      <vt:lpstr>Васпитни стилови родитеља</vt:lpstr>
      <vt:lpstr>PowerPoint Presentation</vt:lpstr>
      <vt:lpstr>Родитељске амбиције и очекивања</vt:lpstr>
      <vt:lpstr>Гдје настаје проблем? </vt:lpstr>
      <vt:lpstr>Шта показују налази истраживања? (Извори: Zhan, 2006; Grbavac &amp; Slišković, 2015; Vrdoljak, 2020; Yamamoto &amp; Halloway, 2010; Erceg, 2014 )</vt:lpstr>
      <vt:lpstr>Фактори који утичу на родитељска очекивања </vt:lpstr>
      <vt:lpstr>PowerPoint Presentation</vt:lpstr>
      <vt:lpstr>Поруке које родитељ шаљу дјетету? </vt:lpstr>
      <vt:lpstr>Начини реаговања дјеце на родитељска очекивања</vt:lpstr>
      <vt:lpstr>Када настаје проблем? </vt:lpstr>
      <vt:lpstr>Како се родитељска висока очекивања рефлектују на васпитаче?</vt:lpstr>
      <vt:lpstr> Како васпитач треба да се постави у ситуацијама нереалних очекивања? </vt:lpstr>
      <vt:lpstr>КОМУНИКАЦИЈА У ПРЕДШКОЛСКОЈ УСТАНОВИ   коришћени материјали др Срђана Душанића</vt:lpstr>
      <vt:lpstr>PowerPoint Presentation</vt:lpstr>
      <vt:lpstr>ВРСТЕ КОМУНИКАЦИЈЕ</vt:lpstr>
      <vt:lpstr>PowerPoint Presentation</vt:lpstr>
      <vt:lpstr>Од којих елемената зависи комуникација у предшколској установи ?</vt:lpstr>
      <vt:lpstr>PowerPoint Presentation</vt:lpstr>
      <vt:lpstr>Облици комуникационих мрежа</vt:lpstr>
      <vt:lpstr>Комуникациони канали</vt:lpstr>
      <vt:lpstr>PowerPoint Presentation</vt:lpstr>
      <vt:lpstr>ПРИМЈЕРИ КОМУНИКАЦИОНИХ КАНАЛА У ПРЕДШКОЛСКИМ УСТАНОВАМА</vt:lpstr>
      <vt:lpstr>Комуникација дијете - дијете</vt:lpstr>
      <vt:lpstr>Комуникација дијете - васпитач</vt:lpstr>
      <vt:lpstr>PowerPoint Presentation</vt:lpstr>
      <vt:lpstr>Комуникација родитељ - васпитач</vt:lpstr>
      <vt:lpstr>Комуникација васпитач- васпитач, васпитач – директор, васпитач – стручни сарадник</vt:lpstr>
      <vt:lpstr>АФЕКТИВНА ВЕЗАНОСТ  коришћени материјали др Александре Хаџић</vt:lpstr>
      <vt:lpstr>Афективна везаност</vt:lpstr>
      <vt:lpstr>Афективна везаност</vt:lpstr>
      <vt:lpstr>Индивидуалне разлике – модалитети везаности</vt:lpstr>
      <vt:lpstr>Рани развој (0,6 до 1,6) – разлике добијене на основу Ситуације са странцем</vt:lpstr>
      <vt:lpstr>Модалитети везаности</vt:lpstr>
      <vt:lpstr>Шта афективна везаност даје каснијем развоју?</vt:lpstr>
      <vt:lpstr>Сигурна везаност</vt:lpstr>
      <vt:lpstr>Могућност промјене афективне везаности</vt:lpstr>
      <vt:lpstr>Афективна везаност и васпитно-образовни контекст</vt:lpstr>
      <vt:lpstr>Афективна везаност и емоционална регулација</vt:lpstr>
      <vt:lpstr>Сигурно везани у вртићу</vt:lpstr>
      <vt:lpstr>Анксиозно амбивалентни (преокупирани)</vt:lpstr>
      <vt:lpstr>Избјегавајући (одбацујући)</vt:lpstr>
      <vt:lpstr>Несигурно дезорганизовани (плашљиви)</vt:lpstr>
      <vt:lpstr>Шта можемо да урадимо?</vt:lpstr>
      <vt:lpstr>PowerPoint Presentation</vt:lpstr>
      <vt:lpstr> ХВАЛА ЗА ПАЖЊУ! </vt:lpstr>
    </vt:vector>
  </TitlesOfParts>
  <Company>Deftones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x</dc:creator>
  <cp:lastModifiedBy>30. Nina Ninkovic</cp:lastModifiedBy>
  <cp:revision>396</cp:revision>
  <cp:lastPrinted>2021-08-17T10:39:21Z</cp:lastPrinted>
  <dcterms:created xsi:type="dcterms:W3CDTF">2019-11-26T10:42:08Z</dcterms:created>
  <dcterms:modified xsi:type="dcterms:W3CDTF">2022-09-12T11:42:23Z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TC019169599991</vt:lpwstr>
  </property>
</Properties>
</file>