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124"/>
  </p:notesMasterIdLst>
  <p:handoutMasterIdLst>
    <p:handoutMasterId r:id="rId125"/>
  </p:handoutMasterIdLst>
  <p:sldIdLst>
    <p:sldId id="256" r:id="rId3"/>
    <p:sldId id="257" r:id="rId4"/>
    <p:sldId id="271" r:id="rId5"/>
    <p:sldId id="270" r:id="rId6"/>
    <p:sldId id="452" r:id="rId7"/>
    <p:sldId id="258" r:id="rId8"/>
    <p:sldId id="357" r:id="rId9"/>
    <p:sldId id="261" r:id="rId10"/>
    <p:sldId id="362" r:id="rId11"/>
    <p:sldId id="263" r:id="rId12"/>
    <p:sldId id="363" r:id="rId13"/>
    <p:sldId id="358" r:id="rId14"/>
    <p:sldId id="265" r:id="rId15"/>
    <p:sldId id="266" r:id="rId16"/>
    <p:sldId id="267" r:id="rId17"/>
    <p:sldId id="268" r:id="rId18"/>
    <p:sldId id="359" r:id="rId19"/>
    <p:sldId id="360" r:id="rId20"/>
    <p:sldId id="361" r:id="rId21"/>
    <p:sldId id="272" r:id="rId22"/>
    <p:sldId id="273" r:id="rId23"/>
    <p:sldId id="274" r:id="rId24"/>
    <p:sldId id="275" r:id="rId25"/>
    <p:sldId id="277" r:id="rId26"/>
    <p:sldId id="278" r:id="rId27"/>
    <p:sldId id="280" r:id="rId28"/>
    <p:sldId id="279" r:id="rId29"/>
    <p:sldId id="453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3" r:id="rId38"/>
    <p:sldId id="374" r:id="rId39"/>
    <p:sldId id="375" r:id="rId40"/>
    <p:sldId id="376" r:id="rId41"/>
    <p:sldId id="305" r:id="rId42"/>
    <p:sldId id="306" r:id="rId43"/>
    <p:sldId id="307" r:id="rId44"/>
    <p:sldId id="308" r:id="rId45"/>
    <p:sldId id="309" r:id="rId46"/>
    <p:sldId id="377" r:id="rId47"/>
    <p:sldId id="310" r:id="rId48"/>
    <p:sldId id="311" r:id="rId49"/>
    <p:sldId id="312" r:id="rId50"/>
    <p:sldId id="485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27" r:id="rId66"/>
    <p:sldId id="328" r:id="rId67"/>
    <p:sldId id="329" r:id="rId68"/>
    <p:sldId id="330" r:id="rId69"/>
    <p:sldId id="331" r:id="rId70"/>
    <p:sldId id="332" r:id="rId71"/>
    <p:sldId id="333" r:id="rId72"/>
    <p:sldId id="334" r:id="rId73"/>
    <p:sldId id="335" r:id="rId74"/>
    <p:sldId id="336" r:id="rId75"/>
    <p:sldId id="337" r:id="rId76"/>
    <p:sldId id="338" r:id="rId77"/>
    <p:sldId id="339" r:id="rId78"/>
    <p:sldId id="340" r:id="rId79"/>
    <p:sldId id="341" r:id="rId80"/>
    <p:sldId id="342" r:id="rId81"/>
    <p:sldId id="343" r:id="rId82"/>
    <p:sldId id="344" r:id="rId83"/>
    <p:sldId id="345" r:id="rId84"/>
    <p:sldId id="346" r:id="rId85"/>
    <p:sldId id="347" r:id="rId86"/>
    <p:sldId id="348" r:id="rId87"/>
    <p:sldId id="349" r:id="rId88"/>
    <p:sldId id="350" r:id="rId89"/>
    <p:sldId id="351" r:id="rId90"/>
    <p:sldId id="352" r:id="rId91"/>
    <p:sldId id="353" r:id="rId92"/>
    <p:sldId id="354" r:id="rId93"/>
    <p:sldId id="355" r:id="rId94"/>
    <p:sldId id="356" r:id="rId95"/>
    <p:sldId id="378" r:id="rId96"/>
    <p:sldId id="379" r:id="rId97"/>
    <p:sldId id="380" r:id="rId98"/>
    <p:sldId id="381" r:id="rId99"/>
    <p:sldId id="382" r:id="rId100"/>
    <p:sldId id="383" r:id="rId101"/>
    <p:sldId id="384" r:id="rId102"/>
    <p:sldId id="385" r:id="rId103"/>
    <p:sldId id="386" r:id="rId104"/>
    <p:sldId id="387" r:id="rId105"/>
    <p:sldId id="388" r:id="rId106"/>
    <p:sldId id="389" r:id="rId107"/>
    <p:sldId id="390" r:id="rId108"/>
    <p:sldId id="391" r:id="rId109"/>
    <p:sldId id="392" r:id="rId110"/>
    <p:sldId id="393" r:id="rId111"/>
    <p:sldId id="394" r:id="rId112"/>
    <p:sldId id="395" r:id="rId113"/>
    <p:sldId id="396" r:id="rId114"/>
    <p:sldId id="397" r:id="rId115"/>
    <p:sldId id="398" r:id="rId116"/>
    <p:sldId id="399" r:id="rId117"/>
    <p:sldId id="400" r:id="rId118"/>
    <p:sldId id="401" r:id="rId119"/>
    <p:sldId id="402" r:id="rId120"/>
    <p:sldId id="403" r:id="rId121"/>
    <p:sldId id="404" r:id="rId122"/>
    <p:sldId id="291" r:id="rId12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66FF99"/>
    <a:srgbClr val="00FFCC"/>
    <a:srgbClr val="66FFCC"/>
    <a:srgbClr val="66FF33"/>
    <a:srgbClr val="FFCCCC"/>
    <a:srgbClr val="FF99CC"/>
    <a:srgbClr val="FF9999"/>
    <a:srgbClr val="939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>
      <p:cViewPr varScale="1">
        <p:scale>
          <a:sx n="86" d="100"/>
          <a:sy n="86" d="100"/>
        </p:scale>
        <p:origin x="341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theme" Target="theme/theme1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notesMaster" Target="notesMasters/notesMaster1.xml"/><Relationship Id="rId129" Type="http://schemas.openxmlformats.org/officeDocument/2006/relationships/tableStyles" Target="tableStyles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1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26" Type="http://schemas.openxmlformats.org/officeDocument/2006/relationships/slide" Target="slides/slide2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Садржај</a:t>
            </a:r>
            <a:r>
              <a:rPr lang="sr-Cyrl-RS" sz="2400" baseline="0" dirty="0">
                <a:solidFill>
                  <a:srgbClr val="0070C0"/>
                </a:solidFill>
                <a:latin typeface="Comic Sans MS" panose="030F0702030302020204" pitchFamily="66" charset="0"/>
              </a:rPr>
              <a:t> програма је јасан и разумљив</a:t>
            </a:r>
            <a:endParaRPr lang="en-US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c:rich>
      </c:tx>
      <c:layout>
        <c:manualLayout>
          <c:xMode val="edge"/>
          <c:yMode val="edge"/>
          <c:x val="0.1804473353874243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E73-43A2-B909-F7B11E48DD32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E73-43A2-B909-F7B11E48DD32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E73-43A2-B909-F7B11E48DD32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E73-43A2-B909-F7B11E48DD32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7E73-43A2-B909-F7B11E48DD32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E73-43A2-B909-F7B11E48DD32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E73-43A2-B909-F7B11E48DD32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E73-43A2-B909-F7B11E48DD32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E73-43A2-B909-F7B11E48DD32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E73-43A2-B909-F7B11E48DD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FF0000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никако се не слажем</c:v>
                </c:pt>
                <c:pt idx="1">
                  <c:v>не слажем се</c:v>
                </c:pt>
                <c:pt idx="2">
                  <c:v>дјелимично се слажем</c:v>
                </c:pt>
                <c:pt idx="3">
                  <c:v>слажем се </c:v>
                </c:pt>
                <c:pt idx="4">
                  <c:v>нарочито се слажем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0.5</c:v>
                </c:pt>
                <c:pt idx="1">
                  <c:v>1.4</c:v>
                </c:pt>
                <c:pt idx="2">
                  <c:v>16.3</c:v>
                </c:pt>
                <c:pt idx="3">
                  <c:v>60.6</c:v>
                </c:pt>
                <c:pt idx="4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E73-43A2-B909-F7B11E48DD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5040257648953297E-2"/>
          <c:y val="0.70702915692702228"/>
          <c:w val="0.95958132045088562"/>
          <c:h val="0.273160074906542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r>
              <a:rPr lang="sr-Cyrl-RS" sz="2400" i="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Васпитачи креатори и истраживачи сопствене праксе</a:t>
            </a:r>
            <a:endParaRPr lang="en-GB" sz="2400" i="0" dirty="0">
              <a:solidFill>
                <a:srgbClr val="0070C0"/>
              </a:solidFill>
              <a:effectLst/>
              <a:latin typeface="Comic Sans MS" panose="030F0702030302020204" pitchFamily="66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5631531565800652"/>
          <c:y val="3.141874432390696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19D-49ED-80EE-DA6D18847364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19D-49ED-80EE-DA6D18847364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619D-49ED-80EE-DA6D18847364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619D-49ED-80EE-DA6D18847364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619D-49ED-80EE-DA6D18847364}"/>
              </c:ext>
            </c:extLst>
          </c:dPt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19D-49ED-80EE-DA6D18847364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19D-49ED-80EE-DA6D18847364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19D-49ED-80EE-DA6D18847364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19D-49ED-80EE-DA6D188473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FF0000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никако се не слажем</c:v>
                </c:pt>
                <c:pt idx="1">
                  <c:v>не слажем се</c:v>
                </c:pt>
                <c:pt idx="2">
                  <c:v>дјелимично се слажем</c:v>
                </c:pt>
                <c:pt idx="3">
                  <c:v>слажем се</c:v>
                </c:pt>
                <c:pt idx="4">
                  <c:v>нарочито се слажем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0.9</c:v>
                </c:pt>
                <c:pt idx="1">
                  <c:v>2.1</c:v>
                </c:pt>
                <c:pt idx="2">
                  <c:v>20</c:v>
                </c:pt>
                <c:pt idx="3">
                  <c:v>56</c:v>
                </c:pt>
                <c:pt idx="4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19D-49ED-80EE-DA6D188473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r-Cyrl-RS" sz="2400" i="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Преименовати аспект Развој говора, комуникације и стваралаштва у два аспекта</a:t>
            </a:r>
            <a:endParaRPr lang="en-GB" sz="2400" i="0" dirty="0">
              <a:solidFill>
                <a:srgbClr val="0070C0"/>
              </a:solidFill>
              <a:effectLst/>
              <a:latin typeface="Comic Sans MS" panose="030F0702030302020204" pitchFamily="66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536-4262-9C48-B67F060B970D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536-4262-9C48-B67F060B970D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536-4262-9C48-B67F060B970D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536-4262-9C48-B67F060B970D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1536-4262-9C48-B67F060B970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FF0000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никако се не слажем</c:v>
                </c:pt>
                <c:pt idx="1">
                  <c:v>не слажем се</c:v>
                </c:pt>
                <c:pt idx="2">
                  <c:v>дјелимично се слажем</c:v>
                </c:pt>
                <c:pt idx="3">
                  <c:v>слажем се</c:v>
                </c:pt>
                <c:pt idx="4">
                  <c:v>нарочито се слажем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13</c:v>
                </c:pt>
                <c:pt idx="2">
                  <c:v>26</c:v>
                </c:pt>
                <c:pt idx="3">
                  <c:v>33.799999999999997</c:v>
                </c:pt>
                <c:pt idx="4">
                  <c:v>25.2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536-4262-9C48-B67F060B97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E3D2-4FAA-95E6-47CB0B204552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E3D2-4FAA-95E6-47CB0B20455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E3D2-4FAA-95E6-47CB0B20455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E3D2-4FAA-95E6-47CB0B204552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E3D2-4FAA-95E6-47CB0B20455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никако се не слажем</c:v>
                </c:pt>
                <c:pt idx="1">
                  <c:v>не слажем се</c:v>
                </c:pt>
                <c:pt idx="2">
                  <c:v>дјелимично се слажем</c:v>
                </c:pt>
                <c:pt idx="3">
                  <c:v>слажем се</c:v>
                </c:pt>
                <c:pt idx="4">
                  <c:v>нарочито се слажем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0.2</c:v>
                </c:pt>
                <c:pt idx="1">
                  <c:v>4.7</c:v>
                </c:pt>
                <c:pt idx="2">
                  <c:v>21.7</c:v>
                </c:pt>
                <c:pt idx="3">
                  <c:v>56.2</c:v>
                </c:pt>
                <c:pt idx="4">
                  <c:v>17.2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3D2-4FAA-95E6-47CB0B2045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chemeClr val="bg1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1420226232782847E-2"/>
          <c:y val="0.72412326952195549"/>
          <c:w val="0.83008419854597826"/>
          <c:h val="0.217386797894585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r-Cyrl-RS" sz="2400" b="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Програм омогућава организацију квалитетног процеса раног учења и развоја личности </a:t>
            </a:r>
            <a:r>
              <a:rPr lang="sr-Cyrl-RS" sz="2400" b="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дјетета</a:t>
            </a:r>
            <a:endParaRPr lang="sr-Cyrl-RS" sz="2400" b="0" dirty="0">
              <a:solidFill>
                <a:srgbClr val="0070C0"/>
              </a:solidFill>
              <a:effectLst/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>
              <a:defRPr sz="2400"/>
            </a:pPr>
            <a:endParaRPr lang="sr-Cyrl-RS" sz="2400" b="0" dirty="0">
              <a:solidFill>
                <a:schemeClr val="tx1"/>
              </a:solidFill>
              <a:effectLst/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>
              <a:defRPr sz="2400"/>
            </a:pPr>
            <a:endParaRPr lang="sr-Cyrl-RS" sz="2400" b="0" dirty="0">
              <a:solidFill>
                <a:schemeClr val="tx1"/>
              </a:solidFill>
              <a:effectLst/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>
              <a:defRPr sz="2400"/>
            </a:pPr>
            <a:endParaRPr lang="sr-Cyrl-RS" sz="2400" b="1" dirty="0">
              <a:effectLst/>
              <a:latin typeface="Comic Sans MS" panose="030F0702030302020204" pitchFamily="66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560912752285274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962962962962965E-2"/>
          <c:y val="0.24460676457995942"/>
          <c:w val="0.82407407407407407"/>
          <c:h val="0.4542841719253178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755-44E3-B74D-103DAD28C60A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755-44E3-B74D-103DAD28C60A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A755-44E3-B74D-103DAD28C60A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A755-44E3-B74D-103DAD28C60A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A755-44E3-B74D-103DAD28C60A}"/>
              </c:ext>
            </c:extLst>
          </c:dPt>
          <c:dLbls>
            <c:dLbl>
              <c:idx val="1"/>
              <c:layout>
                <c:manualLayout>
                  <c:x val="6.2479070504118019E-3"/>
                  <c:y val="2.1749774270682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55-44E3-B74D-103DAD28C60A}"/>
                </c:ext>
              </c:extLst>
            </c:dLbl>
            <c:dLbl>
              <c:idx val="4"/>
              <c:layout>
                <c:manualLayout>
                  <c:x val="3.2109580052493439E-2"/>
                  <c:y val="4.51953612181456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755-44E3-B74D-103DAD28C6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FF0000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никако се не слажем</c:v>
                </c:pt>
                <c:pt idx="1">
                  <c:v>не   слажем се</c:v>
                </c:pt>
                <c:pt idx="2">
                  <c:v>дјелимично се слажем</c:v>
                </c:pt>
                <c:pt idx="3">
                  <c:v>слажем се </c:v>
                </c:pt>
                <c:pt idx="4">
                  <c:v>нарочито се слажем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0.7</c:v>
                </c:pt>
                <c:pt idx="1">
                  <c:v>2.2999999999999998</c:v>
                </c:pt>
                <c:pt idx="2">
                  <c:v>20.3</c:v>
                </c:pt>
                <c:pt idx="3">
                  <c:v>56.2</c:v>
                </c:pt>
                <c:pt idx="4">
                  <c:v>20.5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755-44E3-B74D-103DAD28C6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6096139922164909E-2"/>
          <c:y val="0.70535222746481818"/>
          <c:w val="0.98390386007783515"/>
          <c:h val="0.20946792414044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rgbClr val="0070C0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r>
              <a:rPr lang="sr-Cyrl-RS" sz="2400" b="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Програм предшколског васпитања и образовања је преобиман</a:t>
            </a:r>
            <a:endParaRPr lang="en-GB" sz="2400" b="0" dirty="0">
              <a:solidFill>
                <a:srgbClr val="0070C0"/>
              </a:solidFill>
              <a:effectLst/>
              <a:latin typeface="Comic Sans MS" panose="030F0702030302020204" pitchFamily="66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204475819832865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rgbClr val="0070C0"/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7D1A-4B1C-B9F2-DC867E97B835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7D1A-4B1C-B9F2-DC867E97B835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7D1A-4B1C-B9F2-DC867E97B835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7D1A-4B1C-B9F2-DC867E97B835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7D1A-4B1C-B9F2-DC867E97B8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FF0000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никако се не слажем</c:v>
                </c:pt>
                <c:pt idx="1">
                  <c:v>не слажем се</c:v>
                </c:pt>
                <c:pt idx="2">
                  <c:v>дјелимично се слажем</c:v>
                </c:pt>
                <c:pt idx="3">
                  <c:v>слажем се </c:v>
                </c:pt>
                <c:pt idx="4">
                  <c:v>нарочито се слажем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5.6</c:v>
                </c:pt>
                <c:pt idx="1">
                  <c:v>37.1</c:v>
                </c:pt>
                <c:pt idx="2">
                  <c:v>37.799999999999997</c:v>
                </c:pt>
                <c:pt idx="3">
                  <c:v>15.4</c:v>
                </c:pt>
                <c:pt idx="4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D1A-4B1C-B9F2-DC867E97B8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8895224303858619E-3"/>
          <c:y val="0.70091514294601287"/>
          <c:w val="0.99011047756961412"/>
          <c:h val="0.280582404750613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416666666666667"/>
          <c:y val="0.25883545806774155"/>
          <c:w val="0.82407407407407407"/>
          <c:h val="0.57528496437945253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B25-401E-B0D7-FDCDC2178FC3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B25-401E-B0D7-FDCDC2178FC3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B25-401E-B0D7-FDCDC2178FC3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B25-401E-B0D7-FDCDC2178FC3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0B25-401E-B0D7-FDCDC2178F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rgbClr val="FF0000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никако се не слажем</c:v>
                </c:pt>
                <c:pt idx="1">
                  <c:v>не слажем се</c:v>
                </c:pt>
                <c:pt idx="2">
                  <c:v>дјелимично се слажем</c:v>
                </c:pt>
                <c:pt idx="3">
                  <c:v>слажем се</c:v>
                </c:pt>
                <c:pt idx="4">
                  <c:v>потпуно се слажем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1">
                  <c:v>24.5</c:v>
                </c:pt>
                <c:pt idx="2">
                  <c:v>58.7</c:v>
                </c:pt>
                <c:pt idx="3">
                  <c:v>13.8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B25-401E-B0D7-FDCDC2178F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70C0"/>
          </a:solidFill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639-4634-A73D-2F5F8889DCDA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639-4634-A73D-2F5F8889DCDA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639-4634-A73D-2F5F8889DCDA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639-4634-A73D-2F5F8889DCDA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639-4634-A73D-2F5F8889DCDA}"/>
              </c:ext>
            </c:extLst>
          </c:dPt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639-4634-A73D-2F5F8889DCDA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639-4634-A73D-2F5F8889DCDA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639-4634-A73D-2F5F8889DCDA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639-4634-A73D-2F5F8889DC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никако се не слажем</c:v>
                </c:pt>
                <c:pt idx="1">
                  <c:v>не слажем се</c:v>
                </c:pt>
                <c:pt idx="2">
                  <c:v>дјелимично се слажем</c:v>
                </c:pt>
                <c:pt idx="3">
                  <c:v>слажм се </c:v>
                </c:pt>
                <c:pt idx="4">
                  <c:v>нарочито се слажем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0.5</c:v>
                </c:pt>
                <c:pt idx="1">
                  <c:v>1.4</c:v>
                </c:pt>
                <c:pt idx="2">
                  <c:v>16.3</c:v>
                </c:pt>
                <c:pt idx="3">
                  <c:v>62.5</c:v>
                </c:pt>
                <c:pt idx="4">
                  <c:v>19.3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639-4634-A73D-2F5F8889DC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r-Cyrl-RS" sz="2400" b="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Исходи учења су  правилно распоређени по аспектима развоја</a:t>
            </a:r>
            <a:endParaRPr lang="en-GB" sz="2400" b="0" dirty="0">
              <a:solidFill>
                <a:srgbClr val="0070C0"/>
              </a:solidFill>
              <a:effectLst/>
              <a:latin typeface="Comic Sans MS" panose="030F0702030302020204" pitchFamily="66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7192425222209543"/>
          <c:y val="9.0965923526776387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662-4529-9F99-D11516E27B2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662-4529-9F99-D11516E27B29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662-4529-9F99-D11516E27B29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662-4529-9F99-D11516E27B29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0662-4529-9F99-D11516E27B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никако се не слажем</c:v>
                </c:pt>
                <c:pt idx="1">
                  <c:v>не слажем се </c:v>
                </c:pt>
                <c:pt idx="2">
                  <c:v>дјелимично се слажем</c:v>
                </c:pt>
                <c:pt idx="3">
                  <c:v>слажем се</c:v>
                </c:pt>
                <c:pt idx="4">
                  <c:v>нарочито се слажем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0.5</c:v>
                </c:pt>
                <c:pt idx="1">
                  <c:v>3</c:v>
                </c:pt>
                <c:pt idx="2">
                  <c:v>19.8</c:v>
                </c:pt>
                <c:pt idx="3">
                  <c:v>54.5</c:v>
                </c:pt>
                <c:pt idx="4">
                  <c:v>22.1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662-4529-9F99-D11516E27B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r-Cyrl-RS" sz="24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Исходи учења у свим аспектима дјечијег развоја су прецизно дефинисани</a:t>
            </a:r>
            <a:endParaRPr lang="en-GB" sz="2400" dirty="0">
              <a:solidFill>
                <a:srgbClr val="0070C0"/>
              </a:solidFill>
              <a:effectLst/>
              <a:latin typeface="Comic Sans MS" panose="030F0702030302020204" pitchFamily="66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D3F-47BD-B1A2-5188EE15C763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D3F-47BD-B1A2-5188EE15C763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D3F-47BD-B1A2-5188EE15C763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5D3F-47BD-B1A2-5188EE15C763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5D3F-47BD-B1A2-5188EE15C76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никако се не слажем</c:v>
                </c:pt>
                <c:pt idx="1">
                  <c:v>не слажем се </c:v>
                </c:pt>
                <c:pt idx="2">
                  <c:v>дјелимично се слажем </c:v>
                </c:pt>
                <c:pt idx="3">
                  <c:v>слажем се </c:v>
                </c:pt>
                <c:pt idx="4">
                  <c:v>нарочито се слажем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1.6</c:v>
                </c:pt>
                <c:pt idx="1">
                  <c:v>4.9000000000000004</c:v>
                </c:pt>
                <c:pt idx="2">
                  <c:v>32.200000000000003</c:v>
                </c:pt>
                <c:pt idx="3">
                  <c:v>41.5</c:v>
                </c:pt>
                <c:pt idx="4">
                  <c:v>19.8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D3F-47BD-B1A2-5188EE15C7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r-Cyrl-RS" sz="24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cs typeface="Times New Roman" panose="02020603050405020304" pitchFamily="18" charset="0"/>
              </a:rPr>
              <a:t>Васпитно-образовним радницима је потребна додатна професионална подршка за реализацију Програма</a:t>
            </a:r>
            <a:endParaRPr lang="en-GB" sz="2400" dirty="0">
              <a:solidFill>
                <a:srgbClr val="0070C0"/>
              </a:solidFill>
              <a:effectLst/>
              <a:latin typeface="Comic Sans MS" panose="030F0702030302020204" pitchFamily="66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532-4AA6-B1CD-13BC59D1D2ED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532-4AA6-B1CD-13BC59D1D2ED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532-4AA6-B1CD-13BC59D1D2ED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532-4AA6-B1CD-13BC59D1D2ED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532-4AA6-B1CD-13BC59D1D2E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FF0000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никако се не слажем</c:v>
                </c:pt>
                <c:pt idx="1">
                  <c:v>не слажем се</c:v>
                </c:pt>
                <c:pt idx="2">
                  <c:v>дјелимично се слажем</c:v>
                </c:pt>
                <c:pt idx="3">
                  <c:v>слажем се </c:v>
                </c:pt>
                <c:pt idx="4">
                  <c:v>нарочито се слажем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2.8</c:v>
                </c:pt>
                <c:pt idx="1">
                  <c:v>17</c:v>
                </c:pt>
                <c:pt idx="2">
                  <c:v>27.7</c:v>
                </c:pt>
                <c:pt idx="3">
                  <c:v>33.299999999999997</c:v>
                </c:pt>
                <c:pt idx="4">
                  <c:v>19.100000000000001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532-4AA6-B1CD-13BC59D1D2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omic Sans MS" panose="030F0702030302020204" pitchFamily="66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AEBC76B-E4EB-4798-8E34-9827652934F3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473160D-8C44-494A-93D8-7C66AD1EA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939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CBB8-C1E3-4CC8-A6BA-A2C28CE888D9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EF988-3E38-4713-B907-027AF19ED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274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745D06-B62F-46EA-923E-BC0F4EE5EBE8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319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77800"/>
            <a:ext cx="4648200" cy="187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0" y="3429000"/>
            <a:ext cx="3429000" cy="1346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01600"/>
            <a:ext cx="2171700" cy="6100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01600"/>
            <a:ext cx="6362700" cy="6100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01600"/>
            <a:ext cx="7620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868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mailto:danica.mojic@rpz-rs.or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185" y="4983727"/>
            <a:ext cx="4053015" cy="467638"/>
          </a:xfrm>
        </p:spPr>
        <p:txBody>
          <a:bodyPr/>
          <a:lstStyle/>
          <a:p>
            <a:pPr algn="ctr"/>
            <a:br>
              <a:rPr lang="sr-Cyrl-RS" dirty="0"/>
            </a:br>
            <a:br>
              <a:rPr lang="sr-Cyrl-RS" sz="2800" dirty="0">
                <a:latin typeface="Comic Sans MS" pitchFamily="66" charset="0"/>
              </a:rPr>
            </a:br>
            <a:r>
              <a:rPr lang="sr-Cyrl-RS" sz="2800" dirty="0">
                <a:latin typeface="Comic Sans MS" pitchFamily="66" charset="0"/>
              </a:rPr>
              <a:t>	 	</a:t>
            </a:r>
            <a:r>
              <a:rPr lang="sr-Cyrl-RS" sz="2800" dirty="0">
                <a:solidFill>
                  <a:srgbClr val="FF0000"/>
                </a:solidFill>
                <a:latin typeface="Comic Sans MS" pitchFamily="66" charset="0"/>
              </a:rPr>
              <a:t>				</a:t>
            </a:r>
            <a:endParaRPr lang="en-US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686" y="65366"/>
            <a:ext cx="1612106" cy="138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51064" y="218911"/>
            <a:ext cx="448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МИНИСТАРСТВО ПРОСВЈЕТЕ И КУЛТУРЕ</a:t>
            </a:r>
          </a:p>
          <a:p>
            <a:pPr algn="ctr"/>
            <a:endParaRPr lang="sr-Cyrl-RS" sz="1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РЕПУБЛИЧКИ ПЕДАГОШКИ ЗАВОД</a:t>
            </a:r>
            <a:endParaRPr lang="en-US" sz="1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RP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076" y="1049908"/>
            <a:ext cx="1908175" cy="139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48200" y="2630311"/>
            <a:ext cx="438777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САВЈЕТОВАЊЕ ЗА ВАСПИТАЧЕ, СТРУЧНЕ САРАДНИКЕ И ДИРЕКТОРЕ У ПРЕДШКОЛСКИМ УСТАНОВАМА </a:t>
            </a: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 РЕПУБЛИЦИ СРПСКОЈ</a:t>
            </a:r>
          </a:p>
          <a:p>
            <a:pPr algn="ctr"/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51064" y="5638800"/>
            <a:ext cx="464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Даница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Мојић</a:t>
            </a:r>
            <a:endParaRPr lang="sr-Cyrl-R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инспектор-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просвјетни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савјетник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за предшколско васпитање</a:t>
            </a:r>
          </a:p>
          <a:p>
            <a:pPr algn="ctr"/>
            <a:endParaRPr lang="sr-Cyrl-RS" b="1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6324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август 202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. године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66E0D69-F85F-E424-B882-041D9E3BE7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088301"/>
              </p:ext>
            </p:extLst>
          </p:nvPr>
        </p:nvGraphicFramePr>
        <p:xfrm>
          <a:off x="228600" y="1752600"/>
          <a:ext cx="8305801" cy="48898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8344">
                  <a:extLst>
                    <a:ext uri="{9D8B030D-6E8A-4147-A177-3AD203B41FA5}">
                      <a16:colId xmlns:a16="http://schemas.microsoft.com/office/drawing/2014/main" val="1919748644"/>
                    </a:ext>
                  </a:extLst>
                </a:gridCol>
                <a:gridCol w="5565605">
                  <a:extLst>
                    <a:ext uri="{9D8B030D-6E8A-4147-A177-3AD203B41FA5}">
                      <a16:colId xmlns:a16="http://schemas.microsoft.com/office/drawing/2014/main" val="3606491124"/>
                    </a:ext>
                  </a:extLst>
                </a:gridCol>
                <a:gridCol w="477803">
                  <a:extLst>
                    <a:ext uri="{9D8B030D-6E8A-4147-A177-3AD203B41FA5}">
                      <a16:colId xmlns:a16="http://schemas.microsoft.com/office/drawing/2014/main" val="333391874"/>
                    </a:ext>
                  </a:extLst>
                </a:gridCol>
                <a:gridCol w="398169">
                  <a:extLst>
                    <a:ext uri="{9D8B030D-6E8A-4147-A177-3AD203B41FA5}">
                      <a16:colId xmlns:a16="http://schemas.microsoft.com/office/drawing/2014/main" val="3407934972"/>
                    </a:ext>
                  </a:extLst>
                </a:gridCol>
                <a:gridCol w="477803">
                  <a:extLst>
                    <a:ext uri="{9D8B030D-6E8A-4147-A177-3AD203B41FA5}">
                      <a16:colId xmlns:a16="http://schemas.microsoft.com/office/drawing/2014/main" val="2645132742"/>
                    </a:ext>
                  </a:extLst>
                </a:gridCol>
                <a:gridCol w="477803">
                  <a:extLst>
                    <a:ext uri="{9D8B030D-6E8A-4147-A177-3AD203B41FA5}">
                      <a16:colId xmlns:a16="http://schemas.microsoft.com/office/drawing/2014/main" val="3092531077"/>
                    </a:ext>
                  </a:extLst>
                </a:gridCol>
                <a:gridCol w="520274">
                  <a:extLst>
                    <a:ext uri="{9D8B030D-6E8A-4147-A177-3AD203B41FA5}">
                      <a16:colId xmlns:a16="http://schemas.microsoft.com/office/drawing/2014/main" val="16520429"/>
                    </a:ext>
                  </a:extLst>
                </a:gridCol>
              </a:tblGrid>
              <a:tr h="309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20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effectLst/>
                          <a:latin typeface="Comic Sans MS" panose="030F0702030302020204" pitchFamily="66" charset="0"/>
                        </a:rPr>
                        <a:t>ТВРДЊЕ</a:t>
                      </a:r>
                      <a:endParaRPr lang="en-US" sz="1200" dirty="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effectLst/>
                          <a:latin typeface="Comic Sans MS" panose="030F0702030302020204" pitchFamily="66" charset="0"/>
                        </a:rPr>
                        <a:t>СТЕПЕН СЛАГАЊА</a:t>
                      </a:r>
                      <a:endParaRPr lang="en-US" sz="120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7589966"/>
                  </a:ext>
                </a:extLst>
              </a:tr>
              <a:tr h="309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effectLst/>
                          <a:latin typeface="Comic Sans MS" panose="030F0702030302020204" pitchFamily="66" charset="0"/>
                        </a:rPr>
                        <a:t>1.</a:t>
                      </a:r>
                      <a:endParaRPr lang="en-US" sz="120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Садржај програма је јасан и разумљив.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5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extLst>
                  <a:ext uri="{0D108BD9-81ED-4DB2-BD59-A6C34878D82A}">
                    <a16:rowId xmlns:a16="http://schemas.microsoft.com/office/drawing/2014/main" val="2809934643"/>
                  </a:ext>
                </a:extLst>
              </a:tr>
              <a:tr h="4207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effectLst/>
                          <a:latin typeface="Comic Sans MS" panose="030F0702030302020204" pitchFamily="66" charset="0"/>
                        </a:rPr>
                        <a:t>2.</a:t>
                      </a:r>
                      <a:endParaRPr lang="en-US" sz="120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Програм  предшколског васпитање и образовање пружа довољно информација васпитно-образовним радницима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5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extLst>
                  <a:ext uri="{0D108BD9-81ED-4DB2-BD59-A6C34878D82A}">
                    <a16:rowId xmlns:a16="http://schemas.microsoft.com/office/drawing/2014/main" val="1147590894"/>
                  </a:ext>
                </a:extLst>
              </a:tr>
              <a:tr h="4207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effectLst/>
                          <a:latin typeface="Comic Sans MS" panose="030F0702030302020204" pitchFamily="66" charset="0"/>
                        </a:rPr>
                        <a:t>3.</a:t>
                      </a:r>
                      <a:endParaRPr lang="en-US" sz="120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Програм омогућава организацију квалитетног процеса раног учења и  развој личности </a:t>
                      </a:r>
                      <a:r>
                        <a:rPr lang="sr-Cyrl-R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дјетета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5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extLst>
                  <a:ext uri="{0D108BD9-81ED-4DB2-BD59-A6C34878D82A}">
                    <a16:rowId xmlns:a16="http://schemas.microsoft.com/office/drawing/2014/main" val="2078444862"/>
                  </a:ext>
                </a:extLst>
              </a:tr>
              <a:tr h="309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effectLst/>
                          <a:latin typeface="Comic Sans MS" panose="030F0702030302020204" pitchFamily="66" charset="0"/>
                        </a:rPr>
                        <a:t>4.</a:t>
                      </a:r>
                      <a:endParaRPr lang="en-US" sz="120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Програм предшколског васпитања и образовања је </a:t>
                      </a:r>
                      <a:r>
                        <a:rPr lang="sr-Cyrl-R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преобиман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5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extLst>
                  <a:ext uri="{0D108BD9-81ED-4DB2-BD59-A6C34878D82A}">
                    <a16:rowId xmlns:a16="http://schemas.microsoft.com/office/drawing/2014/main" val="911951894"/>
                  </a:ext>
                </a:extLst>
              </a:tr>
              <a:tr h="6096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effectLst/>
                          <a:latin typeface="Comic Sans MS" panose="030F0702030302020204" pitchFamily="66" charset="0"/>
                        </a:rPr>
                        <a:t>5.</a:t>
                      </a:r>
                      <a:endParaRPr lang="en-US" sz="120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Програмски принципи система </a:t>
                      </a:r>
                      <a:r>
                        <a:rPr lang="sr-Cyrl-R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учећих</a:t>
                      </a: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активности омогућавају </a:t>
                      </a:r>
                      <a:r>
                        <a:rPr lang="sr-Cyrl-R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успјешну</a:t>
                      </a: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интерпретацију програма раног учења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(Програм, стр. 20 и 21)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5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extLst>
                  <a:ext uri="{0D108BD9-81ED-4DB2-BD59-A6C34878D82A}">
                    <a16:rowId xmlns:a16="http://schemas.microsoft.com/office/drawing/2014/main" val="1747110396"/>
                  </a:ext>
                </a:extLst>
              </a:tr>
              <a:tr h="4693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effectLst/>
                          <a:latin typeface="Comic Sans MS" panose="030F0702030302020204" pitchFamily="66" charset="0"/>
                        </a:rPr>
                        <a:t>6.</a:t>
                      </a:r>
                      <a:endParaRPr lang="en-US" sz="120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Понуђене методе предшколског васпитања и образовања су актуелне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(Програм, стр. 21)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BA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BA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BA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BA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5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extLst>
                  <a:ext uri="{0D108BD9-81ED-4DB2-BD59-A6C34878D82A}">
                    <a16:rowId xmlns:a16="http://schemas.microsoft.com/office/drawing/2014/main" val="686799698"/>
                  </a:ext>
                </a:extLst>
              </a:tr>
              <a:tr h="309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effectLst/>
                          <a:latin typeface="Comic Sans MS" panose="030F0702030302020204" pitchFamily="66" charset="0"/>
                        </a:rPr>
                        <a:t>7.</a:t>
                      </a:r>
                      <a:endParaRPr lang="en-US" sz="120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Исходи учења су правилно распоређени по аспектима развоја. 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5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extLst>
                  <a:ext uri="{0D108BD9-81ED-4DB2-BD59-A6C34878D82A}">
                    <a16:rowId xmlns:a16="http://schemas.microsoft.com/office/drawing/2014/main" val="713414265"/>
                  </a:ext>
                </a:extLst>
              </a:tr>
              <a:tr h="309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CS" sz="1200">
                          <a:effectLst/>
                          <a:latin typeface="Comic Sans MS" panose="030F0702030302020204" pitchFamily="66" charset="0"/>
                        </a:rPr>
                        <a:t>8.</a:t>
                      </a:r>
                      <a:endParaRPr lang="en-US" sz="120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</a:t>
                      </a:r>
                      <a:r>
                        <a:rPr lang="sr-Cyrl-BA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сходи</a:t>
                      </a: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учења у свим аспектима дјечијег развоја </a:t>
                      </a:r>
                      <a:r>
                        <a:rPr lang="sr-Cyrl-BA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су </a:t>
                      </a: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прецизно дефинисани</a:t>
                      </a:r>
                      <a:r>
                        <a:rPr lang="sr-Cyrl-C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5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extLst>
                  <a:ext uri="{0D108BD9-81ED-4DB2-BD59-A6C34878D82A}">
                    <a16:rowId xmlns:a16="http://schemas.microsoft.com/office/drawing/2014/main" val="3441065487"/>
                  </a:ext>
                </a:extLst>
              </a:tr>
              <a:tr h="4207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CS" sz="1200">
                          <a:effectLst/>
                          <a:latin typeface="Comic Sans MS" panose="030F0702030302020204" pitchFamily="66" charset="0"/>
                        </a:rPr>
                        <a:t>9.</a:t>
                      </a:r>
                      <a:endParaRPr lang="en-US" sz="120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C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Васпитно-образовним радницима је потребна додатна професионална подршка за реализацију програма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5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extLst>
                  <a:ext uri="{0D108BD9-81ED-4DB2-BD59-A6C34878D82A}">
                    <a16:rowId xmlns:a16="http://schemas.microsoft.com/office/drawing/2014/main" val="3538923698"/>
                  </a:ext>
                </a:extLst>
              </a:tr>
              <a:tr h="470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CS" sz="1200">
                          <a:effectLst/>
                          <a:latin typeface="Comic Sans MS" panose="030F0702030302020204" pitchFamily="66" charset="0"/>
                        </a:rPr>
                        <a:t>10.</a:t>
                      </a:r>
                      <a:endParaRPr lang="en-US" sz="120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Програм омогућава да се васпитачи испољавају као креатори и истраживачи сопствене праксе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5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extLst>
                  <a:ext uri="{0D108BD9-81ED-4DB2-BD59-A6C34878D82A}">
                    <a16:rowId xmlns:a16="http://schemas.microsoft.com/office/drawing/2014/main" val="979413098"/>
                  </a:ext>
                </a:extLst>
              </a:tr>
              <a:tr h="470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CS" sz="1200">
                          <a:effectLst/>
                          <a:latin typeface="Comic Sans MS" panose="030F0702030302020204" pitchFamily="66" charset="0"/>
                        </a:rPr>
                        <a:t>11.</a:t>
                      </a:r>
                      <a:endParaRPr lang="en-US" sz="1200"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C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Аспект развоја личности </a:t>
                      </a:r>
                      <a:r>
                        <a:rPr lang="sr-Cyrl-CS" sz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дјетета</a:t>
                      </a:r>
                      <a:r>
                        <a:rPr lang="sr-Cyrl-C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Развој говора, комуникација и стваралаштво  потребно је преименовати и раздвојити у два аспекта.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1</a:t>
                      </a:r>
                      <a:endParaRPr lang="en-US" sz="12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3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200"/>
                        </a:spcAft>
                      </a:pPr>
                      <a:r>
                        <a:rPr lang="sr-Cyrl-RS" sz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5</a:t>
                      </a:r>
                      <a:endParaRPr lang="en-US" sz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Times New Roman" panose="02020603050405020304" pitchFamily="18" charset="0"/>
                      </a:endParaRPr>
                    </a:p>
                  </a:txBody>
                  <a:tcPr marL="52588" marR="52588" marT="0" marB="0"/>
                </a:tc>
                <a:extLst>
                  <a:ext uri="{0D108BD9-81ED-4DB2-BD59-A6C34878D82A}">
                    <a16:rowId xmlns:a16="http://schemas.microsoft.com/office/drawing/2014/main" val="296345233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A6DB6397-E95D-0F62-1688-A2327B39F103}"/>
              </a:ext>
            </a:extLst>
          </p:cNvPr>
          <p:cNvSpPr txBox="1"/>
          <p:nvPr/>
        </p:nvSpPr>
        <p:spPr>
          <a:xfrm>
            <a:off x="990600" y="76200"/>
            <a:ext cx="8077200" cy="1973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sr-Latn-R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II</a:t>
            </a:r>
            <a:r>
              <a:rPr lang="sr-Cyrl-R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ПРОГРАМ ПРЕДШКОЛСКОГ ВАСПИТАЊА И ОБРАЗОВАЊА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sr-Cyrl-R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 У табели је дат низ тврдњи. </a:t>
            </a:r>
            <a:r>
              <a:rPr lang="sr-Cyrl-BA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Сваку ставку процијените са бројевима од 1 до </a:t>
            </a: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5</a:t>
            </a:r>
            <a:r>
              <a:rPr lang="sr-Cyrl-BA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у зависности од </a:t>
            </a: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слагања (заокружите један од бројева):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algn="just">
              <a:tabLst>
                <a:tab pos="457200" algn="l"/>
                <a:tab pos="2819400" algn="l"/>
              </a:tabLst>
            </a:pPr>
            <a:r>
              <a:rPr lang="sr-Cyrl-BA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1 – 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никако се не слажем</a:t>
            </a:r>
            <a:r>
              <a:rPr lang="sr-Cyrl-BA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; 2 – 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не слажем се</a:t>
            </a:r>
            <a:r>
              <a:rPr lang="sr-Cyrl-BA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; 3 – </a:t>
            </a:r>
            <a:r>
              <a:rPr lang="sr-Cyrl-C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дјелимично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се слажем 4</a:t>
            </a:r>
            <a:r>
              <a:rPr lang="sr-Cyrl-BA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–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слажем се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algn="just">
              <a:tabLst>
                <a:tab pos="457200" algn="l"/>
                <a:tab pos="2819400" algn="l"/>
              </a:tabLst>
            </a:pP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5</a:t>
            </a:r>
            <a:r>
              <a:rPr lang="sr-Cyrl-BA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– </a:t>
            </a:r>
            <a:r>
              <a:rPr lang="sr-Cyrl-C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нарочито се слажем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sr-Cyrl-R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8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86077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7FCBF-6822-79CE-8B48-03D130580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ru-RU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ПОТЕНЦИЈАЛНЕ АКТИВНОСТИ: </a:t>
            </a:r>
            <a:br>
              <a:rPr lang="ru-RU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РАНА МАТЕМАТИЧКА ПИСМЕНОСТ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81EFB-83A8-1AD4-7C74-54D4644FA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95400"/>
            <a:ext cx="9067800" cy="4830763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у простору који је опремљен различитим математичким сетовима,  средствима која су направили васпитачи, природним и необликованим материјалима која се користе као дидактичка средства или за спонтану игру која подстиче рану математичку писменост;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Подстицати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игролике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активности и дати подршку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показује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спонтано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интересовање 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користи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математичка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сазнања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Игролике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активности за разврставање предмета: по облику, величини и сл. (нпр. стављање у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уметаљке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одговарајућих геометријских облика: правоугаоник, троугао, призма);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Утврђивање правилног редослиједа по величини (три коцке, стављање једне поред друге или једну на другу), по боји (нпр. направити правилан избор играчака по боји између двије до четири боје);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Игролике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конструкторским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материјалима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уз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захтјеве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 разврставање по боји или облику (по слободном избору, по моделу, по узорку са слике и сл.);</a:t>
            </a: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Препознавање и именовање лопте, коцке, ваљка, пирамиде;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„Дај још један“, „Ево ти још један“ и сл.                                   ИТД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11687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0EB41-B55E-C040-481E-02D044191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04800"/>
            <a:ext cx="7620000" cy="685800"/>
          </a:xfrm>
          <a:solidFill>
            <a:srgbClr val="FFC000"/>
          </a:solidFill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УМЈЕТНОСТ И СТВАРАЛАШТВО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098AAA-AB37-C6FB-AB0E-565A07E56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838200"/>
            <a:ext cx="9067800" cy="4830763"/>
          </a:xfrm>
        </p:spPr>
        <p:txBody>
          <a:bodyPr/>
          <a:lstStyle/>
          <a:p>
            <a:pPr marL="0" indent="0" algn="ctr">
              <a:lnSpc>
                <a:spcPct val="107000"/>
              </a:lnSpc>
              <a:spcAft>
                <a:spcPts val="910"/>
              </a:spcAft>
              <a:buNone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је заинтересовано и активно и путем доживљаја музичких, ликовних, драмских и активности покрета, упознаје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умјетност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стваралаштво; креативно је и отворено у изражавању идеја и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осјећања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кроз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умјетност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 ствара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умјетност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користећи експериментисање и машту; има склоност ка развијању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осјећаја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за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лијепо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јасно изражава и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дијели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са другима своја сазнања, идеје, мисли,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осјећања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умјетности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стиче општу културу.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ПРОГРАМСКИ ЦИЉЕВИ И ЗАДАЦИ ВАСПИТАЧА:</a:t>
            </a:r>
            <a:endParaRPr lang="sr-Cyrl-RS" sz="18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ru-RU" sz="1800" spc="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ствара</a:t>
            </a:r>
            <a:r>
              <a:rPr lang="ru-RU" sz="1800" spc="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ог</a:t>
            </a:r>
            <a:r>
              <a:rPr lang="ru-RU" sz="1800" spc="-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spc="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800" spc="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800" spc="-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дстицајну</a:t>
            </a:r>
            <a:r>
              <a:rPr lang="ru-RU" sz="1800" spc="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ср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дину</a:t>
            </a:r>
            <a:r>
              <a:rPr lang="ru-RU" sz="1800" spc="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spc="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ојој</a:t>
            </a:r>
            <a:r>
              <a:rPr lang="ru-RU" sz="1800" spc="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ће</a:t>
            </a:r>
            <a:r>
              <a:rPr lang="ru-RU" sz="1800" spc="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</a:t>
            </a:r>
            <a:r>
              <a:rPr lang="ru-RU" sz="1800" spc="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бити инспирисано да се бави стваралачким активностима и ужива 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умјетности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(сликовнице, књиге, ликовни материјал, фотографије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умјетничких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дјела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тонски и видео записи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умјетничких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дјела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музички инструменти, маске, костими и сл.). </a:t>
            </a: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ru-RU" sz="1800" spc="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ствара 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огућности</a:t>
            </a:r>
            <a:r>
              <a:rPr lang="ru-RU" sz="1800" spc="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800" spc="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прили</a:t>
            </a:r>
            <a:r>
              <a:rPr lang="ru-RU" sz="1800" spc="-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spc="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ru-RU" sz="1800" spc="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дјеца,</a:t>
            </a:r>
            <a:r>
              <a:rPr lang="ru-RU" sz="1800" spc="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кроз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умјетност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стваралаштво, слободно изражавају своје идеје, мисли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осјећања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подржи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коришћењу и комбиновању различитих материјала и средстава у свом креативном изражавању.</a:t>
            </a: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охрабри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откривању својих могућности стваралачког изражавања и да у томе оствари комуникацију и размјену са другом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одраслима.                                       ИТД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37872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B46-61EA-7EB3-9460-C57DBA171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  <a:solidFill>
            <a:srgbClr val="FFC000"/>
          </a:solidFill>
        </p:spPr>
        <p:txBody>
          <a:bodyPr/>
          <a:lstStyle/>
          <a:p>
            <a:pPr algn="ctr"/>
            <a:br>
              <a:rPr lang="ru-RU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V 1</a:t>
            </a:r>
            <a:r>
              <a:rPr lang="ru-RU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ПОДСТИЦАЊЕ МУЗИЧКЕ, ЛИКОВНЕ, ДРАМСКЕ И АКТИВНОСТИ ПОКРЕТА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755FEFC-2793-2B4F-7190-6519AF7659D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812100"/>
          <a:ext cx="9144000" cy="6045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42268">
                  <a:extLst>
                    <a:ext uri="{9D8B030D-6E8A-4147-A177-3AD203B41FA5}">
                      <a16:colId xmlns:a16="http://schemas.microsoft.com/office/drawing/2014/main" val="1563761324"/>
                    </a:ext>
                  </a:extLst>
                </a:gridCol>
                <a:gridCol w="4801732">
                  <a:extLst>
                    <a:ext uri="{9D8B030D-6E8A-4147-A177-3AD203B41FA5}">
                      <a16:colId xmlns:a16="http://schemas.microsoft.com/office/drawing/2014/main" val="1929186192"/>
                    </a:ext>
                  </a:extLst>
                </a:gridCol>
              </a:tblGrid>
              <a:tr h="2322828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познаје основне елементе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умјетности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изражене кроз музичку, ликовну, драмску и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умјетност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покрета.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препознаје да се мисли, идеје и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осјећања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осим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ријечима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могу изразити звуцима, сликама, глумом, писаним материјалом, облицима, покретом.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показује интересовање за учешће  у музичким, ликовним, драмским и активностима покрета.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учествује у друштвеним и културно-умјетничким активностима и свечаностима.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767" marR="5976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6312014"/>
                  </a:ext>
                </a:extLst>
              </a:tr>
              <a:tr h="235269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</a:t>
                      </a:r>
                      <a:endParaRPr lang="en-US" sz="160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767" marR="5976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201276"/>
                  </a:ext>
                </a:extLst>
              </a:tr>
              <a:tr h="235269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767" marR="59767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767" marR="59767" marT="0" marB="0"/>
                </a:tc>
                <a:extLst>
                  <a:ext uri="{0D108BD9-81ED-4DB2-BD59-A6C34878D82A}">
                    <a16:rowId xmlns:a16="http://schemas.microsoft.com/office/drawing/2014/main" val="4280277163"/>
                  </a:ext>
                </a:extLst>
              </a:tr>
              <a:tr h="2972434">
                <a:tc>
                  <a:txBody>
                    <a:bodyPr/>
                    <a:lstStyle/>
                    <a:p>
                      <a:pPr marL="342900" lvl="0" indent="-342900"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SzPts val="1200"/>
                        <a:buFont typeface="Arial" panose="020B0604020202020204" pitchFamily="34" charset="0"/>
                        <a:buChar char="•"/>
                      </a:pP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Заинтересовано је за музику, тражи да му се пушта музика.</a:t>
                      </a:r>
                      <a:endParaRPr lang="en-US" sz="1600" b="0" u="none" strike="noStrike" dirty="0">
                        <a:solidFill>
                          <a:srgbClr val="0070C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SzPts val="1200"/>
                        <a:buFont typeface="Arial" panose="020B0604020202020204" pitchFamily="34" charset="0"/>
                        <a:buChar char="•"/>
                      </a:pP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Пажљиво слуша музичку композицију, ријечи и мелодију  (пет минута, некада и дуже).</a:t>
                      </a:r>
                      <a:endParaRPr lang="en-US" sz="1600" b="0" u="none" strike="noStrike" dirty="0">
                        <a:solidFill>
                          <a:srgbClr val="0070C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SzPts val="1200"/>
                        <a:buFont typeface="Arial" panose="020B0604020202020204" pitchFamily="34" charset="0"/>
                        <a:buChar char="•"/>
                      </a:pP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Заинтересовано је за различиту музику, препознаје познате пјесме.</a:t>
                      </a:r>
                      <a:endParaRPr lang="en-US" sz="1600" b="0" u="none" strike="noStrike" dirty="0">
                        <a:solidFill>
                          <a:srgbClr val="0070C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SzPts val="1200"/>
                        <a:buFont typeface="Arial" panose="020B0604020202020204" pitchFamily="34" charset="0"/>
                        <a:buChar char="•"/>
                      </a:pP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Показује интересовање за </a:t>
                      </a:r>
                      <a:r>
                        <a:rPr lang="sr-Cyrl-BA" sz="1600" b="0" u="none" strike="noStrike" dirty="0" err="1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тапшалице</a:t>
                      </a: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Cyrl-BA" sz="1600" b="0" u="none" strike="noStrike" dirty="0" err="1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цупкалице</a:t>
                      </a: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, бројалице, успаванке.</a:t>
                      </a:r>
                      <a:endParaRPr lang="en-US" sz="1600" b="0" u="none" strike="noStrike" dirty="0">
                        <a:solidFill>
                          <a:srgbClr val="0070C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omic Sans MS" panose="030F0702030302020204" pitchFamily="66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767" marR="59767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Times New Roman" panose="02020603050405020304" pitchFamily="18" charset="0"/>
                        <a:buChar char="•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и разликује звуке из различитих извора (природа, окружење у којем живи,  музички инструменти).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Times New Roman" panose="02020603050405020304" pitchFamily="18" charset="0"/>
                        <a:buChar char="•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Пажљиво слуша и усваја музичку композицију у цјелини.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Times New Roman" panose="02020603050405020304" pitchFamily="18" charset="0"/>
                        <a:buChar char="•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Познаје основне врсте и правце музичке умјетности (инструментална, класична, хорска, народна, рок музика и сл.).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Times New Roman" panose="02020603050405020304" pitchFamily="18" charset="0"/>
                        <a:buChar char="•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и разликује елементе музике: ритам, висину, темпо и динамику.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Times New Roman" panose="02020603050405020304" pitchFamily="18" charset="0"/>
                        <a:buChar char="•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интересовање за музику свог народа и других култура.                   ИТД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59767" marR="59767" marT="0" marB="0"/>
                </a:tc>
                <a:extLst>
                  <a:ext uri="{0D108BD9-81ED-4DB2-BD59-A6C34878D82A}">
                    <a16:rowId xmlns:a16="http://schemas.microsoft.com/office/drawing/2014/main" val="2258365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590800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AD9C8-ED32-9C81-EEF8-EB1E1733D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ПОТЕНЦИЈАЛНЕ АКТИВНОСТИ: </a:t>
            </a:r>
            <a:r>
              <a:rPr lang="ru-RU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ПОДСТИЦАЊЕ МУЗИЧКЕ, ЛИКОВНЕ, ДРАМСКЕ  И АКТИВНОСТИ ПОКРЕТА 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3FFF12-464A-2E97-9C85-196360227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Заједничке активности слушања и препознавања звукова из природе (фијук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вјетра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цвркут птица, шуштање лишћа, жубор потока) и окружења (звиждук пиштаљке, сирена хитне помоћи, звук аутомобила) и сл.;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лушање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музичких композиција различитих жанрова (дјечија, хорска, инструментална, традиционална, поп, рок и сл.);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слушања и препознавања звукова различитих инструмената (слушање звукова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Орфовог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инструментарија);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Препознавање основних карактеристика музичких инструмената (клавир, гитара, виолина...);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уз музику (музичке столице, пјевање и плес);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пјевања бројалица и једноставнијих музичких композиција уз пљескање и покрете тијелом;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у којима дијете користи различите предмете као музичке инструменте;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подстицања на шарање, цртање и моделовање;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конструкторским материјалима;                                       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87263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32459-7897-4899-D584-8C0F65EAB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4882"/>
            <a:ext cx="7620000" cy="863600"/>
          </a:xfrm>
          <a:solidFill>
            <a:srgbClr val="FFC000"/>
          </a:solidFill>
        </p:spPr>
        <p:txBody>
          <a:bodyPr/>
          <a:lstStyle/>
          <a:p>
            <a:pPr algn="ctr">
              <a:lnSpc>
                <a:spcPct val="107000"/>
              </a:lnSpc>
              <a:spcAft>
                <a:spcPts val="910"/>
              </a:spcAft>
            </a:pPr>
            <a:r>
              <a:rPr lang="sr-Cyrl-R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V 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2 КРЕАТИВНО ИЗРАЖАВАЊЕ</a:t>
            </a:r>
            <a:br>
              <a:rPr lang="en-U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0B9B9CF-C624-53E5-31D6-E69526DD93D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888483"/>
          <a:ext cx="9144000" cy="60043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42269">
                  <a:extLst>
                    <a:ext uri="{9D8B030D-6E8A-4147-A177-3AD203B41FA5}">
                      <a16:colId xmlns:a16="http://schemas.microsoft.com/office/drawing/2014/main" val="3828400203"/>
                    </a:ext>
                  </a:extLst>
                </a:gridCol>
                <a:gridCol w="4801731">
                  <a:extLst>
                    <a:ext uri="{9D8B030D-6E8A-4147-A177-3AD203B41FA5}">
                      <a16:colId xmlns:a16="http://schemas.microsoft.com/office/drawing/2014/main" val="1889788379"/>
                    </a:ext>
                  </a:extLst>
                </a:gridCol>
              </a:tblGrid>
              <a:tr h="175581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истражује и комбинује различите медије, средства и материјале да би изразило своје креативне идеје, мисли и осјећања.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изражава оригиналност – проналази сопствени одговор на задатак који је аутентичан.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користи позната умјетничка средства за изражавање у новим ситуацијама.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4348417"/>
                  </a:ext>
                </a:extLst>
              </a:tr>
              <a:tr h="304912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</a:t>
                      </a:r>
                      <a:endParaRPr lang="en-US" sz="160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7269394"/>
                  </a:ext>
                </a:extLst>
              </a:tr>
              <a:tr h="304912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4556045"/>
                  </a:ext>
                </a:extLst>
              </a:tr>
              <a:tr h="360388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Пјева једноставније пјесме и мелодије (прво властите, спонтане пјесме) у распону тонова мало више од  једне октаве. </a:t>
                      </a:r>
                      <a:endParaRPr lang="en-US" sz="1600" b="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Покретом прати ритам музичке композиције, неколико тактова.</a:t>
                      </a:r>
                      <a:endParaRPr lang="en-US" sz="1600" b="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Свира једноставне музичке инструменте (бубањ, звечке, штапићи).</a:t>
                      </a:r>
                      <a:endParaRPr lang="en-US" sz="1600" b="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Пажљиво слуша и репродукује </a:t>
                      </a:r>
                      <a:r>
                        <a:rPr lang="sr-Cyrl-BA" sz="1600" b="0" u="none" strike="noStrike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тапшалице</a:t>
                      </a: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Cyrl-BA" sz="1600" b="0" u="none" strike="noStrike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цупкалице</a:t>
                      </a: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бројалице, успаванке.</a:t>
                      </a:r>
                      <a:endParaRPr lang="en-US" sz="1600" b="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Препознаје, именује и с</a:t>
                      </a:r>
                      <a:r>
                        <a:rPr lang="sr-Cyrl-BA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амопоуздано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пјева дјечије пјесме (осјећа повезаност мелодије и ријечи) соло и хорски,  уз пратњу музичких инструмената.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Ствара сопствене мелодије и ритмове.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Прати и понавља ритам пјесме, бројалице, </a:t>
                      </a:r>
                      <a:r>
                        <a:rPr lang="sr-Cyrl-BA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тапшалице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(користи тијело као инструмент: </a:t>
                      </a:r>
                      <a:r>
                        <a:rPr lang="sr-Cyrl-BA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пљешће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длановима, пуцкета прстима и сл.).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Импровизује једноставне ритмове на </a:t>
                      </a:r>
                      <a:r>
                        <a:rPr lang="sr-Cyrl-BA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ударачким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инструментима, као пратњу пјесми или бројалици.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Свира на </a:t>
                      </a:r>
                      <a:r>
                        <a:rPr lang="sr-Cyrl-BA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Орфовом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инструментаријуму.   ИТД.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55931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965912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0E1C8-3D8B-0C1D-427A-398234E53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АКТИВНОСТИ: </a:t>
            </a:r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КРЕАТИВНО ИЗРАЖАВАЊЕ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5DAC92-1FB4-B8D6-2F68-5D577CD63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68400"/>
            <a:ext cx="8915400" cy="4830763"/>
          </a:xfrm>
        </p:spPr>
        <p:txBody>
          <a:bodyPr/>
          <a:lstStyle/>
          <a:p>
            <a:pPr marL="324000" lvl="0" indent="-324000" algn="just">
              <a:spcBef>
                <a:spcPts val="0"/>
              </a:spcBef>
              <a:buFont typeface="Wingdings" panose="05000000000000000000" pitchFamily="2" charset="2"/>
              <a:buChar char=""/>
              <a:tabLst>
                <a:tab pos="198755" algn="l"/>
              </a:tabLst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Игре и активности различитим обликованим и необликованим, природним и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вјештачким материјалима, којима се подстиче дјечије стваралаштво (сликање воденим бојама, темперама, цртање фломастерима, воштаним бојама, стварање колажа, мозаика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−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кориштење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каменчића, плодова, текстила и сл.);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98755" algn="l"/>
              </a:tabLst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улога, симболичке игре ( игре ја сам ..., ти си...?, игре „кобајаги“);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98755" algn="l"/>
              </a:tabLst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Соло и хорско пјевање;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98755" algn="l"/>
              </a:tabLst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које су карактеристичне за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заинтерсованост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да користи руку (оставља траг на папиру, шара);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98755" algn="l"/>
              </a:tabLst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и игре експериментисања бојама и другим ликовним материјалима;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98755" algn="l"/>
              </a:tabLst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Музичке игре уз плесне покрете – понављање покрета уз различиту врсту музике;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98755" algn="l"/>
              </a:tabLst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Играње заданих улога, као и индивидуалних, смишљених од стране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(симболичке игре);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98755" algn="l"/>
              </a:tabLst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Пјевање, свирање, плесање;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98755" algn="l"/>
              </a:tabLst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Израда музичких инструмената од природног и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рециклажног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материјала;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24000" lvl="0" indent="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98755" algn="l"/>
              </a:tabLst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прерушавања (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кориштење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маски и костима);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1000"/>
              </a:spcAft>
              <a:buFont typeface="Wingdings" panose="05000000000000000000" pitchFamily="2" charset="2"/>
              <a:buChar char=""/>
              <a:tabLst>
                <a:tab pos="198755" algn="l"/>
              </a:tabLst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различитим ликовним, цртаћим  и вајарским материјалима (папир, картон, пластелин,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глинамол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каменчићи, плодови и сл.)    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13741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4EC69-4FE0-39AB-D240-336B842F6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81000"/>
            <a:ext cx="7620000" cy="762000"/>
          </a:xfrm>
          <a:solidFill>
            <a:srgbClr val="FFC000"/>
          </a:solidFill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V 3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РАЗВИЈАЊЕ ДОЖИВЉАЈА ЛИЈЕПОГ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C94F7FD-9F9C-B289-A616-02D7CE7C703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6200" y="1204690"/>
          <a:ext cx="9067800" cy="55715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06083">
                  <a:extLst>
                    <a:ext uri="{9D8B030D-6E8A-4147-A177-3AD203B41FA5}">
                      <a16:colId xmlns:a16="http://schemas.microsoft.com/office/drawing/2014/main" val="2509371075"/>
                    </a:ext>
                  </a:extLst>
                </a:gridCol>
                <a:gridCol w="4761717">
                  <a:extLst>
                    <a:ext uri="{9D8B030D-6E8A-4147-A177-3AD203B41FA5}">
                      <a16:colId xmlns:a16="http://schemas.microsoft.com/office/drawing/2014/main" val="617300027"/>
                    </a:ext>
                  </a:extLst>
                </a:gridCol>
              </a:tblGrid>
              <a:tr h="87034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стиче свијест о вриједностима умјетности и културе средине у којој живи, упознато је са умјетношћу и њеним вриједностима у другим културама.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препознаје лијепо и складно, развијајући естетски сензибилитет.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55755" marR="5575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069072"/>
                  </a:ext>
                </a:extLst>
              </a:tr>
              <a:tr h="213765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55" marR="5575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441209"/>
                  </a:ext>
                </a:extLst>
              </a:tr>
              <a:tr h="151313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55" marR="5575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55" marR="55755" marT="0" marB="0"/>
                </a:tc>
                <a:extLst>
                  <a:ext uri="{0D108BD9-81ED-4DB2-BD59-A6C34878D82A}">
                    <a16:rowId xmlns:a16="http://schemas.microsoft.com/office/drawing/2014/main" val="593830260"/>
                  </a:ext>
                </a:extLst>
              </a:tr>
              <a:tr h="3657789">
                <a:tc>
                  <a:txBody>
                    <a:bodyPr/>
                    <a:lstStyle/>
                    <a:p>
                      <a:pPr marL="228600" algn="just">
                        <a:lnSpc>
                          <a:spcPct val="107000"/>
                        </a:lnSpc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28600" algn="just">
                        <a:lnSpc>
                          <a:spcPct val="107000"/>
                        </a:lnSpc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28600" algn="just">
                        <a:lnSpc>
                          <a:spcPct val="107000"/>
                        </a:lnSpc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28600" algn="just">
                        <a:lnSpc>
                          <a:spcPct val="107000"/>
                        </a:lnSpc>
                      </a:pPr>
                      <a:r>
                        <a:rPr lang="sr-Cyrl-BA" sz="16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28600" algn="just">
                        <a:lnSpc>
                          <a:spcPct val="107000"/>
                        </a:lnSpc>
                      </a:pPr>
                      <a:r>
                        <a:rPr lang="sr-Cyrl-BA" sz="16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28600" algn="just">
                        <a:lnSpc>
                          <a:spcPct val="107000"/>
                        </a:lnSpc>
                      </a:pPr>
                      <a:endParaRPr lang="en-US" sz="1600" b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u="none" strike="noStrike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Исказује </a:t>
                      </a: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задовољство оним што му се свиђа у непосредном окружењу.</a:t>
                      </a:r>
                      <a:endParaRPr lang="en-US" sz="1600" b="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Уочава лијепо на илустрованим материјалима, непосредном окружењу.</a:t>
                      </a:r>
                      <a:endParaRPr lang="en-US" sz="1600" b="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 интуитивном нивоу дијете препознаје </a:t>
                      </a:r>
                      <a:r>
                        <a:rPr lang="sr-Cyrl-RS" sz="1600" b="0" u="none" strike="noStrike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лијепо</a:t>
                      </a:r>
                      <a:r>
                        <a:rPr lang="sr-Cyrl-RS" sz="1600" b="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складно и пропорционално.</a:t>
                      </a:r>
                      <a:endParaRPr lang="en-US" sz="1600" b="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55" marR="55755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Уочава лијепо у окружењу, природи, умјетничким </a:t>
                      </a: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дјелима, 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техничким производима, предметима и свакодневним догађајима.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Ријечима описује своје окружење (природу, предмете, појаве) и коментарише их са другом дјецом и одраслима (даје своју естетску процјену).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Доживљава умјетничко стваралаштво и умије да га тумачи у складу са сопственим искуством.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Обликује естетски доживљај и естетски укус кроз књижевност, поезију, ликовно стваралаштво, музику и плес, драмску умјетност.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55755" marR="55755" marT="0" marB="0"/>
                </a:tc>
                <a:extLst>
                  <a:ext uri="{0D108BD9-81ED-4DB2-BD59-A6C34878D82A}">
                    <a16:rowId xmlns:a16="http://schemas.microsoft.com/office/drawing/2014/main" val="1989549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827910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929D6-9A3F-1630-3811-E0C2B1889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04800"/>
            <a:ext cx="7620000" cy="8636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АКТИВНОСТИ:</a:t>
            </a:r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РАЗВИЈАЊЕ ДОЖИВЉАЈА ЛИЈЕПОГ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E6BA3-EAA6-4141-B33E-5BAA836F3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4830763"/>
          </a:xfrm>
        </p:spPr>
        <p:txBody>
          <a:bodyPr/>
          <a:lstStyle/>
          <a:p>
            <a:pPr marL="0" lvl="0" indent="-342900" algn="just"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фине моторике, вјежбе концентрације (рад на разним задацима – нпр. обоји цртеж да не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пређеш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оквир цртежа, сложи торањ од коцкица користећи коцкице у двије боје и сл.);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и игре у којима дијете ужива уз музику (бира омиљени музички садржај и ужива у истом);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у којима дијете бира различите материјале и средства за ликовно изражавање;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анализе простора који га окружује (уредан или неуредан простор, пријатан или непријатан осјећај у том простору, складан, лијеп и сл.);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заједничког стварања лијепог, угодног и простора занимљивог за дјецу (мјеста за игру, за фотографисање, изложбе и сл.);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запажања (шта ти се свиђа на цртежу, шта је лијепо у нашој соби, шта видиш у својој непосредној околини и сл.);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-34290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и игре тумачења дјечијих цртежа и свијест о „сликарској слободи“ сваког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39937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32A0C-FC6A-FF2D-12B9-F43B454B1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4711"/>
            <a:ext cx="9144000" cy="657289"/>
          </a:xfrm>
          <a:solidFill>
            <a:srgbClr val="FFC000"/>
          </a:solidFill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V 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ОПШТА КУЛТУРА И ПОЗНАВАЊЕ УМЈЕТНОСТИ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8A713BE-B5BE-CFCF-B622-9B1D57C6D39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100" y="762802"/>
          <a:ext cx="9067800" cy="59904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86449">
                  <a:extLst>
                    <a:ext uri="{9D8B030D-6E8A-4147-A177-3AD203B41FA5}">
                      <a16:colId xmlns:a16="http://schemas.microsoft.com/office/drawing/2014/main" val="668506061"/>
                    </a:ext>
                  </a:extLst>
                </a:gridCol>
                <a:gridCol w="5281351">
                  <a:extLst>
                    <a:ext uri="{9D8B030D-6E8A-4147-A177-3AD203B41FA5}">
                      <a16:colId xmlns:a16="http://schemas.microsoft.com/office/drawing/2014/main" val="3670211680"/>
                    </a:ext>
                  </a:extLst>
                </a:gridCol>
              </a:tblGrid>
              <a:tr h="125970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Познаје друштвене конвенције, обичаје и показује спремност да их </a:t>
                      </a:r>
                      <a:r>
                        <a:rPr lang="sr-Cyrl-BA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интериоризује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Познаје музичку, драмску, ликовну и умјетност покрета, на елементарном нивоу.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34321" marR="3432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582020"/>
                  </a:ext>
                </a:extLst>
              </a:tr>
              <a:tr h="223254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21" marR="3432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2891626"/>
                  </a:ext>
                </a:extLst>
              </a:tr>
              <a:tr h="223254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21" marR="34321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21" marR="34321" marT="0" marB="0"/>
                </a:tc>
                <a:extLst>
                  <a:ext uri="{0D108BD9-81ED-4DB2-BD59-A6C34878D82A}">
                    <a16:rowId xmlns:a16="http://schemas.microsoft.com/office/drawing/2014/main" val="727908027"/>
                  </a:ext>
                </a:extLst>
              </a:tr>
              <a:tr h="423739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занимање за народну и дјечију књижевност.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Заинтересовано је за културно-умјетничке догађаје.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Учествује у јавним наступима са другом дјецом.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28600">
                        <a:lnSpc>
                          <a:spcPct val="107000"/>
                        </a:lnSpc>
                      </a:pP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28600">
                        <a:lnSpc>
                          <a:spcPct val="107000"/>
                        </a:lnSpc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28600">
                        <a:lnSpc>
                          <a:spcPct val="107000"/>
                        </a:lnSpc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28600">
                        <a:lnSpc>
                          <a:spcPct val="107000"/>
                        </a:lnSpc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интересовање за сликовнице и дјечије књиге, посјету књижари и библиотеци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34321" marR="34321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u="none" strike="noStrike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Интутитивно</a:t>
                      </a:r>
                      <a:r>
                        <a:rPr lang="sr-Cyrl-BA" sz="160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осјећа припадност култури свога народа и своје земље.</a:t>
                      </a:r>
                      <a:endParaRPr lang="en-US" sz="160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примјере културно-историјског насљеђа свог и других народа.</a:t>
                      </a:r>
                      <a:endParaRPr lang="en-US" sz="160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Заинтересовано је за приче о симболима своје и туђих култура.</a:t>
                      </a:r>
                      <a:endParaRPr lang="en-US" sz="160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Учествује у фолклорним играма и обичајима свога краја.</a:t>
                      </a:r>
                      <a:endParaRPr lang="en-US" sz="160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Учествује у друштвеним и културно-умјетничким активностима и свечаностима у својој предшколској установи и локалној заједници и препознаје свој допринос.</a:t>
                      </a:r>
                      <a:endParaRPr lang="en-US" sz="160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Преузима одговорност за своју улогу у заједничким активностима (припрема свечаности и сличне активности).</a:t>
                      </a:r>
                      <a:endParaRPr lang="en-US" sz="160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None/>
                      </a:pPr>
                      <a:r>
                        <a:rPr lang="sr-Cyrl-RS" sz="1600" u="none" strike="noStrike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   ИТД.</a:t>
                      </a:r>
                      <a:endParaRPr lang="en-US" sz="1600" u="none" strike="noStrike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321" marR="34321" marT="0" marB="0"/>
                </a:tc>
                <a:extLst>
                  <a:ext uri="{0D108BD9-81ED-4DB2-BD59-A6C34878D82A}">
                    <a16:rowId xmlns:a16="http://schemas.microsoft.com/office/drawing/2014/main" val="4066310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89062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6E473-D7BD-7F8B-A546-5C4C603F0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sr-Cyrl-BA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BA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АКТИВНОСТИ: ОПШТА КУЛТУРА И ПОЗНАВАЊЕ УМЈЕТНОСТИ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A0940-9B6A-6CC8-6522-3E88E22512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Заједничко пјевање бројалица,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набрајалица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народних пјесама и једноставнијих пјесмица познатих аутора музике за дјецу;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кроз које ће се дјеца упознати са дјелима народне књижевности;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Учествовање у културним догађајима за дјецу;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Рецитовање једноставнијих садржаја народне и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савремене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књижевности нашег и других народа;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и игре из фолклора народа којем дијете припада, као и других народа;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Симболичке игре (ја сам сликар, ја сам музичар, ја сам балерина);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упознавања са основним елементима и појмовима умјетности (упознајемо инструменте, чиме све можемо сликати и сл.);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Посјета дјечијем и луткарском позоришту;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Посјета библиотеци, читаоници, књижари, сајму књига;</a:t>
            </a: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Учешће на јавним наступима (плесни наступ, одређена улога у дјечијој представи или приредби и сл.);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Посјете институцијама културе (музеји, галерије, библиотеке, центри умјетности и сл.);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BA" sz="18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							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689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680FC-8E0F-4F90-B3EB-80D14F0BB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600" y="152400"/>
            <a:ext cx="7848600" cy="4830763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sr-Cyrl-C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2. </a:t>
            </a: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Који </a:t>
            </a:r>
            <a:r>
              <a:rPr lang="sr-Cyrl-CS" sz="16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дио</a:t>
            </a: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Програма предшколског васпитања и образовања сматрате најквалитетнијим: (рангирајте по квалитету од 1 – најквалитетније до 6 – најмање квалитетно)</a:t>
            </a:r>
            <a:endParaRPr lang="en-US" sz="16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-уводни </a:t>
            </a:r>
            <a:r>
              <a:rPr lang="sr-Cyrl-CS" sz="16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дио</a:t>
            </a: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____</a:t>
            </a:r>
            <a:endParaRPr lang="en-US" sz="16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-партнерство са породицом и окружењем____</a:t>
            </a:r>
            <a:endParaRPr lang="en-US" sz="16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-васпитно-образовни рад са </a:t>
            </a:r>
            <a:r>
              <a:rPr lang="sr-Cyrl-CS" sz="16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дјецом</a:t>
            </a: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предшколског узраста____</a:t>
            </a:r>
            <a:endParaRPr lang="en-US" sz="16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-исходи дефинисани у свим аспектима развоја </a:t>
            </a:r>
            <a:r>
              <a:rPr lang="sr-Cyrl-CS" sz="16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дјетета</a:t>
            </a: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______</a:t>
            </a:r>
            <a:endParaRPr lang="en-US" sz="16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-предложени потенцијални садржаји програма_____</a:t>
            </a:r>
            <a:endParaRPr lang="en-US" sz="16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-</a:t>
            </a:r>
            <a:r>
              <a:rPr lang="sr-Cyrl-CS" sz="16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примјена</a:t>
            </a:r>
            <a:r>
              <a:rPr lang="sr-Cyrl-C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програма(планирање, врсте планирања и евалуација)_____</a:t>
            </a:r>
            <a:endParaRPr lang="en-US" sz="16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sr-Cyrl-R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3.Наведите, на основу вашег искуства, најмање три основне предности Програма предшколског васпитања и образовања</a:t>
            </a:r>
            <a:endParaRPr lang="sr-Cyrl-RS" sz="1600" b="1" dirty="0">
              <a:solidFill>
                <a:srgbClr val="0070C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endParaRPr lang="en-US" sz="16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sr-Cyrl-R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4.Наведите, на основу вашег искуства,  најмање три недостатка Програма предшколског васпитања и образовања</a:t>
            </a: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endParaRPr lang="en-US" sz="16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sr-Cyrl-RS" sz="16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5. Уколико сматрате да нешто важно није обухваћено овим упитником, а тиче се Програма предшколског васпитања и образовања, молимо вас да то напишете!</a:t>
            </a:r>
            <a:endParaRPr lang="en-US" sz="16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61688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506AC-8821-FAC1-6931-8B39F281A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01600"/>
            <a:ext cx="8991600" cy="1066800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910"/>
              </a:spcAft>
            </a:pPr>
            <a:r>
              <a:rPr lang="sr-Cyrl-R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ПЛАНИРАЊЕ, ДОКУМЕНТОВАЊЕ И ЕВАЛУАЦИЈА ВАСПИТНО-ОБРАЗОВНОГ РАДА СА ДЈЕЦОМ ПРЕДШКОЛСКОГ УЗРАСТА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59644D-9CFA-2F16-5934-453CF2695F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 и припремање васпитно-образовног рада представља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операционализацију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предшколског програма и свака појединачна предшколска установа (и њене организационе јединице) планирају васпитно-образовни рад поштујући контекст у којем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дјелују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(сеоска или градска средина, мали или велики вртић).</a:t>
            </a:r>
            <a:endParaRPr lang="sr-Cyrl-RS" sz="18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континуиран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подразумијева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посматрање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утврђивање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дјечијих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могућности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интересовања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одређивање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одговарајућих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 затим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обезбјеђивање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материјала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опреме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којима ће се </a:t>
            </a:r>
            <a:r>
              <a:rPr lang="sr-Cyrl-RS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дјеловати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на остваривање </a:t>
            </a:r>
            <a:r>
              <a:rPr lang="sr-Cyrl-RS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промјена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развоју о којима говоре исходи и, на крају, планирање начина </a:t>
            </a:r>
            <a:r>
              <a:rPr lang="sr-Cyrl-RS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процјене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ефикасности </a:t>
            </a:r>
            <a:r>
              <a:rPr lang="sr-Cyrl-RS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цјелокупног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рада.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тимски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континуираног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дијалога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укључује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актере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предшколској установи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родитеље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васпитаче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стручну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службу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не треба га сматрати формалношћу или „административним чином“.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Посебно важно је планирати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вријеме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за слободну игру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било у радној соби или на отвореном. 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71372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D1838-483C-B5CC-F16E-1FD3C7BBB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1341755" algn="l"/>
              </a:tabLst>
            </a:pPr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 ВАСПИТНО-ОБРАЗОВНОГ РАДА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СА ДЈЕЦОМ ЈАСЛИЧКОГ УЗРАСТА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4ADC2-5FBA-8799-6046-B2EC33751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71600"/>
            <a:ext cx="9067800" cy="4830763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непосредног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васпитно-образовног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своје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специфичности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узрасту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три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године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пошто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заснива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међудејству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васпитно-образовног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његе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малог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акцентом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индивидуализацију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одговарањ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сваког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Међудејство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интеракција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његе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спонтаног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васпитно-образовног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чини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доминантан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фонд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обавеза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јасличког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узраста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принцип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састављању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распореда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живота и рада у предшколској установи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одрасли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баве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онолико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пута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колико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како би дијете било „намирено“.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Тиме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потенцира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задатак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васпитача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своје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усаглашава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индивидуалним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потребама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сваког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Одрасли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обавезу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средину учини подстицајном за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овог узраста, те да организује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примјерене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учеће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активности које ће дијете водити у зону наредног развоја.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Вријеме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флексибилно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зависи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сваког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групи.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целокупан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изузетан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значај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усаглашавање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ритма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живљења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предшколској установи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навикама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носи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породице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68838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42994-35E1-34B3-196F-7F6999159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304800"/>
            <a:ext cx="7620000" cy="533400"/>
          </a:xfrm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ПРИСТУП ПЛАНИРАЊУ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BF5CB-8A99-BD2E-C771-B029F6E826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4830763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ТЕМАТСКИ ПРИСТУП ПЛАНИРАЊУ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Тематск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 је тимски, креативан процес у којем се полази од потреба, интересовања и могућности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на основу којих се одређују исходи учења и, кроз одабрану тему, планирају игре и активности којима ће се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васпитачи бавити у одређеном временском периоду (етапни план –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двије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седмице). У оквиру једне теме могуће је издвојити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подтеме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(нпр. за тему животиње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подтеме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могу бити домаће животиње, шумске животиње, животиње далеких крајева и сл.).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Подтеме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се углавном реализују у току једне седмице, кроз различите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учеће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активности, засноване на планираним исходима учења.  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ПРОЈЕКТНИ ПРИСТУП ПЛАНИРАЊУ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Пројектни приступ планирању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подразумијева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дуготрајније бављење неком темом.  Пројект идеја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може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проистиче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свакодневних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искустава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одраслих, 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дјечије игре,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проблематике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заокупља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ецу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интересује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уочених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радозналости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еце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васпитача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догађаја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предшколској установи, породици, заједници. Пројектни приступ планирању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подразумијева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заједничко истраживање, играње, трагање, стварање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васпитача, родитеља/старатеља, чланова заједнице.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73368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933E7-E990-4073-C3DB-0F8B47B43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01600"/>
            <a:ext cx="8915400" cy="1066800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ДУГОРОЧНО, ЕТАПНО, ПРОЦЕСНО ПЛАНИРАЊЕ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ПЛАНИРАЊЕ У ХОДУ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E1C0D-1E83-5EA5-6F24-B4FA9CE701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531" y="1371600"/>
            <a:ext cx="9067800" cy="5135563"/>
          </a:xfrm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Дугорочно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планирање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суштински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информисање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добро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познавање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разумијевање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садржајне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структуре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принципијелних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опредјељења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Програму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предшколског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васпитања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образовања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Републици Српској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</a:t>
            </a: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постојећег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жељених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стратешких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циљева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квалитета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предшколске установе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којег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поставља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менаџмент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могуће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одредити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неколико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аспеката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дугорочног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може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бити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одређен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краткорочним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средњорочним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дугорочним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плановима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Годишњи планер партнерства са породицом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Очекивања родитеља/старатеља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са породицом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Годишњи планер ресурса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Просторни услови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ts val="0"/>
              </a:spcBef>
              <a:buFont typeface="Times New Roman" panose="02020603050405020304" pitchFamily="18" charset="0"/>
              <a:buChar char="-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Креирање окружења за учење и развој (стимулативно окружење)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 квалитета васпитно-образовног рада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Педагошка клима у предшколској установи и васпитној групи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Стил руковођења предшколске установе и васпитно-образовни процеси.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23203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17689-9B06-BF7E-9599-E14D60F78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ЕТАПНО ПЛАНИРАЊЕ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FDB1F8-82BE-3117-E571-089F3849E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371600"/>
            <a:ext cx="8686800" cy="4830763"/>
          </a:xfrm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Етапно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систематско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тимско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бављење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основним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питањима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краће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вријеме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двије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недјеље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endParaRPr lang="sr-Cyrl-R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sr-Cyrl-R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Етапним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плановима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обезбјеђује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континуитет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очување система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учећих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активности и евалуација процеса 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свјетлу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очекиваних исхода учења.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Етапни планови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најдиректније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зависе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околности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конкретној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групи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односно од доброг познавања: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Symbol" panose="05050102010706020507" pitchFamily="18" charset="2"/>
              <a:buChar char=""/>
            </a:pP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индивидуалних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могућности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сваког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групи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Symbol" panose="05050102010706020507" pitchFamily="18" charset="2"/>
              <a:buChar char=""/>
            </a:pP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могућности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афинитета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особености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васпитне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групе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Symbol" panose="05050102010706020507" pitchFamily="18" charset="2"/>
              <a:buChar char=""/>
            </a:pP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социјалног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материјалног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окружења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којима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могуће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заснивати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учеће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његовати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дјечију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игру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Symbol" panose="05050102010706020507" pitchFamily="18" charset="2"/>
              <a:buChar char=""/>
            </a:pP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личних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афинитета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самопроцјењивањ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васпитача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што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утиче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избор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садржаја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облика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R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Учећe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активност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игра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свакодневне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животне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активности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су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микрочестице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етапног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плана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 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41908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1DBECC-1389-9CC5-BFF6-1F7CBCAFB5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013618"/>
            <a:ext cx="9144000" cy="4830763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Једна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учећа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крајње условно 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флексибилно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постављена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„микро-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цјелина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“,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добро замишљена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заокружена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идеја о садржају и поступцима који одговарају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неком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исхода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или се њоме може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дјеловати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интегративно на више дефинисаних исхода учења, у оквиру различитих аспеката дјечијег развоја.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Временско трајање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учеће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активности је флексибилно и најчешће се одвија у времену од 15 до 30 минута, у зависности од узраста и интересовања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те у складу са њиховом концентрацијом и пажњом на активност.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Процесно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планирање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је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најважнији </a:t>
            </a:r>
            <a:r>
              <a:rPr lang="sr-Cyrl-R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дио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процеса планирања и суштински представља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детаљн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разрад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етапног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плана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краткорочно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је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и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односи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се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прије свега,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на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„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дневно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планирање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“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Оно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је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предвиђање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тока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непосредног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васпитно-образовног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рада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за један дан.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Процесно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планирање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креативни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чин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тима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васпитача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једне васпитне групе (уз подршку стручних сарадника),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предвиђањ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тока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поступака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квалитетан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процес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васпитно-образовног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рада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представља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подсјетник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који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планира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реализације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учеће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активности и служи као „ослонац“ васпитачима током непосредног васпитно-образовног рада са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дјецом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 </a:t>
            </a:r>
            <a:endParaRPr lang="en-US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513029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88D22-7E66-0371-7112-93146203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КОРЕКЦИОНО ПЛАНИРАЊЕ 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(ПЛАНИРАЊЕ У ХОДУ)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63A8A-1FE5-FB85-FB99-E45BB3DD04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Корекционо планирање („п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ланирање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ходу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“)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започиње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већ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током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уочи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успијевају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задовољавају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интересовања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лоше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материјално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поткријепљене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морају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одложити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наредни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период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васпитач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процијени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води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очекиваним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постале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монотоне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претјерано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ослоњене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испуњавање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форме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слично.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2575"/>
              </a:spcAft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ходу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након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евалуације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ефеката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етапног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више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етапних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планова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уочи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остварују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покривају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равномјерно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аспекте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Уколико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дође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сазнања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неки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нису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остварени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остварени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нижем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нивоу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очекиваних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наредна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етапа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простор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унесу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нове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сличне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врши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допуњавање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пропуштених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садржаја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само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продужава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вријеме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учећих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542499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2FEC0-F6A5-742D-44E7-C06E71DE4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287337"/>
            <a:ext cx="7620000" cy="7366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ЕВАЛУАЦИЈА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53CAB-0AB5-0030-AF16-DB27FA26F9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91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Евалуација је континуиран процес који се изводи на два нивоа: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нивоу рада тима васпитача и нивоу рада </a:t>
            </a:r>
            <a:r>
              <a:rPr lang="sr-Cyrl-BA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предшколске установе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Евалуација на нивоу рада тима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васпитача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 битан сегмент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подразумијева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промишљање о: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Исходима учења;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 fontAlgn="base">
              <a:lnSpc>
                <a:spcPct val="107000"/>
              </a:lnSpc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sr-Cyrl-RS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Учећим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активностима;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 fontAlgn="base">
              <a:lnSpc>
                <a:spcPct val="107000"/>
              </a:lnSpc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Праћењу и напредовању </a:t>
            </a:r>
            <a:r>
              <a:rPr lang="sr-Cyrl-RS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дјеце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и васпитне групе, укључујући </a:t>
            </a:r>
            <a:r>
              <a:rPr lang="sr-Cyrl-RS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дјецу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са сметњама у развоју, талентовану и даровиту </a:t>
            </a:r>
            <a:r>
              <a:rPr lang="sr-Cyrl-RS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дјецу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 fontAlgn="base">
              <a:lnSpc>
                <a:spcPct val="107000"/>
              </a:lnSpc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Слободној дјечијој игри, активностима на отвореном и сл.;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 fontAlgn="base">
              <a:lnSpc>
                <a:spcPct val="107000"/>
              </a:lnSpc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Партнерству са породицом и заједницом, породичним </a:t>
            </a:r>
            <a:r>
              <a:rPr lang="sr-Cyrl-RS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вриједностима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и манифестацијама;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Окружењу за учење и развој (стимулативно окружење).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37012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F1D69-4FA9-881D-A4A2-ADE1EB9B1E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219200"/>
            <a:ext cx="8686800" cy="4830763"/>
          </a:xfrm>
        </p:spPr>
        <p:txBody>
          <a:bodyPr/>
          <a:lstStyle/>
          <a:p>
            <a:pPr marL="0" indent="0" algn="just"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Евалуација на нивоу </a:t>
            </a:r>
            <a:r>
              <a:rPr lang="sr-Cyrl-BA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предшколске установе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 дугорочна и изводи се једном до два пута годишње и на основу ње се праве акциони планови. Она је обавеза тима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предшколске установе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који укључује све актере (родитеље/старатеље,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васпитаче, стручну службу, управу). Евалуација на нивоу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предшколске установе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квалитета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управљање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стратешко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предшколској установи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континуирано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систематско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унапређивање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квалитета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кроз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праћење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процјену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резултата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Треба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базира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питањима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Какав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смо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вртић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Како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знамо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Шта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можемо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учинити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бисмо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били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бољи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Треба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буде </a:t>
            </a:r>
            <a:r>
              <a:rPr lang="sr-Cyrl-RS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усмјерена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сљедеће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области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200"/>
              <a:buFont typeface="Symbol" panose="05050102010706020507" pitchFamily="18" charset="2"/>
              <a:buChar char=""/>
            </a:pP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квалитет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sr-Cyrl-BA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предшколској установи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структурални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квалитет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sr-Cyrl-R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ts val="1200"/>
              <a:buFont typeface="Symbol" panose="05050102010706020507" pitchFamily="18" charset="2"/>
              <a:buChar char=""/>
            </a:pP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квалитет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процесни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квалитет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индикатори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исхода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гдје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узимају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обзир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ефективност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програма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предшколској установи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утицаји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које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програм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развој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учење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дјеце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физичко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ментално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здравље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као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спремност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наредне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степене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образовања</a:t>
            </a:r>
            <a:endParaRPr lang="en-US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75024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77BEA-9AC5-80F5-16AB-FE8F04F364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Саморефлексија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васпитача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освјешћивање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васпитача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ефикасности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о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задовољава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дјечије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Саморефлексија рада васпитача је континуирана обавеза сопственог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процјењивања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ефикасности васпитно-образовног рада у односу на групу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постављене исходе учења, а све са циљем уочавања недостатака и, на основу тога, рада на њиховом уклањању и унапређивању  сопственог рада. 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аспитач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цјелини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освјешћују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путеве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изабрали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одговарајући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дјечије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стигли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одређених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Евалуацијом васпитно-образовног рада и саморефлексијом, васпитач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добија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томе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изабране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покривају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аспекте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једне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друге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процјењује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избор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уравнотежен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такав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избор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доприноси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групе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конкретном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смислу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постављених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518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59553"/>
            <a:ext cx="7620000" cy="646117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ИНТЕРПРЕТАЦИЈА РЕЗУЛТАТА </a:t>
            </a:r>
            <a:b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endParaRPr lang="en-GB" sz="24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5283" y="1371600"/>
            <a:ext cx="7886700" cy="3701263"/>
          </a:xfrm>
        </p:spPr>
        <p:txBody>
          <a:bodyPr/>
          <a:lstStyle/>
          <a:p>
            <a:pPr marL="0" indent="0">
              <a:buNone/>
            </a:pP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Графикон 1.</a:t>
            </a:r>
            <a:endParaRPr lang="en-GB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880266647"/>
              </p:ext>
            </p:extLst>
          </p:nvPr>
        </p:nvGraphicFramePr>
        <p:xfrm>
          <a:off x="457200" y="1828800"/>
          <a:ext cx="7886700" cy="3846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BCF5090-9290-0191-351C-1F0E0B9267E5}"/>
              </a:ext>
            </a:extLst>
          </p:cNvPr>
          <p:cNvSpPr txBox="1"/>
          <p:nvPr/>
        </p:nvSpPr>
        <p:spPr>
          <a:xfrm>
            <a:off x="998183" y="5763061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>
                <a:solidFill>
                  <a:srgbClr val="FF0000"/>
                </a:solidFill>
                <a:latin typeface="Comic Sans MS" panose="030F0702030302020204" pitchFamily="66" charset="0"/>
              </a:rPr>
              <a:t>Преко 50% испитаника сматра да је садржај Програма јасан и разумљив.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40765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506A0-36EC-B656-3382-EA4D272D7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0065" y="297024"/>
            <a:ext cx="7620000" cy="1066800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br>
              <a:rPr lang="sr-Cyrl-R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ПЕДАГОШКА ДОКУМЕНТАЦИЈА И ЕВИДЕНЦИЈА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D515E-7395-DFB7-7226-CE8BE91B48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 предшколској установи се документација и евиденција воде у облику записа на папиру, а могу се водити и у електронском облику.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Предшколска установа води педагошку документацију и евиденцију тако да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обезбјеђује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чување личних података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складу са законским прописима којима се прописује заштита личних података.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предшколској установи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води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сљедећа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документација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Матична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књига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Радна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књига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предшколске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установе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Радна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књига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 години пред полазак у школу 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Љетопис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5. 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Књига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праћење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6. Радна књига за стручне сараднике у предшколској установи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201737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ХВАЛА ЗА ПАЖЊУ!</a:t>
            </a:r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1"/>
            <a:ext cx="8686800" cy="2362200"/>
          </a:xfrm>
        </p:spPr>
        <p:txBody>
          <a:bodyPr/>
          <a:lstStyle/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r>
              <a:rPr lang="en-US" sz="3200" b="1" dirty="0" err="1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danica.mojic@rpz</a:t>
            </a: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-rs.org</a:t>
            </a: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055/210-678</a:t>
            </a: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</p:txBody>
      </p:sp>
      <p:pic>
        <p:nvPicPr>
          <p:cNvPr id="1028" name="Picture 4" descr="Šta nam govori dečiji crtež? - Savetovalište za Be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4000"/>
            <a:ext cx="4624848" cy="325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05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340" y="762000"/>
            <a:ext cx="8053601" cy="493843"/>
          </a:xfrm>
        </p:spPr>
        <p:txBody>
          <a:bodyPr>
            <a:noAutofit/>
          </a:bodyPr>
          <a:lstStyle/>
          <a:p>
            <a:b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Графикон 2. </a:t>
            </a:r>
            <a:b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br>
              <a:rPr lang="sr-Cyrl-R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Програм предшколског васпитања и образовања пружа довољно информација васпитно-образовним радницима</a:t>
            </a:r>
            <a:br>
              <a:rPr lang="en-GB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6138017"/>
              </p:ext>
            </p:extLst>
          </p:nvPr>
        </p:nvGraphicFramePr>
        <p:xfrm>
          <a:off x="460234" y="1505520"/>
          <a:ext cx="8610600" cy="443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FEA5224-F395-5ABF-08C7-5E88F5D00F03}"/>
              </a:ext>
            </a:extLst>
          </p:cNvPr>
          <p:cNvSpPr txBox="1"/>
          <p:nvPr/>
        </p:nvSpPr>
        <p:spPr>
          <a:xfrm>
            <a:off x="991340" y="5715000"/>
            <a:ext cx="7314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>
                <a:solidFill>
                  <a:srgbClr val="FF0000"/>
                </a:solidFill>
                <a:latin typeface="Comic Sans MS" panose="030F0702030302020204" pitchFamily="66" charset="0"/>
              </a:rPr>
              <a:t>Више од 70% испитаника сматра да Програм пружа довољно информација васпитно – образовним радницима.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8935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Графикон 3. </a:t>
            </a:r>
            <a:br>
              <a:rPr lang="en-GB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2700" dirty="0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C0143E91-BE66-6E21-E00C-94421532A7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779443"/>
              </p:ext>
            </p:extLst>
          </p:nvPr>
        </p:nvGraphicFramePr>
        <p:xfrm>
          <a:off x="533400" y="670718"/>
          <a:ext cx="8297662" cy="5516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9425538-E2F7-6DA2-F775-33DAFF23AC86}"/>
              </a:ext>
            </a:extLst>
          </p:cNvPr>
          <p:cNvSpPr txBox="1"/>
          <p:nvPr/>
        </p:nvSpPr>
        <p:spPr>
          <a:xfrm>
            <a:off x="152400" y="5715000"/>
            <a:ext cx="876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>
                <a:solidFill>
                  <a:srgbClr val="FF0000"/>
                </a:solidFill>
                <a:latin typeface="Comic Sans MS" panose="030F0702030302020204" pitchFamily="66" charset="0"/>
              </a:rPr>
              <a:t>Само 3% испитаника сматра да Програм не омогућава организовање квалитетног процеса раног учења и развоја личности </a:t>
            </a:r>
            <a:r>
              <a:rPr lang="sr-Cyrl-RS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дјетета</a:t>
            </a:r>
            <a:r>
              <a:rPr lang="sr-Cyrl-RS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32127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Графикон 4. </a:t>
            </a:r>
            <a:b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br>
              <a:rPr lang="en-GB" sz="1800" dirty="0"/>
            </a:br>
            <a:endParaRPr lang="en-GB" sz="1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4389913"/>
              </p:ext>
            </p:extLst>
          </p:nvPr>
        </p:nvGraphicFramePr>
        <p:xfrm>
          <a:off x="228600" y="1371600"/>
          <a:ext cx="8286750" cy="4118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F29F0AF-2E77-D9AC-4F70-FFDF0743B805}"/>
              </a:ext>
            </a:extLst>
          </p:cNvPr>
          <p:cNvSpPr txBox="1"/>
          <p:nvPr/>
        </p:nvSpPr>
        <p:spPr>
          <a:xfrm>
            <a:off x="609600" y="5715000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>
                <a:solidFill>
                  <a:srgbClr val="FF0000"/>
                </a:solidFill>
                <a:latin typeface="Comic Sans MS" panose="030F0702030302020204" pitchFamily="66" charset="0"/>
              </a:rPr>
              <a:t>Око 20% испитаника сматра да је Програм предшколског васпитања и образовања </a:t>
            </a:r>
            <a:r>
              <a:rPr lang="sr-Cyrl-RS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преобиман</a:t>
            </a:r>
            <a:r>
              <a:rPr lang="sr-Cyrl-RS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650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32297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sr-Cyrl-RS" sz="2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     </a:t>
            </a:r>
            <a:r>
              <a:rPr lang="sr-Cyrl-RS" sz="2700" dirty="0">
                <a:solidFill>
                  <a:srgbClr val="0070C0"/>
                </a:solidFill>
                <a:latin typeface="Comic Sans MS" panose="030F0702030302020204" pitchFamily="66" charset="0"/>
              </a:rPr>
              <a:t>Графикон 5.</a:t>
            </a:r>
            <a:br>
              <a:rPr lang="sr-Cyrl-RS" sz="2700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br>
              <a:rPr lang="sr-Cyrl-RS" sz="2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</a:br>
            <a:r>
              <a:rPr lang="sr-Cyrl-RS" sz="2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Успјешност интерпретације програма раног учења</a:t>
            </a:r>
            <a:br>
              <a:rPr lang="en-GB" dirty="0"/>
            </a:b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1619763"/>
              </p:ext>
            </p:extLst>
          </p:nvPr>
        </p:nvGraphicFramePr>
        <p:xfrm>
          <a:off x="304800" y="1368028"/>
          <a:ext cx="7886700" cy="2975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0B75151-4D88-E094-0392-FBD7CD2B54C5}"/>
              </a:ext>
            </a:extLst>
          </p:cNvPr>
          <p:cNvSpPr txBox="1"/>
          <p:nvPr/>
        </p:nvSpPr>
        <p:spPr>
          <a:xfrm>
            <a:off x="423909" y="5028307"/>
            <a:ext cx="8058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Више од 85% васпитача и стручних сарадника изражава слагање са тврдњом  Програмски принципи система </a:t>
            </a:r>
            <a:r>
              <a:rPr lang="sr-Cyrl-RS" sz="1800" b="1" dirty="0" err="1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учећих</a:t>
            </a: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активности омогућавају </a:t>
            </a:r>
            <a:r>
              <a:rPr lang="sr-Cyrl-RS" sz="1800" b="1" dirty="0" err="1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успјешну</a:t>
            </a: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интерпретацију програма раног учења.</a:t>
            </a:r>
            <a:endParaRPr lang="en-GB" sz="18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109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br>
              <a:rPr lang="sr-Cyrl-RS" sz="2400" dirty="0">
                <a:latin typeface="Comic Sans MS" panose="030F0702030302020204" pitchFamily="66" charset="0"/>
              </a:rPr>
            </a:br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Графикон 6. </a:t>
            </a:r>
            <a:b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Актуелност метода предшколског васпитања и образовања</a:t>
            </a:r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8764064"/>
              </p:ext>
            </p:extLst>
          </p:nvPr>
        </p:nvGraphicFramePr>
        <p:xfrm>
          <a:off x="533400" y="1371600"/>
          <a:ext cx="7886700" cy="3263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31E75A9-E403-BDE3-A262-1453C636908A}"/>
              </a:ext>
            </a:extLst>
          </p:cNvPr>
          <p:cNvSpPr txBox="1"/>
          <p:nvPr/>
        </p:nvSpPr>
        <p:spPr>
          <a:xfrm>
            <a:off x="228600" y="4953000"/>
            <a:ext cx="8191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>
                <a:solidFill>
                  <a:srgbClr val="FF0000"/>
                </a:solidFill>
                <a:latin typeface="Comic Sans MS" panose="030F0702030302020204" pitchFamily="66" charset="0"/>
              </a:rPr>
              <a:t>Више од 95% испитаника сматра да су методе предшколског васпитања и образовања, понуђене у Програму, актуелне.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1974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Графикон 7</a:t>
            </a:r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br>
              <a:rPr lang="en-GB" sz="1800" dirty="0">
                <a:solidFill>
                  <a:srgbClr val="0070C0"/>
                </a:solidFill>
              </a:rPr>
            </a:br>
            <a:endParaRPr lang="en-GB" sz="1800" dirty="0">
              <a:solidFill>
                <a:srgbClr val="0070C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1897044"/>
              </p:ext>
            </p:extLst>
          </p:nvPr>
        </p:nvGraphicFramePr>
        <p:xfrm>
          <a:off x="628650" y="1447800"/>
          <a:ext cx="7886700" cy="4042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7FACAB2-B514-138D-E400-55D40D0756BB}"/>
              </a:ext>
            </a:extLst>
          </p:cNvPr>
          <p:cNvSpPr txBox="1"/>
          <p:nvPr/>
        </p:nvSpPr>
        <p:spPr>
          <a:xfrm>
            <a:off x="685800" y="5715000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>
                <a:solidFill>
                  <a:srgbClr val="FF0000"/>
                </a:solidFill>
                <a:latin typeface="Comic Sans MS" panose="030F0702030302020204" pitchFamily="66" charset="0"/>
              </a:rPr>
              <a:t>96,50% испитаника сматра да су исходи учења правилно распоређени по аспектима развоја.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478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sr-Cyrl-RS" sz="1800" dirty="0"/>
            </a:br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Графикон 8.</a:t>
            </a:r>
            <a:br>
              <a:rPr lang="en-GB" sz="1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1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9467100"/>
              </p:ext>
            </p:extLst>
          </p:nvPr>
        </p:nvGraphicFramePr>
        <p:xfrm>
          <a:off x="628650" y="1371600"/>
          <a:ext cx="7886700" cy="4118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91F3B79-DD5A-B22C-335F-9A1F131E4CE8}"/>
              </a:ext>
            </a:extLst>
          </p:cNvPr>
          <p:cNvSpPr txBox="1"/>
          <p:nvPr/>
        </p:nvSpPr>
        <p:spPr>
          <a:xfrm>
            <a:off x="628650" y="5638800"/>
            <a:ext cx="74485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Више од 90% васпитача и стручних сарадника сматра да су исходи учења у свим аспектима дјечијег развоја прецизно дефинисани.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184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ЦИЉЕВИ САВЈЕТОВАЊА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915400" cy="536416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Да подржимо, охрабримо и оснажимо једни друге на почетку радне године;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Упознавање са резултатима испитивања ставова васпитача и стручних сарадника о Програму предшколског васпитања и образовања;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Упознавање са реформским процесима у систему предшколског васпитања и образовања Републике Српске;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Представљање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примјера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добре праксе и васпитача – добитника награда;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Унапређивање професионалних компетенција васпитача, стручних сарадника и  директора; </a:t>
            </a:r>
          </a:p>
          <a:p>
            <a:pPr marL="0" indent="0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… и све оно што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осјећате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, желите да питате или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подијелите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са својим колегама васпитачима!</a:t>
            </a:r>
          </a:p>
          <a:p>
            <a:pPr>
              <a:buFont typeface="Arial" panose="020B0604020202020204" pitchFamily="34" charset="0"/>
              <a:buChar char="•"/>
            </a:pPr>
            <a:endParaRPr lang="sr-Cyrl-RS" b="1" dirty="0"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sr-Cyrl-RS" b="1" dirty="0">
              <a:latin typeface="Comic Sans MS" panose="030F0702030302020204" pitchFamily="66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sr-Cyrl-RS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Графикон 9.</a:t>
            </a:r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6809062"/>
              </p:ext>
            </p:extLst>
          </p:nvPr>
        </p:nvGraphicFramePr>
        <p:xfrm>
          <a:off x="628650" y="1295400"/>
          <a:ext cx="7886700" cy="4194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CFFD3DC-E08E-EE5A-DC2E-0BC6435C3A95}"/>
              </a:ext>
            </a:extLst>
          </p:cNvPr>
          <p:cNvSpPr txBox="1"/>
          <p:nvPr/>
        </p:nvSpPr>
        <p:spPr>
          <a:xfrm>
            <a:off x="685800" y="5489973"/>
            <a:ext cx="78295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Око 80% испитаника сматра да је васпитно – образовним радницима потребна додатна професионална подршка за реализацију Програма.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1551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7300" y="228600"/>
            <a:ext cx="6438900" cy="994172"/>
          </a:xfrm>
        </p:spPr>
        <p:txBody>
          <a:bodyPr>
            <a:normAutofit/>
          </a:bodyPr>
          <a:lstStyle/>
          <a:p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Графикон 10</a:t>
            </a:r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.</a:t>
            </a:r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8263553"/>
              </p:ext>
            </p:extLst>
          </p:nvPr>
        </p:nvGraphicFramePr>
        <p:xfrm>
          <a:off x="685800" y="1430784"/>
          <a:ext cx="7886700" cy="4042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B7C0932-B53A-7358-EE6E-50C8EE0CAF43}"/>
              </a:ext>
            </a:extLst>
          </p:cNvPr>
          <p:cNvSpPr txBox="1"/>
          <p:nvPr/>
        </p:nvSpPr>
        <p:spPr>
          <a:xfrm>
            <a:off x="533400" y="5649897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91% испитаника сматра да Програм омогућава васпитачима да се испоље као креатори и истраживачи сопствене праксе.</a:t>
            </a:r>
            <a:endParaRPr lang="en-GB" sz="18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798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7300" y="228600"/>
            <a:ext cx="7886700" cy="994172"/>
          </a:xfrm>
        </p:spPr>
        <p:txBody>
          <a:bodyPr>
            <a:normAutofit/>
          </a:bodyPr>
          <a:lstStyle/>
          <a:p>
            <a:r>
              <a:rPr lang="sr-Cyrl-RS" sz="24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Графикон 11.</a:t>
            </a:r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1087444"/>
              </p:ext>
            </p:extLst>
          </p:nvPr>
        </p:nvGraphicFramePr>
        <p:xfrm>
          <a:off x="628650" y="1371600"/>
          <a:ext cx="7886700" cy="4118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A3D955C-3F8E-CF7E-353E-EE3A885C3703}"/>
              </a:ext>
            </a:extLst>
          </p:cNvPr>
          <p:cNvSpPr txBox="1"/>
          <p:nvPr/>
        </p:nvSpPr>
        <p:spPr>
          <a:xfrm>
            <a:off x="342900" y="5501936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85% васпитача и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стручих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сарадника сматра да аспект Развој говора, комуникације и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сваралаштва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треба преименовати у два аспекта.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4649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43257"/>
            <a:ext cx="7693072" cy="657617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Предности Програма, на основу личног искуства васпитача и стручних сарадника</a:t>
            </a:r>
            <a:br>
              <a:rPr lang="en-GB" sz="1800" dirty="0"/>
            </a:br>
            <a:endParaRPr lang="en-GB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" y="685800"/>
            <a:ext cx="9118107" cy="5334000"/>
          </a:xfrm>
        </p:spPr>
        <p:txBody>
          <a:bodyPr>
            <a:noAutofit/>
          </a:bodyPr>
          <a:lstStyle/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Предложени потенцијални садржаји,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Смјернице за планирање,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Васпитач има потребе информације о васпитно-образовном раду у установи,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Прилагођен узрасту </a:t>
            </a:r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Васпитач има тачно дефинисане циљеве  и сугестије тако да му  је лакше планирање и реализовање васпитно-образовних активност,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Усмјерава васпитаче,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Јача тимски рад васпитача,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Пружа комплетне информације од важности за једног васпитача,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Прегледно и по аспектима развоја </a:t>
            </a:r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подјељено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(исходи, аспекти развоја),</a:t>
            </a: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Помаже за остварење партнерства са породицом и окружењем,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Програм је јасан и прецизно дефинисан,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На основу датих исхода лако је организовати активност,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Захтијева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од васпитача стално напредовање у организацији свог рада,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Нуди </a:t>
            </a:r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смјернице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за квалитетни организацију  васпитно-образовног процеса,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Отвореност програма према свим актерима в/о процеса , Холистички приступ,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Оставља простор за креативност и планирање у складу са дјечијим интересовањима,</a:t>
            </a:r>
            <a:endParaRPr lang="en-GB" sz="18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9095746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228600"/>
            <a:ext cx="76200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Недостаци Програма, на основу личног искуства васпитача и стручних сарадника</a:t>
            </a:r>
            <a:b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686800" cy="4830763"/>
          </a:xfrm>
        </p:spPr>
        <p:txBody>
          <a:bodyPr>
            <a:normAutofit/>
          </a:bodyPr>
          <a:lstStyle/>
          <a:p>
            <a:pPr lvl="0"/>
            <a:r>
              <a:rPr lang="sr-Cyrl-RS" sz="19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Не оставља васпитачу довољно простора за креативност,</a:t>
            </a:r>
            <a:endParaRPr lang="en-GB" sz="19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9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Исходи нису правилно груписани по аспектима развоја,</a:t>
            </a:r>
            <a:endParaRPr lang="en-GB" sz="19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9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Поједини исходи су сложено дефинисани,</a:t>
            </a:r>
            <a:endParaRPr lang="en-GB" sz="19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9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r>
              <a:rPr lang="sr-Cyrl-RS" sz="19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Велики број исхода (општи и специфични),</a:t>
            </a:r>
            <a:endParaRPr lang="en-GB" sz="19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9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Развојне промјене и постигнућа дјетета у њиховим појединим аспектима развоја дефинисати што конкретније,</a:t>
            </a:r>
            <a:endParaRPr lang="en-GB" sz="19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9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Исходи о упознавању слова су нејасни,</a:t>
            </a:r>
            <a:endParaRPr lang="en-GB" sz="19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9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Шифровање А1, Б3 ... је беспотребно,</a:t>
            </a:r>
            <a:endParaRPr lang="en-GB" sz="19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9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Више едукације за васпитно-образовне раднике, </a:t>
            </a:r>
            <a:endParaRPr lang="en-GB" sz="19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19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Посветити се више партнерству са родитељима и окружењем</a:t>
            </a:r>
            <a:endParaRPr lang="en-GB" sz="19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75983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24000"/>
            <a:ext cx="7886700" cy="4010227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sr-Cyrl-RS" sz="3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Преименовати аспекте развоја,</a:t>
            </a:r>
            <a:endParaRPr lang="en-GB" sz="32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3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Евиденцију /о рада треба поједноставити  кроз Радне књиге, </a:t>
            </a:r>
            <a:endParaRPr lang="en-GB" sz="32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3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Програм о укључивању дјеце са сметњама у развоју,</a:t>
            </a:r>
            <a:endParaRPr lang="en-GB" sz="32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3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Не оставља васпитачу простора да буде спонтан, креативан, већ га претвара у учитеља основне школе,</a:t>
            </a:r>
            <a:endParaRPr lang="en-GB" sz="32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3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Потребно је више практичних примјера,</a:t>
            </a:r>
            <a:endParaRPr lang="en-GB" sz="32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3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Истаћи исходе и потенцијални садржај везан за говор (због све чешћих проблема говора код дјеце), </a:t>
            </a:r>
            <a:endParaRPr lang="en-GB" sz="32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3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Предшколски план и програм захтијева пуно писања,</a:t>
            </a:r>
            <a:endParaRPr lang="en-GB" sz="32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3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Увести актуелене теме из области образовања, </a:t>
            </a:r>
            <a:endParaRPr lang="en-GB" sz="32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3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Мало је праксе посвећено еколошким </a:t>
            </a:r>
            <a:r>
              <a:rPr lang="sr-Cyrl-RS" sz="3200" dirty="0" err="1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акивностима</a:t>
            </a:r>
            <a:r>
              <a:rPr lang="sr-Cyrl-RS" sz="3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,</a:t>
            </a:r>
          </a:p>
          <a:p>
            <a:pPr lvl="0"/>
            <a:r>
              <a:rPr lang="sr-Cyrl-RS" sz="3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Нема истраживачких активности,</a:t>
            </a:r>
            <a:endParaRPr lang="en-GB" sz="32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lvl="0"/>
            <a:r>
              <a:rPr lang="sr-Cyrl-RS" sz="3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Етапно планирање у одређеним ситуацијама ограничава спонтане теме.</a:t>
            </a:r>
            <a:endParaRPr lang="en-GB" sz="3200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300" dirty="0">
              <a:latin typeface="Comic Sans MS" panose="030F0702030302020204" pitchFamily="66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07357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4690708"/>
              </p:ext>
            </p:extLst>
          </p:nvPr>
        </p:nvGraphicFramePr>
        <p:xfrm>
          <a:off x="304800" y="1524000"/>
          <a:ext cx="7886700" cy="41153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986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80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9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Рангирани дио програма</a:t>
                      </a:r>
                      <a:endParaRPr lang="en-GB" sz="20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Средња </a:t>
                      </a:r>
                      <a:r>
                        <a:rPr lang="sr-Cyrl-RS" sz="2000" dirty="0" err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вриједност</a:t>
                      </a:r>
                      <a:endParaRPr lang="sr-Cyrl-RS" sz="20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5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Уводни </a:t>
                      </a:r>
                      <a:r>
                        <a:rPr lang="sr-Cyrl-RS" sz="20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дио</a:t>
                      </a:r>
                      <a:endParaRPr lang="en-GB" sz="20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16,69</a:t>
                      </a:r>
                      <a:endParaRPr lang="en-GB" sz="20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Партнерство са породицом</a:t>
                      </a:r>
                      <a:endParaRPr lang="en-GB" sz="20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16,60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25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i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Васпитно образовни рада са дјецом предшколског узраста</a:t>
                      </a:r>
                      <a:endParaRPr lang="en-GB" sz="2000" i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16,69</a:t>
                      </a:r>
                      <a:endParaRPr lang="en-GB" sz="20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Исходи учења дефинисани  у свим аспектима</a:t>
                      </a:r>
                      <a:endParaRPr lang="en-GB" sz="20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16,60</a:t>
                      </a:r>
                      <a:endParaRPr lang="en-GB" sz="20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Предложени потенцијални садржаји активности</a:t>
                      </a:r>
                      <a:endParaRPr lang="en-GB" sz="20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16,61</a:t>
                      </a:r>
                      <a:endParaRPr lang="en-GB" sz="20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Примјена програма (планирање...</a:t>
                      </a:r>
                      <a:endParaRPr lang="en-GB" sz="20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20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16,48</a:t>
                      </a:r>
                      <a:endParaRPr lang="en-GB" sz="20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67804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04800"/>
            <a:ext cx="7886700" cy="665175"/>
          </a:xfrm>
        </p:spPr>
        <p:txBody>
          <a:bodyPr>
            <a:noAutofit/>
          </a:bodyPr>
          <a:lstStyle/>
          <a:p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ЗАКЉУЧАК</a:t>
            </a:r>
            <a:b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24937"/>
            <a:ext cx="7886700" cy="2896738"/>
          </a:xfrm>
        </p:spPr>
        <p:txBody>
          <a:bodyPr/>
          <a:lstStyle/>
          <a:p>
            <a:pPr marL="0" indent="0" algn="ctr">
              <a:buNone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На основу дате анализе намеће се генерални закључак да је потребно наставити радити на реформи предшколског васпитања и образовања у свим сегментима. Посебну пажњу посветити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редефнисању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исхода учења, потенцијалним активностима које су усмјерене на остваривање исхода учења, прилагођено могућностима и потребама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дјеце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, као и планирању, програмирању рада, евалуацији и саморефлексији рада васпитача. </a:t>
            </a:r>
            <a:endParaRPr lang="en-GB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49462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B1FAC-FF43-8C64-B95E-B4B2FB7678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400" y="685800"/>
            <a:ext cx="4800600" cy="3352800"/>
          </a:xfrm>
        </p:spPr>
        <p:txBody>
          <a:bodyPr>
            <a:normAutofit/>
          </a:bodyPr>
          <a:lstStyle/>
          <a:p>
            <a:pPr marL="0" indent="0" algn="ctr"/>
            <a:r>
              <a:rPr lang="sr-Cyrl-RS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ПРОГРАМ ПРЕДШКОЛСКОГ ВАСПИТАЊА И ОБРАЗОВАЊА</a:t>
            </a:r>
            <a:endParaRPr lang="en-U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2308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72978-7DF6-58AF-9E2C-7D55631682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6200"/>
            <a:ext cx="9067800" cy="4830763"/>
          </a:xfrm>
        </p:spPr>
        <p:txBody>
          <a:bodyPr/>
          <a:lstStyle/>
          <a:p>
            <a:pPr marL="0" lvl="0" indent="0" algn="just"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1. УВОДНИ ДИО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206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Дефиниција предшколског васпитања и образовања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Значај укључивања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програме предшколског васпитања и     образовања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Темељни стубови система предшколског васпитања и образовања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Циљеви предшколског васпитања и образовања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Задаци предшколског васпитања и образовања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Улога васпитача у Програму предшколског васпитања и образовања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Програмски принципи система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учећих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активности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Методе предшколског васпитања и образовања</a:t>
            </a: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2. ВАСПИТАЊЕ И ОБРАЗОВАЊЕ ДЈЕЦЕ ПРЕДШКОЛСКОГ УЗРАСТА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учеће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активности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садржаја програма предшколског васпитања и образовања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 предшколског васпитања и образовања за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са сметњама у развоју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 за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години пред полазак у школу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Креирање окружења за развој и учење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Центри за учење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 fontAlgn="base"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sr-Cyrl-RS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Примјери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центара за учење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Партнерство са породицом и заједницом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Партнерство са школом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874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КО САМ ЈА?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Даница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Мојић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 –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предшколац</a:t>
            </a:r>
            <a:endParaRPr lang="sr-Cyrl-R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1998-1999. водитељ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играонице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при ОШ „Вук Караџић“, Бијељина (</a:t>
            </a:r>
            <a:r>
              <a:rPr lang="en-US" b="1" dirty="0">
                <a:solidFill>
                  <a:srgbClr val="0070C0"/>
                </a:solidFill>
                <a:latin typeface="Comic Sans MS" panose="030F0702030302020204" pitchFamily="66" charset="0"/>
              </a:rPr>
              <a:t>Save the Children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)</a:t>
            </a:r>
          </a:p>
          <a:p>
            <a:pPr marL="0" indent="0">
              <a:buNone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1999-2010. васпитач у ЈУ Дјечији вртић „Чика Јова Змај“, Бијељина</a:t>
            </a:r>
          </a:p>
          <a:p>
            <a:pPr marL="0" indent="0">
              <a:buNone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2010-2020. стручни сарадник – педагог у ЈУ Дјечији вртић „Чика Јова Змај“, Бијељина</a:t>
            </a:r>
          </a:p>
          <a:p>
            <a:pPr marL="0" indent="0">
              <a:buNone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2020- тренутно,  инспектор-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просвјетни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савјетник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за предшколско васпитање у Републичком педагошком заводу Републике Српске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*Сваки учесник се представи (име, град, каже своја очекивања од </a:t>
            </a:r>
            <a:r>
              <a:rPr lang="sr-Cyrl-RS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Савјетовања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5965845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C2DB8-C7EC-4FF2-5B40-5F2BCAFC53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52400"/>
            <a:ext cx="8686800" cy="4830763"/>
          </a:xfrm>
        </p:spPr>
        <p:txBody>
          <a:bodyPr/>
          <a:lstStyle/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	3.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АСПЕКТИ ДЈЕЧИЈЕГ РАЗВОЈА И ИСХОДИ УЧЕЊА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ГОВОР, КОМУНИКАЦИЈА И ПИСМЕНОСТ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Програмски циљеви и задаци васпитача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говорно изражавање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за говорно изражавање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активно слушање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разумијевање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за активно слушање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разумијевање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унапређење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вјештина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комуникације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за унапређење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вјештина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комуникације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рану писменост и развој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графомоторике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за рану писменост и развој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графомоторике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800"/>
              </a:spcAft>
              <a:buNone/>
            </a:pPr>
            <a:r>
              <a:rPr lang="sr-Cyrl-R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II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ФИЗИЧКИ РАЗВОЈ И ЗДРАВЉЕ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Програмски циљеви и задаци васпитача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подстицање и развој крупне и ситне моторике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за подстицање и развој крупне и ситне моторике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бригу о себи, свом здрављу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безбједност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за бригу о себи, свом здрављу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безбједност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бригу о свом окружењу и природи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за бригу о свом окружењу и природи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5275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524A1-BB0C-6774-13BD-153F5D9F1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4830763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III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ДРУШТВЕНИ И ЕМОЦИОНАЛНИ РАЗВОЈ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Програмски циљеви и задаци васпитача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појам о себи и властито ја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појам о себи и властито ја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односе са другима и припадање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односе са другима и припадање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поштовање различитости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поштовање различитости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вољно управљање властитим емоцијама и понашањем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управљање властитим емоцијама и понашањем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одговорност према себи и другима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одговорност према себи и другима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однос према раду (практичне активности и рутине)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однос према раду (практичне активности и рутине)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2198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7BCC9-8E37-AF5C-D146-75C56E7D42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838200"/>
            <a:ext cx="8686800" cy="4830763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IV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ОТКРИВАЊЕ И РАЗУМИЈЕВАЊЕ СВИЈЕТА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Програмски циљеви и задаци васпитача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ја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свијет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којем живим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исходе учења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ја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свијет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којем живим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појаве и процесе 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свијету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који нас окружује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појаве и процесе 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свијету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који нас окружује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чулно-перцептивна искуства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чулно-перцептивна искуства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истраживање и експериментисање (елементарна сазнања из науке)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истраживање и експериментисање (елементарна сазнања из науке)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рану математичку писменост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рану математичку писменост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2426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0EAD8-E97A-6AB3-8735-E290674E3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755"/>
            <a:ext cx="8686800" cy="4830763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V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УМЈЕТНОСТ И СТВАРАЛАШТВО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Програмски циљеви и задаци васпитача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подстицање музичке, ликовне, драмске и активности покрета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подстицање музичке, ликовне, драмске и активности покрета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креативно изражавање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креативно изражавање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развијање доживљаја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лијепог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развијање доживљаја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лијепог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 учења везани за општу културу и познавање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умјетности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 везане за општу културу и познавање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умјетности</a:t>
            </a: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4. ПЛАНИРАЊЕ, ДОКУМЕНТОВАЊЕ И ЕВАЛУАЦИЈА ВАСПИТНО-ОБРАЗОВНОГ РАДА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 васпитно-образовног рада са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предшколског узраста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fontAlgn="base">
              <a:lnSpc>
                <a:spcPct val="107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  <a:tabLst>
                <a:tab pos="1341755" algn="l"/>
              </a:tabLst>
            </a:pP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Планирање васпитно-образовног рада са </a:t>
            </a:r>
            <a:r>
              <a:rPr lang="sr-Cyrl-RS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дјецом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јасличког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узраста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lvl="0" algn="just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Приступ планирању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Врсте планирања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 fontAlgn="base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Дугорочно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етапно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процесно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планирање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планирање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ходу</a:t>
            </a:r>
            <a:endParaRPr lang="sr-Cyrl-RS" sz="1800" dirty="0">
              <a:solidFill>
                <a:srgbClr val="0070C0"/>
              </a:solidFill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lvl="0" algn="just" fontAlgn="base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Евалуација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Педагошка документација и евиденција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4588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C4F7C-F1CF-E9BC-730D-54DC6BE92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ДЕФИНИЦИЈА ПРЕДШКОЛСКОГ 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ВАСПИТАЊА И ОБРАЗОВАЊА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8EC1BA-B14D-98E0-3547-AE2D7A229F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Предшколско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васпитање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образовање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раног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формирања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рођења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поласка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школу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одвија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свим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окружењима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којима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живи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свак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 дијете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предшколског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узраста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поред породице,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најбитнија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шка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стручњака, како би, 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интеракцији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окружењем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кроз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сопствену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расло, учило и развијало се.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Најважнија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улога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предшколског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васпитања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образовања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sr-Cyrl-RS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Кроз квалитетно и пажљиво праћење сваког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одговарање на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развојне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тенденције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међудејством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породице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институција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у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добро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структурираним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условима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социјалног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материјалног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окружења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оснажи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развије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својих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оптималних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нивоа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поштујући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природу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цјеловитог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развоја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r-Cyrl-R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Предшколско васпитање и образовање је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дјелатност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од општег интереса и саставни је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дио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јединственог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система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васпитања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образовања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Републици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Српској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r-Cyrl-RS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ПОВЕЋАЊЕ ОБУХВАТА И ПОДИЗАЊЕ КВАЛИТЕТА!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6928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7B3F6-441E-CC77-FC82-31D4F8841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274468"/>
            <a:ext cx="7620000" cy="1066800"/>
          </a:xfrm>
        </p:spPr>
        <p:txBody>
          <a:bodyPr/>
          <a:lstStyle/>
          <a:p>
            <a:pPr marL="457200" algn="ctr">
              <a:lnSpc>
                <a:spcPct val="107000"/>
              </a:lnSpc>
            </a:pPr>
            <a:br>
              <a:rPr lang="sr-Cyrl-R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ЗНАЧАЈ УКЉУЧИВАЊА ДЈЕЦЕ У 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ПРОГРАМЕ ПРЕДШКОЛСКОГ ВАСПИТАЊА И ОБРАЗОВАЊА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84A6D-06D1-5CCC-40E6-84BA8E99E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ПОШТОВАЊЕ ДЈЕЧИЈИХ ПРАВА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 fontAlgn="base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постоји хијерархија дјечијих права и свако право припада сваком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дјетету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изузетка. Право на образовање је једно од темељних дјечијих права!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НАУЧНИ РАЗЛОЗИ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Прве године живота од суштинске су важности за дјететов каснији развој, јер у раном развојном периоду долази до бурног раста и развоја, те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усљед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тога и до јављања изражених промјена у физичком, интелектуалном, емоционалном и социјалном погледу. </a:t>
            </a:r>
            <a:r>
              <a:rPr lang="ru-RU" sz="1800" kern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До треће године развије се око 90% мождане масе, а током првих година живота ствара се 700-1000 синапси у секунди и таква брзина се касније никада више не достиже.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1800" dirty="0">
                <a:solidFill>
                  <a:srgbClr val="FF0000"/>
                </a:solidFill>
                <a:latin typeface="Comic Sans MS" panose="030F0702030302020204" pitchFamily="66" charset="0"/>
              </a:rPr>
              <a:t>3.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ДРУШТВЕНИ РАЗЛОЗИ (ЈЕДНАКОСТ И ПОШТОВАЊЕ РАЗЛИЧИТОСТИ)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имају корист од предшколског васпитања и образовања, а највидљивије ефекте оно има код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из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осјетљивих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категорија становништва (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са сметњама у развоју,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 социјално и материјално угрожених породица)</a:t>
            </a:r>
            <a:r>
              <a:rPr lang="en-U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3549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A90DA-C76D-14BE-5FFD-0C4C4A14F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1600"/>
            <a:ext cx="8001000" cy="1066800"/>
          </a:xfrm>
        </p:spPr>
        <p:txBody>
          <a:bodyPr/>
          <a:lstStyle/>
          <a:p>
            <a:pPr marL="6350" indent="-6350" algn="ctr">
              <a:spcAft>
                <a:spcPts val="360"/>
              </a:spcAft>
            </a:pPr>
            <a:br>
              <a:rPr lang="sr-Cyrl-R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sr-Cyrl-R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ТЕМЕЉНИ СТУБОВИ</a:t>
            </a:r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СИСТЕМА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ПРЕДШКОЛСКОГ ВАСПИТАЊА И ОБРАЗОВАЊА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498B4-2D56-F359-D206-4E3867DA30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СОЦИЈАЛНИ ОДНОСИ</a:t>
            </a:r>
            <a:endParaRPr lang="sr-Cyrl-RS" sz="18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Узајамна интеракција са вршњацима и одраслима који поштују дијете, пружа дјетету сигурну основу за учење, стицање сигурности и тумачење свијета око себе. Програм предшколског васпитања и образовања заснован је на идеји да се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одвија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сасвим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конкретном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социјалном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контексту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интеракцији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вршњацима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одраслима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АУТОНОМИЈА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Свака предшколска установа, поштујући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васпитаче и родитеље као равноправне и компетентне партнере, у складу са Програмом предшколског васпитања и образовања, креира сопствени програм, заснован на потребама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родитеља и саме предшколске установе.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ХОЛИСТИЧНОСТ</a:t>
            </a:r>
            <a:endParaRPr lang="sr-Cyrl-RS" sz="18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Кроз Програм предшколског васпитања и образовања врши се подршка дјечијем учењу, развоју и доживљају свијета,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што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захтијева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интегрисање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васпитно-образовних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искустава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садржаја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омогућује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јединство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међузависност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наслијеђеног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стеченог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тјелесног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духовног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социјалног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емоционалног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индивидуалног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друштвеног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духовног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материјалног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 </a:t>
            </a:r>
            <a:endParaRPr lang="en-US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0168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C8223-D6F1-37E2-C0B8-D9E71A82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371600"/>
            <a:ext cx="8686800" cy="4830763"/>
          </a:xfrm>
        </p:spPr>
        <p:txBody>
          <a:bodyPr/>
          <a:lstStyle/>
          <a:p>
            <a:pPr marL="0" indent="0"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 И ИНДИВИДУАЛИЗАЦИЈА</a:t>
            </a:r>
          </a:p>
          <a:p>
            <a:pPr marL="0" indent="0" algn="just"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Програм предшколског васпитања и образовања подржава индивидуалност сваког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дјетета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одговарајући на његову потребу да буде виђено, да се његов глас чује, да буде поштовано као особа, са свим својим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осјећањима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мишљењима, ставовима, идејама и људским достојанством. Рано учење 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чулне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емпиријске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природе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адекватни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ефекти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учења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постижу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само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стицањем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конкретног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искуства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укључивањем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дјетета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омогућавањем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дјеловања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интеракције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окружењем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а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знатно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мање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поучавањем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 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just">
              <a:buNone/>
            </a:pP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ДЈЕЧИЈА ИГРА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Дјечија игра и развој су међусобно условљени, а дијете сваку животну активност спонтано претвара у игру. Дијете је радознало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компетентно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биће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урођеном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спремношћу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способношћу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а и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водећа активност предшколског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најприроднији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облик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Игра подржава савршеније функционисање дјечијих когнитивних, социјалних, емоционалних и физичких структура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што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убрзава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док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истовремено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бржи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отвара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нове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могућности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утицаја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 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8414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4529D-0B99-2B67-A999-3266A7B86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143000"/>
            <a:ext cx="8839200" cy="5059363"/>
          </a:xfrm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ОСНАЖИВАЊЕ</a:t>
            </a:r>
            <a:endParaRPr lang="sr-Cyrl-RS" sz="18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 предшколског васпитања и образовања даје подршку и сигурност васпитачима, оснажује их у креирању, истраживању сопствене праксе, како би на одговарајући начин пратили дјечији развој, пружали сваком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прилике да расте, развија се и учи, у складу са својим потребама, способностима и интересовањима. Важно је континуирано пратити 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храбр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ијете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би му се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обезбиједила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сигурност и искуство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успјеха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Оснаживање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подразумијева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стварање услова за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постепено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поступно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дјечије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освајање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аутономије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развијање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осјећања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компетентности, преузимања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одговорности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успостављање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самоконтроле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најкрупнијих домета развоја и учења.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ПРИПАДАЊЕ</a:t>
            </a:r>
            <a:endParaRPr lang="sr-Cyrl-RS" sz="1800" b="1" dirty="0">
              <a:solidFill>
                <a:srgbClr val="FF000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Програм предшколског васпитања и образовања пружа подршку развоју идентитета,  обезбјеђује континуитет живота дјетета и његове породице са културном и духовном баштином свог окружења,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а у складу са породичним, друштвеним и културним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вриједностима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развијајући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осјећај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припадности породици и заједници. Предшколска установа је мјесто заједничког живљења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родитеља, васпитача и свих запослених, у којој дијете учи да поштује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његује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различитости, доприносећи стварању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инклузивног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хуманог и демократског друштва</a:t>
            </a:r>
            <a:endParaRPr lang="en-US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5384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DADA2-6BC5-FD1A-FBD4-A19A67CB6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219200"/>
            <a:ext cx="8686800" cy="4830763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ОКРУЖЕЊЕ ЗА УЧЕЊЕ И РАЗВОЈ (СТИМУЛАТИВНО ОКРУЖЕЊЕ)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 предшколског васпитања и образовања тражи богате социјалне и физичке просторе у којима се дјеца осјећају пријатно, задовољно, равноправно, моћно, заштићено, поштовано, сигурно, здраво. Окружење за учење мора бити подстицајно, како би задовољило дјечије развојне потребе и интересовања и омогућило му оптималан говорни, физички, интелектуални, социо-емоционални развој, те подстакло његову креативност и маштовитост.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ТИМСКО ДЈЕЛОВАЊЕ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 предшколског васпитања и образовања могуће је остварити само тимским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дјеловањем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свих одраслих који директно или индиректно учествују у животу и раду предшколске установе (васпитачи, родитељи, стручни сарадници, менаџмент, техничко особље, волонтери, представници локалне заједнице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 Тимски рад у предшколској установи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подразумијева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интеракцију у којој сваки члан тима, у складу са својом стручношћу, доприноси креативним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рјешењима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раду са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Подијељена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одговорност, континуирани дијалог и размјена знања и искустава, граде предшколску установу као мјесто заједничког живљења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родитеља, васпитача и свих других из непосредног дјечијег окружења.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348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800" b="1" dirty="0">
                <a:solidFill>
                  <a:srgbClr val="FF0000"/>
                </a:solidFill>
                <a:latin typeface="Comic Sans MS" pitchFamily="66" charset="0"/>
              </a:rPr>
              <a:t>ПРОГРАМ САВЈЕТОВАЊА</a:t>
            </a:r>
            <a:endParaRPr 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" y="1371600"/>
            <a:ext cx="8915400" cy="4830763"/>
          </a:xfrm>
        </p:spPr>
        <p:txBody>
          <a:bodyPr/>
          <a:lstStyle/>
          <a:p>
            <a:pPr marL="0" lvl="0" indent="0" algn="just">
              <a:buNone/>
            </a:pPr>
            <a:r>
              <a:rPr lang="sr-Cyrl-CS" b="1" dirty="0">
                <a:solidFill>
                  <a:srgbClr val="0070C0"/>
                </a:solidFill>
                <a:latin typeface="Comic Sans MS" panose="030F0702030302020204" pitchFamily="66" charset="0"/>
              </a:rPr>
              <a:t>1. </a:t>
            </a:r>
            <a:r>
              <a:rPr lang="sr-Cyrl-C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Приказ резултата испитивања ставова васпитача и стручних сарадника о Програму предшколског васпитања и образовања.</a:t>
            </a:r>
            <a:endParaRPr lang="en-US" sz="20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457200" lvl="0" indent="-457200" algn="just">
              <a:buAutoNum type="arabicPeriod" startAt="2"/>
            </a:pPr>
            <a: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Реформисани Програм предшколског васпитања и образовања, вођење педагошке документације.</a:t>
            </a:r>
          </a:p>
          <a:p>
            <a:pPr marL="457200" lvl="0" indent="-457200" algn="just">
              <a:buAutoNum type="arabicPeriod" startAt="2"/>
            </a:pPr>
            <a: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Приказ резултата истраживања „</a:t>
            </a:r>
            <a:r>
              <a:rPr lang="sr-Cyrl-BA" sz="2000" dirty="0">
                <a:solidFill>
                  <a:srgbClr val="0070C0"/>
                </a:solidFill>
                <a:latin typeface="Comic Sans MS" panose="030F0702030302020204" pitchFamily="66" charset="0"/>
              </a:rPr>
              <a:t>„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Ставови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ученика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наставника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, 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васпитача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и 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стручних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сарадника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Cyrl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о васпитно-образовном раду током 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COVID-19 </a:t>
            </a:r>
            <a:r>
              <a:rPr lang="sr-Cyrl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пандемије 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у 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школама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и 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предшколским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установама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у 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Републици</a:t>
            </a:r>
            <a:r>
              <a:rPr lang="sr-Latn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Latn-BA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Српској</a:t>
            </a:r>
            <a:r>
              <a:rPr lang="sr-Cyrl-BA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“. </a:t>
            </a:r>
            <a:endParaRPr lang="sr-Cyrl-RS" sz="20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457200" indent="-457200" algn="just">
              <a:buFontTx/>
              <a:buAutoNum type="arabicPeriod" startAt="2"/>
            </a:pPr>
            <a: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Унапређење професионалних компетенција професионалаца у образовању у Републици Српској </a:t>
            </a:r>
          </a:p>
          <a:p>
            <a:pPr marL="0" lvl="0" indent="0" algn="just">
              <a:buNone/>
            </a:pPr>
            <a:r>
              <a:rPr lang="sr-Cyrl-C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6. Добитници награда и </a:t>
            </a:r>
            <a:r>
              <a:rPr lang="sr-Cyrl-CS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примјери</a:t>
            </a:r>
            <a:r>
              <a:rPr lang="sr-Cyrl-C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добре праксе.</a:t>
            </a:r>
          </a:p>
          <a:p>
            <a:pPr marL="0" lvl="0" indent="0" algn="just">
              <a:buNone/>
            </a:pPr>
            <a:r>
              <a:rPr lang="sr-Cyrl-C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7. Остала </a:t>
            </a:r>
            <a:r>
              <a:rPr lang="sr-Cyrl-CS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пит</a:t>
            </a:r>
            <a:r>
              <a:rPr lang="en-US" sz="2000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aња</a:t>
            </a:r>
            <a:endParaRPr lang="en-US" sz="20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3687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61EF0-A0BE-50B2-A1CA-F8992CE34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381000"/>
            <a:ext cx="7620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ЦИЉЕВИ ПРЕДШКОЛСКОГ ВАСПИТАЊА И ОБРАЗОВАЊА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66AF4-7031-894C-EB7A-6E2F7DFB9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4906963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Глобални циљ предшколског васпитања и образовања</a:t>
            </a:r>
            <a:r>
              <a:rPr lang="ru-RU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 да, у оквиру цјеловитог система васпитања и образовања, постепено, у складу са реалним могућностима заједнице, осигура оптималне услове за цјеловит (холистички) развој и остваривање права дјетета у складу са принципима Конвенције Уједињених нација о правима дјетета, сваком предшколском дјетету.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Општи циљ система предшколског васпитања и образовања</a:t>
            </a:r>
            <a:r>
              <a:rPr lang="ru-RU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 да омогући средину у којој ће се оснажити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ХОЛИСТИЧКИ (ЦЈЕЛОВИТ) РАЗВОЈ ПРЕДШКОЛСКОГ ДЈЕТЕТА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СКЛАДУ СА 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ЊЕГОВИМ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СПОСОБНОСТИМА, ПОТЕНЦИЈАЛИМА, ОСОБЕНОСТИМА, ПОТРЕБАМА И ИНТЕРЕС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ОВАЊИМА,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КАКО БИ РАЗВИЛО СИГУРНУ ОСНОВУ ЗА ЦЈЕЛОЖИВОТНО УЧЕЊЕ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sr-Cyrl-BA" sz="18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sr-Cyrl-BA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Циљ предшколског васпитања и образовања у Републици Српској је подстицање дјечјег развоја, учење засновано на искуству и интересовањима, стицање нових искустава и проширивање знања о себи, другим </a:t>
            </a:r>
            <a:r>
              <a:rPr lang="sr-Cyrl-BA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људима</a:t>
            </a:r>
            <a:r>
              <a:rPr lang="sr-Cyrl-BA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свијету око себе, потребних за даље васпитање и образовање и укључивање дјеце у друштвену заједницу, поштујући и уважавајући права и могућности дјеце.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335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4BB17-0D85-2C1C-00C6-0FEDB01CC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ЗАДАЦИ ПРЕДШКОЛСКОГ ВАСПИТАЊА И ОБРАЗОВАЊА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2C7D1-D18F-4459-A4FA-08DD63EFD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76200" y="1295400"/>
            <a:ext cx="9144000" cy="4830763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равовремена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подршка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интелектуалном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развоју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учењу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стицању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сазнања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нужних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разумијевање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друштва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свијета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око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себе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у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складу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индивидуалним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потребама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интересовањима</a:t>
            </a: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азвијање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разумијевања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прихватања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себе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других</a:t>
            </a: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складу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развојним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могућностима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развијање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договарање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уважавање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туђих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гледишта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групи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уважавање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различитости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пошт</a:t>
            </a: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људских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грађанских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права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основних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слобода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етичке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вјерске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толеранције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јачање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повјерења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међу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као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развијање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свијести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једнакости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равноправности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полова</a:t>
            </a: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безбјеђивање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подршке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оптималан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физички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раст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здрав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физичких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здравствено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хигијенских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навика</a:t>
            </a: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промовисања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здравог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живота</a:t>
            </a: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заштите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очувања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здравља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здраве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животне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средине</a:t>
            </a: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еговање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осјећаја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припадности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идентитета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континуитета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духовном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културном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баштином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окружења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ослоњеног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традицију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културну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баштину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заједнице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европских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народа</a:t>
            </a: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азвијање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самоконтроле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одговорности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препознавања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доживљавања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изражавања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емоција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емпатијских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значаја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социјализацију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одговорно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учествовање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друштвеном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животу</a:t>
            </a: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ткривање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унапређивање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стваралаштво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изражавање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путем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различитих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медија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подршка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дјечјем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уласку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свијет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умјетности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кроз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доживљавање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умјетничких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дјела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умјетничког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изражавања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креативног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мишљења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различитим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видовима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умјетности</a:t>
            </a: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sr-Cyrl-RS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рипремање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наредни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степен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образовања</a:t>
            </a:r>
            <a:r>
              <a:rPr lang="en-GB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0629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7BB93-4A1A-CC09-2D39-A9B833AC4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7645" y="304800"/>
            <a:ext cx="7620000" cy="1066800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УЛОГА ВАСПИТАЧА У</a:t>
            </a:r>
            <a:br>
              <a:rPr lang="en-U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ПРОГРАМУ ПРЕДШКОЛСКОГ ВАСПИТАЊА И ОБРАЗОВАЊА</a:t>
            </a:r>
            <a:br>
              <a:rPr lang="en-U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DF483-4621-71AE-B294-70DB44E59C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sr-Cyrl-RS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 Програму предшколског васпитања и образовања, улога васпитача је кључна, јер је он посредник </a:t>
            </a:r>
            <a:r>
              <a:rPr lang="sr-Cyrl-RS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дјететовог</a:t>
            </a:r>
            <a:r>
              <a:rPr lang="sr-Cyrl-RS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учења, који користи своје знање, </a:t>
            </a:r>
            <a:r>
              <a:rPr lang="sr-Cyrl-RS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вјештине</a:t>
            </a:r>
            <a:r>
              <a:rPr lang="sr-Cyrl-RS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ресурсе да би подржао дјечији развој. Васпитач је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креатор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истраживач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сопствене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праксе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тимски</a:t>
            </a:r>
            <a:r>
              <a:rPr lang="sr-Cyrl-RS" sz="20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(са другим васпитачима, стручним сарадницима, менаџментом, породицом и заједницом), 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сталној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интеракцији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ствара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</a:t>
            </a:r>
            <a:r>
              <a:rPr lang="sr-Cyrl-RS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стицајно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материјално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окружење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активо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учествује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његовању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квалитетних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односа</a:t>
            </a:r>
            <a:r>
              <a:rPr lang="sr-Cyrl-RS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стварању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позитивне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климе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васпитној</a:t>
            </a: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групи</a:t>
            </a:r>
            <a:r>
              <a:rPr lang="sr-Cyrl-RS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endParaRPr lang="en-US" sz="20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Васпитач континуирано прати дјечији развој и, на основу тога, планира васпитно - образовни рад, узимајући у обзир дјечије потребе, интересовања, могућности, претходна искуства и сазнања. Исто тако, васпитач врши рефлексију и саморефлексију, промишљајући о сопственој пракси, како би је </a:t>
            </a:r>
            <a:r>
              <a:rPr lang="sr-Cyrl-RS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унаприједио</a:t>
            </a:r>
            <a:r>
              <a:rPr lang="sr-Cyrl-RS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и, заједно са </a:t>
            </a:r>
            <a:r>
              <a:rPr lang="sr-Cyrl-RS" sz="20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дјецом</a:t>
            </a:r>
            <a:r>
              <a:rPr lang="sr-Cyrl-RS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створио прилике за учење. </a:t>
            </a:r>
            <a:endParaRPr lang="en-US" sz="20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3295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55244-CCCA-136D-2C5F-405530577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04800"/>
            <a:ext cx="7620000" cy="1066800"/>
          </a:xfrm>
        </p:spPr>
        <p:txBody>
          <a:bodyPr/>
          <a:lstStyle/>
          <a:p>
            <a:pPr algn="ctr"/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ПРОГРАМСКИ ПРИНЦИПИ СИСТЕМА УЧЕЋИХ АКТИВНОСТИ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4F21C3-D36D-9C0B-66D3-367FB1EA7D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Јединство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његе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васпитно-образовних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подстицаја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игре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учења</a:t>
            </a:r>
            <a:endParaRPr lang="sr-Cyrl-RS" sz="18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Принцип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подстицања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учења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кроз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вршњачке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групе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(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вршњачко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учење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)</a:t>
            </a:r>
            <a:endParaRPr lang="sr-Cyrl-RS" sz="18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Принцип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прилагођавања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активности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узрасту 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 холистичкој природи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дјеце</a:t>
            </a:r>
            <a:endParaRPr lang="sr-Cyrl-RS" sz="1800" b="1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Принцип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очигледности</a:t>
            </a:r>
            <a:endParaRPr lang="sr-Cyrl-RS" sz="18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Принцип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јасноће</a:t>
            </a:r>
            <a:endParaRPr lang="sr-Cyrl-RS" sz="18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Принцип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поступности</a:t>
            </a:r>
            <a:endParaRPr lang="sr-Cyrl-RS" sz="18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Принцип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научности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Принци</a:t>
            </a:r>
            <a:r>
              <a:rPr lang="sr-Cyrl-RS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п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систематичности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endParaRPr lang="sr-Cyrl-RS" sz="18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Принцип контекстуално примјерене праксе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endParaRPr lang="sr-Cyrl-RS" sz="18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16016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155C7-D4EE-9236-4817-2DB95BE15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09979"/>
            <a:ext cx="7620000" cy="1066800"/>
          </a:xfrm>
        </p:spPr>
        <p:txBody>
          <a:bodyPr/>
          <a:lstStyle/>
          <a:p>
            <a:pPr algn="ctr"/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МЕТОДЕ ПРЕДШКОЛСКОГ ВАСПИТАЊА И ОБРАЗОВАЊА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3EE58A-D85E-0AC9-C786-C16B3E404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4830763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предшколским установама васпитачи најчешће користе сљедеће методе: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Дјечија игра,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Посматрање и демонстрирање,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Метода говора,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 са дјечијом књигом,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Практични рад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вјежбање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Стимулисање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храбрење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на активност.</a:t>
            </a:r>
          </a:p>
          <a:p>
            <a:pPr marL="0" lvl="0" indent="0" algn="just">
              <a:lnSpc>
                <a:spcPct val="107000"/>
              </a:lnSpc>
              <a:spcAft>
                <a:spcPts val="0"/>
              </a:spcAft>
              <a:buNone/>
            </a:pP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 зависности од слободе која се оставља васпитачима и њихове стратегије остваривања,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структурисаности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програма, флексибилности приликом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примјене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досљедности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инструкције, као и очекиваних резултата дјечијег учења, јавили су се многобројни модели предшколских програма од којих су најпознатији: Модел креативног програма (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Creative</a:t>
            </a:r>
            <a:r>
              <a:rPr lang="sr-Cyrl-RS" sz="1800" i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Curriculum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), Развојно-интерактивни приступ (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Developmental</a:t>
            </a:r>
            <a:r>
              <a:rPr lang="sr-Cyrl-RS" sz="1800" i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Interaction</a:t>
            </a:r>
            <a:r>
              <a:rPr lang="sr-Cyrl-RS" sz="1800" i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Approach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), Модел развојно прилагођене праксе (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Developmentally</a:t>
            </a:r>
            <a:r>
              <a:rPr lang="sr-Cyrl-RS" sz="1800" i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Appropriate</a:t>
            </a:r>
            <a:r>
              <a:rPr lang="sr-Cyrl-RS" sz="1800" i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Practice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), Програм директне инструкције (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Direct</a:t>
            </a:r>
            <a:r>
              <a:rPr lang="sr-Cyrl-RS" sz="1800" i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Instruction</a:t>
            </a:r>
            <a:r>
              <a:rPr lang="sr-Cyrl-RS" sz="1800" i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Model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), Програм пуне слободе (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High</a:t>
            </a:r>
            <a:r>
              <a:rPr lang="sr-Cyrl-RS" sz="1800" i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/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Scope</a:t>
            </a:r>
            <a:r>
              <a:rPr lang="sr-Cyrl-RS" sz="1800" i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Curriculum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),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Монтесори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метод (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Montessori</a:t>
            </a:r>
            <a:r>
              <a:rPr lang="sr-Cyrl-RS" sz="1800" i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Method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),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Валдорф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приступ (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The</a:t>
            </a:r>
            <a:r>
              <a:rPr lang="sr-Cyrl-RS" sz="1800" i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Waldorf</a:t>
            </a:r>
            <a:r>
              <a:rPr lang="sr-Cyrl-RS" sz="1800" i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Approach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),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Ређо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Емилија (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Reggio</a:t>
            </a:r>
            <a:r>
              <a:rPr lang="sr-Cyrl-RS" sz="1800" i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i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Emilia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).</a:t>
            </a:r>
            <a:endParaRPr lang="en-US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5341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53D06-CF62-0755-AC3E-BB9ECAF26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295400"/>
            <a:ext cx="8686800" cy="4830763"/>
          </a:xfrm>
        </p:spPr>
        <p:txBody>
          <a:bodyPr/>
          <a:lstStyle/>
          <a:p>
            <a:pPr marL="342900" lvl="0" indent="-3429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МЕТОДА ДЈЕЧИЈЕ ИГРЕ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Метода дјечије игре је јединствена метода, која доминира у пракси. Игра је најбогатији и најповољнији природни оквир за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учеће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активности, јер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дјеца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теже да сваку животну активност најрадије претворе 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игровну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У оквиру ње се врло добро могу користити и скоро све методе предшколског васпитања и образовања.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МЕТОДА ДЈЕЛОВАЊА СПЕЦИФИЧНО УРЕЂЕНОМ СРЕДИНОМ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Кад говоримо о значају простора и окружења у коме се дијете налази превасходно говоримо о задовољењу дјечијих развојних потреба и интереса. Зато је неопходно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обезбиједити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и понудити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дјетету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просторно и материјално окружење које ће му омогућити оптималан физички, интелектуални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социо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-емоционални развој.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ПРОБЛЕМСКА МЕТОДА</a:t>
            </a:r>
            <a:endParaRPr lang="sr-Cyrl-RS" sz="1800" b="1" dirty="0">
              <a:solidFill>
                <a:srgbClr val="FF0000"/>
              </a:solidFill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Ова метода је суштински најближа „истраживачком немиру“ у науци, покреће је радозналост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дјетета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и потреби да истражује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свијет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око себе.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Има </a:t>
            </a:r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двије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основне варијанте: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истраживачко – развојну,</a:t>
            </a: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откривалачка варијанта.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BC3B20-FBE0-1BA6-2CA8-8D74F483B205}"/>
              </a:ext>
            </a:extLst>
          </p:cNvPr>
          <p:cNvSpPr txBox="1"/>
          <p:nvPr/>
        </p:nvSpPr>
        <p:spPr>
          <a:xfrm>
            <a:off x="1143000" y="533400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 теорији и пракси постоје бројне 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методе предшколског учења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које су погодне за рано учење. Најпознатије су: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7829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E5D72-24CC-08CD-AA15-1E503B4AB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22237"/>
            <a:ext cx="8001000" cy="1066800"/>
          </a:xfrm>
        </p:spPr>
        <p:txBody>
          <a:bodyPr/>
          <a:lstStyle/>
          <a:p>
            <a:pPr indent="288290" algn="ctr">
              <a:lnSpc>
                <a:spcPct val="107000"/>
              </a:lnSpc>
              <a:spcAft>
                <a:spcPts val="800"/>
              </a:spcAft>
            </a:pP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САДРЖАЈА ПРОГРАМА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ПРЕДШКОЛСКОГ ВАСПИТАЊА И ОБРАЗОВАЊА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A4D41C7-2C4E-99E4-BD3A-1FF01E9EBB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0928273"/>
              </p:ext>
            </p:extLst>
          </p:nvPr>
        </p:nvGraphicFramePr>
        <p:xfrm>
          <a:off x="259672" y="1156486"/>
          <a:ext cx="8915400" cy="5680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1128">
                  <a:extLst>
                    <a:ext uri="{9D8B030D-6E8A-4147-A177-3AD203B41FA5}">
                      <a16:colId xmlns:a16="http://schemas.microsoft.com/office/drawing/2014/main" val="582905878"/>
                    </a:ext>
                  </a:extLst>
                </a:gridCol>
                <a:gridCol w="6584272">
                  <a:extLst>
                    <a:ext uri="{9D8B030D-6E8A-4147-A177-3AD203B41FA5}">
                      <a16:colId xmlns:a16="http://schemas.microsoft.com/office/drawing/2014/main" val="3194440750"/>
                    </a:ext>
                  </a:extLst>
                </a:gridCol>
              </a:tblGrid>
              <a:tr h="415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2980"/>
                        </a:spcAft>
                      </a:pPr>
                      <a:r>
                        <a:rPr lang="sr-Cyrl-CS" sz="14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АСПЕКТИ ДЈЕЧИЈЕГ РАЗВОЈА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51" marR="609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2980"/>
                        </a:spcAft>
                      </a:pPr>
                      <a:r>
                        <a:rPr lang="sr-Cyrl-RS" sz="14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ПОЉА ИСХОДА УЧЕЊА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51" marR="60951" marT="0" marB="0"/>
                </a:tc>
                <a:extLst>
                  <a:ext uri="{0D108BD9-81ED-4DB2-BD59-A6C34878D82A}">
                    <a16:rowId xmlns:a16="http://schemas.microsoft.com/office/drawing/2014/main" val="3347955324"/>
                  </a:ext>
                </a:extLst>
              </a:tr>
              <a:tr h="6862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298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I ГОВОР, КОМУНИКАЦИЈА И ПИСМЕНОСТ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51" marR="6095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buSzPts val="1100"/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 1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Говорно изражавање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buSzPts val="1100"/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 2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Активно слушање и </a:t>
                      </a:r>
                      <a:r>
                        <a:rPr lang="sr-Cyrl-CS" sz="14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разумијевање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buSzPts val="1100"/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 3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Унапређење </a:t>
                      </a:r>
                      <a:r>
                        <a:rPr lang="sr-Cyrl-CS" sz="14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вјештина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комуникације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1100"/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 4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Рана писменост и развој </a:t>
                      </a:r>
                      <a:r>
                        <a:rPr lang="sr-Cyrl-CS" sz="14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графомоторике</a:t>
                      </a:r>
                      <a:endParaRPr lang="sr-Cyrl-C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0951" marR="60951" marT="0" marB="0"/>
                </a:tc>
                <a:extLst>
                  <a:ext uri="{0D108BD9-81ED-4DB2-BD59-A6C34878D82A}">
                    <a16:rowId xmlns:a16="http://schemas.microsoft.com/office/drawing/2014/main" val="3572539318"/>
                  </a:ext>
                </a:extLst>
              </a:tr>
              <a:tr h="6349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298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II  ФИЗИЧКИ РАЗВОЈ И ЗДРАВЉЕ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51" marR="6095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II 1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Подстицање развоја крупне и ситне моторике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II 2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Брига о себи, свом здрављу и </a:t>
                      </a:r>
                      <a:r>
                        <a:rPr lang="sr-Cyrl-CS" sz="14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безбједности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II 3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Брига о свом окружењу и природи</a:t>
                      </a:r>
                    </a:p>
                  </a:txBody>
                  <a:tcPr marL="60951" marR="60951" marT="0" marB="0"/>
                </a:tc>
                <a:extLst>
                  <a:ext uri="{0D108BD9-81ED-4DB2-BD59-A6C34878D82A}">
                    <a16:rowId xmlns:a16="http://schemas.microsoft.com/office/drawing/2014/main" val="1881358025"/>
                  </a:ext>
                </a:extLst>
              </a:tr>
              <a:tr h="13219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298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III ДРУШТВЕНИ И ЕМОЦИОНАЛНИ РАЗВОЈ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51" marR="6095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III 1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Појам о себи и властито „ја“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III 2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Односи са другима и припадање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III 3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Поштовање различитости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III 4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Вољно управљање властитим емоцијама и понашањем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III 5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Одговорност према себи и другима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III 6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Однос према раду (практичне активности и рутине)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51" marR="60951" marT="0" marB="0"/>
                </a:tc>
                <a:extLst>
                  <a:ext uri="{0D108BD9-81ED-4DB2-BD59-A6C34878D82A}">
                    <a16:rowId xmlns:a16="http://schemas.microsoft.com/office/drawing/2014/main" val="3140087772"/>
                  </a:ext>
                </a:extLst>
              </a:tr>
              <a:tr h="11400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298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IV  ОТКРИВАЊЕ И РАЗУМИЈЕВАЊЕ СВИЈЕТА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51" marR="6095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IV 1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Ја и </a:t>
                      </a:r>
                      <a:r>
                        <a:rPr lang="sr-Cyrl-CS" sz="14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свијет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којем живим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IV 2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Појаве и процеси у </a:t>
                      </a:r>
                      <a:r>
                        <a:rPr lang="sr-Cyrl-CS" sz="14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свијету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који нас окружује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IV 3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Чулно - перцептивна искуства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IV 4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Истраживање и експериментисање (елементарна сазнања из науке).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IV 5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Рана математичка </a:t>
                      </a:r>
                      <a:r>
                        <a:rPr lang="sr-Cyrl-CS" sz="14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писменност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51" marR="60951" marT="0" marB="0"/>
                </a:tc>
                <a:extLst>
                  <a:ext uri="{0D108BD9-81ED-4DB2-BD59-A6C34878D82A}">
                    <a16:rowId xmlns:a16="http://schemas.microsoft.com/office/drawing/2014/main" val="3852543334"/>
                  </a:ext>
                </a:extLst>
              </a:tr>
              <a:tr h="9485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298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V  УМЈЕТНОСТ И СТВАРАЛАШТВО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51" marR="60951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V 1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Подстицање музичке, ликовне, драмске и активности покрета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V 2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Креативно изражавање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V 3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Развијање доживљаја </a:t>
                      </a:r>
                      <a:r>
                        <a:rPr lang="sr-Cyrl-CS" sz="14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лијепог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en-U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V 4 </a:t>
                      </a:r>
                      <a:r>
                        <a:rPr lang="sr-Cyrl-CS" sz="14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Општа култура и познавање </a:t>
                      </a:r>
                      <a:r>
                        <a:rPr lang="sr-Cyrl-CS" sz="14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умјетности</a:t>
                      </a:r>
                      <a:endParaRPr lang="en-US" sz="14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51" marR="60951" marT="0" marB="0"/>
                </a:tc>
                <a:extLst>
                  <a:ext uri="{0D108BD9-81ED-4DB2-BD59-A6C34878D82A}">
                    <a16:rowId xmlns:a16="http://schemas.microsoft.com/office/drawing/2014/main" val="3693640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20864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A76AE-8A72-7C8F-F250-8D1730483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ИСХОДИ УЧЕЊА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7C59ED-4B20-84CC-840C-CE5B2ABBD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8839200" cy="4830763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учећих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интегрише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МРЕЖОМ ИСХОДА УЧЕЊА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ДЈЕТЕТА (општих и конкретних) и ПОТЕНЦИЈАЛНИМ АКТИВНОСТИМА  (одабраним у складу са планираним исходима, а према узрасту, потребама, могућностима и интересовањима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), који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заједно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представљају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оквир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стварање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програма сваког појединачног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вртића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Исходима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дефинишу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развојне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промјене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остигнућа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дјетета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њима. Они говоре о току развојних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промјена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свим аспектима развоја, у знањима,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вјештинама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и ставовима предшколског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дјетета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са којима дијете корача ка наредној зони развоја. </a:t>
            </a:r>
          </a:p>
          <a:p>
            <a:pPr algn="just"/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Сам појам исхода представља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конкретн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циљев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изражене у терминима дјечијег понашања, њиховог односа према сопственој стварности и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представљају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оно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што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предшколско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зна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умије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може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уради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ће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моћи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уради</a:t>
            </a: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 одређеном </a:t>
            </a:r>
            <a:r>
              <a:rPr lang="sr-Cyrl-RS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узрасном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нивоу, прије или након процеса учења у који је укључено. </a:t>
            </a:r>
            <a:endParaRPr lang="en-US" sz="1800" b="1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281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2593D-8F9A-3059-B9A0-038276C09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457200"/>
            <a:ext cx="8001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 ПРЕДШКОЛСКОГ ВАСПИТАЊА И ОБРАЗОВАЊА ЗА ДЈЕЦУ СА СМЕТЊАМА У РАЗВОЈУ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B8A8D6-949E-F91D-66D3-8596BBD411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сметњама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установама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спроводи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тако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обезбјеђује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њихово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укључивање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пружа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једнаке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могућности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током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цјелодневном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полудневном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трајању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максималан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њихових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подразумијева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укључивање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редовне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групе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2980"/>
              </a:spcAft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свако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предшколској установи које има сметње у развоју израђује се 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Индивидуализовани васпитно – образовни програм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прилагођен индивидуалним потребама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руководећи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потребама и могућностима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узимајући у обзир карактеристике сметњи које дијете има,  те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исходима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постављеним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рограму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предшколског васпитања и образовања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одређује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пут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напредовања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одређени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период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подршке која ће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бити пружена, те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одговорности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одраслих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укључени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процјењи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вања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ефеката програма.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3875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60887-167B-781E-0A18-DCD1711A1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22237"/>
            <a:ext cx="7620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 ПРЕДШКОЛСКОГ ВАСПИТАЊА И ОБРАЗОВАЊА ЗА ПОТЕНЦИЈАЛНО ДАРОВИТУ И ТАЛЕНТОВАНУ ДЈЕЦУ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4C9D02-D813-8185-A280-2B7633859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428" y="1371600"/>
            <a:ext cx="8825144" cy="4830763"/>
          </a:xfrm>
        </p:spPr>
        <p:txBody>
          <a:bodyPr/>
          <a:lstStyle/>
          <a:p>
            <a:pPr marL="0" indent="0" algn="just">
              <a:buNone/>
            </a:pP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Потенцијално даровита и талентована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имају другачије васпитно – образовне потребе, које треба препознати и, у складу са њима, радити са таквом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како се њихова даровитост не би „изгубила“. Васпитач неће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погријешити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уколико свако дијете сматра потенцијално даровитим, у смислу да сваком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дјетету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обезбиједи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васпитне и образовне услове који ће му омогућити да своје способности развије у пуном капацитету. Посао васпитача је да, у сарадњи са родитељима и стручним сарадницима, препозна и идентификује потенцијално даровито и талентовано дијете и да, у складу са тим, таквом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дјетету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пружи подршку у његовом развоју. Програм предшколског васпитања и образовања је довољно отворен и флексибилан, те омогућава васпитачу да у раду са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буде креативан, те да, кроз игре и активности,  тежи ка зони наредног развоја код сваког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испољавању потенцијалног талента и даровитости.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Таква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би, у будућности, својим знањима,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вјештинама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способностима, могла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мијењати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свијет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те је посао предшколске установе да створи услове у којима ће њихов развој бити подржан, да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његује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њихову различитост и оснажи их, како би њихова потенцијална даровитост и таленат постали видљиви и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његовани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током будућег школовања. Из тог разлога, важно је радити на подизању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свијести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код запослених у предшколским установама о значају рада са потенцијално даровитом и талентованом </a:t>
            </a:r>
            <a:r>
              <a:rPr lang="sr-Cyrl-RS" sz="16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sr-Cyrl-RS" sz="16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862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B1FAC-FF43-8C64-B95E-B4B2FB7678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91000" y="152400"/>
            <a:ext cx="4800600" cy="4876800"/>
          </a:xfrm>
        </p:spPr>
        <p:txBody>
          <a:bodyPr>
            <a:normAutofit/>
          </a:bodyPr>
          <a:lstStyle/>
          <a:p>
            <a:pPr marL="0" indent="0" algn="ctr"/>
            <a:r>
              <a:rPr lang="sr-Cyrl-C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ПРИКАЗ РЕЗУЛТАТА </a:t>
            </a:r>
            <a:br>
              <a:rPr lang="sr-Cyrl-C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C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ИСПИТИВАЊА СТАВОВА</a:t>
            </a:r>
            <a:br>
              <a:rPr lang="sr-Cyrl-C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C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ВАСПИТАЧА И СТРУЧНИХ САРАДНИКА </a:t>
            </a:r>
            <a:br>
              <a:rPr lang="sr-Cyrl-C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C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 ПРОГРАМУ ПРЕДШКОЛСКОГ</a:t>
            </a:r>
            <a:br>
              <a:rPr lang="sr-Cyrl-C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C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ВАСПИТАЊА И ОБРАЗОВАЊА</a:t>
            </a:r>
            <a:br>
              <a:rPr lang="en-US" sz="2400" dirty="0">
                <a:solidFill>
                  <a:srgbClr val="FF0000"/>
                </a:solidFill>
              </a:rPr>
            </a:br>
            <a:endParaRPr lang="en-US" sz="27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8901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D3B44-E754-4CD4-A88C-9F8C7DA60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643060"/>
            <a:ext cx="7620000" cy="1066800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 ЗА ДЈЕЦУ У ГОДИНИ ПРЕД ПОЛАЗАК У ШКОЛУ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30A62-4431-5F3F-8CF7-9813AFBF7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983" y="1524000"/>
            <a:ext cx="8686800" cy="4830763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 за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години пред полазак у школу у Републици Српској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намијењен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је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која нису обухваћена неким обликом предшколског васпитања и образовања и која нису похађала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цјеловити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развојни програм, а која у наредној школској години стичу услове за полазак у први разред основне школе.</a:t>
            </a:r>
          </a:p>
          <a:p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Програм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дјецу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години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пред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полазак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школу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остварује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реализацијом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утврђене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мреже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исхода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учења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дјецу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години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пред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полазак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школу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оквиру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цјеловитог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развојног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програма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 </a:t>
            </a:r>
          </a:p>
          <a:p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Сврха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Програма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подршка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дјетету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погледу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физичког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здравља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физичке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зрелости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когнитивног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развоја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социјалне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зрелости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емоционалне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стабилности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кроз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пружање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основних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знања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која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ће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надограђивати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школи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стицање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радних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навика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развијање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љубави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према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учењу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оспособљавање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самосталан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креативан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развијање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осјећаја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одговорности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међусобне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толеранције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учење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правила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понашања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друштву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групи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 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4866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E500D-0AD9-944F-6B73-817716FD9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482" y="283346"/>
            <a:ext cx="7620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КРЕИРАЊЕ ОКРУЖЕЊА ЗА РАЗВОЈ И УЧЕЊЕ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266D9-40FD-292A-B562-FB29FC213E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315" y="1219200"/>
            <a:ext cx="8686800" cy="4830763"/>
          </a:xfrm>
        </p:spPr>
        <p:txBody>
          <a:bodyPr/>
          <a:lstStyle/>
          <a:p>
            <a:pPr marL="0" indent="0" algn="ctr"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Подстицајно окружење </a:t>
            </a:r>
            <a:r>
              <a:rPr lang="sr-Cyrl-RS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подразумијева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просторне и материјалне ресурсе, али и социјалне односе, односно климу која влада у васпитној групи и вртићу у </a:t>
            </a:r>
            <a:r>
              <a:rPr lang="sr-Cyrl-RS" sz="1800" b="1" dirty="0" err="1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цјелини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, тако да можемо говорити о просторном и социјалном окружењу. </a:t>
            </a:r>
          </a:p>
          <a:p>
            <a:pPr marL="0" indent="0" algn="ctr">
              <a:buNone/>
            </a:pPr>
            <a:endParaRPr lang="sr-Cyrl-RS" sz="1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indent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ЦЕНТРИ ЗА УЧЕЊЕ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Најпогоднија методичка организација п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ростор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којем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одвија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предшколски програм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подразумијева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могућности брже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измјене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различитих облика рада (индивидуални, рад у паровима и рад у малим групама), што се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најуспјешније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регулише центрима за учење, као окосницом за избор и планирање система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учећих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активности  (5-6 центра у једној радној соби, у зависности од величине просторије и броја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у групи). </a:t>
            </a:r>
          </a:p>
          <a:p>
            <a:pPr marL="0" indent="0" algn="just">
              <a:buNone/>
            </a:pPr>
            <a:endParaRPr lang="sr-Cyrl-RS" sz="1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 algn="just"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У Програму су наведени </a:t>
            </a:r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примјери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центара за учење, са дидактичким средствима и материјалима који се у њима могу налазити (</a:t>
            </a:r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нпр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: Мала библиотека, Моторички центар, Логичко-математички центар, Истраживачки центар, Ликовни центар, Музички центар, Конструкторски центар, Центар за игре маште и игре улога, </a:t>
            </a:r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Графомоторички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 центар, Центар природе и </a:t>
            </a:r>
            <a:r>
              <a:rPr lang="sr-Cyrl-RS" sz="18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</a:rPr>
              <a:t>).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12990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3E63F-EA7E-3255-5BC5-494DD86EC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04800"/>
            <a:ext cx="7620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ПАРТНЕРСТВО СА ПОРОДИЦОМ И ЗАЈЕДНИЦОМ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E8B0D-462E-9962-D785-F73FA938C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редшколска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je мјесто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заједничког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живљења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њихових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родитеља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васпитача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тачка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сусрета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породичног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институционалног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подршка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родитељима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вршењу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одговорне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родитељске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улоге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Бројни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изазови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савремена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породица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суочава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захтијевају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установе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широм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отвори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своја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врата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родитеље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укључи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прихватајући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истинске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партнере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васпитању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Партнерство са заједницом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 засновано на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равноправности,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подијељеној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одговорности, међусобном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разумијевању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интеракцији, а све са циљем подршке дјечијем расту и развоју.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Предшколско васпитање и образовање, као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дјелатност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од општег интереса за Републику Српску, важно је за цијелу заједницу у којој предшколска установа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дјелује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. Заједница треба бити укључена у рад предшколске установе, те преузети свој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дио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одговорности и узети активно учешће у животу и раду предшколске установе. </a:t>
            </a:r>
            <a:endParaRPr lang="en-US" sz="1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5609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F12D5-D147-D619-9181-53F75F911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3563" y="457200"/>
            <a:ext cx="7620000" cy="1066800"/>
          </a:xfrm>
        </p:spPr>
        <p:txBody>
          <a:bodyPr/>
          <a:lstStyle/>
          <a:p>
            <a:pPr algn="ctr"/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ПАРТНЕРСТВО СА ШКОЛОМ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C7F59C-E9C7-1FBF-AD11-BC9EDCA57D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043" y="1447800"/>
            <a:ext cx="8774837" cy="4830763"/>
          </a:xfrm>
        </p:spPr>
        <p:txBody>
          <a:bodyPr/>
          <a:lstStyle/>
          <a:p>
            <a:pPr marL="0" indent="0" algn="just">
              <a:lnSpc>
                <a:spcPct val="107000"/>
              </a:lnSpc>
              <a:spcAft>
                <a:spcPts val="910"/>
              </a:spcAft>
              <a:buNone/>
            </a:pPr>
            <a:r>
              <a:rPr lang="en-GB" sz="20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циљем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подстицања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цјелокупног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предшколска установа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успоставља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форме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сарадње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школом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како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обезбиједио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континуитет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910"/>
              </a:spcAft>
              <a:buNone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Задаци предшколске установе у сарадњи са школом: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7000"/>
              </a:lnSpc>
              <a:spcBef>
                <a:spcPts val="0"/>
              </a:spcBef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развија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различите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форме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сарадње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између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предшколске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установе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и основне школе у својој локалној заједници;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 fontAlgn="base">
              <a:lnSpc>
                <a:spcPct val="107000"/>
              </a:lnSpc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професионално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етиком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заједно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са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будућим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учитељима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школским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педагозима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психолозима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осталим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стручним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сарадницима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размјењују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знања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искуства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о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начинима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рада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живота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вртићу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школи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као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навикама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потребама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достигнућима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дјеце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вртићу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 fontAlgn="base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SzPts val="1200"/>
              <a:buFont typeface="Arial" panose="020B0604020202020204" pitchFamily="34" charset="0"/>
              <a:buChar char="•"/>
            </a:pP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Да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заједнички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планирају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подршку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сваком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дјетету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преласку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из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једног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други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подсистем</a:t>
            </a:r>
            <a:r>
              <a:rPr lang="en-GB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образовања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, са нагласком на </a:t>
            </a:r>
            <a:r>
              <a:rPr lang="sr-Cyrl-RS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дјецу</a:t>
            </a:r>
            <a:r>
              <a:rPr lang="sr-Cyrl-RS" sz="1800" u="none" strike="noStrike" dirty="0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 са сметњама у развоју, те даровиту и талентовану </a:t>
            </a:r>
            <a:r>
              <a:rPr lang="sr-Cyrl-RS" sz="1800" u="none" strike="noStrike" dirty="0" err="1">
                <a:solidFill>
                  <a:srgbClr val="0070C0"/>
                </a:solidFill>
                <a:effectLst/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uFill>
                  <a:solidFill>
                    <a:srgbClr val="000000"/>
                  </a:solidFill>
                </a:uFill>
                <a:latin typeface="Comic Sans MS" panose="030F0702030302020204" pitchFamily="66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u="none" strike="noStrike" dirty="0">
              <a:solidFill>
                <a:srgbClr val="0070C0"/>
              </a:solidFill>
              <a:effectLst/>
              <a:uFill>
                <a:solidFill>
                  <a:srgbClr val="000000"/>
                </a:solidFill>
              </a:uFill>
              <a:latin typeface="Comic Sans MS" panose="030F0702030302020204" pitchFamily="66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662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D9172-6C3F-73FD-BB5C-FB98F2301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538" y="457200"/>
            <a:ext cx="7620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АСПЕКТИ ДЈЕЧИЈЕГ РАЗВОЈА </a:t>
            </a:r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ИСХОДИ УЧЕЊА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DB1E8F-5BF1-FBC2-4ED3-DBFC997A18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584" y="1371600"/>
            <a:ext cx="8686800" cy="4830763"/>
          </a:xfrm>
        </p:spPr>
        <p:txBody>
          <a:bodyPr/>
          <a:lstStyle/>
          <a:p>
            <a:pPr marL="0" indent="0" algn="ctr">
              <a:buNone/>
            </a:pPr>
            <a:r>
              <a:rPr lang="en-GB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sr-Cyrl-RS" sz="1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ГОВОР, КОМУНИКАЦИЈА И ПИСМЕНОСТ</a:t>
            </a:r>
            <a:endParaRPr lang="en-US" sz="1800" dirty="0">
              <a:effectLst/>
              <a:highlight>
                <a:srgbClr val="FFFF00"/>
              </a:highlight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360"/>
              </a:spcAft>
              <a:buNone/>
            </a:pP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Дијете користи мноштво језика како би се изразило, ступило у интеракцију и комуникацију са окружењем, те своје мисли, потребе, интересовања, идеје,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осјећања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, планове, сазнања,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хтијења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,   креације – свој унутрашњи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свијет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, представило спољашњем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свијету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, очекујући одговор од њега.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sr-Cyrl-RS" sz="1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ПРОГРАМСКИ ЦИЉЕВИ И ЗАДАЦИ ВАСПИТАЧА  У ВРТИЋУ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2286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активности на развоју говора и комуникације повезује са свим активностима у вртићу,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ствара услове за усвајање правилног матерњег језика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његује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стандарде књижевног језика,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његује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граматички правилан говор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обезбјеђујући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им добре моделе и, стварањем подстицајне средине,   подстичу код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развој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вјештине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комуницирања и уважавања саговорника (других) </a:t>
            </a:r>
          </a:p>
          <a:p>
            <a:pPr marL="0" lvl="0" indent="0" algn="just">
              <a:lnSpc>
                <a:spcPct val="107000"/>
              </a:lnSpc>
              <a:buNone/>
            </a:pPr>
            <a:r>
              <a:rPr lang="sr-Cyrl-RS" sz="16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				итд.</a:t>
            </a:r>
            <a:endParaRPr lang="en-US" sz="16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en-US" sz="20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81675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EFBF105A-581B-7055-670B-0E64409BF994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1295400" y="228600"/>
            <a:ext cx="7239000" cy="461665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kumimoji="0" lang="sr-Cyrl-RS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1 ГОВОРНО ИЗРАЖАВАЊЕ</a:t>
            </a:r>
            <a:endParaRPr kumimoji="0" lang="sr-Cyrl-RS" altLang="en-US" sz="2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anose="030F0702030302020204" pitchFamily="66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E08F71-1A15-3E5F-ACCC-D625DF43A5A9}"/>
              </a:ext>
            </a:extLst>
          </p:cNvPr>
          <p:cNvGraphicFramePr>
            <a:graphicFrameLocks noGrp="1"/>
          </p:cNvGraphicFramePr>
          <p:nvPr/>
        </p:nvGraphicFramePr>
        <p:xfrm>
          <a:off x="76200" y="868283"/>
          <a:ext cx="8991600" cy="59158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2587476949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1604633088"/>
                    </a:ext>
                  </a:extLst>
                </a:gridCol>
              </a:tblGrid>
              <a:tr h="117121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56" marR="4315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7055466"/>
                  </a:ext>
                </a:extLst>
              </a:tr>
              <a:tr h="732894">
                <a:tc gridSpan="2">
                  <a:txBody>
                    <a:bodyPr/>
                    <a:lstStyle/>
                    <a:p>
                      <a:pPr marL="342900" lvl="0" indent="-342900" algn="just" fontAlgn="base">
                        <a:lnSpc>
                          <a:spcPct val="107000"/>
                        </a:lnSpc>
                        <a:buClr>
                          <a:srgbClr val="000000"/>
                        </a:buClr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u="none" strike="noStrike" dirty="0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Дијете </a:t>
                      </a:r>
                      <a:r>
                        <a:rPr lang="sr-Cyrl-RS" sz="1600" u="none" strike="noStrike" dirty="0" err="1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разумије</a:t>
                      </a:r>
                      <a:r>
                        <a:rPr lang="sr-Cyrl-RS" sz="1600" u="none" strike="noStrike" dirty="0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, реагује и  служи се говором.</a:t>
                      </a:r>
                      <a:endParaRPr lang="en-US" sz="1600" u="none" strike="noStrike" dirty="0">
                        <a:solidFill>
                          <a:srgbClr val="0070C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 fontAlgn="base">
                        <a:lnSpc>
                          <a:spcPct val="107000"/>
                        </a:lnSpc>
                        <a:buClr>
                          <a:srgbClr val="000000"/>
                        </a:buClr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u="none" strike="noStrike" dirty="0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Дијете богати </a:t>
                      </a:r>
                      <a:r>
                        <a:rPr lang="sr-Cyrl-RS" sz="1600" u="none" strike="noStrike" dirty="0" err="1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ријечник</a:t>
                      </a:r>
                      <a:r>
                        <a:rPr lang="sr-Cyrl-RS" sz="1600" u="none" strike="noStrike" dirty="0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 и реченицу у различитим активностима. </a:t>
                      </a:r>
                      <a:endParaRPr lang="en-US" sz="1600" u="none" strike="noStrike" dirty="0">
                        <a:solidFill>
                          <a:srgbClr val="0070C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 fontAlgn="base">
                        <a:lnSpc>
                          <a:spcPct val="107000"/>
                        </a:lnSpc>
                        <a:buClr>
                          <a:srgbClr val="000000"/>
                        </a:buClr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u="none" strike="noStrike" dirty="0">
                          <a:solidFill>
                            <a:srgbClr val="0070C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Comic Sans MS" panose="030F0702030302020204" pitchFamily="66" charset="0"/>
                        </a:rPr>
                        <a:t>Дијете истражује говор и показује иницијативу у усменом изражавању.</a:t>
                      </a:r>
                      <a:endParaRPr lang="en-US" sz="1600" u="none" strike="noStrike" dirty="0">
                        <a:solidFill>
                          <a:srgbClr val="0070C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omic Sans MS" panose="030F0702030302020204" pitchFamily="66" charset="0"/>
                      </a:endParaRPr>
                    </a:p>
                  </a:txBody>
                  <a:tcPr marL="43156" marR="4315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238170"/>
                  </a:ext>
                </a:extLst>
              </a:tr>
              <a:tr h="11712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56" marR="43156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0116203"/>
                  </a:ext>
                </a:extLst>
              </a:tr>
              <a:tr h="2449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56" marR="431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56" marR="43156" marT="0" marB="0"/>
                </a:tc>
                <a:extLst>
                  <a:ext uri="{0D108BD9-81ED-4DB2-BD59-A6C34878D82A}">
                    <a16:rowId xmlns:a16="http://schemas.microsoft.com/office/drawing/2014/main" val="925368549"/>
                  </a:ext>
                </a:extLst>
              </a:tr>
              <a:tr h="1056382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Слуша  и реагује на звук и обрасце у говору.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Изговара правилно све вокале и већину сугласника.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Дискриминише гласове у говору.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3156" marR="43156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Уочава гласове,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ријечи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гласовну структуру.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Артикулише и дискриминише гласове, правилно јасно и разумљиво изговара сваки глас у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ријечи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реченици.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Уочава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су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ријечи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састављене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гласова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а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говор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ријечи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56" marR="43156" marT="0" marB="0"/>
                </a:tc>
                <a:extLst>
                  <a:ext uri="{0D108BD9-81ED-4DB2-BD59-A6C34878D82A}">
                    <a16:rowId xmlns:a16="http://schemas.microsoft.com/office/drawing/2014/main" val="4008840087"/>
                  </a:ext>
                </a:extLst>
              </a:tr>
              <a:tr h="1841285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Користи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учестале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именице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глаголе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придјеве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 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Користи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з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мјенице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множину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Изговара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више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фраза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реченица 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састављених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двије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до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три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ријечи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 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56" marR="43156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Користи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интуитивно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граматички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правилним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говором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Користи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граматичким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правилима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множину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ро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број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глаголско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вријеме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Изражава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говором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гласовним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квалитетама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говора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као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што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су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висина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темпо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боја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гласа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како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би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осјећаје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мисли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идеје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јасно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изразило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Изговара све врсте реченица.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Користи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сложеније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реченице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које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су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повезане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с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 својим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пријашњим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искуствима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или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искуствима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других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56" marR="43156" marT="0" marB="0"/>
                </a:tc>
                <a:extLst>
                  <a:ext uri="{0D108BD9-81ED-4DB2-BD59-A6C34878D82A}">
                    <a16:rowId xmlns:a16="http://schemas.microsoft.com/office/drawing/2014/main" val="42483039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98039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53C4A-EDDF-7D85-3879-72A81ED79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57200"/>
            <a:ext cx="7620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АКТИВНОСТИ: ГОВОРНО ИЗРАЖАВАЊЕ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C99667-A7AF-9BB3-7380-08AFDF611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у којима се дијете охрабрује и даље подстиче на вокализацију (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усмјеравање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погледа  ка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осмијехом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„одговарањем“ говором или вокализацијом, имитирањем онога што дијете изговара, подршком);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Спонтане фонолошке игре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(гукање, дуплирање гласова, прављење свих могућих  комбинација гласова, варирање ритма, и висине гласа, имитирање „разговора“);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Именовање ствари и предмета (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игролике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активности именовања предмета, особа, животиња,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дијелова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тијела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сл. уз јасно показивање на шта се та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ријеч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односи)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Храбрење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на изговор дуже говорне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цјелине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(фразе);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Вербализовање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свакодневних ситуација које се дешавају у вртићу, једноставним и јасним реченицама (дај руку, ево ти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лопт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отвори уста, пружи ногу, хајде да ручамо...);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Стимулисање на описивање радње, предмета и појава кратким реченицама;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			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03590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A313B-3FBD-C819-E2D8-E5D027B61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57200"/>
            <a:ext cx="7620000" cy="1066800"/>
          </a:xfrm>
        </p:spPr>
        <p:txBody>
          <a:bodyPr/>
          <a:lstStyle/>
          <a:p>
            <a:pPr algn="ctr"/>
            <a:r>
              <a:rPr lang="en-US" sz="24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sr-Cyrl-RS" sz="24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2 АКТИВНО СЛУШАЊЕ И РАЗУМИЈЕВАЊЕ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A06D930-D719-142D-E74A-0ACB17AC8162}"/>
              </a:ext>
            </a:extLst>
          </p:cNvPr>
          <p:cNvGraphicFramePr>
            <a:graphicFrameLocks noGrp="1"/>
          </p:cNvGraphicFramePr>
          <p:nvPr/>
        </p:nvGraphicFramePr>
        <p:xfrm>
          <a:off x="198268" y="1371600"/>
          <a:ext cx="8640932" cy="51741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25863687"/>
                    </a:ext>
                  </a:extLst>
                </a:gridCol>
                <a:gridCol w="5059532">
                  <a:extLst>
                    <a:ext uri="{9D8B030D-6E8A-4147-A177-3AD203B41FA5}">
                      <a16:colId xmlns:a16="http://schemas.microsoft.com/office/drawing/2014/main" val="329673802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000665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показује способност активног слушања и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разумијевања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групи вршњака  и одраслих у различитим ситуацијама.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9994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</a:t>
                      </a:r>
                      <a:endParaRPr lang="en-US" sz="160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295304"/>
                  </a:ext>
                </a:extLst>
              </a:tr>
              <a:tr h="3162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04365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Изражава реакције о одређеним догађајима.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Реагује вербално или осјећајно на одређене догађаје који су реални и измишљени.</a:t>
                      </a:r>
                      <a:endParaRPr lang="en-US" sz="1600" b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7144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Понавља кратке вербалне поруке када их чује.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Учествује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групним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дискусијама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о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различитим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темама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с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вршњацима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одраслима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малим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већим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групама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у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пару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 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12801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Пажљиво слуша када  одрасли чита, прича, објашњава.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Пажљиво слуша,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разумије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прати и памти  једноставне налоге одраслих.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Дугорочно памти  комплексније налоге и налоге одраслих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разумије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као правила понашања 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17294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Усмјерава пажњу (краткотрајно) ка ономе што му неко говори.</a:t>
                      </a:r>
                      <a:endParaRPr lang="en-US" sz="1600" b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Дуже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вријеме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усмјерава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пажњу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ономе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што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му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неко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говори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Прати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наставља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разговор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уз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уважавање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саговорника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0771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15044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F94F-AED1-674F-B492-0A2EECCAF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221" y="457200"/>
            <a:ext cx="7620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АКТИВНОСТИ: АКТИВНО СЛУШАЊЕ И РАЗУМИЈЕВАЊЕ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2AD0E-695C-24D2-B0AF-AA40B2624B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421" y="1676400"/>
            <a:ext cx="8686800" cy="4830763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Организовати игре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ријечима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типа</a:t>
            </a: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настави причу,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смијешне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приче, шта ако, ко је дошао, заврши причу, сложи причу помоћу датих сличица...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Игра</a:t>
            </a:r>
            <a:r>
              <a:rPr lang="en-GB" sz="1800" spc="1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en-GB" sz="1800" spc="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лога</a:t>
            </a:r>
            <a:r>
              <a:rPr lang="en-GB" sz="1800" spc="1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</a:t>
            </a:r>
            <a:r>
              <a:rPr lang="en-GB" sz="1800" spc="1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spc="1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понаша</a:t>
            </a:r>
            <a:r>
              <a:rPr lang="en-GB" sz="1800" spc="1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spc="-5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чно</a:t>
            </a:r>
            <a:r>
              <a:rPr lang="en-GB" sz="1800" spc="1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1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en-GB" sz="1800" spc="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логу</a:t>
            </a:r>
            <a:r>
              <a:rPr lang="en-GB" sz="1800" spc="1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6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оји</a:t>
            </a:r>
            <a:r>
              <a:rPr lang="en-GB" sz="1800" spc="1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му</a:t>
            </a:r>
            <a:r>
              <a:rPr lang="en-GB" sz="1800" spc="1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spc="1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en-GB" sz="1800" spc="-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-9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1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spc="-3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дећи</a:t>
            </a:r>
            <a:r>
              <a:rPr lang="en-GB" sz="1800" spc="1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ерб</a:t>
            </a:r>
            <a:r>
              <a:rPr lang="en-GB" sz="1800" spc="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упу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радњ</a:t>
            </a:r>
            <a:r>
              <a:rPr lang="en-GB" sz="1800" spc="-1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spc="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ла</a:t>
            </a:r>
            <a:r>
              <a:rPr lang="en-GB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-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6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оја</a:t>
            </a:r>
            <a:r>
              <a:rPr lang="en-GB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ни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en-GB" sz="1800" spc="-5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ла</a:t>
            </a:r>
            <a:r>
              <a:rPr lang="en-GB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-6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6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ласио</a:t>
            </a:r>
            <a:r>
              <a:rPr lang="en-GB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en-GB" sz="1800" spc="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ло</a:t>
            </a:r>
            <a:r>
              <a:rPr lang="en-GB" sz="1800" spc="-13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реба</a:t>
            </a:r>
            <a:r>
              <a:rPr lang="en-GB" sz="1800" spc="-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lang="en-GB" sz="1800" spc="-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en-GB" sz="1800" spc="-3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де</a:t>
            </a:r>
            <a:r>
              <a:rPr lang="en-GB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сно</a:t>
            </a:r>
            <a:r>
              <a:rPr lang="en-GB" sz="1800" spc="-4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en-GB" sz="1800" spc="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spc="-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</a:t>
            </a:r>
            <a:r>
              <a:rPr lang="en-GB" sz="1800" spc="-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дених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радњи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Групне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дис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те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преношења порука;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слушања говора и богаћење активног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ријечника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слушања, дошаптавања, преношење порука, слушања и сл.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3844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1F213-1DF1-71E6-0A3F-90E8E8A7B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4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I</a:t>
            </a:r>
            <a:r>
              <a:rPr lang="sr-Cyrl-RS" sz="24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3 УНАПРЕЂЕЊЕ ВЈЕШТИНА КОМУНИКАЦИЈЕ</a:t>
            </a:r>
            <a:endParaRPr lang="en-US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pitchFamily="66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A20D332-28DE-7E44-B06C-04D9BE0B398F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1371600"/>
          <a:ext cx="8763000" cy="52752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70385">
                  <a:extLst>
                    <a:ext uri="{9D8B030D-6E8A-4147-A177-3AD203B41FA5}">
                      <a16:colId xmlns:a16="http://schemas.microsoft.com/office/drawing/2014/main" val="3474604116"/>
                    </a:ext>
                  </a:extLst>
                </a:gridCol>
                <a:gridCol w="5392615">
                  <a:extLst>
                    <a:ext uri="{9D8B030D-6E8A-4147-A177-3AD203B41FA5}">
                      <a16:colId xmlns:a16="http://schemas.microsoft.com/office/drawing/2014/main" val="3889947395"/>
                    </a:ext>
                  </a:extLst>
                </a:gridCol>
              </a:tblGrid>
              <a:tr h="255359">
                <a:tc gridSpan="2"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2" marR="6097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4910070"/>
                  </a:ext>
                </a:extLst>
              </a:tr>
              <a:tr h="1605767">
                <a:tc gridSpan="2"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умије вербално и невербално да комуницира са вршњацима и одраслима.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умије да слуша и да се културно опходи у комуникацији.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  свакодневним активностима дијете се изражава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примјеном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графичких симбола.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показује како функционишу  системи  симбола комуникације.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0972" marR="6097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5438784"/>
                  </a:ext>
                </a:extLst>
              </a:tr>
              <a:tr h="289950">
                <a:tc gridSpan="2"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2" marR="6097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7227208"/>
                  </a:ext>
                </a:extLst>
              </a:tr>
              <a:tr h="26823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2" marR="60972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2" marR="60972" marT="0" marB="0"/>
                </a:tc>
                <a:extLst>
                  <a:ext uri="{0D108BD9-81ED-4DB2-BD59-A6C34878D82A}">
                    <a16:rowId xmlns:a16="http://schemas.microsoft.com/office/drawing/2014/main" val="819822626"/>
                  </a:ext>
                </a:extLst>
              </a:tr>
              <a:tr h="2686094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расположења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стања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или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активности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других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људи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(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тужно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срећно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основу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невербалних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знакова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невербално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одговара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(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мимиком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или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гестовима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 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Примјењује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невербалну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комуникацију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сврху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задовољавања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основних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потреба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контексту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2" marR="60972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Тијелом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и мимиком изражава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осјећања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мисли и идеје.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и именује невербално изражена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осјећања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мисли и идеје других.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 јасан начин, 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невербално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своју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потребу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намјере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осјећања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понашања, мисли и идеје у невербалној комуникацији.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marR="4445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Користи невербалне видове комуникације за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изржавање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мисли.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72" marR="60972" marT="0" marB="0"/>
                </a:tc>
                <a:extLst>
                  <a:ext uri="{0D108BD9-81ED-4DB2-BD59-A6C34878D82A}">
                    <a16:rowId xmlns:a16="http://schemas.microsoft.com/office/drawing/2014/main" val="51475237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A53AE90-1489-08A6-67D0-0D8243AA88CC}"/>
              </a:ext>
            </a:extLst>
          </p:cNvPr>
          <p:cNvSpPr txBox="1"/>
          <p:nvPr/>
        </p:nvSpPr>
        <p:spPr>
          <a:xfrm>
            <a:off x="4267200" y="64770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</a:rPr>
              <a:t>итд.</a:t>
            </a:r>
            <a:endParaRPr lang="en-US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132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76200"/>
            <a:ext cx="7620000" cy="3048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		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ЦИЉ ИСПИТИВАЊА </a:t>
            </a:r>
            <a:br>
              <a:rPr lang="en-GB" sz="2400" dirty="0"/>
            </a:b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381000"/>
            <a:ext cx="9144000" cy="4729803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sr-Cyrl-RS" sz="7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1.Утврдити степен слагања  испитаника са тврдњом  </a:t>
            </a:r>
            <a:r>
              <a:rPr lang="sr-Cyrl-RS" sz="72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Садржај програма  јасан и разумљив. </a:t>
            </a:r>
            <a:endParaRPr lang="en-GB" sz="7200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7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2.Утврдити степен слагања испитаника са тврдњом </a:t>
            </a:r>
            <a:r>
              <a:rPr lang="sr-Cyrl-RS" sz="72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Програм даје довољно информација васпитно-образовним радницима.</a:t>
            </a:r>
            <a:endParaRPr lang="en-GB" sz="7200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7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3. Утврдити степен слагања испитаника  са тврдњом </a:t>
            </a:r>
            <a:r>
              <a:rPr lang="sr-Cyrl-RS" sz="72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Програм омогућава квалитетну организацију процеса раног учења и развоја личности дјетета.</a:t>
            </a:r>
            <a:endParaRPr lang="en-GB" sz="7200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7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4. Утврдити степен слагања   испитаника  са тврдњом   </a:t>
            </a:r>
            <a:r>
              <a:rPr lang="sr-Cyrl-RS" sz="72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Програм је  преобиман.</a:t>
            </a:r>
            <a:endParaRPr lang="en-GB" sz="7200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7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5. Утврдити степен слагања испитаника са тврдњом  </a:t>
            </a:r>
            <a:r>
              <a:rPr lang="sr-Cyrl-RS" sz="72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Програмски принципи система учећих активности омогућавају успјешну интерпретацију програма раног учења.</a:t>
            </a:r>
            <a:endParaRPr lang="en-GB" sz="7200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7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6. Утврдити степен слагања испитаника  са тврдњом </a:t>
            </a:r>
            <a:r>
              <a:rPr lang="sr-Cyrl-RS" sz="72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Понуђене методе предшколског васпитања и образовања су актуелне. </a:t>
            </a:r>
            <a:endParaRPr lang="en-GB" sz="7200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7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7.Утврдити степен слагања испитаника са тврдњом  </a:t>
            </a:r>
            <a:r>
              <a:rPr lang="sr-Cyrl-RS" sz="72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Исходи учења у свим аспектима дјечијег развоја прецизно су дефинисани.</a:t>
            </a:r>
            <a:endParaRPr lang="en-GB" sz="7200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7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8.Утврдити степен слагања испитаника са  тврдњом  </a:t>
            </a:r>
            <a:r>
              <a:rPr lang="sr-Cyrl-RS" sz="72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Васпитно-образовним радницима потребна је додатна професионална подршка за реализацију програма. </a:t>
            </a:r>
            <a:endParaRPr lang="en-GB" sz="7200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7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9. Утврдити степен слагања испитаника са тврдњом  </a:t>
            </a:r>
            <a:r>
              <a:rPr lang="sr-Cyrl-RS" sz="72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Програм омогућава васпитачима да се испоље као креатори и истраживачи сопствене праксе.</a:t>
            </a:r>
            <a:endParaRPr lang="en-GB" sz="7200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7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10.Утврдити степен слагања  испитаника са тврдњом  </a:t>
            </a:r>
            <a:r>
              <a:rPr lang="sr-Cyrl-RS" sz="72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Аспект развоја личности дјетета Развој говора, комуникација и стваралаштво потребно је преименовати у два аспекта.</a:t>
            </a:r>
            <a:endParaRPr lang="en-GB" sz="7200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7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11.Утврдити  </a:t>
            </a:r>
            <a:r>
              <a:rPr lang="sr-Cyrl-RS" sz="72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који дио Програма испитаници осјењују као најквалитетнији. </a:t>
            </a:r>
            <a:endParaRPr lang="en-GB" sz="7200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7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10. Утврдити  </a:t>
            </a:r>
            <a:r>
              <a:rPr lang="sr-Cyrl-RS" sz="72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предности Програма на основу искуства испитника. </a:t>
            </a:r>
            <a:endParaRPr lang="en-GB" sz="7200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sr-Cyrl-RS" sz="7200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11.Утврдити </a:t>
            </a:r>
            <a:r>
              <a:rPr lang="sr-Cyrl-RS" sz="7200" b="1" dirty="0">
                <a:solidFill>
                  <a:srgbClr val="0070C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недостаке у  Програму  на основу  искуства испитаника</a:t>
            </a:r>
            <a:endParaRPr lang="en-GB" sz="7200" b="1" dirty="0">
              <a:solidFill>
                <a:srgbClr val="0070C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en-GB" sz="72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97424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94386-5B25-F1FA-25AB-D0ED301EB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533400"/>
            <a:ext cx="7620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АКТИВНОСТИ: УНАПРЕЂЕЊЕ ВЈЕШТИНА КОМУНИКАЦИЈЕ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A688A-88C4-07D8-D6D0-7922B6662B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600200"/>
            <a:ext cx="8686800" cy="4830763"/>
          </a:xfrm>
        </p:spPr>
        <p:txBody>
          <a:bodyPr/>
          <a:lstStyle/>
          <a:p>
            <a:pPr marL="342900" marR="4445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spc="-6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spc="-2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муницирање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1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</a:t>
            </a:r>
            <a:r>
              <a:rPr lang="en-GB" sz="1800" spc="-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ерб</a:t>
            </a:r>
            <a:r>
              <a:rPr lang="en-GB" sz="1800" spc="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лним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1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путем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14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уз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14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en-GB" sz="1800" spc="-2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моћ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14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утврђених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1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зна</a:t>
            </a:r>
            <a:r>
              <a:rPr lang="en-GB" sz="1800" spc="-6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spc="14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мими</a:t>
            </a:r>
            <a:r>
              <a:rPr lang="en-GB" sz="1800" spc="-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spc="14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14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en-GB" sz="1800" spc="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4445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Језичке активности невербалним комуницирањем са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одржавање непосредне емоционалне комуникације помоћу невербалних средстава (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осмијех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поглед, додир, мимика, гримасе, гестови, вокализација) током свих активности са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(нпр. васпитачица/васпитач узме једну ципелу, а дијете другу и пружа ногу, што показује да се добро невербално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разумију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4445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spc="-6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spc="-2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муницирање</a:t>
            </a:r>
            <a:r>
              <a:rPr lang="en-GB" sz="1800" spc="1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уз</a:t>
            </a:r>
            <a:r>
              <a:rPr lang="en-GB" sz="1800" spc="1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en-GB" sz="1800" spc="-2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моћ</a:t>
            </a:r>
            <a:r>
              <a:rPr lang="en-GB" sz="1800" spc="1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нац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аних</a:t>
            </a:r>
            <a:r>
              <a:rPr lang="en-GB" sz="1800" spc="1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spc="-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1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en-GB" sz="1800" spc="1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симб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1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en-GB" sz="1800" spc="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ститки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1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путем</a:t>
            </a:r>
            <a:r>
              <a:rPr lang="en-GB" sz="1800" spc="1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spc="1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1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spc="1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тирају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а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њи</a:t>
            </a:r>
            <a:r>
              <a:rPr lang="en-GB" sz="1800" spc="-4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spc="-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риј</a:t>
            </a:r>
            <a:r>
              <a:rPr lang="en-GB" sz="1800" spc="-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аспи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spc="-5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47625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en-GB" sz="1800" spc="-6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spc="-2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муницирање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пош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анским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ср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дстви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 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писм</a:t>
            </a:r>
            <a:r>
              <a:rPr lang="en-GB" sz="1800" spc="-2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(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пој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дин</a:t>
            </a:r>
            <a:r>
              <a:rPr lang="en-GB" sz="1800" spc="-5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и 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упно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ас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ављање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пис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-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en-GB" sz="1800" spc="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сн</a:t>
            </a:r>
            <a:r>
              <a:rPr lang="en-GB" sz="1800" spc="-2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spc="-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уг</a:t>
            </a:r>
            <a:r>
              <a:rPr lang="en-GB" sz="1800" spc="-1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-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2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миљен</a:t>
            </a:r>
            <a:r>
              <a:rPr lang="en-GB" sz="1800" spc="-2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spc="-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писцу</a:t>
            </a:r>
            <a:r>
              <a:rPr lang="en-GB" sz="1800" spc="-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en-GB" sz="1800" spc="-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.),</a:t>
            </a:r>
            <a:r>
              <a:rPr lang="en-GB" sz="1800" spc="-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телеграм</a:t>
            </a:r>
            <a:r>
              <a:rPr lang="en-GB" sz="1800" spc="-2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spc="-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ас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ављање</a:t>
            </a:r>
            <a:r>
              <a:rPr lang="en-GB" sz="1800" spc="-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</a:t>
            </a:r>
            <a:r>
              <a:rPr lang="en-GB" sz="1800" spc="-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тких</a:t>
            </a:r>
            <a:r>
              <a:rPr lang="en-GB" sz="1800" spc="-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en-GB" sz="1800" spc="-5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јасних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spc="-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ара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тера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тел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фон</a:t>
            </a:r>
            <a:r>
              <a:rPr lang="en-GB" sz="1800" spc="-2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sr-Cyrl-R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47625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					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73186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369F7-0978-A146-FF28-2A930B692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81000"/>
            <a:ext cx="8610600" cy="863600"/>
          </a:xfrm>
        </p:spPr>
        <p:txBody>
          <a:bodyPr/>
          <a:lstStyle/>
          <a:p>
            <a:pPr algn="ctr"/>
            <a:r>
              <a:rPr lang="en-US" sz="2400" b="1" dirty="0">
                <a:solidFill>
                  <a:srgbClr val="FF0000"/>
                </a:solidFill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I4 </a:t>
            </a:r>
            <a:r>
              <a:rPr lang="sr-Cyrl-RS" sz="24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РАНА ПИСМЕНОСТ И РАЗВОЈ ГРАФОМОТОРИКЕ</a:t>
            </a:r>
            <a:br>
              <a:rPr lang="en-US" sz="24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highlight>
                <a:srgbClr val="FFFF00"/>
              </a:highlight>
              <a:latin typeface="Comic Sans MS" panose="030F0702030302020204" pitchFamily="66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F5EF5A7-BC50-B387-F4D2-CD7570BE1272}"/>
              </a:ext>
            </a:extLst>
          </p:cNvPr>
          <p:cNvGraphicFramePr>
            <a:graphicFrameLocks noGrp="1"/>
          </p:cNvGraphicFramePr>
          <p:nvPr/>
        </p:nvGraphicFramePr>
        <p:xfrm>
          <a:off x="76200" y="812800"/>
          <a:ext cx="8991600" cy="59300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1822287557"/>
                    </a:ext>
                  </a:extLst>
                </a:gridCol>
                <a:gridCol w="5791200">
                  <a:extLst>
                    <a:ext uri="{9D8B030D-6E8A-4147-A177-3AD203B41FA5}">
                      <a16:colId xmlns:a16="http://schemas.microsoft.com/office/drawing/2014/main" val="903511041"/>
                    </a:ext>
                  </a:extLst>
                </a:gridCol>
              </a:tblGrid>
              <a:tr h="185582">
                <a:tc gridSpan="2"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82" marR="6838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0996961"/>
                  </a:ext>
                </a:extLst>
              </a:tr>
              <a:tr h="1161295">
                <a:tc gridSpan="2"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прелистава и „чита“ сликовнице.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развија елементе ране писмености.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радо и добровољно учествује у играма писања.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правилно и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вјешто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користи прибор за писање.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има развијену фину моторика шаке и прстију.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8382" marR="6838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098734"/>
                  </a:ext>
                </a:extLst>
              </a:tr>
              <a:tr h="185582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</a:t>
                      </a:r>
                      <a:endParaRPr lang="en-US" sz="160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82" marR="68382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6513745"/>
                  </a:ext>
                </a:extLst>
              </a:tr>
              <a:tr h="18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82" marR="6838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82" marR="68382" marT="0" marB="0"/>
                </a:tc>
                <a:extLst>
                  <a:ext uri="{0D108BD9-81ED-4DB2-BD59-A6C34878D82A}">
                    <a16:rowId xmlns:a16="http://schemas.microsoft.com/office/drawing/2014/main" val="1808165401"/>
                  </a:ext>
                </a:extLst>
              </a:tr>
              <a:tr h="311272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Свјесно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оставља трагове оловке на папиру и шара.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Имитирајући вуче једноставније  црте оловком по папиру и другим површинама.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457200" algn="just">
                        <a:lnSpc>
                          <a:spcPct val="107000"/>
                        </a:lnSpc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82" marR="68382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Има развијену координацију покрета руке и шаке.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Спретно је при обављању радњи доминантном руком.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Правилно држи оловку (црта јасне линије од црте до црте, од тачке до тачке, црта равне, полукружне линије.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Покрете изводи без престанка и прекидања: горе, доље,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лијево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десно и сл.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Прецртава сложеније узорке.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интересовање за „читање и писање“.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Саставља једноставну причу.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Експериментише  словима у различитим активностима.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Црта људску фигуру.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интерес за прецртавање симбола, знакова и ознака.                                            ИТД.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382" marR="68382" marT="0" marB="0"/>
                </a:tc>
                <a:extLst>
                  <a:ext uri="{0D108BD9-81ED-4DB2-BD59-A6C34878D82A}">
                    <a16:rowId xmlns:a16="http://schemas.microsoft.com/office/drawing/2014/main" val="21022870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3617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991564-339C-41EB-9D26-712A8AEAE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04800"/>
            <a:ext cx="7620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 АКТИВНОСТИ: РАНА ПИСМЕНОСТ И РАЗВОЈ ГРАФОМОТОРИКЕ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9D0CF8-DE40-7A41-7AD7-222241B95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уга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угих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линија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цијелим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spc="-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-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ду</a:t>
            </a:r>
            <a:r>
              <a:rPr lang="en-GB" sz="1800" spc="-4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ављање</a:t>
            </a:r>
            <a:r>
              <a:rPr lang="en-GB" sz="1800" spc="18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</a:t>
            </a:r>
            <a:r>
              <a:rPr lang="en-GB" sz="1800" spc="-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18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прстију</a:t>
            </a:r>
            <a:r>
              <a:rPr lang="en-GB" sz="1800" spc="18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spc="18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различитим</a:t>
            </a:r>
            <a:r>
              <a:rPr lang="en-GB" sz="1800" spc="18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површина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18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пир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18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пјешчаник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18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пласти</a:t>
            </a:r>
            <a:r>
              <a:rPr lang="en-GB" sz="1800" spc="-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spc="-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анина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линија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</a:t>
            </a:r>
            <a:r>
              <a:rPr lang="en-GB" sz="1800" spc="18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ећим</a:t>
            </a:r>
            <a:r>
              <a:rPr lang="en-GB" sz="1800" spc="17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пе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лица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GB" sz="1800" spc="17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низање</a:t>
            </a:r>
            <a:r>
              <a:rPr lang="en-GB" sz="1800" spc="18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spc="17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ан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17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en-GB" sz="1800" spc="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сипање</a:t>
            </a:r>
            <a:r>
              <a:rPr lang="en-GB" sz="1800" spc="17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en-GB" sz="1800" spc="18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премјеш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ање</a:t>
            </a:r>
            <a:r>
              <a:rPr lang="en-GB" sz="1800" spc="17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</a:t>
            </a:r>
            <a:r>
              <a:rPr lang="en-GB" sz="1800" spc="18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дне</a:t>
            </a:r>
            <a:r>
              <a:rPr lang="en-GB" sz="1800" spc="17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spc="17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угу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en-GB" sz="1800" spc="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spc="-7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en-GB" sz="1800" spc="-1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ављање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ша</a:t>
            </a:r>
            <a:r>
              <a:rPr lang="en-GB" sz="1800" spc="-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лоне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ећим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боц</a:t>
            </a:r>
            <a:r>
              <a:rPr lang="en-GB" sz="1800" spc="-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spc="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лица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</a:t>
            </a:r>
            <a:r>
              <a:rPr lang="en-GB" sz="1800" spc="-1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пир</a:t>
            </a:r>
            <a:r>
              <a:rPr lang="en-GB" sz="1800" spc="-2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GB" sz="1800" spc="-1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-1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цијепање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-1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</a:t>
            </a:r>
            <a:r>
              <a:rPr lang="en-GB" sz="1800" spc="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авијање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-1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4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ушење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-1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прављење</a:t>
            </a:r>
            <a:r>
              <a:rPr lang="en-GB" sz="1800" spc="-1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лоптица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сл. од</a:t>
            </a:r>
            <a:r>
              <a:rPr lang="sr-Cyrl-RS" sz="1800" spc="-1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врс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пира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тивн</a:t>
            </a:r>
            <a:r>
              <a:rPr lang="en-GB" sz="1800" spc="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spc="-6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оји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spc="-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спериментишу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прибор</a:t>
            </a:r>
            <a:r>
              <a:rPr lang="en-GB" sz="1800" spc="-2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en-GB" sz="1800" spc="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-6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spc="-3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дневне</a:t>
            </a:r>
            <a:r>
              <a:rPr lang="en-GB" sz="1800" spc="1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пра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тичне</a:t>
            </a:r>
            <a:r>
              <a:rPr lang="en-GB" sz="1800" spc="1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тивн</a:t>
            </a:r>
            <a:r>
              <a:rPr lang="en-GB" sz="1800" spc="3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сти</a:t>
            </a:r>
            <a:r>
              <a:rPr lang="en-GB" sz="1800" spc="1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spc="1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6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оји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1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6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ористе</a:t>
            </a:r>
            <a:r>
              <a:rPr lang="en-GB" sz="1800" spc="1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spc="-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азе</a:t>
            </a:r>
            <a:r>
              <a:rPr lang="en-GB" sz="1800" spc="1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spc="1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</a:t>
            </a:r>
            <a:r>
              <a:rPr lang="en-GB" sz="1800" spc="-12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spc="1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6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оје</a:t>
            </a:r>
            <a:r>
              <a:rPr lang="en-GB" sz="1800" spc="1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GB" sz="1800" spc="1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сигурне</a:t>
            </a:r>
            <a:r>
              <a:rPr lang="en-GB" sz="1800" spc="1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GB" sz="1800" spc="-15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en-GB" sz="1800" spc="1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литетне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ситним играчкама, перлицама, штипаљкама и 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					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935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1F13B-A34C-786D-9764-F79CE8F97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388937"/>
            <a:ext cx="7239000" cy="533400"/>
          </a:xfrm>
          <a:solidFill>
            <a:srgbClr val="FFCCCC"/>
          </a:solidFill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II 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ФИЗИЧКИ РАЗВОЈ И ЗДРАВЉЕ</a:t>
            </a:r>
            <a:b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D1EF4A-0774-45DA-224F-FDB2BC4BBAF7}"/>
              </a:ext>
            </a:extLst>
          </p:cNvPr>
          <p:cNvSpPr txBox="1"/>
          <p:nvPr/>
        </p:nvSpPr>
        <p:spPr>
          <a:xfrm>
            <a:off x="133350" y="1204127"/>
            <a:ext cx="8877300" cy="562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Физички развој и здравље су окосница и материјална основа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цјелокупног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дјечијег развоја, предуслов за остваривање потенцијала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искоришћавање образовних могућности и потенцијала који су му рођењем дати. Нагласак у овом аспекту развоја је на развијању крупне и ситне моторике, способности које стварају темељ на којем се граде физичка кондиција, окретност, координација и значајно утичу на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цјелокупно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здравље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Процеси кроз које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пролазе да стекну ове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вјештине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важни су и пружају природан контекст за стицање навика и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разумијевање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важности бриге о себи,  свом здрављу,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безбједности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окружењу у којем живимо.</a:t>
            </a:r>
          </a:p>
          <a:p>
            <a:pPr algn="ctr">
              <a:lnSpc>
                <a:spcPct val="107000"/>
              </a:lnSpc>
              <a:spcBef>
                <a:spcPts val="90"/>
              </a:spcBef>
              <a:spcAft>
                <a:spcPts val="800"/>
              </a:spcAft>
            </a:pPr>
            <a:r>
              <a:rPr lang="ru-RU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ПРОГРАМСКИ ЦИЉЕВИ И ЗАДАЦИ ВАСПИТАЧА:</a:t>
            </a:r>
            <a:endParaRPr lang="en-US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79705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</a:t>
            </a:r>
            <a:r>
              <a:rPr lang="sr-Cyrl-R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обезбиједи</a:t>
            </a: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довољно подстицајног простора и опреме, у и ван вртића, како би се могле организовати разноврсне физичке активности </a:t>
            </a:r>
            <a:r>
              <a:rPr lang="sr-Cyrl-R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79705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свакодневно организује физичке активности, водећи рачуна о </a:t>
            </a:r>
            <a:r>
              <a:rPr lang="sr-Cyrl-R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смјењивању</a:t>
            </a: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мирних и кретних активности током боравка </a:t>
            </a:r>
            <a:r>
              <a:rPr lang="sr-Cyrl-R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вртићу.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79705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подстиче </a:t>
            </a:r>
            <a:r>
              <a:rPr lang="sr-Cyrl-RS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да буду активна, да се крећу, испитују и испробавају разноврсне покрете</a:t>
            </a:r>
            <a:r>
              <a:rPr lang="sr-Cyrl-RS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и</a:t>
            </a:r>
            <a:r>
              <a:rPr lang="sr-Cyrl-RS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тд.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33051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2A5EE-1AD4-68F0-F584-3CAE0061D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52400"/>
            <a:ext cx="7239000" cy="685800"/>
          </a:xfrm>
          <a:solidFill>
            <a:srgbClr val="FFCCCC"/>
          </a:solidFill>
        </p:spPr>
        <p:txBody>
          <a:bodyPr/>
          <a:lstStyle/>
          <a:p>
            <a:pPr algn="ctr"/>
            <a:br>
              <a:rPr lang="sr-Cyrl-R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II 1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ПОДСТИЦАЊЕ РАЗВОЈА КРУПНЕ И СИТНЕ МОТОРИКЕ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04C685D-5631-6238-F3D4-0F6B7AC067E9}"/>
              </a:ext>
            </a:extLst>
          </p:cNvPr>
          <p:cNvGraphicFramePr>
            <a:graphicFrameLocks noGrp="1"/>
          </p:cNvGraphicFramePr>
          <p:nvPr/>
        </p:nvGraphicFramePr>
        <p:xfrm>
          <a:off x="76200" y="1295400"/>
          <a:ext cx="8763000" cy="56720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63000">
                  <a:extLst>
                    <a:ext uri="{9D8B030D-6E8A-4147-A177-3AD203B41FA5}">
                      <a16:colId xmlns:a16="http://schemas.microsoft.com/office/drawing/2014/main" val="20024040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је активно, радо учествује и ужива у различитим физичким активностима, што доприноси да буде здраво, физички добро и складно развијено.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овладава физичким простором крећући се кроз њега, складно, уравнотежено, координисано.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показује мишићну контролу, координацију, равнотежу,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кардиоваскуларну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издржљивост и снагу у задацима крупне моторике. 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показује контролу, координацију и равнотежу у задацима ситне моторике, са посебним нагласком на координацију  око - рука.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показује моторичке способности: снагу, брзину, издржљивост, координацију, прецизност, равнотежу, флексибилност, окретност, гипкост.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истражује и експериментише покретима, доприносећи тако развоју крупне и ситне моторике.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вјешто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користи прибор за писање и маказе.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заузима правилан положај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тијела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приликом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сједења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стајања, ходања и вршења одређених радњи.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2667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204929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AB733A2-4AF3-6D6B-1D20-71EFCA31CBF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028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75653">
                  <a:extLst>
                    <a:ext uri="{9D8B030D-6E8A-4147-A177-3AD203B41FA5}">
                      <a16:colId xmlns:a16="http://schemas.microsoft.com/office/drawing/2014/main" val="4183057323"/>
                    </a:ext>
                  </a:extLst>
                </a:gridCol>
                <a:gridCol w="5168347">
                  <a:extLst>
                    <a:ext uri="{9D8B030D-6E8A-4147-A177-3AD203B41FA5}">
                      <a16:colId xmlns:a16="http://schemas.microsoft.com/office/drawing/2014/main" val="1443903431"/>
                    </a:ext>
                  </a:extLst>
                </a:gridCol>
              </a:tblGrid>
              <a:tr h="251153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ДЈЕТЕТА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15" marR="3991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0050687"/>
                  </a:ext>
                </a:extLst>
              </a:tr>
              <a:tr h="251153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8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8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321992833"/>
                  </a:ext>
                </a:extLst>
              </a:tr>
              <a:tr h="6127094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Изводи природне облике кретања (пуже, хода, трчи, скакуће на обје ноге, прескаче ниске препреке, ваља се, котрља се, колута) и на тај начин осваја простор.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Хода и трчи у различитим правцима (цијелим стопалом се ослањајући на подлогу),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избјегавајући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мање препреке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Хода на прстима и петама,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унапријед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уназад.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равнотежу у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мјесту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у покрету (хода по ниској клупи или греди, хода по линији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стоји на једној нози три секунде, уз држање руку на боковима, и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Пење се уз степенице без придржавања за ограду или нечију руку.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Силази низ степенице уз придржавање за ограду или нечију руку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915" marR="39915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Слободно, самопоуздано и координисано експериментише и изводи све природне облике кретања.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Хода и трчи брзо, спретно и стабилно,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мијењајући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правац, по различитим површинама.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Умије да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избјегне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препреке приликом физичких активности.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Одржава равнотежу у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мјесту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покрету (хода по шведској клупи и греди, по ужету и линији, стоји десет секунди на једној нози, стоји на прстима).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Самостално и спретно се пење и силази низ степенице, блаже косине и различите пењалице.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Спретно скаче са висине од 20 цм и прескаче разноврсне препреке, са  сигурним доскоком на обје ноге, прескаче вијачу, скакуће на једној нози.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Пузи на стомаку, спретно се провлачи.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спретност у бацању, хватању, гурању и вучењу различитих реквизита.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Умије да води лопту,  у трку је шутира.</a:t>
                      </a:r>
                    </a:p>
                    <a:p>
                      <a:pPr marL="0" lvl="0" indent="0" algn="just">
                        <a:lnSpc>
                          <a:spcPct val="107000"/>
                        </a:lnSpc>
                        <a:buFont typeface="Symbol" panose="05050102010706020507" pitchFamily="18" charset="2"/>
                        <a:buNone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итд.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39915" marR="39915" marT="0" marB="0"/>
                </a:tc>
                <a:extLst>
                  <a:ext uri="{0D108BD9-81ED-4DB2-BD59-A6C34878D82A}">
                    <a16:rowId xmlns:a16="http://schemas.microsoft.com/office/drawing/2014/main" val="42141997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63723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9A13C-FAAB-A57F-E1CF-E03B72435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457200"/>
            <a:ext cx="7620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АКТИВНОСТИ: ПОДСТИЦАЊЕ РАЗВОЈА КРУПНЕ И СИТНЕ МОТОРИКЕ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AFE8D-1EB0-6E91-5EEE-4D45205C63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371600"/>
            <a:ext cx="8991600" cy="4830763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са цијелом групом и игре које доприносе развијању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локомоторних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вјештина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 ходање, трчање, скакање, скакање из залета;, Активности организованог постављања и кретања („Ивин воз“, „Седмица“)</a:t>
            </a: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Кооперативне игре: „Додавање лопте у круг“, „Додавање коцкице штипаљкама“, „Плес у паровима, уз држање балона телима“ и сл.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ХОДАЊЕ (по могућности босих ногу): на прстима; петама; спољашњим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дијеловима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стопала; пета-прсти; са високо подигнутим кољенима (марширање); уназад; бочно; у ритму или уз музику; преко препрека; са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промјеном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брзине, правца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смјера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 ходање дугим и кратким корацима; са ношењем реквизита изнад главе; по различитим подлогама (паркет, бетон, трава,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снијег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пијесак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);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ТРЧАЊЕ: са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промјеном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брзине, правца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смјера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 преко препрека; трчање са задацима (нпр. пипнути под, окренути се, поскочити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); трчање у ритму или уз музику, трчање око препрека и сл.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ходања и трчања: „Ледени чика“,  „Кока и пилићи“, „Нађи своју боју“, „Иде маца око тебе“, „Рибари“, „Ухвати свог пара“, „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Аберечке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абертуте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“, „Царе, царе, говедаре!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Кол'ко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има сати?“, „Шири, шири, везени пешкири!“ и сл.                      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73016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E325C-D21B-5181-C3E7-42E245F5C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10" y="198437"/>
            <a:ext cx="7620000" cy="914400"/>
          </a:xfrm>
          <a:solidFill>
            <a:srgbClr val="FFCCCC"/>
          </a:solidFill>
        </p:spPr>
        <p:txBody>
          <a:bodyPr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II 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2 БРИГА О СЕБИ, СВОМ ЗДРАВЉУ И БЕЗБЈЕДНОСТИ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BE007FF-8F09-8236-D974-738F4A2141F4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1752600"/>
          <a:ext cx="8726010" cy="4495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26010">
                  <a:extLst>
                    <a:ext uri="{9D8B030D-6E8A-4147-A177-3AD203B41FA5}">
                      <a16:colId xmlns:a16="http://schemas.microsoft.com/office/drawing/2014/main" val="2201900269"/>
                    </a:ext>
                  </a:extLst>
                </a:gridCol>
              </a:tblGrid>
              <a:tr h="44958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85750" lvl="0" indent="-28575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показује самосталност у бризи о себи, познаје правила личне уредности, чистоће и хигијене, као и разлога за њихово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придржавање,уз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изграђивање хигијенских навика и потреба.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85750" lvl="0" indent="-28575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показује елементарна знања о здравственој култури,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разумије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основне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захтјеве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за чување здравља (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вјежбање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здрава храна, одмор, хигијена) и мотивисано је за њихову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примјену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85750" lvl="0" indent="-28575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повезује физичку активност, одмор и правилну исхрану са добрим здрављем и разговара о томе.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85750" lvl="0" indent="-28575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препознаје потенцијалне опасности, показује способност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процјене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ризика,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избјегава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опасност и штити себе и друге од повреда у одређеним ситуацијама.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85750" lvl="0" indent="-28575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sr-Cyrl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правилно држи тијело, уз подсјећање одраслог.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8421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781862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6E0C4E4-E4B4-523A-AEA6-CD5B93C48DCE}"/>
              </a:ext>
            </a:extLst>
          </p:cNvPr>
          <p:cNvGraphicFramePr>
            <a:graphicFrameLocks noGrp="1"/>
          </p:cNvGraphicFramePr>
          <p:nvPr/>
        </p:nvGraphicFramePr>
        <p:xfrm>
          <a:off x="0" y="0"/>
          <a:ext cx="9144000" cy="67024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08207">
                  <a:extLst>
                    <a:ext uri="{9D8B030D-6E8A-4147-A177-3AD203B41FA5}">
                      <a16:colId xmlns:a16="http://schemas.microsoft.com/office/drawing/2014/main" val="1065440016"/>
                    </a:ext>
                  </a:extLst>
                </a:gridCol>
                <a:gridCol w="4735793">
                  <a:extLst>
                    <a:ext uri="{9D8B030D-6E8A-4147-A177-3AD203B41FA5}">
                      <a16:colId xmlns:a16="http://schemas.microsoft.com/office/drawing/2014/main" val="2969334726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 ДЈЕТЕТА 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937" marR="2093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172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8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8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937" marR="20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937" marR="20937" marT="0" marB="0"/>
                </a:tc>
                <a:extLst>
                  <a:ext uri="{0D108BD9-81ED-4DB2-BD59-A6C34878D82A}">
                    <a16:rowId xmlns:a16="http://schemas.microsoft.com/office/drawing/2014/main" val="1207439875"/>
                  </a:ext>
                </a:extLst>
              </a:tr>
              <a:tr h="1888956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Штити себе и свој простор, креће се сигурно и  интуитивно води рачуна о својој и туђој </a:t>
                      </a:r>
                      <a:r>
                        <a:rPr lang="sr-Cyrl-RS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безбједности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Придржава се правила кретања у колони.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интересовање за боравак на отвореном (двориште, шума, парк).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Препознаје, именује и користи сапун, четкицу и пасту за зубе, пешкир, тоалет папир и </a:t>
                      </a:r>
                      <a:r>
                        <a:rPr lang="sr-Cyrl-RS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и показује  опасности у свом окружењу (пегла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ножеви, маказе, врућ шпорет, степенице, упаљач, стакло и </a:t>
                      </a:r>
                      <a:r>
                        <a:rPr lang="sr-Cyrl-RS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), али је и даље неопходан надзор одраслог.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самосталност приликом облачења, свлачења, купања, али му је и даље потребна помоћ одраслог.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20937" marR="20937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Поштује физички простор другог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дјетета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док је у покрету.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Придржава се правила кретања у колони и у паровима, водећи рачуна о својој и туђој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безбједности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 току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игровних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активности разговара  о елементарним болестима, могућим повредама и описује начине како да их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избјегне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 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опасну ситуацију и тражи помоћ одраслог.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штетне материје, ситуације и активности опасне по здравље и живот. 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Објашњава шта је сигурно понашање у кући, вртићу, дворишту, на улици и сл.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Повезује опасне предмете и ситуације (хемикалије у домаћинству, кућни апарати, струја, ватра и упаљач, сломљено стакло, нож, пегла и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</a:t>
                      </a:r>
                    </a:p>
                    <a:p>
                      <a:pPr marL="0" lvl="0" indent="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None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                         ИТД.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20937" marR="20937" marT="0" marB="0"/>
                </a:tc>
                <a:extLst>
                  <a:ext uri="{0D108BD9-81ED-4DB2-BD59-A6C34878D82A}">
                    <a16:rowId xmlns:a16="http://schemas.microsoft.com/office/drawing/2014/main" val="3956305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758711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4874E-695D-9B9C-7FF3-C40EFE256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04800"/>
            <a:ext cx="7620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АКТИВНОСТИ: БРИГА О СЕБИ, СВОМ ЗДРАВЉУ И БЕЗБЈЕДНОСТИ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EFADB-21B9-1564-26D9-EEC890544C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07000"/>
              </a:lnSpc>
              <a:buSzPts val="1200"/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Разговор са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 важности здраве исхране, одмора, физичког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вјежбања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како бисмо били здрави.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200"/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кроз које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упознају своје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тијело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функције појединих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ограна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(енциклопедије, анимирани филмови, постери, сликовнице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200"/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које помажу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да препознају здраву храну.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200"/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Дидактичка игра „Једи, здраво! Браво, браво!“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200"/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Упознавање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са пирамидом исхране, са различитим врстама намирница.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200"/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Свакодневне шетње, игре и активности на отвореном (двориште, парк, шума, ливада).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200"/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Сијање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његовање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мале баште у соби или дворишту вртића (рано поврће,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љековито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зачинско биље).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200"/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Испробавање различитих намирница („Погоди по укусу“).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200"/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Свакодневна јутарња гимнастика (у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прозраченој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просторији, </a:t>
            </a:r>
            <a:r>
              <a:rPr lang="sr-Cyrl-RS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треба да буду у чарапама или босих ногу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            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524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52401"/>
            <a:ext cx="7886700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dirty="0"/>
              <a:t>		</a:t>
            </a:r>
            <a:r>
              <a:rPr lang="en-GB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	</a:t>
            </a:r>
            <a:b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УЗОРАК</a:t>
            </a:r>
            <a:br>
              <a:rPr lang="en-GB" dirty="0"/>
            </a:b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9590909"/>
              </p:ext>
            </p:extLst>
          </p:nvPr>
        </p:nvGraphicFramePr>
        <p:xfrm>
          <a:off x="1447800" y="609600"/>
          <a:ext cx="7315199" cy="1806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4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92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14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Предшколске </a:t>
                      </a:r>
                      <a:endParaRPr lang="en-GB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установе</a:t>
                      </a:r>
                      <a:endParaRPr lang="en-GB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sr-Cyrl-R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</a:t>
                      </a:r>
                      <a:endParaRPr lang="en-GB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sr-Cyrl-R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GB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4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јавне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370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86,2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7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приватне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13,8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sr-Cyrl-R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укупно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429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8FBC330-B330-A5F5-4CA7-77FD113BD96A}"/>
              </a:ext>
            </a:extLst>
          </p:cNvPr>
          <p:cNvSpPr txBox="1"/>
          <p:nvPr/>
        </p:nvSpPr>
        <p:spPr>
          <a:xfrm>
            <a:off x="914400" y="2593746"/>
            <a:ext cx="7315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РАДНИ СТАЖ ИСПИТАНИКА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6E7587ED-0764-38A1-A44F-126E49B981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555584"/>
              </p:ext>
            </p:extLst>
          </p:nvPr>
        </p:nvGraphicFramePr>
        <p:xfrm>
          <a:off x="1371599" y="3392750"/>
          <a:ext cx="7391398" cy="26861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0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28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78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r>
                        <a:rPr lang="sr-Cyrl-RS" sz="18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Радни стаж</a:t>
                      </a:r>
                      <a:endParaRPr lang="en-GB" sz="18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8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Ф</a:t>
                      </a:r>
                      <a:endParaRPr lang="en-GB" sz="18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8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%</a:t>
                      </a:r>
                      <a:endParaRPr lang="en-GB" sz="1800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34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 до 10 година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241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56,2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Од 11 до 20 година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22,1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Од 21-30 година</a:t>
                      </a:r>
                      <a:endParaRPr lang="en-GB" sz="18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15,6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Од  31- 40 година</a:t>
                      </a:r>
                      <a:endParaRPr lang="en-GB" sz="18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6,1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Тотал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429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964502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80BC6-A4DE-BB90-A382-7E16A8C4A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76200"/>
            <a:ext cx="7620000" cy="685800"/>
          </a:xfrm>
          <a:solidFill>
            <a:srgbClr val="FFCCCC"/>
          </a:solidFill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II 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 БРИГА О СВОМ ОКРУЖЕЊУ И ПРИРОДИ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8D87E3-2C59-7681-60CE-AC4A1DC01623}"/>
              </a:ext>
            </a:extLst>
          </p:cNvPr>
          <p:cNvSpPr txBox="1"/>
          <p:nvPr/>
        </p:nvSpPr>
        <p:spPr>
          <a:xfrm>
            <a:off x="114300" y="1371600"/>
            <a:ext cx="8915400" cy="5216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r-Cyrl-RS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ОПШТИ ИСХОДИ УЧЕЊА</a:t>
            </a:r>
            <a:endParaRPr lang="en-US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показује интересовање за своје окружење, брине о чистоћи и уредности простора у којем борави.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показује поштовање и љубав према свему живом и природи у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цјелини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показује спремност за доношење еколошких одлука, еколошки  мисли и дјелује, на корист човјека и његовог животног окружења.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показује интересовање за очување природе, градећи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свијест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 узајамној повезаности, зависности и узрочно- посљедичним везама у природи. 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показује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разумијевање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проблема угрожености природе и заузима заштитнички став према природи и свим живим бићима. 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sr-Cyrl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посматра, експериментише и развија способност практичног дјеловања на подручју заштите, штедње природних ресурса, обнављања и </a:t>
            </a:r>
            <a:r>
              <a:rPr lang="sr-Cyrl-BA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унапређивања</a:t>
            </a:r>
            <a:r>
              <a:rPr lang="sr-Cyrl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природе.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идентификује различите врсте отпадног материјала, сортира га и рециклира.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81393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CDC9356-13B2-EB1F-8364-41F923C055F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100" y="92623"/>
          <a:ext cx="9067800" cy="66727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71473">
                  <a:extLst>
                    <a:ext uri="{9D8B030D-6E8A-4147-A177-3AD203B41FA5}">
                      <a16:colId xmlns:a16="http://schemas.microsoft.com/office/drawing/2014/main" val="1207077767"/>
                    </a:ext>
                  </a:extLst>
                </a:gridCol>
                <a:gridCol w="4696327">
                  <a:extLst>
                    <a:ext uri="{9D8B030D-6E8A-4147-A177-3AD203B41FA5}">
                      <a16:colId xmlns:a16="http://schemas.microsoft.com/office/drawing/2014/main" val="2460480730"/>
                    </a:ext>
                  </a:extLst>
                </a:gridCol>
              </a:tblGrid>
              <a:tr h="263681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80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ДЈЕТЕТА</a:t>
                      </a:r>
                      <a:endParaRPr lang="en-US" sz="180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57" marR="40457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794048"/>
                  </a:ext>
                </a:extLst>
              </a:tr>
              <a:tr h="2636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8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 </a:t>
                      </a:r>
                      <a:endParaRPr lang="en-US" sz="18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57" marR="4045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57" marR="40457" marT="0" marB="0"/>
                </a:tc>
                <a:extLst>
                  <a:ext uri="{0D108BD9-81ED-4DB2-BD59-A6C34878D82A}">
                    <a16:rowId xmlns:a16="http://schemas.microsoft.com/office/drawing/2014/main" val="198237664"/>
                  </a:ext>
                </a:extLst>
              </a:tr>
              <a:tr h="1754654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Уз подршку одраслих, дијете учествује у сређивању простора у којем борави (враћа играчке на мјесто, одлаже своју гардеробу, брише просуту воду, чисти запрљане површине и </a:t>
                      </a:r>
                      <a:r>
                        <a:rPr lang="sr-Cyrl-RS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57" marR="40457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самосталност у сређивању и одржавању чистоће простора у којем борави (чисти своју собу, одлаже гардеробу и играчке на своје мјесто, учествује у уређењу стана и </a:t>
                      </a:r>
                      <a:r>
                        <a:rPr lang="sr-Cyrl-BA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доришта</a:t>
                      </a:r>
                      <a:r>
                        <a:rPr lang="sr-Cyrl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0457" marR="40457" marT="0" marB="0"/>
                </a:tc>
                <a:extLst>
                  <a:ext uri="{0D108BD9-81ED-4DB2-BD59-A6C34878D82A}">
                    <a16:rowId xmlns:a16="http://schemas.microsoft.com/office/drawing/2014/main" val="2655942749"/>
                  </a:ext>
                </a:extLst>
              </a:tr>
              <a:tr h="427118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интересовање за своје окружење и природу у </a:t>
                      </a:r>
                      <a:r>
                        <a:rPr lang="sr-Cyrl-RS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цјелини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истражује и експериментише у додиру са биљним и животињским </a:t>
                      </a:r>
                      <a:r>
                        <a:rPr lang="sr-Cyrl-RS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свијетом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интересовање за боравак на отвореном простору, учествује у играма и активностима у дворишту, парку, на ливади, у шуми и сл.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Уз подстицај, дијете препознаје и именује неке звуке природе (киша, грмљавина, </a:t>
                      </a:r>
                      <a:r>
                        <a:rPr lang="sr-Cyrl-RS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снијег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оглашавање животиња и </a:t>
                      </a:r>
                      <a:r>
                        <a:rPr lang="sr-Cyrl-RS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 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0457" marR="40457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поштовање према природи и свему живом што га окружује.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Учествује у одређивању правила понашања према природи и свему живом што га окружује.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Поставља питања и разговара о свом окружењу и природним појавама.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BA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Препознаје, разликује, описује, опонаша  звуке природе (грмљавина, киша, оглашавање животиња,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шуштање лишћа, фијук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вјетра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снијег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sr-Cyrl-RS" sz="18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endParaRPr lang="sr-Cyrl-R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buFont typeface="Symbol" panose="05050102010706020507" pitchFamily="18" charset="2"/>
                        <a:buNone/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            ИТД.</a:t>
                      </a:r>
                      <a:endParaRPr lang="en-US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40457" marR="40457" marT="0" marB="0"/>
                </a:tc>
                <a:extLst>
                  <a:ext uri="{0D108BD9-81ED-4DB2-BD59-A6C34878D82A}">
                    <a16:rowId xmlns:a16="http://schemas.microsoft.com/office/drawing/2014/main" val="12571676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740125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2DE29-088B-86D1-7AA4-8C0D0803E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18856"/>
            <a:ext cx="7620000" cy="976544"/>
          </a:xfrm>
          <a:noFill/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АКТИВНОСТИ: БРИГА О СВОМ ОКРУЖЕЊУ И ПРИРОДИ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6DA639-F256-BA64-8790-D2425708BB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у  башти, воћњаку, цвјетњаку (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његовање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биљака,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цијећа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зеленила).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Шта се крије у жбуњу, у трави, испод камена, у барици, поточићу и сл.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Одлазак у зоолошки врт, посматрање животиња у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вјештачки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створеним екосистемима (акваријуми,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тераријуми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инсектаријуми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Сликовнице и енциклопедије о природи, животињама , биљкама, води, рециклажи и сл.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за упознавање инсеката (истицање значаја пчела).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Друштвене игре које се баве екологијом (домине, „Једи здраво! Браво, браво!“, Рециклажа,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Екологика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Разврставање сличица животиња према животној заједници којој припадају (ливада, бара, шума, море,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ријека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Прављење макете ЗОО врта (моделовање животиња од пластелина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плејдо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тијеста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Боравак у природи, слушање гласова природе (цвркут птица, жубор потока, шуштање лишћа, трагање за биљкама и животињама, њихово препознавање, сакупљање шумских плодова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07162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5C76D-5C51-BB1F-F8EE-F4585CC3D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28600"/>
            <a:ext cx="7620000" cy="711200"/>
          </a:xfrm>
          <a:solidFill>
            <a:srgbClr val="66FF99"/>
          </a:solidFill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III 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ДРУШТВЕНИ И ЕМОЦИОНАЛНИ РАЗВОЈ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2DC6F3-B177-2257-8162-2DF34E884B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3" y="1295400"/>
            <a:ext cx="8915400" cy="4830763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Дијете, </a:t>
            </a:r>
            <a:r>
              <a:rPr lang="ru-RU" sz="1800" b="1" spc="-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b="1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он</a:t>
            </a:r>
            <a:r>
              <a:rPr lang="ru-RU" sz="1800" b="1" spc="-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мно, </a:t>
            </a:r>
            <a:r>
              <a:rPr lang="ru-RU" sz="1800" b="1" spc="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ам</a:t>
            </a:r>
            <a:r>
              <a:rPr lang="ru-RU" sz="1800" b="1" spc="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b="1" spc="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b="1" spc="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лно и </a:t>
            </a:r>
            <a:r>
              <a:rPr lang="ru-RU" sz="1800" b="1" spc="-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1800" b="1" spc="-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мпетентно, укључено у интеракцију </a:t>
            </a:r>
            <a:r>
              <a:rPr lang="ru-RU" sz="1800" b="1" spc="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 социј</a:t>
            </a:r>
            <a:r>
              <a:rPr lang="ru-RU" sz="1800" b="1" spc="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лним ок</a:t>
            </a:r>
            <a:r>
              <a:rPr lang="ru-RU" sz="1800" b="1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руж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ењем, развија с</a:t>
            </a:r>
            <a:r>
              <a:rPr lang="ru-RU" sz="1800" b="1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оју 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емоционалну димензију личности, појам о себи, </a:t>
            </a:r>
            <a:r>
              <a:rPr lang="ru-RU" sz="1800" b="1" spc="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ам</a:t>
            </a:r>
            <a:r>
              <a:rPr lang="ru-RU" sz="1800" b="1" spc="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</a:t>
            </a:r>
            <a:r>
              <a:rPr lang="ru-RU" sz="1800" b="1" spc="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b="1" spc="-9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800" b="1" spc="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амо</a:t>
            </a:r>
            <a:r>
              <a:rPr lang="ru-RU" sz="1800" b="1" spc="-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он</a:t>
            </a:r>
            <a:r>
              <a:rPr lang="ru-RU" sz="1800" b="1" spc="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1800" b="1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1800" b="1" spc="-1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800" b="1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лерантн</a:t>
            </a:r>
            <a:r>
              <a:rPr lang="ru-RU" sz="1800" b="1" spc="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b="1" spc="-9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,емп</a:t>
            </a:r>
            <a:r>
              <a:rPr lang="ru-RU" sz="1800" b="1" spc="-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тиј</a:t>
            </a:r>
            <a:r>
              <a:rPr lang="ru-RU" sz="1800" b="1" spc="-1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800" b="1" spc="-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1800" b="1" spc="-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орн</a:t>
            </a:r>
            <a:r>
              <a:rPr lang="ru-RU" sz="1800" b="1" spc="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b="1" spc="-9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800" b="1" spc="-6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оопер</a:t>
            </a:r>
            <a:r>
              <a:rPr lang="ru-RU" sz="1800" b="1" spc="-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тивн</a:t>
            </a:r>
            <a:r>
              <a:rPr lang="ru-RU" sz="1800" b="1" spc="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ст; развија сп</a:t>
            </a:r>
            <a:r>
              <a:rPr lang="ru-RU" sz="1800" b="1" spc="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собн</a:t>
            </a:r>
            <a:r>
              <a:rPr lang="ru-RU" sz="1800" b="1" spc="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сти дјело</a:t>
            </a:r>
            <a:r>
              <a:rPr lang="ru-RU" sz="1800" b="1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ања у тим</a:t>
            </a:r>
            <a:r>
              <a:rPr lang="ru-RU" sz="1800" b="1" spc="-1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рјеша</a:t>
            </a:r>
            <a:r>
              <a:rPr lang="ru-RU" sz="1800" b="1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ања про</a:t>
            </a:r>
            <a:r>
              <a:rPr lang="ru-RU" sz="1800" b="1" spc="-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ле</a:t>
            </a:r>
            <a:r>
              <a:rPr lang="ru-RU" sz="1800" b="1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 и пр</a:t>
            </a:r>
            <a:r>
              <a:rPr lang="ru-RU" sz="1800" b="1" spc="-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узи</a:t>
            </a:r>
            <a:r>
              <a:rPr lang="ru-RU" sz="1800" b="1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ања </a:t>
            </a:r>
            <a:r>
              <a:rPr lang="ru-RU" sz="1800" b="1" spc="-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1800" b="1" spc="-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орн</a:t>
            </a:r>
            <a:r>
              <a:rPr lang="ru-RU" sz="1800" b="1" spc="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сти, пре</a:t>
            </a:r>
            <a:r>
              <a:rPr lang="ru-RU" sz="1800" b="1" spc="-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b="1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арања и дијељења знања; постаје свјесно себе као индивидуе и као припадника друштва.</a:t>
            </a:r>
            <a:endParaRPr lang="ru-RU" sz="1800" b="1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Bef>
                <a:spcPts val="90"/>
              </a:spcBef>
              <a:spcAft>
                <a:spcPts val="800"/>
              </a:spcAft>
              <a:buNone/>
            </a:pPr>
            <a:r>
              <a:rPr lang="ru-RU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ПРОГРАМСКИ ЦИЉЕВИ И ЗАДАЦИ </a:t>
            </a:r>
            <a: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ВАСПИТАЧА</a:t>
            </a:r>
            <a:r>
              <a:rPr lang="ru-RU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 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о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езбиј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 сигурн</a:t>
            </a:r>
            <a:r>
              <a:rPr lang="ru-RU" sz="1800" spc="-1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стим</a:t>
            </a:r>
            <a:r>
              <a:rPr lang="ru-RU" sz="1800" spc="-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1800" spc="-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тивну и 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ог</a:t>
            </a:r>
            <a:r>
              <a:rPr lang="ru-RU" sz="1800" spc="-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 ср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дину за дј</a:t>
            </a:r>
            <a:r>
              <a:rPr lang="ru-RU" sz="1800" spc="-3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чије д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руж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ење, иг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1800" spc="-1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интеракцију и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међу дјеце, и дјеце и </a:t>
            </a:r>
            <a:r>
              <a:rPr lang="ru-RU" sz="1800" spc="-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драслих у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васпитној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упи и цијел</a:t>
            </a:r>
            <a:r>
              <a:rPr lang="ru-RU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 в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тићу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190"/>
              </a:spcBef>
              <a:buFont typeface="Symbol" panose="05050102010706020507" pitchFamily="18" charset="2"/>
              <a:buChar char=""/>
            </a:pP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п</a:t>
            </a:r>
            <a:r>
              <a:rPr lang="ru-RU" sz="1800" spc="-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држава, развија и п</a:t>
            </a:r>
            <a:r>
              <a:rPr lang="ru-RU" sz="1800" spc="-3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дстиче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да д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бље ра</a:t>
            </a:r>
            <a:r>
              <a:rPr lang="ru-RU" sz="1800" spc="-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мију </a:t>
            </a:r>
            <a:r>
              <a:rPr lang="ru-RU" sz="1800" spc="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 </a:t>
            </a:r>
            <a:r>
              <a:rPr lang="ru-RU" sz="1800" spc="-2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ао индивиду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члан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ове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г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упе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различите од других.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190"/>
              </a:spcBef>
              <a:buFont typeface="Symbol" panose="05050102010706020507" pitchFamily="18" charset="2"/>
              <a:buChar char=""/>
            </a:pP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ru-RU" sz="1800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</a:t>
            </a:r>
            <a:r>
              <a:rPr lang="ru-RU" sz="1800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ru-RU" sz="1800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800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ср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дину</a:t>
            </a:r>
            <a:r>
              <a:rPr lang="ru-RU" sz="1800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оји</a:t>
            </a:r>
            <a:r>
              <a:rPr lang="ru-RU" sz="1800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ће</a:t>
            </a:r>
            <a:r>
              <a:rPr lang="ru-RU" sz="1800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800" spc="-2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оћи</a:t>
            </a:r>
            <a:r>
              <a:rPr lang="ru-RU" sz="1800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дјеци</a:t>
            </a:r>
            <a:r>
              <a:rPr lang="ru-RU" sz="1800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ru-RU" sz="1800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развијају</a:t>
            </a:r>
            <a:r>
              <a:rPr lang="ru-RU" sz="1800" spc="-1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независност и е</a:t>
            </a:r>
            <a:r>
              <a:rPr lang="ru-RU" sz="1800" spc="-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тивну с</a:t>
            </a:r>
            <a:r>
              <a:rPr lang="ru-RU" sz="1800" spc="15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абилност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19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обезбиједи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стимулативно окружење, распоред и рутине које ће доприносити развијању 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дјететове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самосталности и самоконтроле.  </a:t>
            </a:r>
          </a:p>
          <a:p>
            <a:pPr marL="0" lvl="0" indent="0" algn="just">
              <a:lnSpc>
                <a:spcPct val="107000"/>
              </a:lnSpc>
              <a:spcBef>
                <a:spcPts val="190"/>
              </a:spcBef>
              <a:spcAft>
                <a:spcPts val="80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98037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FFDAC-E46C-F8FA-5C6E-23DCD4763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76200"/>
            <a:ext cx="7620000" cy="512763"/>
          </a:xfrm>
          <a:solidFill>
            <a:srgbClr val="66FF99"/>
          </a:solidFill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III 1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ПОЈАМ О СЕБИ И ВЛАСТИТО ЈА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51A00D6-B0DB-6845-11B9-A19263B733D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588963"/>
          <a:ext cx="9143999" cy="63068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20614">
                  <a:extLst>
                    <a:ext uri="{9D8B030D-6E8A-4147-A177-3AD203B41FA5}">
                      <a16:colId xmlns:a16="http://schemas.microsoft.com/office/drawing/2014/main" val="10489267"/>
                    </a:ext>
                  </a:extLst>
                </a:gridCol>
                <a:gridCol w="5523385">
                  <a:extLst>
                    <a:ext uri="{9D8B030D-6E8A-4147-A177-3AD203B41FA5}">
                      <a16:colId xmlns:a16="http://schemas.microsoft.com/office/drawing/2014/main" val="1435349415"/>
                    </a:ext>
                  </a:extLst>
                </a:gridCol>
              </a:tblGrid>
              <a:tr h="149753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је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свјесно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себе, свог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тијела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властитог идентитета, постојања себе као  самосталне јединке, различите од других.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препознаје властите снаге, способности и могућности.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има реалну/позитивну слику о себи (показује самопоуздање,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самоувјереност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сигурност, самосталност, самопоштовање, одговорност).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препознаје границе свог понашања и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дјеловања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1955" marR="6195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983911"/>
                  </a:ext>
                </a:extLst>
              </a:tr>
              <a:tr h="238051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ДЈЕТЕТА 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55" marR="6195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9105884"/>
                  </a:ext>
                </a:extLst>
              </a:tr>
              <a:tr h="168139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55" marR="61955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55" marR="61955" marT="0" marB="0"/>
                </a:tc>
                <a:extLst>
                  <a:ext uri="{0D108BD9-81ED-4DB2-BD59-A6C34878D82A}">
                    <a16:rowId xmlns:a16="http://schemas.microsoft.com/office/drawing/2014/main" val="3812147871"/>
                  </a:ext>
                </a:extLst>
              </a:tr>
              <a:tr h="2996954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Користи своје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тијело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за истраживање околине.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и именује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дијелове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тијела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Идентификује себе у огледалу, показује и именује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дијелове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лица које види само у огледалу (нос, очи, уста, уши итд.)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Зна  да је дијете, а не одрасла особа, именује себе као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дјечака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/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дјевојчицу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55" marR="61955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Познаје своје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тијело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његову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фукнцију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овладало је својим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тијелом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простору, користи га у истраживању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свијета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око себе и изражавању себе на различите начине (гест, мимика, покрет, вербални исказ о себи…)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и описује своје физичке карактеристике (боја косе, очију…), особине, сличности и разлике у односу на другу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дјецу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одрасле.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Описује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видљиве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дијелове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тијела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набраја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неке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елементарних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функција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дијелова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тијела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(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показујући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поштовање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према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своме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тијелу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);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свијест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о сопственој полној улози, позитивно је вреднује, уз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разумијевање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улоге супротног пола.    ИТД.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55" marR="61955" marT="0" marB="0"/>
                </a:tc>
                <a:extLst>
                  <a:ext uri="{0D108BD9-81ED-4DB2-BD59-A6C34878D82A}">
                    <a16:rowId xmlns:a16="http://schemas.microsoft.com/office/drawing/2014/main" val="2473877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761996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B7E4C-365E-161F-9551-CF13257C1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ПОТЕНЦИЈАЛНЕ АКТИВНОСТИ:</a:t>
            </a:r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ПОЈАМ О СЕБИ И ВЛАСТИТО ЈА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DA35B-D9F7-DAB0-A94A-BD761374EE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07000"/>
              </a:lnSpc>
              <a:buSzPts val="1200"/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у којима дијете упознаје и испитује своје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тијело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његове функције (овладава својим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тијелом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простору).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200"/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пред огледалом (дијете описује себе, а друга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допуњавају његов опис, уочавају међусобне сличности и разлике, прихватају своју посебност, јединственост и полни идентитет…)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200"/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које имају за циљ да дијете истакне и уочи своју посебност, да уочи специфичности друге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одраслих, да открије по чему су међусобно слични, а по чему се разликују (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разледање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фотографија, слика из часописа, сликовница…)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200"/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које подстичу употребу властитог имена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замјенице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„ја“ (дијете се представља именом и презименом, надимком, покретом, описује себе, боју косе, очију, говори шта воли, а шта не воли, које су му најдраже ствари, животиње, храна…).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200"/>
              <a:buFont typeface="Wingdings" panose="05000000000000000000" pitchFamily="2" charset="2"/>
              <a:buChar char=""/>
            </a:pP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цртају себе, упоређују цртеже својих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тијела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отиске шака и стопала (цртају себе у природној величини,  исијецају слике људи из часописа, праве своју „личну карту“, споменар…)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SzPts val="1200"/>
              <a:buNone/>
            </a:pPr>
            <a:r>
              <a:rPr lang="sr-Cyrl-RS" sz="1800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39733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87340-7F2F-C056-2AB7-E81DD5585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0"/>
            <a:ext cx="7620000" cy="736600"/>
          </a:xfrm>
          <a:solidFill>
            <a:srgbClr val="66FF99"/>
          </a:solidFill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III 2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ОДНОСИ СА ДРУГИМА И ПРИПАДАЊЕ</a:t>
            </a:r>
            <a:br>
              <a:rPr lang="en-US" sz="24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latin typeface="Comic Sans MS" panose="030F0702030302020204" pitchFamily="66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35D35CC-E5FF-4106-3B54-CA7BCC3F1A6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641581"/>
          <a:ext cx="9144000" cy="6190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67200">
                  <a:extLst>
                    <a:ext uri="{9D8B030D-6E8A-4147-A177-3AD203B41FA5}">
                      <a16:colId xmlns:a16="http://schemas.microsoft.com/office/drawing/2014/main" val="1063355471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308463565"/>
                    </a:ext>
                  </a:extLst>
                </a:gridCol>
              </a:tblGrid>
              <a:tr h="231509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успоставља, развија и одржава позитивне односе са другом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дјецом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одраслима.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прихвата групу и у њој се добро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показујући спремност за сарадњу и заједничке активности, критички се односи према мишљењу и ставовима преузетих од других.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познаје,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разумије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поштује правила друштвено прихватљивог понашања.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дјелује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складу са породичним, друштвеним и културним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вриједностима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развијајући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осјећај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припадности породици и заједници.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80" marR="531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006429"/>
                  </a:ext>
                </a:extLst>
              </a:tr>
              <a:tr h="24469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ДЈЕТЕТА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80" marR="531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2465775"/>
                  </a:ext>
                </a:extLst>
              </a:tr>
              <a:tr h="244692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80" marR="531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80" marR="53180" marT="0" marB="0"/>
                </a:tc>
                <a:extLst>
                  <a:ext uri="{0D108BD9-81ED-4DB2-BD59-A6C34878D82A}">
                    <a16:rowId xmlns:a16="http://schemas.microsoft.com/office/drawing/2014/main" val="1657979477"/>
                  </a:ext>
                </a:extLst>
              </a:tr>
              <a:tr h="231509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Прихвата боравак у групи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остаје краће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вријеме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са непознатом особом.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интересовање за другу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дјецу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одрасле.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Имитира једноставне активности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одраслих.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Слиједи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једноставне налоге и упутства васпитача.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53180" marR="531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Прилагођава своје понашање понашању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дјеце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одраслих у групи, као и  познатих и непознатих особа.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Самостално се укључује у различите активности, у вртићу и другим окружењима.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Поштује правила игре, зна и рутински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слиједи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више групних правила.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Слиједи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упутства васпитача, задатих њему или групи.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180" marR="53180" marT="0" marB="0"/>
                </a:tc>
                <a:extLst>
                  <a:ext uri="{0D108BD9-81ED-4DB2-BD59-A6C34878D82A}">
                    <a16:rowId xmlns:a16="http://schemas.microsoft.com/office/drawing/2014/main" val="3066036276"/>
                  </a:ext>
                </a:extLst>
              </a:tr>
              <a:tr h="1020655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Разликује познате од непознатих особа.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Зна имена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одраслих у вртићу.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53180" marR="531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Склапа пријатељства и дружи се са вршњацима, бира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омиљног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друга/другарицу.</a:t>
                      </a:r>
                    </a:p>
                    <a:p>
                      <a:pPr marL="0" lvl="0" indent="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None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                                             ИТД.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53180" marR="53180" marT="0" marB="0"/>
                </a:tc>
                <a:extLst>
                  <a:ext uri="{0D108BD9-81ED-4DB2-BD59-A6C34878D82A}">
                    <a16:rowId xmlns:a16="http://schemas.microsoft.com/office/drawing/2014/main" val="34885696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16658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B0BF2-9F69-BEEE-2E17-9AFD88A10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304800"/>
            <a:ext cx="7620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АКТИВНОСТИ: ОДНОСИ СА ДРУГИМА И ПРИПАДАЊЕ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39B834-5C66-B146-C571-50E6A8AE01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143000"/>
            <a:ext cx="8686800" cy="4830763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Прављење хаљине за лутку, градња кућице од коцкица, прање и купање играчака, плес у паровима, кретање у обручу усклађено са саиграчем; плесање са балоном у пару, цртање у пару са везаним рукама или оловкама; плесање са ногом привезаном за ногу друга; цртање затворених очију, по налогу другог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извршавања једноставних налога и задатака (игре у којима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треба нешто да донесу, скупљају, чувају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маште и игре улога (игра телефонирања, возача и путника, васпитачице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храњење и купање лутака, давање гласа животињама, спремање ручка, код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љекара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„Скривалице“ (одрасли на кратко сакрије лице марамом, дозива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а затим скида мараму са лица, каже „ево ме“ и смије се; скривање играчака, звучних предмета, скривање на различита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мјеста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тражење по имену, „По гласу препознај ко се крије испод чаршава“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Игролике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активности за сазнавање начина упознавања и међусобног комуницирања (Како све можемо да се поздравимо? - једном руком, другом руком, са обје руке, малим прстом, пољупцем,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осмијехом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климањем главе, загрљајем, образ уз образ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                 </a:t>
            </a:r>
            <a:r>
              <a:rPr lang="sr-Cyrl-RS" sz="180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70929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424C3-EE04-7EF8-149D-8F6700484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04800"/>
            <a:ext cx="7620000" cy="609600"/>
          </a:xfrm>
          <a:solidFill>
            <a:srgbClr val="66FF99"/>
          </a:solidFill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III 3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ПОШТОВАЊЕ РАЗЛИЧИТОСТИ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2268E01-1699-FE8E-C97D-6389A061FA59}"/>
              </a:ext>
            </a:extLst>
          </p:cNvPr>
          <p:cNvGraphicFramePr>
            <a:graphicFrameLocks noGrp="1"/>
          </p:cNvGraphicFramePr>
          <p:nvPr/>
        </p:nvGraphicFramePr>
        <p:xfrm>
          <a:off x="0" y="899750"/>
          <a:ext cx="9144000" cy="58466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96391">
                  <a:extLst>
                    <a:ext uri="{9D8B030D-6E8A-4147-A177-3AD203B41FA5}">
                      <a16:colId xmlns:a16="http://schemas.microsoft.com/office/drawing/2014/main" val="1882800984"/>
                    </a:ext>
                  </a:extLst>
                </a:gridCol>
                <a:gridCol w="4747609">
                  <a:extLst>
                    <a:ext uri="{9D8B030D-6E8A-4147-A177-3AD203B41FA5}">
                      <a16:colId xmlns:a16="http://schemas.microsoft.com/office/drawing/2014/main" val="4026614702"/>
                    </a:ext>
                  </a:extLst>
                </a:gridCol>
              </a:tblGrid>
              <a:tr h="1890467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препознаје, прихвата и поштује сличности и разлике међу људима.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је толерантно, поштује туђе идеје,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осјећања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увјерења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поступке.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препознаје неједнакост и неправду,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разумије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да неправда боли и тежи ка праведности.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91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интуитивно препознаје предрасуде, стереотипе и дискриминацију и, у складу са својим могућностима,  само и са другима,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дјелује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против њих.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890460"/>
                  </a:ext>
                </a:extLst>
              </a:tr>
              <a:tr h="277545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10"/>
                        </a:spcAft>
                      </a:pPr>
                      <a:r>
                        <a:rPr lang="sr-Cyrl-R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ДЈЕТЕТА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4052240"/>
                  </a:ext>
                </a:extLst>
              </a:tr>
              <a:tr h="277545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sr-Cyrl-RS" sz="1600" b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8574444"/>
                  </a:ext>
                </a:extLst>
              </a:tr>
              <a:tr h="2907717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Заинтересовано посматра људе око себе, уочава физичке карактеристике других (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нпр.додирује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кожу или косу другог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дјетета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Примјећује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позитивно реагује на сличности и  разлике међу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дјецом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(и одраслима).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Зна да смо сви људи, без обзира на разлике.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Свјесно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је да постоје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дјечаци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дјевојчице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(нека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су истог пола као оно, а нека различитог).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Препознаје,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цијени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поштује различитост (пол, узраст, типови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тијела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боја косе и очију, способности,  породична структура, раса, језик, култура,  национална  и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вјерска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припадност, сметње у развоју и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Идентификује и именује сличности и разлике међу људима, прави поређења себе са другима, на основу сличности и разлика (физички изглед, омиљена игра, омиљена храна, најдража бајка и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знатижељу за полне разлике између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дјечака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дјевојчица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     ИТД.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6338854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A87A9D14-2A29-EC67-4ABA-F155CBBC2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7825" y="1504950"/>
            <a:ext cx="7191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00721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596F8-8BB5-16CC-5804-76556434B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ПОТЕНЦИЈАЛНЕ АКТИВНОСТИ: ПОШТОВАЊЕ РАЗЛИЧИТОСТИ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C8985-3D22-F282-5CE8-2F56ECFE2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препознаје и именује разлике између себе и друге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у пару, пред огледалом (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се истовремено гледају у огледало и описују једни друге, именујући сличности и разлике, уз помоћ васпитача).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маште и игре улога (пекар, кувар,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љекар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мајстор, у вртићу, код куће, код баке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итд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Разгледање фотографија из часописа и разговор са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(људи различитих раса, узраста, пола, боје косе, из породица различите структуре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„Модна ревија“ (прерушавање у различите традиционалне костиме, униформе карактеристичне за одређена занимања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које укључују да дијете комуницира и игра се са већим бројем различитих другара.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Ти и ја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“,  „То сам ја“, „То смо ми“ (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цртају себе и упоређују сличности и разлике, разгледају фотографије, слике из часописа).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buClr>
                <a:srgbClr val="000000"/>
              </a:buClr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Приче и сликовнице о различитим културолошким и етничким групама.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Wingdings" panose="05000000000000000000" pitchFamily="2" charset="2"/>
              <a:buChar char=""/>
            </a:pP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Посјете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музејима и културно-историјским споменицима.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957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886700" cy="381000"/>
          </a:xfrm>
        </p:spPr>
        <p:txBody>
          <a:bodyPr>
            <a:normAutofit fontScale="90000"/>
          </a:bodyPr>
          <a:lstStyle/>
          <a:p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sr-Cyrl-RS" sz="27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РАДНО МЈЕСТО ИСПИТАНИКА</a:t>
            </a:r>
            <a:br>
              <a:rPr lang="en-GB" sz="27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br>
              <a:rPr lang="en-GB" sz="27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endParaRPr lang="en-GB" sz="27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6818795"/>
              </p:ext>
            </p:extLst>
          </p:nvPr>
        </p:nvGraphicFramePr>
        <p:xfrm>
          <a:off x="1219201" y="463712"/>
          <a:ext cx="7238999" cy="2040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34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9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316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Радно мјесто</a:t>
                      </a:r>
                      <a:endParaRPr lang="en-GB" sz="18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sr-Cyrl-R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GB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GB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sr-Cyrl-R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5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васпитач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382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стручни сарадник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Тотал</a:t>
                      </a:r>
                      <a:endParaRPr lang="en-GB" sz="18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429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1BF458E-AEBF-7A19-ADB8-DD1EACD6B407}"/>
              </a:ext>
            </a:extLst>
          </p:cNvPr>
          <p:cNvSpPr txBox="1"/>
          <p:nvPr/>
        </p:nvSpPr>
        <p:spPr>
          <a:xfrm>
            <a:off x="361950" y="2458941"/>
            <a:ext cx="85344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ТАБЕЛАРНИ ПРИКАЗ ИСПИТАНИКА </a:t>
            </a: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НА ОСНОВУ ВАСПИТНЕ ГРУПЕ У КОЈОЈ РАДЕ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0EDC56DE-39C8-260D-2E17-9034558C75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3265266"/>
              </p:ext>
            </p:extLst>
          </p:nvPr>
        </p:nvGraphicFramePr>
        <p:xfrm>
          <a:off x="76200" y="3238583"/>
          <a:ext cx="8991600" cy="3496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2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12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90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васпитна група</a:t>
                      </a:r>
                      <a:endParaRPr lang="en-GB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sr-Cyrl-R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sr-Cyrl-RS" sz="18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44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јасличка </a:t>
                      </a:r>
                      <a:endParaRPr lang="en-GB" sz="18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25,2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4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млађа вртићка</a:t>
                      </a:r>
                      <a:endParaRPr lang="en-GB" sz="18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16,8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44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средња вртићка</a:t>
                      </a:r>
                      <a:endParaRPr lang="en-GB" sz="18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14,0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44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старија вртићка</a:t>
                      </a:r>
                      <a:endParaRPr lang="en-GB" sz="18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18,9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0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мјешовита вртићка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13,8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50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продужени боравак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,5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50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стручни сарадници</a:t>
                      </a:r>
                      <a:endParaRPr lang="en-GB" sz="18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11,0</a:t>
                      </a: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4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RS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Тотал</a:t>
                      </a:r>
                      <a:endParaRPr lang="en-GB" sz="180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429</a:t>
                      </a: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38100" marR="381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sr-Cyrl-RS" sz="18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en-GB" sz="18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601406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ACBC6-2CEE-5058-94C7-0E7A78613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28600"/>
            <a:ext cx="7620000" cy="787400"/>
          </a:xfrm>
          <a:solidFill>
            <a:srgbClr val="66FF99"/>
          </a:solidFill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III 4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ВОЉНО УПРАВЉАЊЕ ВЛАСТИТИМ ЕМОЦИЈАМА И ПОНАШАЊЕМ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FB1F8B-B092-310E-BAD9-0AD28B26C085}"/>
              </a:ext>
            </a:extLst>
          </p:cNvPr>
          <p:cNvSpPr txBox="1"/>
          <p:nvPr/>
        </p:nvSpPr>
        <p:spPr>
          <a:xfrm>
            <a:off x="266330" y="1524000"/>
            <a:ext cx="8686800" cy="4544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r-Cyrl-RS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ОПШТИ ИСХОДИ УЧЕЊА</a:t>
            </a:r>
            <a:endParaRPr lang="en-US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посједује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ниво емоционалне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свијести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стабилности, у складу са својим узрастом,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осјећањем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сигурности,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повјерења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прихваћености у групи.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аутентично изражава своје емоције, оптимистично је, доброг расположења, полетно и ведро.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има развијену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осјетљивост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осјећања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других и емпатију.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на одговарајући начин изражава своје негативне емоције и испољава контролу над импулсивним понашањем.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има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свијест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 границама понашања и очекивањима везаним за понашање у различитим окружењима.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</a:t>
            </a:r>
            <a:r>
              <a:rPr lang="sr-Cyrl-RS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разумије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природне и логичне посљедице одређених понашања.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25351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6E056A0-F7EE-63D9-AD97-1BCFCD62E90D}"/>
              </a:ext>
            </a:extLst>
          </p:cNvPr>
          <p:cNvGraphicFramePr>
            <a:graphicFrameLocks noGrp="1"/>
          </p:cNvGraphicFramePr>
          <p:nvPr/>
        </p:nvGraphicFramePr>
        <p:xfrm>
          <a:off x="76200" y="58356"/>
          <a:ext cx="8991600" cy="67412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47716">
                  <a:extLst>
                    <a:ext uri="{9D8B030D-6E8A-4147-A177-3AD203B41FA5}">
                      <a16:colId xmlns:a16="http://schemas.microsoft.com/office/drawing/2014/main" val="3102781942"/>
                    </a:ext>
                  </a:extLst>
                </a:gridCol>
                <a:gridCol w="4843884">
                  <a:extLst>
                    <a:ext uri="{9D8B030D-6E8A-4147-A177-3AD203B41FA5}">
                      <a16:colId xmlns:a16="http://schemas.microsoft.com/office/drawing/2014/main" val="3030485097"/>
                    </a:ext>
                  </a:extLst>
                </a:gridCol>
              </a:tblGrid>
              <a:tr h="22819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ДЈЕТЕТА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711" marR="3071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6353488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711" marR="3071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711" marR="30711" marT="0" marB="0"/>
                </a:tc>
                <a:extLst>
                  <a:ext uri="{0D108BD9-81ED-4DB2-BD59-A6C34878D82A}">
                    <a16:rowId xmlns:a16="http://schemas.microsoft.com/office/drawing/2014/main" val="1487726077"/>
                  </a:ext>
                </a:extLst>
              </a:tr>
              <a:tr h="604461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Реагује на емоционални израз одраслог.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Учи да изражава сопствене емоције имитирајући одрасле.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и показује низ емоција, невербално и путем покрета (радост, тугу,  страх, задовољство, забринутост..)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Испољава 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повезује</a:t>
                      </a:r>
                      <a:r>
                        <a:rPr lang="ru-RU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емоције радњом, ријечима и изразима лица. 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емоционалну везаност за неколико блиских особа.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Испољава страхове радњом (покретом),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ријечима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изразима лица, лица, тражи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утјеху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подршку одраслих.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Емотивно реагује и одговара на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осјећања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потребе и жеље других, умије да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саосјећа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са другима (нпр.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смијех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плач).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Pts val="1200"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sr-Cyrl-RS" sz="1600" b="0" kern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Интутитивно</a:t>
                      </a:r>
                      <a:r>
                        <a:rPr lang="sr-Cyrl-RS" sz="1600" b="0" kern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се  понаша у складу са универзалним моралним </a:t>
                      </a:r>
                      <a:r>
                        <a:rPr lang="sr-Cyrl-RS" sz="1600" b="0" kern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вриједностима</a:t>
                      </a:r>
                      <a:r>
                        <a:rPr lang="sr-Cyrl-RS" sz="1600" b="0" kern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(искреност, праведност, солидарност </a:t>
                      </a:r>
                      <a:r>
                        <a:rPr lang="sr-Cyrl-RS" sz="1600" b="0" kern="12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итд</a:t>
                      </a:r>
                      <a:r>
                        <a:rPr lang="sr-Cyrl-RS" sz="1600" b="0" kern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).</a:t>
                      </a:r>
                      <a:endParaRPr lang="en-US" sz="1600" b="0" kern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 marL="30711" marR="30711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Испољава своја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осјећања</a:t>
                      </a:r>
                      <a:r>
                        <a:rPr lang="ru-RU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вербално и невербално. 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и разликује позитивне и негативне емоције. 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емоцију на основу боје и тона гласа и геста. 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Именује емоције и емотивна стања дјеце и одраслих, укључујући и животиње на слици. 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Описује шт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 </a:t>
                      </a:r>
                      <a:r>
                        <a:rPr lang="ru-RU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га чини сретним, тужним, уплашеним и сл. 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Именује узроке сопствених емоција и предвиђа ситуације у којима се оне јављају.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способност да контролише испољавање својих негативних емоција и ослобађа их се на конструктиван и социјално прихватљив начин, без повређивања себе, других и имовине.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sr-Cyrl-RS" sz="1600" kern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Показује спремност је да улази у емоционалне односе са другима.</a:t>
                      </a:r>
                      <a:endParaRPr lang="en-US" sz="1600" kern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Одрасломе у кога има повјерења говори о свом унутрашњем свијету, стрепњама и страховима.                 ИТД.</a:t>
                      </a:r>
                      <a:endParaRPr lang="en-US" sz="1600" kern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 marL="30711" marR="30711" marT="0" marB="0"/>
                </a:tc>
                <a:extLst>
                  <a:ext uri="{0D108BD9-81ED-4DB2-BD59-A6C34878D82A}">
                    <a16:rowId xmlns:a16="http://schemas.microsoft.com/office/drawing/2014/main" val="766137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715487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576A4-A9FC-CAC3-AAF0-A7761DF1A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ПОТЕНЦИЈАЛНЕ АКТИВНОСТИ: ВОЉНО УПРАВЉАЊЕ ВЛАСТИТИМ ЕМОЦИЈАМА И ПОНАШАЊЕМ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50D8DD-7676-37DA-1A14-F922DFE44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Стимулисање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на испољавање позитивних емоција (игре скривања, покретне игре, игре с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пјевањем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итд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Разговарати са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помоћи им да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разумију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ријечи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којима се изражавају емоције;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препознавања емоција (користити ситуације из вртића: када неко дијете плаче, смије се, љути итд. Васпитач може да игра улогу љутог, тужног, веселог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да то искористи за разговор са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Лутке, картице, фотографије, слике су од велике помоћи у оваквим играма).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Приче, бајке, разговор са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дјецом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осјећањима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јунака у причама, као и о њиховим поступцима („Ко је добар, а ко не?“).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маште и игре улога (нпр. играјући се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љекара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се ослобађају страха од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посјете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љекару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бијелог мантила, инјекције).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Одлагање потреба и жеља (користити сваку, природно насталу ситуацију у којој је дијете принуђено да одлаже задовољење потреба (објаснити о чему се ради, зашто – тако се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вјежба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самоконтрола).  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5233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4B5ED-38E1-8EE7-1E58-FF4333F5F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28600"/>
            <a:ext cx="7620000" cy="533400"/>
          </a:xfrm>
          <a:solidFill>
            <a:srgbClr val="66FF99"/>
          </a:solidFill>
        </p:spPr>
        <p:txBody>
          <a:bodyPr/>
          <a:lstStyle/>
          <a:p>
            <a:pPr algn="ctr">
              <a:lnSpc>
                <a:spcPct val="107000"/>
              </a:lnSpc>
              <a:spcAft>
                <a:spcPts val="910"/>
              </a:spcAft>
            </a:pPr>
            <a:r>
              <a:rPr lang="sr-Cyrl-R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U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III 5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ОДГОВОРНОСТ ПРЕМА СЕБИ И ДРУГИМА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7C8708F-DA1C-819D-13CF-69BF38C96BA8}"/>
              </a:ext>
            </a:extLst>
          </p:cNvPr>
          <p:cNvGraphicFramePr>
            <a:graphicFrameLocks noGrp="1"/>
          </p:cNvGraphicFramePr>
          <p:nvPr/>
        </p:nvGraphicFramePr>
        <p:xfrm>
          <a:off x="34030" y="922337"/>
          <a:ext cx="9109970" cy="63068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54985">
                  <a:extLst>
                    <a:ext uri="{9D8B030D-6E8A-4147-A177-3AD203B41FA5}">
                      <a16:colId xmlns:a16="http://schemas.microsoft.com/office/drawing/2014/main" val="179853959"/>
                    </a:ext>
                  </a:extLst>
                </a:gridCol>
                <a:gridCol w="4554985">
                  <a:extLst>
                    <a:ext uri="{9D8B030D-6E8A-4147-A177-3AD203B41FA5}">
                      <a16:colId xmlns:a16="http://schemas.microsoft.com/office/drawing/2014/main" val="3836389732"/>
                    </a:ext>
                  </a:extLst>
                </a:gridCol>
              </a:tblGrid>
              <a:tr h="2328491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је способно да уради праву ствар у право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вријеме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стичући самопоуздање и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повјерење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у себе, али и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повјерење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одраслих.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посједује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вјештину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одговорног доношења одлука и способно је да промишља своје одлуке,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свјесно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посљедица својих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дјела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познаје дјечија права и поступа у складу са њима.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прихвата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додијељену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обавезу и преузима одговорност.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поштује права других, преговара и учествује у доношењу одлука у групи.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користи различите стратегије за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рјешавање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проблема.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32353" marR="3235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166717"/>
                  </a:ext>
                </a:extLst>
              </a:tr>
              <a:tr h="235842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353" marR="3235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3300229"/>
                  </a:ext>
                </a:extLst>
              </a:tr>
              <a:tr h="235842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sr-Cyrl-RS" sz="1600" b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353" marR="3235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353" marR="32353" marT="0" marB="0"/>
                </a:tc>
                <a:extLst>
                  <a:ext uri="{0D108BD9-81ED-4DB2-BD59-A6C34878D82A}">
                    <a16:rowId xmlns:a16="http://schemas.microsoft.com/office/drawing/2014/main" val="586371603"/>
                  </a:ext>
                </a:extLst>
              </a:tr>
              <a:tr h="3287887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Учествује у доношењу једноставних одлука, уз подршку одраслих.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самосталност и брине се о себи, уз минималну подршку одраслих (храна, облачење, обављање здравствено-хигијенских навика).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Извршава једноставне задатке који су му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повјерени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Користи различите стратегије и доноси одлуке, како би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ријешило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одређене проблеме, тражи помоћ одраслих.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32353" marR="32353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Доноси једноставне одлуке, уз минималну подршку одраслих (избор хране,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одјеће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играчака, књига, игре и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Прави избор, управља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промјенама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одговорно се носи са неочекиваним ситуацијама и фрустрацијама, уз подршку одраслих.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</a:t>
                      </a:r>
                      <a:r>
                        <a:rPr lang="ru-RU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оноси одлуке на основу тога шта се у његовом окружењу (породици, вртићу, вршњачкој групи) сматра добрим, вр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иј</a:t>
                      </a:r>
                      <a:r>
                        <a:rPr lang="ru-RU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едним, прихватљивим и позитивним.</a:t>
                      </a:r>
                      <a:r>
                        <a:rPr lang="en-U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           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Итд.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32353" marR="32353" marT="0" marB="0"/>
                </a:tc>
                <a:extLst>
                  <a:ext uri="{0D108BD9-81ED-4DB2-BD59-A6C34878D82A}">
                    <a16:rowId xmlns:a16="http://schemas.microsoft.com/office/drawing/2014/main" val="1244255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838537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0CD02-B6DF-4453-B246-A2178D061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ПОТЕНЦИЈАЛНЕ АКТИВНОСТИ: ОДГОВОРНОСТ ПРЕМА СЕБИ И ДРУГИМА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FF5DE2-BC85-7C4D-07BF-C01EE7D768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lnSpc>
                <a:spcPct val="107000"/>
              </a:lnSpc>
              <a:buClr>
                <a:srgbClr val="000000"/>
              </a:buClr>
              <a:buFont typeface="Wingdings" panose="05000000000000000000" pitchFamily="2" charset="2"/>
              <a:buChar char="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Укључивати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све послове који се тичу живота у васпитној групи (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поспремање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играчака, брисање прашине, подјела материјала за рад, постављање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распремање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стола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Clr>
                <a:srgbClr val="000000"/>
              </a:buClr>
              <a:buFont typeface="Wingdings" panose="05000000000000000000" pitchFamily="2" charset="2"/>
              <a:buChar char="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Посадити украсно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љековито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биље и учити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да брину о њему;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Clr>
                <a:srgbClr val="000000"/>
              </a:buClr>
              <a:buFont typeface="Wingdings" panose="05000000000000000000" pitchFamily="2" charset="2"/>
              <a:buChar char="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Подстицати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да заврше започето (игру, цртеж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Clr>
                <a:srgbClr val="000000"/>
              </a:buClr>
              <a:buFont typeface="Wingdings" panose="05000000000000000000" pitchFamily="2" charset="2"/>
              <a:buChar char="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Упознати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са елементарним дјечијим правима (право на храну, на игру,  чисту воду и ваздух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buClr>
                <a:srgbClr val="000000"/>
              </a:buClr>
              <a:buFont typeface="Wingdings" panose="05000000000000000000" pitchFamily="2" charset="2"/>
              <a:buChar char="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Приче,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пјесме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бајке, цртани филмови  чији јунаци исказују солидарност, хуманост, одговорност,  брину о другима или су нешто погрешно урадили, па су сносили одређене посљедице.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Wingdings" panose="05000000000000000000" pitchFamily="2" charset="2"/>
              <a:buChar char="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Кооперативне игре које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захтијевају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једноставне преговоре и заједничко доношење одлука (нпр. Како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подијелити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улоге у игри?)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А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ктивности које су усмјерене на разум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иј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евање узрочно-последичних веза.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(нпр.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направите парне слике по принципу Ако... онда, које ће д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ј</a:t>
            </a:r>
            <a:r>
              <a:rPr lang="ru-RU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еца спаривати. Бирајте једноставне ситуације, нпр. возе бицикл/ ролере без штитника,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разбили су кољена или срушили кулу од коцкица коју је друг направио.)                               итд.</a:t>
            </a:r>
            <a:endParaRPr lang="en-US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37212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5505E-A86E-2472-423B-02D77B1DE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76200"/>
            <a:ext cx="7620000" cy="787400"/>
          </a:xfrm>
          <a:solidFill>
            <a:srgbClr val="66FF99"/>
          </a:solidFill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III 6</a:t>
            </a: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ОДНОС ПРЕМА РАДУ (ПРАКТИЧНЕ АКТИВНОСТИ И РУТИНЕ)</a:t>
            </a:r>
            <a:br>
              <a:rPr lang="en-U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4E6870C-2D20-8544-AE40-0AB61E648DA0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885081"/>
          <a:ext cx="8839200" cy="58981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56660">
                  <a:extLst>
                    <a:ext uri="{9D8B030D-6E8A-4147-A177-3AD203B41FA5}">
                      <a16:colId xmlns:a16="http://schemas.microsoft.com/office/drawing/2014/main" val="3323261156"/>
                    </a:ext>
                  </a:extLst>
                </a:gridCol>
                <a:gridCol w="5082540">
                  <a:extLst>
                    <a:ext uri="{9D8B030D-6E8A-4147-A177-3AD203B41FA5}">
                      <a16:colId xmlns:a16="http://schemas.microsoft.com/office/drawing/2014/main" val="3676469048"/>
                    </a:ext>
                  </a:extLst>
                </a:gridCol>
              </a:tblGrid>
              <a:tr h="2177776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је самостално у бризи о себи, усвојило је низ навика и радњи које су постале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дио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свакодневне рутине.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је самостално у обављању  различитих практичних и радних активности.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је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свјесно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важности и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вриједности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људског рада, поштује радне људе, има пажљив однос према производима њиховог рада, учествује у животу и раду одраслих, у складу са својим могућностима.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</a:t>
                      </a:r>
                      <a:r>
                        <a:rPr lang="sr-Cyrl-RS" sz="1600" b="1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разумије</a:t>
                      </a:r>
                      <a:r>
                        <a:rPr lang="sr-Cyrl-RS" sz="1600" b="1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значај одговорног понашања у саобраћају.</a:t>
                      </a:r>
                      <a:endParaRPr lang="en-US" sz="1600" b="1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4309" marR="6430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798728"/>
                  </a:ext>
                </a:extLst>
              </a:tr>
              <a:tr h="233245">
                <a:tc gridSpan="2"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1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</a:t>
                      </a:r>
                      <a:endParaRPr lang="en-US" sz="1600" b="1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09" marR="6430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7400053"/>
                  </a:ext>
                </a:extLst>
              </a:tr>
              <a:tr h="233245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</a:pPr>
                      <a:r>
                        <a:rPr lang="sr-Cyrl-RS" sz="1600" b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09" marR="64309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09" marR="64309" marT="0" marB="0"/>
                </a:tc>
                <a:extLst>
                  <a:ext uri="{0D108BD9-81ED-4DB2-BD59-A6C34878D82A}">
                    <a16:rowId xmlns:a16="http://schemas.microsoft.com/office/drawing/2014/main" val="1219872039"/>
                  </a:ext>
                </a:extLst>
              </a:tr>
              <a:tr h="296913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Самостално пере руке, умива се, пере зубе и чешља се, уз подстицај одраслих.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Самостално обавља физиолошке потребе, уз подстицај одраслих.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Самостално једе (користи кашику и почиње да користи виљушку).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Самостално облачи и обува поједине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дијелове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одјеће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обуће (потребна му је помоћ).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09" marR="64309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Самостално обавља свакодневне рутинске активности (устајање, прање руку, умивање, прање зуба, чешљање, храњење, облачење, свлачење и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Самостално је у обављању физиолошких потреба (зна само да се обрише у тоалету).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Самостално се храни (користи прибор за јело).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1200"/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Само бира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одјећу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коју ће обући, самостално се облачи (закопчава дугмад и  рајсфершлус, везује пертле, или бар покушава).   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итд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309" marR="64309" marT="0" marB="0"/>
                </a:tc>
                <a:extLst>
                  <a:ext uri="{0D108BD9-81ED-4DB2-BD59-A6C34878D82A}">
                    <a16:rowId xmlns:a16="http://schemas.microsoft.com/office/drawing/2014/main" val="19338349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237864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F3C9B-BA11-F2B9-C517-AF22B892F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52400"/>
            <a:ext cx="7620000" cy="10160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ПОТЕНЦИЈАЛНЕ АКТИВНОСТИ: ОДНОС ПРЕМА РАДУ (ПРАКТИЧНЕ АКТИВНОСТИ И РУТИНЕ)</a:t>
            </a: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90CC3-3D89-6F6F-C388-04DA4230B0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које подстичу осамостаљивање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усвајање рутинских радњи које се тичу бриге о себи (облачење и свлачење, обување, стављања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одјеће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на мјесто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које подстичу осамостаљивање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погледу практичних и радних активности (правилно коришћење, чување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поспремање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играчака, постављање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поспремање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стола,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распремање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собе, дворишта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на изграђивању навика правилног коришћења играчака и материјала за рад (нпр. затворити фломастере, наоштрити оловке, разврстати играчке и вратити их на мјесто на којем стоје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Приче, бајке, басне, цртани филмови  (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нпр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:„Маца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папучарка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“).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Интерактивне платнене књиге (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лијепљење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чичка, откопчавање и закопчавање дугмади,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провлачење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пертлица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Активности у којима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могу да се упознају,  истражују и  рукују једноставним апаратима у домаћинству (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фен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за косу, телевизор, даљински управљач, телефон,  компјутер, сат, миксер и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   </a:t>
            </a:r>
            <a:endParaRPr lang="sr-Cyrl-RS" sz="1800" dirty="0">
              <a:solidFill>
                <a:srgbClr val="0070C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						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15828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0AB2E-8C45-CC50-53CC-3260BA312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533400"/>
            <a:ext cx="7620000" cy="533401"/>
          </a:xfrm>
          <a:solidFill>
            <a:srgbClr val="66FFFF"/>
          </a:solidFill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Latn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IV </a:t>
            </a:r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ОТКРИВАЊЕ И РАЗУМИЈЕВАЊЕ СВИЈЕТА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0B9CE-E536-B7EF-0040-5F1B9447D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559" y="1473122"/>
            <a:ext cx="8686800" cy="4830763"/>
          </a:xfrm>
        </p:spPr>
        <p:txBody>
          <a:bodyPr/>
          <a:lstStyle/>
          <a:p>
            <a:pPr marL="0" marR="9525" indent="0" algn="just">
              <a:lnSpc>
                <a:spcPct val="107000"/>
              </a:lnSpc>
              <a:spcAft>
                <a:spcPts val="595"/>
              </a:spcAft>
              <a:buNone/>
            </a:pP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је отворено, задовољно и слободно  да пита, да се чуди, истражује, да буде укључено и </a:t>
            </a:r>
            <a:r>
              <a:rPr lang="sr-Cyrl-BA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акивно</a:t>
            </a: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Посматрајући и истражујући свијет око себе  долази до различитих  запажања, идеја и питања. Својим питањима, која су израз природне радозналости, представља свој угао гледања на појаве, процесе, појмове и информације. Постављање питања  најбољи је показатељ присуства критичког мишљења и спремности за </a:t>
            </a:r>
            <a:r>
              <a:rPr lang="sr-Cyrl-BA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цјеложивотно</a:t>
            </a: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учење. Дијете користи различите врсте </a:t>
            </a:r>
            <a:r>
              <a:rPr lang="sr-Cyrl-BA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израж</a:t>
            </a:r>
            <a:r>
              <a:rPr lang="sr-Latn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BA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вања</a:t>
            </a: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истражује свим својим чулима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упознаје и користи научне вјештине како би разумјело и размијенило </a:t>
            </a:r>
            <a:r>
              <a:rPr lang="sr-Cyrl-BA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осећања</a:t>
            </a: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мисли и идеје о свијету које га окружује. Дијете је  укључено у разноврсне сврсисходне </a:t>
            </a:r>
            <a:r>
              <a:rPr lang="sr-Cyrl-BA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активости</a:t>
            </a: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осјећа се задовољно, јер је његов допринос препознат. Код дјеце се шири знање о свијету у њему и око њега (појам о себи, породица, село, град, држава, живи свијет, материјални свијет, свијет </a:t>
            </a:r>
            <a:r>
              <a:rPr lang="sr-Cyrl-BA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људи</a:t>
            </a: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48847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6CE9A-EBFE-A5C5-C40D-900636F64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381000"/>
            <a:ext cx="7620000" cy="457200"/>
          </a:xfrm>
        </p:spPr>
        <p:txBody>
          <a:bodyPr/>
          <a:lstStyle/>
          <a:p>
            <a:pPr algn="ctr"/>
            <a:b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ПРОГРАМСКИ ЦИЉЕВИ </a:t>
            </a:r>
            <a:r>
              <a:rPr lang="sr-Cyrl-BA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ЗАДАЦИ ВАСПИТАЧА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90EA5-BB21-9FA6-0E44-8E89F43A43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ствара услове у којем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свако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неки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зачетак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него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што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може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примијетити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ијете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акумулирано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сазнање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искуства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још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увијек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неизрецива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интуитивна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представљају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даље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учење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организује средину која ће одговарати на сазнајне потребе дјеце и природу учења, у складу са индивидуалним особеностима, стиловима и темпом дјечијег развоја и учења.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кроз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усмјерени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дијалог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прати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дјечију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поставља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изазове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дјечијем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откривању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разумијевању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свијета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код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сваког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дјетета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препозна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подржи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развија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специфичне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способности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организујући  адекватне игре и активности  из зоне наредног развоја.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организује игре и  активности у којима ће дијете градити знања на основу откривања узрочно - посљедичних веза </a:t>
            </a:r>
          </a:p>
          <a:p>
            <a:pPr marL="0" lvl="0" indent="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None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38417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E8D1D-CD31-1586-3437-AE0F9ED72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81185"/>
            <a:ext cx="7391400" cy="457200"/>
          </a:xfrm>
        </p:spPr>
        <p:txBody>
          <a:bodyPr/>
          <a:lstStyle/>
          <a:p>
            <a:br>
              <a:rPr lang="sr-Cyrl-RS" sz="18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18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RS" sz="2400" b="1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en-US" sz="2400" b="1" dirty="0">
                <a:solidFill>
                  <a:srgbClr val="FF0000"/>
                </a:solidFill>
                <a:highlight>
                  <a:srgbClr val="00FFFF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IV 1</a:t>
            </a:r>
            <a:r>
              <a:rPr lang="sr-Cyrl-RS" sz="2400" b="1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ЈА И СВИЈЕТ У КОЈЕМ ЖИВИМ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2C0EAB-9357-C48C-CFD7-9F898BBB2A97}"/>
              </a:ext>
            </a:extLst>
          </p:cNvPr>
          <p:cNvSpPr txBox="1"/>
          <p:nvPr/>
        </p:nvSpPr>
        <p:spPr>
          <a:xfrm>
            <a:off x="228600" y="1524000"/>
            <a:ext cx="8915400" cy="4624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GB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ОПШТИ ИСХОДИ УЧЕЊА</a:t>
            </a:r>
            <a:endParaRPr lang="en-US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радознало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заинтересовано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истражује непосредно</a:t>
            </a:r>
            <a:r>
              <a:rPr lang="sr-Cyrl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окружење.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 истражује и учи o човјеку као живом бићу.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истражује и учи o  свијету који га окружује. 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Latn-BA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Дете</a:t>
            </a:r>
            <a:r>
              <a:rPr lang="sr-Latn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BA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препознаје</a:t>
            </a:r>
            <a:r>
              <a:rPr lang="sr-Latn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BA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повезаност</a:t>
            </a:r>
            <a:r>
              <a:rPr lang="sr-Latn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BA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природе</a:t>
            </a:r>
            <a:r>
              <a:rPr lang="sr-Latn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природних ресурса и других живих бића </a:t>
            </a:r>
            <a:r>
              <a:rPr lang="sr-Latn-BA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sr-Latn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BA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животом</a:t>
            </a:r>
            <a:r>
              <a:rPr lang="sr-Latn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BA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човјека</a:t>
            </a:r>
            <a:r>
              <a:rPr lang="sr-Cyrl-BA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упознаје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узрочно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посљедичне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односе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кроз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непосредно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искуство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окружењем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користи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различите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ресурсе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конструктивни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материјал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преобликује и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ствара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нешто ново.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повезује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учење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вртићу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искуством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код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куће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другим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окружењима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сналажљиво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предузимљиво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истрајно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самостално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спретно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одговорно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спремно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интеракцију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окружењем</a:t>
            </a:r>
            <a:r>
              <a:rPr lang="sr-Cyrl-RS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2465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4C138-9A39-673E-C066-C98834E87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62000"/>
            <a:ext cx="8839200" cy="2849563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300"/>
              </a:spcAft>
            </a:pPr>
            <a:r>
              <a:rPr lang="en-U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I </a:t>
            </a:r>
            <a:r>
              <a:rPr lang="sr-Cyrl-R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ОПШТИ ПОДАЦИ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300"/>
              </a:spcAft>
              <a:buNone/>
            </a:pPr>
            <a:r>
              <a:rPr lang="ru-RU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1.</a:t>
            </a:r>
            <a:r>
              <a:rPr lang="ru-RU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Подаци о предшколској установи </a:t>
            </a:r>
            <a:r>
              <a:rPr lang="sr-Cyrl-R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(назив и мјесто): _________________________________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2819400" algn="l"/>
              </a:tabLst>
            </a:pP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2. Облик оснивања:   а) ЈАВНА		б) ПРИВАТНА:______________________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2819400" algn="l"/>
              </a:tabLst>
            </a:pPr>
            <a:r>
              <a:rPr lang="sr-Cyrl-C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3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. </a:t>
            </a:r>
            <a:r>
              <a:rPr lang="sr-Latn-BA" sz="12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Пол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: а) </a:t>
            </a:r>
            <a:r>
              <a:rPr lang="sr-Latn-BA" sz="12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мушки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б) </a:t>
            </a:r>
            <a:r>
              <a:rPr lang="sr-Latn-BA" sz="12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женски</a:t>
            </a:r>
            <a:r>
              <a:rPr lang="sr-Latn-BA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sr-Cyrl-BA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(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заокружите један од понуђених одговора)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2819400" algn="l"/>
              </a:tabLst>
            </a:pPr>
            <a:r>
              <a:rPr lang="sr-Cyrl-BA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4. </a:t>
            </a:r>
            <a:r>
              <a:rPr lang="sr-Cyrl-C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Године живота: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_____________ (молим Вас да упишете на црту)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2819400" algn="l"/>
              </a:tabLst>
            </a:pPr>
            <a:r>
              <a:rPr lang="sr-Cyrl-R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5. </a:t>
            </a:r>
            <a:r>
              <a:rPr lang="sr-Cyrl-R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sr-Cyrl-C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Радни статус: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а) приправни</a:t>
            </a:r>
            <a:r>
              <a:rPr lang="sr-Latn-BA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к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б) волонтер в) запослен на одређено г) стално запослен (заокружите један од понуђених одговора)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  <a:tab pos="2819400" algn="l"/>
              </a:tabLst>
            </a:pPr>
            <a:r>
              <a:rPr lang="sr-Cyrl-C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6. 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sr-Cyrl-C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Радни стаж: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а) до 0-10 година б) од </a:t>
            </a:r>
            <a:r>
              <a:rPr lang="sr-Cyrl-BA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11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-20 година в) од 21-30 година г)  од 31-40 </a:t>
            </a:r>
            <a:r>
              <a:rPr lang="sr-Cyrl-BA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(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заокружите један од понуђених одговора)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  <a:tab pos="2819400" algn="l"/>
              </a:tabLst>
            </a:pPr>
            <a:r>
              <a:rPr lang="sr-Cyrl-C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7. 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sr-Cyrl-C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Ваша стручна спрема:</a:t>
            </a:r>
            <a:r>
              <a:rPr lang="sr-Cyrl-BA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(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заокружите један од понуђених одговора)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  <a:tab pos="2819400" algn="l"/>
              </a:tabLst>
            </a:pP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а) виша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  <a:tab pos="2819400" algn="l"/>
              </a:tabLst>
            </a:pP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б) </a:t>
            </a:r>
            <a:r>
              <a:rPr lang="sr-Cyrl-BA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факултет (I циклус студија)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  <a:tab pos="2819400" algn="l"/>
              </a:tabLst>
            </a:pP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в) </a:t>
            </a:r>
            <a:r>
              <a:rPr lang="sr-Cyrl-BA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магистарске или мастер студије (II циклус студија)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  <a:tab pos="2819400" algn="l"/>
              </a:tabLst>
            </a:pPr>
            <a:r>
              <a:rPr lang="sr-Cyrl-R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г) др ( </a:t>
            </a:r>
            <a:r>
              <a:rPr lang="sr-Latn-R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III</a:t>
            </a:r>
            <a:r>
              <a:rPr lang="sr-Cyrl-R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 циклус студија)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  <a:tab pos="2819400" algn="l"/>
              </a:tabLst>
            </a:pP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8. Радите као: а) ВАСПИТАЧ            б) СТРУЧНИ САРАДНИК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</a:tabLst>
            </a:pPr>
            <a:r>
              <a:rPr lang="sr-Cyrl-R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9</a:t>
            </a:r>
            <a:r>
              <a:rPr lang="sr-Cyrl-BA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. Ваше стручно звање: </a:t>
            </a:r>
            <a:r>
              <a:rPr lang="sr-Cyrl-BA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_____________________________________________________ (допуни)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  <a:tab pos="2819400" algn="l"/>
              </a:tabLst>
            </a:pPr>
            <a:r>
              <a:rPr lang="sr-Cyrl-C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10. </a:t>
            </a:r>
            <a:r>
              <a:rPr lang="sr-Cyrl-R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Уколико радите на </a:t>
            </a:r>
            <a:r>
              <a:rPr lang="sr-Cyrl-RS" sz="12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мјесту</a:t>
            </a:r>
            <a:r>
              <a:rPr lang="sr-Cyrl-R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васпитача, у којој </a:t>
            </a:r>
            <a:r>
              <a:rPr lang="sr-Cyrl-CS" sz="12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васпитној групи тренутно радите: </a:t>
            </a:r>
            <a:r>
              <a:rPr lang="sr-Cyrl-BA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(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заокружите један од понуђених одговора)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</a:tabLst>
            </a:pP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а) </a:t>
            </a:r>
            <a:r>
              <a:rPr lang="sr-Cyrl-CS" sz="12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јасличка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</a:tabLst>
            </a:pP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б) млађа </a:t>
            </a:r>
            <a:r>
              <a:rPr lang="sr-Cyrl-CS" sz="12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вртићка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</a:tabLst>
            </a:pP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в) средња </a:t>
            </a:r>
            <a:r>
              <a:rPr lang="sr-Cyrl-CS" sz="12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вртићка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</a:tabLst>
            </a:pP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г) старија </a:t>
            </a:r>
            <a:r>
              <a:rPr lang="sr-Cyrl-CS" sz="12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вртићка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</a:tabLst>
            </a:pP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д) </a:t>
            </a:r>
            <a:r>
              <a:rPr lang="sr-Cyrl-CS" sz="12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мјешовита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sr-Cyrl-CS" sz="12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вртићка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  <a:tabLst>
                <a:tab pos="457200" algn="l"/>
              </a:tabLst>
            </a:pP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ђ) продужени боравак за </a:t>
            </a:r>
            <a:r>
              <a:rPr lang="sr-Cyrl-CS" sz="12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дјецу</a:t>
            </a:r>
            <a:r>
              <a:rPr lang="sr-Cyrl-CS" sz="12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основне школе</a:t>
            </a:r>
            <a:endParaRPr lang="en-US" sz="12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EE27CE2-66C6-4265-F478-21BF08368758}"/>
              </a:ext>
            </a:extLst>
          </p:cNvPr>
          <p:cNvSpPr txBox="1">
            <a:spLocks/>
          </p:cNvSpPr>
          <p:nvPr/>
        </p:nvSpPr>
        <p:spPr bwMode="auto">
          <a:xfrm>
            <a:off x="990600" y="0"/>
            <a:ext cx="7924800" cy="174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sr-Cyrl-RS" b="1" kern="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ИНСТРУМЕНТ: </a:t>
            </a:r>
            <a:r>
              <a:rPr lang="sr-Cyrl-RS" kern="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Упитник за васпитаче и стручне сараднике у предшколским установама</a:t>
            </a:r>
            <a:endParaRPr lang="en-GB" kern="0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99138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5E69A28-C1AC-7CEA-BA12-015205EF5C84}"/>
              </a:ext>
            </a:extLst>
          </p:cNvPr>
          <p:cNvGraphicFramePr>
            <a:graphicFrameLocks noGrp="1"/>
          </p:cNvGraphicFramePr>
          <p:nvPr/>
        </p:nvGraphicFramePr>
        <p:xfrm>
          <a:off x="114300" y="457200"/>
          <a:ext cx="8915400" cy="62813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1399">
                  <a:extLst>
                    <a:ext uri="{9D8B030D-6E8A-4147-A177-3AD203B41FA5}">
                      <a16:colId xmlns:a16="http://schemas.microsoft.com/office/drawing/2014/main" val="2377589896"/>
                    </a:ext>
                  </a:extLst>
                </a:gridCol>
                <a:gridCol w="5334001">
                  <a:extLst>
                    <a:ext uri="{9D8B030D-6E8A-4147-A177-3AD203B41FA5}">
                      <a16:colId xmlns:a16="http://schemas.microsoft.com/office/drawing/2014/main" val="3981965903"/>
                    </a:ext>
                  </a:extLst>
                </a:gridCol>
              </a:tblGrid>
              <a:tr h="264602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</a:t>
                      </a:r>
                      <a:r>
                        <a:rPr lang="sr-Cyrl-RS" sz="18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 ДЈЕТЕТА</a:t>
                      </a:r>
                      <a:endParaRPr lang="en-US" sz="18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40" marR="6304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8549019"/>
                  </a:ext>
                </a:extLst>
              </a:tr>
              <a:tr h="26460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800" b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40" marR="6304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8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40" marR="63040" marT="0" marB="0"/>
                </a:tc>
                <a:extLst>
                  <a:ext uri="{0D108BD9-81ED-4DB2-BD59-A6C34878D82A}">
                    <a16:rowId xmlns:a16="http://schemas.microsoft.com/office/drawing/2014/main" val="1211296543"/>
                  </a:ext>
                </a:extLst>
              </a:tr>
              <a:tr h="5726334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захтјев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именује  </a:t>
                      </a: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дијелове тијела.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Зна ко га је родио. 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 себе, маму и тату на слици.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Именује чланове породице.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и именује појмове везане за  средину која га окружује  (</a:t>
                      </a:r>
                      <a:r>
                        <a:rPr lang="sr-Cyrl-BA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вртић,породица,насеље</a:t>
                      </a: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...).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Укључује се у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симболичке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игре</a:t>
                      </a: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: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“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Као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да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” “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Кобајаги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” 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 игре улога (породица, вртић…)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3040" marR="6304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именује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основне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карактеристике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изгледа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грађе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човјековог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тијела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Познаје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функција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сопственог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тијела</a:t>
                      </a: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на (око види, уши чују и сл.)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Именује и описује 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фазе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човјековог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живота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(рађање, </a:t>
                      </a:r>
                      <a:r>
                        <a:rPr lang="sr-Cyrl-RS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дјетињство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младост, зрело доба, старост).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Уочава 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полне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разлика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код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људи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учествује у разговору на тему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како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се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дјеца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рађају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Именује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услове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неопходне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живот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људи 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(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ваздух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вода,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храна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хигијена,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заштита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невремена</a:t>
                      </a:r>
                      <a:r>
                        <a:rPr lang="en-GB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хладноће</a:t>
                      </a: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одјећа, кућа, насеље и </a:t>
                      </a:r>
                      <a:r>
                        <a:rPr lang="sr-Cyrl-BA" sz="18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Разумије да  човјек оснива породицу, која има своју структуру и да је дио исте.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8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Зна породичне функције и улоге у породици.                      ИТД.</a:t>
                      </a:r>
                      <a:endParaRPr lang="en-US" sz="18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3040" marR="63040" marT="0" marB="0"/>
                </a:tc>
                <a:extLst>
                  <a:ext uri="{0D108BD9-81ED-4DB2-BD59-A6C34878D82A}">
                    <a16:rowId xmlns:a16="http://schemas.microsoft.com/office/drawing/2014/main" val="22484766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082331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3BB81-4EA5-2DC9-83DC-5E474A0E5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ПОТЕНЦИЈАЛНЕ АКТИВНОСТИ: ЈА И СВИЈЕТ У КОЈЕМ ЖИВИМ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682BF-0791-644F-2383-02E918EB1B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95400"/>
            <a:ext cx="8991600" cy="4724400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соби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вртићу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стварати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окружење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 којем су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доступни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разноврсни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дидактички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конструкторски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материјали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играчке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огледала, прибор за писање и цртање, прибор за јело и хигијену, које ће омогућити самоиницијативно упознавање и манипулисање окружењем у којем бораве;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Заједничке и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учења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путем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нпр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 пљескање длановима,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пућкати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устима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пошаљи пољубац - цмок,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понављати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гласове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оно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тек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изговорило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како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касније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опонашало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демонстрирало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комплексније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радње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Игролике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скривача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скривања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проналажење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скривеног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лика,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слике.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почетку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понављањем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исте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позиције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а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касније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промјеном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измјештањем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покривањем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окужењу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којем дијете борави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Игролике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активности ''проналазача'' – у простору у којем бораве препознају, показују или  именују  и по налогу показују особе или доносе одређене предмете и слике;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именовања, манипулисања,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кориштења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интеракције са окружењем  у којем дијете борави, у односу на његове  потребе  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64727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2DC585D-D86C-B5AE-89A8-E19E4C5D0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0"/>
            <a:ext cx="8610600" cy="376561"/>
          </a:xfrm>
          <a:solidFill>
            <a:srgbClr val="66FFFF"/>
          </a:solidFill>
        </p:spPr>
        <p:txBody>
          <a:bodyPr/>
          <a:lstStyle/>
          <a:p>
            <a:pPr algn="ctr"/>
            <a:br>
              <a:rPr lang="sr-Cyrl-RS" sz="18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sr-Cyrl-RS" sz="1800" b="1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b="1" dirty="0">
                <a:solidFill>
                  <a:srgbClr val="FF0000"/>
                </a:solidFill>
                <a:highlight>
                  <a:srgbClr val="00FFFF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IV 2 </a:t>
            </a:r>
            <a:r>
              <a:rPr lang="en-GB" sz="2000" b="1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ПОЈАВЕ </a:t>
            </a:r>
            <a:r>
              <a:rPr lang="sr-Cyrl-BA" sz="2000" b="1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en-GB" sz="2000" b="1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ПРОЦЕСИ У СВИЈЕТУ КОЈИ НАС ОКРУЖУЈЕ</a:t>
            </a:r>
            <a:br>
              <a:rPr lang="en-US" sz="20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DB313CD-D7BC-07BE-920F-B67BC57FCE7E}"/>
              </a:ext>
            </a:extLst>
          </p:cNvPr>
          <p:cNvGraphicFramePr>
            <a:graphicFrameLocks noGrp="1"/>
          </p:cNvGraphicFramePr>
          <p:nvPr/>
        </p:nvGraphicFramePr>
        <p:xfrm>
          <a:off x="76200" y="403934"/>
          <a:ext cx="8991600" cy="63343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39624">
                  <a:extLst>
                    <a:ext uri="{9D8B030D-6E8A-4147-A177-3AD203B41FA5}">
                      <a16:colId xmlns:a16="http://schemas.microsoft.com/office/drawing/2014/main" val="2351994769"/>
                    </a:ext>
                  </a:extLst>
                </a:gridCol>
                <a:gridCol w="4451976">
                  <a:extLst>
                    <a:ext uri="{9D8B030D-6E8A-4147-A177-3AD203B41FA5}">
                      <a16:colId xmlns:a16="http://schemas.microsoft.com/office/drawing/2014/main" val="2955430511"/>
                    </a:ext>
                  </a:extLst>
                </a:gridCol>
              </a:tblGrid>
              <a:tr h="2431526">
                <a:tc grid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самоиницијативно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самостално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учи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доводи у везу себе, </a:t>
                      </a:r>
                      <a:r>
                        <a:rPr lang="sr-Cyrl-BA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људе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животиње, биљке, процесе и појаве.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посматра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уочава,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истражује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појаве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процесе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природи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основу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непосредно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искуство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узрочно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-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посљедичне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односе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између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пој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процеса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окружењу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стиче искуства и знања о постојању живог и неживог свијета.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примјењује и користи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информације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различитих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извора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 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објашњавање појава и процеса на различите начине.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36453" marR="3645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8198359"/>
                  </a:ext>
                </a:extLst>
              </a:tr>
              <a:tr h="262557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</a:t>
                      </a:r>
                      <a:r>
                        <a:rPr lang="sr-Cyrl-RS" sz="160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 ДЈЕТЕТА</a:t>
                      </a:r>
                      <a:endParaRPr lang="en-US" sz="160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53" marR="3645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3936732"/>
                  </a:ext>
                </a:extLst>
              </a:tr>
              <a:tr h="26255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53" marR="3645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453" marR="36453" marT="0" marB="0"/>
                </a:tc>
                <a:extLst>
                  <a:ext uri="{0D108BD9-81ED-4DB2-BD59-A6C34878D82A}">
                    <a16:rowId xmlns:a16="http://schemas.microsoft.com/office/drawing/2014/main" val="2983042341"/>
                  </a:ext>
                </a:extLst>
              </a:tr>
              <a:tr h="331790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Показује, именује и разликује животиње, биљке и </a:t>
                      </a:r>
                      <a:r>
                        <a:rPr lang="sr-Cyrl-BA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људе</a:t>
                      </a: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у окружењу и на сликама.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Наводи неке видљиве карактеристике животиња (плива, лети, трчи, има перје, длаку и </a:t>
                      </a:r>
                      <a:r>
                        <a:rPr lang="sr-Cyrl-BA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изглед и карактеристике биљке, повезује их са појмом биљке (нпр. дрво има лишће). 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Поставља  и одговара на питања: ''Шта је ово, Ко је то, Како?''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36453" marR="36453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Уочава сличности и разлике између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човјека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других живих бића. 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Уочава и именује типичне представнике животињског и биљног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свијета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из непосредног окружења и шире.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Познаје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карактеристике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типичних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представника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животињског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биљног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свијета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 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Описује   животни циклус биљака и животиња  из непосредног окружења.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sr-Cyrl-RS" sz="1600" b="0" kern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Именује и уочава сличности и разлике између класа   животиња и класа биљака.          ИТД.</a:t>
                      </a:r>
                      <a:endParaRPr lang="en-US" sz="1600" b="0" kern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 marL="36453" marR="36453" marT="0" marB="0"/>
                </a:tc>
                <a:extLst>
                  <a:ext uri="{0D108BD9-81ED-4DB2-BD59-A6C34878D82A}">
                    <a16:rowId xmlns:a16="http://schemas.microsoft.com/office/drawing/2014/main" val="38438358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48663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8C5A8-7D64-36F4-13E0-5AE93ACBB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br>
              <a:rPr lang="sr-Cyrl-BA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BA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AКТИВНОСТИ: ПОЈАВЕ И ПРОЦЕСИ КОЈИ НАС ОКРУЖУЈУ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3667D7-6707-FACA-8893-D44BD57459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апликацијама,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сликовницама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играчкама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видео и музичким материјалима,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сврхом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препознају или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именују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разне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животиње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биљке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појаве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препознају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одговоре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питање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примјер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'“шта ради дјечак“; „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шта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једе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зеко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гдје живи медо“, или препознавање појаве „шта пада -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киша,снијег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 шта дува - вјетар“ и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упознавања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животиња и биљака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карактеристичних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крај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коме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мачка,пас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крава, коњ, маслачак, тратинчица и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посматрања животиња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дворишту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вртића (инсекти, мачка, птице и сл.) и другим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ним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амбијентима које можемо посјетити са дјецом;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уочавања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демонстрирања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специфичности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понашању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неких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животиња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како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 оглашавају, ходају или лете,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изгледају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граде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гнијезда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припремају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зиму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З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атим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нпр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крава муче, пас лаје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жаба скаче,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медо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хода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птица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поређења човјека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осталим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живим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бићима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шта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чини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аутентичним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има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душу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разум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sr-Cyrl-RS" sz="180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                             ИТД.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2617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C05FD-8A8A-AAFC-D71B-69D0DE699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28600"/>
            <a:ext cx="7620000" cy="609600"/>
          </a:xfrm>
          <a:solidFill>
            <a:srgbClr val="66FFFF"/>
          </a:solidFill>
        </p:spPr>
        <p:txBody>
          <a:bodyPr/>
          <a:lstStyle/>
          <a:p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IV 3 </a:t>
            </a:r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ЧУЛНО-ПЕРЦЕПТИВНА ИСКУСТВА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7CF0580-5E07-E1D1-F7EC-A712CFDCEA9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0" y="805649"/>
          <a:ext cx="9144000" cy="22423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4000">
                  <a:extLst>
                    <a:ext uri="{9D8B030D-6E8A-4147-A177-3AD203B41FA5}">
                      <a16:colId xmlns:a16="http://schemas.microsoft.com/office/drawing/2014/main" val="2299669182"/>
                    </a:ext>
                  </a:extLst>
                </a:gridCol>
              </a:tblGrid>
              <a:tr h="224235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свакодневно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користи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чулна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искуства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утиске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цјеловито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опажање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испитивање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предмета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појава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процеса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као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њихових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односа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Дијете,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складу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узрастом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користи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чула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посматрање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истраживање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процеса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природи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доводи у везу себе, људе, биљке, животиње, предмете и појаве у непосредном окружењу.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Дијете  користи  информације из различитих извора о живој и неживој природи.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03200" algn="l"/>
                        </a:tabLst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учи како треба учити и радити.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614939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6664C1E-B4E4-AED9-036F-E112C0360151}"/>
              </a:ext>
            </a:extLst>
          </p:cNvPr>
          <p:cNvGraphicFramePr>
            <a:graphicFrameLocks noGrp="1"/>
          </p:cNvGraphicFramePr>
          <p:nvPr/>
        </p:nvGraphicFramePr>
        <p:xfrm>
          <a:off x="0" y="3048001"/>
          <a:ext cx="9144000" cy="39806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54923">
                  <a:extLst>
                    <a:ext uri="{9D8B030D-6E8A-4147-A177-3AD203B41FA5}">
                      <a16:colId xmlns:a16="http://schemas.microsoft.com/office/drawing/2014/main" val="1170225116"/>
                    </a:ext>
                  </a:extLst>
                </a:gridCol>
                <a:gridCol w="4689077">
                  <a:extLst>
                    <a:ext uri="{9D8B030D-6E8A-4147-A177-3AD203B41FA5}">
                      <a16:colId xmlns:a16="http://schemas.microsoft.com/office/drawing/2014/main" val="2999478415"/>
                    </a:ext>
                  </a:extLst>
                </a:gridCol>
              </a:tblGrid>
              <a:tr h="225961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56" marR="2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380367"/>
                  </a:ext>
                </a:extLst>
              </a:tr>
              <a:tr h="2259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56" marR="2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56" marR="2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484302"/>
                  </a:ext>
                </a:extLst>
              </a:tr>
              <a:tr h="942929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Посматра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додирује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свој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лик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огледалу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себе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фотографији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своје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ствари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играчке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56" marR="2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разлике између свог лика и друге дјеце у огледалу. </a:t>
                      </a:r>
                      <a:endParaRPr lang="en-US" sz="1600" b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и именује видљиве дијелове тијела. </a:t>
                      </a:r>
                      <a:endParaRPr lang="en-US" sz="1600" b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56" marR="2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3072589"/>
                  </a:ext>
                </a:extLst>
              </a:tr>
              <a:tr h="46495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особе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којима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чешће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види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непосредном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окружењу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56" marR="2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Уочава да осим њега живе и други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љу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  (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непосредном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окружењу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шире).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56" marR="2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124188"/>
                  </a:ext>
                </a:extLst>
              </a:tr>
              <a:tr h="195019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ликове и п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редмете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свог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окружења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слици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(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пас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ма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чка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.)</a:t>
                      </a: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детаље на слици, макети, моделу.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Спаја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дијелове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слике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који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чине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цјелину (до четири дијела).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28600" algn="just">
                        <a:lnSpc>
                          <a:spcPct val="107000"/>
                        </a:lnSpc>
                      </a:pP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26456" marR="2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Посматра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боје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природи</a:t>
                      </a: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Разликује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именује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основне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изведене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боје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Ствара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боје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комбиновањем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Именује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нијансе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боја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Разликује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свјетло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таму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Повезује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дијелове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цјелине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          ИТД.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26456" marR="264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4894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004785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702E9-6C93-CA1A-66BD-F45D904C8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87694"/>
            <a:ext cx="7620000" cy="1066800"/>
          </a:xfrm>
        </p:spPr>
        <p:txBody>
          <a:bodyPr/>
          <a:lstStyle/>
          <a:p>
            <a:pPr algn="ctr"/>
            <a:r>
              <a:rPr lang="sr-Cyrl-BA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</a:t>
            </a:r>
            <a:br>
              <a:rPr lang="sr-Cyrl-BA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Cyrl-BA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ЧУЛНО-ПЕРЦЕПТИВНИХ ИСКУСТАВА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703EC8-5591-67CC-26EF-8FDAB5F195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51" y="1013618"/>
            <a:ext cx="8991600" cy="4830763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Заједничке активности – препознавање себе на слици и у огледалу, других особа у окружењу;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Препознавање и  именовања видљивих дијелова свог тијела, код друге особе или на слици;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препозавања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именовања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личних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ствари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манипулисање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истим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Игре и активности по налогу – „Ко је то“; „Донеси, пронађи, покажи“, „Шта се то чује“ (препознавање особа у свом окружењу, упознавање простора и сналажење у истом кроз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кориштење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чулних искустава);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са тактилним и звучним сликовницама (гледају, именују, додирују и препознају звукове и садржаје истих) са васпитачем у пару или индивидуално;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препознавања и именовања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ликов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слици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пас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мачка, кокошка, крава 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препознавања и именовања различитих предмета по боји, величини, облику;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разврставања предмета по одређеним карактеристикама (боја, облик, величина, материјал од којег је направљен и сл.);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10075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6904F-B72B-8332-161B-281A4F57E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01600"/>
            <a:ext cx="7696200" cy="1066800"/>
          </a:xfrm>
          <a:solidFill>
            <a:srgbClr val="66FFFF"/>
          </a:solidFill>
        </p:spPr>
        <p:txBody>
          <a:bodyPr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sr-Cyrl-BA" sz="1800" b="1" dirty="0">
                <a:solidFill>
                  <a:srgbClr val="92D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IV </a:t>
            </a:r>
            <a:r>
              <a:rPr lang="sr-Latn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sr-Cyrl-BA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ИСТРАЖИВАЊЕ И ЕКСПЕРИМЕНТИСАЊЕ 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(ЕЛЕМЕНТАРНА САЗНАЊА ИЗ НАУКЕ)</a:t>
            </a:r>
            <a:br>
              <a:rPr lang="en-US" sz="2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8F9FC1-50B1-8480-F62A-797E948C9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06" y="1295400"/>
            <a:ext cx="9033588" cy="4830763"/>
          </a:xfrm>
          <a:noFill/>
          <a:ln>
            <a:noFill/>
          </a:ln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800"/>
              </a:spcAft>
              <a:buNone/>
            </a:pPr>
            <a:r>
              <a:rPr lang="en-GB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ОПШТИ ИСХОДИ УЧЕЊА</a:t>
            </a:r>
            <a:endParaRPr lang="en-US" sz="1800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уочава и 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увиђа </a:t>
            </a: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 човјек својим дјеловањем и изумима  мијења непосредно окружење.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стиче сазнања о појединачним наукама и научницима на елементарном нивоу. 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процјењује, селектује и примјењује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информације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различитих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извора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користи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их за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нова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знања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стварање нових идеја.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развија  истраживачки дух користећи сва чула, експериментишући са различитим природним и вјештачким материјалима.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открива и сазнаје посматрањем, експериментисањем, процјењивањем, предвиђањем и користи елементе комбинаторике,  како би предвиђено провјеравало у пракси.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прикупља, организује, представља и тумачи добијене податке.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Symbol" panose="05050102010706020507" pitchFamily="18" charset="2"/>
              <a:buChar char=""/>
            </a:pP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Дијете упознаје и примјењује различите стратегије  рјешавања истраживачких проблема 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уочавање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посматрање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кориштење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различитих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извора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ресурса</a:t>
            </a:r>
            <a:r>
              <a:rPr lang="sr-Cyrl-BA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уочавање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карактеристика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појава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класификовање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 основу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различити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критеријум</a:t>
            </a:r>
            <a:r>
              <a:rPr lang="sr-Cyrl-RS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постављање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хипотеза</a:t>
            </a:r>
            <a:r>
              <a:rPr lang="en-GB" sz="18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питања</a:t>
            </a:r>
            <a:r>
              <a:rPr lang="sr-Cyrl-RS" sz="1800" b="1" dirty="0">
                <a:solidFill>
                  <a:srgbClr val="0070C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…         итд.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4589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31F6D1C-822C-1046-CED5-5CB1D3210D7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52400" y="76200"/>
          <a:ext cx="8839200" cy="38711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67290">
                  <a:extLst>
                    <a:ext uri="{9D8B030D-6E8A-4147-A177-3AD203B41FA5}">
                      <a16:colId xmlns:a16="http://schemas.microsoft.com/office/drawing/2014/main" val="1696328146"/>
                    </a:ext>
                  </a:extLst>
                </a:gridCol>
                <a:gridCol w="4671910">
                  <a:extLst>
                    <a:ext uri="{9D8B030D-6E8A-4147-A177-3AD203B41FA5}">
                      <a16:colId xmlns:a16="http://schemas.microsoft.com/office/drawing/2014/main" val="376136143"/>
                    </a:ext>
                  </a:extLst>
                </a:gridCol>
              </a:tblGrid>
              <a:tr h="123908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44380"/>
                  </a:ext>
                </a:extLst>
              </a:tr>
              <a:tr h="12390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4827103"/>
                  </a:ext>
                </a:extLst>
              </a:tr>
              <a:tr h="2038184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Тражи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предмете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изван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видног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поља</a:t>
                      </a: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Користи ријечи „има – нема“.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  <a:tabLst>
                          <a:tab pos="3055620" algn="l"/>
                        </a:tabLst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Користи појам идеја и  на свој начин га образлаже.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Познаје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значајне научнике и њихове изуме (нпр. Никола Тесла).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  <a:tabLst>
                          <a:tab pos="3055620" algn="l"/>
                        </a:tabLst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  сазнања о наукама на  елементарном нивоу  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 познаје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основне појмове. 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  <a:tabLst>
                          <a:tab pos="3055620" algn="l"/>
                        </a:tabLst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 елементарном нивоу дијете показује сазнања о физичким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појав</a:t>
                      </a: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ама које изучавају математика, природне и техничке науке (топлотним и механичким појавама, оптици, акустици, магнетизму и електрицитету).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199053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49BC7BF-883D-F642-4321-F0052643F771}"/>
              </a:ext>
            </a:extLst>
          </p:cNvPr>
          <p:cNvGraphicFramePr>
            <a:graphicFrameLocks noGrp="1"/>
          </p:cNvGraphicFramePr>
          <p:nvPr/>
        </p:nvGraphicFramePr>
        <p:xfrm>
          <a:off x="152400" y="3947352"/>
          <a:ext cx="8839200" cy="28344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67290">
                  <a:extLst>
                    <a:ext uri="{9D8B030D-6E8A-4147-A177-3AD203B41FA5}">
                      <a16:colId xmlns:a16="http://schemas.microsoft.com/office/drawing/2014/main" val="3645136180"/>
                    </a:ext>
                  </a:extLst>
                </a:gridCol>
                <a:gridCol w="4671910">
                  <a:extLst>
                    <a:ext uri="{9D8B030D-6E8A-4147-A177-3AD203B41FA5}">
                      <a16:colId xmlns:a16="http://schemas.microsoft.com/office/drawing/2014/main" val="256801821"/>
                    </a:ext>
                  </a:extLst>
                </a:gridCol>
              </a:tblGrid>
              <a:tr h="2834448">
                <a:tc>
                  <a:txBody>
                    <a:bodyPr/>
                    <a:lstStyle/>
                    <a:p>
                      <a:pPr marL="22860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6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sr-Cyrl-BA" sz="1600" b="0" kern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Учествује у једноставним експериментима (са водом, ваздухом, бојама, пијеском, сапуницом и сл.).</a:t>
                      </a:r>
                      <a:endParaRPr lang="en-US" sz="1600" b="0" kern="12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sr-Cyrl-BA" sz="1600" b="0" kern="12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Експериментише на интуитивном нивоу, путем покушаја и погрешака, манипулише, уочава и мијења функцију материјала и предмета  у окружењу и свјесно је свог дјеловања.</a:t>
                      </a:r>
                      <a:endParaRPr lang="en-US" sz="1600" dirty="0"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BA" sz="1600" dirty="0"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26470" marR="2647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ористи</a:t>
                      </a: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нове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технологије</a:t>
                      </a: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кроз најједноставније програме и едукативне садржаје намијењене дјеци.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окреће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роботе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намијењене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sr-Cyrl-RS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дјеци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има </a:t>
                      </a: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искуства у почетном програмирању.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Разликује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природне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појаве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феномене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везе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законости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од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оних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који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су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створени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захваљујући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развоју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технике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науке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технологије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sr-Cyrl-R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0" lvl="0" indent="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None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                                                    итд.</a:t>
                      </a:r>
                    </a:p>
                  </a:txBody>
                  <a:tcPr marL="26470" marR="26470" marT="0" marB="0"/>
                </a:tc>
                <a:extLst>
                  <a:ext uri="{0D108BD9-81ED-4DB2-BD59-A6C34878D82A}">
                    <a16:rowId xmlns:a16="http://schemas.microsoft.com/office/drawing/2014/main" val="25634030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202484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FA2F3-AF65-6B19-DF81-89F4A013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7200"/>
            <a:ext cx="80772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ПОТЕНЦИЈАЛНЕ АКТИВНОСТИ: ИСТРАЖИВАЊЕ И ЕКСПЕРИМЕНТИСАЊЕ ( ЕЛЕМЕНТАРНА САЗНАЊА ИЗ НАУКЕ)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E3D841-3D61-9ACD-F5FF-58F1D3D7B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48882"/>
            <a:ext cx="8915400" cy="4983163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Стварати окружење у којем настају активности уз подршку, гдје дијете на интуитивном нивоу предвиђа и експериментише са предметима и материјалима у окружењу (са механичким и тактилним играчкама, необликованим материјалима, пијеском, тијестом, водом);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„Играчке које се крећу помоћу точкова, зупчаника, конопца од различитих материјала“ –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ће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бити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занимљиво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дохват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руке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имају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неки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краћу траку (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канап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сл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чијим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повлачењем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могу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се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покрену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играчке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чују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звуци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или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изазове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неки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други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њих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интересантан</a:t>
            </a:r>
            <a:r>
              <a:rPr lang="en-GB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ефекат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 У таквим активностима код </a:t>
            </a:r>
            <a:r>
              <a:rPr lang="sr-Cyrl-RS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се ствара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свијест о властитом дјеловању;</a:t>
            </a:r>
            <a:endParaRPr lang="en-US" sz="18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Игр</a:t>
            </a:r>
            <a:r>
              <a:rPr lang="sr-Latn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sr-Cyrl-BA" sz="1800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чке</a:t>
            </a: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и дидактичка средства од необликованог материјала – каширане кутије којима дјеца могу манипулисати које имају вишеструку намјену и омогућују разноврсне симболичке игре, а од којих могу настати и једноставније играчке које се крећу помоћу точкова, зупчаника, конопца;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sr-Cyrl-BA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„Блатна кухиња“ – центар  (може бити направљен од палета) за игре у            дворишту – експериментисање са пијеском и водом, разним посуђем и другим материјалима, посматрање и биљежење</a:t>
            </a:r>
            <a:r>
              <a:rPr lang="sr-Latn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sr-Cyrl-RS" sz="1800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ИТД.</a:t>
            </a:r>
          </a:p>
        </p:txBody>
      </p:sp>
    </p:spTree>
    <p:extLst>
      <p:ext uri="{BB962C8B-B14F-4D97-AF65-F5344CB8AC3E}">
        <p14:creationId xmlns:p14="http://schemas.microsoft.com/office/powerpoint/2010/main" val="106886278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6B701-368A-B5BD-B465-A52209230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228600"/>
            <a:ext cx="7620000" cy="711200"/>
          </a:xfrm>
          <a:solidFill>
            <a:srgbClr val="66FFFF"/>
          </a:solidFill>
        </p:spPr>
        <p:txBody>
          <a:bodyPr/>
          <a:lstStyle/>
          <a:p>
            <a:pPr algn="ctr"/>
            <a:br>
              <a:rPr lang="sr-Cyrl-R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IV </a:t>
            </a:r>
            <a:r>
              <a:rPr lang="en-GB" sz="2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5 РАНА МАТЕМАТИЧКА ПИСМЕНОСТ</a:t>
            </a:r>
            <a:br>
              <a:rPr lang="en-US" sz="24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2400" dirty="0">
              <a:latin typeface="Comic Sans MS" panose="030F0702030302020204" pitchFamily="66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D553619-5E5F-806C-D4F5-1AA8DEECD02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6199" y="907143"/>
          <a:ext cx="9067801" cy="31671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67801">
                  <a:extLst>
                    <a:ext uri="{9D8B030D-6E8A-4147-A177-3AD203B41FA5}">
                      <a16:colId xmlns:a16="http://schemas.microsoft.com/office/drawing/2014/main" val="176242447"/>
                    </a:ext>
                  </a:extLst>
                </a:gridCol>
              </a:tblGrid>
              <a:tr h="314610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ОПШТИ ИСХОДИ УЧЕЊА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показује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интересовање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математику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спонтано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у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говору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игри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користи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математичка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сазнања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ужива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у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откривању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математичких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знања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(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бројева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бројања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рачунања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облика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простора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мјера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времена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)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Дијете постаје сигурно у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примјени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различитих стратегија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рјешавања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математичких проблема (уочавање проблема, постављање хипотеза и питања, постављање стратегије и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рјешавање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проблема, уочавање карактеристика предмета и појава, класификовање, погађање, стратегија покушаја и погрешака, логичко размишљање, одговарање на питања, планирање, посматрање, </a:t>
                      </a:r>
                      <a:r>
                        <a:rPr lang="sr-Cyrl-RS" sz="160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кориштење</a:t>
                      </a: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различитих извора и ресурса).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Почиње да прави разлику између прошлости, садашњости и будућности.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442969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98DBBCF-3DAB-1B21-C98B-E91009D1308C}"/>
              </a:ext>
            </a:extLst>
          </p:cNvPr>
          <p:cNvGraphicFramePr>
            <a:graphicFrameLocks noGrp="1"/>
          </p:cNvGraphicFramePr>
          <p:nvPr/>
        </p:nvGraphicFramePr>
        <p:xfrm>
          <a:off x="38100" y="4074333"/>
          <a:ext cx="9067800" cy="26879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38879">
                  <a:extLst>
                    <a:ext uri="{9D8B030D-6E8A-4147-A177-3AD203B41FA5}">
                      <a16:colId xmlns:a16="http://schemas.microsoft.com/office/drawing/2014/main" val="3267695729"/>
                    </a:ext>
                  </a:extLst>
                </a:gridCol>
                <a:gridCol w="4628921">
                  <a:extLst>
                    <a:ext uri="{9D8B030D-6E8A-4147-A177-3AD203B41FA5}">
                      <a16:colId xmlns:a16="http://schemas.microsoft.com/office/drawing/2014/main" val="2471497252"/>
                    </a:ext>
                  </a:extLst>
                </a:gridCol>
              </a:tblGrid>
              <a:tr h="235786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910"/>
                        </a:spcAft>
                      </a:pPr>
                      <a:r>
                        <a:rPr lang="sr-Cyrl-RS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КОНКРЕТНИ ИСХОДИ УЧЕЊА 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551" marR="5655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221357"/>
                  </a:ext>
                </a:extLst>
              </a:tr>
              <a:tr h="2357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ТРЕЋЕ ГОДИНЕ</a:t>
                      </a:r>
                      <a:endParaRPr lang="en-US" sz="1600" b="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551" marR="56551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</a:rPr>
                        <a:t>ДО ШЕСТЕ ГОДИНЕ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551" marR="56551" marT="0" marB="0"/>
                </a:tc>
                <a:extLst>
                  <a:ext uri="{0D108BD9-81ED-4DB2-BD59-A6C34878D82A}">
                    <a16:rowId xmlns:a16="http://schemas.microsoft.com/office/drawing/2014/main" val="4044604951"/>
                  </a:ext>
                </a:extLst>
              </a:tr>
              <a:tr h="2097491">
                <a:tc>
                  <a:txBody>
                    <a:bodyPr/>
                    <a:lstStyle/>
                    <a:p>
                      <a:pPr marL="228600" algn="just">
                        <a:lnSpc>
                          <a:spcPct val="107000"/>
                        </a:lnSpc>
                      </a:pPr>
                      <a:r>
                        <a:rPr lang="sr-Cyrl-BA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28600" algn="just">
                        <a:lnSpc>
                          <a:spcPct val="107000"/>
                        </a:lnSpc>
                      </a:pP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Манипулише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предметима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испитује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,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групише</a:t>
                      </a: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и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неве</a:t>
                      </a:r>
                      <a:r>
                        <a:rPr lang="sr-Cyrl-BA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рбал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но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сортир</a:t>
                      </a:r>
                      <a:r>
                        <a:rPr lang="sr-Cyrl-BA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а и реда предмете према задатом критеријуму.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На налог и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здваја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један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предмет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из</a:t>
                      </a:r>
                      <a:r>
                        <a:rPr lang="en-GB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1600" b="0" dirty="0" err="1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гомиле</a:t>
                      </a: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.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228600"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sr-Cyrl-RS" sz="1600" b="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 </a:t>
                      </a:r>
                      <a:endParaRPr lang="en-US" sz="1600" b="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551" marR="56551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Препознаје и именује елементе скупа.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Развија појмове један, ниједан, много, мало.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Представља скуп/чланове скупа моделом, графички и цртежом, користећи предмете, слике и симболе.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pPr marL="342900" lvl="0" indent="-342900" algn="just">
                        <a:buClr>
                          <a:srgbClr val="000000"/>
                        </a:buClr>
                        <a:buFont typeface="Symbol" panose="05050102010706020507" pitchFamily="18" charset="2"/>
                        <a:buChar char=""/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Comic Sans MS" panose="030F0702030302020204" pitchFamily="66" charset="0"/>
                        </a:rPr>
                        <a:t>Групише и  формира скупове, упоређује елементе на основу различитих критеријума.                    ИТД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marL="56551" marR="56551" marT="0" marB="0"/>
                </a:tc>
                <a:extLst>
                  <a:ext uri="{0D108BD9-81ED-4DB2-BD59-A6C34878D82A}">
                    <a16:rowId xmlns:a16="http://schemas.microsoft.com/office/drawing/2014/main" val="3054974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7498580"/>
      </p:ext>
    </p:extLst>
  </p:cSld>
  <p:clrMapOvr>
    <a:masterClrMapping/>
  </p:clrMapOvr>
</p:sld>
</file>

<file path=ppt/theme/theme1.xml><?xml version="1.0" encoding="utf-8"?>
<a:theme xmlns:a="http://schemas.openxmlformats.org/drawingml/2006/main" name="kids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08DA1AC-25E6-4B26-8A3D-23AC8839F8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kids</Template>
  <TotalTime>2495</TotalTime>
  <Words>17944</Words>
  <Application>Microsoft Office PowerPoint</Application>
  <PresentationFormat>On-screen Show (4:3)</PresentationFormat>
  <Paragraphs>1360</Paragraphs>
  <Slides>121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121</vt:i4>
      </vt:variant>
    </vt:vector>
  </HeadingPairs>
  <TitlesOfParts>
    <vt:vector size="128" baseType="lpstr">
      <vt:lpstr>Arial</vt:lpstr>
      <vt:lpstr>Calibri</vt:lpstr>
      <vt:lpstr>Comic Sans MS</vt:lpstr>
      <vt:lpstr>Symbol</vt:lpstr>
      <vt:lpstr>Times New Roman</vt:lpstr>
      <vt:lpstr>Wingdings</vt:lpstr>
      <vt:lpstr>kids</vt:lpstr>
      <vt:lpstr>         </vt:lpstr>
      <vt:lpstr>ЦИЉЕВИ САВЈЕТОВАЊА</vt:lpstr>
      <vt:lpstr>PowerPoint Presentation</vt:lpstr>
      <vt:lpstr>ПРОГРАМ САВЈЕТОВАЊА</vt:lpstr>
      <vt:lpstr>ПРИКАЗ РЕЗУЛТАТА  ИСПИТИВАЊА СТАВОВА  ВАСПИТАЧА И СТРУЧНИХ САРАДНИКА  О ПРОГРАМУ ПРЕДШКОЛСКОГ  ВАСПИТАЊА И ОБРАЗОВАЊА </vt:lpstr>
      <vt:lpstr>    ЦИЉ ИСПИТИВАЊА  </vt:lpstr>
      <vt:lpstr>    УЗОРАК </vt:lpstr>
      <vt:lpstr>  РАДНО МЈЕСТО ИСПИТАНИКА  </vt:lpstr>
      <vt:lpstr>PowerPoint Presentation</vt:lpstr>
      <vt:lpstr>PowerPoint Presentation</vt:lpstr>
      <vt:lpstr>PowerPoint Presentation</vt:lpstr>
      <vt:lpstr>ИНТЕРПРЕТАЦИЈА РЕЗУЛТАТА  </vt:lpstr>
      <vt:lpstr> Графикон 2.   Програм предшколског васпитања и образовања пружа довољно информација васпитно-образовним радницима  </vt:lpstr>
      <vt:lpstr>Графикон 3.  </vt:lpstr>
      <vt:lpstr>Графикон 4.   </vt:lpstr>
      <vt:lpstr>      Графикон 5.  Успјешност интерпретације програма раног учења </vt:lpstr>
      <vt:lpstr> Графикон 6.  Актуелност метода предшколског васпитања и образовања</vt:lpstr>
      <vt:lpstr>Графикон 7. </vt:lpstr>
      <vt:lpstr> Графикон 8. </vt:lpstr>
      <vt:lpstr>Графикон 9.</vt:lpstr>
      <vt:lpstr>Графикон 10.</vt:lpstr>
      <vt:lpstr>Графикон 11.</vt:lpstr>
      <vt:lpstr>Предности Програма, на основу личног искуства васпитача и стручних сарадника </vt:lpstr>
      <vt:lpstr>Недостаци Програма, на основу личног искуства васпитача и стручних сарадника </vt:lpstr>
      <vt:lpstr>PowerPoint Presentation</vt:lpstr>
      <vt:lpstr>PowerPoint Presentation</vt:lpstr>
      <vt:lpstr>ЗАКЉУЧАК </vt:lpstr>
      <vt:lpstr>ПРОГРАМ ПРЕДШКОЛСКОГ ВАСПИТАЊА И ОБРАЗОВАЊА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ДЕФИНИЦИЈА ПРЕДШКОЛСКОГ  ВАСПИТАЊА И ОБРАЗОВАЊА</vt:lpstr>
      <vt:lpstr>  ЗНАЧАЈ УКЉУЧИВАЊА ДЈЕЦЕ У  ПРОГРАМЕ ПРЕДШКОЛСКОГ ВАСПИТАЊА И ОБРАЗОВАЊА   </vt:lpstr>
      <vt:lpstr>  ТЕМЕЉНИ СТУБОВИ СИСТЕМА  ПРЕДШКОЛСКОГ ВАСПИТАЊА И ОБРАЗОВАЊА   </vt:lpstr>
      <vt:lpstr>PowerPoint Presentation</vt:lpstr>
      <vt:lpstr>PowerPoint Presentation</vt:lpstr>
      <vt:lpstr>PowerPoint Presentation</vt:lpstr>
      <vt:lpstr>ЦИЉЕВИ ПРЕДШКОЛСКОГ ВАСПИТАЊА И ОБРАЗОВАЊА </vt:lpstr>
      <vt:lpstr>ЗАДАЦИ ПРЕДШКОЛСКОГ ВАСПИТАЊА И ОБРАЗОВАЊА</vt:lpstr>
      <vt:lpstr>УЛОГА ВАСПИТАЧА У ПРОГРАМУ ПРЕДШКОЛСКОГ ВАСПИТАЊА И ОБРАЗОВАЊА </vt:lpstr>
      <vt:lpstr>ПРОГРАМСКИ ПРИНЦИПИ СИСТЕМА УЧЕЋИХ АКТИВНОСТИ </vt:lpstr>
      <vt:lpstr>МЕТОДЕ ПРЕДШКОЛСКОГ ВАСПИТАЊА И ОБРАЗОВАЊА </vt:lpstr>
      <vt:lpstr>PowerPoint Presentation</vt:lpstr>
      <vt:lpstr> СТРУКТУРА САДРЖАЈА ПРОГРАМА  ПРЕДШКОЛСКОГ ВАСПИТАЊА И ОБРАЗОВАЊА </vt:lpstr>
      <vt:lpstr>ИСХОДИ УЧЕЊА</vt:lpstr>
      <vt:lpstr>ПРОГРАМ ПРЕДШКОЛСКОГ ВАСПИТАЊА И ОБРАЗОВАЊА ЗА ДЈЕЦУ СА СМЕТЊАМА У РАЗВОЈУ </vt:lpstr>
      <vt:lpstr>ПРОГРАМ ПРЕДШКОЛСКОГ ВАСПИТАЊА И ОБРАЗОВАЊА ЗА ПОТЕНЦИЈАЛНО ДАРОВИТУ И ТАЛЕНТОВАНУ ДЈЕЦУ</vt:lpstr>
      <vt:lpstr>ПРОГРАМ ЗА ДЈЕЦУ У ГОДИНИ ПРЕД ПОЛАЗАК У ШКОЛУ   </vt:lpstr>
      <vt:lpstr>КРЕИРАЊЕ ОКРУЖЕЊА ЗА РАЗВОЈ И УЧЕЊЕ </vt:lpstr>
      <vt:lpstr>ПАРТНЕРСТВО СА ПОРОДИЦОМ И ЗАЈЕДНИЦОМ </vt:lpstr>
      <vt:lpstr>ПАРТНЕРСТВО СА ШКОЛОМ </vt:lpstr>
      <vt:lpstr>АСПЕКТИ ДЈЕЧИЈЕГ РАЗВОЈА  И ИСХОДИ УЧЕЊА </vt:lpstr>
      <vt:lpstr>PowerPoint Presentation</vt:lpstr>
      <vt:lpstr>ПОТЕНЦИЈАЛНЕ АКТИВНОСТИ: ГОВОРНО ИЗРАЖАВАЊЕ </vt:lpstr>
      <vt:lpstr>I2 АКТИВНО СЛУШАЊЕ И РАЗУМИЈЕВАЊЕ </vt:lpstr>
      <vt:lpstr>ПОТЕНЦИЈАЛНЕ АКТИВНОСТИ: АКТИВНО СЛУШАЊЕ И РАЗУМИЈЕВАЊЕ </vt:lpstr>
      <vt:lpstr>I3 УНАПРЕЂЕЊЕ ВЈЕШТИНА КОМУНИКАЦИЈЕ</vt:lpstr>
      <vt:lpstr>ПОТЕНЦИЈАЛНЕ АКТИВНОСТИ: УНАПРЕЂЕЊЕ ВЈЕШТИНА КОМУНИКАЦИЈЕ </vt:lpstr>
      <vt:lpstr>  I4 РАНА ПИСМЕНОСТ И РАЗВОЈ ГРАФОМОТОРИКЕ </vt:lpstr>
      <vt:lpstr>ПОТЕНЦИЈАЛНЕ  АКТИВНОСТИ: РАНА ПИСМЕНОСТ И РАЗВОЈ ГРАФОМОТОРИКЕ </vt:lpstr>
      <vt:lpstr> II ФИЗИЧКИ РАЗВОЈ И ЗДРАВЉЕ </vt:lpstr>
      <vt:lpstr>  II 1 ПОДСТИЦАЊЕ РАЗВОЈА КРУПНЕ И СИТНЕ МОТОРИКЕ </vt:lpstr>
      <vt:lpstr>PowerPoint Presentation</vt:lpstr>
      <vt:lpstr>ПОТЕНЦИЈАЛНЕ АКТИВНОСТИ: ПОДСТИЦАЊЕ РАЗВОЈА КРУПНЕ И СИТНЕ МОТОРИКЕ </vt:lpstr>
      <vt:lpstr>  II 2 БРИГА О СЕБИ, СВОМ ЗДРАВЉУ И БЕЗБЈЕДНОСТИ </vt:lpstr>
      <vt:lpstr>PowerPoint Presentation</vt:lpstr>
      <vt:lpstr>ПОТЕНЦИЈАЛНЕ АКТИВНОСТИ: БРИГА О СЕБИ, СВОМ ЗДРАВЉУ И БЕЗБЈЕДНОСТИ </vt:lpstr>
      <vt:lpstr> II 3 БРИГА О СВОМ ОКРУЖЕЊУ И ПРИРОДИ </vt:lpstr>
      <vt:lpstr>PowerPoint Presentation</vt:lpstr>
      <vt:lpstr> ПОТЕНЦИЈАЛНЕ АКТИВНОСТИ: БРИГА О СВОМ ОКРУЖЕЊУ И ПРИРОДИ </vt:lpstr>
      <vt:lpstr> III ДРУШТВЕНИ И ЕМОЦИОНАЛНИ РАЗВОЈ </vt:lpstr>
      <vt:lpstr> III 1 ПОЈАМ О СЕБИ И ВЛАСТИТО ЈА </vt:lpstr>
      <vt:lpstr>ПОТЕНЦИЈАЛНЕ АКТИВНОСТИ:  ПОЈАМ О СЕБИ И ВЛАСТИТО ЈА</vt:lpstr>
      <vt:lpstr> III 2 ОДНОСИ СА ДРУГИМА И ПРИПАДАЊЕ </vt:lpstr>
      <vt:lpstr>ПОТЕНЦИЈАЛНЕ АКТИВНОСТИ: ОДНОСИ СА ДРУГИМА И ПРИПАДАЊЕ </vt:lpstr>
      <vt:lpstr> III 3 ПОШТОВАЊЕ РАЗЛИЧИТОСТИ </vt:lpstr>
      <vt:lpstr>ПОТЕНЦИЈАЛНЕ АКТИВНОСТИ: ПОШТОВАЊЕ РАЗЛИЧИТОСТИ</vt:lpstr>
      <vt:lpstr> III 4 ВОЉНО УПРАВЉАЊЕ ВЛАСТИТИМ ЕМОЦИЈАМА И ПОНАШАЊЕМ </vt:lpstr>
      <vt:lpstr>PowerPoint Presentation</vt:lpstr>
      <vt:lpstr>ПОТЕНЦИЈАЛНЕ АКТИВНОСТИ: ВОЉНО УПРАВЉАЊЕ ВЛАСТИТИМ ЕМОЦИЈАМА И ПОНАШАЊЕМ</vt:lpstr>
      <vt:lpstr>   III 5 ОДГОВОРНОСТ ПРЕМА СЕБИ И ДРУГИМА </vt:lpstr>
      <vt:lpstr>ПОТЕНЦИЈАЛНЕ АКТИВНОСТИ: ОДГОВОРНОСТ ПРЕМА СЕБИ И ДРУГИМА</vt:lpstr>
      <vt:lpstr> III 6 ОДНОС ПРЕМА РАДУ (ПРАКТИЧНЕ АКТИВНОСТИ И РУТИНЕ) </vt:lpstr>
      <vt:lpstr>ПОТЕНЦИЈАЛНЕ АКТИВНОСТИ: ОДНОС ПРЕМА РАДУ (ПРАКТИЧНЕ АКТИВНОСТИ И РУТИНЕ)</vt:lpstr>
      <vt:lpstr> IV ОТКРИВАЊЕ И РАЗУМИЈЕВАЊЕ СВИЈЕТА </vt:lpstr>
      <vt:lpstr>   ПРОГРАМСКИ ЦИЉЕВИ И ЗАДАЦИ ВАСПИТАЧА </vt:lpstr>
      <vt:lpstr>         IV 1 ЈА И СВИЈЕТ У КОЈЕМ ЖИВИМ </vt:lpstr>
      <vt:lpstr>PowerPoint Presentation</vt:lpstr>
      <vt:lpstr>ПОТЕНЦИЈАЛНЕ АКТИВНОСТИ: ЈА И СВИЈЕТ У КОЈЕМ ЖИВИМ</vt:lpstr>
      <vt:lpstr>  IV 2 ПОЈАВЕ И ПРОЦЕСИ У СВИЈЕТУ КОЈИ НАС ОКРУЖУЈЕ </vt:lpstr>
      <vt:lpstr> ПОТЕНЦИЈАЛНЕ AКТИВНОСТИ: ПОЈАВЕ И ПРОЦЕСИ КОЈИ НАС ОКРУЖУЈУ </vt:lpstr>
      <vt:lpstr> IV 3 ЧУЛНО-ПЕРЦЕПТИВНА ИСКУСТВА </vt:lpstr>
      <vt:lpstr>ПОТЕНЦИЈАЛНЕ АКТИВНОСТИ  ЧУЛНО-ПЕРЦЕПТИВНИХ ИСКУСТАВА </vt:lpstr>
      <vt:lpstr>  IV 4 ИСТРАЖИВАЊЕ И ЕКСПЕРИМЕНТИСАЊЕ  (ЕЛЕМЕНТАРНА САЗНАЊА ИЗ НАУКЕ) </vt:lpstr>
      <vt:lpstr>PowerPoint Presentation</vt:lpstr>
      <vt:lpstr>ПОТЕНЦИЈАЛНЕ АКТИВНОСТИ: ИСТРАЖИВАЊЕ И ЕКСПЕРИМЕНТИСАЊЕ ( ЕЛЕМЕНТАРНА САЗНАЊА ИЗ НАУКЕ) </vt:lpstr>
      <vt:lpstr> IV 5 РАНА МАТЕМАТИЧКА ПИСМЕНОСТ </vt:lpstr>
      <vt:lpstr> ПОТЕНЦИЈАЛНЕ АКТИВНОСТИ:  РАНА МАТЕМАТИЧКА ПИСМЕНОСТ </vt:lpstr>
      <vt:lpstr> V УМЈЕТНОСТ И СТВАРАЛАШТВО </vt:lpstr>
      <vt:lpstr> V 1 ПОДСТИЦАЊЕ МУЗИЧКЕ, ЛИКОВНЕ, ДРАМСКЕ И АКТИВНОСТИ ПОКРЕТА </vt:lpstr>
      <vt:lpstr>ПОТЕНЦИЈАЛНЕ АКТИВНОСТИ: ПОДСТИЦАЊЕ МУЗИЧКЕ, ЛИКОВНЕ, ДРАМСКЕ  И АКТИВНОСТИ ПОКРЕТА </vt:lpstr>
      <vt:lpstr>  V 2 КРЕАТИВНО ИЗРАЖАВАЊЕ </vt:lpstr>
      <vt:lpstr> ПОТЕНЦИЈАЛНЕ АКТИВНОСТИ:  КРЕАТИВНО ИЗРАЖАВАЊЕ </vt:lpstr>
      <vt:lpstr> V 3 РАЗВИЈАЊЕ ДОЖИВЉАЈА ЛИЈЕПОГ </vt:lpstr>
      <vt:lpstr> ПОТЕНЦИЈАЛНЕ АКТИВНОСТИ:  РАЗВИЈАЊЕ ДОЖИВЉАЈА ЛИЈЕПОГ </vt:lpstr>
      <vt:lpstr> V 4 ОПШТА КУЛТУРА И ПОЗНАВАЊЕ УМЈЕТНОСТИ </vt:lpstr>
      <vt:lpstr> ПОТЕНЦИЈАЛНЕ АКТИВНОСТИ: ОПШТА КУЛТУРА И ПОЗНАВАЊЕ УМЈЕТНОСТИ </vt:lpstr>
      <vt:lpstr>   ПЛАНИРАЊЕ, ДОКУМЕНТОВАЊЕ И ЕВАЛУАЦИЈА ВАСПИТНО-ОБРАЗОВНОГ РАДА СА ДЈЕЦОМ ПРЕДШКОЛСКОГ УЗРАСТА </vt:lpstr>
      <vt:lpstr> ПЛАНИРАЊЕ ВАСПИТНО-ОБРАЗОВНОГ РАДА  СА ДЈЕЦОМ ЈАСЛИЧКОГ УЗРАСТА </vt:lpstr>
      <vt:lpstr> ПРИСТУП ПЛАНИРАЊУ </vt:lpstr>
      <vt:lpstr>  ДУГОРОЧНО, ЕТАПНО, ПРОЦЕСНО ПЛАНИРАЊЕ  И ПЛАНИРАЊЕ У ХОДУ </vt:lpstr>
      <vt:lpstr>ЕТАПНО ПЛАНИРАЊЕ</vt:lpstr>
      <vt:lpstr>PowerPoint Presentation</vt:lpstr>
      <vt:lpstr>КОРЕКЦИОНО ПЛАНИРАЊЕ  (ПЛАНИРАЊЕ У ХОДУ)</vt:lpstr>
      <vt:lpstr>ЕВАЛУАЦИЈА</vt:lpstr>
      <vt:lpstr>PowerPoint Presentation</vt:lpstr>
      <vt:lpstr>PowerPoint Presentation</vt:lpstr>
      <vt:lpstr>  ПЕДАГОШКА ДОКУМЕНТАЦИЈА И ЕВИДЕНЦИЈА   </vt:lpstr>
      <vt:lpstr> ХВАЛА ЗА ПАЖЊУ! 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</dc:creator>
  <cp:lastModifiedBy>Danica Mojić</cp:lastModifiedBy>
  <cp:revision>388</cp:revision>
  <cp:lastPrinted>2021-08-17T10:39:21Z</cp:lastPrinted>
  <dcterms:created xsi:type="dcterms:W3CDTF">2019-11-26T10:42:08Z</dcterms:created>
  <dcterms:modified xsi:type="dcterms:W3CDTF">2022-09-12T08:34:19Z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TC019169599991</vt:lpwstr>
  </property>
</Properties>
</file>