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13"/>
  </p:notesMasterIdLst>
  <p:handoutMasterIdLst>
    <p:handoutMasterId r:id="rId14"/>
  </p:handoutMasterIdLst>
  <p:sldIdLst>
    <p:sldId id="256" r:id="rId3"/>
    <p:sldId id="469" r:id="rId4"/>
    <p:sldId id="264" r:id="rId5"/>
    <p:sldId id="296" r:id="rId6"/>
    <p:sldId id="297" r:id="rId7"/>
    <p:sldId id="298" r:id="rId8"/>
    <p:sldId id="295" r:id="rId9"/>
    <p:sldId id="292" r:id="rId10"/>
    <p:sldId id="411" r:id="rId11"/>
    <p:sldId id="291" r:id="rId1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66FF99"/>
    <a:srgbClr val="00FFCC"/>
    <a:srgbClr val="66FFCC"/>
    <a:srgbClr val="66FF33"/>
    <a:srgbClr val="FFCCCC"/>
    <a:srgbClr val="FF99CC"/>
    <a:srgbClr val="FF9999"/>
    <a:srgbClr val="9393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5" autoAdjust="0"/>
    <p:restoredTop sz="94660"/>
  </p:normalViewPr>
  <p:slideViewPr>
    <p:cSldViewPr>
      <p:cViewPr varScale="1">
        <p:scale>
          <a:sx n="71" d="100"/>
          <a:sy n="71" d="100"/>
        </p:scale>
        <p:origin x="117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AEBC76B-E4EB-4798-8E34-9827652934F3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473160D-8C44-494A-93D8-7C66AD1EAE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9392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CBB8-C1E3-4CC8-A6BA-A2C28CE888D9}" type="datetimeFigureOut">
              <a:rPr lang="en-US" smtClean="0"/>
              <a:t>9/12/2022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1EF988-3E38-4713-B907-027AF19ED3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274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67200" y="177800"/>
            <a:ext cx="4648200" cy="187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86400" y="3429000"/>
            <a:ext cx="3429000" cy="13462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101600"/>
            <a:ext cx="2171700" cy="6100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01600"/>
            <a:ext cx="6362700" cy="6100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67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101600"/>
            <a:ext cx="7620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868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5E8BB52-9570-4E74-A725-51071CC74501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9004ED6-1B71-4B82-BC83-1882765424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mailto:danica.mojic@rpz-rs.or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77185" y="4983727"/>
            <a:ext cx="4053015" cy="467638"/>
          </a:xfrm>
        </p:spPr>
        <p:txBody>
          <a:bodyPr/>
          <a:lstStyle/>
          <a:p>
            <a:pPr algn="ctr"/>
            <a:r>
              <a:rPr lang="sr-Cyrl-RS" dirty="0"/>
              <a:t/>
            </a:r>
            <a:br>
              <a:rPr lang="sr-Cyrl-RS" dirty="0"/>
            </a:br>
            <a:r>
              <a:rPr lang="sr-Cyrl-RS" sz="2800" dirty="0">
                <a:latin typeface="Comic Sans MS" pitchFamily="66" charset="0"/>
              </a:rPr>
              <a:t/>
            </a:r>
            <a:br>
              <a:rPr lang="sr-Cyrl-RS" sz="2800" dirty="0">
                <a:latin typeface="Comic Sans MS" pitchFamily="66" charset="0"/>
              </a:rPr>
            </a:br>
            <a:r>
              <a:rPr lang="sr-Cyrl-RS" sz="2800" dirty="0">
                <a:latin typeface="Comic Sans MS" pitchFamily="66" charset="0"/>
              </a:rPr>
              <a:t>	 	</a:t>
            </a:r>
            <a:r>
              <a:rPr lang="sr-Cyrl-RS" sz="2800" dirty="0">
                <a:solidFill>
                  <a:srgbClr val="FF0000"/>
                </a:solidFill>
                <a:latin typeface="Comic Sans MS" pitchFamily="66" charset="0"/>
              </a:rPr>
              <a:t>				</a:t>
            </a:r>
            <a:endParaRPr lang="en-US" sz="24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686" y="65366"/>
            <a:ext cx="1612106" cy="1384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551064" y="371415"/>
            <a:ext cx="44849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МИНИСТАРСТВО ПРОСВЈЕТЕ И КУЛТУРЕ</a:t>
            </a:r>
          </a:p>
          <a:p>
            <a:pPr algn="ctr"/>
            <a:r>
              <a:rPr lang="sr-Cyrl-RS" sz="16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РЕПУБЛИЧКИ </a:t>
            </a:r>
            <a:r>
              <a:rPr lang="sr-Cyrl-RS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ПЕДАГОШКИ ЗАВОД</a:t>
            </a:r>
            <a:endParaRPr lang="en-US" sz="16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RP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076" y="1049908"/>
            <a:ext cx="1908175" cy="139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48200" y="2630311"/>
            <a:ext cx="438777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САВЈЕТОВАЊЕ ЗА ВАСПИТАЧЕ, СТРУЧНЕ САРАДНИКЕ И ДИРЕКТОРЕ У ПРЕДШКОЛСКИМ УСТАНОВАМА </a:t>
            </a:r>
          </a:p>
          <a:p>
            <a:pPr algn="ctr"/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У РЕПУБЛИЦИ СРПСКОЈ</a:t>
            </a:r>
          </a:p>
          <a:p>
            <a:pPr algn="ctr"/>
            <a:endParaRPr lang="sr-Cyrl-RS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51064" y="5638800"/>
            <a:ext cx="464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Даница 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Мојић</a:t>
            </a:r>
            <a:endParaRPr lang="sr-Cyrl-RS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инспектор-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просвјетни</a:t>
            </a: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sr-Cyrl-RS" b="1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савјетник</a:t>
            </a: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за предшколско васпитање</a:t>
            </a:r>
          </a:p>
          <a:p>
            <a:pPr algn="ctr"/>
            <a:endParaRPr lang="sr-Cyrl-RS" b="1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63246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август 202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. године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ХВАЛА ЗА ПАЖЊУ!</a:t>
            </a:r>
            <a:br>
              <a:rPr lang="sr-Cyrl-RS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1"/>
            <a:ext cx="8686800" cy="2362200"/>
          </a:xfrm>
        </p:spPr>
        <p:txBody>
          <a:bodyPr/>
          <a:lstStyle/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  <a:hlinkClick r:id="rId2"/>
            </a:endParaRPr>
          </a:p>
          <a:p>
            <a:pPr marL="0" indent="0" algn="ctr">
              <a:buNone/>
            </a:pPr>
            <a:r>
              <a:rPr lang="en-US" sz="3200" b="1" dirty="0" err="1">
                <a:solidFill>
                  <a:srgbClr val="FF0000"/>
                </a:solidFill>
                <a:latin typeface="Comic Sans MS" panose="030F0702030302020204" pitchFamily="66" charset="0"/>
                <a:hlinkClick r:id="rId2"/>
              </a:rPr>
              <a:t>danica.mojic@rpz</a:t>
            </a:r>
            <a:r>
              <a:rPr lang="sr-Latn-RS" sz="3200" b="1" dirty="0">
                <a:solidFill>
                  <a:srgbClr val="FF0000"/>
                </a:solidFill>
                <a:latin typeface="Comic Sans MS" panose="030F0702030302020204" pitchFamily="66" charset="0"/>
                <a:hlinkClick r:id="rId2"/>
              </a:rPr>
              <a:t>-rs.org</a:t>
            </a:r>
            <a:endParaRPr lang="sr-Latn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Latn-R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055/210-678</a:t>
            </a:r>
            <a:endParaRPr lang="sr-Cyrl-RS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endParaRPr lang="sr-Cyrl-RS" dirty="0"/>
          </a:p>
        </p:txBody>
      </p:sp>
      <p:pic>
        <p:nvPicPr>
          <p:cNvPr id="1028" name="Picture 4" descr="Šta nam govori dečiji crtež? - Savetovalište za Be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524000"/>
            <a:ext cx="4624848" cy="325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0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B5B1FAC-FF43-8C64-B95E-B4B2FB7678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67200" y="1371600"/>
            <a:ext cx="4800600" cy="3352800"/>
          </a:xfrm>
        </p:spPr>
        <p:txBody>
          <a:bodyPr>
            <a:normAutofit fontScale="90000"/>
          </a:bodyPr>
          <a:lstStyle/>
          <a:p>
            <a:pPr marL="0" indent="0" algn="ctr"/>
            <a:r>
              <a:rPr lang="sr-Cyrl-RS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ВАСПИТАЧИ И СТРУЧНИ САРАДНИЦИ</a:t>
            </a:r>
            <a:br>
              <a:rPr lang="sr-Cyrl-RS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ДОБИТНИЦИ НАГРАДА </a:t>
            </a:r>
            <a:endParaRPr lang="en-US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74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22839"/>
            <a:ext cx="7772400" cy="1066800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itchFamily="66" charset="0"/>
              </a:rPr>
              <a:t>ДОБИТНИЦИ СВЕТОСАВСКЕ НАГРАДЕ ЗА 2020/21. РАДНУ ГОДИНУ</a:t>
            </a:r>
            <a:br>
              <a:rPr lang="sr-Cyrl-RS" sz="2400" b="1" dirty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itchFamily="66" charset="0"/>
              </a:rPr>
              <a:t>ПРЕДШКОЛСКО ВАСПИТАЊЕ И ОБРАЗОВАЊЕ</a:t>
            </a:r>
            <a:endParaRPr lang="en-US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3" name="Content Placeholder 62">
            <a:extLst>
              <a:ext uri="{FF2B5EF4-FFF2-40B4-BE49-F238E27FC236}">
                <a16:creationId xmlns:a16="http://schemas.microsoft.com/office/drawing/2014/main" xmlns="" id="{33C788B8-4192-5A76-50AF-528DC3FC21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555565"/>
            <a:ext cx="2452255" cy="3586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DE1B2D40-64CD-70E3-FACC-8B507350A9D6}"/>
              </a:ext>
            </a:extLst>
          </p:cNvPr>
          <p:cNvSpPr txBox="1"/>
          <p:nvPr/>
        </p:nvSpPr>
        <p:spPr>
          <a:xfrm>
            <a:off x="491971" y="5181600"/>
            <a:ext cx="32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НАДА РАДОЈА, дипломирани васпитач</a:t>
            </a: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Центар за предшколско васпитање и образовање БАЊА ЛУКА</a:t>
            </a:r>
            <a:endParaRPr lang="en-US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79" name="Picture 78">
            <a:extLst>
              <a:ext uri="{FF2B5EF4-FFF2-40B4-BE49-F238E27FC236}">
                <a16:creationId xmlns:a16="http://schemas.microsoft.com/office/drawing/2014/main" xmlns="" id="{8052658B-1415-DDB5-E418-CDD9429C24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199" y="1531922"/>
            <a:ext cx="2453005" cy="3592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579F8FC2-34D2-1863-05F6-5543E3FA06D1}"/>
              </a:ext>
            </a:extLst>
          </p:cNvPr>
          <p:cNvSpPr txBox="1"/>
          <p:nvPr/>
        </p:nvSpPr>
        <p:spPr>
          <a:xfrm>
            <a:off x="5036502" y="5160262"/>
            <a:ext cx="32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НАДА БОЖИЋ, дипломирани васпитач</a:t>
            </a: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ЈУ Дјечији вртић </a:t>
            </a: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„Чика Јова Змај“</a:t>
            </a: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БИЈЕЉИНА</a:t>
            </a:r>
            <a:endParaRPr lang="en-US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89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B1C8C7E4-22FA-08F8-C55F-CD7CE3F2D2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71600"/>
            <a:ext cx="2453005" cy="3592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4D0401ED-ECE4-E5B9-8533-9E14109E57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343487"/>
            <a:ext cx="2453005" cy="3592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57428F18-40E0-937F-59B4-2C3B6D6A70B1}"/>
              </a:ext>
            </a:extLst>
          </p:cNvPr>
          <p:cNvSpPr txBox="1"/>
          <p:nvPr/>
        </p:nvSpPr>
        <p:spPr>
          <a:xfrm>
            <a:off x="769302" y="4964430"/>
            <a:ext cx="3048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АЛЕКСАНДРА ВУЈМИЛОВИЋ, дипломирани педагог</a:t>
            </a: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Центар за предшколско васпитање и образовање</a:t>
            </a: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БАЊА ЛУКА</a:t>
            </a:r>
            <a:endParaRPr lang="en-US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1255277A-1001-79D2-A7F2-028102D3F468}"/>
              </a:ext>
            </a:extLst>
          </p:cNvPr>
          <p:cNvSpPr txBox="1"/>
          <p:nvPr/>
        </p:nvSpPr>
        <p:spPr>
          <a:xfrm>
            <a:off x="4887753" y="4964763"/>
            <a:ext cx="34978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ВАЛЕНТИНА МИЛАЧИЋ, дипломирани васпитач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Comic Sans MS" panose="030F0702030302020204" pitchFamily="66" charset="0"/>
              </a:rPr>
              <a:t>ЈУ за предшколско васпитање и образовање дјеце „Лепа Радић“</a:t>
            </a:r>
          </a:p>
          <a:p>
            <a:pPr algn="ctr"/>
            <a:r>
              <a:rPr lang="ru-RU" b="1" dirty="0">
                <a:solidFill>
                  <a:srgbClr val="0070C0"/>
                </a:solidFill>
                <a:latin typeface="Comic Sans MS" panose="030F0702030302020204" pitchFamily="66" charset="0"/>
              </a:rPr>
              <a:t>ГРАДИШКА</a:t>
            </a:r>
            <a:endParaRPr lang="en-US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32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E785DA34-0728-6D21-C32E-F62F852900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371600"/>
            <a:ext cx="2453005" cy="3592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B5B284EF-8925-5544-B09D-D3F5FCB10A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371600"/>
            <a:ext cx="2453005" cy="3592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2B9D504C-65EC-1C1C-5505-BE2957913F65}"/>
              </a:ext>
            </a:extLst>
          </p:cNvPr>
          <p:cNvSpPr txBox="1"/>
          <p:nvPr/>
        </p:nvSpPr>
        <p:spPr>
          <a:xfrm>
            <a:off x="304800" y="4992876"/>
            <a:ext cx="43219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ДРАЖАНА СТУПАР,</a:t>
            </a: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 дипломирани васпитач</a:t>
            </a: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Центар за предшколско васпитање и образовање „Принцеза Катарина Карађорђевић“</a:t>
            </a: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ЛАКТАШИ</a:t>
            </a:r>
          </a:p>
          <a:p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1BF5ACC1-83ED-DEC5-2C2F-B7948C626B90}"/>
              </a:ext>
            </a:extLst>
          </p:cNvPr>
          <p:cNvSpPr txBox="1"/>
          <p:nvPr/>
        </p:nvSpPr>
        <p:spPr>
          <a:xfrm>
            <a:off x="5410200" y="5181600"/>
            <a:ext cx="2971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МИЛКА ШИЉЕГОВИЋ, </a:t>
            </a: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дипломирани васпитач</a:t>
            </a: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ЈУ Дјечији вртић „Радост“</a:t>
            </a: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ПРИЈЕДОР</a:t>
            </a:r>
            <a:endParaRPr lang="en-US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88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55A487A3-172A-1436-4FF5-96901201C0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2453005" cy="3592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5B8BFE0-626D-11A3-7D19-0E608C2DF22C}"/>
              </a:ext>
            </a:extLst>
          </p:cNvPr>
          <p:cNvSpPr txBox="1"/>
          <p:nvPr/>
        </p:nvSpPr>
        <p:spPr>
          <a:xfrm>
            <a:off x="83502" y="5029200"/>
            <a:ext cx="289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ВЕСНА МАЛЕШЕВИЋ, </a:t>
            </a: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дипломирани васпитач</a:t>
            </a: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ЈУ Дјечији вртић „Наша радост“</a:t>
            </a:r>
          </a:p>
          <a:p>
            <a:pPr algn="ctr"/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ПРЊАВОР</a:t>
            </a:r>
            <a:endParaRPr lang="en-US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029FD23E-A584-D738-9AA5-342C907B1E87}"/>
              </a:ext>
            </a:extLst>
          </p:cNvPr>
          <p:cNvSpPr txBox="1"/>
          <p:nvPr/>
        </p:nvSpPr>
        <p:spPr>
          <a:xfrm>
            <a:off x="2757805" y="258901"/>
            <a:ext cx="6233795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0050" algn="just"/>
            <a:r>
              <a:rPr lang="sr-Cyrl-BA" sz="1400" b="1" u="sng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Услови које кандидат обавезно испуњава приликом пријављивања на јавни позив за додјелу Светосавске награде су:</a:t>
            </a:r>
            <a:endParaRPr lang="en-US" sz="1400" b="1" u="sng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sr-Cyrl-BA" sz="1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да је у радном односу у предшколској установи у години у којој се додјељује награда,</a:t>
            </a:r>
            <a:endParaRPr lang="en-US" sz="1400" b="1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sr-Cyrl-BA" sz="14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да има најмање 10 година радног стажа на мјесту васпитача или/и стручног сарадника.</a:t>
            </a:r>
            <a:endParaRPr lang="en-US" sz="1400" b="1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sr-Cyrl-BA" sz="1400" b="1" u="sng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Критеријуми за бодовање приликом утврђивања листе кандидата за додјелу Светосавске награде су:</a:t>
            </a:r>
            <a:endParaRPr lang="en-US" sz="1400" b="1" u="sng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sr-Cyrl-BA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да је васпитач или стручни сарадник аутор или коаутор дидактичке играчке, средства или материјала за рано учење,</a:t>
            </a:r>
            <a:endParaRPr lang="en-US" sz="14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sr-Cyrl-BA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иновативност и креативност у раду васпитача или стручног сарадника, примјена разноврсних и </a:t>
            </a:r>
            <a:r>
              <a:rPr lang="sr-Cyrl-BA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савремених</a:t>
            </a:r>
            <a:r>
              <a:rPr lang="sr-Cyrl-BA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иновативних метода и технологија у васпитно-образовном раду, </a:t>
            </a:r>
            <a:endParaRPr lang="en-US" sz="14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sr-Cyrl-BA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доказан допринос </a:t>
            </a:r>
            <a:r>
              <a:rPr lang="sr-Cyrl-BA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унапређењу</a:t>
            </a:r>
            <a:r>
              <a:rPr lang="sr-Cyrl-BA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партнерства са породицом у организовању различитих садржаја као што су радионице, обуке, приредбе и друго,</a:t>
            </a:r>
            <a:endParaRPr lang="en-US" sz="14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sr-Cyrl-BA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да васпитач или стручни сарадник има објављене радове у стручним часописима из дјелокруга свога рада,</a:t>
            </a:r>
            <a:endParaRPr lang="en-US" sz="14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sr-Cyrl-BA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да је васпитач или стручни сарадник аутор или коаутор књиге, композиције или другог садржаја који се може користити у раду предшколске установе, а који је Завод одобрио за употребу,</a:t>
            </a:r>
            <a:endParaRPr lang="en-US" sz="14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sr-Cyrl-BA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6) учешће у истраживањима, пројектима и програмима васпитно-образовног карактера, стручним и студијским путовањима и посјетама, скуповима и заједницама професионалног учења,</a:t>
            </a:r>
            <a:endParaRPr lang="en-US" sz="14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sr-Cyrl-BA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7) допринос васпитача или стручног сарадника </a:t>
            </a:r>
            <a:r>
              <a:rPr lang="sr-Cyrl-BA" sz="1400" b="1" dirty="0" err="1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унапређењу</a:t>
            </a:r>
            <a:r>
              <a:rPr lang="sr-Cyrl-BA" sz="14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квалитета рада предшколске установе у васпитно-образовном раду и њеном угледу у домаћим и међународним оквирима.</a:t>
            </a:r>
            <a:endParaRPr lang="en-US" sz="1400" b="1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674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3429000"/>
            <a:ext cx="4572001" cy="1600200"/>
          </a:xfrm>
        </p:spPr>
        <p:txBody>
          <a:bodyPr/>
          <a:lstStyle/>
          <a:p>
            <a: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    НОМИНОВАНИ У КАТОГОРИЈИ ВАСПИТАЧА</a:t>
            </a:r>
            <a:b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/>
            </a:r>
            <a:b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1. Биљана Павловић, Приједор</a:t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2. Милош Ристић, Добринка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Пердан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, Невена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Бенцун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. Ивана Драгојловић,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Симонета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Вујановић, Бијељина</a:t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3. Недељка Симић, Весна Малешевић, Прњавор</a:t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4. Раденка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Бутулија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и Мирјана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Вујевић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, Требиње</a:t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5. Срђан Весић и тим, Бања Лука</a:t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62100" y="152400"/>
            <a:ext cx="601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НАГРАДА ЗА ИНОВАТИВНЕ НАСТАВНИКЕ ЗА 2021. ГОДИНУ</a:t>
            </a:r>
          </a:p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COI </a:t>
            </a: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„</a:t>
            </a:r>
            <a:r>
              <a:rPr lang="en-U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Step by Step</a:t>
            </a: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“)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4B871F2-F74C-0A83-D1FF-28E11D2F2542}"/>
              </a:ext>
            </a:extLst>
          </p:cNvPr>
          <p:cNvSpPr txBox="1"/>
          <p:nvPr/>
        </p:nvSpPr>
        <p:spPr>
          <a:xfrm>
            <a:off x="5410200" y="2819400"/>
            <a:ext cx="3276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2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НОМИНОВАНИ У КАТЕГОРИЈИ СТРУЧНИХ САРАДНИКА</a:t>
            </a:r>
          </a:p>
          <a:p>
            <a:pPr algn="ctr"/>
            <a:endParaRPr lang="sr-Cyrl-RS" sz="20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1. Бранка Кујачић, Светлана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Бокун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, Весна </a:t>
            </a:r>
            <a:r>
              <a:rPr lang="sr-Cyrl-RS" sz="2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Којовић</a:t>
            </a:r>
            <a:r>
              <a:rPr lang="sr-Cyrl-RS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, Требиње</a:t>
            </a:r>
            <a:endParaRPr lang="en-US" sz="2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871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47471"/>
            <a:ext cx="7620000" cy="1066800"/>
          </a:xfrm>
        </p:spPr>
        <p:txBody>
          <a:bodyPr/>
          <a:lstStyle/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ПОБЈЕДНИЦА У КАТЕГОРИЈИ ВАСПИТАЧИ У ПРЕДШКОЛСКИМ УСТАНОВАМА</a:t>
            </a:r>
            <a:b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5184875"/>
            <a:ext cx="739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sr-Cyrl-R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ПРИЈЕДОР</a:t>
            </a:r>
          </a:p>
          <a:p>
            <a:pPr algn="ctr"/>
            <a:r>
              <a:rPr lang="sr-Cyrl-RS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БИЉАНА ПАВЛОВИЋ</a:t>
            </a:r>
            <a:endParaRPr 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F72A3E76-2678-860C-1BB3-9268DCBE47F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76400"/>
            <a:ext cx="5605613" cy="373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35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DADB8A-B3B8-B0EB-0246-11D725582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FOREMOST FOUNDATION </a:t>
            </a:r>
            <a:endParaRPr lang="sr-Cyrl-R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(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World Class Educational NPO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) – 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Pakistan </a:t>
            </a:r>
            <a:endParaRPr lang="sr-Cyrl-R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„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Contemporary challenges of education in the 21</a:t>
            </a:r>
            <a:r>
              <a:rPr lang="en-US" b="1" baseline="30000" dirty="0">
                <a:solidFill>
                  <a:srgbClr val="FF0000"/>
                </a:solidFill>
                <a:latin typeface="Comic Sans MS" panose="030F0702030302020204" pitchFamily="66" charset="0"/>
              </a:rPr>
              <a:t>st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 century</a:t>
            </a: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“</a:t>
            </a:r>
            <a:endParaRPr lang="sr-Cyrl-RS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„САВРЕМЕНИ ИЗАЗОВИ ОБРАЗОВАЊА 21. ВИЈЕКА“</a:t>
            </a:r>
          </a:p>
          <a:p>
            <a:pPr marL="457200" indent="-457200" algn="ctr">
              <a:buAutoNum type="arabicPeriod"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мјесто за најбољи истраживачки рад</a:t>
            </a:r>
          </a:p>
          <a:p>
            <a:pPr marL="0" indent="0" algn="ctr">
              <a:buNone/>
            </a:pPr>
            <a:r>
              <a:rPr lang="sr-Cyrl-RS" b="1" dirty="0">
                <a:solidFill>
                  <a:srgbClr val="FF0000"/>
                </a:solidFill>
                <a:latin typeface="Comic Sans MS" panose="030F0702030302020204" pitchFamily="66" charset="0"/>
              </a:rPr>
              <a:t>МИРЈАНА ВУЈОВИЋ И РАДЕНКА БУТУЛИЈА </a:t>
            </a:r>
          </a:p>
          <a:p>
            <a:pPr marL="0" indent="0" algn="ctr">
              <a:buNone/>
            </a:pPr>
            <a:r>
              <a:rPr lang="sr-Cyrl-RS" b="1" dirty="0">
                <a:solidFill>
                  <a:srgbClr val="0070C0"/>
                </a:solidFill>
                <a:latin typeface="Comic Sans MS" panose="030F0702030302020204" pitchFamily="66" charset="0"/>
              </a:rPr>
              <a:t>Јавна установа за предшколско васпитање и образовање „Наша радост“, Требиње</a:t>
            </a:r>
            <a:endParaRPr lang="en-US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41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ds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08DA1AC-25E6-4B26-8A3D-23AC8839F80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kids</Template>
  <TotalTime>2490</TotalTime>
  <Words>471</Words>
  <Application>Microsoft Office PowerPoint</Application>
  <PresentationFormat>On-screen Show (4:3)</PresentationFormat>
  <Paragraphs>71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Comic Sans MS</vt:lpstr>
      <vt:lpstr>Times New Roman</vt:lpstr>
      <vt:lpstr>kids</vt:lpstr>
      <vt:lpstr>         </vt:lpstr>
      <vt:lpstr>ВАСПИТАЧИ И СТРУЧНИ САРАДНИЦИ  ДОБИТНИЦИ НАГРАДА </vt:lpstr>
      <vt:lpstr>ДОБИТНИЦИ СВЕТОСАВСКЕ НАГРАДЕ ЗА 2020/21. РАДНУ ГОДИНУ ПРЕДШКОЛСКО ВАСПИТАЊЕ И ОБРАЗОВАЊЕ</vt:lpstr>
      <vt:lpstr>PowerPoint Presentation</vt:lpstr>
      <vt:lpstr>PowerPoint Presentation</vt:lpstr>
      <vt:lpstr>PowerPoint Presentation</vt:lpstr>
      <vt:lpstr>     НОМИНОВАНИ У КАТОГОРИЈИ ВАСПИТАЧА  1. Биљана Павловић, Приједор  2. Милош Ристић, Добринка Пердан, Невена Бенцун. Ивана Драгојловић, Симонета Вујановић, Бијељина  3. Недељка Симић, Весна Малешевић, Прњавор  4. Раденка Бутулија и Мирјана Вујевић, Требиње  5. Срђан Весић и тим, Бања Лука  </vt:lpstr>
      <vt:lpstr> ПОБЈЕДНИЦА У КАТЕГОРИЈИ ВАСПИТАЧИ У ПРЕДШКОЛСКИМ УСТАНОВАМА </vt:lpstr>
      <vt:lpstr>PowerPoint Presentation</vt:lpstr>
      <vt:lpstr> ХВАЛА ЗА ПАЖЊУ! </vt:lpstr>
    </vt:vector>
  </TitlesOfParts>
  <Company>Deftones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</dc:creator>
  <cp:lastModifiedBy>30. Nina Ninkovic</cp:lastModifiedBy>
  <cp:revision>386</cp:revision>
  <cp:lastPrinted>2021-08-17T10:39:21Z</cp:lastPrinted>
  <dcterms:created xsi:type="dcterms:W3CDTF">2019-11-26T10:42:08Z</dcterms:created>
  <dcterms:modified xsi:type="dcterms:W3CDTF">2022-09-12T11:37:57Z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TC019169599991</vt:lpwstr>
  </property>
</Properties>
</file>