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30"/>
  </p:notesMasterIdLst>
  <p:handoutMasterIdLst>
    <p:handoutMasterId r:id="rId31"/>
  </p:handoutMasterIdLst>
  <p:sldIdLst>
    <p:sldId id="256" r:id="rId3"/>
    <p:sldId id="413" r:id="rId4"/>
    <p:sldId id="414" r:id="rId5"/>
    <p:sldId id="415" r:id="rId6"/>
    <p:sldId id="416" r:id="rId7"/>
    <p:sldId id="417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291" r:id="rId2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66FF99"/>
    <a:srgbClr val="00FFCC"/>
    <a:srgbClr val="66FFCC"/>
    <a:srgbClr val="66FF33"/>
    <a:srgbClr val="FFCCCC"/>
    <a:srgbClr val="FF99CC"/>
    <a:srgbClr val="FF9999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>
      <p:cViewPr varScale="1">
        <p:scale>
          <a:sx n="86" d="100"/>
          <a:sy n="86" d="100"/>
        </p:scale>
        <p:origin x="124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../embeddings/oleObject7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r>
              <a:rPr lang="sr-Cyrl-BA" sz="1600" b="1" i="1" dirty="0">
                <a:latin typeface="Comic Sans MS" panose="030F0702030302020204" pitchFamily="66" charset="0"/>
              </a:rPr>
              <a:t>Слика 38</a:t>
            </a:r>
            <a:r>
              <a:rPr lang="sr-Cyrl-BA" sz="1600" b="1" dirty="0">
                <a:latin typeface="Comic Sans MS" panose="030F0702030302020204" pitchFamily="66" charset="0"/>
              </a:rPr>
              <a:t>: Највећи професионални изазови васпитача/стручних</a:t>
            </a:r>
            <a:r>
              <a:rPr lang="sr-Cyrl-BA" sz="1600" b="1" baseline="0" dirty="0">
                <a:latin typeface="Comic Sans MS" panose="030F0702030302020204" pitchFamily="66" charset="0"/>
              </a:rPr>
              <a:t> </a:t>
            </a:r>
            <a:r>
              <a:rPr lang="sr-Cyrl-BA" sz="1600" b="1" dirty="0">
                <a:latin typeface="Comic Sans MS" panose="030F0702030302020204" pitchFamily="66" charset="0"/>
              </a:rPr>
              <a:t>сарадника</a:t>
            </a:r>
            <a:r>
              <a:rPr lang="sr-Cyrl-BA" sz="1600" b="1" baseline="0" dirty="0">
                <a:latin typeface="Comic Sans MS" panose="030F0702030302020204" pitchFamily="66" charset="0"/>
              </a:rPr>
              <a:t> у предшколским установама током</a:t>
            </a:r>
            <a:r>
              <a:rPr lang="sr-Cyrl-BA" sz="1600" b="1" dirty="0">
                <a:latin typeface="Comic Sans MS" panose="030F0702030302020204" pitchFamily="66" charset="0"/>
              </a:rPr>
              <a:t> пандемије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'Рад у пандемији'!$C$4</c:f>
              <c:strCache>
                <c:ptCount val="1"/>
                <c:pt idx="0">
                  <c:v>Фреквенција одговора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'Рад у пандемији'!$B$5:$B$10</c:f>
              <c:strCache>
                <c:ptCount val="6"/>
                <c:pt idx="0">
                  <c:v>Поштовање епидемиолошких препорука (Ношење маске, дистанца, итд.)</c:v>
                </c:pt>
                <c:pt idx="1">
                  <c:v>Страх и брига због заразе</c:v>
                </c:pt>
                <c:pt idx="2">
                  <c:v>Потешкоће у комуникацији (са родитељима, дјецом, колегама)</c:v>
                </c:pt>
                <c:pt idx="3">
                  <c:v>Затварање вртића и неизвјесност</c:v>
                </c:pt>
                <c:pt idx="4">
                  <c:v>Утицај на васпитно-образовни систем (подјеле у групе, немогућност извођења радионица, излета, итд.)</c:v>
                </c:pt>
                <c:pt idx="5">
                  <c:v>Недостатак социјалне интеракције (блискости, подршке, итд.)</c:v>
                </c:pt>
              </c:strCache>
            </c:strRef>
          </c:cat>
          <c:val>
            <c:numRef>
              <c:f>'Рад у пандемији'!$C$5:$C$10</c:f>
              <c:numCache>
                <c:formatCode>General</c:formatCode>
                <c:ptCount val="6"/>
                <c:pt idx="0">
                  <c:v>175</c:v>
                </c:pt>
                <c:pt idx="1">
                  <c:v>70</c:v>
                </c:pt>
                <c:pt idx="2">
                  <c:v>60</c:v>
                </c:pt>
                <c:pt idx="3">
                  <c:v>32</c:v>
                </c:pt>
                <c:pt idx="4">
                  <c:v>28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2C-4A4C-AFC7-B153EC9AAC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702356271"/>
        <c:axId val="1702357519"/>
      </c:barChart>
      <c:catAx>
        <c:axId val="1702356271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en-US"/>
          </a:p>
        </c:txPr>
        <c:crossAx val="1702357519"/>
        <c:crosses val="autoZero"/>
        <c:auto val="1"/>
        <c:lblAlgn val="ctr"/>
        <c:lblOffset val="100"/>
        <c:noMultiLvlLbl val="0"/>
      </c:catAx>
      <c:valAx>
        <c:axId val="1702357519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7023562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1"/>
        <c:ser>
          <c:idx val="0"/>
          <c:order val="0"/>
          <c:tx>
            <c:strRef>
              <c:f>'Рад у пандемији'!$C$14</c:f>
              <c:strCache>
                <c:ptCount val="1"/>
                <c:pt idx="0">
                  <c:v>Фреквенција одговора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1"/>
          <c:cat>
            <c:strRef>
              <c:f>'Рад у пандемији'!$B$15:$B$18</c:f>
              <c:strCache>
                <c:ptCount val="4"/>
                <c:pt idx="0">
                  <c:v>Физички и физиолошки симптоми (прехладе, алергије, итд.)</c:v>
                </c:pt>
                <c:pt idx="1">
                  <c:v>Проблеми са понашањем (агресија, страх)</c:v>
                </c:pt>
                <c:pt idx="2">
                  <c:v>Изолованост дјеце са потешкоћама</c:v>
                </c:pt>
                <c:pt idx="3">
                  <c:v>Комуникација (са родитељима, са дјецом)</c:v>
                </c:pt>
              </c:strCache>
            </c:strRef>
          </c:cat>
          <c:val>
            <c:numRef>
              <c:f>'Рад у пандемији'!$C$15:$C$18</c:f>
              <c:numCache>
                <c:formatCode>General</c:formatCode>
                <c:ptCount val="4"/>
                <c:pt idx="0">
                  <c:v>13</c:v>
                </c:pt>
                <c:pt idx="1">
                  <c:v>13</c:v>
                </c:pt>
                <c:pt idx="2">
                  <c:v>9</c:v>
                </c:pt>
                <c:pt idx="3">
                  <c:v>6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E897-42C4-9805-CE19C9C6E9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6754560"/>
        <c:axId val="36756096"/>
      </c:barChart>
      <c:catAx>
        <c:axId val="36754560"/>
        <c:scaling>
          <c:orientation val="maxMin"/>
        </c:scaling>
        <c:delete val="1"/>
        <c:axPos val="l"/>
        <c:numFmt formatCode="General" sourceLinked="1"/>
        <c:majorTickMark val="none"/>
        <c:minorTickMark val="cross"/>
        <c:tickLblPos val="nextTo"/>
        <c:crossAx val="36756096"/>
        <c:crosses val="autoZero"/>
        <c:auto val="1"/>
        <c:lblAlgn val="ctr"/>
        <c:lblOffset val="100"/>
        <c:noMultiLvlLbl val="1"/>
      </c:catAx>
      <c:valAx>
        <c:axId val="36756096"/>
        <c:scaling>
          <c:orientation val="minMax"/>
        </c:scaling>
        <c:delete val="1"/>
        <c:axPos val="t"/>
        <c:numFmt formatCode="General" sourceLinked="1"/>
        <c:majorTickMark val="none"/>
        <c:minorTickMark val="cross"/>
        <c:tickLblPos val="none"/>
        <c:crossAx val="36754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3788971649991779"/>
          <c:y val="3.2105067452815661E-2"/>
          <c:w val="0.44885317821143911"/>
          <c:h val="0.67083509928203278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'Рад у пандемији'!$C$21</c:f>
              <c:strCache>
                <c:ptCount val="1"/>
                <c:pt idx="0">
                  <c:v>Фреквенција одговора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1"/>
          <c:cat>
            <c:strRef>
              <c:f>'Рад у пандемији'!$B$22:$B$24</c:f>
              <c:strCache>
                <c:ptCount val="3"/>
                <c:pt idx="0">
                  <c:v>Комуникација путем друштвених мрежа</c:v>
                </c:pt>
                <c:pt idx="1">
                  <c:v>Изостанак из вртића (дјеце или радника)</c:v>
                </c:pt>
                <c:pt idx="2">
                  <c:v>Упутства родитељима</c:v>
                </c:pt>
              </c:strCache>
            </c:strRef>
          </c:cat>
          <c:val>
            <c:numRef>
              <c:f>'Рад у пандемији'!$C$22:$C$24</c:f>
              <c:numCache>
                <c:formatCode>General</c:formatCode>
                <c:ptCount val="3"/>
                <c:pt idx="0">
                  <c:v>26</c:v>
                </c:pt>
                <c:pt idx="1">
                  <c:v>15</c:v>
                </c:pt>
                <c:pt idx="2">
                  <c:v>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B860-4968-8882-87AE7B9B78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6977664"/>
        <c:axId val="36991744"/>
      </c:barChart>
      <c:catAx>
        <c:axId val="36977664"/>
        <c:scaling>
          <c:orientation val="maxMin"/>
        </c:scaling>
        <c:delete val="1"/>
        <c:axPos val="l"/>
        <c:numFmt formatCode="General" sourceLinked="1"/>
        <c:majorTickMark val="none"/>
        <c:minorTickMark val="cross"/>
        <c:tickLblPos val="nextTo"/>
        <c:crossAx val="36991744"/>
        <c:crosses val="autoZero"/>
        <c:auto val="1"/>
        <c:lblAlgn val="ctr"/>
        <c:lblOffset val="100"/>
        <c:noMultiLvlLbl val="1"/>
      </c:catAx>
      <c:valAx>
        <c:axId val="36991744"/>
        <c:scaling>
          <c:orientation val="minMax"/>
        </c:scaling>
        <c:delete val="1"/>
        <c:axPos val="t"/>
        <c:numFmt formatCode="General" sourceLinked="1"/>
        <c:majorTickMark val="none"/>
        <c:minorTickMark val="cross"/>
        <c:tickLblPos val="none"/>
        <c:crossAx val="36977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1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BA" sz="1400" b="1" i="1" dirty="0">
                <a:solidFill>
                  <a:srgbClr val="0070C0"/>
                </a:solidFill>
                <a:latin typeface="Comic Sans MS" panose="030F0702030302020204" pitchFamily="66" charset="0"/>
              </a:rPr>
              <a:t>Слика 41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: Дистрибуција испитаних васпитача/стручних</a:t>
            </a:r>
            <a:r>
              <a:rPr lang="sr-Cyrl-BA" sz="1400" b="1" baseline="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сарадника у односу на број доживљених </a:t>
            </a:r>
            <a:r>
              <a:rPr lang="sr-Cyrl-BA" sz="1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стресора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везаних за </a:t>
            </a:r>
            <a:r>
              <a:rPr lang="sr-Latn-BA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COVID-19</a:t>
            </a:r>
          </a:p>
        </c:rich>
      </c:tx>
      <c:layout>
        <c:manualLayout>
          <c:xMode val="edge"/>
          <c:yMode val="edge"/>
          <c:x val="0.2336538815706219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1.5294222746943127E-2"/>
          <c:y val="0.13037520202253142"/>
          <c:w val="0.96941155450611372"/>
          <c:h val="0.76641392948623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Sheet1!$L$20</c:f>
              <c:strCache>
                <c:ptCount val="1"/>
                <c:pt idx="0">
                  <c:v>Дистрибуција учесника у односу на број доживљених стресора везаних за COVID-19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Sheet1!$K$21:$K$31</c:f>
              <c:strCache>
                <c:ptCount val="11"/>
                <c:pt idx="0">
                  <c:v>0 стресора</c:v>
                </c:pt>
                <c:pt idx="1">
                  <c:v>1 стресор</c:v>
                </c:pt>
                <c:pt idx="2">
                  <c:v>2 стресора</c:v>
                </c:pt>
                <c:pt idx="3">
                  <c:v>3 стресора</c:v>
                </c:pt>
                <c:pt idx="4">
                  <c:v>4 стресора</c:v>
                </c:pt>
                <c:pt idx="5">
                  <c:v>5 стресора</c:v>
                </c:pt>
                <c:pt idx="6">
                  <c:v>6 стресора</c:v>
                </c:pt>
                <c:pt idx="7">
                  <c:v>7 стресора</c:v>
                </c:pt>
                <c:pt idx="8">
                  <c:v>8 стресора</c:v>
                </c:pt>
                <c:pt idx="9">
                  <c:v>9 стресора</c:v>
                </c:pt>
                <c:pt idx="10">
                  <c:v>10 и више стресора</c:v>
                </c:pt>
              </c:strCache>
            </c:strRef>
          </c:cat>
          <c:val>
            <c:numRef>
              <c:f>Sheet1!$L$21:$L$31</c:f>
              <c:numCache>
                <c:formatCode>0%</c:formatCode>
                <c:ptCount val="11"/>
                <c:pt idx="0">
                  <c:v>0.111</c:v>
                </c:pt>
                <c:pt idx="1">
                  <c:v>0.17</c:v>
                </c:pt>
                <c:pt idx="2">
                  <c:v>0.19</c:v>
                </c:pt>
                <c:pt idx="3">
                  <c:v>0.127</c:v>
                </c:pt>
                <c:pt idx="4">
                  <c:v>8.4000000000000005E-2</c:v>
                </c:pt>
                <c:pt idx="5">
                  <c:v>9.4E-2</c:v>
                </c:pt>
                <c:pt idx="6">
                  <c:v>6.8000000000000005E-2</c:v>
                </c:pt>
                <c:pt idx="7">
                  <c:v>4.8000000000000001E-2</c:v>
                </c:pt>
                <c:pt idx="8">
                  <c:v>3.3000000000000002E-2</c:v>
                </c:pt>
                <c:pt idx="9">
                  <c:v>2.3E-2</c:v>
                </c:pt>
                <c:pt idx="10">
                  <c:v>5.3999999999999992E-2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37-46D0-8320-3E83AF71C2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2425216"/>
        <c:axId val="1352416480"/>
      </c:barChart>
      <c:catAx>
        <c:axId val="135242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0070C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en-US"/>
          </a:p>
        </c:txPr>
        <c:crossAx val="1352416480"/>
        <c:crosses val="autoZero"/>
        <c:auto val="1"/>
        <c:lblAlgn val="ctr"/>
        <c:lblOffset val="100"/>
        <c:noMultiLvlLbl val="0"/>
      </c:catAx>
      <c:valAx>
        <c:axId val="13524164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5242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600" b="1" i="0" u="none" strike="noStrike" kern="1200" spc="0" baseline="0">
                <a:solidFill>
                  <a:srgbClr val="0070C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r>
              <a:rPr lang="sr-Cyrl-BA" sz="1600" b="1" i="1" dirty="0">
                <a:solidFill>
                  <a:srgbClr val="0070C0"/>
                </a:solidFill>
                <a:latin typeface="Comic Sans MS" panose="030F0702030302020204" pitchFamily="66" charset="0"/>
              </a:rPr>
              <a:t>Слика 42</a:t>
            </a: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: Учесталост доживљених </a:t>
            </a:r>
            <a:r>
              <a:rPr lang="sr-Cyrl-BA" sz="16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стресора</a:t>
            </a: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везаних за </a:t>
            </a:r>
            <a:r>
              <a:rPr lang="sr-Latn-BA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COVID-19</a:t>
            </a: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код васпитача/</a:t>
            </a:r>
            <a:r>
              <a:rPr lang="sr-Cyrl-BA" sz="16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стучних</a:t>
            </a:r>
            <a:r>
              <a:rPr lang="sr-Cyrl-BA" sz="1600" b="1" baseline="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сарадника</a:t>
            </a:r>
            <a:r>
              <a:rPr lang="sr-Cyrl-BA" sz="1600" b="1" baseline="0" dirty="0">
                <a:solidFill>
                  <a:srgbClr val="0070C0"/>
                </a:solidFill>
                <a:latin typeface="Comic Sans MS" panose="030F0702030302020204" pitchFamily="66" charset="0"/>
              </a:rPr>
              <a:t> у предшколским установама</a:t>
            </a:r>
            <a:endParaRPr lang="sr-Latn-BA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c:rich>
      </c:tx>
      <c:layout>
        <c:manualLayout>
          <c:xMode val="edge"/>
          <c:yMode val="edge"/>
          <c:x val="9.4999651091800155E-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600" b="1" i="0" u="none" strike="noStrike" kern="1200" spc="0" baseline="0">
              <a:solidFill>
                <a:srgbClr val="0070C0"/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49877984146163379"/>
          <c:y val="0.20970797469180968"/>
          <c:w val="0.48208435599172239"/>
          <c:h val="0.739792006054142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Sheet2!$D$4</c:f>
              <c:strCache>
                <c:ptCount val="1"/>
                <c:pt idx="0">
                  <c:v>Учесталост стресора везаних за COVID-19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70C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Sheet2!$C$5:$C$24</c:f>
              <c:strCache>
                <c:ptCount val="20"/>
                <c:pt idx="0">
                  <c:v>Заражавање чланова уже породице COVID-19</c:v>
                </c:pt>
                <c:pt idx="1">
                  <c:v>Изостанак виђања значајних особа због COVID-19</c:v>
                </c:pt>
                <c:pt idx="2">
                  <c:v>Заражавање COVID-19</c:v>
                </c:pt>
                <c:pt idx="3">
                  <c:v>Изостанак адекватне и очекиване подршка од пријатеља и колега</c:v>
                </c:pt>
                <c:pt idx="4">
                  <c:v>Дужа изолација због COVID-19</c:v>
                </c:pt>
                <c:pt idx="5">
                  <c:v>Смрт блиске особе од посљедица COVID-19</c:v>
                </c:pt>
                <c:pt idx="6">
                  <c:v>Непријатна искуства са здравственим установама</c:v>
                </c:pt>
                <c:pt idx="7">
                  <c:v>Нарушеност здравља блиских чланова породице због COVID-19</c:v>
                </c:pt>
                <c:pt idx="8">
                  <c:v>Изостанак жеље за контактом са другима иако су то мјере дозвољавале</c:v>
                </c:pt>
                <c:pt idx="9">
                  <c:v>Хоспитализација чланова уже породице због COVID-19</c:v>
                </c:pt>
                <c:pt idx="10">
                  <c:v>Прекид пријатељстава због COVID-19</c:v>
                </c:pt>
                <c:pt idx="11">
                  <c:v>Вишеструка изолација због COVID-19</c:v>
                </c:pt>
                <c:pt idx="12">
                  <c:v>Избјегавање од стране других због COVID-19</c:v>
                </c:pt>
                <c:pt idx="13">
                  <c:v>Нарушеност здравља због прележаног COVID-19</c:v>
                </c:pt>
                <c:pt idx="14">
                  <c:v>Претрпљене увреде због ставова према пандемији</c:v>
                </c:pt>
                <c:pt idx="15">
                  <c:v>Изостанак жеље за изласком из куће и након изолације</c:v>
                </c:pt>
                <c:pt idx="16">
                  <c:v>Непријатна искуства у радном колективу због COVID-19</c:v>
                </c:pt>
                <c:pt idx="17">
                  <c:v>Хоспитализација због COVID-19</c:v>
                </c:pt>
                <c:pt idx="18">
                  <c:v>Слушање неистина о себи због COVID-19 пандемије</c:v>
                </c:pt>
                <c:pt idx="19">
                  <c:v>Изостанак подршке од значајних особа</c:v>
                </c:pt>
              </c:strCache>
            </c:strRef>
          </c:cat>
          <c:val>
            <c:numRef>
              <c:f>Sheet2!$D$5:$D$24</c:f>
              <c:numCache>
                <c:formatCode>0.00%</c:formatCode>
                <c:ptCount val="20"/>
                <c:pt idx="0">
                  <c:v>0.49399999999999999</c:v>
                </c:pt>
                <c:pt idx="1">
                  <c:v>0.42899999999999999</c:v>
                </c:pt>
                <c:pt idx="2">
                  <c:v>0.38400000000000001</c:v>
                </c:pt>
                <c:pt idx="3">
                  <c:v>0.317</c:v>
                </c:pt>
                <c:pt idx="4">
                  <c:v>0.307</c:v>
                </c:pt>
                <c:pt idx="5">
                  <c:v>0.20200000000000001</c:v>
                </c:pt>
                <c:pt idx="6">
                  <c:v>0.20200000000000001</c:v>
                </c:pt>
                <c:pt idx="7">
                  <c:v>0.193</c:v>
                </c:pt>
                <c:pt idx="8">
                  <c:v>0.189</c:v>
                </c:pt>
                <c:pt idx="9">
                  <c:v>0.183</c:v>
                </c:pt>
                <c:pt idx="10">
                  <c:v>0.14099999999999999</c:v>
                </c:pt>
                <c:pt idx="11">
                  <c:v>0.127</c:v>
                </c:pt>
                <c:pt idx="12">
                  <c:v>0.104</c:v>
                </c:pt>
                <c:pt idx="13">
                  <c:v>0.10299999999999999</c:v>
                </c:pt>
                <c:pt idx="14">
                  <c:v>8.4000000000000005E-2</c:v>
                </c:pt>
                <c:pt idx="15">
                  <c:v>7.0999999999999994E-2</c:v>
                </c:pt>
                <c:pt idx="16">
                  <c:v>5.6000000000000001E-2</c:v>
                </c:pt>
                <c:pt idx="17">
                  <c:v>3.5999999999999997E-2</c:v>
                </c:pt>
                <c:pt idx="18">
                  <c:v>3.5999999999999997E-2</c:v>
                </c:pt>
                <c:pt idx="19">
                  <c:v>3.1E-2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20-4389-884F-CC349B3489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3641951"/>
        <c:axId val="1693643199"/>
      </c:barChart>
      <c:catAx>
        <c:axId val="1693641951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70C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en-US"/>
          </a:p>
        </c:txPr>
        <c:crossAx val="1693643199"/>
        <c:crosses val="autoZero"/>
        <c:auto val="1"/>
        <c:lblAlgn val="ctr"/>
        <c:lblOffset val="100"/>
        <c:noMultiLvlLbl val="0"/>
      </c:catAx>
      <c:valAx>
        <c:axId val="1693643199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extTo"/>
        <c:crossAx val="1693641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70C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r>
              <a:rPr lang="sr-Cyrl-BA" sz="2000" b="1" i="1">
                <a:solidFill>
                  <a:srgbClr val="0070C0"/>
                </a:solidFill>
                <a:latin typeface="Comic Sans MS" panose="030F0702030302020204" pitchFamily="66" charset="0"/>
              </a:rPr>
              <a:t>Слика</a:t>
            </a:r>
            <a:r>
              <a:rPr lang="sr-Cyrl-BA" sz="2000" b="1" i="1" baseline="0">
                <a:solidFill>
                  <a:srgbClr val="0070C0"/>
                </a:solidFill>
                <a:latin typeface="Comic Sans MS" panose="030F0702030302020204" pitchFamily="66" charset="0"/>
              </a:rPr>
              <a:t> 43</a:t>
            </a:r>
            <a:r>
              <a:rPr lang="sr-Cyrl-BA" sz="2000" b="1" baseline="0">
                <a:solidFill>
                  <a:srgbClr val="0070C0"/>
                </a:solidFill>
                <a:latin typeface="Comic Sans MS" panose="030F0702030302020204" pitchFamily="66" charset="0"/>
              </a:rPr>
              <a:t>: </a:t>
            </a:r>
            <a:r>
              <a:rPr lang="sr-Cyrl-BA" sz="2000" b="1">
                <a:solidFill>
                  <a:srgbClr val="0070C0"/>
                </a:solidFill>
                <a:latin typeface="Comic Sans MS" panose="030F0702030302020204" pitchFamily="66" charset="0"/>
              </a:rPr>
              <a:t>Учесталост емоционалних стања код васпитача/стручних</a:t>
            </a:r>
            <a:r>
              <a:rPr lang="sr-Cyrl-BA" sz="2000" b="1" baseline="0">
                <a:solidFill>
                  <a:srgbClr val="0070C0"/>
                </a:solidFill>
                <a:latin typeface="Comic Sans MS" panose="030F0702030302020204" pitchFamily="66" charset="0"/>
              </a:rPr>
              <a:t> сарадника</a:t>
            </a:r>
            <a:r>
              <a:rPr lang="sr-Cyrl-BA" sz="2000" b="1">
                <a:solidFill>
                  <a:srgbClr val="0070C0"/>
                </a:solidFill>
                <a:latin typeface="Comic Sans MS" panose="030F0702030302020204" pitchFamily="66" charset="0"/>
              </a:rPr>
              <a:t> у предшколским установама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70C0"/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Sheet3!$R$5</c:f>
              <c:strCache>
                <c:ptCount val="1"/>
                <c:pt idx="0">
                  <c:v>Ријетко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Sheet3!$Q$6:$Q$18</c:f>
              <c:strCache>
                <c:ptCount val="13"/>
                <c:pt idx="0">
                  <c:v>Срећа</c:v>
                </c:pt>
                <c:pt idx="1">
                  <c:v>Задовољство</c:v>
                </c:pt>
                <c:pt idx="2">
                  <c:v>Полетност</c:v>
                </c:pt>
                <c:pt idx="3">
                  <c:v>Забринутост</c:v>
                </c:pt>
                <c:pt idx="4">
                  <c:v>Напетост</c:v>
                </c:pt>
                <c:pt idx="5">
                  <c:v>Разочараност</c:v>
                </c:pt>
                <c:pt idx="6">
                  <c:v>Узбуђеност</c:v>
                </c:pt>
                <c:pt idx="7">
                  <c:v>Страх</c:v>
                </c:pt>
                <c:pt idx="8">
                  <c:v>Узнемиреност</c:v>
                </c:pt>
                <c:pt idx="9">
                  <c:v>Љутња</c:v>
                </c:pt>
                <c:pt idx="10">
                  <c:v>Туга</c:v>
                </c:pt>
                <c:pt idx="11">
                  <c:v>Равнодушност</c:v>
                </c:pt>
                <c:pt idx="12">
                  <c:v>Стид</c:v>
                </c:pt>
              </c:strCache>
            </c:strRef>
          </c:cat>
          <c:val>
            <c:numRef>
              <c:f>Sheet3!$R$6:$R$18</c:f>
              <c:numCache>
                <c:formatCode>0.00%</c:formatCode>
                <c:ptCount val="13"/>
                <c:pt idx="0">
                  <c:v>5.3000000000000005E-2</c:v>
                </c:pt>
                <c:pt idx="1">
                  <c:v>9.0999999999999998E-2</c:v>
                </c:pt>
                <c:pt idx="2">
                  <c:v>0.25800000000000001</c:v>
                </c:pt>
                <c:pt idx="3">
                  <c:v>0.437</c:v>
                </c:pt>
                <c:pt idx="4">
                  <c:v>0.58799999999999997</c:v>
                </c:pt>
                <c:pt idx="5">
                  <c:v>0.65300000000000002</c:v>
                </c:pt>
                <c:pt idx="6">
                  <c:v>0.47099999999999997</c:v>
                </c:pt>
                <c:pt idx="7">
                  <c:v>0.67700000000000005</c:v>
                </c:pt>
                <c:pt idx="8">
                  <c:v>0.63200000000000001</c:v>
                </c:pt>
                <c:pt idx="9">
                  <c:v>0.69799999999999995</c:v>
                </c:pt>
                <c:pt idx="10">
                  <c:v>0.63200000000000001</c:v>
                </c:pt>
                <c:pt idx="11">
                  <c:v>0.749</c:v>
                </c:pt>
                <c:pt idx="12">
                  <c:v>0.93699999999999994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57-4CB3-B05C-F1C260F74B95}"/>
            </c:ext>
          </c:extLst>
        </c:ser>
        <c:ser>
          <c:idx val="1"/>
          <c:order val="1"/>
          <c:tx>
            <c:strRef>
              <c:f>Sheet3!$S$5</c:f>
              <c:strCache>
                <c:ptCount val="1"/>
                <c:pt idx="0">
                  <c:v>Понекад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Sheet3!$Q$6:$Q$18</c:f>
              <c:strCache>
                <c:ptCount val="13"/>
                <c:pt idx="0">
                  <c:v>Срећа</c:v>
                </c:pt>
                <c:pt idx="1">
                  <c:v>Задовољство</c:v>
                </c:pt>
                <c:pt idx="2">
                  <c:v>Полетност</c:v>
                </c:pt>
                <c:pt idx="3">
                  <c:v>Забринутост</c:v>
                </c:pt>
                <c:pt idx="4">
                  <c:v>Напетост</c:v>
                </c:pt>
                <c:pt idx="5">
                  <c:v>Разочараност</c:v>
                </c:pt>
                <c:pt idx="6">
                  <c:v>Узбуђеност</c:v>
                </c:pt>
                <c:pt idx="7">
                  <c:v>Страх</c:v>
                </c:pt>
                <c:pt idx="8">
                  <c:v>Узнемиреност</c:v>
                </c:pt>
                <c:pt idx="9">
                  <c:v>Љутња</c:v>
                </c:pt>
                <c:pt idx="10">
                  <c:v>Туга</c:v>
                </c:pt>
                <c:pt idx="11">
                  <c:v>Равнодушност</c:v>
                </c:pt>
                <c:pt idx="12">
                  <c:v>Стид</c:v>
                </c:pt>
              </c:strCache>
            </c:strRef>
          </c:cat>
          <c:val>
            <c:numRef>
              <c:f>Sheet3!$S$6:$S$18</c:f>
              <c:numCache>
                <c:formatCode>0.00%</c:formatCode>
                <c:ptCount val="13"/>
                <c:pt idx="0">
                  <c:v>0.18099999999999999</c:v>
                </c:pt>
                <c:pt idx="1">
                  <c:v>0.19600000000000001</c:v>
                </c:pt>
                <c:pt idx="2">
                  <c:v>0.317</c:v>
                </c:pt>
                <c:pt idx="3">
                  <c:v>0.36199999999999999</c:v>
                </c:pt>
                <c:pt idx="4">
                  <c:v>0.27500000000000002</c:v>
                </c:pt>
                <c:pt idx="5">
                  <c:v>0.21099999999999999</c:v>
                </c:pt>
                <c:pt idx="6">
                  <c:v>0.39600000000000002</c:v>
                </c:pt>
                <c:pt idx="7">
                  <c:v>0.21299999999999999</c:v>
                </c:pt>
                <c:pt idx="8">
                  <c:v>0.28199999999999997</c:v>
                </c:pt>
                <c:pt idx="9">
                  <c:v>0.218</c:v>
                </c:pt>
                <c:pt idx="10">
                  <c:v>0.28299999999999997</c:v>
                </c:pt>
                <c:pt idx="11">
                  <c:v>0.19</c:v>
                </c:pt>
                <c:pt idx="12">
                  <c:v>5.5E-2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57-4CB3-B05C-F1C260F74B95}"/>
            </c:ext>
          </c:extLst>
        </c:ser>
        <c:ser>
          <c:idx val="2"/>
          <c:order val="2"/>
          <c:tx>
            <c:strRef>
              <c:f>Sheet3!$T$5</c:f>
              <c:strCache>
                <c:ptCount val="1"/>
                <c:pt idx="0">
                  <c:v>Често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757-4CB3-B05C-F1C260F74B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Sheet3!$Q$6:$Q$18</c:f>
              <c:strCache>
                <c:ptCount val="13"/>
                <c:pt idx="0">
                  <c:v>Срећа</c:v>
                </c:pt>
                <c:pt idx="1">
                  <c:v>Задовољство</c:v>
                </c:pt>
                <c:pt idx="2">
                  <c:v>Полетност</c:v>
                </c:pt>
                <c:pt idx="3">
                  <c:v>Забринутост</c:v>
                </c:pt>
                <c:pt idx="4">
                  <c:v>Напетост</c:v>
                </c:pt>
                <c:pt idx="5">
                  <c:v>Разочараност</c:v>
                </c:pt>
                <c:pt idx="6">
                  <c:v>Узбуђеност</c:v>
                </c:pt>
                <c:pt idx="7">
                  <c:v>Страх</c:v>
                </c:pt>
                <c:pt idx="8">
                  <c:v>Узнемиреност</c:v>
                </c:pt>
                <c:pt idx="9">
                  <c:v>Љутња</c:v>
                </c:pt>
                <c:pt idx="10">
                  <c:v>Туга</c:v>
                </c:pt>
                <c:pt idx="11">
                  <c:v>Равнодушност</c:v>
                </c:pt>
                <c:pt idx="12">
                  <c:v>Стид</c:v>
                </c:pt>
              </c:strCache>
            </c:strRef>
          </c:cat>
          <c:val>
            <c:numRef>
              <c:f>Sheet3!$T$6:$T$18</c:f>
              <c:numCache>
                <c:formatCode>0.00%</c:formatCode>
                <c:ptCount val="13"/>
                <c:pt idx="0">
                  <c:v>0.76700000000000002</c:v>
                </c:pt>
                <c:pt idx="1">
                  <c:v>0.71199999999999997</c:v>
                </c:pt>
                <c:pt idx="2">
                  <c:v>0.42400000000000004</c:v>
                </c:pt>
                <c:pt idx="3">
                  <c:v>0.20200000000000001</c:v>
                </c:pt>
                <c:pt idx="4">
                  <c:v>0.13700000000000001</c:v>
                </c:pt>
                <c:pt idx="5">
                  <c:v>0.13600000000000001</c:v>
                </c:pt>
                <c:pt idx="6">
                  <c:v>0.13300000000000001</c:v>
                </c:pt>
                <c:pt idx="7">
                  <c:v>0.11</c:v>
                </c:pt>
                <c:pt idx="8">
                  <c:v>8.5999999999999993E-2</c:v>
                </c:pt>
                <c:pt idx="9">
                  <c:v>8.4000000000000005E-2</c:v>
                </c:pt>
                <c:pt idx="10">
                  <c:v>8.3999999999999991E-2</c:v>
                </c:pt>
                <c:pt idx="11">
                  <c:v>6.0999999999999999E-2</c:v>
                </c:pt>
                <c:pt idx="12">
                  <c:v>8.0000000000000002E-3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757-4CB3-B05C-F1C260F74B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96728623"/>
        <c:axId val="1696726127"/>
      </c:barChart>
      <c:catAx>
        <c:axId val="1696728623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0070C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en-US"/>
          </a:p>
        </c:txPr>
        <c:crossAx val="1696726127"/>
        <c:crosses val="autoZero"/>
        <c:auto val="1"/>
        <c:lblAlgn val="ctr"/>
        <c:lblOffset val="100"/>
        <c:noMultiLvlLbl val="0"/>
      </c:catAx>
      <c:valAx>
        <c:axId val="1696726127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696728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70C0"/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r>
              <a:rPr lang="sr-Cyrl-BA" sz="1600" b="1" i="1" dirty="0">
                <a:latin typeface="Comic Sans MS" panose="030F0702030302020204" pitchFamily="66" charset="0"/>
              </a:rPr>
              <a:t>Слика</a:t>
            </a:r>
            <a:r>
              <a:rPr lang="sr-Cyrl-BA" sz="1600" b="1" i="1" baseline="0" dirty="0">
                <a:latin typeface="Comic Sans MS" panose="030F0702030302020204" pitchFamily="66" charset="0"/>
              </a:rPr>
              <a:t> 44</a:t>
            </a:r>
            <a:r>
              <a:rPr lang="sr-Cyrl-BA" sz="1600" b="1" baseline="0" dirty="0">
                <a:latin typeface="Comic Sans MS" panose="030F0702030302020204" pitchFamily="66" charset="0"/>
              </a:rPr>
              <a:t>: </a:t>
            </a:r>
            <a:r>
              <a:rPr lang="sr-Cyrl-BA" sz="1600" b="1" dirty="0">
                <a:latin typeface="Comic Sans MS" panose="030F0702030302020204" pitchFamily="66" charset="0"/>
              </a:rPr>
              <a:t>Учесталост </a:t>
            </a:r>
            <a:r>
              <a:rPr lang="sr-Cyrl-BA" sz="1600" b="1" dirty="0" err="1">
                <a:latin typeface="Comic Sans MS" panose="030F0702030302020204" pitchFamily="66" charset="0"/>
              </a:rPr>
              <a:t>кориштења</a:t>
            </a:r>
            <a:r>
              <a:rPr lang="sr-Cyrl-BA" sz="1600" b="1" dirty="0">
                <a:latin typeface="Comic Sans MS" panose="030F0702030302020204" pitchFamily="66" charset="0"/>
              </a:rPr>
              <a:t> извора информација о пандемији</a:t>
            </a:r>
            <a:r>
              <a:rPr lang="sr-Cyrl-BA" sz="1600" b="1" baseline="0" dirty="0">
                <a:latin typeface="Comic Sans MS" panose="030F0702030302020204" pitchFamily="66" charset="0"/>
              </a:rPr>
              <a:t> за </a:t>
            </a:r>
            <a:r>
              <a:rPr lang="sr-Cyrl-BA" sz="1600" b="1" baseline="0" dirty="0" err="1">
                <a:latin typeface="Comic Sans MS" panose="030F0702030302020204" pitchFamily="66" charset="0"/>
              </a:rPr>
              <a:t>подузорак</a:t>
            </a:r>
            <a:r>
              <a:rPr lang="sr-Cyrl-BA" sz="1600" b="1" baseline="0" dirty="0">
                <a:latin typeface="Comic Sans MS" panose="030F0702030302020204" pitchFamily="66" charset="0"/>
              </a:rPr>
              <a:t> васпитачи/стручни сарадници у предшколским установама</a:t>
            </a:r>
            <a:endParaRPr lang="sr-Cyrl-BA" sz="1600" b="1" dirty="0">
              <a:latin typeface="Comic Sans MS" panose="030F0702030302020204" pitchFamily="66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Sheet3!$S$54</c:f>
              <c:strCache>
                <c:ptCount val="1"/>
                <c:pt idx="0">
                  <c:v>Ријетко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Sheet3!$R$55:$R$62</c:f>
              <c:strCache>
                <c:ptCount val="8"/>
                <c:pt idx="0">
                  <c:v>Разговар о COVID-19 пандемији са колегама на радном мјесту</c:v>
                </c:pt>
                <c:pt idx="1">
                  <c:v>Разговар о COVID-19 пандемији у породици</c:v>
                </c:pt>
                <c:pt idx="2">
                  <c:v>Разговар о COVID-19 пандемији са родитељима дјеце у предшколској установи</c:v>
                </c:pt>
                <c:pt idx="3">
                  <c:v>Слушање вијести или читање чланака у новинама или на порталима</c:v>
                </c:pt>
                <c:pt idx="4">
                  <c:v>Читање научних и стручних студија о COVID-19 пандемији</c:v>
                </c:pt>
                <c:pt idx="5">
                  <c:v>Разговар о COVID-19 пандемији са дјецом у предшколској установи</c:v>
                </c:pt>
                <c:pt idx="6">
                  <c:v>Разговар о COVID-19 пандемији са пријатељима</c:v>
                </c:pt>
                <c:pt idx="7">
                  <c:v>Коментарисање о COVID-19 пандемији на друштвеним мрежама</c:v>
                </c:pt>
              </c:strCache>
            </c:strRef>
          </c:cat>
          <c:val>
            <c:numRef>
              <c:f>Sheet3!$S$55:$S$62</c:f>
              <c:numCache>
                <c:formatCode>0.00%</c:formatCode>
                <c:ptCount val="8"/>
                <c:pt idx="0">
                  <c:v>0.17599999999999999</c:v>
                </c:pt>
                <c:pt idx="1">
                  <c:v>0.27500000000000002</c:v>
                </c:pt>
                <c:pt idx="2">
                  <c:v>0.28899999999999998</c:v>
                </c:pt>
                <c:pt idx="3">
                  <c:v>0.28500000000000003</c:v>
                </c:pt>
                <c:pt idx="4">
                  <c:v>0.51900000000000002</c:v>
                </c:pt>
                <c:pt idx="5">
                  <c:v>0.51800000000000002</c:v>
                </c:pt>
                <c:pt idx="6">
                  <c:v>0.3</c:v>
                </c:pt>
                <c:pt idx="7">
                  <c:v>0.89800000000000002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5E-4FC9-9A8F-1957C765AA80}"/>
            </c:ext>
          </c:extLst>
        </c:ser>
        <c:ser>
          <c:idx val="1"/>
          <c:order val="1"/>
          <c:tx>
            <c:strRef>
              <c:f>Sheet3!$T$54</c:f>
              <c:strCache>
                <c:ptCount val="1"/>
                <c:pt idx="0">
                  <c:v>Понекад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Sheet3!$R$55:$R$62</c:f>
              <c:strCache>
                <c:ptCount val="8"/>
                <c:pt idx="0">
                  <c:v>Разговар о COVID-19 пандемији са колегама на радном мјесту</c:v>
                </c:pt>
                <c:pt idx="1">
                  <c:v>Разговар о COVID-19 пандемији у породици</c:v>
                </c:pt>
                <c:pt idx="2">
                  <c:v>Разговар о COVID-19 пандемији са родитељима дјеце у предшколској установи</c:v>
                </c:pt>
                <c:pt idx="3">
                  <c:v>Слушање вијести или читање чланака у новинама или на порталима</c:v>
                </c:pt>
                <c:pt idx="4">
                  <c:v>Читање научних и стручних студија о COVID-19 пандемији</c:v>
                </c:pt>
                <c:pt idx="5">
                  <c:v>Разговар о COVID-19 пандемији са дјецом у предшколској установи</c:v>
                </c:pt>
                <c:pt idx="6">
                  <c:v>Разговар о COVID-19 пандемији са пријатељима</c:v>
                </c:pt>
                <c:pt idx="7">
                  <c:v>Коментарисање о COVID-19 пандемији на друштвеним мрежама</c:v>
                </c:pt>
              </c:strCache>
            </c:strRef>
          </c:cat>
          <c:val>
            <c:numRef>
              <c:f>Sheet3!$T$55:$T$62</c:f>
              <c:numCache>
                <c:formatCode>0.00%</c:formatCode>
                <c:ptCount val="8"/>
                <c:pt idx="0">
                  <c:v>0.34899999999999998</c:v>
                </c:pt>
                <c:pt idx="1">
                  <c:v>0.311</c:v>
                </c:pt>
                <c:pt idx="2">
                  <c:v>0.48099999999999998</c:v>
                </c:pt>
                <c:pt idx="3">
                  <c:v>0.313</c:v>
                </c:pt>
                <c:pt idx="4">
                  <c:v>0.30499999999999999</c:v>
                </c:pt>
                <c:pt idx="5">
                  <c:v>0.315</c:v>
                </c:pt>
                <c:pt idx="6">
                  <c:v>0.33100000000000002</c:v>
                </c:pt>
                <c:pt idx="7">
                  <c:v>6.6000000000000003E-2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5E-4FC9-9A8F-1957C765AA80}"/>
            </c:ext>
          </c:extLst>
        </c:ser>
        <c:ser>
          <c:idx val="2"/>
          <c:order val="2"/>
          <c:tx>
            <c:strRef>
              <c:f>Sheet3!$U$54</c:f>
              <c:strCache>
                <c:ptCount val="1"/>
                <c:pt idx="0">
                  <c:v>Често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45E-4FC9-9A8F-1957C765AA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Sheet3!$R$55:$R$62</c:f>
              <c:strCache>
                <c:ptCount val="8"/>
                <c:pt idx="0">
                  <c:v>Разговар о COVID-19 пандемији са колегама на радном мјесту</c:v>
                </c:pt>
                <c:pt idx="1">
                  <c:v>Разговар о COVID-19 пандемији у породици</c:v>
                </c:pt>
                <c:pt idx="2">
                  <c:v>Разговар о COVID-19 пандемији са родитељима дјеце у предшколској установи</c:v>
                </c:pt>
                <c:pt idx="3">
                  <c:v>Слушање вијести или читање чланака у новинама или на порталима</c:v>
                </c:pt>
                <c:pt idx="4">
                  <c:v>Читање научних и стручних студија о COVID-19 пандемији</c:v>
                </c:pt>
                <c:pt idx="5">
                  <c:v>Разговар о COVID-19 пандемији са дјецом у предшколској установи</c:v>
                </c:pt>
                <c:pt idx="6">
                  <c:v>Разговар о COVID-19 пандемији са пријатељима</c:v>
                </c:pt>
                <c:pt idx="7">
                  <c:v>Коментарисање о COVID-19 пандемији на друштвеним мрежама</c:v>
                </c:pt>
              </c:strCache>
            </c:strRef>
          </c:cat>
          <c:val>
            <c:numRef>
              <c:f>Sheet3!$U$55:$U$62</c:f>
              <c:numCache>
                <c:formatCode>0.00%</c:formatCode>
                <c:ptCount val="8"/>
                <c:pt idx="0">
                  <c:v>0.47599999999999998</c:v>
                </c:pt>
                <c:pt idx="1">
                  <c:v>0.41299999999999998</c:v>
                </c:pt>
                <c:pt idx="2">
                  <c:v>0.40199999999999997</c:v>
                </c:pt>
                <c:pt idx="3">
                  <c:v>0.36899999999999999</c:v>
                </c:pt>
                <c:pt idx="4">
                  <c:v>0.23</c:v>
                </c:pt>
                <c:pt idx="5">
                  <c:v>0.17300000000000001</c:v>
                </c:pt>
                <c:pt idx="6">
                  <c:v>0.16700000000000001</c:v>
                </c:pt>
                <c:pt idx="7">
                  <c:v>3.5999999999999997E-2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45E-4FC9-9A8F-1957C765AA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61990127"/>
        <c:axId val="1561990543"/>
      </c:barChart>
      <c:catAx>
        <c:axId val="1561990127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rgbClr val="0070C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en-US"/>
          </a:p>
        </c:txPr>
        <c:crossAx val="1561990543"/>
        <c:crosses val="autoZero"/>
        <c:auto val="1"/>
        <c:lblAlgn val="ctr"/>
        <c:lblOffset val="100"/>
        <c:noMultiLvlLbl val="0"/>
      </c:catAx>
      <c:valAx>
        <c:axId val="1561990543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561990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0.01998</cdr:x>
      <cdr:y>0.05948</cdr:y>
    </cdr:from>
    <cdr:to>
      <cdr:x>0.52947</cdr:x>
      <cdr:y>0.9475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BE7CC17D-E0F4-49A3-22D6-1AF287E72412}"/>
            </a:ext>
          </a:extLst>
        </cdr:cNvPr>
        <cdr:cNvSpPr txBox="1"/>
      </cdr:nvSpPr>
      <cdr:spPr>
        <a:xfrm xmlns:a="http://schemas.openxmlformats.org/drawingml/2006/main">
          <a:off x="196646" y="258814"/>
          <a:ext cx="5014451" cy="38640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sr-Cyrl-RS" sz="1100" dirty="0"/>
        </a:p>
        <a:p xmlns:a="http://schemas.openxmlformats.org/drawingml/2006/main">
          <a:endParaRPr lang="sr-Cyrl-RS" dirty="0"/>
        </a:p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0.04695</cdr:x>
      <cdr:y>0.07756</cdr:y>
    </cdr:from>
    <cdr:to>
      <cdr:x>0.5192</cdr:x>
      <cdr:y>0.95764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C312BAA5-0D26-7D87-244F-33CC153E63C5}"/>
            </a:ext>
          </a:extLst>
        </cdr:cNvPr>
        <cdr:cNvSpPr txBox="1"/>
      </cdr:nvSpPr>
      <cdr:spPr>
        <a:xfrm xmlns:a="http://schemas.openxmlformats.org/drawingml/2006/main">
          <a:off x="465926" y="342007"/>
          <a:ext cx="4686177" cy="38809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sr-Cyrl-RS" sz="1400" dirty="0">
              <a:solidFill>
                <a:srgbClr val="0070C0"/>
              </a:solidFill>
              <a:latin typeface="Comic Sans MS" panose="030F0702030302020204" pitchFamily="66" charset="0"/>
            </a:rPr>
            <a:t> </a:t>
          </a:r>
          <a:r>
            <a:rPr lang="sr-Cyrl-RS" sz="1400" b="1" dirty="0">
              <a:solidFill>
                <a:srgbClr val="0070C0"/>
              </a:solidFill>
              <a:latin typeface="Comic Sans MS" panose="030F0702030302020204" pitchFamily="66" charset="0"/>
            </a:rPr>
            <a:t>Комуникација путем друштвених мрежа</a:t>
          </a:r>
        </a:p>
        <a:p xmlns:a="http://schemas.openxmlformats.org/drawingml/2006/main">
          <a:pPr algn="r"/>
          <a:endParaRPr lang="sr-Cyrl-RS" sz="1400" b="1" dirty="0">
            <a:solidFill>
              <a:srgbClr val="0070C0"/>
            </a:solidFill>
            <a:latin typeface="Comic Sans MS" panose="030F0702030302020204" pitchFamily="66" charset="0"/>
          </a:endParaRPr>
        </a:p>
        <a:p xmlns:a="http://schemas.openxmlformats.org/drawingml/2006/main">
          <a:pPr algn="r"/>
          <a:r>
            <a:rPr lang="sr-Cyrl-RS" sz="1400" b="1" dirty="0">
              <a:solidFill>
                <a:srgbClr val="0070C0"/>
              </a:solidFill>
              <a:latin typeface="Comic Sans MS" panose="030F0702030302020204" pitchFamily="66" charset="0"/>
            </a:rPr>
            <a:t>Изостанак из вртића (</a:t>
          </a:r>
          <a:r>
            <a:rPr lang="sr-Cyrl-RS" sz="1400" b="1" dirty="0" err="1">
              <a:solidFill>
                <a:srgbClr val="0070C0"/>
              </a:solidFill>
              <a:latin typeface="Comic Sans MS" panose="030F0702030302020204" pitchFamily="66" charset="0"/>
            </a:rPr>
            <a:t>дјеце</a:t>
          </a:r>
          <a:r>
            <a:rPr lang="sr-Cyrl-RS" sz="1400" b="1" dirty="0">
              <a:solidFill>
                <a:srgbClr val="0070C0"/>
              </a:solidFill>
              <a:latin typeface="Comic Sans MS" panose="030F0702030302020204" pitchFamily="66" charset="0"/>
            </a:rPr>
            <a:t> или радника)</a:t>
          </a:r>
        </a:p>
        <a:p xmlns:a="http://schemas.openxmlformats.org/drawingml/2006/main">
          <a:pPr algn="r"/>
          <a:endParaRPr lang="sr-Cyrl-RS" sz="1400" b="1" dirty="0">
            <a:solidFill>
              <a:srgbClr val="0070C0"/>
            </a:solidFill>
            <a:latin typeface="Comic Sans MS" panose="030F0702030302020204" pitchFamily="66" charset="0"/>
          </a:endParaRPr>
        </a:p>
        <a:p xmlns:a="http://schemas.openxmlformats.org/drawingml/2006/main">
          <a:pPr algn="r"/>
          <a:r>
            <a:rPr lang="sr-Cyrl-RS" sz="1400" b="1" dirty="0">
              <a:solidFill>
                <a:srgbClr val="0070C0"/>
              </a:solidFill>
              <a:latin typeface="Comic Sans MS" panose="030F0702030302020204" pitchFamily="66" charset="0"/>
            </a:rPr>
            <a:t>Упутства родитељима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EBC76B-E4EB-4798-8E34-9827652934F3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473160D-8C44-494A-93D8-7C66AD1EA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39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CBB8-C1E3-4CC8-A6BA-A2C28CE888D9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EF988-3E38-4713-B907-027AF19ED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7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br>
              <a:rPr lang="sr-Cyrl-RS" dirty="0"/>
            </a:b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686" y="65366"/>
            <a:ext cx="1612106" cy="13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51064" y="218911"/>
            <a:ext cx="448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МИНИСТАРСТВО ПРОСВЈЕТЕ И КУЛТУРЕ</a:t>
            </a:r>
          </a:p>
          <a:p>
            <a:pPr algn="ctr"/>
            <a:endParaRPr lang="sr-Cyrl-RS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РЕПУБЛИЧКИ ПЕДАГОШКИ ЗАВОД</a:t>
            </a:r>
            <a:endParaRPr lang="en-US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76" y="1049908"/>
            <a:ext cx="1908175" cy="139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8200" y="2630311"/>
            <a:ext cx="43877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ВАСПИТАЧЕ, СТРУЧНЕ САРАДНИКЕ И ДИРЕКТОРЕ У ПРЕДШКОЛСКИМ УСТАНОВАМА 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51064" y="5638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Мојић</a:t>
            </a: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202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4CFA1-B08B-05A9-6D63-0F51B5314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1516" y="378220"/>
            <a:ext cx="7886700" cy="817537"/>
          </a:xfrm>
        </p:spPr>
        <p:txBody>
          <a:bodyPr>
            <a:noAutofit/>
          </a:bodyPr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Тешкоће у раду са </a:t>
            </a:r>
            <a:r>
              <a:rPr lang="sr-Cyrl-BA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вулнерабилном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категоријом дјеце у предшколским установама</a:t>
            </a:r>
            <a:b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82EB1A-4D02-0763-666A-48C65422C6F8}"/>
              </a:ext>
            </a:extLst>
          </p:cNvPr>
          <p:cNvSpPr txBox="1"/>
          <p:nvPr/>
        </p:nvSpPr>
        <p:spPr>
          <a:xfrm>
            <a:off x="506027" y="1388094"/>
            <a:ext cx="8076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4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Слика 39: 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Проблеми предшколских установа у раду са </a:t>
            </a:r>
          </a:p>
          <a:p>
            <a:pPr algn="ctr"/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вурнелабилним</a:t>
            </a:r>
            <a:r>
              <a:rPr lang="sr-Cyrl-RS" sz="1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категоријама </a:t>
            </a:r>
            <a:r>
              <a:rPr lang="sr-Cyrl-RS" sz="1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endParaRPr lang="en-US" sz="1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1BF9C2-81F4-49F1-4B49-154981C3FC32}"/>
              </a:ext>
            </a:extLst>
          </p:cNvPr>
          <p:cNvSpPr txBox="1"/>
          <p:nvPr/>
        </p:nvSpPr>
        <p:spPr>
          <a:xfrm>
            <a:off x="160300" y="2084329"/>
            <a:ext cx="40724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1400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RS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Физички и физиолошки проблеми (прехладе, алергије и </a:t>
            </a:r>
            <a:r>
              <a:rPr lang="sr-Cyrl-RS" sz="1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сл</a:t>
            </a:r>
            <a:r>
              <a:rPr lang="sr-Cyrl-RS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).</a:t>
            </a:r>
          </a:p>
          <a:p>
            <a:pPr algn="r"/>
            <a:endParaRPr lang="sr-Cyrl-RS" sz="1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r"/>
            <a:r>
              <a:rPr lang="sr-Cyrl-RS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Проблеми са понашањем (агресија, страх)</a:t>
            </a:r>
          </a:p>
          <a:p>
            <a:pPr algn="r"/>
            <a:endParaRPr lang="sr-Cyrl-RS" sz="1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r"/>
            <a:r>
              <a:rPr lang="sr-Cyrl-RS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Изолованост </a:t>
            </a:r>
            <a:r>
              <a:rPr lang="sr-Cyrl-RS" sz="1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са потешкоћама</a:t>
            </a:r>
          </a:p>
          <a:p>
            <a:pPr algn="r"/>
            <a:endParaRPr lang="sr-Cyrl-RS" sz="1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r"/>
            <a:r>
              <a:rPr lang="sr-Cyrl-RS" sz="1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Комуникација са родитељима, </a:t>
            </a:r>
            <a:r>
              <a:rPr lang="sr-Cyrl-RS" sz="14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дјецом</a:t>
            </a:r>
            <a:endParaRPr lang="sr-Cyrl-RS" sz="14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17EA964-E6F0-3486-1E15-0FB119E4A1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2097788"/>
              </p:ext>
            </p:extLst>
          </p:nvPr>
        </p:nvGraphicFramePr>
        <p:xfrm>
          <a:off x="4232787" y="2024732"/>
          <a:ext cx="3920613" cy="2246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DE01CC5-E69F-19FD-FA3A-685AC7D72401}"/>
              </a:ext>
            </a:extLst>
          </p:cNvPr>
          <p:cNvSpPr txBox="1"/>
          <p:nvPr/>
        </p:nvSpPr>
        <p:spPr>
          <a:xfrm>
            <a:off x="7610168" y="2241768"/>
            <a:ext cx="31709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Cyrl-RS" sz="1050" dirty="0"/>
          </a:p>
          <a:p>
            <a:r>
              <a:rPr lang="sr-Cyrl-RS" sz="1050" b="1" dirty="0"/>
              <a:t>13</a:t>
            </a:r>
          </a:p>
          <a:p>
            <a:endParaRPr lang="sr-Cyrl-RS" sz="1050" b="1" dirty="0"/>
          </a:p>
          <a:p>
            <a:endParaRPr lang="sr-Cyrl-RS" sz="1050" b="1" dirty="0"/>
          </a:p>
          <a:p>
            <a:r>
              <a:rPr lang="sr-Cyrl-RS" sz="1050" b="1" dirty="0"/>
              <a:t>13</a:t>
            </a:r>
          </a:p>
          <a:p>
            <a:endParaRPr lang="sr-Cyrl-RS" sz="1050" b="1" dirty="0"/>
          </a:p>
          <a:p>
            <a:endParaRPr lang="sr-Cyrl-RS" sz="1050" b="1" dirty="0"/>
          </a:p>
          <a:p>
            <a:r>
              <a:rPr lang="sr-Cyrl-RS" sz="1050" b="1" dirty="0"/>
              <a:t>9</a:t>
            </a:r>
          </a:p>
          <a:p>
            <a:endParaRPr lang="sr-Cyrl-RS" sz="1050" b="1" dirty="0"/>
          </a:p>
          <a:p>
            <a:endParaRPr lang="sr-Cyrl-RS" sz="1050" b="1" dirty="0"/>
          </a:p>
          <a:p>
            <a:r>
              <a:rPr lang="sr-Cyrl-RS" sz="1050" b="1" dirty="0"/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1B4AD5-63D5-7B0C-EED9-8C5E0A5B8990}"/>
              </a:ext>
            </a:extLst>
          </p:cNvPr>
          <p:cNvSpPr txBox="1"/>
          <p:nvPr/>
        </p:nvSpPr>
        <p:spPr>
          <a:xfrm>
            <a:off x="160300" y="4390696"/>
            <a:ext cx="8767916" cy="185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 категорији </a:t>
            </a:r>
            <a:r>
              <a:rPr lang="sr-Cyrl-BA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вулнерабилне</a:t>
            </a: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дјеце, у коју спадају дјеца са сметњама у развоју, хроничним болестима или социјално угрожена дјеца, најчешћи проблем који је отежавао рад за вријеме пандемије јесте интензивирање симптома физиолошке и физичке природе, а поред овога и промјене на плану понашања и социјализације, као и тешкоће у комуникацији</a:t>
            </a:r>
            <a:r>
              <a:rPr lang="sr-Cyrl-BA" b="1" dirty="0">
                <a:solidFill>
                  <a:srgbClr val="0070C0"/>
                </a:solidFill>
                <a:ea typeface="Calibri" panose="020F0502020204030204" pitchFamily="34" charset="0"/>
              </a:rPr>
              <a:t>.</a:t>
            </a:r>
            <a:endParaRPr lang="en-US" b="1" dirty="0">
              <a:solidFill>
                <a:srgbClr val="0070C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497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F7C859-BC03-9DBA-0F25-82F50F3EF4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90600" y="177136"/>
            <a:ext cx="7886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Слика 40: 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Начин превазилажења проблема у раду са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вурнелабилним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категоријама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дјеце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у 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предшколским установама</a:t>
            </a: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D1009CB-183A-59FE-406A-732F1B5F4D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711205"/>
              </p:ext>
            </p:extLst>
          </p:nvPr>
        </p:nvGraphicFramePr>
        <p:xfrm>
          <a:off x="1460090" y="1878544"/>
          <a:ext cx="6550128" cy="259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C625601-1220-C0E0-028D-3179BBF45786}"/>
              </a:ext>
            </a:extLst>
          </p:cNvPr>
          <p:cNvSpPr txBox="1"/>
          <p:nvPr/>
        </p:nvSpPr>
        <p:spPr>
          <a:xfrm>
            <a:off x="7573297" y="2093734"/>
            <a:ext cx="5161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050" b="1" dirty="0"/>
              <a:t>26</a:t>
            </a:r>
          </a:p>
          <a:p>
            <a:endParaRPr lang="sr-Cyrl-RS" sz="1050" b="1" dirty="0"/>
          </a:p>
          <a:p>
            <a:endParaRPr lang="sr-Cyrl-RS" sz="1050" b="1" dirty="0"/>
          </a:p>
          <a:p>
            <a:endParaRPr lang="sr-Cyrl-RS" sz="1050" b="1" dirty="0"/>
          </a:p>
          <a:p>
            <a:r>
              <a:rPr lang="sr-Cyrl-RS" sz="1050" b="1" dirty="0"/>
              <a:t>15</a:t>
            </a:r>
          </a:p>
          <a:p>
            <a:endParaRPr lang="sr-Cyrl-RS" sz="1050" b="1" dirty="0"/>
          </a:p>
          <a:p>
            <a:endParaRPr lang="sr-Cyrl-RS" sz="1050" b="1" dirty="0"/>
          </a:p>
          <a:p>
            <a:endParaRPr lang="sr-Cyrl-RS" sz="1050" b="1" dirty="0"/>
          </a:p>
          <a:p>
            <a:r>
              <a:rPr lang="sr-Cyrl-RS" sz="1050" b="1" dirty="0"/>
              <a:t>8</a:t>
            </a:r>
          </a:p>
          <a:p>
            <a:endParaRPr lang="sr-Cyrl-RS" sz="13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48D4C3-0F32-4946-725F-78E27CFCDAD7}"/>
              </a:ext>
            </a:extLst>
          </p:cNvPr>
          <p:cNvSpPr txBox="1"/>
          <p:nvPr/>
        </p:nvSpPr>
        <p:spPr>
          <a:xfrm>
            <a:off x="346587" y="4780321"/>
            <a:ext cx="7986252" cy="1256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Да би превазишли проблеме у раду са </a:t>
            </a:r>
            <a:r>
              <a:rPr lang="sr-Cyrl-BA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вулнерабилном</a:t>
            </a: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дјецом, васпитачи и стручни сарадници су углавном настојали одржати комуникацију са родитељима или самом дјецом путем друштвених мрежа.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662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6D0CF-967B-F380-5E68-361A61CB4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556415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sr-Cyrl-BA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Стресогеност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услова живота и рада васпитача и стручних сарадника у предшколским установама током пандемије</a:t>
            </a:r>
            <a:b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b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1DA40-7BB9-5342-A608-FE34E4C14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319" y="1291828"/>
            <a:ext cx="7886700" cy="99417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Као и код наставника и сарадника у школама, процијењена је учесталост јављања појединих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стресора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везаних за COVID-19 пандемију, јављање пријатних и непријатних емоција, задовољства животом и нивоа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стресогености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на раду.</a:t>
            </a:r>
            <a:endParaRPr lang="en-U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D7A7D9F-430F-2991-4E7F-432A7AE5EE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4480266"/>
              </p:ext>
            </p:extLst>
          </p:nvPr>
        </p:nvGraphicFramePr>
        <p:xfrm>
          <a:off x="517883" y="2286000"/>
          <a:ext cx="8226219" cy="2539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E662596-2CC8-2374-A7E5-0E825CB41DE7}"/>
              </a:ext>
            </a:extLst>
          </p:cNvPr>
          <p:cNvSpPr txBox="1"/>
          <p:nvPr/>
        </p:nvSpPr>
        <p:spPr>
          <a:xfrm>
            <a:off x="74662" y="4817378"/>
            <a:ext cx="9026013" cy="1922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Васпитачи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стручни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сарадници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предшколским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установама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просјеку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су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доживјели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3,56 стресне ситуације везане за COVID-19 пандемију (SD = 3,05), а на дистрибуцији приказаној изнад видимо да 11% испитаника наводи да није доживјело нити једну од наведених стресних ситуација, што је нешто више него у узорку ученика, наставника и сарадника у школама (између 3% и 4%). Међутим, као и код осталих испитиваних </a:t>
            </a:r>
            <a:r>
              <a:rPr lang="sr-Cyrl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подузорака</a:t>
            </a:r>
            <a:r>
              <a:rPr lang="sr-Cyrl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, готово трећина испитаника (32%) је доживјело пет или више стресних ситуација везаних за пандемију.</a:t>
            </a:r>
            <a:endParaRPr lang="en-US" sz="16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771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18E7A04-95B6-BF68-9698-183905726D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5933684"/>
              </p:ext>
            </p:extLst>
          </p:nvPr>
        </p:nvGraphicFramePr>
        <p:xfrm>
          <a:off x="152400" y="1447800"/>
          <a:ext cx="8686800" cy="4778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9875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589BAF0-BC3B-1A31-7829-EC6D81BF34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2723385"/>
              </p:ext>
            </p:extLst>
          </p:nvPr>
        </p:nvGraphicFramePr>
        <p:xfrm>
          <a:off x="700548" y="1498807"/>
          <a:ext cx="7742903" cy="3591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4503">
                  <a:extLst>
                    <a:ext uri="{9D8B030D-6E8A-4147-A177-3AD203B41FA5}">
                      <a16:colId xmlns:a16="http://schemas.microsoft.com/office/drawing/2014/main" val="3422474142"/>
                    </a:ext>
                  </a:extLst>
                </a:gridCol>
                <a:gridCol w="1009680">
                  <a:extLst>
                    <a:ext uri="{9D8B030D-6E8A-4147-A177-3AD203B41FA5}">
                      <a16:colId xmlns:a16="http://schemas.microsoft.com/office/drawing/2014/main" val="3324675639"/>
                    </a:ext>
                  </a:extLst>
                </a:gridCol>
                <a:gridCol w="1009680">
                  <a:extLst>
                    <a:ext uri="{9D8B030D-6E8A-4147-A177-3AD203B41FA5}">
                      <a16:colId xmlns:a16="http://schemas.microsoft.com/office/drawing/2014/main" val="3062668069"/>
                    </a:ext>
                  </a:extLst>
                </a:gridCol>
                <a:gridCol w="1009680">
                  <a:extLst>
                    <a:ext uri="{9D8B030D-6E8A-4147-A177-3AD203B41FA5}">
                      <a16:colId xmlns:a16="http://schemas.microsoft.com/office/drawing/2014/main" val="1588462041"/>
                    </a:ext>
                  </a:extLst>
                </a:gridCol>
                <a:gridCol w="1009680">
                  <a:extLst>
                    <a:ext uri="{9D8B030D-6E8A-4147-A177-3AD203B41FA5}">
                      <a16:colId xmlns:a16="http://schemas.microsoft.com/office/drawing/2014/main" val="972545107"/>
                    </a:ext>
                  </a:extLst>
                </a:gridCol>
                <a:gridCol w="1009680">
                  <a:extLst>
                    <a:ext uri="{9D8B030D-6E8A-4147-A177-3AD203B41FA5}">
                      <a16:colId xmlns:a16="http://schemas.microsoft.com/office/drawing/2014/main" val="1419871089"/>
                    </a:ext>
                  </a:extLst>
                </a:gridCol>
              </a:tblGrid>
              <a:tr h="3558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Емоције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М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SD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Skew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Kurt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824483750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Срећа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4,02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-1,01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1,24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183388911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Задовољство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3,86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1,01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-0,95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0,74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286374367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Полетност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3,14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1,12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-0,40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-0,58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755104805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Забринутост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387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2,72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1,06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0,34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083521793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Узбуђеност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376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2,52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0,97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0,15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862981484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Напетост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386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2,35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1,03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0,45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-0,38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106492263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Туга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381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2,23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0,97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0,57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0,08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534809310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Разочараност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383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2,23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1,08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0,70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-0,18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972005381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Узнемиреност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383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2,21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0,95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0,45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-0,29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709919243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Страх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380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2,13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1,05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0,73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-0,12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930379928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Љутња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381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2,07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1,00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0,76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0,11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972295225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Равнодушност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378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1,92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0,97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0,94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0,50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4100069673"/>
                  </a:ext>
                </a:extLst>
              </a:tr>
              <a:tr h="2488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Стид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381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1,35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0,62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1,80</a:t>
                      </a:r>
                      <a:endParaRPr lang="en-US" sz="16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2,83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158963263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92DE480C-AB61-E64D-B863-AB05E7D9D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147" y="269602"/>
            <a:ext cx="6581281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Табела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26: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Емоционална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стања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код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сарадника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предшколским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установама</a:t>
            </a:r>
            <a:r>
              <a:rPr lang="en-US" altLang="en-U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(М, SD)</a:t>
            </a:r>
            <a:endParaRPr lang="en-US" alt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A5312E-A8D4-0BF5-5A42-4700D00B8C7D}"/>
              </a:ext>
            </a:extLst>
          </p:cNvPr>
          <p:cNvSpPr txBox="1"/>
          <p:nvPr/>
        </p:nvSpPr>
        <p:spPr>
          <a:xfrm>
            <a:off x="1006613" y="5257800"/>
            <a:ext cx="7447935" cy="54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N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број испитаника;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M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аритметичка средина;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стандардна девијација; </a:t>
            </a:r>
            <a:r>
              <a:rPr lang="sr-Latn-BA" sz="1400" b="1" i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Skew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закривљеност дистрибуције;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Kurt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спљоштеност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дистрибуције</a:t>
            </a:r>
            <a:endParaRPr lang="en-US" sz="14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89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E4B32E7-92C9-E37A-4915-B6EE7FFBB6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5588909"/>
              </p:ext>
            </p:extLst>
          </p:nvPr>
        </p:nvGraphicFramePr>
        <p:xfrm>
          <a:off x="427435" y="1078706"/>
          <a:ext cx="8087915" cy="379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718ADD6-03C2-F305-8C9C-3F4D9E41AC35}"/>
              </a:ext>
            </a:extLst>
          </p:cNvPr>
          <p:cNvSpPr txBox="1"/>
          <p:nvPr/>
        </p:nvSpPr>
        <p:spPr>
          <a:xfrm>
            <a:off x="427435" y="4985367"/>
            <a:ext cx="8087915" cy="1557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Учесталост негативних емоција стоји у ниској, али статистички значајној позитивној корелацији са бројем доживљених </a:t>
            </a:r>
            <a:r>
              <a:rPr lang="sr-Cyrl-BA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стресора</a:t>
            </a: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везаних за COVID-19 пандемију (r = ,325; p &lt; 0,01), што упућује на тенденцију испитаника којима се десило више стресних ситуација да чешће доживљавају непријатне емоције.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712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9EAB0-2273-B288-1960-EDB3F85DC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84697"/>
            <a:ext cx="7954604" cy="588740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Просјечно задовољство животом, мјерено скалом од пет ставки, код васпитача и стручних сарадника у предшколским установама износи релативно високих М = 4,01 (SD = 0,72). </a:t>
            </a:r>
            <a:br>
              <a:rPr lang="en-US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sz="1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D7E2B-2143-92CC-DA7C-0161205AF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671" y="1375459"/>
            <a:ext cx="8443451" cy="26547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sr-Cyrl-BA" sz="1800" b="1" i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Табела </a:t>
            </a:r>
            <a:r>
              <a:rPr lang="sr-Latn-BA" sz="1800" b="1" i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27</a:t>
            </a:r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: Задовољство животом за </a:t>
            </a:r>
            <a:r>
              <a:rPr lang="sr-Cyrl-BA" sz="18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подузорак</a:t>
            </a:r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васпитачи / стр. сарадници у предшколским установама (М, </a:t>
            </a:r>
            <a:r>
              <a:rPr lang="sr-Latn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SD)</a:t>
            </a:r>
            <a:endParaRPr lang="en-US" sz="1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EB52C-4D32-5FFE-A1CE-EBEB6883FE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546564"/>
              </p:ext>
            </p:extLst>
          </p:nvPr>
        </p:nvGraphicFramePr>
        <p:xfrm>
          <a:off x="304800" y="2206727"/>
          <a:ext cx="8315632" cy="3039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03849">
                  <a:extLst>
                    <a:ext uri="{9D8B030D-6E8A-4147-A177-3AD203B41FA5}">
                      <a16:colId xmlns:a16="http://schemas.microsoft.com/office/drawing/2014/main" val="688324191"/>
                    </a:ext>
                  </a:extLst>
                </a:gridCol>
                <a:gridCol w="671166">
                  <a:extLst>
                    <a:ext uri="{9D8B030D-6E8A-4147-A177-3AD203B41FA5}">
                      <a16:colId xmlns:a16="http://schemas.microsoft.com/office/drawing/2014/main" val="688875378"/>
                    </a:ext>
                  </a:extLst>
                </a:gridCol>
                <a:gridCol w="806726">
                  <a:extLst>
                    <a:ext uri="{9D8B030D-6E8A-4147-A177-3AD203B41FA5}">
                      <a16:colId xmlns:a16="http://schemas.microsoft.com/office/drawing/2014/main" val="1137951973"/>
                    </a:ext>
                  </a:extLst>
                </a:gridCol>
                <a:gridCol w="805778">
                  <a:extLst>
                    <a:ext uri="{9D8B030D-6E8A-4147-A177-3AD203B41FA5}">
                      <a16:colId xmlns:a16="http://schemas.microsoft.com/office/drawing/2014/main" val="1657974048"/>
                    </a:ext>
                  </a:extLst>
                </a:gridCol>
                <a:gridCol w="672115">
                  <a:extLst>
                    <a:ext uri="{9D8B030D-6E8A-4147-A177-3AD203B41FA5}">
                      <a16:colId xmlns:a16="http://schemas.microsoft.com/office/drawing/2014/main" val="863012879"/>
                    </a:ext>
                  </a:extLst>
                </a:gridCol>
                <a:gridCol w="655998">
                  <a:extLst>
                    <a:ext uri="{9D8B030D-6E8A-4147-A177-3AD203B41FA5}">
                      <a16:colId xmlns:a16="http://schemas.microsoft.com/office/drawing/2014/main" val="644642717"/>
                    </a:ext>
                  </a:extLst>
                </a:gridCol>
              </a:tblGrid>
              <a:tr h="4422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Ставке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скале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BA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задовољства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</a:t>
                      </a:r>
                      <a:r>
                        <a:rPr lang="sr-Cyrl-BA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ом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М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SD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Skew</a:t>
                      </a:r>
                      <a:endParaRPr lang="en-US" sz="14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Kurt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876639864"/>
                  </a:ext>
                </a:extLst>
              </a:tr>
              <a:tr h="4893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Мој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је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врло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близу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ономе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што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сматрам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идеалним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385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3,71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0,88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-0,74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0,99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52115119"/>
                  </a:ext>
                </a:extLst>
              </a:tr>
              <a:tr h="4422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Моји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животни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услови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су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одлични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385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3,94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0,94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-0,83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0,67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4175660910"/>
                  </a:ext>
                </a:extLst>
              </a:tr>
              <a:tr h="4422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Задовољан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својим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животом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387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4,32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0,83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-1,39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2,39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938383702"/>
                  </a:ext>
                </a:extLst>
              </a:tr>
              <a:tr h="4893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сада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остварио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важне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ствари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које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желим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животу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384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4,20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0,79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-0,72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0,15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869031183"/>
                  </a:ext>
                </a:extLst>
              </a:tr>
              <a:tr h="4893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Када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бих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живио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јела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испочетка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бих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готово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ништа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промијенио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en-US" sz="18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ла</a:t>
                      </a: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384</a:t>
                      </a:r>
                      <a:endParaRPr lang="en-US" sz="1400" b="1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3,88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1,00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-0,98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0,89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8628503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939821C-955A-6CD4-28BD-6631DCB13F38}"/>
              </a:ext>
            </a:extLst>
          </p:cNvPr>
          <p:cNvSpPr txBox="1"/>
          <p:nvPr/>
        </p:nvSpPr>
        <p:spPr>
          <a:xfrm>
            <a:off x="744793" y="5752519"/>
            <a:ext cx="7875639" cy="54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N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број испитаника;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M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аритметичка средина;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стандардна девијација; </a:t>
            </a:r>
            <a:r>
              <a:rPr lang="sr-Latn-BA" sz="1400" b="1" i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Skew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закривљеност дистрибуције;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Kurt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спљоштеност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дистрибуције</a:t>
            </a:r>
            <a:endParaRPr lang="en-US" sz="14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333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85141-8977-A6BA-E3B1-F0425A8CB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660" y="1371600"/>
            <a:ext cx="7792679" cy="449261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endParaRPr lang="sr-Cyrl-BA" sz="1800" b="1" dirty="0">
              <a:solidFill>
                <a:srgbClr val="0070C0"/>
              </a:solidFill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Слично као код наставника и стручних сарадника у школама, највише вриједности на скали смисла живота имају ставке: „Задовољан/на сам својим животом“ и „До сада сам остварио/ла важне ствари које </a:t>
            </a:r>
            <a:r>
              <a:rPr lang="sr-Cyrl-BA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желим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 животу“, али су вриједности и осталих ставки скале у просјеку изузетно високе.</a:t>
            </a:r>
            <a:endParaRPr lang="en-US" sz="19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Степен задовољства животом стоји у ниској позитивној корелацији са учесталошћу доживљаја пријатних емоција (r = ,365; p &lt; 0,01) и негативној са непријатним емоцијама (r = -,335; p &lt; 0,01), што упућује на тенденцију да особе са вишом процјеном смисла живота чешће доживљавају пријатне </a:t>
            </a:r>
            <a:r>
              <a:rPr lang="sr-Cyrl-BA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емоције,а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рјеђе непријатне.</a:t>
            </a: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endParaRPr lang="sr-Cyrl-BA" sz="19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19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Вриједност </a:t>
            </a:r>
            <a:r>
              <a:rPr lang="sr-Cyrl-BA" sz="19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стресогености</a:t>
            </a:r>
            <a:r>
              <a:rPr lang="sr-Cyrl-BA" sz="19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на раду, мјерена скалом распона од 1 до 5, код васпитача и стручних сарадника у предшколским установама износи у просјеку  М = 2,12 (SD = 0,64), што је изузетно ниска вриједност и упућује на закључак да рад у предшколским установама није стресан.</a:t>
            </a: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endParaRPr lang="sr-Cyrl-BA" sz="19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endParaRPr lang="en-US" sz="1800" b="1" dirty="0">
              <a:solidFill>
                <a:srgbClr val="0070C0"/>
              </a:solidFill>
              <a:highlight>
                <a:srgbClr val="FF0000"/>
              </a:highlight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507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2B9BB-CACC-1824-4C74-AE91D980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9381" y="238691"/>
            <a:ext cx="7195351" cy="6777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sr-Cyrl-BA" sz="2600" b="1" i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Табела </a:t>
            </a:r>
            <a:r>
              <a:rPr lang="sr-Latn-BA" sz="2600" b="1" i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28</a:t>
            </a:r>
            <a:r>
              <a:rPr lang="sr-Cyrl-BA" sz="2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: </a:t>
            </a:r>
            <a:r>
              <a:rPr lang="sr-Cyrl-BA" sz="2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Стресори</a:t>
            </a:r>
            <a:r>
              <a:rPr lang="sr-Cyrl-BA" sz="2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на раду за узорак васпитачи </a:t>
            </a:r>
          </a:p>
          <a:p>
            <a:pPr marL="0" indent="0">
              <a:buNone/>
            </a:pPr>
            <a:r>
              <a:rPr lang="sr-Cyrl-BA" sz="2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и стручни сарадници у предшколским установама (М, </a:t>
            </a:r>
            <a:r>
              <a:rPr lang="sr-Latn-BA" sz="2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SD)</a:t>
            </a:r>
            <a:endParaRPr lang="en-US" sz="26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95D7B3-46E0-D817-A386-CC851BAFA5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061868"/>
              </p:ext>
            </p:extLst>
          </p:nvPr>
        </p:nvGraphicFramePr>
        <p:xfrm>
          <a:off x="76200" y="838200"/>
          <a:ext cx="8915400" cy="5147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09445">
                  <a:extLst>
                    <a:ext uri="{9D8B030D-6E8A-4147-A177-3AD203B41FA5}">
                      <a16:colId xmlns:a16="http://schemas.microsoft.com/office/drawing/2014/main" val="2827067046"/>
                    </a:ext>
                  </a:extLst>
                </a:gridCol>
                <a:gridCol w="815792">
                  <a:extLst>
                    <a:ext uri="{9D8B030D-6E8A-4147-A177-3AD203B41FA5}">
                      <a16:colId xmlns:a16="http://schemas.microsoft.com/office/drawing/2014/main" val="1166799284"/>
                    </a:ext>
                  </a:extLst>
                </a:gridCol>
                <a:gridCol w="978952">
                  <a:extLst>
                    <a:ext uri="{9D8B030D-6E8A-4147-A177-3AD203B41FA5}">
                      <a16:colId xmlns:a16="http://schemas.microsoft.com/office/drawing/2014/main" val="3211870524"/>
                    </a:ext>
                  </a:extLst>
                </a:gridCol>
                <a:gridCol w="977795">
                  <a:extLst>
                    <a:ext uri="{9D8B030D-6E8A-4147-A177-3AD203B41FA5}">
                      <a16:colId xmlns:a16="http://schemas.microsoft.com/office/drawing/2014/main" val="3912031048"/>
                    </a:ext>
                  </a:extLst>
                </a:gridCol>
                <a:gridCol w="815792">
                  <a:extLst>
                    <a:ext uri="{9D8B030D-6E8A-4147-A177-3AD203B41FA5}">
                      <a16:colId xmlns:a16="http://schemas.microsoft.com/office/drawing/2014/main" val="3811681437"/>
                    </a:ext>
                  </a:extLst>
                </a:gridCol>
                <a:gridCol w="917624">
                  <a:extLst>
                    <a:ext uri="{9D8B030D-6E8A-4147-A177-3AD203B41FA5}">
                      <a16:colId xmlns:a16="http://schemas.microsoft.com/office/drawing/2014/main" val="1877814477"/>
                    </a:ext>
                  </a:extLst>
                </a:gridCol>
              </a:tblGrid>
              <a:tr h="23589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Latn-BA" sz="14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Ставке</a:t>
                      </a:r>
                      <a:r>
                        <a:rPr lang="sr-Latn-BA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4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скале</a:t>
                      </a:r>
                      <a:r>
                        <a:rPr lang="sr-Latn-BA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4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стресогености</a:t>
                      </a:r>
                      <a:r>
                        <a:rPr lang="sr-Latn-BA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4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sr-Latn-BA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Latn-BA" sz="14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раду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M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SD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Skew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Kurt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1332351616"/>
                  </a:ext>
                </a:extLst>
              </a:tr>
              <a:tr h="381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*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током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слободног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времена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имате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довољно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енергије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породицу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пријатеље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?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3,95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-0,85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3225953346"/>
                  </a:ext>
                </a:extLst>
              </a:tr>
              <a:tr h="381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Осјећате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приликом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дјецом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дајете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више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него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што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можете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добити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заузврат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?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3,31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1579337890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Осјећате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истрошено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крају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радног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дана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?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3,15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-0,32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2928544713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Колико често се осјећате уморно?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3,13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0,89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3537185065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Колико често се осјећате истрошено?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892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2,55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0,30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1060714419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рад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дјецом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црпи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Вашу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енергију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?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2,54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1,02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-0,55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356838456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 ли је Ваш посао емоционално исцрпљујућ?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2,54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-0,55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307282003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Колико често сте психички исцрпљени?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890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2,54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0,37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-0,05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638895337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Колико често сте емоционално исцрпљени?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891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2,35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0,49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1975987241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Осјећате ли да изгарате због посла?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-0,53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985327139"/>
                  </a:ext>
                </a:extLst>
              </a:tr>
              <a:tr h="381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Колико често се осјећате слабо и подложно на болести?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2,06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0,62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0,33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728993690"/>
                  </a:ext>
                </a:extLst>
              </a:tr>
              <a:tr h="381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Запитате ли се понекад колико дуго ћете бити способни за рад са дјецом?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2,05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0,99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0,64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-0,22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4104956583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тешко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радите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дјецом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?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2,02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0,91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0,57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-0,07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3540509206"/>
                  </a:ext>
                </a:extLst>
              </a:tr>
              <a:tr h="381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 ли се ујутру, при помисли на још један радни дан, осјећате исцрпљено?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899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1,98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0,91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0,68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1559406581"/>
                  </a:ext>
                </a:extLst>
              </a:tr>
              <a:tr h="381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Осјећате ли да Вам је сваки сат проведен на послу напоран?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1,86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0,81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0,54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823366778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Сматрате ли да је рад са дјецом фрустрирајући?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1,73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0,94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0,09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310670614"/>
                  </a:ext>
                </a:extLst>
              </a:tr>
              <a:tr h="20432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Имате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осјећај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је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рад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дјецом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досадио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?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899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1,67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1,05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0,34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1904958768"/>
                  </a:ext>
                </a:extLst>
              </a:tr>
              <a:tr h="3813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Колико често помислите: „Не могу ово више поднијети“?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1,61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0,79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1,16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0,82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475774055"/>
                  </a:ext>
                </a:extLst>
              </a:tr>
              <a:tr h="185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Вас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фрустрира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Ваш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посао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?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895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1,56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0,78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1,23</a:t>
                      </a:r>
                      <a:endParaRPr lang="en-US" sz="11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0,75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203" marR="42203" marT="0" marB="0" anchor="ctr"/>
                </a:tc>
                <a:extLst>
                  <a:ext uri="{0D108BD9-81ED-4DB2-BD59-A6C34878D82A}">
                    <a16:rowId xmlns:a16="http://schemas.microsoft.com/office/drawing/2014/main" val="239642577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E06A5AF-41EA-4893-6B95-63771BBD71DB}"/>
              </a:ext>
            </a:extLst>
          </p:cNvPr>
          <p:cNvSpPr txBox="1"/>
          <p:nvPr/>
        </p:nvSpPr>
        <p:spPr>
          <a:xfrm>
            <a:off x="685801" y="6172200"/>
            <a:ext cx="7989902" cy="54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N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број испитаника;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M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аритметичка средина;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стандардна девијација; </a:t>
            </a:r>
            <a:r>
              <a:rPr lang="sr-Latn-BA" sz="1400" b="1" i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Skew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закривљеност дистрибуције;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Kurt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спљоштеност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дистрибуције</a:t>
            </a:r>
            <a:endParaRPr lang="en-US" sz="14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025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0758E4-20AC-A5A4-0204-9536DE990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295400"/>
            <a:ext cx="7976032" cy="4953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Увидом у вриједности на појединачним ставкама можемо видјети да, веома слично колегама који раде у школама, запосленици предшколских установа пријављују исцрпљеност и умор који често доживљавају након радног дана, али изостанак „резигнираности“ према послу и дјеци са којима раде упућује на претпоставку да љубав према позиву неутралише исцрпљеност која је евидентна.</a:t>
            </a:r>
            <a:endParaRPr lang="en-US" sz="21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21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Иако низак, доживљај </a:t>
            </a:r>
            <a:r>
              <a:rPr lang="sr-Cyrl-BA" sz="21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стресогености</a:t>
            </a:r>
            <a:r>
              <a:rPr lang="sr-Cyrl-BA" sz="21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на раду стоји у значајним позитивним корелацијама са бројем доживљених </a:t>
            </a:r>
            <a:r>
              <a:rPr lang="sr-Cyrl-BA" sz="21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стресора</a:t>
            </a:r>
            <a:r>
              <a:rPr lang="sr-Cyrl-BA" sz="21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везаних за COVID-19 пандемију (r = ,427; p &lt; 0,01) и са непријатним емоцијама  (r = ,552; p &lt; 0,01), а у негативној са пријатним емоцијама (r = -,210; p &lt; 0,01) и задовољством животом (r = -,334; p &lt; 0,01).</a:t>
            </a: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21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Можемо закључити да особе које су изложене COVID-19 </a:t>
            </a:r>
            <a:r>
              <a:rPr lang="sr-Cyrl-BA" sz="21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стресорима</a:t>
            </a:r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чешће и свој посао доживљавају стресним, учесталије доживљавају непријатне емоције и рјеђе пријатне, те имају нижи доживљај задовољства властитим животом.</a:t>
            </a:r>
            <a:endParaRPr lang="en-US" sz="21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428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1670" y="1416543"/>
            <a:ext cx="5915025" cy="3329406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en-U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en-U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en-U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en-U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ВАСПИТАЊЕ И ОБРАЗОВАЊЕ У ДОБА </a:t>
            </a:r>
            <a:br>
              <a:rPr lang="sr-Cyrl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Latn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COVID-19 </a:t>
            </a:r>
            <a:r>
              <a:rPr lang="sr-Cyrl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ПАНДЕМИЈЕ</a:t>
            </a:r>
            <a:br>
              <a:rPr lang="sr-Latn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Latn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Latn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BA" sz="2000" dirty="0">
                <a:solidFill>
                  <a:srgbClr val="0070C0"/>
                </a:solidFill>
                <a:latin typeface="Comic Sans MS" panose="030F0702030302020204" pitchFamily="66" charset="0"/>
              </a:rPr>
              <a:t>„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Ставови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ученика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наставника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, васпитача и стручних сарадника </a:t>
            </a:r>
            <a:r>
              <a:rPr lang="sr-Cyrl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о васпитно-образовном раду током 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COVID-19 </a:t>
            </a:r>
            <a:r>
              <a:rPr lang="sr-Cyrl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пандемије 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 школама и предшколским установама у Републици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Српској</a:t>
            </a:r>
            <a:r>
              <a:rPr lang="sr-Cyrl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“</a:t>
            </a:r>
            <a:br>
              <a:rPr lang="sr-Cyrl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Предшколске установе</a:t>
            </a:r>
            <a:br>
              <a:rPr lang="sr-Cyrl-BA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br>
              <a:rPr lang="sr-Cyrl-RS" sz="165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sr-Latn-BA" sz="165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9256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7AD33-72C5-3C06-F468-7E1B7C1BC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74967"/>
            <a:ext cx="8077200" cy="1066800"/>
          </a:xfrm>
        </p:spPr>
        <p:txBody>
          <a:bodyPr>
            <a:noAutofit/>
          </a:bodyPr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Информисаност васпитача и стручних сарадника у предшколским установама о COVID-19 пандемији</a:t>
            </a:r>
            <a:b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16F30-8EDF-45D9-D23D-9B991BD1E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968" y="1050338"/>
            <a:ext cx="8303302" cy="834663"/>
          </a:xfrm>
        </p:spPr>
        <p:txBody>
          <a:bodyPr/>
          <a:lstStyle/>
          <a:p>
            <a:pPr marL="0" indent="0" algn="ctr">
              <a:buNone/>
            </a:pP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Информисаност о пандемији, изражена као просјечна вриједност информисања из осам типичних извора износи М = 2,76 (SD = 0,75), што је вриједност нешто нижа од средине скале.</a:t>
            </a:r>
            <a:endParaRPr lang="en-US" sz="16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C0776A-8918-2E48-FCC5-0A8DC935D497}"/>
              </a:ext>
            </a:extLst>
          </p:cNvPr>
          <p:cNvSpPr txBox="1"/>
          <p:nvPr/>
        </p:nvSpPr>
        <p:spPr>
          <a:xfrm>
            <a:off x="497149" y="2024607"/>
            <a:ext cx="8149701" cy="604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sz="1600" b="1" i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Табела </a:t>
            </a:r>
            <a:r>
              <a:rPr lang="sr-Latn-BA" sz="1600" b="1" i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29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: </a:t>
            </a:r>
            <a:r>
              <a:rPr lang="sr-Cyrl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Извори и учесталост информисања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o </a:t>
            </a:r>
            <a:r>
              <a:rPr lang="sr-Cyrl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COVID-19 пандемији за </a:t>
            </a:r>
            <a:r>
              <a:rPr lang="sr-Cyrl-BA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подузорак</a:t>
            </a:r>
            <a:r>
              <a:rPr lang="sr-Cyrl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васпитача / стр. сарадника у предшколским установама (М, </a:t>
            </a:r>
            <a:r>
              <a:rPr lang="sr-Latn-BA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SD)</a:t>
            </a:r>
            <a:endParaRPr lang="en-US" sz="16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0317670-5E9A-748E-9BB6-35A0D54A6A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201609"/>
              </p:ext>
            </p:extLst>
          </p:nvPr>
        </p:nvGraphicFramePr>
        <p:xfrm>
          <a:off x="313676" y="2619927"/>
          <a:ext cx="8516646" cy="3471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64512">
                  <a:extLst>
                    <a:ext uri="{9D8B030D-6E8A-4147-A177-3AD203B41FA5}">
                      <a16:colId xmlns:a16="http://schemas.microsoft.com/office/drawing/2014/main" val="3517337094"/>
                    </a:ext>
                  </a:extLst>
                </a:gridCol>
                <a:gridCol w="799088">
                  <a:extLst>
                    <a:ext uri="{9D8B030D-6E8A-4147-A177-3AD203B41FA5}">
                      <a16:colId xmlns:a16="http://schemas.microsoft.com/office/drawing/2014/main" val="3837694425"/>
                    </a:ext>
                  </a:extLst>
                </a:gridCol>
                <a:gridCol w="800036">
                  <a:extLst>
                    <a:ext uri="{9D8B030D-6E8A-4147-A177-3AD203B41FA5}">
                      <a16:colId xmlns:a16="http://schemas.microsoft.com/office/drawing/2014/main" val="3033806067"/>
                    </a:ext>
                  </a:extLst>
                </a:gridCol>
                <a:gridCol w="799088">
                  <a:extLst>
                    <a:ext uri="{9D8B030D-6E8A-4147-A177-3AD203B41FA5}">
                      <a16:colId xmlns:a16="http://schemas.microsoft.com/office/drawing/2014/main" val="1880095398"/>
                    </a:ext>
                  </a:extLst>
                </a:gridCol>
                <a:gridCol w="674764">
                  <a:extLst>
                    <a:ext uri="{9D8B030D-6E8A-4147-A177-3AD203B41FA5}">
                      <a16:colId xmlns:a16="http://schemas.microsoft.com/office/drawing/2014/main" val="3540153347"/>
                    </a:ext>
                  </a:extLst>
                </a:gridCol>
                <a:gridCol w="779158">
                  <a:extLst>
                    <a:ext uri="{9D8B030D-6E8A-4147-A177-3AD203B41FA5}">
                      <a16:colId xmlns:a16="http://schemas.microsoft.com/office/drawing/2014/main" val="564116250"/>
                    </a:ext>
                  </a:extLst>
                </a:gridCol>
              </a:tblGrid>
              <a:tr h="3251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Извори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информација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М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SD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Skew</a:t>
                      </a:r>
                      <a:endParaRPr lang="en-US" sz="14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Kurt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80247005"/>
                  </a:ext>
                </a:extLst>
              </a:tr>
              <a:tr h="436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Разгов</a:t>
                      </a:r>
                      <a:r>
                        <a:rPr lang="sr-Cyrl-R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 о COVID-19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пандемији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колегама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радном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мјесту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3,39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0,97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-0,25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-0,35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896238881"/>
                  </a:ext>
                </a:extLst>
              </a:tr>
              <a:tr h="236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Разгов</a:t>
                      </a:r>
                      <a:r>
                        <a:rPr lang="sr-Cyrl-R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 о COVID-19 пандемији у породици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3,19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1,11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-0,71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570239206"/>
                  </a:ext>
                </a:extLst>
              </a:tr>
              <a:tr h="436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Слушање вијести или читање чланака у новинама или на порталима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3,13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1,12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-0,69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642036915"/>
                  </a:ext>
                </a:extLst>
              </a:tr>
              <a:tr h="2365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Разгов</a:t>
                      </a:r>
                      <a:r>
                        <a:rPr lang="sr-Cyrl-R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 о COVID-19 пандемији са пријатељима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3,07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1,00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-0,13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-0,64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309398776"/>
                  </a:ext>
                </a:extLst>
              </a:tr>
              <a:tr h="4519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Разгов</a:t>
                      </a:r>
                      <a:r>
                        <a:rPr lang="sr-Cyrl-R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 о COVID-19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пандемији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родитељима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предшколској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установи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2,90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-0,15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-0,04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772046822"/>
                  </a:ext>
                </a:extLst>
              </a:tr>
              <a:tr h="3845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Читање научних и стручних студија о COVID-19 пандемији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2,59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1,91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11,44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186,91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249212986"/>
                  </a:ext>
                </a:extLst>
              </a:tr>
              <a:tr h="436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Разгов</a:t>
                      </a:r>
                      <a:r>
                        <a:rPr lang="sr-Cyrl-R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</a:t>
                      </a: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 о COVID-19 пандемији са дјецом у предшколској установи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2,41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1,06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0,15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-0,95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586567630"/>
                  </a:ext>
                </a:extLst>
              </a:tr>
              <a:tr h="436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Коментарисање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 COVID-19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пандемији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друштвеним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мрежама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392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1,39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2,31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5,22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43078840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1724E6A-B3D7-4FDB-2853-9AF37D6D1B4D}"/>
              </a:ext>
            </a:extLst>
          </p:cNvPr>
          <p:cNvSpPr txBox="1"/>
          <p:nvPr/>
        </p:nvSpPr>
        <p:spPr>
          <a:xfrm>
            <a:off x="762000" y="6172200"/>
            <a:ext cx="7783998" cy="54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N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број испитаника;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M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аритметичка средина;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стандардна девијација; </a:t>
            </a:r>
            <a:r>
              <a:rPr lang="sr-Latn-BA" sz="1400" b="1" i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Skew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закривљеност дистрибуције;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Kurt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спљоштеност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дистрибуције</a:t>
            </a:r>
            <a:endParaRPr lang="en-US" sz="14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9117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30623-2CC8-262A-2B57-96E7B2A07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85800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Слично као и колеге из школа, запослени у предшколским установама информације о пандемији најчешће су добијали кроз разговоре са колегама, пријатељима и члановима породице, као и путем званичних медија. Друштвене мреже су најмање учестале као извор информација о овој теми.</a:t>
            </a:r>
            <a:br>
              <a:rPr lang="en-US" sz="18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sz="1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5046D2C-FA80-1E8A-11AE-F91544D067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3146875"/>
              </p:ext>
            </p:extLst>
          </p:nvPr>
        </p:nvGraphicFramePr>
        <p:xfrm>
          <a:off x="76200" y="1905000"/>
          <a:ext cx="8877300" cy="3839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517974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9FCB4-17FC-C68D-5494-EC46E73A3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81000"/>
            <a:ext cx="76200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ЗАКЉУЧЦИ ИСТРАЖИВАЊА </a:t>
            </a:r>
            <a:r>
              <a:rPr lang="sr-Cyrl-BA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ЗА ПОДУЗОРАК</a:t>
            </a:r>
            <a:r>
              <a:rPr lang="sr-Cyrl-RS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br>
              <a:rPr lang="sr-Cyrl-RS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sr-Cyrl-RS" sz="21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ВАСПИТАЧА И СТРУЧНИХ САРАДНИКА У ПРЕДШКОЛСКИМ УСТАНОВАМА</a:t>
            </a:r>
            <a:br>
              <a:rPr lang="en-US" sz="1350" dirty="0"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F6DC6-340D-15F4-B98A-425E0A2D7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888" y="1797248"/>
            <a:ext cx="8049272" cy="46035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-Cyrl-BA" sz="19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На основу налаза истраживања </a:t>
            </a:r>
            <a:r>
              <a:rPr lang="sr-Cyrl-RS" sz="19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ставова васпитача и стручних сарадника у предшколским установама</a:t>
            </a:r>
            <a:r>
              <a:rPr lang="sr-Cyrl-BA" sz="19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могу се извести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-Cyrl-BA" sz="19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сљедећи закључци: </a:t>
            </a:r>
            <a:endParaRPr lang="en-US" sz="19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257175" indent="-257175" algn="just">
              <a:lnSpc>
                <a:spcPct val="107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Поштовање свих епидемиолошких мјера (ношење маске, одржавање дистанце...) за вријеме бављења редовним активностима најчешће је идентификован професионални изазов васпитача и сарадника у предшколским установама везано за рад у периоду пандемије. Поред овога, често се наводи и општи страх и брига за здравље дјеце и самог особља те потешкоће у комуникацији са дјецом, родитељима и колегама. Мањи број испитаника је као професионалне изазове навео неизвјесност, могуће затварање вртића, утицај на васпитно-образовне активности (немогућност подјела у групе, реализација радионица, излета и сл.) те недостатак социјалне интеракције.</a:t>
            </a:r>
            <a:endParaRPr lang="en-US" sz="19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632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1B2AC-180D-4262-7392-7CD5F5B2F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8800"/>
            <a:ext cx="7969373" cy="439302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07000"/>
              </a:lnSpc>
              <a:buNone/>
            </a:pPr>
            <a:r>
              <a:rPr lang="sr-Cyrl-RS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2. Услови рада у </a:t>
            </a:r>
            <a:r>
              <a:rPr lang="sr-Cyrl-RS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вријеме</a:t>
            </a:r>
            <a:r>
              <a:rPr lang="sr-Cyrl-RS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пандемије довели су и до проблема у раду са </a:t>
            </a:r>
            <a:r>
              <a:rPr lang="sr-Cyrl-RS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дјецом</a:t>
            </a:r>
            <a:r>
              <a:rPr lang="sr-Cyrl-RS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из </a:t>
            </a:r>
            <a:r>
              <a:rPr lang="sr-Cyrl-RS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вулнерабилних</a:t>
            </a:r>
            <a:r>
              <a:rPr lang="sr-Cyrl-RS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група: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дјеца са сметњама у развоју, хроничним болестима или социјално угрожена дјеца. Као најчешћи проблем регистровано је интензивирање симптома физиолошке и физичке природе, промјене на плану понашања и социјализације, </a:t>
            </a:r>
            <a:r>
              <a:rPr lang="sr-Cyrl-RS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изолованост </a:t>
            </a:r>
            <a:r>
              <a:rPr lang="sr-Cyrl-RS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дјеце</a:t>
            </a:r>
            <a:r>
              <a:rPr lang="sr-Cyrl-RS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из ових категорија 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као и тешкоће у комуникацији. У циљу превазилажења ових проблема, васпитачи и стручни сарадници настојали су одржавати комуникацију са родитељима или самом дјецом путем друштвених мрежа, родитељима су давана упутства</a:t>
            </a:r>
            <a:r>
              <a:rPr lang="sr-Latn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,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а долазило је до повремених изостанка из вртића (дјеце или особља).</a:t>
            </a:r>
          </a:p>
          <a:p>
            <a:pPr marL="0" indent="0" algn="just">
              <a:lnSpc>
                <a:spcPct val="107000"/>
              </a:lnSpc>
              <a:buNone/>
            </a:pPr>
            <a:endParaRPr lang="en-US" sz="19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3. Промјене у емоцијама и понашању биле су релативно ријетке</a:t>
            </a:r>
            <a:r>
              <a:rPr lang="sr-Latn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,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а односиле су се на повећану бригу родитеља о здравственој сигурности дјеце у </a:t>
            </a:r>
            <a:r>
              <a:rPr lang="sr-Cyrl-BA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вртићкој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групи као и њихове нереалне захтјеве за бригу и </a:t>
            </a:r>
            <a:r>
              <a:rPr lang="sr-Cyrl-BA" sz="19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његу</a:t>
            </a:r>
            <a:r>
              <a:rPr lang="sr-Cyrl-BA" sz="19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током боравка у предшколској установи. Код саме дјеце најчешће се јављала агресивност и раздражљивост које раније нису били присутне, те снижење концентрације, пажње и расположења.</a:t>
            </a:r>
            <a:endParaRPr lang="en-US" sz="19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971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562D70-4D76-1531-7C27-62A5A6E3E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07" y="685800"/>
            <a:ext cx="8077385" cy="64008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07000"/>
              </a:lnSpc>
              <a:buNone/>
            </a:pPr>
            <a:r>
              <a:rPr lang="sr-Cyrl-RS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4.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Васпитачи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стручни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сарадници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предшколским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установама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просјеку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су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доживјели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око четири стресне ситуације везане за COVID-19 пандемију.  Око 11% васпитача наводи да није доживјело нити једну од наведених стресних ситуација, док је готово трећина (32%) доживјело пет или више стресних ситуација везаних за пандемију. Око 50% испитаника наводи да је неко од чланова њихове уже породице био заражен 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COVID-19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вирусом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, а 38% су и сами били заражени. Поред здравствене угрожености, по учесталости се издвајају и </a:t>
            </a:r>
            <a:r>
              <a:rPr lang="sr-Cyrl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стресори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из </a:t>
            </a:r>
            <a:r>
              <a:rPr lang="sr-Cyrl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спектра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социјалне </a:t>
            </a:r>
            <a:r>
              <a:rPr lang="sr-Cyrl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депривације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, и то у облику немогућности виђања значајних особа, изостанка подршке од колега и пријатеља, те дуготрајне изолације због вируса.</a:t>
            </a:r>
          </a:p>
          <a:p>
            <a:pPr marL="0" indent="0" algn="just">
              <a:lnSpc>
                <a:spcPct val="107000"/>
              </a:lnSpc>
              <a:buNone/>
            </a:pPr>
            <a:endParaRPr lang="en-US" sz="26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RS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5.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Васпитачи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стручни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сарадници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предшколским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установама</a:t>
            </a:r>
            <a:r>
              <a:rPr lang="sr-Latn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просјеку </a:t>
            </a:r>
            <a:r>
              <a:rPr lang="sr-Latn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су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доста чешће доживљавали пријатне од непријатних емоција. По учесталости се издвајају емоција среће (77% испитаника), задовољства (71% испитаника) и полетности (42% испитаника). Међу непријатним емоцијама најучесталије су забринутост (код 20% испитаника) и напетост (14% испитаника). Учесталост негативних емоција повезана је са бројем доживљених </a:t>
            </a:r>
            <a:r>
              <a:rPr lang="sr-Cyrl-BA" sz="2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стресора</a:t>
            </a:r>
            <a:r>
              <a:rPr lang="sr-Cyrl-BA" sz="2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везаних за COVID-19 пандемију, што упућује на тенденцију да су испитаници који су доживјели више стресних ситуација чешће доживљавали непријатне емоције.</a:t>
            </a:r>
            <a:endParaRPr lang="en-US" sz="26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756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5FAFC-2435-D3FC-EB02-4BE530732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24000"/>
            <a:ext cx="8182438" cy="435973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6. Доживљај задовољства животом, код васпитача и стручних сарадника у предшколским установама, веома је високо изражен. Запослени у предшколским установама истичу да су задовољни својим животом и да су до сада остварили важне ствари које су жељели у животу. Особе које су више задовољне својим животом доживљавају и више пријатних емоција у односу на непријатне.  </a:t>
            </a:r>
          </a:p>
          <a:p>
            <a:pPr marL="0" indent="0" algn="just">
              <a:buNone/>
            </a:pPr>
            <a:endParaRPr lang="en-U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7. Запослени у предшколским установама показују ниске вриједности на скалама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стресогености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посла. Иако наводе да често осјећају исцрпљеност и умор након радног дана, не показују понашања и емоције које би указивале на присуство сагоријевања на послу, што упућује на претпоставку да мотивација за рад и љубав према позиву неутралишу исцрпљеност која је евидентна.</a:t>
            </a:r>
            <a:endParaRPr lang="en-U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6124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1A1A-3114-39BB-3E48-D80D07B60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19200"/>
            <a:ext cx="8022639" cy="53340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23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8. Код запослених који су имали већи број </a:t>
            </a:r>
            <a:r>
              <a:rPr lang="sr-Cyrl-BA" sz="23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стресора</a:t>
            </a:r>
            <a:r>
              <a:rPr lang="sr-Cyrl-BA" sz="23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везаних за COVID-19 регистроване су веће вриједности </a:t>
            </a:r>
            <a:r>
              <a:rPr lang="sr-Cyrl-BA" sz="23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стресогености</a:t>
            </a:r>
            <a:r>
              <a:rPr lang="sr-Cyrl-BA" sz="23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на раду, више  непријатних емоција у односу на пријатне, те нижи доживљај смисла живота.</a:t>
            </a:r>
            <a:endParaRPr lang="en-US" sz="23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sr-Cyrl-BA" sz="23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9. Запослени у предшколским установама о пандемији су се углавном информисали кроз разговоре са колегама, пријатељима и члановима породице, као и путем званичних медија. Друштвене мреже су најмање коришћене као извор информација о овој теми, као и стручни и научни чланци.</a:t>
            </a:r>
          </a:p>
          <a:p>
            <a:pPr marL="0" indent="0" algn="just">
              <a:buNone/>
            </a:pPr>
            <a:endParaRPr lang="sr-Cyrl-BA" sz="23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endParaRPr lang="sr-Cyrl-BA" sz="23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BA" sz="23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Ментално здравље наставника, васпитача и стручних сарадника је очувано, а ниво професионалног сагоријевања на раду није изражен. Њихова љубав према раду са дјецом и ученицима успјешно компензира друге професионалне </a:t>
            </a:r>
            <a:r>
              <a:rPr lang="sr-Cyrl-BA" sz="23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стресоре</a:t>
            </a:r>
            <a:r>
              <a:rPr lang="sr-Cyrl-BA" sz="23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</a:p>
          <a:p>
            <a:pPr marL="0" indent="0" algn="ctr">
              <a:buNone/>
            </a:pPr>
            <a:r>
              <a:rPr lang="sr-Cyrl-BA" sz="23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Стручни сарадници и васпитачи примјећују извјесне емоционалне и </a:t>
            </a:r>
            <a:r>
              <a:rPr lang="sr-Cyrl-BA" sz="23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понашајне</a:t>
            </a:r>
            <a:r>
              <a:rPr lang="sr-Cyrl-BA" sz="23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промјене код дјеце и ученика, због чега је потребно у васпитно-образовним установама, организовано и у континуитету посветити се питању                             социјално-емоционалног развоја дјеце и младих. </a:t>
            </a:r>
            <a:endParaRPr lang="sr-Cyrl-BA" sz="23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endParaRPr lang="en-US" sz="1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952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D70B-EBDA-4936-0AF9-7B20DC438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369" y="1889279"/>
            <a:ext cx="7982691" cy="2230515"/>
          </a:xfrm>
        </p:spPr>
        <p:txBody>
          <a:bodyPr>
            <a:noAutofit/>
          </a:bodyPr>
          <a:lstStyle/>
          <a:p>
            <a:pPr algn="ctr"/>
            <a:br>
              <a:rPr lang="sr-Cyrl-BA" sz="18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18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18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24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Подузорак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васпитача и стручних сарадника</a:t>
            </a:r>
            <a:b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предшколским установама</a:t>
            </a:r>
            <a:b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Подузорак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васпитача и стручних сарадника у овом истраживању је сврстан у исту категорију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подузорка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узимајући у обзир природу посла у предшколским установама. </a:t>
            </a: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395 васпитача и стручних сарадника</a:t>
            </a: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(98% чине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испитанице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Такође, већину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подузорка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чине васпитачи 92,4%, од којих половина њих (52,8%) ради као васпитач у групи дјеце узраста </a:t>
            </a: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 3 до 6 година (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вртићки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узраст).</a:t>
            </a: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Просјечна старост ове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подкатегорије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испитаника износи М = 40,99 година. </a:t>
            </a: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Просјечна дужина година радног стажа износи М = 13,11 година, с тим да више од половине испитаних (52,5%) има до 10 година радног стажа. </a:t>
            </a: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 испитаници раде у јавним предшколским установама, од којих се 87,8% налазе у граду, 10,2% у мањој општини, а 2% у сеоској средини. </a:t>
            </a:r>
            <a:br>
              <a:rPr lang="en-US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884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1C02D-EDE2-0B8C-F6E1-EF09B2BBE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7886700" cy="994172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Резултати истраживања </a:t>
            </a:r>
            <a:b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sr-Cyrl-BA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подузорак</a:t>
            </a:r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васпитача и стручних сарадника у предшколским установама</a:t>
            </a:r>
            <a:b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552D3-E1D2-5DB6-3DF6-289E710D25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49330"/>
            <a:ext cx="7886700" cy="36406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r-Cyrl-BA" sz="1800" b="1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Васпитачи и стручни сарадници у предшколским установама, како због узраста дјеце са којом раде, тако и због чињенице да предшколске установе, поред васпитно-образовне функције, имају и функцију збрињавања дјеце, нашли су се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пред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бројним изазовима током пандемије. Имајући у виду да је „вртић мјесто заједничког живљења“, те да је за дјецу предшколског узраста изузетно значајан физички контакт, говор тијела и лица васпитача, било је изузетно тешко испоштовати епидемиолошке мјере, што је представљало додатни извор напетости за васпитаче, страха за здравље најмлађе популације, али и себе и својих породица. </a:t>
            </a:r>
          </a:p>
          <a:p>
            <a:pPr marL="0" indent="0" algn="ctr">
              <a:buNone/>
            </a:pPr>
            <a:endParaRPr lang="sr-Cyrl-BA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84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E625F-FFDD-5EA8-CF54-A922F7266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04800"/>
            <a:ext cx="7620000" cy="1066800"/>
          </a:xfrm>
        </p:spPr>
        <p:txBody>
          <a:bodyPr>
            <a:noAutofit/>
          </a:bodyPr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Ставови васпитача и стручних сарадника у предшколским установама о васпитно-образовном раду током пандемије</a:t>
            </a:r>
            <a:b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DAF9C-6FE0-0972-731F-BAC955A12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sr-Cyrl-BA" sz="1800" b="1" dirty="0">
              <a:solidFill>
                <a:schemeClr val="accent1">
                  <a:lumMod val="75000"/>
                </a:schemeClr>
              </a:solidFill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sr-Cyrl-BA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Ово истраживање испитује како су васпитачи и стручни сарадници доживјели свој рад у доба пандемије, која су искуства стекли, до којих запажања о дјеци су дошли и какве ставове о раду у пандемији су формирали. </a:t>
            </a:r>
            <a:endParaRPr lang="en-US" sz="18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endParaRPr lang="sr-Cyrl-BA" sz="18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Процијењени су ставови о највећим професионалним изазовима са којима су се васпитачи и стручни сарадници у предшколским установама срели за вријеме пандемије, о специфичностима рада са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вулнерабилним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категоријама дјеце, као и њихов увид у промјене на плану емоција и понашања код дјеце и њихових родитеља.</a:t>
            </a:r>
            <a:endParaRPr lang="en-U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241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490BDF8-C214-5D2A-F4F9-BE6C92911E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702188"/>
              </p:ext>
            </p:extLst>
          </p:nvPr>
        </p:nvGraphicFramePr>
        <p:xfrm>
          <a:off x="479323" y="1380818"/>
          <a:ext cx="8111613" cy="2927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918C0F0-DE9C-A90E-AAD0-F546948C890B}"/>
              </a:ext>
            </a:extLst>
          </p:cNvPr>
          <p:cNvSpPr txBox="1"/>
          <p:nvPr/>
        </p:nvSpPr>
        <p:spPr>
          <a:xfrm>
            <a:off x="479323" y="4411611"/>
            <a:ext cx="8111613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Најчешће идентификован професионални изазов васпитача и 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стручних </a:t>
            </a:r>
            <a:r>
              <a:rPr lang="sr-Cyrl-BA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сарадника везан за рад у периоду пандемије јесте поштовање свих епидемиолошких мјера за вријеме бављења редовним активностима. Поред овога, често се наводи и општи страх и брига за здравље дјеце и самог особља, а наводе се и потешкоће у комуникацији са дјецом и родитељима.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187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D40B0-7B20-4BC3-306A-F9D7627E6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01228"/>
            <a:ext cx="7620000" cy="1066800"/>
          </a:xfrm>
        </p:spPr>
        <p:txBody>
          <a:bodyPr>
            <a:noAutofit/>
          </a:bodyPr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Тешкоће у раду васпитача и стручних сарадника у предшколским установама током пандемије</a:t>
            </a:r>
            <a:b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</a:rPr>
            </a:b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FB7DD-9B97-2325-9E4F-09E4F8BFE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691" y="1742153"/>
            <a:ext cx="7969660" cy="3747819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Природа рада предшколских установа дозволила је васпитачима и стручним сарадницима да стекну увид у промјене на емоционалном и </a:t>
            </a:r>
            <a:r>
              <a:rPr lang="sr-Cyrl-BA" sz="18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понашајном</a:t>
            </a: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плану како дјеце са којима раде тако и њихових родитеља. Евалуација ових промјена извршена је процјеном учесталости јављања 21 емоције или понашања код дјеце и родитеља, на скали од 1 до 5, гдје већи број упућује на чешће јављање.</a:t>
            </a:r>
          </a:p>
          <a:p>
            <a:pPr marL="0" indent="0" algn="ctr">
              <a:lnSpc>
                <a:spcPct val="107000"/>
              </a:lnSpc>
              <a:spcAft>
                <a:spcPts val="600"/>
              </a:spcAft>
              <a:buNone/>
            </a:pPr>
            <a:endParaRPr lang="en-U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sr-Cyrl-BA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У табели бр. 25 видимо да су се све испитиване промјене у емоцијама и понашању дјеце, према процјенама васпитача и стручних сарадника, дешавале релативно ријетко, на шта упућују добијени просјечни скорови нижи од средишње вриједности скале (3,00). </a:t>
            </a:r>
            <a:endParaRPr lang="en-US" sz="1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36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EB794BCB-5507-E955-9F84-0AD826D83C4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352344"/>
              </p:ext>
            </p:extLst>
          </p:nvPr>
        </p:nvGraphicFramePr>
        <p:xfrm>
          <a:off x="228600" y="1395567"/>
          <a:ext cx="8613059" cy="43802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00041">
                  <a:extLst>
                    <a:ext uri="{9D8B030D-6E8A-4147-A177-3AD203B41FA5}">
                      <a16:colId xmlns:a16="http://schemas.microsoft.com/office/drawing/2014/main" val="616503126"/>
                    </a:ext>
                  </a:extLst>
                </a:gridCol>
                <a:gridCol w="816126">
                  <a:extLst>
                    <a:ext uri="{9D8B030D-6E8A-4147-A177-3AD203B41FA5}">
                      <a16:colId xmlns:a16="http://schemas.microsoft.com/office/drawing/2014/main" val="1170286169"/>
                    </a:ext>
                  </a:extLst>
                </a:gridCol>
                <a:gridCol w="817076">
                  <a:extLst>
                    <a:ext uri="{9D8B030D-6E8A-4147-A177-3AD203B41FA5}">
                      <a16:colId xmlns:a16="http://schemas.microsoft.com/office/drawing/2014/main" val="3855573597"/>
                    </a:ext>
                  </a:extLst>
                </a:gridCol>
                <a:gridCol w="816126">
                  <a:extLst>
                    <a:ext uri="{9D8B030D-6E8A-4147-A177-3AD203B41FA5}">
                      <a16:colId xmlns:a16="http://schemas.microsoft.com/office/drawing/2014/main" val="4061184627"/>
                    </a:ext>
                  </a:extLst>
                </a:gridCol>
                <a:gridCol w="681371">
                  <a:extLst>
                    <a:ext uri="{9D8B030D-6E8A-4147-A177-3AD203B41FA5}">
                      <a16:colId xmlns:a16="http://schemas.microsoft.com/office/drawing/2014/main" val="452816357"/>
                    </a:ext>
                  </a:extLst>
                </a:gridCol>
                <a:gridCol w="682319">
                  <a:extLst>
                    <a:ext uri="{9D8B030D-6E8A-4147-A177-3AD203B41FA5}">
                      <a16:colId xmlns:a16="http://schemas.microsoft.com/office/drawing/2014/main" val="868387114"/>
                    </a:ext>
                  </a:extLst>
                </a:gridCol>
              </a:tblGrid>
              <a:tr h="6177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Емоционална стања и неприлагођена понашања родитеља и дјеце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N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SD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Skew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Kurt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16485797"/>
                  </a:ext>
                </a:extLst>
              </a:tr>
              <a:tr h="6177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Појачан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страх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преноса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респираторних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инфекција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групи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2,73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-0,51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110657969"/>
                  </a:ext>
                </a:extLst>
              </a:tr>
              <a:tr h="3228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Агресивност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према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дјеци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групи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369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2,60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-0,70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638570125"/>
                  </a:ext>
                </a:extLst>
              </a:tr>
              <a:tr h="6177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Нереални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захтјеви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родитеља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погледу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бриге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његе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њихове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370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2,55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0,37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-0,40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65232242"/>
                  </a:ext>
                </a:extLst>
              </a:tr>
              <a:tr h="3228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Раздражљивост која раније није била присутна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367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2,42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-0,60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269733750"/>
                  </a:ext>
                </a:extLst>
              </a:tr>
              <a:tr h="3228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Ослабљена концентрација пажње код дјеце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370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2,41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-0,79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391777980"/>
                  </a:ext>
                </a:extLst>
              </a:tr>
              <a:tr h="32284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Снижено расположење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2,28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0,83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0,06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-0,52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920139936"/>
                  </a:ext>
                </a:extLst>
              </a:tr>
              <a:tr h="6177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Примјећујем недостатак интересовања за активности у групи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2,22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0,90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0,17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-0,72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434964699"/>
                  </a:ext>
                </a:extLst>
              </a:tr>
              <a:tr h="6177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Неутјешан плач који траје дуже или се понавља (а не односи се на адаптацију)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365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0,95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0,52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-0,15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09430960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7E7F523C-50F1-B96C-D4CB-63FB4EE3B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0829" y="243245"/>
            <a:ext cx="7204536" cy="5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i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Табела</a:t>
            </a:r>
            <a:r>
              <a:rPr lang="en-US" altLang="en-US" sz="1600" b="1" i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25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Мишљења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стручних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сарадника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учесталости</a:t>
            </a:r>
            <a:endParaRPr lang="sr-Cyrl-RS" altLang="en-US" sz="16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емоционалних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стања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понашања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altLang="en-US" sz="1600" b="1" dirty="0" err="1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родитеља</a:t>
            </a:r>
            <a:r>
              <a:rPr lang="en-US" altLang="en-US" sz="16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(М, SD)</a:t>
            </a:r>
            <a:endParaRPr lang="en-US" altLang="en-U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665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AD3A5F8-B316-4750-A156-0566FCDD02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6843695"/>
              </p:ext>
            </p:extLst>
          </p:nvPr>
        </p:nvGraphicFramePr>
        <p:xfrm>
          <a:off x="304801" y="975238"/>
          <a:ext cx="8286136" cy="3948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05241">
                  <a:extLst>
                    <a:ext uri="{9D8B030D-6E8A-4147-A177-3AD203B41FA5}">
                      <a16:colId xmlns:a16="http://schemas.microsoft.com/office/drawing/2014/main" val="1718135228"/>
                    </a:ext>
                  </a:extLst>
                </a:gridCol>
                <a:gridCol w="787847">
                  <a:extLst>
                    <a:ext uri="{9D8B030D-6E8A-4147-A177-3AD203B41FA5}">
                      <a16:colId xmlns:a16="http://schemas.microsoft.com/office/drawing/2014/main" val="1416903394"/>
                    </a:ext>
                  </a:extLst>
                </a:gridCol>
                <a:gridCol w="788764">
                  <a:extLst>
                    <a:ext uri="{9D8B030D-6E8A-4147-A177-3AD203B41FA5}">
                      <a16:colId xmlns:a16="http://schemas.microsoft.com/office/drawing/2014/main" val="10588599"/>
                    </a:ext>
                  </a:extLst>
                </a:gridCol>
                <a:gridCol w="787847">
                  <a:extLst>
                    <a:ext uri="{9D8B030D-6E8A-4147-A177-3AD203B41FA5}">
                      <a16:colId xmlns:a16="http://schemas.microsoft.com/office/drawing/2014/main" val="1382377581"/>
                    </a:ext>
                  </a:extLst>
                </a:gridCol>
                <a:gridCol w="657760">
                  <a:extLst>
                    <a:ext uri="{9D8B030D-6E8A-4147-A177-3AD203B41FA5}">
                      <a16:colId xmlns:a16="http://schemas.microsoft.com/office/drawing/2014/main" val="2181293258"/>
                    </a:ext>
                  </a:extLst>
                </a:gridCol>
                <a:gridCol w="658677">
                  <a:extLst>
                    <a:ext uri="{9D8B030D-6E8A-4147-A177-3AD203B41FA5}">
                      <a16:colId xmlns:a16="http://schemas.microsoft.com/office/drawing/2014/main" val="2015410603"/>
                    </a:ext>
                  </a:extLst>
                </a:gridCol>
              </a:tblGrid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</a:t>
                      </a:r>
                      <a:r>
                        <a:rPr lang="sr-Cyrl-R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јете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понаша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као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је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млађег</a:t>
                      </a:r>
                      <a:r>
                        <a:rPr lang="en-US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узраста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2,21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0,39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972886202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Дјеца се жале на бол у глави, стомаку и др.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2,19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0,24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804614763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Примјетна досада код дјеце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2,17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517053430"/>
                  </a:ext>
                </a:extLst>
              </a:tr>
              <a:tr h="4088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 симболичкој игри дјеце појављује се тема вируса короне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2,02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-0,77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483185437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Усамљеност код дјеце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2,00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0,45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-0,15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40951551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Тикови код дјеце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1,99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-0,69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874444756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Дјеца запиткују о корони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1,96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0,48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-0,69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546547498"/>
                  </a:ext>
                </a:extLst>
              </a:tr>
              <a:tr h="6184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Губитак аутономије и самосталности у облачењу, храњењу, прању руку и сл. (иако је дијете раније овладало тим рутинама)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1,88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0,93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-0,01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707029462"/>
                  </a:ext>
                </a:extLst>
              </a:tr>
              <a:tr h="4088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Примјећујем код дјеце већи страх од одвајања од родитеља него раније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1,86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0,60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-0,34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4139820024"/>
                  </a:ext>
                </a:extLst>
              </a:tr>
              <a:tr h="40888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Примјећујем да дјеца брину за сопствену сигурност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1,82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0,20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137685729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Анксиозна стања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1,79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-0,11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3639675005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Примјећујем да су дјеца уплашена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370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1,57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0,67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0,82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-0,22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988800782"/>
                  </a:ext>
                </a:extLst>
              </a:tr>
              <a:tr h="21367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Примјећујем да дјеца имају страхове од заразе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368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1,56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0,71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4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1,24</a:t>
                      </a:r>
                      <a:endParaRPr lang="en-US" sz="14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4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0,25</a:t>
                      </a:r>
                      <a:endParaRPr lang="en-US" sz="14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287914222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DDA1EA7-F4B7-A2F6-1FB4-5B0D46C6E463}"/>
              </a:ext>
            </a:extLst>
          </p:cNvPr>
          <p:cNvSpPr txBox="1"/>
          <p:nvPr/>
        </p:nvSpPr>
        <p:spPr>
          <a:xfrm>
            <a:off x="587479" y="5257800"/>
            <a:ext cx="7720779" cy="14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N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број испитаника;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M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аритметичка средина;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SD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стандардна девијација; </a:t>
            </a:r>
            <a:r>
              <a:rPr lang="sr-Latn-BA" sz="1400" b="1" i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Skew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закривљеност дистрибуције;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Latn-BA" sz="1400" b="1" i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Kurt</a:t>
            </a:r>
            <a:r>
              <a:rPr lang="sr-Cyrl-BA" sz="14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– </a:t>
            </a:r>
            <a:r>
              <a:rPr lang="sr-Cyrl-BA" sz="1400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спљоштеност</a:t>
            </a:r>
            <a:r>
              <a:rPr lang="sr-Cyrl-BA" sz="14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дистрибуције</a:t>
            </a:r>
            <a:endParaRPr lang="en-US" sz="14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Додатним анализама нису утврђене значајне разлике у </a:t>
            </a:r>
            <a:r>
              <a:rPr lang="sr-Cyrl-BA" sz="1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израженост</a:t>
            </a: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ставова о квалитету рада за вријеме пандемије у односу на </a:t>
            </a:r>
            <a:r>
              <a:rPr lang="sr-Cyrl-BA" sz="1600" b="1" dirty="0" err="1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социоекономске</a:t>
            </a:r>
            <a:r>
              <a:rPr lang="sr-Cyrl-BA" sz="16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 одлике испитаника.</a:t>
            </a:r>
            <a:endParaRPr lang="en-US" sz="16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6212"/>
      </p:ext>
    </p:extLst>
  </p:cSld>
  <p:clrMapOvr>
    <a:masterClrMapping/>
  </p:clrMapOvr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2544</TotalTime>
  <Words>3498</Words>
  <Application>Microsoft Office PowerPoint</Application>
  <PresentationFormat>On-screen Show (4:3)</PresentationFormat>
  <Paragraphs>552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Comic Sans MS</vt:lpstr>
      <vt:lpstr>kids</vt:lpstr>
      <vt:lpstr>         </vt:lpstr>
      <vt:lpstr>     ВАСПИТАЊЕ И ОБРАЗОВАЊЕ У ДОБА  COVID-19 ПАНДЕМИЈЕ   „Ставови ученика, наставника, васпитача и стручних сарадника о васпитно-образовном раду током COVID-19 пандемије у школама и предшколским установама у Републици Српској“  Предшколске установе   </vt:lpstr>
      <vt:lpstr>    Подузорак васпитача и стручних сарадника  у предшколским установама   Подузорак васпитача и стручних сарадника у овом истраживању је сврстан у исту категорију подузорка, узимајући у обзир природу посла у предшколским установама.  395 васпитача и стручних сарадника (98% чине испитанице)   Такође, већину подузорка чине васпитачи 92,4%, од којих половина њих (52,8%) ради као васпитач у групи дјеце узраста  од 3 до 6 година (вртићки узраст).   Просјечна старост ове подкатегорије испитаника износи М = 40,99 година.   Просјечна дужина година радног стажа износи М = 13,11 година, с тим да више од половине испитаних (52,5%) има до 10 година радног стажа.   Сви испитаници раде у јавним предшколским установама, од којих се 87,8% налазе у граду, 10,2% у мањој општини, а 2% у сеоској средини.  </vt:lpstr>
      <vt:lpstr>Резултати истраживања  за подузорак васпитача и стручних сарадника у предшколским установама  </vt:lpstr>
      <vt:lpstr>Ставови васпитача и стручних сарадника у предшколским установама о васпитно-образовном раду током пандемије </vt:lpstr>
      <vt:lpstr>PowerPoint Presentation</vt:lpstr>
      <vt:lpstr>Тешкоће у раду васпитача и стручних сарадника у предшколским установама током пандемије </vt:lpstr>
      <vt:lpstr>PowerPoint Presentation</vt:lpstr>
      <vt:lpstr>PowerPoint Presentation</vt:lpstr>
      <vt:lpstr>Тешкоће у раду са вулнерабилном категоријом дјеце у предшколским установама </vt:lpstr>
      <vt:lpstr>Слика 40: Начин превазилажења проблема у раду са вурнелабилним категоријама дјеце у  предшколским установама</vt:lpstr>
      <vt:lpstr>Стресогеност услова живота и рада васпитача и стручних сарадника у предшколским установама током пандемије  </vt:lpstr>
      <vt:lpstr>PowerPoint Presentation</vt:lpstr>
      <vt:lpstr>PowerPoint Presentation</vt:lpstr>
      <vt:lpstr>PowerPoint Presentation</vt:lpstr>
      <vt:lpstr>Просјечно задовољство животом, мјерено скалом од пет ставки, код васпитача и стручних сарадника у предшколским установама износи релативно високих М = 4,01 (SD = 0,72).  </vt:lpstr>
      <vt:lpstr>PowerPoint Presentation</vt:lpstr>
      <vt:lpstr>PowerPoint Presentation</vt:lpstr>
      <vt:lpstr>PowerPoint Presentation</vt:lpstr>
      <vt:lpstr>Информисаност васпитача и стручних сарадника у предшколским установама о COVID-19 пандемији </vt:lpstr>
      <vt:lpstr>Слично као и колеге из школа, запослени у предшколским установама информације о пандемији најчешће су добијали кроз разговоре са колегама, пријатељима и члановима породице, као и путем званичних медија. Друштвене мреже су најмање учестале као извор информација о овој теми. </vt:lpstr>
      <vt:lpstr>ЗАКЉУЧЦИ ИСТРАЖИВАЊА ЗА ПОДУЗОРАК  ВАСПИТАЧА И СТРУЧНИХ САРАДНИКА У ПРЕДШКОЛСКИМ УСТАНОВАМА </vt:lpstr>
      <vt:lpstr>PowerPoint Presentation</vt:lpstr>
      <vt:lpstr>PowerPoint Presentation</vt:lpstr>
      <vt:lpstr>PowerPoint Presentation</vt:lpstr>
      <vt:lpstr>PowerPoint Presentation</vt:lpstr>
      <vt:lpstr> ХВАЛА ЗА ПАЖЊУ! 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Danica Mojić</cp:lastModifiedBy>
  <cp:revision>386</cp:revision>
  <cp:lastPrinted>2021-08-17T10:39:21Z</cp:lastPrinted>
  <dcterms:created xsi:type="dcterms:W3CDTF">2019-11-26T10:42:08Z</dcterms:created>
  <dcterms:modified xsi:type="dcterms:W3CDTF">2022-09-12T08:34:07Z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