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91" r:id="rId2"/>
    <p:sldId id="292" r:id="rId3"/>
    <p:sldId id="296" r:id="rId4"/>
    <p:sldId id="297" r:id="rId5"/>
    <p:sldId id="298" r:id="rId6"/>
    <p:sldId id="325" r:id="rId7"/>
    <p:sldId id="300" r:id="rId8"/>
    <p:sldId id="301" r:id="rId9"/>
    <p:sldId id="302" r:id="rId10"/>
    <p:sldId id="303" r:id="rId11"/>
    <p:sldId id="299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6" r:id="rId22"/>
    <p:sldId id="317" r:id="rId23"/>
    <p:sldId id="318" r:id="rId24"/>
    <p:sldId id="319" r:id="rId25"/>
    <p:sldId id="321" r:id="rId26"/>
    <p:sldId id="324" r:id="rId27"/>
    <p:sldId id="322" r:id="rId28"/>
    <p:sldId id="323" r:id="rId29"/>
    <p:sldId id="313" r:id="rId30"/>
    <p:sldId id="314" r:id="rId31"/>
    <p:sldId id="315" r:id="rId32"/>
    <p:sldId id="295" r:id="rId33"/>
    <p:sldId id="29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4AB4BC-C0A8-45F3-991F-86886F0E539E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288B507-931E-447F-ABD2-5A3DBD7D3E6D}">
      <dgm:prSet phldrT="[Text]" custT="1"/>
      <dgm:spPr/>
      <dgm:t>
        <a:bodyPr/>
        <a:lstStyle/>
        <a:p>
          <a:r>
            <a:rPr lang="sr-Cyrl-BA" sz="1200" dirty="0" smtClean="0">
              <a:latin typeface="Arial" panose="020B0604020202020204" pitchFamily="34" charset="0"/>
              <a:cs typeface="Arial" panose="020B0604020202020204" pitchFamily="34" charset="0"/>
            </a:rPr>
            <a:t>Инспектори-просвјетни</a:t>
          </a:r>
          <a:r>
            <a:rPr lang="sr-Cyrl-BA" sz="1100" dirty="0" smtClean="0">
              <a:latin typeface="Arial" panose="020B0604020202020204" pitchFamily="34" charset="0"/>
              <a:cs typeface="Arial" panose="020B0604020202020204" pitchFamily="34" charset="0"/>
            </a:rPr>
            <a:t> савјетници</a:t>
          </a:r>
          <a:endParaRPr lang="en-US" sz="11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C92648-EE86-4227-A8BB-535313995F6D}" type="parTrans" cxnId="{57826B05-0CF2-4C6D-AA7C-0CB561BA93DC}">
      <dgm:prSet/>
      <dgm:spPr/>
      <dgm:t>
        <a:bodyPr/>
        <a:lstStyle/>
        <a:p>
          <a:endParaRPr lang="en-US"/>
        </a:p>
      </dgm:t>
    </dgm:pt>
    <dgm:pt modelId="{77C192B5-E1AE-4BDC-8060-4B7EA10DFEFE}" type="sibTrans" cxnId="{57826B05-0CF2-4C6D-AA7C-0CB561BA93DC}">
      <dgm:prSet custT="1"/>
      <dgm:spPr/>
      <dgm:t>
        <a:bodyPr/>
        <a:lstStyle/>
        <a:p>
          <a:r>
            <a:rPr lang="sr-Cyrl-BA" sz="1200" dirty="0" smtClean="0">
              <a:latin typeface="Arial" panose="020B0604020202020204" pitchFamily="34" charset="0"/>
              <a:cs typeface="Arial" panose="020B0604020202020204" pitchFamily="34" charset="0"/>
            </a:rPr>
            <a:t>Тим за имплементацију</a:t>
          </a:r>
          <a:endParaRPr lang="en-US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9F2141A-EAE8-4CD0-89E0-134A90988ABE}">
      <dgm:prSet phldrT="[Text]" custT="1"/>
      <dgm:spPr/>
      <dgm:t>
        <a:bodyPr/>
        <a:lstStyle/>
        <a:p>
          <a:r>
            <a:rPr lang="sr-Cyrl-BA" sz="1200" dirty="0" smtClean="0">
              <a:latin typeface="Arial" panose="020B0604020202020204" pitchFamily="34" charset="0"/>
              <a:cs typeface="Arial" panose="020B0604020202020204" pitchFamily="34" charset="0"/>
            </a:rPr>
            <a:t>Тим за мониторинг</a:t>
          </a:r>
          <a:endParaRPr lang="en-US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AB311F-5D8F-49A0-9E25-81BDC71C2502}" type="parTrans" cxnId="{4FA302AF-428B-44E3-87D8-FF3E4E372EBA}">
      <dgm:prSet/>
      <dgm:spPr/>
      <dgm:t>
        <a:bodyPr/>
        <a:lstStyle/>
        <a:p>
          <a:endParaRPr lang="en-US"/>
        </a:p>
      </dgm:t>
    </dgm:pt>
    <dgm:pt modelId="{7C35D4CB-8655-4F2B-BF82-39B3083819B2}" type="sibTrans" cxnId="{4FA302AF-428B-44E3-87D8-FF3E4E372EBA}">
      <dgm:prSet/>
      <dgm:spPr/>
      <dgm:t>
        <a:bodyPr/>
        <a:lstStyle/>
        <a:p>
          <a:r>
            <a:rPr lang="sr-Cyrl-BA" dirty="0" smtClean="0">
              <a:latin typeface="Arial" panose="020B0604020202020204" pitchFamily="34" charset="0"/>
              <a:cs typeface="Arial" panose="020B0604020202020204" pitchFamily="34" charset="0"/>
            </a:rPr>
            <a:t>Наставници</a:t>
          </a:r>
          <a:endParaRPr lang="en-US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C7B092-0B0B-4031-BA68-2E47354EA55B}">
      <dgm:prSet phldrT="[Text]" custT="1"/>
      <dgm:spPr/>
      <dgm:t>
        <a:bodyPr/>
        <a:lstStyle/>
        <a:p>
          <a:r>
            <a:rPr lang="sr-Cyrl-BA" sz="1200" dirty="0" smtClean="0">
              <a:latin typeface="Arial" panose="020B0604020202020204" pitchFamily="34" charset="0"/>
              <a:cs typeface="Arial" panose="020B0604020202020204" pitchFamily="34" charset="0"/>
            </a:rPr>
            <a:t>Директори</a:t>
          </a:r>
          <a:endParaRPr lang="en-US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672B7D-B78A-434F-96B5-44D13231C7C5}" type="parTrans" cxnId="{45CF6B86-A63A-4946-A091-86F8F696A5C0}">
      <dgm:prSet/>
      <dgm:spPr/>
      <dgm:t>
        <a:bodyPr/>
        <a:lstStyle/>
        <a:p>
          <a:endParaRPr lang="en-US"/>
        </a:p>
      </dgm:t>
    </dgm:pt>
    <dgm:pt modelId="{F57FE30F-0F0B-4753-9D63-FE40A9F5EF9A}" type="sibTrans" cxnId="{45CF6B86-A63A-4946-A091-86F8F696A5C0}">
      <dgm:prSet custT="1"/>
      <dgm:spPr/>
      <dgm:t>
        <a:bodyPr/>
        <a:lstStyle/>
        <a:p>
          <a:r>
            <a:rPr lang="sr-Cyrl-BA" sz="1200" dirty="0" smtClean="0">
              <a:latin typeface="Arial" panose="020B0604020202020204" pitchFamily="34" charset="0"/>
              <a:cs typeface="Arial" panose="020B0604020202020204" pitchFamily="34" charset="0"/>
            </a:rPr>
            <a:t>Стручни</a:t>
          </a:r>
          <a:r>
            <a:rPr lang="sr-Cyrl-BA" sz="15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sr-Cyrl-BA" sz="1200" dirty="0" smtClean="0">
              <a:latin typeface="Arial" panose="020B0604020202020204" pitchFamily="34" charset="0"/>
              <a:cs typeface="Arial" panose="020B0604020202020204" pitchFamily="34" charset="0"/>
            </a:rPr>
            <a:t>сарадници</a:t>
          </a:r>
          <a:endParaRPr lang="en-US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6B53DD6-9D37-4F76-BFC3-F67989B21524}" type="pres">
      <dgm:prSet presAssocID="{2F4AB4BC-C0A8-45F3-991F-86886F0E539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103AEEF-EA24-404C-9874-947D3F5E6DCD}" type="pres">
      <dgm:prSet presAssocID="{5288B507-931E-447F-ABD2-5A3DBD7D3E6D}" presName="composite" presStyleCnt="0"/>
      <dgm:spPr/>
    </dgm:pt>
    <dgm:pt modelId="{07D90110-8E19-4732-AC34-45FB94C7CFCA}" type="pres">
      <dgm:prSet presAssocID="{5288B507-931E-447F-ABD2-5A3DBD7D3E6D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662077-06EA-4E85-8266-3422408D5349}" type="pres">
      <dgm:prSet presAssocID="{5288B507-931E-447F-ABD2-5A3DBD7D3E6D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FE7653-BEA8-423D-838E-A2B9ECE4AFE0}" type="pres">
      <dgm:prSet presAssocID="{5288B507-931E-447F-ABD2-5A3DBD7D3E6D}" presName="BalanceSpacing" presStyleCnt="0"/>
      <dgm:spPr/>
    </dgm:pt>
    <dgm:pt modelId="{0110D8BC-952C-46D2-93AE-83037CEFE667}" type="pres">
      <dgm:prSet presAssocID="{5288B507-931E-447F-ABD2-5A3DBD7D3E6D}" presName="BalanceSpacing1" presStyleCnt="0"/>
      <dgm:spPr/>
    </dgm:pt>
    <dgm:pt modelId="{EB1FF91E-4710-4EC5-8EB0-B7A82F4344BC}" type="pres">
      <dgm:prSet presAssocID="{77C192B5-E1AE-4BDC-8060-4B7EA10DFEFE}" presName="Accent1Text" presStyleLbl="node1" presStyleIdx="1" presStyleCnt="6" custLinFactNeighborY="0"/>
      <dgm:spPr/>
      <dgm:t>
        <a:bodyPr/>
        <a:lstStyle/>
        <a:p>
          <a:endParaRPr lang="en-US"/>
        </a:p>
      </dgm:t>
    </dgm:pt>
    <dgm:pt modelId="{8E38DFE4-21FB-4A9C-A00F-14602884BBCC}" type="pres">
      <dgm:prSet presAssocID="{77C192B5-E1AE-4BDC-8060-4B7EA10DFEFE}" presName="spaceBetweenRectangles" presStyleCnt="0"/>
      <dgm:spPr/>
    </dgm:pt>
    <dgm:pt modelId="{4CB937B6-1841-4EDB-86CB-64DAD4EC77A3}" type="pres">
      <dgm:prSet presAssocID="{39F2141A-EAE8-4CD0-89E0-134A90988ABE}" presName="composite" presStyleCnt="0"/>
      <dgm:spPr/>
    </dgm:pt>
    <dgm:pt modelId="{75C9CBEF-4702-429C-A230-4ED665A8E10A}" type="pres">
      <dgm:prSet presAssocID="{39F2141A-EAE8-4CD0-89E0-134A90988AB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C7936A-E4E8-4DDA-8435-3E8F4431AE70}" type="pres">
      <dgm:prSet presAssocID="{39F2141A-EAE8-4CD0-89E0-134A90988AB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3AE7F4-5846-4DCB-A2AF-A59CD9C26E46}" type="pres">
      <dgm:prSet presAssocID="{39F2141A-EAE8-4CD0-89E0-134A90988ABE}" presName="BalanceSpacing" presStyleCnt="0"/>
      <dgm:spPr/>
    </dgm:pt>
    <dgm:pt modelId="{86B344B6-87A0-4324-8F30-605F31F5DA45}" type="pres">
      <dgm:prSet presAssocID="{39F2141A-EAE8-4CD0-89E0-134A90988ABE}" presName="BalanceSpacing1" presStyleCnt="0"/>
      <dgm:spPr/>
    </dgm:pt>
    <dgm:pt modelId="{D3BC274C-9AA3-48C8-B093-DAEFB80A605D}" type="pres">
      <dgm:prSet presAssocID="{7C35D4CB-8655-4F2B-BF82-39B3083819B2}" presName="Accent1Text" presStyleLbl="node1" presStyleIdx="3" presStyleCnt="6" custLinFactNeighborY="0"/>
      <dgm:spPr/>
      <dgm:t>
        <a:bodyPr/>
        <a:lstStyle/>
        <a:p>
          <a:endParaRPr lang="en-US"/>
        </a:p>
      </dgm:t>
    </dgm:pt>
    <dgm:pt modelId="{BBADD803-C8A3-4B9E-B90D-0F2A435428E3}" type="pres">
      <dgm:prSet presAssocID="{7C35D4CB-8655-4F2B-BF82-39B3083819B2}" presName="spaceBetweenRectangles" presStyleCnt="0"/>
      <dgm:spPr/>
    </dgm:pt>
    <dgm:pt modelId="{EDF84BB9-B4D0-4EEA-8110-1D0CEE6524B0}" type="pres">
      <dgm:prSet presAssocID="{F1C7B092-0B0B-4031-BA68-2E47354EA55B}" presName="composite" presStyleCnt="0"/>
      <dgm:spPr/>
    </dgm:pt>
    <dgm:pt modelId="{B44C358A-4E33-4081-8391-EC681CC9F5C0}" type="pres">
      <dgm:prSet presAssocID="{F1C7B092-0B0B-4031-BA68-2E47354EA55B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FF943A-C75F-42BE-8478-6765E10618B2}" type="pres">
      <dgm:prSet presAssocID="{F1C7B092-0B0B-4031-BA68-2E47354EA55B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CE638-6995-4ECA-B601-86A09EA73BE2}" type="pres">
      <dgm:prSet presAssocID="{F1C7B092-0B0B-4031-BA68-2E47354EA55B}" presName="BalanceSpacing" presStyleCnt="0"/>
      <dgm:spPr/>
    </dgm:pt>
    <dgm:pt modelId="{CE354B28-A3C8-4D93-8488-49FB16DB7945}" type="pres">
      <dgm:prSet presAssocID="{F1C7B092-0B0B-4031-BA68-2E47354EA55B}" presName="BalanceSpacing1" presStyleCnt="0"/>
      <dgm:spPr/>
    </dgm:pt>
    <dgm:pt modelId="{F567715B-3392-4CD8-BD6E-F8FC2D393321}" type="pres">
      <dgm:prSet presAssocID="{F57FE30F-0F0B-4753-9D63-FE40A9F5EF9A}" presName="Accent1Text" presStyleLbl="node1" presStyleIdx="5" presStyleCnt="6"/>
      <dgm:spPr/>
      <dgm:t>
        <a:bodyPr/>
        <a:lstStyle/>
        <a:p>
          <a:endParaRPr lang="en-US"/>
        </a:p>
      </dgm:t>
    </dgm:pt>
  </dgm:ptLst>
  <dgm:cxnLst>
    <dgm:cxn modelId="{46BB3D6C-99AB-4D6C-8B88-E16499261D2C}" type="presOf" srcId="{5288B507-931E-447F-ABD2-5A3DBD7D3E6D}" destId="{07D90110-8E19-4732-AC34-45FB94C7CFCA}" srcOrd="0" destOrd="0" presId="urn:microsoft.com/office/officeart/2008/layout/AlternatingHexagons"/>
    <dgm:cxn modelId="{57826B05-0CF2-4C6D-AA7C-0CB561BA93DC}" srcId="{2F4AB4BC-C0A8-45F3-991F-86886F0E539E}" destId="{5288B507-931E-447F-ABD2-5A3DBD7D3E6D}" srcOrd="0" destOrd="0" parTransId="{2DC92648-EE86-4227-A8BB-535313995F6D}" sibTransId="{77C192B5-E1AE-4BDC-8060-4B7EA10DFEFE}"/>
    <dgm:cxn modelId="{7C8D3C7F-4C94-48C1-92C7-5D2321099938}" type="presOf" srcId="{F57FE30F-0F0B-4753-9D63-FE40A9F5EF9A}" destId="{F567715B-3392-4CD8-BD6E-F8FC2D393321}" srcOrd="0" destOrd="0" presId="urn:microsoft.com/office/officeart/2008/layout/AlternatingHexagons"/>
    <dgm:cxn modelId="{B5C3CB62-3B73-4CA9-A016-A3DFF1D73B45}" type="presOf" srcId="{39F2141A-EAE8-4CD0-89E0-134A90988ABE}" destId="{75C9CBEF-4702-429C-A230-4ED665A8E10A}" srcOrd="0" destOrd="0" presId="urn:microsoft.com/office/officeart/2008/layout/AlternatingHexagons"/>
    <dgm:cxn modelId="{7F2589FD-6A12-48BE-BF77-2B81C83ABF6D}" type="presOf" srcId="{F1C7B092-0B0B-4031-BA68-2E47354EA55B}" destId="{B44C358A-4E33-4081-8391-EC681CC9F5C0}" srcOrd="0" destOrd="0" presId="urn:microsoft.com/office/officeart/2008/layout/AlternatingHexagons"/>
    <dgm:cxn modelId="{4FA302AF-428B-44E3-87D8-FF3E4E372EBA}" srcId="{2F4AB4BC-C0A8-45F3-991F-86886F0E539E}" destId="{39F2141A-EAE8-4CD0-89E0-134A90988ABE}" srcOrd="1" destOrd="0" parTransId="{A6AB311F-5D8F-49A0-9E25-81BDC71C2502}" sibTransId="{7C35D4CB-8655-4F2B-BF82-39B3083819B2}"/>
    <dgm:cxn modelId="{45CF6B86-A63A-4946-A091-86F8F696A5C0}" srcId="{2F4AB4BC-C0A8-45F3-991F-86886F0E539E}" destId="{F1C7B092-0B0B-4031-BA68-2E47354EA55B}" srcOrd="2" destOrd="0" parTransId="{D3672B7D-B78A-434F-96B5-44D13231C7C5}" sibTransId="{F57FE30F-0F0B-4753-9D63-FE40A9F5EF9A}"/>
    <dgm:cxn modelId="{AD66D487-DC05-4A49-B179-9E920242C56B}" type="presOf" srcId="{7C35D4CB-8655-4F2B-BF82-39B3083819B2}" destId="{D3BC274C-9AA3-48C8-B093-DAEFB80A605D}" srcOrd="0" destOrd="0" presId="urn:microsoft.com/office/officeart/2008/layout/AlternatingHexagons"/>
    <dgm:cxn modelId="{27C37A72-0AE3-4329-8821-CB11B372FFBF}" type="presOf" srcId="{2F4AB4BC-C0A8-45F3-991F-86886F0E539E}" destId="{A6B53DD6-9D37-4F76-BFC3-F67989B21524}" srcOrd="0" destOrd="0" presId="urn:microsoft.com/office/officeart/2008/layout/AlternatingHexagons"/>
    <dgm:cxn modelId="{5FD1A0C6-CEDB-4308-8F74-CE7A4B40B7A7}" type="presOf" srcId="{77C192B5-E1AE-4BDC-8060-4B7EA10DFEFE}" destId="{EB1FF91E-4710-4EC5-8EB0-B7A82F4344BC}" srcOrd="0" destOrd="0" presId="urn:microsoft.com/office/officeart/2008/layout/AlternatingHexagons"/>
    <dgm:cxn modelId="{14E9FE52-70B2-4D70-B819-9F75C9523D04}" type="presParOf" srcId="{A6B53DD6-9D37-4F76-BFC3-F67989B21524}" destId="{0103AEEF-EA24-404C-9874-947D3F5E6DCD}" srcOrd="0" destOrd="0" presId="urn:microsoft.com/office/officeart/2008/layout/AlternatingHexagons"/>
    <dgm:cxn modelId="{0D1C7948-AF59-43EC-BC0B-DA3E832D9C1D}" type="presParOf" srcId="{0103AEEF-EA24-404C-9874-947D3F5E6DCD}" destId="{07D90110-8E19-4732-AC34-45FB94C7CFCA}" srcOrd="0" destOrd="0" presId="urn:microsoft.com/office/officeart/2008/layout/AlternatingHexagons"/>
    <dgm:cxn modelId="{99D3ADC5-1920-4BB2-B519-05376A56482E}" type="presParOf" srcId="{0103AEEF-EA24-404C-9874-947D3F5E6DCD}" destId="{30662077-06EA-4E85-8266-3422408D5349}" srcOrd="1" destOrd="0" presId="urn:microsoft.com/office/officeart/2008/layout/AlternatingHexagons"/>
    <dgm:cxn modelId="{C3EAEDD6-2641-4BDF-9980-0B49181D105E}" type="presParOf" srcId="{0103AEEF-EA24-404C-9874-947D3F5E6DCD}" destId="{88FE7653-BEA8-423D-838E-A2B9ECE4AFE0}" srcOrd="2" destOrd="0" presId="urn:microsoft.com/office/officeart/2008/layout/AlternatingHexagons"/>
    <dgm:cxn modelId="{5629958A-146E-4965-80BF-FE77F4B452E9}" type="presParOf" srcId="{0103AEEF-EA24-404C-9874-947D3F5E6DCD}" destId="{0110D8BC-952C-46D2-93AE-83037CEFE667}" srcOrd="3" destOrd="0" presId="urn:microsoft.com/office/officeart/2008/layout/AlternatingHexagons"/>
    <dgm:cxn modelId="{B629438D-CA81-4A34-B23A-0D038E2B5123}" type="presParOf" srcId="{0103AEEF-EA24-404C-9874-947D3F5E6DCD}" destId="{EB1FF91E-4710-4EC5-8EB0-B7A82F4344BC}" srcOrd="4" destOrd="0" presId="urn:microsoft.com/office/officeart/2008/layout/AlternatingHexagons"/>
    <dgm:cxn modelId="{1DAA78FD-1A25-4796-BA40-627C1F9F21FF}" type="presParOf" srcId="{A6B53DD6-9D37-4F76-BFC3-F67989B21524}" destId="{8E38DFE4-21FB-4A9C-A00F-14602884BBCC}" srcOrd="1" destOrd="0" presId="urn:microsoft.com/office/officeart/2008/layout/AlternatingHexagons"/>
    <dgm:cxn modelId="{2E3561E0-372C-4195-87F6-7293FB797640}" type="presParOf" srcId="{A6B53DD6-9D37-4F76-BFC3-F67989B21524}" destId="{4CB937B6-1841-4EDB-86CB-64DAD4EC77A3}" srcOrd="2" destOrd="0" presId="urn:microsoft.com/office/officeart/2008/layout/AlternatingHexagons"/>
    <dgm:cxn modelId="{8D2FBF2C-1049-4FCF-A183-7CC832CC05A4}" type="presParOf" srcId="{4CB937B6-1841-4EDB-86CB-64DAD4EC77A3}" destId="{75C9CBEF-4702-429C-A230-4ED665A8E10A}" srcOrd="0" destOrd="0" presId="urn:microsoft.com/office/officeart/2008/layout/AlternatingHexagons"/>
    <dgm:cxn modelId="{C613ECDA-F9BA-41FA-AC6E-79D6A6A3146F}" type="presParOf" srcId="{4CB937B6-1841-4EDB-86CB-64DAD4EC77A3}" destId="{30C7936A-E4E8-4DDA-8435-3E8F4431AE70}" srcOrd="1" destOrd="0" presId="urn:microsoft.com/office/officeart/2008/layout/AlternatingHexagons"/>
    <dgm:cxn modelId="{CB373ECA-C185-44B5-9118-2C0FDC10DC59}" type="presParOf" srcId="{4CB937B6-1841-4EDB-86CB-64DAD4EC77A3}" destId="{EE3AE7F4-5846-4DCB-A2AF-A59CD9C26E46}" srcOrd="2" destOrd="0" presId="urn:microsoft.com/office/officeart/2008/layout/AlternatingHexagons"/>
    <dgm:cxn modelId="{2D8DB68B-274D-4412-91C7-C7FE9BB0A36A}" type="presParOf" srcId="{4CB937B6-1841-4EDB-86CB-64DAD4EC77A3}" destId="{86B344B6-87A0-4324-8F30-605F31F5DA45}" srcOrd="3" destOrd="0" presId="urn:microsoft.com/office/officeart/2008/layout/AlternatingHexagons"/>
    <dgm:cxn modelId="{42E25152-5B13-460A-97CD-1CD80C9F0ECC}" type="presParOf" srcId="{4CB937B6-1841-4EDB-86CB-64DAD4EC77A3}" destId="{D3BC274C-9AA3-48C8-B093-DAEFB80A605D}" srcOrd="4" destOrd="0" presId="urn:microsoft.com/office/officeart/2008/layout/AlternatingHexagons"/>
    <dgm:cxn modelId="{355312A7-AAF6-4A5A-8F9B-27611DADE077}" type="presParOf" srcId="{A6B53DD6-9D37-4F76-BFC3-F67989B21524}" destId="{BBADD803-C8A3-4B9E-B90D-0F2A435428E3}" srcOrd="3" destOrd="0" presId="urn:microsoft.com/office/officeart/2008/layout/AlternatingHexagons"/>
    <dgm:cxn modelId="{BBF7D0C4-8393-471E-9EC1-CEC384C1303C}" type="presParOf" srcId="{A6B53DD6-9D37-4F76-BFC3-F67989B21524}" destId="{EDF84BB9-B4D0-4EEA-8110-1D0CEE6524B0}" srcOrd="4" destOrd="0" presId="urn:microsoft.com/office/officeart/2008/layout/AlternatingHexagons"/>
    <dgm:cxn modelId="{C39E6159-2EA4-44D1-A641-1E85AA46FFDA}" type="presParOf" srcId="{EDF84BB9-B4D0-4EEA-8110-1D0CEE6524B0}" destId="{B44C358A-4E33-4081-8391-EC681CC9F5C0}" srcOrd="0" destOrd="0" presId="urn:microsoft.com/office/officeart/2008/layout/AlternatingHexagons"/>
    <dgm:cxn modelId="{DE8DD3E1-ECB6-4E25-9771-C8E05D9B8D46}" type="presParOf" srcId="{EDF84BB9-B4D0-4EEA-8110-1D0CEE6524B0}" destId="{7FFF943A-C75F-42BE-8478-6765E10618B2}" srcOrd="1" destOrd="0" presId="urn:microsoft.com/office/officeart/2008/layout/AlternatingHexagons"/>
    <dgm:cxn modelId="{8C357C23-57AD-47B9-AA50-D130B08A59AB}" type="presParOf" srcId="{EDF84BB9-B4D0-4EEA-8110-1D0CEE6524B0}" destId="{0C6CE638-6995-4ECA-B601-86A09EA73BE2}" srcOrd="2" destOrd="0" presId="urn:microsoft.com/office/officeart/2008/layout/AlternatingHexagons"/>
    <dgm:cxn modelId="{EA6A484E-B67F-4D89-9296-4E530713544E}" type="presParOf" srcId="{EDF84BB9-B4D0-4EEA-8110-1D0CEE6524B0}" destId="{CE354B28-A3C8-4D93-8488-49FB16DB7945}" srcOrd="3" destOrd="0" presId="urn:microsoft.com/office/officeart/2008/layout/AlternatingHexagons"/>
    <dgm:cxn modelId="{B7D4D78B-ABB1-4CEE-89F4-77DA0CD6661B}" type="presParOf" srcId="{EDF84BB9-B4D0-4EEA-8110-1D0CEE6524B0}" destId="{F567715B-3392-4CD8-BD6E-F8FC2D39332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90110-8E19-4732-AC34-45FB94C7CFCA}">
      <dsp:nvSpPr>
        <dsp:cNvPr id="0" name=""/>
        <dsp:cNvSpPr/>
      </dsp:nvSpPr>
      <dsp:spPr>
        <a:xfrm rot="5400000">
          <a:off x="2630104" y="97992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Инспектори-просвјетни</a:t>
          </a:r>
          <a:r>
            <a:rPr lang="sr-Cyrl-BA" sz="1100" kern="1200" dirty="0" smtClean="0">
              <a:latin typeface="Arial" panose="020B0604020202020204" pitchFamily="34" charset="0"/>
              <a:cs typeface="Arial" panose="020B0604020202020204" pitchFamily="34" charset="0"/>
            </a:rPr>
            <a:t> савјетници</a:t>
          </a:r>
          <a:endParaRPr lang="en-US" sz="11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932264" y="234830"/>
        <a:ext cx="902150" cy="1036955"/>
      </dsp:txXfrm>
    </dsp:sp>
    <dsp:sp modelId="{30662077-06EA-4E85-8266-3422408D5349}">
      <dsp:nvSpPr>
        <dsp:cNvPr id="0" name=""/>
        <dsp:cNvSpPr/>
      </dsp:nvSpPr>
      <dsp:spPr>
        <a:xfrm>
          <a:off x="4078426" y="301365"/>
          <a:ext cx="1681222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1FF91E-4710-4EC5-8EB0-B7A82F4344BC}">
      <dsp:nvSpPr>
        <dsp:cNvPr id="0" name=""/>
        <dsp:cNvSpPr/>
      </dsp:nvSpPr>
      <dsp:spPr>
        <a:xfrm rot="5400000">
          <a:off x="1214624" y="97992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Тим за имплементацију</a:t>
          </a:r>
          <a:endParaRPr lang="en-US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516784" y="234830"/>
        <a:ext cx="902150" cy="1036955"/>
      </dsp:txXfrm>
    </dsp:sp>
    <dsp:sp modelId="{75C9CBEF-4702-429C-A230-4ED665A8E10A}">
      <dsp:nvSpPr>
        <dsp:cNvPr id="0" name=""/>
        <dsp:cNvSpPr/>
      </dsp:nvSpPr>
      <dsp:spPr>
        <a:xfrm rot="5400000">
          <a:off x="1919652" y="1376684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Тим за мониторинг</a:t>
          </a:r>
          <a:endParaRPr lang="en-US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221812" y="1513522"/>
        <a:ext cx="902150" cy="1036955"/>
      </dsp:txXfrm>
    </dsp:sp>
    <dsp:sp modelId="{30C7936A-E4E8-4DDA-8435-3E8F4431AE70}">
      <dsp:nvSpPr>
        <dsp:cNvPr id="0" name=""/>
        <dsp:cNvSpPr/>
      </dsp:nvSpPr>
      <dsp:spPr>
        <a:xfrm>
          <a:off x="336351" y="1580058"/>
          <a:ext cx="1626989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BC274C-9AA3-48C8-B093-DAEFB80A605D}">
      <dsp:nvSpPr>
        <dsp:cNvPr id="0" name=""/>
        <dsp:cNvSpPr/>
      </dsp:nvSpPr>
      <dsp:spPr>
        <a:xfrm rot="5400000">
          <a:off x="3335133" y="1376684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Наставници</a:t>
          </a:r>
          <a:endParaRPr lang="en-US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637293" y="1513522"/>
        <a:ext cx="902150" cy="1036955"/>
      </dsp:txXfrm>
    </dsp:sp>
    <dsp:sp modelId="{B44C358A-4E33-4081-8391-EC681CC9F5C0}">
      <dsp:nvSpPr>
        <dsp:cNvPr id="0" name=""/>
        <dsp:cNvSpPr/>
      </dsp:nvSpPr>
      <dsp:spPr>
        <a:xfrm rot="5400000">
          <a:off x="2630104" y="2655377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Директори</a:t>
          </a:r>
          <a:endParaRPr lang="en-US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2932264" y="2792215"/>
        <a:ext cx="902150" cy="1036955"/>
      </dsp:txXfrm>
    </dsp:sp>
    <dsp:sp modelId="{7FFF943A-C75F-42BE-8478-6765E10618B2}">
      <dsp:nvSpPr>
        <dsp:cNvPr id="0" name=""/>
        <dsp:cNvSpPr/>
      </dsp:nvSpPr>
      <dsp:spPr>
        <a:xfrm>
          <a:off x="4078426" y="2858751"/>
          <a:ext cx="1681222" cy="9038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7715B-3392-4CD8-BD6E-F8FC2D393321}">
      <dsp:nvSpPr>
        <dsp:cNvPr id="0" name=""/>
        <dsp:cNvSpPr/>
      </dsp:nvSpPr>
      <dsp:spPr>
        <a:xfrm rot="5400000">
          <a:off x="1214624" y="2655377"/>
          <a:ext cx="1506471" cy="131063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Стручни</a:t>
          </a:r>
          <a:r>
            <a:rPr lang="sr-Cyrl-BA" sz="1500" kern="1200" dirty="0" smtClean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sr-Cyrl-BA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сарадници</a:t>
          </a:r>
          <a:endParaRPr lang="en-US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516784" y="2792215"/>
        <a:ext cx="902150" cy="10369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A19A0-9646-41EB-BB20-69A31A3195C2}" type="datetimeFigureOut">
              <a:rPr lang="en-GB" smtClean="0"/>
              <a:t>07/10/2022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4BBCA-A51D-42AE-BEA6-E762FA5493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005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0A1EBC-5181-4DFA-A324-1158983B279B}" type="slidenum">
              <a:rPr lang="en-US"/>
              <a:pPr/>
              <a:t>1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50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4BBCA-A51D-42AE-BEA6-E762FA54935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1486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4BBCA-A51D-42AE-BEA6-E762FA54935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731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>
            <a:extLst>
              <a:ext uri="{FF2B5EF4-FFF2-40B4-BE49-F238E27FC236}">
                <a16:creationId xmlns:a16="http://schemas.microsoft.com/office/drawing/2014/main" xmlns="" id="{2D1F1C5F-5240-4BCA-8FDD-5CB3F38100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izenplatzhalter 2">
            <a:extLst>
              <a:ext uri="{FF2B5EF4-FFF2-40B4-BE49-F238E27FC236}">
                <a16:creationId xmlns:a16="http://schemas.microsoft.com/office/drawing/2014/main" xmlns="" id="{06C67F94-55E1-4F3F-BC0A-CDDBBBDA45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CH" altLang="de-DE" dirty="0">
                <a:latin typeface="Arial" panose="020B0604020202020204" pitchFamily="34" charset="0"/>
                <a:ea typeface="ＭＳ Ｐゴシック" panose="020B0600070205080204" pitchFamily="34" charset="-128"/>
              </a:rPr>
              <a:t>Taken from Hattie 2009</a:t>
            </a:r>
          </a:p>
          <a:p>
            <a:r>
              <a:rPr lang="de-CH" altLang="de-DE" dirty="0">
                <a:latin typeface="Arial" panose="020B0604020202020204" pitchFamily="34" charset="0"/>
                <a:ea typeface="ＭＳ Ｐゴシック" panose="020B0600070205080204" pitchFamily="34" charset="-128"/>
              </a:rPr>
              <a:t>«Microteaching typically involves teachers conducting (mini-)lessons to a small group of students and then engaging in post-discussions abou the lesson (Hattie 2009, 112)</a:t>
            </a:r>
          </a:p>
        </p:txBody>
      </p:sp>
      <p:sp>
        <p:nvSpPr>
          <p:cNvPr id="33796" name="Foliennummernplatzhalter 3">
            <a:extLst>
              <a:ext uri="{FF2B5EF4-FFF2-40B4-BE49-F238E27FC236}">
                <a16:creationId xmlns:a16="http://schemas.microsoft.com/office/drawing/2014/main" xmlns="" id="{371B127A-9FB9-4A34-A898-21E067324C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8626E46-6F28-4E12-A0A6-35A33988819D}" type="slidenum">
              <a:rPr lang="de-DE" altLang="de-DE" sz="1200" smtClean="0"/>
              <a:pPr/>
              <a:t>29</a:t>
            </a:fld>
            <a:endParaRPr lang="de-DE" altLang="de-DE" sz="1200"/>
          </a:p>
        </p:txBody>
      </p:sp>
    </p:spTree>
    <p:extLst>
      <p:ext uri="{BB962C8B-B14F-4D97-AF65-F5344CB8AC3E}">
        <p14:creationId xmlns:p14="http://schemas.microsoft.com/office/powerpoint/2010/main" val="942293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lienbildplatzhalter 1">
            <a:extLst>
              <a:ext uri="{FF2B5EF4-FFF2-40B4-BE49-F238E27FC236}">
                <a16:creationId xmlns:a16="http://schemas.microsoft.com/office/drawing/2014/main" xmlns="" id="{783EC99B-6D36-4255-9447-5B1537EE0EE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izenplatzhalter 2">
            <a:extLst>
              <a:ext uri="{FF2B5EF4-FFF2-40B4-BE49-F238E27FC236}">
                <a16:creationId xmlns:a16="http://schemas.microsoft.com/office/drawing/2014/main" xmlns="" id="{9C9CDE3B-E782-4382-9E84-589F8AAEC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CH" altLang="de-DE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4" name="Foliennummernplatzhalter 3">
            <a:extLst>
              <a:ext uri="{FF2B5EF4-FFF2-40B4-BE49-F238E27FC236}">
                <a16:creationId xmlns:a16="http://schemas.microsoft.com/office/drawing/2014/main" xmlns="" id="{943EB11E-A789-465A-BF75-1DA3FB6382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94E92D1-A643-47F2-B143-B41898EF247D}" type="slidenum">
              <a:rPr lang="de-DE" altLang="de-DE" sz="1200" smtClean="0"/>
              <a:pPr/>
              <a:t>30</a:t>
            </a:fld>
            <a:endParaRPr lang="de-DE" altLang="de-DE" sz="1200"/>
          </a:p>
        </p:txBody>
      </p:sp>
    </p:spTree>
    <p:extLst>
      <p:ext uri="{BB962C8B-B14F-4D97-AF65-F5344CB8AC3E}">
        <p14:creationId xmlns:p14="http://schemas.microsoft.com/office/powerpoint/2010/main" val="1613762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EE0FD-BD4C-4EAB-B325-DA292FC8B64A}" type="datetimeFigureOut">
              <a:rPr lang="en-US" smtClean="0"/>
              <a:pPr/>
              <a:t>10/7/2022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0422A-640E-4CC9-8E7F-303142AED74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pedagoski.zavod@rpz-rs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905000"/>
            <a:ext cx="7085013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РЕПУБЛИКА СРПСКА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 МИНИСТАРСТВО ПРОСВЈЕТЕ И КУЛТУРЕ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РЕПУБЛИЧКИ ПЕДАГОШКИ ЗАВОД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r>
              <a:rPr lang="sr-Cyrl-CS" sz="1400" i="1" dirty="0" smtClean="0">
                <a:latin typeface="Arial" pitchFamily="34" charset="0"/>
                <a:cs typeface="Arial" pitchFamily="34" charset="0"/>
              </a:rPr>
              <a:t>Милоша Обилића 39 Бањалука, Тел/факс 051/430-110, 430-100</a:t>
            </a:r>
            <a:r>
              <a:rPr lang="ru-RU" sz="1400" i="1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ru-RU" sz="1400" i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sz="1400" i="1" dirty="0" smtClean="0">
                <a:latin typeface="Arial" pitchFamily="34" charset="0"/>
                <a:cs typeface="Arial" pitchFamily="34" charset="0"/>
              </a:rPr>
              <a:t>mail</a:t>
            </a:r>
            <a:r>
              <a:rPr lang="ru-RU" sz="1400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1400" i="1" u="sng" dirty="0" smtClean="0">
                <a:latin typeface="Arial" pitchFamily="34" charset="0"/>
                <a:cs typeface="Arial" pitchFamily="34" charset="0"/>
                <a:hlinkClick r:id="rId3"/>
              </a:rPr>
              <a:t>pedagoski.zavod@rpz-rs.org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400" dirty="0" smtClean="0">
                <a:latin typeface="Arial" pitchFamily="34" charset="0"/>
                <a:cs typeface="Arial" pitchFamily="34" charset="0"/>
              </a:rPr>
            </a:br>
            <a:endParaRPr lang="en-US" sz="1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3276600"/>
            <a:ext cx="6797675" cy="2667000"/>
          </a:xfrm>
        </p:spPr>
        <p:txBody>
          <a:bodyPr/>
          <a:lstStyle/>
          <a:p>
            <a:r>
              <a:rPr lang="sr-Cyrl-C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ГОДИШЊИ САВЈЕТОДАВНО-ИНСТРУКТИВНИ РАД  ЗА НАСТАВНИКЕ </a:t>
            </a:r>
            <a:r>
              <a:rPr lang="sr-Cyrl-R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ОСНОВНИХ </a:t>
            </a:r>
            <a:r>
              <a:rPr lang="sr-Cyrl-C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ШКОЛА </a:t>
            </a:r>
            <a:br>
              <a:rPr lang="sr-Cyrl-C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sr-Cyrl-C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школска 2022/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sr-Cyrl-R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sr-Cyrl-C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година</a:t>
            </a:r>
            <a: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en-US" sz="1600" b="1" i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Милија Марјановић</a:t>
            </a:r>
          </a:p>
          <a:p>
            <a:r>
              <a:rPr lang="sr-Cyrl-RS" sz="1600" b="1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ачелник </a:t>
            </a:r>
            <a: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Одјељења </a:t>
            </a:r>
            <a: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 средње образовање </a:t>
            </a:r>
          </a:p>
          <a:p>
            <a: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sr-Cyrl-RS" sz="1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sr-Cyrl-R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август, 2022. године </a:t>
            </a:r>
            <a:endParaRPr lang="en-US" sz="1600" b="1" dirty="0">
              <a:solidFill>
                <a:schemeClr val="tx1"/>
              </a:solidFill>
            </a:endParaRPr>
          </a:p>
        </p:txBody>
      </p:sp>
      <p:pic>
        <p:nvPicPr>
          <p:cNvPr id="4" name="Picture 3" descr="RS_Amblem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0531" y="685800"/>
            <a:ext cx="1143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180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4"/>
            <a:ext cx="7886700" cy="369473"/>
          </a:xfrm>
        </p:spPr>
        <p:txBody>
          <a:bodyPr>
            <a:noAutofit/>
          </a:bodyPr>
          <a:lstStyle/>
          <a:p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Структура узорка</a:t>
            </a: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016798"/>
              </p:ext>
            </p:extLst>
          </p:nvPr>
        </p:nvGraphicFramePr>
        <p:xfrm>
          <a:off x="1187354" y="1569493"/>
          <a:ext cx="6889845" cy="2029087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4930453">
                  <a:extLst>
                    <a:ext uri="{9D8B030D-6E8A-4147-A177-3AD203B41FA5}">
                      <a16:colId xmlns="" xmlns:a16="http://schemas.microsoft.com/office/drawing/2014/main" val="964260027"/>
                    </a:ext>
                  </a:extLst>
                </a:gridCol>
                <a:gridCol w="963368">
                  <a:extLst>
                    <a:ext uri="{9D8B030D-6E8A-4147-A177-3AD203B41FA5}">
                      <a16:colId xmlns="" xmlns:a16="http://schemas.microsoft.com/office/drawing/2014/main" val="794155116"/>
                    </a:ext>
                  </a:extLst>
                </a:gridCol>
                <a:gridCol w="996024">
                  <a:extLst>
                    <a:ext uri="{9D8B030D-6E8A-4147-A177-3AD203B41FA5}">
                      <a16:colId xmlns="" xmlns:a16="http://schemas.microsoft.com/office/drawing/2014/main" val="3680394662"/>
                    </a:ext>
                  </a:extLst>
                </a:gridCol>
              </a:tblGrid>
              <a:tr h="4716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Испитаници</a:t>
                      </a:r>
                      <a:endParaRPr lang="sr-Latn-B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="" xmlns:a16="http://schemas.microsoft.com/office/drawing/2014/main" val="1577345399"/>
                  </a:ext>
                </a:extLst>
              </a:tr>
              <a:tr h="3150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Ученици</a:t>
                      </a:r>
                      <a:r>
                        <a:rPr lang="sr-Cyrl-B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sr-Latn-B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VII</a:t>
                      </a:r>
                      <a:r>
                        <a:rPr lang="sr-Latn-B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r-Cyrl-B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разред</a:t>
                      </a:r>
                      <a:r>
                        <a:rPr lang="sr-Latn-B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O.</a:t>
                      </a:r>
                      <a:r>
                        <a:rPr lang="sr-Cyrl-RS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</a:t>
                      </a:r>
                      <a:r>
                        <a:rPr lang="sr-Cyrl-B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sr-Latn-B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</a:t>
                      </a:r>
                      <a:r>
                        <a:rPr lang="sr-Cyrl-BA" sz="14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разред С.Ш.)</a:t>
                      </a:r>
                      <a:endParaRPr lang="sr-Latn-BA" sz="1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2125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58,0</a:t>
                      </a:r>
                      <a:endParaRPr lang="sr-Latn-B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="" xmlns:a16="http://schemas.microsoft.com/office/drawing/2014/main" val="588652755"/>
                  </a:ext>
                </a:extLst>
              </a:tr>
              <a:tr h="3150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Наставници</a:t>
                      </a:r>
                      <a:endParaRPr lang="sr-Latn-BA" sz="1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903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24,6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="" xmlns:a16="http://schemas.microsoft.com/office/drawing/2014/main" val="2219067996"/>
                  </a:ext>
                </a:extLst>
              </a:tr>
              <a:tr h="3150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Стручни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сарадници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ОШ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СШ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sr-Latn-BA" sz="1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="" xmlns:a16="http://schemas.microsoft.com/office/drawing/2014/main" val="3313816413"/>
                  </a:ext>
                </a:extLst>
              </a:tr>
              <a:tr h="2972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r-Cyrl-BA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Васпитачи и стручни </a:t>
                      </a:r>
                      <a:r>
                        <a:rPr lang="sr-Cyrl-BA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сарадници</a:t>
                      </a:r>
                      <a:endParaRPr lang="sr-Latn-BA" sz="1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395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10,8</a:t>
                      </a:r>
                      <a:endParaRPr lang="sr-Latn-BA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="" xmlns:a16="http://schemas.microsoft.com/office/drawing/2014/main" val="4262037130"/>
                  </a:ext>
                </a:extLst>
              </a:tr>
              <a:tr h="31505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Укупно</a:t>
                      </a: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испитаника</a:t>
                      </a:r>
                      <a:endParaRPr lang="sr-Latn-BA" sz="1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3666</a:t>
                      </a:r>
                      <a:endParaRPr lang="sr-Latn-B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sr-Latn-BA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extLst>
                  <a:ext uri="{0D108BD9-81ED-4DB2-BD59-A6C34878D82A}">
                    <a16:rowId xmlns="" xmlns:a16="http://schemas.microsoft.com/office/drawing/2014/main" val="271163198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957761" y="1875463"/>
            <a:ext cx="2229356" cy="3146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sr-Cyrl-BA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sr-Latn-BA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074460" y="3957851"/>
            <a:ext cx="5088341" cy="160474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sr-Cyrl-BA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 општина и градова</a:t>
            </a:r>
            <a:endParaRPr lang="sr-Latn-BA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BA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 основних школа</a:t>
            </a:r>
            <a:endParaRPr lang="sr-Latn-BA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BA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средњих школа</a:t>
            </a:r>
          </a:p>
          <a:p>
            <a:pPr>
              <a:lnSpc>
                <a:spcPct val="107000"/>
              </a:lnSpc>
            </a:pPr>
            <a:r>
              <a:rPr lang="sr-Cyrl-BA" sz="13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 предшколских установа</a:t>
            </a:r>
            <a:endParaRPr lang="sr-Latn-BA" sz="13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sr-Latn-BA" sz="1350" dirty="0"/>
          </a:p>
        </p:txBody>
      </p:sp>
    </p:spTree>
    <p:extLst>
      <p:ext uri="{BB962C8B-B14F-4D97-AF65-F5344CB8AC3E}">
        <p14:creationId xmlns:p14="http://schemas.microsoft.com/office/powerpoint/2010/main" val="98986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457200"/>
            <a:ext cx="73914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BA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Резултати </a:t>
            </a:r>
            <a:r>
              <a:rPr lang="sr-Cyrl-BA" sz="1400" b="1" dirty="0">
                <a:latin typeface="Arial" panose="020B0604020202020204" pitchFamily="34" charset="0"/>
                <a:cs typeface="Arial" panose="020B0604020202020204" pitchFamily="34" charset="0"/>
              </a:rPr>
              <a:t>истраживања указују : </a:t>
            </a:r>
          </a:p>
          <a:p>
            <a:pPr marL="257175" indent="-257175" algn="just">
              <a:buAutoNum type="arabicPeriod"/>
            </a:pP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да су највећи проблеми наставницима током провођења наставе на даљину и уопште извођења наставе током пандемије били: проблеми у комуникацији са ученицима, родитељски захтјеви и очекивања, те нејасне инструкције од надлежних институција за извођење наставног процеса. Наставници извјештавају да им је највише недостајала интеракција која се одвија у класичном облику наставе.</a:t>
            </a:r>
            <a:endParaRPr lang="sr-Cyrl-B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>
              <a:buAutoNum type="arabicPeriod"/>
            </a:pPr>
            <a:r>
              <a:rPr lang="sr-Cyrl-BA" sz="1400" dirty="0"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ниво сагоријевања на раду код наставника није изражен, али да су наставници свјесни промјена које су извјесне у блиској будућности, те да су их били спремни прихватити током кризне ситуације коју је наметнула пандемија.</a:t>
            </a:r>
            <a:r>
              <a:rPr lang="sr-Cyrl-BA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С друге стране ученици су отворени за </a:t>
            </a:r>
            <a:r>
              <a:rPr lang="sr-Latn-B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кориш</a:t>
            </a:r>
            <a:r>
              <a:rPr lang="sr-Cyrl-R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ћење.</a:t>
            </a:r>
            <a:r>
              <a:rPr lang="sr-Latn-BA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савремених 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технологија у образовању, али су јасно препознали улогу наставничких компетенција у њеном кориштењу. </a:t>
            </a:r>
            <a:endParaRPr lang="sr-Cyrl-B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>
              <a:buAutoNum type="arabicPeriod"/>
            </a:pP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да комуникација на релацији ученик –наставник – стручна служба школе није орјентисана ка препознавању и разумијевању потреба и емоционалних стања ученика, већ је у већој мјери фокусирана на ученичка постигнућа и испуњавање родитељских захтјева. </a:t>
            </a:r>
            <a:endParaRPr lang="sr-Cyrl-B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>
              <a:buAutoNum type="arabicPeriod"/>
            </a:pP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да је наставни процес током пандемије био претежно фокусиран на инструктивну наставу и самоучење, да су ученици били оптерећени великом количином информација и школских задатака, што је утицало на повећање стресогености живота ученика у школском контексту. </a:t>
            </a:r>
            <a:endParaRPr lang="sr-Cyrl-B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>
              <a:buAutoNum type="arabicPeriod"/>
            </a:pPr>
            <a:r>
              <a:rPr lang="sr-Cyrl-BA" sz="1400" dirty="0">
                <a:latin typeface="Arial" panose="020B0604020202020204" pitchFamily="34" charset="0"/>
                <a:cs typeface="Arial" panose="020B0604020202020204" pitchFamily="34" charset="0"/>
              </a:rPr>
              <a:t>да 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више од половине наставника </a:t>
            </a:r>
            <a:r>
              <a:rPr lang="sr-Cyrl-BA" sz="1400" dirty="0">
                <a:latin typeface="Arial" panose="020B0604020202020204" pitchFamily="34" charset="0"/>
                <a:cs typeface="Arial" panose="020B0604020202020204" pitchFamily="34" charset="0"/>
              </a:rPr>
              <a:t>наводи 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да је у току пандемије изостала очекивана подршка колега. </a:t>
            </a:r>
            <a:endParaRPr lang="sr-Cyrl-B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>
              <a:buAutoNum type="arabicPeriod"/>
            </a:pP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да већи број доживљених стресора доводи до пораста непријатних афективних стања и смањеног задовољства животом, као и већег нивоа сагоријевања на раду. </a:t>
            </a:r>
            <a:endParaRPr lang="sr-Cyrl-BA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r-Cyrl-BA" sz="14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Отворена и правовремена комуникација, те препознавање емоционалних стања (властитих и туђих) стоји у вези са очувањем менталног здравља у заједници</a:t>
            </a:r>
            <a:r>
              <a:rPr lang="sr-Cyrl-BA" sz="1400" dirty="0">
                <a:latin typeface="Arial" panose="020B0604020202020204" pitchFamily="34" charset="0"/>
                <a:cs typeface="Arial" panose="020B0604020202020204" pitchFamily="34" charset="0"/>
              </a:rPr>
              <a:t> и враћањем прихватљивим системима вриједности</a:t>
            </a:r>
            <a:r>
              <a:rPr lang="sr-Latn-BA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0810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914400" y="1555755"/>
            <a:ext cx="7391400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Наставници имају изражен </a:t>
            </a:r>
            <a:r>
              <a:rPr lang="sr-Cyrl-BA" sz="2000" b="1" dirty="0">
                <a:latin typeface="Arial" panose="020B0604020202020204" pitchFamily="34" charset="0"/>
                <a:cs typeface="Arial" panose="020B0604020202020204" pitchFamily="34" charset="0"/>
              </a:rPr>
              <a:t>негативан став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о свим испитиваним аспектима квалитета наставе на даљину: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85% наставника - ученици више знања стичу кроз класичан облик наставе, да кроз извођење наставе на даљину </a:t>
            </a:r>
            <a:r>
              <a:rPr lang="sr-Cyrl-BA" sz="2000" u="sng" dirty="0">
                <a:latin typeface="Arial" panose="020B0604020202020204" pitchFamily="34" charset="0"/>
                <a:cs typeface="Arial" panose="020B0604020202020204" pitchFamily="34" charset="0"/>
              </a:rPr>
              <a:t>нису добили квалитетна знања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 и да </a:t>
            </a:r>
            <a:r>
              <a:rPr lang="sr-Cyrl-BA" sz="2000" u="sng" dirty="0">
                <a:latin typeface="Arial" panose="020B0604020202020204" pitchFamily="34" charset="0"/>
                <a:cs typeface="Arial" panose="020B0604020202020204" pitchFamily="34" charset="0"/>
              </a:rPr>
              <a:t>обим наставног градива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није било могуће квалитетно реализовати кроз наставу на даљину.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Око 70% наставника - пандемија је имала негативне посљедице на </a:t>
            </a:r>
            <a:r>
              <a:rPr lang="sr-Cyrl-BA" sz="2000" u="sng" dirty="0">
                <a:latin typeface="Arial" panose="020B0604020202020204" pitchFamily="34" charset="0"/>
                <a:cs typeface="Arial" panose="020B0604020202020204" pitchFamily="34" charset="0"/>
              </a:rPr>
              <a:t>усвајање знања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Око 60% наставника - став да је за вријеме извођења наставе на даљину било </a:t>
            </a:r>
            <a:r>
              <a:rPr lang="sr-Cyrl-BA" sz="2000" u="sng" dirty="0">
                <a:latin typeface="Arial" panose="020B0604020202020204" pitchFamily="34" charset="0"/>
                <a:cs typeface="Arial" panose="020B0604020202020204" pitchFamily="34" charset="0"/>
              </a:rPr>
              <a:t>тешко процјењивати знања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ученика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buFontTx/>
              <a:buChar char="-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28% наставника - током наставе на даљину ученицима је била потребна </a:t>
            </a:r>
            <a:r>
              <a:rPr lang="sr-Cyrl-BA" sz="2000" u="sng" dirty="0">
                <a:latin typeface="Arial" panose="020B0604020202020204" pitchFamily="34" charset="0"/>
                <a:cs typeface="Arial" panose="020B0604020202020204" pitchFamily="34" charset="0"/>
              </a:rPr>
              <a:t>подршка одраслих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sr-Cyrl-BA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endParaRPr lang="sr-Cyrl-BA" sz="21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endParaRPr lang="sr-Cyrl-BA" sz="2100" dirty="0" smtClean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endParaRPr lang="bs-Latn-BA" sz="21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990600" y="609600"/>
            <a:ext cx="7185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>Резултати истраживања на подузорку наставника</a:t>
            </a:r>
            <a:endParaRPr lang="bs-Latn-BA" sz="27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8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A5A26C5-1796-479B-BBFD-8E855F2D8BAD}"/>
              </a:ext>
            </a:extLst>
          </p:cNvPr>
          <p:cNvSpPr txBox="1"/>
          <p:nvPr/>
        </p:nvSpPr>
        <p:spPr>
          <a:xfrm>
            <a:off x="914400" y="1741833"/>
            <a:ext cx="7620000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sr-Cyrl-BA" sz="2000" b="1" dirty="0">
                <a:latin typeface="Arial" panose="020B0604020202020204" pitchFamily="34" charset="0"/>
                <a:cs typeface="Arial" panose="020B0604020202020204" pitchFamily="34" charset="0"/>
              </a:rPr>
              <a:t> Предности наставе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на даљину за наставнике: рачунарско описмењавање, </a:t>
            </a:r>
            <a:r>
              <a:rPr lang="sr-Cyrl-RS" sz="2000" dirty="0">
                <a:latin typeface="Arial" panose="020B0604020202020204" pitchFamily="34" charset="0"/>
                <a:cs typeface="Arial" panose="020B0604020202020204" pitchFamily="34" charset="0"/>
              </a:rPr>
              <a:t>у</a:t>
            </a:r>
            <a:r>
              <a:rPr lang="sr-Cyrl-B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познавање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различитих дигиталних алата и технологија, брзина и доступност информација. </a:t>
            </a:r>
          </a:p>
          <a:p>
            <a:pPr algn="just"/>
            <a:endParaRPr lang="sr-Cyrl-BA" sz="2100" b="1" dirty="0">
              <a:latin typeface="+mj-lt"/>
            </a:endParaRPr>
          </a:p>
          <a:p>
            <a:pPr algn="just">
              <a:buFontTx/>
              <a:buChar char="-"/>
            </a:pPr>
            <a:r>
              <a:rPr lang="sr-Cyrl-BA" sz="2100" b="1" dirty="0">
                <a:latin typeface="+mj-lt"/>
              </a:rPr>
              <a:t> </a:t>
            </a:r>
            <a:r>
              <a:rPr lang="sr-Cyrl-BA" sz="2000" b="1" dirty="0">
                <a:latin typeface="Arial" panose="020B0604020202020204" pitchFamily="34" charset="0"/>
                <a:cs typeface="Arial" panose="020B0604020202020204" pitchFamily="34" charset="0"/>
              </a:rPr>
              <a:t>Најучесталији недостаци наставе на даљину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: „недостатак живог контакта“, немогућност </a:t>
            </a:r>
            <a:r>
              <a:rPr lang="sr-Cyrl-BA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кориштења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 класичних метода у извођењу наставе, проблеми у процесу усвајања и вредновања знања, те пад мотивације и концентрације ученика за рад уз </a:t>
            </a:r>
            <a:r>
              <a:rPr lang="sr-Cyrl-BA" sz="2000" dirty="0" err="1">
                <a:latin typeface="Arial" panose="020B0604020202020204" pitchFamily="34" charset="0"/>
                <a:cs typeface="Arial" panose="020B0604020202020204" pitchFamily="34" charset="0"/>
              </a:rPr>
              <a:t>израженост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 манипулације ученика у дигиталном окружењу.</a:t>
            </a:r>
          </a:p>
          <a:p>
            <a:pPr algn="just"/>
            <a:endParaRPr lang="sr-Cyrl-B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 Највеће </a:t>
            </a:r>
            <a:r>
              <a:rPr lang="sr-Cyrl-BA" sz="2000" b="1" dirty="0">
                <a:latin typeface="Arial" panose="020B0604020202020204" pitchFamily="34" charset="0"/>
                <a:cs typeface="Arial" panose="020B0604020202020204" pitchFamily="34" charset="0"/>
              </a:rPr>
              <a:t>потешкоће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 за наставнике: оптерећеност бројним порукама ученика и њихових родитеља, нејасне инструкције од стране надлежних институција и недостатак </a:t>
            </a:r>
            <a:r>
              <a:rPr lang="sr-Cyrl-BA" sz="2000" dirty="0" err="1">
                <a:latin typeface="Arial" panose="020B0604020202020204" pitchFamily="34" charset="0"/>
                <a:cs typeface="Arial" panose="020B0604020202020204" pitchFamily="34" charset="0"/>
              </a:rPr>
              <a:t>времена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sr-Latn-B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Tx/>
              <a:buChar char="-"/>
            </a:pPr>
            <a:endParaRPr lang="sr-Latn-BA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98DC8B5-34F4-4375-846A-1E37A43A73D0}"/>
              </a:ext>
            </a:extLst>
          </p:cNvPr>
          <p:cNvSpPr txBox="1"/>
          <p:nvPr/>
        </p:nvSpPr>
        <p:spPr>
          <a:xfrm>
            <a:off x="914400" y="685800"/>
            <a:ext cx="72617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>
                <a:latin typeface="Arial" panose="020B0604020202020204" pitchFamily="34" charset="0"/>
                <a:cs typeface="Arial" panose="020B0604020202020204" pitchFamily="34" charset="0"/>
              </a:rPr>
              <a:t>Резултати истраживања на подузорку </a:t>
            </a:r>
            <a:r>
              <a:rPr lang="ru-RU" sz="27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наставника</a:t>
            </a:r>
          </a:p>
        </p:txBody>
      </p:sp>
    </p:spTree>
    <p:extLst>
      <p:ext uri="{BB962C8B-B14F-4D97-AF65-F5344CB8AC3E}">
        <p14:creationId xmlns:p14="http://schemas.microsoft.com/office/powerpoint/2010/main" val="84831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576" y="1131094"/>
            <a:ext cx="8591763" cy="426097"/>
          </a:xfrm>
        </p:spPr>
        <p:txBody>
          <a:bodyPr>
            <a:noAutofit/>
          </a:bodyPr>
          <a:lstStyle/>
          <a:p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Тешкоће ученика у наставном процесу током пандемије: </a:t>
            </a: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919" y="1586220"/>
            <a:ext cx="8137774" cy="4814580"/>
          </a:xfrm>
        </p:spPr>
        <p:txBody>
          <a:bodyPr>
            <a:normAutofit fontScale="25000" lnSpcReduction="20000"/>
          </a:bodyPr>
          <a:lstStyle/>
          <a:p>
            <a:pPr marL="385763" indent="-385763">
              <a:buFont typeface="+mj-lt"/>
              <a:buAutoNum type="arabicPeriod"/>
            </a:pPr>
            <a:endParaRPr lang="sr-Cyrl-BA" sz="2250" dirty="0" smtClean="0"/>
          </a:p>
          <a:p>
            <a:pPr marL="385763" indent="-385763">
              <a:buFont typeface="+mj-lt"/>
              <a:buAutoNum type="arabicPeriod"/>
            </a:pPr>
            <a:r>
              <a:rPr lang="sr-Cyrl-BA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Тешкоће </a:t>
            </a: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у усвајању и процјени знања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Поштовање епидемиолошких мјера (ношење маске у учионици)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Тешкоће у организацији времена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Тешкоће социјално-емоционалне природе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Изостанак посвећености наставника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Тешкоће прилагођавању промјенама </a:t>
            </a:r>
          </a:p>
          <a:p>
            <a:pPr marL="385763" indent="-385763">
              <a:buFont typeface="+mj-lt"/>
              <a:buAutoNum type="arabicPeriod"/>
            </a:pPr>
            <a:endParaRPr lang="sr-Cyrl-BA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Најучесталији проблеми: оптерећеност количином школских задатака, некоординисаност оптерећења између наставника и количина и квалитет просљеђиваних информација (порука). 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sr-Cyrl-BA" sz="8000" dirty="0">
                <a:latin typeface="Arial" panose="020B0604020202020204" pitchFamily="34" charset="0"/>
                <a:cs typeface="Arial" panose="020B0604020202020204" pitchFamily="34" charset="0"/>
              </a:rPr>
              <a:t>Ученици основних школа значајно више истичу тешкоће у усвајању и процјени знања у односу на ученике средњих школа, одлични ученици, и ученици женског пола. </a:t>
            </a:r>
            <a:endParaRPr lang="sr-Cyrl-BA" sz="8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sr-Cyrl-BA" sz="8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sr-Cyrl-BA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119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КАНАЛИ КОМУНИКАЦИЈЕ У ШКОЛИ 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Идентификовати најважније препреке те препоруке за развој квалитетне интерперсоналне комуникације у школи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Разумјети важност комуникационих канала у школи, те размотрити најбоље начине комуникације између различитих актера у школи.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361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065069"/>
            <a:ext cx="7598569" cy="1092200"/>
          </a:xfrm>
        </p:spPr>
        <p:txBody>
          <a:bodyPr>
            <a:normAutofit fontScale="90000"/>
          </a:bodyPr>
          <a:lstStyle/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Од којих елемената зависи комуникација у школи?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3460" y="1958108"/>
            <a:ext cx="7598569" cy="4214091"/>
          </a:xfrm>
        </p:spPr>
        <p:txBody>
          <a:bodyPr>
            <a:normAutofit/>
          </a:bodyPr>
          <a:lstStyle/>
          <a:p>
            <a:endParaRPr lang="sr-Cyrl-BA" sz="2100" dirty="0" smtClean="0"/>
          </a:p>
          <a:p>
            <a:r>
              <a:rPr lang="sr-Cyrl-BA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Личност </a:t>
            </a:r>
            <a:r>
              <a:rPr lang="sr-Cyrl-BA" sz="2100" dirty="0">
                <a:latin typeface="Arial" panose="020B0604020202020204" pitchFamily="34" charset="0"/>
                <a:cs typeface="Arial" panose="020B0604020202020204" pitchFamily="34" charset="0"/>
              </a:rPr>
              <a:t>и тренутно расположење </a:t>
            </a:r>
          </a:p>
          <a:p>
            <a:r>
              <a:rPr lang="sr-Cyrl-BA" sz="2100" dirty="0">
                <a:latin typeface="Arial" panose="020B0604020202020204" pitchFamily="34" charset="0"/>
                <a:cs typeface="Arial" panose="020B0604020202020204" pitchFamily="34" charset="0"/>
              </a:rPr>
              <a:t>Комуникационе вјештине актера </a:t>
            </a:r>
          </a:p>
          <a:p>
            <a:r>
              <a:rPr lang="sr-Cyrl-BA" sz="2100" dirty="0">
                <a:latin typeface="Arial" panose="020B0604020202020204" pitchFamily="34" charset="0"/>
                <a:cs typeface="Arial" panose="020B0604020202020204" pitchFamily="34" charset="0"/>
              </a:rPr>
              <a:t>Перцепција: ко смо ми, ко су други?</a:t>
            </a:r>
          </a:p>
          <a:p>
            <a:r>
              <a:rPr lang="sr-Cyrl-BA" sz="2100" dirty="0">
                <a:latin typeface="Arial" panose="020B0604020202020204" pitchFamily="34" charset="0"/>
                <a:cs typeface="Arial" panose="020B0604020202020204" pitchFamily="34" charset="0"/>
              </a:rPr>
              <a:t>Комуникациони канали у колективу</a:t>
            </a:r>
          </a:p>
          <a:p>
            <a:r>
              <a:rPr lang="sr-Cyrl-BA" sz="2100" dirty="0">
                <a:latin typeface="Arial" panose="020B0604020202020204" pitchFamily="34" charset="0"/>
                <a:cs typeface="Arial" panose="020B0604020202020204" pitchFamily="34" charset="0"/>
              </a:rPr>
              <a:t>Ситуационе околности</a:t>
            </a:r>
          </a:p>
          <a:p>
            <a:r>
              <a:rPr lang="sr-Cyrl-BA" sz="2100" dirty="0">
                <a:latin typeface="Arial" panose="020B0604020202020204" pitchFamily="34" charset="0"/>
                <a:cs typeface="Arial" panose="020B0604020202020204" pitchFamily="34" charset="0"/>
              </a:rPr>
              <a:t>Културолошки контекст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Kako (ne) uništiti komunikaciju | Partus Akademija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2438400"/>
            <a:ext cx="3428999" cy="2537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317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137" y="975014"/>
            <a:ext cx="7598569" cy="484909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ВАЖНО ЈЕ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914399" y="1536124"/>
            <a:ext cx="7010401" cy="4405745"/>
          </a:xfrm>
        </p:spPr>
        <p:txBody>
          <a:bodyPr>
            <a:noAutofit/>
          </a:bodyPr>
          <a:lstStyle/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Поштовање, подршка и слушање с</a:t>
            </a:r>
            <a:r>
              <a:rPr lang="sr-Cyrl-B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аговорника</a:t>
            </a:r>
            <a:endParaRPr lang="sr-Cyrl-B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Толеранција, флексибилност, </a:t>
            </a:r>
            <a:r>
              <a:rPr lang="sr-Cyrl-B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отвореност ка другачијим ставовима</a:t>
            </a:r>
            <a:endParaRPr lang="sr-Cyrl-B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Јасан и разумљив говор</a:t>
            </a:r>
          </a:p>
          <a:p>
            <a:r>
              <a:rPr lang="sr-Latn-BA" sz="20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дговарајуће емоције и емпатија</a:t>
            </a:r>
          </a:p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Невербална комуникација</a:t>
            </a:r>
          </a:p>
          <a:p>
            <a:r>
              <a:rPr lang="sr-Cyrl-B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Повратна </a:t>
            </a: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информација и </a:t>
            </a:r>
            <a:endParaRPr lang="sr-Cyrl-BA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парафразирање</a:t>
            </a:r>
            <a:endParaRPr lang="sr-Cyrl-BA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Понављање кључних информација</a:t>
            </a:r>
          </a:p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Право вријеме и мјесто за разговор</a:t>
            </a:r>
          </a:p>
          <a:p>
            <a:r>
              <a:rPr lang="sr-Cyrl-BA" sz="2000" dirty="0">
                <a:latin typeface="Arial" panose="020B0604020202020204" pitchFamily="34" charset="0"/>
                <a:cs typeface="Arial" panose="020B0604020202020204" pitchFamily="34" charset="0"/>
              </a:rPr>
              <a:t>Избјегавати вријеђање, понижавање, осуде, оптужбе, моралисање, уцјене, наредбе, предрасуде, генерализације, фаворизацију и дискриминацију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Šta su interpersonalne veštine? | Samoobrazovanj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09800"/>
            <a:ext cx="3124200" cy="230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77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598569" cy="1447800"/>
          </a:xfrm>
        </p:spPr>
        <p:txBody>
          <a:bodyPr>
            <a:normAutofit/>
          </a:bodyPr>
          <a:lstStyle/>
          <a:p>
            <a:r>
              <a:rPr lang="sr-Cyrl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ПРИМЈЕРИ КОМУНИКАЦИОНИХ КАНАЛА У ШКОЛИ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6540603"/>
              </p:ext>
            </p:extLst>
          </p:nvPr>
        </p:nvGraphicFramePr>
        <p:xfrm>
          <a:off x="838201" y="1445030"/>
          <a:ext cx="7543799" cy="511302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31965">
                  <a:extLst>
                    <a:ext uri="{9D8B030D-6E8A-4147-A177-3AD203B41FA5}">
                      <a16:colId xmlns="" xmlns:a16="http://schemas.microsoft.com/office/drawing/2014/main" val="61655547"/>
                    </a:ext>
                  </a:extLst>
                </a:gridCol>
                <a:gridCol w="439934">
                  <a:extLst>
                    <a:ext uri="{9D8B030D-6E8A-4147-A177-3AD203B41FA5}">
                      <a16:colId xmlns="" xmlns:a16="http://schemas.microsoft.com/office/drawing/2014/main" val="2924809170"/>
                    </a:ext>
                  </a:extLst>
                </a:gridCol>
                <a:gridCol w="457025">
                  <a:extLst>
                    <a:ext uri="{9D8B030D-6E8A-4147-A177-3AD203B41FA5}">
                      <a16:colId xmlns="" xmlns:a16="http://schemas.microsoft.com/office/drawing/2014/main" val="881128068"/>
                    </a:ext>
                  </a:extLst>
                </a:gridCol>
                <a:gridCol w="499807">
                  <a:extLst>
                    <a:ext uri="{9D8B030D-6E8A-4147-A177-3AD203B41FA5}">
                      <a16:colId xmlns="" xmlns:a16="http://schemas.microsoft.com/office/drawing/2014/main" val="2034509013"/>
                    </a:ext>
                  </a:extLst>
                </a:gridCol>
                <a:gridCol w="651431">
                  <a:extLst>
                    <a:ext uri="{9D8B030D-6E8A-4147-A177-3AD203B41FA5}">
                      <a16:colId xmlns="" xmlns:a16="http://schemas.microsoft.com/office/drawing/2014/main" val="260136715"/>
                    </a:ext>
                  </a:extLst>
                </a:gridCol>
                <a:gridCol w="530274">
                  <a:extLst>
                    <a:ext uri="{9D8B030D-6E8A-4147-A177-3AD203B41FA5}">
                      <a16:colId xmlns="" xmlns:a16="http://schemas.microsoft.com/office/drawing/2014/main" val="1189325831"/>
                    </a:ext>
                  </a:extLst>
                </a:gridCol>
                <a:gridCol w="470552">
                  <a:extLst>
                    <a:ext uri="{9D8B030D-6E8A-4147-A177-3AD203B41FA5}">
                      <a16:colId xmlns="" xmlns:a16="http://schemas.microsoft.com/office/drawing/2014/main" val="4134888820"/>
                    </a:ext>
                  </a:extLst>
                </a:gridCol>
                <a:gridCol w="514876">
                  <a:extLst>
                    <a:ext uri="{9D8B030D-6E8A-4147-A177-3AD203B41FA5}">
                      <a16:colId xmlns="" xmlns:a16="http://schemas.microsoft.com/office/drawing/2014/main" val="4182104121"/>
                    </a:ext>
                  </a:extLst>
                </a:gridCol>
                <a:gridCol w="833057">
                  <a:extLst>
                    <a:ext uri="{9D8B030D-6E8A-4147-A177-3AD203B41FA5}">
                      <a16:colId xmlns="" xmlns:a16="http://schemas.microsoft.com/office/drawing/2014/main" val="2645994573"/>
                    </a:ext>
                  </a:extLst>
                </a:gridCol>
                <a:gridCol w="863939">
                  <a:extLst>
                    <a:ext uri="{9D8B030D-6E8A-4147-A177-3AD203B41FA5}">
                      <a16:colId xmlns="" xmlns:a16="http://schemas.microsoft.com/office/drawing/2014/main" val="3299538554"/>
                    </a:ext>
                  </a:extLst>
                </a:gridCol>
                <a:gridCol w="785183">
                  <a:extLst>
                    <a:ext uri="{9D8B030D-6E8A-4147-A177-3AD203B41FA5}">
                      <a16:colId xmlns="" xmlns:a16="http://schemas.microsoft.com/office/drawing/2014/main" val="1779076661"/>
                    </a:ext>
                  </a:extLst>
                </a:gridCol>
                <a:gridCol w="265756">
                  <a:extLst>
                    <a:ext uri="{9D8B030D-6E8A-4147-A177-3AD203B41FA5}">
                      <a16:colId xmlns="" xmlns:a16="http://schemas.microsoft.com/office/drawing/2014/main" val="2576974748"/>
                    </a:ext>
                  </a:extLst>
                </a:gridCol>
              </a:tblGrid>
              <a:tr h="374773">
                <a:tc>
                  <a:txBody>
                    <a:bodyPr/>
                    <a:lstStyle/>
                    <a:p>
                      <a:r>
                        <a:rPr lang="sr-Cyrl-BA" sz="1400" dirty="0"/>
                        <a:t>Врста</a:t>
                      </a:r>
                      <a:r>
                        <a:rPr lang="sr-Cyrl-BA" sz="1400" baseline="0" dirty="0"/>
                        <a:t> информације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Саста-нак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Теле-фон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Извје-штај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Огласна плоча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Имејл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BA" sz="1200" dirty="0"/>
                        <a:t>Web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Вибер,</a:t>
                      </a:r>
                      <a:r>
                        <a:rPr lang="sr-Cyrl-BA" sz="1200" baseline="0" dirty="0"/>
                        <a:t> смс</a:t>
                      </a:r>
                      <a:endParaRPr lang="sr-Cyrl-BA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Онлајн платформа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Друштвене мреже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200" dirty="0"/>
                        <a:t>Периоди-чни</a:t>
                      </a:r>
                      <a:r>
                        <a:rPr lang="sr-Cyrl-BA" sz="1200" baseline="0" dirty="0"/>
                        <a:t> билтен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sr-Cyrl-BA" sz="1400" dirty="0"/>
                    </a:p>
                    <a:p>
                      <a:r>
                        <a:rPr lang="sr-Cyrl-BA" sz="1400" dirty="0"/>
                        <a:t>...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610700576"/>
                  </a:ext>
                </a:extLst>
              </a:tr>
              <a:tr h="46702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200" dirty="0"/>
                        <a:t>Инфо</a:t>
                      </a:r>
                      <a:r>
                        <a:rPr lang="sr-Cyrl-BA" sz="1200" baseline="0" dirty="0"/>
                        <a:t> о текућим активностима, настави итд.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+?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4056345089"/>
                  </a:ext>
                </a:extLst>
              </a:tr>
              <a:tr h="213332">
                <a:tc>
                  <a:txBody>
                    <a:bodyPr/>
                    <a:lstStyle/>
                    <a:p>
                      <a:r>
                        <a:rPr lang="sr-Cyrl-BA" sz="1200" dirty="0"/>
                        <a:t>Законске измјене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22999718"/>
                  </a:ext>
                </a:extLst>
              </a:tr>
              <a:tr h="217378">
                <a:tc>
                  <a:txBody>
                    <a:bodyPr/>
                    <a:lstStyle/>
                    <a:p>
                      <a:r>
                        <a:rPr lang="sr-Cyrl-BA" sz="1200" dirty="0"/>
                        <a:t>Битни</a:t>
                      </a:r>
                      <a:r>
                        <a:rPr lang="sr-Cyrl-BA" sz="1200" baseline="0" dirty="0"/>
                        <a:t> документи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825567464"/>
                  </a:ext>
                </a:extLst>
              </a:tr>
              <a:tr h="328647">
                <a:tc>
                  <a:txBody>
                    <a:bodyPr/>
                    <a:lstStyle/>
                    <a:p>
                      <a:r>
                        <a:rPr lang="sr-Cyrl-BA" sz="1200" dirty="0"/>
                        <a:t>Важно</a:t>
                      </a:r>
                      <a:r>
                        <a:rPr lang="sr-Cyrl-BA" sz="1200" baseline="0" dirty="0"/>
                        <a:t> саопштење за све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+?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+?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3596925452"/>
                  </a:ext>
                </a:extLst>
              </a:tr>
              <a:tr h="328647">
                <a:tc>
                  <a:txBody>
                    <a:bodyPr/>
                    <a:lstStyle/>
                    <a:p>
                      <a:r>
                        <a:rPr lang="sr-Cyrl-BA" sz="1200" dirty="0"/>
                        <a:t>Инфо</a:t>
                      </a:r>
                      <a:r>
                        <a:rPr lang="sr-Cyrl-BA" sz="1200" baseline="0" dirty="0"/>
                        <a:t> о догађају, ваннаст. акт.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3796033279"/>
                  </a:ext>
                </a:extLst>
              </a:tr>
              <a:tr h="328647">
                <a:tc>
                  <a:txBody>
                    <a:bodyPr/>
                    <a:lstStyle/>
                    <a:p>
                      <a:r>
                        <a:rPr lang="sr-Cyrl-BA" sz="1200" baseline="0" dirty="0"/>
                        <a:t>Информација за медије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868678997"/>
                  </a:ext>
                </a:extLst>
              </a:tr>
              <a:tr h="328647">
                <a:tc>
                  <a:txBody>
                    <a:bodyPr/>
                    <a:lstStyle/>
                    <a:p>
                      <a:r>
                        <a:rPr lang="sr-Cyrl-BA" sz="1200" dirty="0"/>
                        <a:t>Проблем</a:t>
                      </a:r>
                      <a:r>
                        <a:rPr lang="sr-Cyrl-BA" sz="1200" baseline="0" dirty="0"/>
                        <a:t> (насиље и сл.)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2026964242"/>
                  </a:ext>
                </a:extLst>
              </a:tr>
              <a:tr h="328647">
                <a:tc>
                  <a:txBody>
                    <a:bodyPr/>
                    <a:lstStyle/>
                    <a:p>
                      <a:r>
                        <a:rPr lang="sr-Cyrl-BA" sz="1200" dirty="0"/>
                        <a:t>Календар активности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3059702392"/>
                  </a:ext>
                </a:extLst>
              </a:tr>
              <a:tr h="213332">
                <a:tc>
                  <a:txBody>
                    <a:bodyPr/>
                    <a:lstStyle/>
                    <a:p>
                      <a:r>
                        <a:rPr lang="sr-Cyrl-BA" sz="1200" dirty="0"/>
                        <a:t>Ургентна</a:t>
                      </a:r>
                      <a:r>
                        <a:rPr lang="sr-Cyrl-BA" sz="1200" baseline="0" dirty="0"/>
                        <a:t> инфо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+?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+?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+?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BA" sz="1400" dirty="0"/>
                        <a:t>+</a:t>
                      </a:r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2018863975"/>
                  </a:ext>
                </a:extLst>
              </a:tr>
              <a:tr h="213332">
                <a:tc>
                  <a:txBody>
                    <a:bodyPr/>
                    <a:lstStyle/>
                    <a:p>
                      <a:r>
                        <a:rPr lang="sr-Cyrl-BA" sz="1200" dirty="0"/>
                        <a:t>...</a:t>
                      </a:r>
                      <a:endParaRPr lang="en-US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907077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38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B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КОЈА КОМУНИКАЦИОНА СРЕДСТВА РАЗЛИЧИТЕ ГРУПЕ ПРЕФЕРИРАЈУ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4525963"/>
          </a:xfrm>
        </p:spPr>
        <p:txBody>
          <a:bodyPr>
            <a:normAutofit/>
          </a:bodyPr>
          <a:lstStyle/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Ученици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Особље у школи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Родитељи</a:t>
            </a:r>
          </a:p>
          <a:p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Образовне институције </a:t>
            </a:r>
          </a:p>
          <a:p>
            <a:pPr marL="0" indent="0">
              <a:buNone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   (РПЗ, МПиК...)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 descr="37,673 Communication Channels Illustrations &amp; Clip Art - iStock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14714"/>
            <a:ext cx="3588327" cy="3720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321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1523999"/>
          </a:xfrm>
        </p:spPr>
        <p:txBody>
          <a:bodyPr>
            <a:normAutofit/>
          </a:bodyPr>
          <a:lstStyle/>
          <a:p>
            <a:endParaRPr lang="en-US" sz="2000" dirty="0">
              <a:solidFill>
                <a:srgbClr val="996633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2514600"/>
            <a:ext cx="7010400" cy="3200400"/>
          </a:xfrm>
        </p:spPr>
        <p:txBody>
          <a:bodyPr>
            <a:normAutofit/>
          </a:bodyPr>
          <a:lstStyle/>
          <a:p>
            <a:r>
              <a:rPr lang="sr-Cyrl-RS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ДНЕВНИ РЕД </a:t>
            </a:r>
          </a:p>
          <a:p>
            <a:pPr marL="457200" indent="-457200" algn="l">
              <a:buAutoNum type="arabicPeriod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Професионалне компетенције наставника </a:t>
            </a:r>
          </a:p>
          <a:p>
            <a:pPr marL="457200" indent="-457200" algn="l">
              <a:buAutoNum type="arabicPeriod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Новине у школској 2022/23. години</a:t>
            </a:r>
          </a:p>
          <a:p>
            <a:pPr marL="457200" indent="-457200" algn="l">
              <a:buAutoNum type="arabicPeriod"/>
            </a:pPr>
            <a:r>
              <a:rPr lang="sr-Cyrl-R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Разно 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:\Users\m.marjanovic\AppData\Local\Microsoft\Windows\Temporary Internet Files\Content.Outlook\89ZX5E53\RPZ_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685800"/>
            <a:ext cx="3429000" cy="1524000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685798"/>
            <a:ext cx="3428999" cy="152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6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BA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sr-Cyrl-BA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sr-Cyrl-BA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РЕФЛЕКСИЈА И САМОРЕФЛЕКСИЈА - темељне </a:t>
            </a:r>
            <a:r>
              <a:rPr lang="sr-Cyrl-BA" sz="3200" b="1" dirty="0">
                <a:latin typeface="Calibri" panose="020F0502020204030204" pitchFamily="34" charset="0"/>
                <a:cs typeface="Calibri" panose="020F0502020204030204" pitchFamily="34" charset="0"/>
              </a:rPr>
              <a:t>компетенције наставника</a:t>
            </a:r>
            <a:br>
              <a:rPr lang="sr-Cyrl-BA" sz="32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4525963"/>
          </a:xfrm>
        </p:spPr>
        <p:txBody>
          <a:bodyPr>
            <a:normAutofit fontScale="92500" lnSpcReduction="10000"/>
          </a:bodyPr>
          <a:lstStyle/>
          <a:p>
            <a:pPr marL="182880" indent="-182880" algn="just"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– </a:t>
            </a:r>
            <a:r>
              <a:rPr lang="sr-Cyrl-BA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рефлексија је вјештина, која омогућава особи да буде свјесна шта тачно сада ради, у ком смјеру би требала ићи да би се развијал</a:t>
            </a:r>
            <a:r>
              <a:rPr lang="en-US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(Радуловић, 2015);</a:t>
            </a:r>
            <a:endParaRPr lang="sr-Cyrl-R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Саморефлексија</a:t>
            </a: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(лична рефлексија)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BA" altLang="sr-Latn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 ума да свјесно промишља о себи, мјера нашег напредовања, </a:t>
            </a:r>
            <a:r>
              <a:rPr lang="sr-Cyrl-BA" altLang="sr-Latn-R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духовна аритмија;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880" indent="-182880" algn="just">
              <a:buClr>
                <a:schemeClr val="accent1">
                  <a:lumMod val="75000"/>
                </a:schemeClr>
              </a:buClr>
              <a:defRPr/>
            </a:pP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питања: шта ради, зашто и постоји ли ефикаснији/бољи начин да нешто уради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Vizek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Vidović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2011; Ј</a:t>
            </a:r>
            <a:r>
              <a:rPr lang="sr-Latn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urić</a:t>
            </a: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202); 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294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481" y="457199"/>
            <a:ext cx="7543800" cy="112485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sz="2800" b="1" dirty="0">
                <a:latin typeface="Arial" panose="020B0604020202020204" pitchFamily="34" charset="0"/>
                <a:cs typeface="Arial" panose="020B0604020202020204" pitchFamily="34" charset="0"/>
              </a:rPr>
              <a:t>Компетенције наставника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810644"/>
              </p:ext>
            </p:extLst>
          </p:nvPr>
        </p:nvGraphicFramePr>
        <p:xfrm>
          <a:off x="685800" y="1562100"/>
          <a:ext cx="7660481" cy="4195762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4251259"/>
                <a:gridCol w="3409222"/>
              </a:tblGrid>
              <a:tr h="342926"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/>
                        <a:t>Педагошке компетенције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/>
                        <a:t>Психолошке компетенције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8916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/>
                        <a:t>- систем педаг. знања, вјештина и способности васпитног дјеловања на</a:t>
                      </a:r>
                      <a:r>
                        <a:rPr lang="sr-Cyrl-RS" sz="1800" baseline="0" dirty="0"/>
                        <a:t> ученике/васпитанике</a:t>
                      </a:r>
                      <a:endParaRPr lang="en-US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/>
                        <a:t>- оријентисане </a:t>
                      </a:r>
                      <a:r>
                        <a:rPr lang="sr-Cyrl-RS" sz="1800" u="sng" dirty="0"/>
                        <a:t>на психичке процесе </a:t>
                      </a:r>
                      <a:r>
                        <a:rPr lang="sr-Cyrl-RS" sz="1800" dirty="0"/>
                        <a:t>(учење, опажање, памћење, мишљење...)</a:t>
                      </a:r>
                      <a:endParaRPr lang="en-US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1440311">
                <a:tc>
                  <a:txBody>
                    <a:bodyPr/>
                    <a:lstStyle/>
                    <a:p>
                      <a:pPr algn="l"/>
                      <a:r>
                        <a:rPr lang="sr-Cyrl-RS" sz="1800" dirty="0"/>
                        <a:t>- у односу</a:t>
                      </a:r>
                      <a:r>
                        <a:rPr lang="sr-Cyrl-RS" sz="1800" baseline="0" dirty="0"/>
                        <a:t> на подручја васпитног дјеловања (интелектуално, естетско, радно, емоционално, физичко и морално)</a:t>
                      </a:r>
                    </a:p>
                    <a:p>
                      <a:pPr algn="l"/>
                      <a:endParaRPr lang="sr-Cyrl-RS" sz="18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dirty="0"/>
                        <a:t>- оријентисане</a:t>
                      </a:r>
                      <a:r>
                        <a:rPr lang="sr-Cyrl-RS" sz="1800" baseline="0" dirty="0"/>
                        <a:t> </a:t>
                      </a:r>
                      <a:r>
                        <a:rPr lang="sr-Cyrl-RS" sz="1800" u="sng" baseline="0" dirty="0"/>
                        <a:t>на </a:t>
                      </a:r>
                      <a:r>
                        <a:rPr lang="sr-Cyrl-RS" sz="1800" u="sng" dirty="0"/>
                        <a:t>психичке особине </a:t>
                      </a:r>
                      <a:r>
                        <a:rPr lang="sr-Cyrl-RS" sz="1800" dirty="0"/>
                        <a:t>(способности, темперамент, потребе, интереси и др. трајне особине личности)</a:t>
                      </a:r>
                      <a:endParaRPr lang="en-US" sz="1800" dirty="0"/>
                    </a:p>
                    <a:p>
                      <a:pPr algn="l"/>
                      <a:endParaRPr lang="en-US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15209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sz="1800" kern="1200" dirty="0">
                          <a:effectLst/>
                        </a:rPr>
                        <a:t>-</a:t>
                      </a:r>
                      <a:r>
                        <a:rPr lang="sr-Cyrl-RS" sz="1800" kern="1200" baseline="0" dirty="0">
                          <a:effectLst/>
                        </a:rPr>
                        <a:t> лична, комуникацијска, </a:t>
                      </a:r>
                      <a:r>
                        <a:rPr lang="sr-Cyrl-RS" sz="1800" u="sng" kern="1200" baseline="0" dirty="0">
                          <a:effectLst/>
                        </a:rPr>
                        <a:t>аналитичка (рефлексивна</a:t>
                      </a:r>
                      <a:r>
                        <a:rPr lang="sr-Cyrl-RS" sz="1800" kern="1200" baseline="0" dirty="0">
                          <a:effectLst/>
                        </a:rPr>
                        <a:t>), социјална, интеркултурална, емотивна, развојна и вјештине у рјешавању </a:t>
                      </a:r>
                      <a:r>
                        <a:rPr lang="sr-Cyrl-RS" sz="1800" kern="1200" baseline="0" dirty="0" smtClean="0">
                          <a:effectLst/>
                        </a:rPr>
                        <a:t>проблема</a:t>
                      </a:r>
                      <a:endParaRPr lang="en-US" sz="1800" dirty="0"/>
                    </a:p>
                    <a:p>
                      <a:pPr algn="l"/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l"/>
                      <a:endParaRPr lang="en-US" sz="1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84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543800" cy="9144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RS" sz="2800" b="1" dirty="0">
                <a:latin typeface="Arial" panose="020B0604020202020204" pitchFamily="34" charset="0"/>
                <a:cs typeface="Arial" panose="020B0604020202020204" pitchFamily="34" charset="0"/>
              </a:rPr>
              <a:t>Компетенције наставника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306108"/>
              </p:ext>
            </p:extLst>
          </p:nvPr>
        </p:nvGraphicFramePr>
        <p:xfrm>
          <a:off x="685800" y="1495425"/>
          <a:ext cx="7696200" cy="4410075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3070160"/>
                <a:gridCol w="4626040"/>
              </a:tblGrid>
              <a:tr h="351150"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/>
                        <a:t>Дидактичке компетенције</a:t>
                      </a:r>
                      <a:endParaRPr lang="en-US" sz="1800" dirty="0"/>
                    </a:p>
                  </a:txBody>
                  <a:tcPr marL="68581" marR="68581" marT="34289" marB="3428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Cyrl-RS" sz="1800" dirty="0"/>
                        <a:t>Методичке компетенције </a:t>
                      </a:r>
                      <a:endParaRPr lang="en-US" sz="1800" dirty="0"/>
                    </a:p>
                  </a:txBody>
                  <a:tcPr marL="68581" marR="68581" marT="34289" marB="34289"/>
                </a:tc>
              </a:tr>
              <a:tr h="1694519">
                <a:tc>
                  <a:txBody>
                    <a:bodyPr/>
                    <a:lstStyle/>
                    <a:p>
                      <a:r>
                        <a:rPr lang="ru-RU" sz="1700" u="none" strike="noStrike" kern="1200" baseline="0" dirty="0"/>
                        <a:t>- умијеће подстицања и развијања учења – повезивање теорије с праксом и ранијим </a:t>
                      </a:r>
                      <a:r>
                        <a:rPr lang="ru-RU" sz="1700" u="none" strike="noStrike" kern="1200" baseline="0" dirty="0" smtClean="0"/>
                        <a:t>искуствима</a:t>
                      </a:r>
                      <a:endParaRPr lang="en-US" sz="1700" dirty="0"/>
                    </a:p>
                    <a:p>
                      <a:endParaRPr lang="en-US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/>
                </a:tc>
                <a:tc>
                  <a:txBody>
                    <a:bodyPr/>
                    <a:lstStyle/>
                    <a:p>
                      <a:r>
                        <a:rPr lang="ru-RU" sz="1700" dirty="0"/>
                        <a:t>- систем знања о одређеном васп.обр.</a:t>
                      </a:r>
                      <a:r>
                        <a:rPr lang="ru-RU" sz="1700" baseline="0" dirty="0"/>
                        <a:t> </a:t>
                      </a:r>
                      <a:r>
                        <a:rPr lang="ru-RU" sz="1700" dirty="0"/>
                        <a:t>подручју (наставни предмет) </a:t>
                      </a:r>
                      <a:r>
                        <a:rPr lang="ru-RU" sz="1700" u="none" dirty="0"/>
                        <a:t>и </a:t>
                      </a:r>
                      <a:r>
                        <a:rPr lang="ru-RU" sz="1700" u="sng" dirty="0"/>
                        <a:t>способност</a:t>
                      </a:r>
                      <a:r>
                        <a:rPr lang="ru-RU" sz="1700" u="sng" baseline="0" dirty="0"/>
                        <a:t> </a:t>
                      </a:r>
                      <a:r>
                        <a:rPr lang="ru-RU" sz="1700" u="sng" dirty="0"/>
                        <a:t>успјешне примјене </a:t>
                      </a:r>
                      <a:r>
                        <a:rPr lang="ru-RU" sz="1700" u="sng" dirty="0" smtClean="0"/>
                        <a:t>методичких</a:t>
                      </a:r>
                      <a:r>
                        <a:rPr lang="ru-RU" sz="1700" u="sng" baseline="0" dirty="0" smtClean="0"/>
                        <a:t> </a:t>
                      </a:r>
                      <a:r>
                        <a:rPr lang="ru-RU" sz="1700" u="sng" dirty="0" smtClean="0"/>
                        <a:t>знања </a:t>
                      </a:r>
                      <a:r>
                        <a:rPr lang="ru-RU" sz="1700" dirty="0"/>
                        <a:t>у планирању, програмирању, </a:t>
                      </a:r>
                      <a:r>
                        <a:rPr lang="ru-RU" sz="1700" dirty="0" smtClean="0"/>
                        <a:t>припремању,</a:t>
                      </a:r>
                      <a:r>
                        <a:rPr lang="ru-RU" sz="1700" baseline="0" dirty="0" smtClean="0"/>
                        <a:t> </a:t>
                      </a:r>
                      <a:r>
                        <a:rPr lang="ru-RU" sz="1700" dirty="0" smtClean="0"/>
                        <a:t>реализацији</a:t>
                      </a:r>
                      <a:r>
                        <a:rPr lang="ru-RU" sz="1700" dirty="0"/>
                        <a:t>, вредновању, </a:t>
                      </a:r>
                      <a:r>
                        <a:rPr lang="ru-RU" sz="1700" dirty="0" smtClean="0"/>
                        <a:t>истраживању и </a:t>
                      </a:r>
                      <a:r>
                        <a:rPr lang="ru-RU" sz="1700" dirty="0"/>
                        <a:t>иновирању </a:t>
                      </a:r>
                      <a:r>
                        <a:rPr lang="ru-RU" sz="1700" dirty="0" smtClean="0"/>
                        <a:t> концепција активног</a:t>
                      </a:r>
                      <a:r>
                        <a:rPr lang="ru-RU" sz="1700" baseline="0" dirty="0" smtClean="0"/>
                        <a:t> </a:t>
                      </a:r>
                      <a:r>
                        <a:rPr lang="ru-RU" sz="1700" dirty="0" smtClean="0"/>
                        <a:t>учења.</a:t>
                      </a:r>
                      <a:endParaRPr lang="en-US" sz="17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/>
                </a:tc>
              </a:tr>
              <a:tr h="2364406">
                <a:tc>
                  <a:txBody>
                    <a:bodyPr/>
                    <a:lstStyle/>
                    <a:p>
                      <a:r>
                        <a:rPr lang="sr-Cyrl-RS" sz="1700" dirty="0"/>
                        <a:t>- </a:t>
                      </a:r>
                      <a:r>
                        <a:rPr lang="ru-RU" sz="1700" dirty="0"/>
                        <a:t>планирање и</a:t>
                      </a:r>
                    </a:p>
                    <a:p>
                      <a:r>
                        <a:rPr lang="ru-RU" sz="1700" dirty="0"/>
                        <a:t>припремање, извођење наставног часа,</a:t>
                      </a:r>
                    </a:p>
                    <a:p>
                      <a:r>
                        <a:rPr lang="ru-RU" sz="1700" dirty="0"/>
                        <a:t>вођење и ток наставног часа, </a:t>
                      </a:r>
                      <a:r>
                        <a:rPr lang="sr-Latn-RS" sz="1700" dirty="0"/>
                        <a:t>a</a:t>
                      </a:r>
                      <a:r>
                        <a:rPr lang="sr-Cyrl-RS" sz="1700" dirty="0"/>
                        <a:t>тмосфера у одјељењу</a:t>
                      </a:r>
                      <a:r>
                        <a:rPr lang="ru-RU" sz="1700" dirty="0"/>
                        <a:t>, дисциплина, оцјењивање ученичког</a:t>
                      </a:r>
                      <a:r>
                        <a:rPr lang="ru-RU" sz="1700" baseline="0" dirty="0"/>
                        <a:t> </a:t>
                      </a:r>
                      <a:r>
                        <a:rPr lang="ru-RU" sz="1700" dirty="0"/>
                        <a:t>постигнућа, </a:t>
                      </a:r>
                      <a:r>
                        <a:rPr lang="ru-RU" sz="1700" u="sng" dirty="0"/>
                        <a:t>осврт и перцепција</a:t>
                      </a:r>
                      <a:r>
                        <a:rPr lang="ru-RU" sz="1700" u="sng" baseline="0" dirty="0"/>
                        <a:t> </a:t>
                      </a:r>
                      <a:r>
                        <a:rPr lang="ru-RU" sz="1700" u="sng" dirty="0"/>
                        <a:t>властитог рада </a:t>
                      </a:r>
                      <a:endParaRPr lang="en-US" sz="15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- методичке компетенције могу се груписати </a:t>
                      </a:r>
                      <a:r>
                        <a:rPr lang="ru-RU" sz="1800" dirty="0" smtClean="0"/>
                        <a:t>на:</a:t>
                      </a:r>
                      <a:endParaRPr lang="ru-RU" sz="1800" dirty="0"/>
                    </a:p>
                    <a:p>
                      <a:r>
                        <a:rPr lang="ru-RU" sz="1800" dirty="0" smtClean="0"/>
                        <a:t>1. припремне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baseline="0" dirty="0"/>
                        <a:t>(</a:t>
                      </a:r>
                      <a:r>
                        <a:rPr lang="ru-RU" sz="1800" dirty="0"/>
                        <a:t>препаративне</a:t>
                      </a:r>
                      <a:r>
                        <a:rPr lang="ru-RU" sz="1800" dirty="0" smtClean="0"/>
                        <a:t>),</a:t>
                      </a:r>
                    </a:p>
                    <a:p>
                      <a:r>
                        <a:rPr lang="ru-RU" sz="1800" dirty="0" smtClean="0"/>
                        <a:t>2. </a:t>
                      </a:r>
                      <a:r>
                        <a:rPr lang="ru-RU" sz="1800" dirty="0"/>
                        <a:t>оперативне, </a:t>
                      </a:r>
                      <a:endParaRPr lang="ru-RU" sz="1800" dirty="0" smtClean="0"/>
                    </a:p>
                    <a:p>
                      <a:r>
                        <a:rPr lang="ru-RU" sz="1800" u="sng" dirty="0" smtClean="0"/>
                        <a:t>3. евалуаторске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dirty="0"/>
                        <a:t>и</a:t>
                      </a:r>
                      <a:r>
                        <a:rPr lang="ru-RU" sz="1800" baseline="0" dirty="0"/>
                        <a:t> </a:t>
                      </a:r>
                      <a:endParaRPr lang="ru-RU" sz="1800" baseline="0" dirty="0" smtClean="0"/>
                    </a:p>
                    <a:p>
                      <a:r>
                        <a:rPr lang="ru-RU" sz="1800" baseline="0" dirty="0" smtClean="0"/>
                        <a:t>4. </a:t>
                      </a:r>
                      <a:r>
                        <a:rPr lang="ru-RU" sz="1800" dirty="0" smtClean="0"/>
                        <a:t>истраживачко-иновативне </a:t>
                      </a:r>
                      <a:r>
                        <a:rPr lang="ru-RU" sz="1800" dirty="0"/>
                        <a:t>функције.</a:t>
                      </a:r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1" marR="68581" marT="34289" marB="3428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07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sr-Cyrl-B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ПИТАЊА ЗА ПОКРЕТАЊЕ САМОРЕФЛЕКСИЈЕ</a:t>
            </a: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295400"/>
            <a:ext cx="7772400" cy="4953000"/>
          </a:xfrm>
        </p:spPr>
        <p:txBody>
          <a:bodyPr>
            <a:noAutofit/>
          </a:bodyPr>
          <a:lstStyle/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 ли </a:t>
            </a:r>
            <a:r>
              <a:rPr lang="sr-Cyrl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смислено</a:t>
            </a:r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користим своје вријеме?</a:t>
            </a:r>
          </a:p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 ли улажем довољно труда у свој посао?</a:t>
            </a:r>
          </a:p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 ли постижем циљеве које сам себи поставио/ла на послу?</a:t>
            </a:r>
          </a:p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Узимам ли неке ствари здраво за готово на послу?</a:t>
            </a:r>
          </a:p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 ли размишљам о негативним мислима које се тичу посла прије него заспим?</a:t>
            </a:r>
          </a:p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 ли допуштам да ме </a:t>
            </a:r>
            <a:r>
              <a:rPr lang="sr-Cyrl-RS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узнемире</a:t>
            </a:r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ствари на послу које су ван моје контроле?</a:t>
            </a:r>
          </a:p>
          <a:p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Да ли размишљам здраворазумски када је посао у питању?....</a:t>
            </a:r>
            <a:endParaRPr lang="sr-Latn-BA" altLang="sr-Latn-R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94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1628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BA" altLang="sr-Latn-R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САМОРЕФЛЕКСИЈА У ФУНКЦИЈИ САМОУВИДА У СПОСТВЕНИ РАД </a:t>
            </a:r>
            <a:br>
              <a:rPr lang="sr-Cyrl-BA" altLang="sr-Latn-R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altLang="sr-Latn-R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(Шта</a:t>
            </a:r>
            <a:r>
              <a:rPr lang="sr-Cyrl-BA" altLang="sr-Latn-RS" sz="2000" b="1" dirty="0">
                <a:latin typeface="Arial" panose="020B0604020202020204" pitchFamily="34" charset="0"/>
                <a:cs typeface="Arial" panose="020B0604020202020204" pitchFamily="34" charset="0"/>
              </a:rPr>
              <a:t>? Зашто? Како?)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620000" cy="4525963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  <a:defRPr/>
            </a:pPr>
            <a:r>
              <a:rPr lang="sr-Cyrl-RS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Размислите и одговорите!</a:t>
            </a:r>
          </a:p>
          <a:p>
            <a:pPr eaLnBrk="1" hangingPunct="1">
              <a:defRPr/>
            </a:pP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Шта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је Ваш највећи успјех?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Са чиме сте задовољни?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Која знања требам унаприједити да побољшам свој рад?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Које сам циљеве остварио/ла, а које не? </a:t>
            </a: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Зашто? </a:t>
            </a:r>
          </a:p>
          <a:p>
            <a:pPr eaLnBrk="1" hangingPunct="1"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Које су моје потешкоће и како их превазићи? </a:t>
            </a:r>
            <a:r>
              <a:rPr lang="sr-Cyrl-BA" altLang="sr-Latn-RS" sz="2400" b="1" dirty="0">
                <a:latin typeface="Arial" panose="020B0604020202020204" pitchFamily="34" charset="0"/>
                <a:cs typeface="Arial" panose="020B0604020202020204" pitchFamily="34" charset="0"/>
              </a:rPr>
              <a:t>Како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и куда усмјерити своје даље професионално усавршавање?</a:t>
            </a:r>
            <a:endParaRPr lang="sr-Cyrl-R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  <a:defRPr/>
            </a:pPr>
            <a:endParaRPr lang="en-U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2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481" y="609601"/>
            <a:ext cx="7543800" cy="138588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B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КРИТИЧКОМ САМОРЕФЛЕКСИЈОМ ДО РАЗВОЈА ПРОФЕСИОНАЛНИХ КОМПЕТЕНЦИЈА НАСТАВНИКА</a:t>
            </a:r>
            <a:br>
              <a:rPr lang="sr-Cyrl-B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799" y="1676400"/>
            <a:ext cx="6858001" cy="4724400"/>
          </a:xfrm>
        </p:spPr>
        <p:txBody>
          <a:bodyPr rtlCol="0">
            <a:normAutofit/>
          </a:bodyPr>
          <a:lstStyle/>
          <a:p>
            <a:pPr marL="137160" indent="-137160" algn="just"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800" dirty="0">
                <a:latin typeface="Arial" panose="020B0604020202020204" pitchFamily="34" charset="0"/>
                <a:cs typeface="Arial" panose="020B0604020202020204" pitchFamily="34" charset="0"/>
              </a:rPr>
              <a:t>саморефлексија има за циљ усавршавање </a:t>
            </a:r>
            <a:r>
              <a:rPr lang="sr-Cyrl-BA" altLang="sr-Latn-RS" sz="2800">
                <a:latin typeface="Arial" panose="020B0604020202020204" pitchFamily="34" charset="0"/>
                <a:cs typeface="Arial" panose="020B0604020202020204" pitchFamily="34" charset="0"/>
              </a:rPr>
              <a:t>наставникових </a:t>
            </a:r>
            <a:r>
              <a:rPr lang="sr-Cyrl-BA" altLang="sr-Latn-RS" sz="2800" smtClean="0">
                <a:latin typeface="Arial" panose="020B0604020202020204" pitchFamily="34" charset="0"/>
                <a:cs typeface="Arial" panose="020B0604020202020204" pitchFamily="34" charset="0"/>
              </a:rPr>
              <a:t>способности.</a:t>
            </a:r>
            <a:endParaRPr lang="sr-Cyrl-BA" altLang="sr-Latn-R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 algn="just"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саморефлексија у функцији самоувида у сопствени рад, резултате свога рада, интеракције, преиспитивање властитог домена одговорности: </a:t>
            </a:r>
          </a:p>
          <a:p>
            <a:pPr marL="137160" indent="-137160" algn="just">
              <a:buClr>
                <a:schemeClr val="accent1">
                  <a:lumMod val="75000"/>
                </a:schemeClr>
              </a:buClr>
              <a:defRPr/>
            </a:pPr>
            <a:r>
              <a:rPr lang="sr-Cyrl-BA" altLang="sr-Latn-R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Шта? Како? Зашто?</a:t>
            </a:r>
            <a:r>
              <a:rPr lang="sr-Cyrl-BA" altLang="sr-Latn-R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103585" y="2805112"/>
            <a:ext cx="264319" cy="23336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Latn-BA" sz="1350"/>
          </a:p>
        </p:txBody>
      </p:sp>
    </p:spTree>
    <p:extLst>
      <p:ext uri="{BB962C8B-B14F-4D97-AF65-F5344CB8AC3E}">
        <p14:creationId xmlns:p14="http://schemas.microsoft.com/office/powerpoint/2010/main" val="92009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5962"/>
            <a:ext cx="8229600" cy="884238"/>
          </a:xfrm>
        </p:spPr>
        <p:txBody>
          <a:bodyPr>
            <a:normAutofit fontScale="90000"/>
          </a:bodyPr>
          <a:lstStyle/>
          <a:p>
            <a:r>
              <a:rPr lang="sr-Cyrl-BA" altLang="sr-Latn-R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ОСНОВНИ ПРИНЦИПИ НА КОЈИМА СЕ ТЕМЕЉИ САМОРЕФЛЕКСИЈА </a:t>
            </a:r>
            <a:r>
              <a:rPr lang="sr-Cyrl-BA" altLang="sr-Latn-RS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r-Cyrl-BA" altLang="sr-Latn-RS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01000" cy="4525963"/>
          </a:xfrm>
        </p:spPr>
        <p:txBody>
          <a:bodyPr>
            <a:normAutofit/>
          </a:bodyPr>
          <a:lstStyle/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принципјелност</a:t>
            </a: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отвореност за нове и другачије перспективе,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прихватање контрадикторних ставова,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фокусирање на ситуацију, а не на личност,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фокусирање на разумијевање „зашто“ умјесто „шта да радим“,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 равнотежа између сигурности и изазова и </a:t>
            </a:r>
          </a:p>
          <a:p>
            <a:pPr algn="just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sr-Cyrl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трагање за новим могућностима у пракси (</a:t>
            </a:r>
            <a:r>
              <a:rPr lang="sr-Latn-BA" altLang="sr-Latn-RS" sz="2400" dirty="0">
                <a:latin typeface="Arial" panose="020B0604020202020204" pitchFamily="34" charset="0"/>
                <a:cs typeface="Arial" panose="020B0604020202020204" pitchFamily="34" charset="0"/>
              </a:rPr>
              <a:t>Krnjaja, 2016)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Latn-BA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453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9738" y="410765"/>
            <a:ext cx="7543800" cy="97393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ЗНАЧАЈ САМОРЕФЛЕКСИЈЕ </a:t>
            </a:r>
            <a:endParaRPr lang="sr-Latn-BA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802481" y="1066800"/>
            <a:ext cx="2012327" cy="551995"/>
          </a:xfrm>
          <a:solidFill>
            <a:srgbClr val="FFC000"/>
          </a:solidFill>
        </p:spPr>
        <p:txBody>
          <a:bodyPr rtlCol="0"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  <a:defRPr/>
            </a:pPr>
            <a:r>
              <a:rPr lang="sr-Cyrl-BA" sz="1600" dirty="0">
                <a:latin typeface="Arial" panose="020B0604020202020204" pitchFamily="34" charset="0"/>
                <a:cs typeface="Arial" panose="020B0604020202020204" pitchFamily="34" charset="0"/>
              </a:rPr>
              <a:t>Без саморефлексије</a:t>
            </a:r>
            <a:endParaRPr lang="sr-Latn-B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93486" y="1757362"/>
            <a:ext cx="2935512" cy="3976688"/>
          </a:xfrm>
          <a:solidFill>
            <a:schemeClr val="bg1"/>
          </a:solidFill>
        </p:spPr>
        <p:txBody>
          <a:bodyPr rtlCol="0">
            <a:noAutofit/>
          </a:bodyPr>
          <a:lstStyle/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1600" dirty="0">
                <a:latin typeface="Arial" panose="020B0604020202020204" pitchFamily="34" charset="0"/>
                <a:cs typeface="Arial" panose="020B0604020202020204" pitchFamily="34" charset="0"/>
              </a:rPr>
              <a:t>пролазимо кроз живот не размишљајући, прелазећи са једне ствари на другу,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sr-Latn-B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-13716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defRPr/>
            </a:pP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застајемо да бисмо</a:t>
            </a:r>
          </a:p>
          <a:p>
            <a:pPr marL="0" indent="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размишљали,</a:t>
            </a:r>
          </a:p>
          <a:p>
            <a:pPr marL="0" indent="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анализирали</a:t>
            </a:r>
            <a:r>
              <a:rPr lang="en-US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посао,</a:t>
            </a:r>
          </a:p>
          <a:p>
            <a:pPr marL="0" indent="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активности везане за њега</a:t>
            </a:r>
            <a:endParaRPr lang="sr-Latn-B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-13716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defRPr/>
            </a:pP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остајемо на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sr-Cyrl-R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 који нам</a:t>
            </a:r>
          </a:p>
          <a:p>
            <a:pPr marL="0" indent="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се не</a:t>
            </a:r>
            <a:r>
              <a:rPr lang="sr-Cyrl-R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свиђа или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 </a:t>
            </a: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</a:t>
            </a:r>
          </a:p>
          <a:p>
            <a:pPr marL="0" indent="0"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buNone/>
              <a:defRPr/>
            </a:pP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иде добро,</a:t>
            </a:r>
          </a:p>
          <a:p>
            <a:pPr fontAlgn="t">
              <a:spcBef>
                <a:spcPts val="0"/>
              </a:spcBef>
              <a:buClr>
                <a:schemeClr val="accent1">
                  <a:lumMod val="75000"/>
                </a:schemeClr>
              </a:buClr>
              <a:defRPr/>
            </a:pPr>
            <a:r>
              <a:rPr lang="sr-Cyrl-BA" sz="16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радимо </a:t>
            </a:r>
            <a:r>
              <a:rPr lang="sr-Cyrl-BA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даље („трчимо“), а посао не иде добро (као да главу држимо изнад воде).</a:t>
            </a:r>
            <a:endParaRPr lang="sr-Latn-B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Clr>
                <a:schemeClr val="accent1">
                  <a:lumMod val="75000"/>
                </a:schemeClr>
              </a:buClr>
              <a:buNone/>
              <a:defRPr/>
            </a:pPr>
            <a:endParaRPr lang="sr-Cyrl-BA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Latn-B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8200" y="1066801"/>
            <a:ext cx="2243138" cy="526256"/>
          </a:xfrm>
          <a:solidFill>
            <a:srgbClr val="FFFF00"/>
          </a:solidFill>
        </p:spPr>
        <p:txBody>
          <a:bodyPr rtlCol="0">
            <a:noAutofit/>
          </a:bodyPr>
          <a:lstStyle/>
          <a:p>
            <a:pPr>
              <a:buClr>
                <a:schemeClr val="accent1">
                  <a:lumMod val="75000"/>
                </a:schemeClr>
              </a:buClr>
              <a:defRPr/>
            </a:pPr>
            <a:r>
              <a:rPr lang="sr-Cyrl-BA" sz="1600" dirty="0">
                <a:latin typeface="Arial" panose="020B0604020202020204" pitchFamily="34" charset="0"/>
                <a:cs typeface="Arial" panose="020B0604020202020204" pitchFamily="34" charset="0"/>
              </a:rPr>
              <a:t>Са саморефлексијом</a:t>
            </a:r>
            <a:endParaRPr lang="sr-Latn-BA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3428999" y="1722834"/>
            <a:ext cx="4924539" cy="4677965"/>
          </a:xfrm>
        </p:spPr>
        <p:txBody>
          <a:bodyPr rtlCol="0">
            <a:normAutofit fontScale="70000" lnSpcReduction="20000"/>
          </a:bodyPr>
          <a:lstStyle/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неопходно је узети вријеме за корак уназад и размислити о ономе што је важно у нашем послу,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многи послови изгледају тежи и сложенији, него што заиста јесу,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омогућава да стекнемо перспективу о приоритетима у нашем послу,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ефикасније реагујемо на све ситуације на послу, 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имамо времена да сагледамо своје поступке,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да размотримо посљедице неадекватних поступака,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омогућава да размотримо најбољи, најефикаснији и најкориснији начин дјеловања у датој ситуацији,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промовише учење и разумијевање, 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олакшава да процјенимо и обрадимо оно што смо доживјели (на послу), </a:t>
            </a: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r>
              <a:rPr lang="sr-Cyrl-BA" sz="2300" dirty="0">
                <a:latin typeface="Arial" panose="020B0604020202020204" pitchFamily="34" charset="0"/>
                <a:cs typeface="Arial" panose="020B0604020202020204" pitchFamily="34" charset="0"/>
              </a:rPr>
              <a:t>омогућава холистички приступ.</a:t>
            </a:r>
          </a:p>
          <a:p>
            <a:pPr marL="0" indent="0">
              <a:buClr>
                <a:schemeClr val="accent1">
                  <a:lumMod val="75000"/>
                </a:schemeClr>
              </a:buClr>
              <a:buNone/>
              <a:defRPr/>
            </a:pPr>
            <a:endParaRPr lang="sr-Cyrl-BA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Latn-BA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Latn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Latn-BA" sz="13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-137160">
              <a:buClr>
                <a:schemeClr val="accent1">
                  <a:lumMod val="75000"/>
                </a:schemeClr>
              </a:buClr>
              <a:defRPr/>
            </a:pP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10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533400"/>
            <a:ext cx="6172200" cy="762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sr-Cyrl-R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МЕТОДЕ И ТЕХНИКЕ ЗА ИСПИТИВАЊЕ СОПСТВЕНЕ ПРАКСЕ (САМОРЕФЛЕКСИЈА) </a:t>
            </a:r>
            <a:endParaRPr lang="sr-Latn-BA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399" y="1295400"/>
            <a:ext cx="7467601" cy="5029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sr-Cyrl-RS" sz="1700" b="1" dirty="0">
                <a:latin typeface="Arial" panose="020B0604020202020204" pitchFamily="34" charset="0"/>
                <a:cs typeface="Arial" panose="020B0604020202020204" pitchFamily="34" charset="0"/>
              </a:rPr>
              <a:t>Мун (</a:t>
            </a:r>
            <a:r>
              <a:rPr lang="sr-Latn-BA" sz="1700" b="1" dirty="0">
                <a:latin typeface="Arial" panose="020B0604020202020204" pitchFamily="34" charset="0"/>
                <a:cs typeface="Arial" panose="020B0604020202020204" pitchFamily="34" charset="0"/>
              </a:rPr>
              <a:t>Moon</a:t>
            </a:r>
            <a:r>
              <a:rPr lang="sr-Cyrl-RS" sz="1700" b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sr-Latn-BA" sz="1700" b="1" dirty="0">
                <a:latin typeface="Arial" panose="020B0604020202020204" pitchFamily="34" charset="0"/>
                <a:cs typeface="Arial" panose="020B0604020202020204" pitchFamily="34" charset="0"/>
              </a:rPr>
              <a:t> 2005) </a:t>
            </a:r>
            <a:r>
              <a:rPr lang="sr-Cyrl-BA" sz="1700" b="1" dirty="0">
                <a:latin typeface="Arial" panose="020B0604020202020204" pitchFamily="34" charset="0"/>
                <a:cs typeface="Arial" panose="020B0604020202020204" pitchFamily="34" charset="0"/>
              </a:rPr>
              <a:t>наводи методе и технике којима се подстиче учење (само)рефлексијом: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системтично биљежење и процјењивање искуства (властите биљешке и кометари),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вођење портфолија (прилажу се различити материјали како би се пратила лична активност),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оснивање групне подршке – (заједнице учења) </a:t>
            </a:r>
            <a:r>
              <a:rPr lang="sr-Cyrl-RS" sz="17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ФФ/проф.усавршавање – 15 тема – једном мјесечно – евалуација – приједлог тема), 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акционо истраживање – подстицање организацијске промјене (повезати различита искуства из праксе, анализирати их и донијети закључке о могућностима и начинима промјене),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за наставнике: анализа снимљеног часа,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проблемско учење – лично искуство замјењује се конкретним случајевима,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вредновање и самовредновање – анализа личних постигнућа, услова у којима је остварено,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лични развојни план – након вредновања, одређује се оперативни план за подручја која су се показала слабијим,</a:t>
            </a:r>
          </a:p>
          <a:p>
            <a:pPr>
              <a:defRPr/>
            </a:pPr>
            <a:r>
              <a:rPr lang="sr-Cyrl-BA" sz="1700" dirty="0">
                <a:latin typeface="Arial" panose="020B0604020202020204" pitchFamily="34" charset="0"/>
                <a:cs typeface="Arial" panose="020B0604020202020204" pitchFamily="34" charset="0"/>
              </a:rPr>
              <a:t>супервизија – подршка у развоју (</a:t>
            </a:r>
            <a:r>
              <a:rPr lang="sr-Latn-BA" sz="1700" dirty="0">
                <a:latin typeface="Arial" panose="020B0604020202020204" pitchFamily="34" charset="0"/>
                <a:cs typeface="Arial" panose="020B0604020202020204" pitchFamily="34" charset="0"/>
              </a:rPr>
              <a:t>Belardi, 1992a; 1992b; Puhl, 1994; Žganec, 1995; Ajduković i Cajvert, 2004)</a:t>
            </a:r>
            <a:r>
              <a:rPr lang="sr-Cyrl-RS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Cyrl-BA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sr-Cyrl-BA" dirty="0"/>
          </a:p>
          <a:p>
            <a:pPr>
              <a:defRPr/>
            </a:pPr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1757267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el 1">
            <a:extLst>
              <a:ext uri="{FF2B5EF4-FFF2-40B4-BE49-F238E27FC236}">
                <a16:creationId xmlns:a16="http://schemas.microsoft.com/office/drawing/2014/main" xmlns="" id="{8D8EE0D7-3034-4372-A4DC-7B004AA69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B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УТИЦАЈ РАЗЛИЧИТИХ НАСТАВНИЧКИХ ФАКТОРА НА УСПЈЕХ </a:t>
            </a:r>
            <a:r>
              <a:rPr lang="bs-Latn-B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de-CH" altLang="de-DE" sz="24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Hattie 2009</a:t>
            </a:r>
            <a:r>
              <a:rPr lang="sr-Latn-BA" altLang="de-DE" sz="2400" b="1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)</a:t>
            </a:r>
            <a:endParaRPr lang="de-CH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Inhaltsplatzhalter 2">
            <a:extLst>
              <a:ext uri="{FF2B5EF4-FFF2-40B4-BE49-F238E27FC236}">
                <a16:creationId xmlns:a16="http://schemas.microsoft.com/office/drawing/2014/main" xmlns="" id="{6184840B-CEB3-411E-B9ED-1F2A42EC8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00200"/>
            <a:ext cx="7010400" cy="4525963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Који наставнички фактори</a:t>
            </a:r>
            <a:r>
              <a:rPr lang="bs-Latn-BA" alt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BA" alt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по вашем мишљењу, имају висок, средњи, или низак утицај на успјех ученика?</a:t>
            </a:r>
            <a:endParaRPr lang="en-GB" altLang="de-DE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endParaRPr lang="en-GB" altLang="de-DE" sz="2200" dirty="0">
              <a:solidFill>
                <a:srgbClr val="002060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Квалитет </a:t>
            </a: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поучавања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Наставниково познавање предмета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Припрема за час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Јасноћа наставника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Неетикетирање ученика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Однос наставник-ученик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Професионално усавршавање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Утицаји наставника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Очекивања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1" hangingPunct="1">
              <a:lnSpc>
                <a:spcPct val="80000"/>
              </a:lnSpc>
            </a:pPr>
            <a:endParaRPr lang="de-CH" altLang="de-DE" sz="2200" dirty="0"/>
          </a:p>
        </p:txBody>
      </p:sp>
      <p:sp>
        <p:nvSpPr>
          <p:cNvPr id="32772" name="Foliennummernplatzhalter 5">
            <a:extLst>
              <a:ext uri="{FF2B5EF4-FFF2-40B4-BE49-F238E27FC236}">
                <a16:creationId xmlns:a16="http://schemas.microsoft.com/office/drawing/2014/main" xmlns="" id="{F68AE383-B2F2-4266-93D0-783A7E3B6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7E31AB-5644-4A9C-9443-6CED05D4D701}" type="slidenum">
              <a:rPr lang="de-DE" altLang="de-DE" sz="1200" smtClean="0"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de-DE" altLang="de-DE" sz="1200">
              <a:solidFill>
                <a:srgbClr val="898989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266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sr-Cyrl-BA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Унапређење професионалних компетенција професионалаца у образовању у Републици Српској у оквиру програма</a:t>
            </a:r>
          </a:p>
          <a:p>
            <a:pPr marL="0" indent="0" algn="ctr">
              <a:buNone/>
              <a:defRPr/>
            </a:pPr>
            <a:endParaRPr lang="sr-Latn-BA" sz="28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sr-Cyrl-BA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„Брига о дјеци: заједничка одговорност и обавеза“</a:t>
            </a:r>
          </a:p>
          <a:p>
            <a:pPr algn="ctr">
              <a:defRPr/>
            </a:pPr>
            <a:endParaRPr lang="sr-Latn-BA" sz="28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BA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Пројекат: „Интервизијска и социјално-психолошка подршка професионалцима у образовном сектору у Републици Српској“</a:t>
            </a:r>
            <a:endParaRPr lang="sr-Latn-BA" sz="2800" b="1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20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el 1">
            <a:extLst>
              <a:ext uri="{FF2B5EF4-FFF2-40B4-BE49-F238E27FC236}">
                <a16:creationId xmlns:a16="http://schemas.microsoft.com/office/drawing/2014/main" xmlns="" id="{6C9D8411-6603-473A-B713-10B170F24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BA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УТИЦАЈ НАСТАВНИКА НА УСПЈЕХ УЧЕНИКА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9" name="Inhaltsplatzhalter 2">
            <a:extLst>
              <a:ext uri="{FF2B5EF4-FFF2-40B4-BE49-F238E27FC236}">
                <a16:creationId xmlns:a16="http://schemas.microsoft.com/office/drawing/2014/main" xmlns="" id="{218D095D-CF6D-46BD-8259-1D010FA9C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925" y="1778000"/>
            <a:ext cx="4114800" cy="4064000"/>
          </a:xfrm>
        </p:spPr>
        <p:txBody>
          <a:bodyPr>
            <a:normAutofit/>
          </a:bodyPr>
          <a:lstStyle/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Припрема за час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Јасноћа наставника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Однос наставник </a:t>
            </a:r>
            <a:r>
              <a:rPr lang="bs-Latn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ученик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Професионално усавршавање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Неетикетирање ученика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Квалитет поучавања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Очекивања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Утицаји наставника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lnSpc>
                <a:spcPct val="80000"/>
              </a:lnSpc>
              <a:spcBef>
                <a:spcPts val="900"/>
              </a:spcBef>
              <a:buFontTx/>
              <a:buNone/>
            </a:pPr>
            <a:r>
              <a:rPr lang="sr-Cyrl-BA" altLang="de-DE" sz="2200" dirty="0">
                <a:latin typeface="Arial" panose="020B0604020202020204" pitchFamily="34" charset="0"/>
                <a:cs typeface="Arial" panose="020B0604020202020204" pitchFamily="34" charset="0"/>
              </a:rPr>
              <a:t>Наставниково познавање предмета</a:t>
            </a:r>
            <a:endParaRPr lang="en-GB" alt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0" name="Foliennummernplatzhalter 5">
            <a:extLst>
              <a:ext uri="{FF2B5EF4-FFF2-40B4-BE49-F238E27FC236}">
                <a16:creationId xmlns:a16="http://schemas.microsoft.com/office/drawing/2014/main" xmlns="" id="{7895F1D0-3336-4624-A13D-A01C607A1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-105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572A8F1-830C-43B7-9ECF-8CB47D59D44C}" type="slidenum">
              <a:rPr lang="de-DE" altLang="de-DE" sz="1200" smtClean="0">
                <a:solidFill>
                  <a:srgbClr val="898989"/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de-DE" altLang="de-DE" sz="1200">
              <a:solidFill>
                <a:srgbClr val="898989"/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pic>
        <p:nvPicPr>
          <p:cNvPr id="34821" name="Picture 2">
            <a:extLst>
              <a:ext uri="{FF2B5EF4-FFF2-40B4-BE49-F238E27FC236}">
                <a16:creationId xmlns:a16="http://schemas.microsoft.com/office/drawing/2014/main" xmlns="" id="{41F3EF8C-D035-405E-B221-71440F8BD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74276"/>
            <a:ext cx="1641477" cy="41248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xmlns="" id="{17322112-C386-4154-A349-BE2C6C91E53A}"/>
              </a:ext>
            </a:extLst>
          </p:cNvPr>
          <p:cNvSpPr txBox="1"/>
          <p:nvPr/>
        </p:nvSpPr>
        <p:spPr>
          <a:xfrm>
            <a:off x="341313" y="5889625"/>
            <a:ext cx="83026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rgbClr val="002060"/>
                </a:solidFill>
                <a:latin typeface="+mn-lt"/>
                <a:ea typeface="+mn-ea"/>
              </a:rPr>
              <a:t>John Hattie (2009). Visible Learning. A Synthesis of over 800 Meta-Analyses relating to Achievement. Routledge.</a:t>
            </a:r>
          </a:p>
        </p:txBody>
      </p:sp>
    </p:spTree>
    <p:extLst>
      <p:ext uri="{BB962C8B-B14F-4D97-AF65-F5344CB8AC3E}">
        <p14:creationId xmlns:p14="http://schemas.microsoft.com/office/powerpoint/2010/main" val="318896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9C53C1-9609-4614-A6A8-D4C3F65A6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ПРЕПОРУКЕ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D027F83-0A37-4DCB-AD51-C65FB196B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0"/>
            <a:ext cx="7391400" cy="4525963"/>
          </a:xfrm>
        </p:spPr>
        <p:txBody>
          <a:bodyPr>
            <a:normAutofit/>
          </a:bodyPr>
          <a:lstStyle/>
          <a:p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остваривање успјешног ауторитета и моћи наставника, важна је изградња и јачање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пожељних особина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праведност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искреност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комуникативност)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професионалних вјештина (знања о предмету и умијеће поучавања)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>
              <a:buClrTx/>
              <a:buFont typeface="+mj-lt"/>
              <a:buAutoNum type="arabicPeriod"/>
            </a:pPr>
            <a:r>
              <a:rPr lang="sr-Cyrl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способност успостављања квалитетног односа са ученицима.</a:t>
            </a:r>
            <a:r>
              <a:rPr lang="sr-Latn-BA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2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НОВИ НАСТАВНИ ПРОГРАМИ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 за 7. разред основне школе</a:t>
            </a:r>
          </a:p>
          <a:p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 за 8. разред основне школе </a:t>
            </a:r>
          </a:p>
          <a:p>
            <a:endParaRPr lang="sr-Cyrl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Cyrl-R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Анекета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8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3594"/>
            <a:ext cx="8229600" cy="1143000"/>
          </a:xfrm>
        </p:spPr>
        <p:txBody>
          <a:bodyPr/>
          <a:lstStyle/>
          <a:p>
            <a:r>
              <a:rPr lang="sr-Cyrl-R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РАЗНО</a:t>
            </a:r>
            <a:r>
              <a:rPr lang="sr-Cyrl-R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447800"/>
            <a:ext cx="7200900" cy="464819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sr-Cyrl-C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акмичење ученика у школској 2022/23. години </a:t>
            </a:r>
          </a:p>
          <a:p>
            <a:pPr>
              <a:buFont typeface="Wingdings" pitchFamily="2" charset="2"/>
              <a:buChar char="v"/>
            </a:pPr>
            <a:r>
              <a:rPr lang="sr-Cyrl-C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Е</a:t>
            </a: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кстерно вредновање постигнућа ученика</a:t>
            </a:r>
          </a:p>
          <a:p>
            <a:pPr>
              <a:buFont typeface="Wingdings" pitchFamily="2" charset="2"/>
              <a:buChar char="v"/>
            </a:pP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Нови уџбеници </a:t>
            </a:r>
          </a:p>
          <a:p>
            <a:pPr>
              <a:buFont typeface="Wingdings" pitchFamily="2" charset="2"/>
              <a:buChar char="v"/>
            </a:pPr>
            <a:r>
              <a:rPr lang="sr-Cyrl-R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Вредновање квалитета рада школа/увид у рад наставника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59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90600" y="381000"/>
            <a:ext cx="8001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BA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ПРОГРАМСКЕ АКТИВНОСТИ</a:t>
            </a:r>
          </a:p>
          <a:p>
            <a:r>
              <a:rPr lang="sr-Cyrl-B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Назив </a:t>
            </a:r>
            <a:r>
              <a:rPr lang="sr-Cyrl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програма: </a:t>
            </a:r>
            <a:r>
              <a:rPr lang="sr-Cyrl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„Брига о дјеци -заједничка одговорност и обавеза</a:t>
            </a:r>
            <a:r>
              <a:rPr lang="sr-Cyrl-BA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sr-Cyrl-BA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Назив пројекта: </a:t>
            </a:r>
            <a:r>
              <a:rPr lang="sr-Cyrl-BA" sz="2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Интервизијска и социјално-психолошка подршка професионалцима у образовном сектору у Републици Српској</a:t>
            </a:r>
            <a:r>
              <a:rPr lang="sr-Cyrl-BA" sz="24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  <a:endParaRPr lang="sr-Cyrl-RS" sz="24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B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Имплементатори </a:t>
            </a:r>
            <a:r>
              <a:rPr lang="sr-Latn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пројекта: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Друштво психолога Републике Српске</a:t>
            </a:r>
            <a:r>
              <a:rPr lang="sr-Cyrl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Републички педагошки завод Републике </a:t>
            </a:r>
            <a:r>
              <a:rPr lang="sr-Latn-BA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Српске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Latn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Мониторинг пројекта: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Министартсво просвјете и културе </a:t>
            </a:r>
            <a:r>
              <a:rPr lang="sr-Cyrl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Републички педагошки завод Републике Српске</a:t>
            </a:r>
            <a:b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r-Cyrl-BA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Подршка </a:t>
            </a:r>
            <a:r>
              <a:rPr lang="sr-Cyrl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пројекту: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BiH </a:t>
            </a:r>
            <a:r>
              <a:rPr lang="sr-Cyrl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партнер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USAID</a:t>
            </a:r>
            <a:r>
              <a:rPr lang="sr-Cyrl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sr-Cyrl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Стручна подршка: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Филозофски факултет Универзитета у Бањој Луци </a:t>
            </a:r>
            <a:endParaRPr lang="sr-Cyrl-BA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BA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Трајање пројекта: </a:t>
            </a:r>
            <a:r>
              <a:rPr lang="sr-Latn-BA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јун 2022 – 31. јануар 2023.</a:t>
            </a:r>
            <a:r>
              <a:rPr lang="sr-Latn-BA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BA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BA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BA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BA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BA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76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304801"/>
            <a:ext cx="7620000" cy="6209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Cyrl-BA" sz="1350" dirty="0"/>
          </a:p>
          <a:p>
            <a:pPr algn="just"/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Пројекат се одвија у оквиру Програма „</a:t>
            </a:r>
            <a:r>
              <a:rPr lang="sr-Cyrl-BA" sz="2400" b="1" dirty="0">
                <a:latin typeface="Arial" panose="020B0604020202020204" pitchFamily="34" charset="0"/>
                <a:cs typeface="Arial" panose="020B0604020202020204" pitchFamily="34" charset="0"/>
              </a:rPr>
              <a:t>Брига о дјеци-заједничка одговорност и обавеза“. </a:t>
            </a:r>
            <a:endParaRPr lang="sr-Cyrl-B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r-Latn-BA" sz="2400" dirty="0">
                <a:latin typeface="Arial" panose="020B0604020202020204" pitchFamily="34" charset="0"/>
                <a:cs typeface="Arial" panose="020B0604020202020204" pitchFamily="34" charset="0"/>
              </a:rPr>
              <a:t>Циљ пројекта: </a:t>
            </a:r>
            <a:endParaRPr lang="sr-Cyrl-B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sr-Latn-BA" sz="2400" dirty="0">
                <a:latin typeface="Arial" panose="020B0604020202020204" pitchFamily="34" charset="0"/>
                <a:cs typeface="Arial" panose="020B0604020202020204" pitchFamily="34" charset="0"/>
              </a:rPr>
              <a:t>ружити подршку наставницима за унапређење професионалних компетеција у васпитно-образовном раду</a:t>
            </a: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Подстакнути уважавање социјално-емоционалних потреба дјеце у наставном процесу;</a:t>
            </a: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Поставити дијете у средиште ВОР;</a:t>
            </a: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Подстакнути проактивно учешће ученика у наставном процесу;</a:t>
            </a: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Подстакнути кориштење иновативних методе у извођењу наставног процеса;</a:t>
            </a: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Унаприједити сарадњу породице и школе;</a:t>
            </a:r>
          </a:p>
          <a:p>
            <a:pPr marL="257175" indent="-257175" algn="just">
              <a:buFontTx/>
              <a:buChar char="-"/>
            </a:pPr>
            <a:r>
              <a:rPr lang="sr-Cyrl-BA" sz="2400" dirty="0">
                <a:latin typeface="Arial" panose="020B0604020202020204" pitchFamily="34" charset="0"/>
                <a:cs typeface="Arial" panose="020B0604020202020204" pitchFamily="34" charset="0"/>
              </a:rPr>
              <a:t>Позитивно утицати на ауторитет наставничке професије</a:t>
            </a:r>
            <a:r>
              <a:rPr lang="sr-Cyrl-B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sr-Cyrl-BA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74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557613"/>
          </a:xfrm>
        </p:spPr>
        <p:txBody>
          <a:bodyPr>
            <a:normAutofit/>
          </a:bodyPr>
          <a:lstStyle/>
          <a:p>
            <a:r>
              <a:rPr lang="sr-Cyrl-B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Пројектне активности</a:t>
            </a:r>
            <a:endParaRPr lang="sr-Latn-B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914400" y="2226468"/>
            <a:ext cx="7086600" cy="3031331"/>
          </a:xfrm>
        </p:spPr>
        <p:txBody>
          <a:bodyPr>
            <a:normAutofit fontScale="55000" lnSpcReduction="20000"/>
          </a:bodyPr>
          <a:lstStyle/>
          <a:p>
            <a:pPr marL="385763" indent="-385763">
              <a:buFont typeface="+mj-lt"/>
              <a:buAutoNum type="arabicPeriod"/>
            </a:pPr>
            <a:r>
              <a:rPr lang="sr-Cyrl-BA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Савјетовање инспектора-просвјетних савјетника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Едукација за стручне сараднике и директоре школа (25 школа)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Едукација за наставнике (50 наставника)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Евалуација и мониторинг програма (7 регија)</a:t>
            </a:r>
          </a:p>
          <a:p>
            <a:pPr marL="385763" indent="-385763">
              <a:buFont typeface="+mj-lt"/>
              <a:buAutoNum type="arabicPeriod"/>
            </a:pPr>
            <a:r>
              <a:rPr lang="sr-Cyrl-BA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Промоција позитивних промјена у ВОР </a:t>
            </a:r>
          </a:p>
          <a:p>
            <a:pPr marL="0" indent="0">
              <a:buNone/>
            </a:pPr>
            <a:endParaRPr lang="sr-Cyrl-BA" dirty="0" smtClean="0"/>
          </a:p>
          <a:p>
            <a:pPr marL="0" indent="0">
              <a:buNone/>
            </a:pPr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240562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31095"/>
            <a:ext cx="7886700" cy="509061"/>
          </a:xfrm>
        </p:spPr>
        <p:txBody>
          <a:bodyPr>
            <a:normAutofit fontScale="90000"/>
          </a:bodyPr>
          <a:lstStyle/>
          <a:p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Учесници пројекта</a:t>
            </a: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733250310"/>
              </p:ext>
            </p:extLst>
          </p:nvPr>
        </p:nvGraphicFramePr>
        <p:xfrm>
          <a:off x="1888142" y="16401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953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599"/>
            <a:ext cx="8229600" cy="1143000"/>
          </a:xfrm>
        </p:spPr>
        <p:txBody>
          <a:bodyPr/>
          <a:lstStyle/>
          <a:p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Задаци</a:t>
            </a: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66801" y="1600199"/>
            <a:ext cx="7619999" cy="574675"/>
          </a:xfrm>
        </p:spPr>
        <p:txBody>
          <a:bodyPr>
            <a:normAutofit/>
          </a:bodyPr>
          <a:lstStyle/>
          <a:p>
            <a:r>
              <a:rPr lang="sr-Cyrl-BA" dirty="0" smtClean="0"/>
              <a:t>Наставници, стручни сарадници, директори</a:t>
            </a:r>
          </a:p>
          <a:p>
            <a:endParaRPr lang="sr-Cyrl-BA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66801" y="2057400"/>
            <a:ext cx="7620000" cy="4068763"/>
          </a:xfrm>
        </p:spPr>
        <p:txBody>
          <a:bodyPr>
            <a:normAutofit/>
          </a:bodyPr>
          <a:lstStyle/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Учешће у едукативном програму</a:t>
            </a:r>
          </a:p>
          <a:p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Креирање </a:t>
            </a: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активности и провођење у школи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Подстицање </a:t>
            </a:r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позитивних промјена </a:t>
            </a: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настави, ваннаставним активностима, животу </a:t>
            </a: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и раду школе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Учешће у мониторингу</a:t>
            </a: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Учешће у </a:t>
            </a:r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промоцији активности</a:t>
            </a:r>
          </a:p>
          <a:p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Подстицање колектива на промјене</a:t>
            </a: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Присуствовање завршној активности</a:t>
            </a: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385715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457200"/>
            <a:ext cx="7162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BA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ИСТРАЖИВАЊЕ</a:t>
            </a:r>
          </a:p>
          <a:p>
            <a:pPr algn="ctr"/>
            <a:r>
              <a:rPr lang="sr-Cyrl-BA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Утицај 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COVID-19</a:t>
            </a:r>
            <a:r>
              <a:rPr lang="sr-Cyrl-BA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пандемије на квалитет васпитно образовног рада </a:t>
            </a:r>
            <a:endParaRPr lang="sr-Latn-BA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sr-Cyrl-BA" b="1" dirty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преглед резултата истраживања</a:t>
            </a:r>
            <a:endParaRPr lang="sr-Latn-BA" b="1" dirty="0">
              <a:solidFill>
                <a:schemeClr val="bg2">
                  <a:lumMod val="1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66800" y="1676401"/>
            <a:ext cx="73914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 ИСТРАЖИВАЊА</a:t>
            </a:r>
            <a:endParaRPr lang="sr-Cyrl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Испитати </a:t>
            </a: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ставове ученика, наставника, васпитача и стручних сарадника о изазовима са којима су се сусретали у васпитно-образовном раду током пандемије у периоду од марта 2020. године до октобра 2021. године на подручју Републике Српске, као и утврдити ниво стресогености живота и рада  након 20 мјесеци живота у пандемији. </a:t>
            </a:r>
          </a:p>
          <a:p>
            <a:pPr algn="just"/>
            <a:r>
              <a:rPr lang="sr-Cyrl-BA" dirty="0" smtClean="0">
                <a:latin typeface="Arial" panose="020B0604020202020204" pitchFamily="34" charset="0"/>
                <a:cs typeface="Arial" panose="020B0604020202020204" pitchFamily="34" charset="0"/>
              </a:rPr>
              <a:t>ЦИЉ ИСТРАЖИВАЊА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да се на основу стечених искустава и формираних ставова актера у васпитно-образовном процесу изнесу закључци који могу унаприједити квалитет васпитно-образовног рада у будућности, </a:t>
            </a: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sr-Cyrl-BA" dirty="0">
                <a:latin typeface="Arial" panose="020B0604020202020204" pitchFamily="34" charset="0"/>
                <a:cs typeface="Arial" panose="020B0604020202020204" pitchFamily="34" charset="0"/>
              </a:rPr>
              <a:t>да се стекне општи увид у стресогеност живота током пандемије и емоционална стања с намјером очувања менталног здравља и опште добробити актера васпитно-образовног процеса. </a:t>
            </a:r>
            <a:endParaRPr lang="sr-Latn-B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sr-Cyrl-BA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sr-Cyrl-BA" dirty="0"/>
          </a:p>
          <a:p>
            <a:pPr algn="just"/>
            <a:endParaRPr lang="sr-Cyrl-BA" dirty="0" smtClean="0"/>
          </a:p>
          <a:p>
            <a:pPr algn="just"/>
            <a:endParaRPr lang="sr-Cyrl-BA" dirty="0"/>
          </a:p>
          <a:p>
            <a:pPr algn="just"/>
            <a:endParaRPr lang="sr-Cyrl-BA" dirty="0" smtClean="0"/>
          </a:p>
          <a:p>
            <a:pPr algn="just"/>
            <a:endParaRPr lang="sr-Cyrl-BA" dirty="0"/>
          </a:p>
          <a:p>
            <a:pPr algn="just"/>
            <a:endParaRPr lang="sr-Latn-BA" dirty="0"/>
          </a:p>
        </p:txBody>
      </p:sp>
    </p:spTree>
    <p:extLst>
      <p:ext uri="{BB962C8B-B14F-4D97-AF65-F5344CB8AC3E}">
        <p14:creationId xmlns:p14="http://schemas.microsoft.com/office/powerpoint/2010/main" val="39982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</TotalTime>
  <Words>2349</Words>
  <Application>Microsoft Office PowerPoint</Application>
  <PresentationFormat>On-screen Show (4:3)</PresentationFormat>
  <Paragraphs>370</Paragraphs>
  <Slides>33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ＭＳ Ｐゴシック</vt:lpstr>
      <vt:lpstr>Arial</vt:lpstr>
      <vt:lpstr>Calibri</vt:lpstr>
      <vt:lpstr>Times New Roman</vt:lpstr>
      <vt:lpstr>Wingdings</vt:lpstr>
      <vt:lpstr>Office Theme</vt:lpstr>
      <vt:lpstr> РЕПУБЛИКА СРПСКА  МИНИСТАРСТВО ПРОСВЈЕТЕ И КУЛТУРЕ РЕПУБЛИЧКИ ПЕДАГОШКИ ЗАВОД Милоша Обилића 39 Бањалука, Тел/факс 051/430-110, 430-100; e-mail: pedagoski.zavod@rpz-rs.org </vt:lpstr>
      <vt:lpstr>PowerPoint Presentation</vt:lpstr>
      <vt:lpstr>PowerPoint Presentation</vt:lpstr>
      <vt:lpstr>PowerPoint Presentation</vt:lpstr>
      <vt:lpstr>PowerPoint Presentation</vt:lpstr>
      <vt:lpstr>Пројектне активности</vt:lpstr>
      <vt:lpstr>Учесници пројекта</vt:lpstr>
      <vt:lpstr>Задаци</vt:lpstr>
      <vt:lpstr>PowerPoint Presentation</vt:lpstr>
      <vt:lpstr>Структура узорка</vt:lpstr>
      <vt:lpstr>PowerPoint Presentation</vt:lpstr>
      <vt:lpstr>PowerPoint Presentation</vt:lpstr>
      <vt:lpstr>PowerPoint Presentation</vt:lpstr>
      <vt:lpstr>Тешкоће ученика у наставном процесу током пандемије: </vt:lpstr>
      <vt:lpstr>КАНАЛИ КОМУНИКАЦИЈЕ У ШКОЛИ </vt:lpstr>
      <vt:lpstr>Од којих елемената зависи комуникација у школи?</vt:lpstr>
      <vt:lpstr>ВАЖНО ЈЕ </vt:lpstr>
      <vt:lpstr>ПРИМЈЕРИ КОМУНИКАЦИОНИХ КАНАЛА У ШКОЛИ </vt:lpstr>
      <vt:lpstr>КОЈА КОМУНИКАЦИОНА СРЕДСТВА РАЗЛИЧИТЕ ГРУПЕ ПРЕФЕРИРАЈУ </vt:lpstr>
      <vt:lpstr> РЕФЛЕКСИЈА И САМОРЕФЛЕКСИЈА - темељне компетенције наставника </vt:lpstr>
      <vt:lpstr>Компетенције наставника</vt:lpstr>
      <vt:lpstr>Компетенције наставника</vt:lpstr>
      <vt:lpstr>ПИТАЊА ЗА ПОКРЕТАЊЕ САМОРЕФЛЕКСИЈЕ</vt:lpstr>
      <vt:lpstr>САМОРЕФЛЕКСИЈА У ФУНКЦИЈИ САМОУВИДА У СПОСТВЕНИ РАД  (Шта? Зашто? Како?)</vt:lpstr>
      <vt:lpstr>КРИТИЧКОМ САМОРЕФЛЕКСИЈОМ ДО РАЗВОЈА ПРОФЕСИОНАЛНИХ КОМПЕТЕНЦИЈА НАСТАВНИКА </vt:lpstr>
      <vt:lpstr>ОСНОВНИ ПРИНЦИПИ НА КОЈИМА СЕ ТЕМЕЉИ САМОРЕФЛЕКСИЈА  </vt:lpstr>
      <vt:lpstr>ЗНАЧАЈ САМОРЕФЛЕКСИЈЕ </vt:lpstr>
      <vt:lpstr>МЕТОДЕ И ТЕХНИКЕ ЗА ИСПИТИВАЊЕ СОПСТВЕНЕ ПРАКСЕ (САМОРЕФЛЕКСИЈА) </vt:lpstr>
      <vt:lpstr>УТИЦАЈ РАЗЛИЧИТИХ НАСТАВНИЧКИХ ФАКТОРА НА УСПЈЕХ (Hattie 2009)</vt:lpstr>
      <vt:lpstr>УТИЦАЈ НАСТАВНИКА НА УСПЈЕХ УЧЕНИКА</vt:lpstr>
      <vt:lpstr>ПРЕПОРУКЕ</vt:lpstr>
      <vt:lpstr>НОВИ НАСТАВНИ ПРОГРАМИ </vt:lpstr>
      <vt:lpstr>РАЗНО </vt:lpstr>
    </vt:vector>
  </TitlesOfParts>
  <Company>Republicki pedagoski zavod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САВЈЕТОВАЊЕ ЗА НАСТАВНИКЕ ИНФОРМАТИКЕ</dc:title>
  <dc:creator>Aleksandra Stankovic</dc:creator>
  <cp:lastModifiedBy>24. Milija Marjanovic</cp:lastModifiedBy>
  <cp:revision>78</cp:revision>
  <dcterms:created xsi:type="dcterms:W3CDTF">2017-07-14T07:47:05Z</dcterms:created>
  <dcterms:modified xsi:type="dcterms:W3CDTF">2022-10-07T13:02:06Z</dcterms:modified>
</cp:coreProperties>
</file>