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4" r:id="rId8"/>
    <p:sldId id="267" r:id="rId9"/>
    <p:sldId id="26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.babic\Desktop\Diode\PLX-DAQ-v2.11%20Ispravljacka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sz="1600" dirty="0"/>
              <a:t>Струјно-напонска</a:t>
            </a:r>
            <a:r>
              <a:rPr lang="sr-Cyrl-RS" sz="1600" baseline="0" dirty="0"/>
              <a:t> карактеристика диоде</a:t>
            </a:r>
            <a:endParaRPr 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'Simple Data'!$C$2:$C$27</c:f>
              <c:numCache>
                <c:formatCode>General</c:formatCode>
                <c:ptCount val="26"/>
                <c:pt idx="0">
                  <c:v>-0.12</c:v>
                </c:pt>
                <c:pt idx="1">
                  <c:v>-0.18</c:v>
                </c:pt>
                <c:pt idx="2">
                  <c:v>-0.63</c:v>
                </c:pt>
                <c:pt idx="3">
                  <c:v>-1.06</c:v>
                </c:pt>
                <c:pt idx="4">
                  <c:v>-1.32</c:v>
                </c:pt>
                <c:pt idx="5">
                  <c:v>-1.69</c:v>
                </c:pt>
                <c:pt idx="6">
                  <c:v>-2.11</c:v>
                </c:pt>
                <c:pt idx="7">
                  <c:v>-2.41</c:v>
                </c:pt>
                <c:pt idx="8">
                  <c:v>-2.64</c:v>
                </c:pt>
                <c:pt idx="9">
                  <c:v>-2.89</c:v>
                </c:pt>
                <c:pt idx="10">
                  <c:v>-3.17</c:v>
                </c:pt>
                <c:pt idx="11">
                  <c:v>-3.61</c:v>
                </c:pt>
                <c:pt idx="12">
                  <c:v>-4.16</c:v>
                </c:pt>
                <c:pt idx="13">
                  <c:v>0.17</c:v>
                </c:pt>
                <c:pt idx="14">
                  <c:v>0.49</c:v>
                </c:pt>
                <c:pt idx="15">
                  <c:v>0.68</c:v>
                </c:pt>
                <c:pt idx="16">
                  <c:v>0.77</c:v>
                </c:pt>
                <c:pt idx="17">
                  <c:v>0.84</c:v>
                </c:pt>
                <c:pt idx="18">
                  <c:v>0.92</c:v>
                </c:pt>
                <c:pt idx="19">
                  <c:v>1</c:v>
                </c:pt>
                <c:pt idx="20">
                  <c:v>1.04</c:v>
                </c:pt>
                <c:pt idx="21">
                  <c:v>1.1100000000000001</c:v>
                </c:pt>
                <c:pt idx="22">
                  <c:v>1.18</c:v>
                </c:pt>
                <c:pt idx="23">
                  <c:v>1.22</c:v>
                </c:pt>
                <c:pt idx="24">
                  <c:v>1.27</c:v>
                </c:pt>
                <c:pt idx="25">
                  <c:v>1.36</c:v>
                </c:pt>
              </c:numCache>
            </c:numRef>
          </c:xVal>
          <c:yVal>
            <c:numRef>
              <c:f>'Simple Data'!$D$2:$D$27</c:f>
              <c:numCache>
                <c:formatCode>General</c:formatCode>
                <c:ptCount val="2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0.22</c:v>
                </c:pt>
                <c:pt idx="7">
                  <c:v>0.22</c:v>
                </c:pt>
                <c:pt idx="8">
                  <c:v>0</c:v>
                </c:pt>
                <c:pt idx="9">
                  <c:v>0.22</c:v>
                </c:pt>
                <c:pt idx="10">
                  <c:v>-0.22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0.22</c:v>
                </c:pt>
                <c:pt idx="15">
                  <c:v>1.56</c:v>
                </c:pt>
                <c:pt idx="16">
                  <c:v>4.22</c:v>
                </c:pt>
                <c:pt idx="17">
                  <c:v>6</c:v>
                </c:pt>
                <c:pt idx="18">
                  <c:v>8.66</c:v>
                </c:pt>
                <c:pt idx="19">
                  <c:v>11.11</c:v>
                </c:pt>
                <c:pt idx="20">
                  <c:v>16.22</c:v>
                </c:pt>
                <c:pt idx="21">
                  <c:v>22.44</c:v>
                </c:pt>
                <c:pt idx="22">
                  <c:v>29.1</c:v>
                </c:pt>
                <c:pt idx="23">
                  <c:v>37.770000000000003</c:v>
                </c:pt>
                <c:pt idx="24">
                  <c:v>47.54</c:v>
                </c:pt>
                <c:pt idx="25">
                  <c:v>55.32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FE85-40E7-A78C-D49023A57E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979960"/>
        <c:axId val="187332896"/>
      </c:scatterChart>
      <c:valAx>
        <c:axId val="190979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 sz="1400" dirty="0"/>
                  <a:t>Напон</a:t>
                </a:r>
                <a:r>
                  <a:rPr lang="sr-Cyrl-RS" sz="1400" baseline="0" dirty="0"/>
                  <a:t> </a:t>
                </a:r>
                <a:r>
                  <a:rPr lang="sr-Latn-RS" sz="1400" baseline="0" dirty="0"/>
                  <a:t>(V)</a:t>
                </a:r>
                <a:endParaRPr lang="en-US" sz="14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332896"/>
        <c:crosses val="autoZero"/>
        <c:crossBetween val="midCat"/>
      </c:valAx>
      <c:valAx>
        <c:axId val="187332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r-Cyrl-RS" sz="1400" dirty="0"/>
                  <a:t>Јачина струје (</a:t>
                </a:r>
                <a:r>
                  <a:rPr lang="sr-Latn-RS" sz="1400" dirty="0" err="1"/>
                  <a:t>mA</a:t>
                </a:r>
                <a:r>
                  <a:rPr lang="sr-Cyrl-RS" sz="1400" dirty="0"/>
                  <a:t>)</a:t>
                </a:r>
                <a:endParaRPr lang="en-US" sz="1400" dirty="0"/>
              </a:p>
            </c:rich>
          </c:tx>
          <c:layout>
            <c:manualLayout>
              <c:xMode val="edge"/>
              <c:yMode val="edge"/>
              <c:x val="7.8538051466555524E-3"/>
              <c:y val="0.209378877779565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9799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ADA09C-AE84-293E-8F61-2B2A773E7A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02696642-4CD6-5E29-43D2-A856A65731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9F99F59-BE71-7958-E673-52E33CBF5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2150C4-241B-1404-1CCA-066654FFE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FB690C-A81A-3857-6164-AD209379A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41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F28B51-4504-F472-D947-11D381750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DEB786D-422C-A98D-ED27-7764AC0CC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264816-3C49-1545-6CFC-E1A41646D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F0DD81-5E73-5042-FB30-756186934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63BF7A7-B1F2-46C7-86D0-AF199A6A4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4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015F154B-14CA-0A84-7072-24B1AB6AF5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1477EC6-3ACF-79F5-1FC8-10600F632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C6993F7-32D8-8B87-B501-36DDD685D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D06E449-EE68-AF2E-EC66-2EE58873D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A19533A-F53B-7CF9-A529-C8B930E79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566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34FE7C-33E1-F18C-E0B9-01932C438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E2EEB2C-E8DB-9896-590D-0928E83CBE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44C8E7D-5723-F5DA-1E28-37E5D5A9B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743E569-9FED-7F3B-DFBB-AD2D3C0D3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8A3678-23B1-5BED-6B2B-465430CF8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9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65C476-0B71-8AF1-7A29-AF0346667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FCB473-764F-1235-F50B-A11057ED7C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32A49B-0CE3-DC66-B8E7-9E0F2D4E1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BC325F0-3055-1ACF-5826-C4D04D4B6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F56F76B-DA6E-83D4-6254-9A446E334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125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013BFB4-2B63-CF5B-4CF1-B248DB45C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A44A70E-F556-FCA8-633D-CC02ADBC75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F348F35-9A0C-E1B7-411C-51359A4B4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8468D80-CD7F-1FD3-234E-7571DA8F4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B26656C-7801-FE94-B236-A9C9DCB5B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C0189A7-1193-4B0B-E8E2-38DB2CF79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61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0E004D-D810-765E-D195-3812714C5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DDD1088-50F0-89DE-241A-AAF3FB487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3C92C7E-5121-0D65-648D-AB2CFAD6C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7DA0768-1602-97C6-0606-63319D43F8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03DB8677-C0C0-B912-D8EF-F0A33150A0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5B164E7D-597A-5FF4-4302-37333D62C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BF95A7A-F135-C6EF-6D78-48A518301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8D171F05-1E04-F73B-D15E-3BA20B1B6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10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685234B-3B75-4801-BFA8-153F8B2C6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A1D261D-B7B6-75A5-9E2B-04064B7FA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05C9EBF-2BF9-0AC8-B531-66E3AC0ED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5D4E502-9240-DDF0-D35B-82A3FBE1B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9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80D6DCB-8894-C868-6EED-32FCEE9FC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7678CF7-3282-C081-A6FE-BC26C9CF7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1AAACF-B12C-A4BF-2308-C653D0E79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778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6E92B1-3453-3725-9683-9B11D45D2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09E2F2-B5AC-835D-ADE8-431FDB434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A4692DD-87D2-B75E-2A90-5EC94C340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471491-A46A-2F10-779A-058D26D27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5E95053-3D94-F36F-4093-5C72A21553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BA9B5C5-EBF2-055E-0DAC-C853CF93D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099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037EF2-A9BA-6059-B381-EE6DE298D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82541373-EE45-FA69-EC78-55879B0B54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11A5674-72C5-125E-6185-6688F4874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FC3F6A-60D8-60A0-5292-759D9100E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CE5643A1-4BC4-9322-02D3-1F7F6DC0D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809C96C-04E3-8756-F91B-0D9A5D74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72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37C8EB9-8434-996F-7974-99BFDAB82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DD829F-8CE6-5A33-8B17-A05DE78D0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4CB380-69B4-C7B1-700F-5E210B5ED4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AF0BE-E4E3-4789-860D-FB8DF1CCCE3D}" type="datetimeFigureOut">
              <a:rPr lang="en-US" smtClean="0"/>
              <a:t>10/7/2022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0B0466-56DD-EA95-1040-0CA9098E2B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0DC718E-5113-EC6A-70C3-B18E6AD10E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6C567E-E89D-41B1-B069-F0A01FC214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81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r.m.wikipedia.org/wiki/%D0%9C%D0%B8%D0%BA%D1%80%D0%BE%D0%BF%D1%80%D0%BE%D1%86%D0%B5%D1%81%D0%BE%D1%80" TargetMode="External"/><Relationship Id="rId7" Type="http://schemas.openxmlformats.org/officeDocument/2006/relationships/hyperlink" Target="https://sr.m.wikipedia.org/w/index.php?title=%D0%9A%D0%BE%D0%BD%D1%82%D1%80%D0%BE%D0%BB%D0%BD%D0%B0_%D0%BF%D0%B5%D1%82%D1%99%D0%B0&amp;action=edit&amp;redlink=1" TargetMode="External"/><Relationship Id="rId2" Type="http://schemas.openxmlformats.org/officeDocument/2006/relationships/hyperlink" Target="https://sr.m.wikipedia.org/wiki/%D0%98%D0%BD%D1%82%D0%B5%D0%B3%D1%80%D0%B8%D1%81%D0%B0%D0%BD%D0%BE_%D0%BA%D0%BE%D0%BB%D0%B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r.m.wikipedia.org/wiki/Elektronski_oscilator" TargetMode="External"/><Relationship Id="rId5" Type="http://schemas.openxmlformats.org/officeDocument/2006/relationships/hyperlink" Target="https://sr.m.wikipedia.org/wiki/%D0%91%D1%80%D0%BE%D1%98%D0%B0%D1%87" TargetMode="External"/><Relationship Id="rId4" Type="http://schemas.openxmlformats.org/officeDocument/2006/relationships/hyperlink" Target="https://sr.m.wikipedia.org/wiki/%D0%A0%D0%B0%D1%87%D1%83%D0%BD%D0%B0%D1%80%D1%81%D0%BA%D0%B0_%D0%BC%D0%B5%D0%BC%D0%BE%D1%80%D0%B8%D1%98%D0%B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arduino.cc/built-in-examples/basics" TargetMode="External"/><Relationship Id="rId2" Type="http://schemas.openxmlformats.org/officeDocument/2006/relationships/hyperlink" Target="https://www.arduino.cc/en/softwar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parallax.com/package/plx-daq/" TargetMode="External"/><Relationship Id="rId4" Type="http://schemas.openxmlformats.org/officeDocument/2006/relationships/hyperlink" Target="http://www.infoelektronika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CE087A-9705-4435-2DB4-86848B6C31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err="1"/>
              <a:t>Ардуино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C43D04D-BA7A-02B4-B840-9D9FFAFC39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Cyrl-RS" dirty="0"/>
              <a:t>у настави физике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56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8DD48A-469B-6E9A-FB5D-7393987EB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Шта је </a:t>
            </a:r>
            <a:r>
              <a:rPr lang="sr-Cyrl-RS" dirty="0" err="1"/>
              <a:t>Ардуино</a:t>
            </a:r>
            <a:r>
              <a:rPr lang="sr-Cyrl-RS" dirty="0"/>
              <a:t>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B4EEA8B-EB29-962B-36C2-59C8CDFBC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dirty="0"/>
              <a:t>То је </a:t>
            </a:r>
            <a:r>
              <a:rPr lang="sr-Cyrl-RS" dirty="0" smtClean="0"/>
              <a:t>микроконтролер </a:t>
            </a:r>
            <a:r>
              <a:rPr lang="sr-Cyrl-RS" dirty="0"/>
              <a:t>на штампаној плочи. </a:t>
            </a:r>
            <a:endParaRPr lang="sr-Latn-RS" dirty="0"/>
          </a:p>
          <a:p>
            <a:r>
              <a:rPr lang="ru-RU" b="1" i="0" dirty="0">
                <a:solidFill>
                  <a:srgbClr val="202122"/>
                </a:solidFill>
                <a:effectLst/>
                <a:latin typeface="-apple-system"/>
              </a:rPr>
              <a:t>Микроконтролер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 је дигитална електронска направа у облику </a:t>
            </a:r>
            <a:r>
              <a:rPr lang="ru-RU" b="0" i="0" u="none" strike="noStrike" dirty="0">
                <a:solidFill>
                  <a:srgbClr val="3366CC"/>
                </a:solidFill>
                <a:effectLst/>
                <a:latin typeface="-apple-system"/>
                <a:hlinkClick r:id="rId2" tooltip="Интегрисано коло"/>
              </a:rPr>
              <a:t>интегрисаног кола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. Намјена микроконтролера је управљање уређајима и процесима, па у себи има интегрисан </a:t>
            </a:r>
            <a:r>
              <a:rPr lang="ru-RU" b="0" i="0" u="none" strike="noStrike" dirty="0">
                <a:solidFill>
                  <a:srgbClr val="3366CC"/>
                </a:solidFill>
                <a:effectLst/>
                <a:latin typeface="-apple-system"/>
                <a:hlinkClick r:id="rId3" tooltip="Микропроцесор"/>
              </a:rPr>
              <a:t>микропроцесор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, </a:t>
            </a:r>
            <a:r>
              <a:rPr lang="ru-RU" b="0" i="0" u="none" strike="noStrike" dirty="0">
                <a:solidFill>
                  <a:srgbClr val="3366CC"/>
                </a:solidFill>
                <a:effectLst/>
                <a:latin typeface="-apple-system"/>
                <a:hlinkClick r:id="rId4" tooltip="Рачунарска меморија"/>
              </a:rPr>
              <a:t>меморију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, дигиталне и аналогне улазе и излазе, дигиталне </a:t>
            </a:r>
            <a:r>
              <a:rPr lang="ru-RU" b="0" i="0" dirty="0" smtClean="0">
                <a:solidFill>
                  <a:srgbClr val="202122"/>
                </a:solidFill>
                <a:effectLst/>
                <a:latin typeface="-apple-system"/>
              </a:rPr>
              <a:t>сатове („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тајмере“), </a:t>
            </a:r>
            <a:r>
              <a:rPr lang="ru-RU" b="0" i="0" u="none" strike="noStrike" dirty="0">
                <a:solidFill>
                  <a:srgbClr val="3366CC"/>
                </a:solidFill>
                <a:effectLst/>
                <a:latin typeface="-apple-system"/>
                <a:hlinkClick r:id="rId5" tooltip="Бројач"/>
              </a:rPr>
              <a:t>бројаче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 („каунтере“), </a:t>
            </a:r>
            <a:r>
              <a:rPr lang="ru-RU" b="0" i="0" u="none" strike="noStrike" dirty="0">
                <a:solidFill>
                  <a:srgbClr val="3366CC"/>
                </a:solidFill>
                <a:effectLst/>
                <a:latin typeface="-apple-system"/>
                <a:hlinkClick r:id="rId6" tooltip="Elektronski oscilator"/>
              </a:rPr>
              <a:t>осцилаторе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, комуникационе склопове („интерфејсе“) и друге додатке за које је некада био потребан низ посебних интегралних кола („чипова“). Микроконтролер нормално ради у </a:t>
            </a:r>
            <a:r>
              <a:rPr lang="ru-RU" b="0" i="0" u="none" strike="noStrike" dirty="0">
                <a:solidFill>
                  <a:srgbClr val="DD3333"/>
                </a:solidFill>
                <a:effectLst/>
                <a:latin typeface="-apple-system"/>
                <a:hlinkClick r:id="rId7" tooltip="Контролна петља (страница не постоји)"/>
              </a:rPr>
              <a:t>контролној петљи</a:t>
            </a:r>
            <a:r>
              <a:rPr lang="ru-RU" b="0" i="0" dirty="0">
                <a:solidFill>
                  <a:srgbClr val="202122"/>
                </a:solidFill>
                <a:effectLst/>
                <a:latin typeface="-apple-system"/>
              </a:rPr>
              <a:t>, дакле очитава улазе и затим подешава излазе у складу са својим програмом. Петља се стално понавља док траје контрола процеса.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477434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7BD9E0-5C23-6C57-0096-4F00A58CA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2357"/>
            <a:ext cx="10515600" cy="5404606"/>
          </a:xfrm>
        </p:spPr>
        <p:txBody>
          <a:bodyPr>
            <a:normAutofit/>
          </a:bodyPr>
          <a:lstStyle/>
          <a:p>
            <a:r>
              <a:rPr lang="sr-Cyrl-RS" dirty="0"/>
              <a:t>Мозак </a:t>
            </a:r>
            <a:r>
              <a:rPr lang="sr-Cyrl-RS" dirty="0" err="1"/>
              <a:t>Ардуино</a:t>
            </a:r>
            <a:r>
              <a:rPr lang="sr-Cyrl-RS" dirty="0"/>
              <a:t> плоче, </a:t>
            </a:r>
            <a:r>
              <a:rPr lang="sr-Cyrl-RS" dirty="0" err="1"/>
              <a:t>микроконтролер</a:t>
            </a:r>
            <a:r>
              <a:rPr lang="sr-Cyrl-RS" dirty="0"/>
              <a:t>, може се пронаћи у машинама за прање веша, паметним телефонима, телевизорима… они контролишу моторе и грејаче, дешифрују сигнале даљинског управљања, </a:t>
            </a:r>
            <a:r>
              <a:rPr lang="sr-Cyrl-RS" dirty="0" err="1"/>
              <a:t>мјере</a:t>
            </a:r>
            <a:r>
              <a:rPr lang="sr-Cyrl-RS" dirty="0"/>
              <a:t> температуру и још много тога</a:t>
            </a:r>
          </a:p>
          <a:p>
            <a:r>
              <a:rPr lang="sr-Cyrl-RS" dirty="0"/>
              <a:t>За разлику од персоналних рачунара или таблета, </a:t>
            </a:r>
            <a:r>
              <a:rPr lang="sr-Cyrl-RS" dirty="0" err="1"/>
              <a:t>Ардуино</a:t>
            </a:r>
            <a:r>
              <a:rPr lang="sr-Cyrl-RS" dirty="0"/>
              <a:t> није дизајниран за рад са људима него са машинама</a:t>
            </a:r>
            <a:r>
              <a:rPr lang="sr-Latn-RS" dirty="0"/>
              <a:t>. </a:t>
            </a:r>
            <a:r>
              <a:rPr lang="sr-Cyrl-RS" dirty="0"/>
              <a:t>То значи да не постоји једноставан начин за повезивање екрана или тастатуре, али постоје бројни начини за повезивање уређаја или компоненти као што су прекидачи, </a:t>
            </a:r>
            <a:r>
              <a:rPr lang="sr-Latn-RS" dirty="0"/>
              <a:t>LED</a:t>
            </a:r>
            <a:r>
              <a:rPr lang="sr-Cyrl-RS" dirty="0"/>
              <a:t>-ови</a:t>
            </a:r>
            <a:r>
              <a:rPr lang="sr-Latn-RS" dirty="0"/>
              <a:t>, </a:t>
            </a:r>
            <a:r>
              <a:rPr lang="sr-Cyrl-RS" dirty="0" err="1"/>
              <a:t>промјенљиви</a:t>
            </a:r>
            <a:r>
              <a:rPr lang="sr-Cyrl-RS" dirty="0"/>
              <a:t> отпорници и велики број сензора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916926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8151D24-1D37-5629-3B13-EB859A475B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54602"/>
            <a:ext cx="10515600" cy="5422361"/>
          </a:xfrm>
        </p:spPr>
        <p:txBody>
          <a:bodyPr/>
          <a:lstStyle/>
          <a:p>
            <a:r>
              <a:rPr lang="sr-Cyrl-RS" dirty="0" err="1"/>
              <a:t>Ардуино</a:t>
            </a:r>
            <a:r>
              <a:rPr lang="sr-Cyrl-RS" dirty="0"/>
              <a:t> плоче се могу програмирати па се стога могу користити на много различитих начина</a:t>
            </a:r>
            <a:endParaRPr lang="sr-Latn-RS" dirty="0"/>
          </a:p>
          <a:p>
            <a:r>
              <a:rPr lang="sr-Cyrl-RS" dirty="0"/>
              <a:t>На Интернету постоји велики број сајтова који нуде готове пројекте за употребу </a:t>
            </a:r>
            <a:r>
              <a:rPr lang="sr-Cyrl-RS" dirty="0" err="1"/>
              <a:t>Ардуина</a:t>
            </a:r>
            <a:r>
              <a:rPr lang="sr-Cyrl-RS" dirty="0"/>
              <a:t> са комплетним објашњењем за софтвер и хардвер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552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F394E5-B50C-7290-37E8-EAC93F054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Традиционални поступак за одређивање карактеристике диоде</a:t>
            </a:r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xmlns="" id="{046978D2-43C2-A4AA-017A-B1B494FB6E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9148" y="1825624"/>
            <a:ext cx="7465151" cy="4779361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0" r="2703"/>
          <a:stretch/>
        </p:blipFill>
        <p:spPr>
          <a:xfrm>
            <a:off x="1963270" y="1801906"/>
            <a:ext cx="4518212" cy="299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249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AA75B18-DFCA-1192-85EF-704E04AA4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Поступак </a:t>
            </a:r>
            <a:r>
              <a:rPr lang="sr-Cyrl-RS" dirty="0" err="1"/>
              <a:t>кориштењем</a:t>
            </a:r>
            <a:r>
              <a:rPr lang="sr-Cyrl-RS" dirty="0"/>
              <a:t> </a:t>
            </a:r>
            <a:r>
              <a:rPr lang="sr-Cyrl-RS" dirty="0" err="1"/>
              <a:t>Ардуина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xmlns="" id="{D11F7F9C-F95B-B243-2A72-46FC1C6E7C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2493" y="1327070"/>
            <a:ext cx="5628443" cy="5309365"/>
          </a:xfrm>
        </p:spPr>
      </p:pic>
    </p:spTree>
    <p:extLst>
      <p:ext uri="{BB962C8B-B14F-4D97-AF65-F5344CB8AC3E}">
        <p14:creationId xmlns:p14="http://schemas.microsoft.com/office/powerpoint/2010/main" val="1812330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7264990-F738-07D8-320D-951DF7F61DC3}"/>
              </a:ext>
            </a:extLst>
          </p:cNvPr>
          <p:cNvSpPr txBox="1"/>
          <p:nvPr/>
        </p:nvSpPr>
        <p:spPr>
          <a:xfrm>
            <a:off x="3047260" y="476564"/>
            <a:ext cx="609452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US" sz="1800" b="0" i="0" u="none" strike="noStrike" baseline="0" dirty="0">
              <a:latin typeface="MinionPro-Medium"/>
            </a:endParaRP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float R = 22.0;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void setup() {</a:t>
            </a:r>
          </a:p>
          <a:p>
            <a:pPr algn="l"/>
            <a:r>
              <a:rPr lang="en-US" sz="1800" b="0" i="0" u="none" strike="noStrike" baseline="0" dirty="0" err="1">
                <a:latin typeface="MinionPro-Medium"/>
              </a:rPr>
              <a:t>Serial.begin</a:t>
            </a:r>
            <a:r>
              <a:rPr lang="en-US" sz="1800" b="0" i="0" u="none" strike="noStrike" baseline="0" dirty="0">
                <a:latin typeface="MinionPro-Medium"/>
              </a:rPr>
              <a:t>(9600);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}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void loop()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{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int voltageA0 = </a:t>
            </a:r>
            <a:r>
              <a:rPr lang="en-US" sz="1800" b="0" i="0" u="none" strike="noStrike" baseline="0" dirty="0" err="1">
                <a:latin typeface="MinionPro-Medium"/>
              </a:rPr>
              <a:t>analogRead</a:t>
            </a:r>
            <a:r>
              <a:rPr lang="en-US" sz="1800" b="0" i="0" u="none" strike="noStrike" baseline="0" dirty="0">
                <a:latin typeface="MinionPro-Medium"/>
              </a:rPr>
              <a:t>(0);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int voltageA1 = </a:t>
            </a:r>
            <a:r>
              <a:rPr lang="en-US" sz="1800" b="0" i="0" u="none" strike="noStrike" baseline="0" dirty="0" err="1">
                <a:latin typeface="MinionPro-Medium"/>
              </a:rPr>
              <a:t>analogRead</a:t>
            </a:r>
            <a:r>
              <a:rPr lang="en-US" sz="1800" b="0" i="0" u="none" strike="noStrike" baseline="0" dirty="0">
                <a:latin typeface="MinionPro-Medium"/>
              </a:rPr>
              <a:t>(1);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int voltageA2 = </a:t>
            </a:r>
            <a:r>
              <a:rPr lang="en-US" sz="1800" b="0" i="0" u="none" strike="noStrike" baseline="0" dirty="0" err="1">
                <a:latin typeface="MinionPro-Medium"/>
              </a:rPr>
              <a:t>analogRead</a:t>
            </a:r>
            <a:r>
              <a:rPr lang="en-US" sz="1800" b="0" i="0" u="none" strike="noStrike" baseline="0" dirty="0">
                <a:latin typeface="MinionPro-Medium"/>
              </a:rPr>
              <a:t>(2);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float </a:t>
            </a:r>
            <a:r>
              <a:rPr lang="en-US" sz="1800" b="0" i="0" u="none" strike="noStrike" baseline="0" dirty="0" err="1">
                <a:latin typeface="MinionPro-Medium"/>
              </a:rPr>
              <a:t>voltageDiode</a:t>
            </a:r>
            <a:r>
              <a:rPr lang="en-US" sz="1800" b="0" i="0" u="none" strike="noStrike" baseline="0" dirty="0">
                <a:latin typeface="MinionPro-Medium"/>
              </a:rPr>
              <a:t> = ((float)voltageA0 - (float)voltageA1)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* 5.0 / 1023.0;</a:t>
            </a:r>
          </a:p>
          <a:p>
            <a:pPr algn="l"/>
            <a:r>
              <a:rPr lang="da-DK" sz="1800" b="0" i="0" u="none" strike="noStrike" baseline="0" dirty="0">
                <a:latin typeface="MinionPro-Medium"/>
              </a:rPr>
              <a:t>float voltageResistor = ((float)voltageA1 - (float)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voltageA2) * 5.0 / 1023.0;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float current = </a:t>
            </a:r>
            <a:r>
              <a:rPr lang="en-US" sz="1800" b="0" i="0" u="none" strike="noStrike" baseline="0" dirty="0" err="1">
                <a:latin typeface="MinionPro-Medium"/>
              </a:rPr>
              <a:t>voltageResistor</a:t>
            </a:r>
            <a:r>
              <a:rPr lang="en-US" sz="1800" b="0" i="0" u="none" strike="noStrike" baseline="0" dirty="0">
                <a:latin typeface="MinionPro-Medium"/>
              </a:rPr>
              <a:t> / R;</a:t>
            </a:r>
          </a:p>
          <a:p>
            <a:pPr algn="l"/>
            <a:r>
              <a:rPr lang="en-US" sz="1800" b="0" i="0" u="none" strike="noStrike" baseline="0" dirty="0" err="1">
                <a:latin typeface="MinionPro-Medium"/>
              </a:rPr>
              <a:t>Serial.print</a:t>
            </a:r>
            <a:r>
              <a:rPr lang="en-US" sz="1800" b="0" i="0" u="none" strike="noStrike" baseline="0" dirty="0">
                <a:latin typeface="MinionPro-Medium"/>
              </a:rPr>
              <a:t>("DATA,");</a:t>
            </a:r>
          </a:p>
          <a:p>
            <a:pPr algn="l"/>
            <a:r>
              <a:rPr lang="en-US" sz="1800" b="0" i="0" u="none" strike="noStrike" baseline="0" dirty="0" err="1">
                <a:latin typeface="MinionPro-Medium"/>
              </a:rPr>
              <a:t>Serial.print</a:t>
            </a:r>
            <a:r>
              <a:rPr lang="en-US" sz="1800" b="0" i="0" u="none" strike="noStrike" baseline="0" dirty="0">
                <a:latin typeface="MinionPro-Medium"/>
              </a:rPr>
              <a:t>(</a:t>
            </a:r>
            <a:r>
              <a:rPr lang="en-US" sz="1800" b="0" i="0" u="none" strike="noStrike" baseline="0" dirty="0" err="1">
                <a:latin typeface="MinionPro-Medium"/>
              </a:rPr>
              <a:t>voltageDiode</a:t>
            </a:r>
            <a:r>
              <a:rPr lang="en-US" sz="1800" b="0" i="0" u="none" strike="noStrike" baseline="0" dirty="0">
                <a:latin typeface="MinionPro-Medium"/>
              </a:rPr>
              <a:t>);</a:t>
            </a:r>
          </a:p>
          <a:p>
            <a:pPr algn="l"/>
            <a:r>
              <a:rPr lang="en-US" sz="1800" b="0" i="0" u="none" strike="noStrike" baseline="0" dirty="0" err="1">
                <a:latin typeface="MinionPro-Medium"/>
              </a:rPr>
              <a:t>Serial.print</a:t>
            </a:r>
            <a:r>
              <a:rPr lang="en-US" sz="1800" b="0" i="0" u="none" strike="noStrike" baseline="0" dirty="0">
                <a:latin typeface="MinionPro-Medium"/>
              </a:rPr>
              <a:t>(",");</a:t>
            </a:r>
          </a:p>
          <a:p>
            <a:pPr algn="l"/>
            <a:r>
              <a:rPr lang="en-US" sz="1800" b="0" i="0" u="none" strike="noStrike" baseline="0" dirty="0" err="1">
                <a:latin typeface="MinionPro-Medium"/>
              </a:rPr>
              <a:t>Serial.println</a:t>
            </a:r>
            <a:r>
              <a:rPr lang="en-US" sz="1800" b="0" i="0" u="none" strike="noStrike" baseline="0" dirty="0">
                <a:latin typeface="MinionPro-Medium"/>
              </a:rPr>
              <a:t>(current * 1000);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delay(100);</a:t>
            </a:r>
          </a:p>
          <a:p>
            <a:pPr algn="l"/>
            <a:r>
              <a:rPr lang="en-US" sz="1800" b="0" i="0" u="none" strike="noStrike" baseline="0" dirty="0">
                <a:latin typeface="MinionPro-Medium"/>
              </a:rPr>
              <a:t>}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6C6A655-92BB-E4CE-CDD2-854298B07B5A}"/>
              </a:ext>
            </a:extLst>
          </p:cNvPr>
          <p:cNvSpPr txBox="1"/>
          <p:nvPr/>
        </p:nvSpPr>
        <p:spPr>
          <a:xfrm>
            <a:off x="665825" y="168676"/>
            <a:ext cx="10511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dirty="0"/>
              <a:t>Програмски код за снимање карактеристике диоде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17663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CE9925-48A4-880E-A2C0-13A403BDF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Карактеристика диоде добијена </a:t>
            </a:r>
            <a:r>
              <a:rPr lang="sr-Cyrl-RS" dirty="0" err="1"/>
              <a:t>кориштењем</a:t>
            </a:r>
            <a:r>
              <a:rPr lang="sr-Cyrl-RS" dirty="0"/>
              <a:t> </a:t>
            </a:r>
            <a:r>
              <a:rPr lang="sr-Cyrl-RS" dirty="0" err="1"/>
              <a:t>Ардуина</a:t>
            </a:r>
            <a:r>
              <a:rPr lang="sr-Cyrl-RS" dirty="0"/>
              <a:t> и</a:t>
            </a:r>
            <a:r>
              <a:rPr lang="en-US" dirty="0"/>
              <a:t> </a:t>
            </a:r>
            <a:r>
              <a:rPr lang="sr-Cyrl-RS" dirty="0"/>
              <a:t>програма </a:t>
            </a:r>
            <a:r>
              <a:rPr lang="sr-Latn-RS" dirty="0"/>
              <a:t>Excel</a:t>
            </a:r>
            <a:endParaRPr lang="en-US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6185830"/>
              </p:ext>
            </p:extLst>
          </p:nvPr>
        </p:nvGraphicFramePr>
        <p:xfrm>
          <a:off x="2228295" y="2057399"/>
          <a:ext cx="6506130" cy="4257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24528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8329A8-96F5-524A-99D5-387EAF5C1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За брзи почетак рада са </a:t>
            </a:r>
            <a:r>
              <a:rPr lang="sr-Cyrl-RS" dirty="0" err="1"/>
              <a:t>Ардуином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D8A6FE-E4EC-5D54-E3AA-089830A16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7981"/>
            <a:ext cx="10515600" cy="4578982"/>
          </a:xfrm>
        </p:spPr>
        <p:txBody>
          <a:bodyPr>
            <a:normAutofit fontScale="92500" lnSpcReduction="10000"/>
          </a:bodyPr>
          <a:lstStyle/>
          <a:p>
            <a:r>
              <a:rPr lang="sr-Cyrl-RS" dirty="0" err="1"/>
              <a:t>Ардуино</a:t>
            </a:r>
            <a:r>
              <a:rPr lang="sr-Cyrl-RS" dirty="0"/>
              <a:t> плоча</a:t>
            </a:r>
            <a:endParaRPr lang="sr-Latn-RS" dirty="0"/>
          </a:p>
          <a:p>
            <a:r>
              <a:rPr lang="sr-Cyrl-R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Бесплатни софтвер за комуникацију рачунара и </a:t>
            </a:r>
            <a:r>
              <a:rPr lang="sr-Cyrl-RS" b="0" i="0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Ардуина</a:t>
            </a:r>
            <a:r>
              <a:rPr lang="sr-Cyrl-R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, 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Arduino IDE</a:t>
            </a:r>
            <a:r>
              <a:rPr lang="sr-Cyrl-R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  <a:hlinkClick r:id="rId2"/>
              </a:rPr>
              <a:t>https://www.arduino.cc/en/software</a:t>
            </a:r>
            <a:r>
              <a:rPr lang="sr-Cyrl-RS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 </a:t>
            </a:r>
          </a:p>
          <a:p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Примјери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пројеката са </a:t>
            </a:r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Ардуином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уз објашњења </a:t>
            </a:r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  <a:hlinkClick r:id="rId3"/>
              </a:rPr>
              <a:t>https://docs.arduino.cc/built-in-examples/basics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</a:p>
          <a:p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Ардуино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уно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, 45 пројеката за почетнике и стручњаке, Берт ван Дам, </a:t>
            </a:r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Агеција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Ехо, </a:t>
            </a:r>
            <a:r>
              <a:rPr lang="sr-Latn-RS" dirty="0">
                <a:solidFill>
                  <a:srgbClr val="000000"/>
                </a:solidFill>
                <a:latin typeface="Open Sans" panose="020B0606030504020204" pitchFamily="34" charset="0"/>
                <a:hlinkClick r:id="rId4"/>
              </a:rPr>
              <a:t>www.infoelektronika.net</a:t>
            </a:r>
            <a:r>
              <a:rPr lang="sr-Latn-RS" dirty="0">
                <a:solidFill>
                  <a:srgbClr val="000000"/>
                </a:solidFill>
                <a:latin typeface="Open Sans" panose="020B0606030504020204" pitchFamily="34" charset="0"/>
              </a:rPr>
              <a:t> </a:t>
            </a:r>
            <a:endParaRPr lang="sr-Cyrl-R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За реализацију описаног снимања карактеристике диоде очитани подаци које </a:t>
            </a:r>
            <a:r>
              <a:rPr lang="sr-Cyrl-RS" dirty="0" err="1">
                <a:solidFill>
                  <a:srgbClr val="000000"/>
                </a:solidFill>
                <a:latin typeface="Open Sans" panose="020B0606030504020204" pitchFamily="34" charset="0"/>
              </a:rPr>
              <a:t>Ардуино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 шаље рачунару су прикупљани помоћу </a:t>
            </a:r>
            <a:r>
              <a:rPr lang="sr-Latn-RS" dirty="0">
                <a:solidFill>
                  <a:srgbClr val="000000"/>
                </a:solidFill>
                <a:latin typeface="Open Sans" panose="020B0606030504020204" pitchFamily="34" charset="0"/>
              </a:rPr>
              <a:t>Excel 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документа са уграђеним макроом</a:t>
            </a:r>
            <a:r>
              <a:rPr lang="en-US" dirty="0">
                <a:solidFill>
                  <a:srgbClr val="000000"/>
                </a:solidFill>
                <a:latin typeface="Open Sans" panose="020B0606030504020204" pitchFamily="34" charset="0"/>
              </a:rPr>
              <a:t>, </a:t>
            </a:r>
            <a:r>
              <a:rPr lang="sr-Cyrl-RS" dirty="0">
                <a:solidFill>
                  <a:srgbClr val="000000"/>
                </a:solidFill>
                <a:latin typeface="Open Sans" panose="020B0606030504020204" pitchFamily="34" charset="0"/>
              </a:rPr>
              <a:t>бесплатан</a:t>
            </a:r>
            <a:endParaRPr lang="en-US" dirty="0">
              <a:solidFill>
                <a:srgbClr val="000000"/>
              </a:solidFill>
              <a:latin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dirty="0">
                <a:hlinkClick r:id="rId5"/>
              </a:rPr>
              <a:t>    https://www.parallax.com/package/plx-daq/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66336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335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-apple-system</vt:lpstr>
      <vt:lpstr>Arial</vt:lpstr>
      <vt:lpstr>Calibri</vt:lpstr>
      <vt:lpstr>Calibri Light</vt:lpstr>
      <vt:lpstr>MinionPro-Medium</vt:lpstr>
      <vt:lpstr>Open Sans</vt:lpstr>
      <vt:lpstr>Office Theme</vt:lpstr>
      <vt:lpstr>Ардуино</vt:lpstr>
      <vt:lpstr>Шта је Ардуино?</vt:lpstr>
      <vt:lpstr>PowerPoint Presentation</vt:lpstr>
      <vt:lpstr>PowerPoint Presentation</vt:lpstr>
      <vt:lpstr>Традиционални поступак за одређивање карактеристике диоде</vt:lpstr>
      <vt:lpstr>Поступак кориштењем Ардуина</vt:lpstr>
      <vt:lpstr>PowerPoint Presentation</vt:lpstr>
      <vt:lpstr>Карактеристика диоде добијена кориштењем Ардуина и програма Excel</vt:lpstr>
      <vt:lpstr>За брзи почетак рада са Ардуином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Ардуино</dc:title>
  <dc:creator>Milko Babić</dc:creator>
  <cp:lastModifiedBy>24. Milija Marjanovic</cp:lastModifiedBy>
  <cp:revision>9</cp:revision>
  <dcterms:created xsi:type="dcterms:W3CDTF">2022-08-18T10:41:45Z</dcterms:created>
  <dcterms:modified xsi:type="dcterms:W3CDTF">2022-10-07T12:49:48Z</dcterms:modified>
</cp:coreProperties>
</file>