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  <p:sldId id="266" r:id="rId7"/>
    <p:sldId id="264" r:id="rId8"/>
    <p:sldId id="267" r:id="rId9"/>
    <p:sldId id="268" r:id="rId10"/>
    <p:sldId id="269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9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2D3BFF-3AF5-9498-1E8D-1984A61B48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4D02E5-F305-F612-4E2F-E867AFCEB8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B88FA3-0C60-9128-3BCA-29CDA740F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7AB0E-A611-4326-83F0-6D868BAC502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FF03B4-6C68-1C74-A294-6185F7159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12941E-256C-1CF1-6580-DBF784767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528E3-12B9-43CB-8533-E678B49E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295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6EA23C-8464-79B4-282A-A7994003D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5B656B-1601-D71E-3A12-8E375EB1EC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83D7AD-F4FF-52EA-7D1B-52EC7F40B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7AB0E-A611-4326-83F0-6D868BAC502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60D4A4-3C24-701E-986F-4D1940E90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8AD42-CF0D-1093-6B03-80D0472D9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528E3-12B9-43CB-8533-E678B49E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782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9E909AB-C8B3-8CBD-71A5-6A9022D0B4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1F416D-E784-9EF6-F419-25C48763C1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57ACC4-B651-6B31-443E-BC8386194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7AB0E-A611-4326-83F0-6D868BAC502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E70F12-A8A7-1327-2AF3-8EFDFD1B8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A74468-8E71-7D12-A89D-123F00E86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528E3-12B9-43CB-8533-E678B49E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678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E2AC4C-741D-C2A1-4BF3-7025A976E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305F3C-85D5-6B18-5AFF-A27621E5A7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A5D3C5-6A3D-1B05-6916-22E902B1D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7AB0E-A611-4326-83F0-6D868BAC502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C2B668-89AA-7900-93D5-3BDF53D89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40319E-28E2-71FA-1CB8-F0474D04F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528E3-12B9-43CB-8533-E678B49E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23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AE2F58-9C3A-14A9-AEF3-33DA1D546C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C1320F-03DD-934D-41DD-C07B80CF98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55E1DD-F6EE-4526-B1B6-AF597CE16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7AB0E-A611-4326-83F0-6D868BAC502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AC404F-0EAA-76E0-4960-139956C39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636A7A-8DF2-0264-4852-A926C1EC3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528E3-12B9-43CB-8533-E678B49E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162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4CDF5-CF8C-E713-FD7F-0601183FF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97A38F-D368-931D-658E-DB2E92E51F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EED819-BCB9-6D25-79CB-A19E1C0C45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53B026-A6C8-532B-17EF-C026FC8D37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7AB0E-A611-4326-83F0-6D868BAC502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5025D5-F290-B47C-A19A-73332C711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B72DBA-CDE9-D75B-A913-ACE1A39A3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528E3-12B9-43CB-8533-E678B49E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380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23A367-D418-062A-4CD9-4BB54EAE3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A1EA4E-1CAA-7623-FAE7-07BF5BC6C6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9DCFF5-AD72-1EAE-F2D2-74AD544771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583DA63-B3E4-2924-F80A-1000828033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F7B659-3B52-0C6A-F33B-E4BFCADD9C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AF5C78-5C6C-9F46-166B-8431FFA2D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7AB0E-A611-4326-83F0-6D868BAC502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647E9F-1DAC-06A7-E8B6-65CF624EBC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4387A83-15A4-7E22-7F42-5BE6702A1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528E3-12B9-43CB-8533-E678B49E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199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CD3426-BA52-6E21-06EA-21821A070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726E93-88E2-4AAD-CD1F-421428D32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7AB0E-A611-4326-83F0-6D868BAC502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992097-39AA-8062-4AEC-79DCC0907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A27C82-7340-EB57-F3E1-90C87F42A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528E3-12B9-43CB-8533-E678B49E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748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6CC46A-7FB4-E433-7AD2-DF376C965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7AB0E-A611-4326-83F0-6D868BAC502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C86F7B-1002-B0C1-CE95-52430DE653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FF65AA-52CC-B58C-E177-1D1027473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528E3-12B9-43CB-8533-E678B49E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665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D9DED-634C-D46A-D637-C595C5906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680692-E1A2-7394-463B-EC1AB2640E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94116F-CB37-61A2-9CF4-90F92AB601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0E1170-F692-7CF8-022F-5F2731C23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7AB0E-A611-4326-83F0-6D868BAC502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90614D-487C-1CE9-18B0-8528F6915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EDD337-25D4-A7E5-8986-9880D1F92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528E3-12B9-43CB-8533-E678B49E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848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E93D6E-E303-1D42-B87A-ADF5A5FD9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405117-5F22-15F7-E63B-7C28EDDAB9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588F0D-1B71-0DCD-940A-C6F959BAB6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123B27-FDA4-CDB1-3B13-FFC58D48E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7AB0E-A611-4326-83F0-6D868BAC502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36D047-DBEA-0ACB-F6F3-09C13DB38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695B1F-006A-E1DF-2D8D-DA8FBA6BE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528E3-12B9-43CB-8533-E678B49E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73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1DDB0B-0DB8-5CDC-A83C-1386C2D7D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CDD7C3-5AEB-D2DC-9178-2E36AD990A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4F03A2-BF9E-7FF6-FCA7-083979EC37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7AB0E-A611-4326-83F0-6D868BAC5026}" type="datetimeFigureOut">
              <a:rPr lang="en-US" smtClean="0"/>
              <a:t>9/15/2022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8D6F7A-6AEE-FEE6-D908-76BD283EF9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9F5B85-164C-D51E-5896-B17A3A46E4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1528E3-12B9-43CB-8533-E678B49E69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993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C55DE1-C2AA-8369-0A65-232F6D110B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RS" dirty="0"/>
              <a:t>Такмичења из физике</a:t>
            </a:r>
            <a:br>
              <a:rPr lang="sr-Cyrl-RS" dirty="0"/>
            </a:br>
            <a:r>
              <a:rPr lang="sr-Cyrl-RS" dirty="0"/>
              <a:t>ученика средњих школа 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502A5E-B7BD-D7D7-81C3-A92FF81156A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sr-Cyrl-RS" sz="6000" dirty="0"/>
              <a:t>2022.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9116376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989D1-2761-BC79-5ADB-498D9AE3E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Међународна олимпијада из физике</a:t>
            </a:r>
            <a:r>
              <a:rPr lang="sr-Latn-RS" dirty="0"/>
              <a:t> (</a:t>
            </a:r>
            <a:r>
              <a:rPr lang="sr-Latn-RS" dirty="0" err="1"/>
              <a:t>IPhO</a:t>
            </a:r>
            <a:r>
              <a:rPr lang="sr-Latn-RS" dirty="0"/>
              <a:t>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53C6B6-3996-4A97-5115-C0D7AA36D4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r-Cyrl-RS" dirty="0"/>
              <a:t>Првобитно је било планирано да се одржи уживо у </a:t>
            </a:r>
            <a:r>
              <a:rPr lang="sr-Cyrl-RS" dirty="0" err="1"/>
              <a:t>Бјелорусији</a:t>
            </a:r>
            <a:r>
              <a:rPr lang="sr-Cyrl-RS" dirty="0"/>
              <a:t> (Минск), али је због ратних дешавања то </a:t>
            </a:r>
            <a:r>
              <a:rPr lang="sr-Cyrl-RS" dirty="0" err="1"/>
              <a:t>измијењено</a:t>
            </a:r>
            <a:r>
              <a:rPr lang="sr-Cyrl-RS" dirty="0"/>
              <a:t>.</a:t>
            </a:r>
          </a:p>
          <a:p>
            <a:r>
              <a:rPr lang="sr-Cyrl-RS" dirty="0"/>
              <a:t>Олимпијада је одржана у Швајцарској, преко Интернета, </a:t>
            </a:r>
            <a:br>
              <a:rPr lang="sr-Cyrl-RS" dirty="0"/>
            </a:br>
            <a:r>
              <a:rPr lang="sr-Cyrl-RS" dirty="0"/>
              <a:t>10-17. јула 2022.</a:t>
            </a:r>
          </a:p>
          <a:p>
            <a:r>
              <a:rPr lang="sr-Cyrl-RS" dirty="0"/>
              <a:t>Ученици су једног дана радили теоријске задатке а другог дана експерименталне задатке у облику компјутерских симулација</a:t>
            </a:r>
          </a:p>
          <a:p>
            <a:r>
              <a:rPr lang="sr-Cyrl-RS" dirty="0"/>
              <a:t>Ученици из БиХ су задатке радили на ПМФ Сарајево</a:t>
            </a:r>
          </a:p>
          <a:p>
            <a:r>
              <a:rPr lang="sr-Cyrl-RS" dirty="0"/>
              <a:t>У петочланој екипи БиХ била су три ученика из РС</a:t>
            </a:r>
          </a:p>
          <a:p>
            <a:r>
              <a:rPr lang="sr-Cyrl-RS" dirty="0"/>
              <a:t>Бронзану медаљу је освојио Марко Вучић из Гимназије Бања Лука </a:t>
            </a:r>
          </a:p>
          <a:p>
            <a:r>
              <a:rPr lang="sr-Cyrl-RS" dirty="0"/>
              <a:t>Похвалу су добили два ученика из </a:t>
            </a:r>
            <a:r>
              <a:rPr lang="sr-Cyrl-RS" dirty="0" err="1"/>
              <a:t>ФБиХ</a:t>
            </a:r>
            <a:r>
              <a:rPr lang="sr-Cyrl-RS" dirty="0"/>
              <a:t> (од којих је један ученик првог разреда Медресе у Тузли)</a:t>
            </a:r>
          </a:p>
          <a:p>
            <a:endParaRPr lang="sr-Cyrl-R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56297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AE50BC-B707-0D3E-E98B-EC05D045B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/>
              <a:t>Регионално такмичење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37D4D1-BE9B-247F-CEDE-0A30A4C65C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sz="3200" dirty="0"/>
              <a:t>176 ученика учествовало на регионалним такмичењима,</a:t>
            </a:r>
          </a:p>
          <a:p>
            <a:pPr marL="0" indent="0">
              <a:buNone/>
            </a:pPr>
            <a:r>
              <a:rPr lang="sr-Cyrl-RS" sz="3200" dirty="0"/>
              <a:t> од тог броја је:</a:t>
            </a:r>
            <a:br>
              <a:rPr lang="sr-Cyrl-RS" dirty="0"/>
            </a:br>
            <a:endParaRPr lang="sr-Cyrl-RS" dirty="0"/>
          </a:p>
          <a:p>
            <a:pPr lvl="1"/>
            <a:r>
              <a:rPr lang="sr-Cyrl-RS" sz="3200" dirty="0"/>
              <a:t>67 ученика 1. разреда</a:t>
            </a:r>
            <a:r>
              <a:rPr lang="en-US" sz="3200" dirty="0"/>
              <a:t>, </a:t>
            </a:r>
            <a:endParaRPr lang="sr-Cyrl-RS" sz="3200" dirty="0"/>
          </a:p>
          <a:p>
            <a:pPr lvl="1"/>
            <a:r>
              <a:rPr lang="sr-Cyrl-RS" sz="3200" dirty="0"/>
              <a:t>54 ученика 2. разреда, </a:t>
            </a:r>
          </a:p>
          <a:p>
            <a:pPr lvl="1"/>
            <a:r>
              <a:rPr lang="sr-Cyrl-RS" sz="3200" dirty="0"/>
              <a:t>36 ученика 3. разреда</a:t>
            </a:r>
            <a:r>
              <a:rPr lang="en-US" sz="3200" dirty="0"/>
              <a:t>, </a:t>
            </a:r>
            <a:endParaRPr lang="sr-Cyrl-RS" sz="3200" dirty="0"/>
          </a:p>
          <a:p>
            <a:pPr lvl="1"/>
            <a:r>
              <a:rPr lang="sr-Cyrl-RS" sz="3200" dirty="0"/>
              <a:t>19 ученика 4. разреда</a:t>
            </a:r>
            <a:r>
              <a:rPr lang="en-US" sz="3200" dirty="0"/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1848030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D92AEA-6914-8B53-9EE7-CAD369B5B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err="1"/>
              <a:t>Просјек</a:t>
            </a:r>
            <a:r>
              <a:rPr lang="sr-Cyrl-RS" dirty="0"/>
              <a:t> </a:t>
            </a:r>
            <a:r>
              <a:rPr lang="sr-Cyrl-RS" dirty="0" err="1"/>
              <a:t>ријешености</a:t>
            </a:r>
            <a:r>
              <a:rPr lang="sr-Cyrl-RS" dirty="0"/>
              <a:t> задатака - регионално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D299A3-5160-B07D-9364-286EB24C5F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14</a:t>
            </a:r>
            <a:r>
              <a:rPr lang="sr-Cyrl-RS" sz="3600" dirty="0"/>
              <a:t>% , </a:t>
            </a:r>
            <a:r>
              <a:rPr lang="en-US" sz="3600" dirty="0"/>
              <a:t>1</a:t>
            </a:r>
            <a:r>
              <a:rPr lang="sr-Cyrl-RS" sz="3600" dirty="0"/>
              <a:t>. разред, 3</a:t>
            </a:r>
            <a:r>
              <a:rPr lang="en-US" sz="3600" dirty="0"/>
              <a:t>&gt;</a:t>
            </a:r>
            <a:r>
              <a:rPr lang="sr-Cyrl-RS" sz="3600" dirty="0"/>
              <a:t>50, </a:t>
            </a:r>
            <a:r>
              <a:rPr lang="sr-Latn-RS" sz="3600" dirty="0"/>
              <a:t>16</a:t>
            </a:r>
            <a:r>
              <a:rPr lang="en-US" sz="3600" dirty="0"/>
              <a:t>&gt;20,</a:t>
            </a:r>
            <a:r>
              <a:rPr lang="sr-Cyrl-RS" sz="3600" dirty="0"/>
              <a:t> 33 мање од 10</a:t>
            </a:r>
            <a:r>
              <a:rPr lang="en-US" sz="3600" dirty="0"/>
              <a:t>    (67)</a:t>
            </a:r>
            <a:endParaRPr lang="sr-Cyrl-RS" sz="3600" dirty="0"/>
          </a:p>
          <a:p>
            <a:r>
              <a:rPr lang="en-US" sz="3600" dirty="0"/>
              <a:t>12</a:t>
            </a:r>
            <a:r>
              <a:rPr lang="sr-Cyrl-RS" sz="3600" dirty="0"/>
              <a:t>%  , </a:t>
            </a:r>
            <a:r>
              <a:rPr lang="en-US" sz="3600" dirty="0"/>
              <a:t>2</a:t>
            </a:r>
            <a:r>
              <a:rPr lang="sr-Cyrl-RS" sz="3600" dirty="0"/>
              <a:t>. разред, 4</a:t>
            </a:r>
            <a:r>
              <a:rPr lang="en-US" sz="3600" dirty="0"/>
              <a:t>&gt;</a:t>
            </a:r>
            <a:r>
              <a:rPr lang="sr-Cyrl-RS" sz="3600" dirty="0"/>
              <a:t>50, </a:t>
            </a:r>
            <a:r>
              <a:rPr lang="en-US" sz="3600" dirty="0"/>
              <a:t>13&gt;20, 32</a:t>
            </a:r>
            <a:r>
              <a:rPr lang="sr-Cyrl-RS" sz="3600" dirty="0"/>
              <a:t> мање од 10</a:t>
            </a:r>
            <a:r>
              <a:rPr lang="en-US" sz="3600" dirty="0"/>
              <a:t>	(54)	</a:t>
            </a:r>
            <a:endParaRPr lang="sr-Cyrl-RS" sz="3600" dirty="0"/>
          </a:p>
          <a:p>
            <a:r>
              <a:rPr lang="sr-Cyrl-RS" sz="3600" dirty="0"/>
              <a:t>2</a:t>
            </a:r>
            <a:r>
              <a:rPr lang="en-US" sz="3600" dirty="0"/>
              <a:t>1</a:t>
            </a:r>
            <a:r>
              <a:rPr lang="sr-Cyrl-RS" sz="3600" dirty="0"/>
              <a:t>% ,  </a:t>
            </a:r>
            <a:r>
              <a:rPr lang="en-US" sz="3600" dirty="0"/>
              <a:t>3</a:t>
            </a:r>
            <a:r>
              <a:rPr lang="sr-Cyrl-RS" sz="3600" dirty="0"/>
              <a:t>. разред, </a:t>
            </a:r>
            <a:r>
              <a:rPr lang="en-US" sz="3600" dirty="0"/>
              <a:t>4&gt;50, 16&gt;20, 11 </a:t>
            </a:r>
            <a:r>
              <a:rPr lang="sr-Cyrl-RS" sz="3600" dirty="0"/>
              <a:t>мање од 10</a:t>
            </a:r>
            <a:r>
              <a:rPr lang="en-US" sz="3600" dirty="0"/>
              <a:t>	(36)</a:t>
            </a:r>
          </a:p>
          <a:p>
            <a:r>
              <a:rPr lang="en-US" sz="3600" dirty="0"/>
              <a:t>21%,   4. </a:t>
            </a:r>
            <a:r>
              <a:rPr lang="sr-Cyrl-RS" sz="3600" dirty="0"/>
              <a:t>разред, </a:t>
            </a:r>
            <a:r>
              <a:rPr lang="en-US" sz="3600" dirty="0"/>
              <a:t>3&gt;50, 6&gt;20,    10 </a:t>
            </a:r>
            <a:r>
              <a:rPr lang="sr-Cyrl-RS" sz="3600" dirty="0"/>
              <a:t>мање од 10</a:t>
            </a:r>
            <a:r>
              <a:rPr lang="en-US" sz="3600" dirty="0"/>
              <a:t>	(19)</a:t>
            </a:r>
            <a:endParaRPr lang="sr-Cyrl-RS" sz="3600" dirty="0"/>
          </a:p>
          <a:p>
            <a:pPr marL="0" indent="0">
              <a:buNone/>
            </a:pPr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4251352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E8EBD3-F8D7-E369-4C34-9427ED6B7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Резултати регионалних - збирно</a:t>
            </a:r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0954F73E-7EA3-7B65-9EC1-D697A437846E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6277943"/>
              </p:ext>
            </p:extLst>
          </p:nvPr>
        </p:nvGraphicFramePr>
        <p:xfrm>
          <a:off x="5638800" y="3605213"/>
          <a:ext cx="91440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showAsIcon="1" r:id="rId2" imgW="914400" imgH="792360" progId="Excel.Sheet.12">
                  <p:embed/>
                </p:oleObj>
              </mc:Choice>
              <mc:Fallback>
                <p:oleObj name="Worksheet" showAsIcon="1" r:id="rId2" imgW="914400" imgH="79236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8800" y="3605213"/>
                        <a:ext cx="914400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27309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72521-860C-B482-5FFA-CDCBEB1DE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/>
              <a:t>Републичко такмичење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F38B30-6B91-2ED9-2724-35D502AE68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sz="3600" dirty="0"/>
              <a:t>Позвано 43 ученика (12, 11, 11, 9). </a:t>
            </a:r>
          </a:p>
          <a:p>
            <a:pPr marL="0" indent="0">
              <a:buNone/>
            </a:pPr>
            <a:r>
              <a:rPr lang="sr-Cyrl-RS" sz="3600" dirty="0"/>
              <a:t>На такмичење је дошло 36 ученика</a:t>
            </a:r>
          </a:p>
          <a:p>
            <a:r>
              <a:rPr lang="sr-Cyrl-RS" sz="3600" dirty="0"/>
              <a:t>10 ученика 1. разреда</a:t>
            </a:r>
          </a:p>
          <a:p>
            <a:r>
              <a:rPr lang="sr-Cyrl-RS" sz="3600" dirty="0"/>
              <a:t>10 ученика 2. разреда</a:t>
            </a:r>
          </a:p>
          <a:p>
            <a:r>
              <a:rPr lang="sr-Cyrl-RS" sz="3600" dirty="0"/>
              <a:t>9 ученика 3. разреда</a:t>
            </a:r>
          </a:p>
          <a:p>
            <a:r>
              <a:rPr lang="sr-Cyrl-RS" sz="3600" dirty="0"/>
              <a:t>7 ученика 4. разреда</a:t>
            </a:r>
          </a:p>
          <a:p>
            <a:endParaRPr lang="sr-Cyrl-RS" dirty="0"/>
          </a:p>
          <a:p>
            <a:endParaRPr lang="sr-Cyrl-RS" dirty="0"/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2882616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D92AEA-6914-8B53-9EE7-CAD369B5B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err="1"/>
              <a:t>Просјек</a:t>
            </a:r>
            <a:r>
              <a:rPr lang="sr-Cyrl-RS" dirty="0"/>
              <a:t> </a:t>
            </a:r>
            <a:r>
              <a:rPr lang="sr-Cyrl-RS" dirty="0" err="1"/>
              <a:t>ријешености</a:t>
            </a:r>
            <a:r>
              <a:rPr lang="sr-Cyrl-RS" dirty="0"/>
              <a:t> задатака - републичко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D299A3-5160-B07D-9364-286EB24C5F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3600" dirty="0"/>
              <a:t>26% , </a:t>
            </a:r>
            <a:r>
              <a:rPr lang="en-US" sz="3600" dirty="0"/>
              <a:t>1</a:t>
            </a:r>
            <a:r>
              <a:rPr lang="sr-Cyrl-RS" sz="3600" dirty="0"/>
              <a:t>. разред, 1</a:t>
            </a:r>
            <a:r>
              <a:rPr lang="en-US" sz="3600" dirty="0"/>
              <a:t>&gt;</a:t>
            </a:r>
            <a:r>
              <a:rPr lang="sr-Cyrl-RS" sz="3600" dirty="0"/>
              <a:t>50, 2</a:t>
            </a:r>
            <a:r>
              <a:rPr lang="en-US" sz="3600" dirty="0"/>
              <a:t>&lt;10, 5&lt;20	(10)</a:t>
            </a:r>
            <a:endParaRPr lang="sr-Cyrl-RS" sz="3600" dirty="0"/>
          </a:p>
          <a:p>
            <a:r>
              <a:rPr lang="en-US" sz="3600" dirty="0"/>
              <a:t>29</a:t>
            </a:r>
            <a:r>
              <a:rPr lang="sr-Cyrl-RS" sz="3600" dirty="0"/>
              <a:t>%  , </a:t>
            </a:r>
            <a:r>
              <a:rPr lang="en-US" sz="3600" dirty="0"/>
              <a:t>2</a:t>
            </a:r>
            <a:r>
              <a:rPr lang="sr-Cyrl-RS" sz="3600" dirty="0"/>
              <a:t>. разред, </a:t>
            </a:r>
            <a:r>
              <a:rPr lang="en-US" sz="3600" dirty="0"/>
              <a:t>2&gt;</a:t>
            </a:r>
            <a:r>
              <a:rPr lang="sr-Cyrl-RS" sz="3600" dirty="0"/>
              <a:t>50, </a:t>
            </a:r>
            <a:r>
              <a:rPr lang="en-US" sz="3600" dirty="0"/>
              <a:t>2&lt;10, 5&lt;20	(10)</a:t>
            </a:r>
            <a:endParaRPr lang="sr-Cyrl-RS" sz="3600" dirty="0"/>
          </a:p>
          <a:p>
            <a:r>
              <a:rPr lang="en-US" sz="3600" dirty="0"/>
              <a:t>19</a:t>
            </a:r>
            <a:r>
              <a:rPr lang="sr-Cyrl-RS" sz="3600" dirty="0"/>
              <a:t>% ,  </a:t>
            </a:r>
            <a:r>
              <a:rPr lang="en-US" sz="3600" dirty="0"/>
              <a:t>3</a:t>
            </a:r>
            <a:r>
              <a:rPr lang="sr-Cyrl-RS" sz="3600" dirty="0"/>
              <a:t>. разред, </a:t>
            </a:r>
            <a:r>
              <a:rPr lang="en-US" sz="3600" dirty="0"/>
              <a:t>1&gt;50, 3&lt;10, 7&lt;20	(9)</a:t>
            </a:r>
          </a:p>
          <a:p>
            <a:r>
              <a:rPr lang="en-US" sz="3600" dirty="0"/>
              <a:t>44%,   4. </a:t>
            </a:r>
            <a:r>
              <a:rPr lang="sr-Cyrl-RS" sz="3600" dirty="0"/>
              <a:t>разред, </a:t>
            </a:r>
            <a:r>
              <a:rPr lang="en-US" sz="3600" dirty="0"/>
              <a:t>2&gt;50, </a:t>
            </a:r>
            <a:r>
              <a:rPr lang="sr-Cyrl-RS" sz="3600" dirty="0"/>
              <a:t>нико мање од 20</a:t>
            </a:r>
            <a:r>
              <a:rPr lang="en-US" sz="3600" dirty="0"/>
              <a:t> (7)</a:t>
            </a:r>
            <a:endParaRPr lang="sr-Cyrl-RS" sz="3600" dirty="0"/>
          </a:p>
          <a:p>
            <a:pPr marL="0" indent="0">
              <a:buNone/>
            </a:pPr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42702970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E6ACAB-6562-54F8-6541-7E50CDCDAE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Резултати републичког такмичења</a:t>
            </a:r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F5B6BAC1-D2F8-BE47-4B40-2949ED6C989A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7850242"/>
              </p:ext>
            </p:extLst>
          </p:nvPr>
        </p:nvGraphicFramePr>
        <p:xfrm>
          <a:off x="5638800" y="3605213"/>
          <a:ext cx="914400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showAsIcon="1" r:id="rId2" imgW="914400" imgH="792360" progId="Excel.Sheet.8">
                  <p:embed/>
                </p:oleObj>
              </mc:Choice>
              <mc:Fallback>
                <p:oleObj name="Worksheet" showAsIcon="1" r:id="rId2" imgW="914400" imgH="79236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8800" y="3605213"/>
                        <a:ext cx="914400" cy="792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25088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2916F-F561-A0CB-0659-CB3C539A7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/>
              <a:t>БиХ олимпијада из физике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0F4DE6-938E-FD2B-8012-EAD377742A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Одржана на ПМФ Бања Лука, 14. маја 2022.</a:t>
            </a:r>
          </a:p>
          <a:p>
            <a:r>
              <a:rPr lang="sr-Cyrl-RS" dirty="0"/>
              <a:t>На такмичење позвано 8 ученика из РС и 10 ученика из </a:t>
            </a:r>
            <a:r>
              <a:rPr lang="sr-Cyrl-RS" dirty="0" err="1"/>
              <a:t>ФБиХ</a:t>
            </a:r>
            <a:r>
              <a:rPr lang="sr-Cyrl-RS" dirty="0"/>
              <a:t> на основу резултата оствареним на републичком и федералном такмичењу</a:t>
            </a:r>
          </a:p>
          <a:p>
            <a:r>
              <a:rPr lang="sr-Cyrl-RS" dirty="0"/>
              <a:t>На такмичење је дошло 16 ученика</a:t>
            </a:r>
          </a:p>
          <a:p>
            <a:r>
              <a:rPr lang="sr-Cyrl-RS" dirty="0"/>
              <a:t>Ученици из РС су остварили сљедећи пласман</a:t>
            </a:r>
            <a:br>
              <a:rPr lang="sr-Cyrl-RS" dirty="0"/>
            </a:br>
            <a:r>
              <a:rPr lang="sr-Cyrl-RS" dirty="0"/>
              <a:t>Марко Вучић, Гимназија Бања Лука, 1. </a:t>
            </a:r>
            <a:r>
              <a:rPr lang="sr-Cyrl-RS" dirty="0" err="1"/>
              <a:t>мјесто</a:t>
            </a:r>
            <a:br>
              <a:rPr lang="sr-Cyrl-RS" dirty="0"/>
            </a:br>
            <a:r>
              <a:rPr lang="sr-Cyrl-RS" dirty="0"/>
              <a:t>Филип </a:t>
            </a:r>
            <a:r>
              <a:rPr lang="sr-Cyrl-RS" dirty="0" err="1"/>
              <a:t>Лаловић</a:t>
            </a:r>
            <a:r>
              <a:rPr lang="sr-Cyrl-RS" dirty="0"/>
              <a:t>, СШЦ Источна Илиџа, 3. </a:t>
            </a:r>
            <a:r>
              <a:rPr lang="sr-Cyrl-RS" dirty="0" err="1"/>
              <a:t>мјесто</a:t>
            </a:r>
            <a:br>
              <a:rPr lang="sr-Cyrl-RS" dirty="0"/>
            </a:br>
            <a:r>
              <a:rPr lang="sr-Cyrl-RS" dirty="0"/>
              <a:t>Миодраг Остојић, ТШ „Михајло Пупин“ Бијељина, 5. </a:t>
            </a:r>
            <a:r>
              <a:rPr lang="sr-Cyrl-RS" dirty="0" err="1"/>
              <a:t>мјесто</a:t>
            </a:r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195016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46AE99-CB66-7666-3E9B-0F489A66F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r-Cyrl-RS" dirty="0"/>
              <a:t>Европска олимпијада из физике </a:t>
            </a:r>
            <a:r>
              <a:rPr lang="sr-Latn-RS" dirty="0"/>
              <a:t>(</a:t>
            </a:r>
            <a:r>
              <a:rPr lang="sr-Latn-RS" dirty="0" err="1"/>
              <a:t>EuPhO</a:t>
            </a:r>
            <a:r>
              <a:rPr lang="sr-Latn-RS" dirty="0"/>
              <a:t>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449BAD-F8AE-87D8-51C8-B3BF006CC2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Одржана је у Словенији (Љубљана), 20-24. маја 2022. уживо</a:t>
            </a:r>
          </a:p>
          <a:p>
            <a:r>
              <a:rPr lang="sr-Cyrl-RS" dirty="0"/>
              <a:t>У петочланој екипи БиХ три ученика су била из РС</a:t>
            </a:r>
          </a:p>
          <a:p>
            <a:r>
              <a:rPr lang="sr-Cyrl-RS" dirty="0"/>
              <a:t>Такмичарски </a:t>
            </a:r>
            <a:r>
              <a:rPr lang="sr-Cyrl-RS" dirty="0" err="1"/>
              <a:t>дио</a:t>
            </a:r>
            <a:r>
              <a:rPr lang="sr-Cyrl-RS" dirty="0"/>
              <a:t> се састојао из једног дана када су рађени теоријски (рачунски) задаци и дана када су практично рађени експериментални задаци</a:t>
            </a:r>
          </a:p>
          <a:p>
            <a:r>
              <a:rPr lang="sr-Cyrl-RS" dirty="0"/>
              <a:t>Бронзане медаље су освојили Марко Вучић из Гимназије Бања Лука и један ученик из </a:t>
            </a:r>
            <a:r>
              <a:rPr lang="sr-Cyrl-RS" dirty="0" err="1"/>
              <a:t>ФБиХ</a:t>
            </a:r>
            <a:r>
              <a:rPr lang="sr-Cyrl-RS" dirty="0"/>
              <a:t>, Похвалу је добио један ученик из </a:t>
            </a:r>
            <a:r>
              <a:rPr lang="sr-Cyrl-RS" dirty="0" err="1"/>
              <a:t>ФБиХ</a:t>
            </a:r>
            <a:endParaRPr lang="sr-Cyrl-R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95275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522</Words>
  <Application>Microsoft Office PowerPoint</Application>
  <PresentationFormat>Widescreen</PresentationFormat>
  <Paragraphs>47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Microsoft Excel Worksheet</vt:lpstr>
      <vt:lpstr>Worksheet</vt:lpstr>
      <vt:lpstr>Такмичења из физике ученика средњих школа </vt:lpstr>
      <vt:lpstr>Регионално такмичење</vt:lpstr>
      <vt:lpstr>Просјек ријешености задатака - регионално</vt:lpstr>
      <vt:lpstr>Резултати регионалних - збирно</vt:lpstr>
      <vt:lpstr>Републичко такмичење</vt:lpstr>
      <vt:lpstr>Просјек ријешености задатака - републичко</vt:lpstr>
      <vt:lpstr>Резултати републичког такмичења</vt:lpstr>
      <vt:lpstr>БиХ олимпијада из физике</vt:lpstr>
      <vt:lpstr>Европска олимпијада из физике (EuPhO)</vt:lpstr>
      <vt:lpstr>Међународна олимпијада из физике (IPhO)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Такмичења из физике ОШ, 2022.</dc:title>
  <dc:creator>Milko Babić</dc:creator>
  <cp:lastModifiedBy>Milko Babić</cp:lastModifiedBy>
  <cp:revision>7</cp:revision>
  <dcterms:created xsi:type="dcterms:W3CDTF">2022-08-12T11:48:32Z</dcterms:created>
  <dcterms:modified xsi:type="dcterms:W3CDTF">2022-09-15T06:51:03Z</dcterms:modified>
</cp:coreProperties>
</file>