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4" r:id="rId1"/>
  </p:sldMasterIdLst>
  <p:handoutMasterIdLst>
    <p:handoutMasterId r:id="rId53"/>
  </p:handoutMasterIdLst>
  <p:sldIdLst>
    <p:sldId id="256" r:id="rId2"/>
    <p:sldId id="257" r:id="rId3"/>
    <p:sldId id="258" r:id="rId4"/>
    <p:sldId id="259" r:id="rId5"/>
    <p:sldId id="331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9" r:id="rId14"/>
    <p:sldId id="270" r:id="rId15"/>
    <p:sldId id="271" r:id="rId16"/>
    <p:sldId id="275" r:id="rId17"/>
    <p:sldId id="277" r:id="rId18"/>
    <p:sldId id="276" r:id="rId19"/>
    <p:sldId id="278" r:id="rId20"/>
    <p:sldId id="329" r:id="rId21"/>
    <p:sldId id="268" r:id="rId22"/>
    <p:sldId id="281" r:id="rId23"/>
    <p:sldId id="282" r:id="rId24"/>
    <p:sldId id="287" r:id="rId25"/>
    <p:sldId id="294" r:id="rId26"/>
    <p:sldId id="291" r:id="rId27"/>
    <p:sldId id="293" r:id="rId28"/>
    <p:sldId id="274" r:id="rId29"/>
    <p:sldId id="295" r:id="rId30"/>
    <p:sldId id="328" r:id="rId31"/>
    <p:sldId id="296" r:id="rId32"/>
    <p:sldId id="297" r:id="rId33"/>
    <p:sldId id="298" r:id="rId34"/>
    <p:sldId id="279" r:id="rId35"/>
    <p:sldId id="299" r:id="rId36"/>
    <p:sldId id="300" r:id="rId37"/>
    <p:sldId id="330" r:id="rId38"/>
    <p:sldId id="285" r:id="rId39"/>
    <p:sldId id="286" r:id="rId40"/>
    <p:sldId id="332" r:id="rId41"/>
    <p:sldId id="320" r:id="rId42"/>
    <p:sldId id="309" r:id="rId43"/>
    <p:sldId id="322" r:id="rId44"/>
    <p:sldId id="312" r:id="rId45"/>
    <p:sldId id="321" r:id="rId46"/>
    <p:sldId id="323" r:id="rId47"/>
    <p:sldId id="290" r:id="rId48"/>
    <p:sldId id="324" r:id="rId49"/>
    <p:sldId id="325" r:id="rId50"/>
    <p:sldId id="326" r:id="rId51"/>
    <p:sldId id="327" r:id="rId52"/>
  </p:sldIdLst>
  <p:sldSz cx="12192000" cy="6858000"/>
  <p:notesSz cx="6954838" cy="9309100"/>
  <p:custDataLst>
    <p:tags r:id="rId5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29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2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1E6EA5-2702-498E-9C69-DC33A0B67E81}" type="doc">
      <dgm:prSet loTypeId="urn:microsoft.com/office/officeart/2008/layout/RadialCluster" loCatId="relationship" qsTypeId="urn:microsoft.com/office/officeart/2005/8/quickstyle/simple3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AE87945A-40D7-4480-9B75-E15598C41565}">
      <dgm:prSet phldrT="[Text]"/>
      <dgm:spPr/>
      <dgm:t>
        <a:bodyPr/>
        <a:lstStyle/>
        <a:p>
          <a:r>
            <a:rPr lang="sr-Cyrl-RS" b="1"/>
            <a:t>вјештине</a:t>
          </a:r>
          <a:endParaRPr lang="en-US" b="1" dirty="0"/>
        </a:p>
      </dgm:t>
    </dgm:pt>
    <dgm:pt modelId="{0256AC03-EA4D-4678-BC7F-B49C42E10CC9}" type="parTrans" cxnId="{8D9AEB3A-15C6-4315-BCE0-85ED45FE94C0}">
      <dgm:prSet/>
      <dgm:spPr/>
      <dgm:t>
        <a:bodyPr/>
        <a:lstStyle/>
        <a:p>
          <a:endParaRPr lang="en-US"/>
        </a:p>
      </dgm:t>
    </dgm:pt>
    <dgm:pt modelId="{CC564CB4-BC75-4E5F-98DF-F57BE21BCF10}" type="sibTrans" cxnId="{8D9AEB3A-15C6-4315-BCE0-85ED45FE94C0}">
      <dgm:prSet/>
      <dgm:spPr/>
      <dgm:t>
        <a:bodyPr/>
        <a:lstStyle/>
        <a:p>
          <a:endParaRPr lang="en-US"/>
        </a:p>
      </dgm:t>
    </dgm:pt>
    <dgm:pt modelId="{ED55CF2B-CB8D-4920-91FD-BD085AEE4F9A}">
      <dgm:prSet phldrT="[Text]" custT="1"/>
      <dgm:spPr/>
      <dgm:t>
        <a:bodyPr/>
        <a:lstStyle/>
        <a:p>
          <a:pPr algn="ctr">
            <a:spcAft>
              <a:spcPct val="35000"/>
            </a:spcAft>
          </a:pPr>
          <a:r>
            <a:rPr lang="sr-Cyrl-BA" sz="2000" b="1" dirty="0"/>
            <a:t>Самосвијест</a:t>
          </a:r>
          <a:endParaRPr lang="sr-Latn-BA" sz="2000" b="1" dirty="0"/>
        </a:p>
        <a:p>
          <a:pPr algn="l">
            <a:spcAft>
              <a:spcPts val="0"/>
            </a:spcAft>
          </a:pPr>
          <a:r>
            <a:rPr lang="sr-Cyrl-BA" sz="2000" dirty="0"/>
            <a:t>- когнитивне </a:t>
          </a:r>
          <a:r>
            <a:rPr lang="sr-Cyrl-RS" sz="2000" b="0" i="0" dirty="0"/>
            <a:t>собности памћења, мишљења, учења</a:t>
          </a:r>
          <a:r>
            <a:rPr lang="sr-Cyrl-BA" sz="2000" dirty="0"/>
            <a:t> размишљања, осјећања,</a:t>
          </a:r>
          <a:r>
            <a:rPr lang="sr-Latn-RS" sz="2000" dirty="0"/>
            <a:t> </a:t>
          </a:r>
          <a:r>
            <a:rPr lang="ru-RU" sz="2000" dirty="0"/>
            <a:t>чула и сазнања путем интуиције</a:t>
          </a:r>
          <a:endParaRPr lang="sr-Latn-BA" sz="2000" dirty="0"/>
        </a:p>
      </dgm:t>
    </dgm:pt>
    <dgm:pt modelId="{03A667FC-2FC9-4980-89D4-9EC21286E27E}" type="parTrans" cxnId="{D2B5F7EE-8BA8-4AD1-A8D1-27BA9ED73FBA}">
      <dgm:prSet/>
      <dgm:spPr/>
      <dgm:t>
        <a:bodyPr/>
        <a:lstStyle/>
        <a:p>
          <a:endParaRPr lang="en-US"/>
        </a:p>
      </dgm:t>
    </dgm:pt>
    <dgm:pt modelId="{A9E3CCE9-D208-459C-8E39-BE121A9E958C}" type="sibTrans" cxnId="{D2B5F7EE-8BA8-4AD1-A8D1-27BA9ED73FBA}">
      <dgm:prSet/>
      <dgm:spPr/>
      <dgm:t>
        <a:bodyPr/>
        <a:lstStyle/>
        <a:p>
          <a:endParaRPr lang="en-US"/>
        </a:p>
      </dgm:t>
    </dgm:pt>
    <dgm:pt modelId="{A770AB07-3563-4854-BB2D-9233C7C25FC4}">
      <dgm:prSet phldrT="[Text]" custT="1"/>
      <dgm:spPr/>
      <dgm:t>
        <a:bodyPr/>
        <a:lstStyle/>
        <a:p>
          <a:pPr marL="0" algn="ctr">
            <a:lnSpc>
              <a:spcPct val="100000"/>
            </a:lnSpc>
            <a:spcAft>
              <a:spcPts val="0"/>
            </a:spcAft>
          </a:pPr>
          <a:r>
            <a:rPr lang="sr-Cyrl-BA" sz="2000" b="1" dirty="0"/>
            <a:t>Критичко размишљање</a:t>
          </a:r>
          <a:endParaRPr lang="sr-Latn-BA" sz="2000" b="1" dirty="0"/>
        </a:p>
        <a:p>
          <a:pPr marL="176213" indent="-176213" algn="l">
            <a:lnSpc>
              <a:spcPct val="100000"/>
            </a:lnSpc>
            <a:spcAft>
              <a:spcPts val="0"/>
            </a:spcAft>
          </a:pPr>
          <a:r>
            <a:rPr lang="sr-Cyrl-BA" sz="2000" dirty="0"/>
            <a:t>- идентификовање и изазивање</a:t>
          </a:r>
          <a:r>
            <a:rPr lang="sr-Latn-RS" sz="2000" dirty="0"/>
            <a:t> </a:t>
          </a:r>
          <a:r>
            <a:rPr lang="sr-Cyrl-BA" sz="2000" dirty="0"/>
            <a:t>претпоставки,</a:t>
          </a:r>
          <a:endParaRPr lang="sr-Latn-BA" sz="2000" dirty="0"/>
        </a:p>
        <a:p>
          <a:pPr marL="176213" indent="-176213" algn="l">
            <a:lnSpc>
              <a:spcPct val="100000"/>
            </a:lnSpc>
            <a:spcAft>
              <a:spcPts val="0"/>
            </a:spcAft>
          </a:pPr>
          <a:r>
            <a:rPr lang="sr-Cyrl-BA" sz="2000" dirty="0"/>
            <a:t>- оспоравање важности</a:t>
          </a:r>
          <a:r>
            <a:rPr lang="sr-Latn-RS" sz="2000" dirty="0"/>
            <a:t> </a:t>
          </a:r>
          <a:r>
            <a:rPr lang="sr-Cyrl-BA" sz="2000" dirty="0"/>
            <a:t>контекста,</a:t>
          </a:r>
          <a:endParaRPr lang="sr-Latn-BA" sz="2000" dirty="0"/>
        </a:p>
        <a:p>
          <a:pPr marL="176213" indent="-176213" algn="l">
            <a:lnSpc>
              <a:spcPct val="100000"/>
            </a:lnSpc>
            <a:spcAft>
              <a:spcPts val="0"/>
            </a:spcAft>
          </a:pPr>
          <a:r>
            <a:rPr lang="sr-Cyrl-BA" sz="2000" dirty="0"/>
            <a:t>- замишљање и истражива</a:t>
          </a:r>
          <a:r>
            <a:rPr lang="sr-Cyrl-RS" sz="2000" dirty="0"/>
            <a:t>ње,</a:t>
          </a:r>
          <a:endParaRPr lang="sr-Latn-BA" sz="2000" dirty="0"/>
        </a:p>
        <a:p>
          <a:pPr marL="176213" indent="-176213" algn="l">
            <a:lnSpc>
              <a:spcPct val="100000"/>
            </a:lnSpc>
            <a:spcAft>
              <a:spcPts val="0"/>
            </a:spcAft>
          </a:pPr>
          <a:r>
            <a:rPr lang="sr-Cyrl-BA" sz="2000" dirty="0"/>
            <a:t>- тражење алтернативе/а </a:t>
          </a:r>
          <a:r>
            <a:rPr lang="sr-Cyrl-BA" sz="2000" b="1" dirty="0"/>
            <a:t>рефлексивни скептицизам</a:t>
          </a:r>
          <a:endParaRPr lang="en-US" sz="2000" b="1" dirty="0"/>
        </a:p>
      </dgm:t>
    </dgm:pt>
    <dgm:pt modelId="{0C5D5158-7119-435B-AFCC-26B20DA1DA7C}" type="parTrans" cxnId="{B36FFF71-1820-4252-B7AF-B2D8EFC7B12B}">
      <dgm:prSet/>
      <dgm:spPr/>
      <dgm:t>
        <a:bodyPr/>
        <a:lstStyle/>
        <a:p>
          <a:endParaRPr lang="en-US"/>
        </a:p>
      </dgm:t>
    </dgm:pt>
    <dgm:pt modelId="{67F6681E-33AF-4846-BE23-8684D53D817A}" type="sibTrans" cxnId="{B36FFF71-1820-4252-B7AF-B2D8EFC7B12B}">
      <dgm:prSet/>
      <dgm:spPr/>
      <dgm:t>
        <a:bodyPr/>
        <a:lstStyle/>
        <a:p>
          <a:endParaRPr lang="en-US"/>
        </a:p>
      </dgm:t>
    </dgm:pt>
    <dgm:pt modelId="{3E1E67C6-4CE2-4321-A719-9E94D25165CA}">
      <dgm:prSet phldrT="[Text]" custT="1"/>
      <dgm:spPr/>
      <dgm:t>
        <a:bodyPr/>
        <a:lstStyle/>
        <a:p>
          <a:pPr marL="0" algn="ctr">
            <a:lnSpc>
              <a:spcPct val="90000"/>
            </a:lnSpc>
            <a:spcAft>
              <a:spcPct val="35000"/>
            </a:spcAft>
          </a:pPr>
          <a:r>
            <a:rPr lang="sr-Cyrl-BA" sz="2000" b="1" dirty="0"/>
            <a:t>Рефлексија</a:t>
          </a:r>
          <a:endParaRPr lang="sr-Latn-BA" sz="2000" b="1" dirty="0"/>
        </a:p>
        <a:p>
          <a:pPr marL="176213" indent="-176213" algn="l">
            <a:lnSpc>
              <a:spcPct val="100000"/>
            </a:lnSpc>
            <a:spcAft>
              <a:spcPts val="0"/>
            </a:spcAft>
          </a:pPr>
          <a:r>
            <a:rPr lang="ru-RU" sz="2000" dirty="0"/>
            <a:t>- </a:t>
          </a:r>
          <a:r>
            <a:rPr lang="ru-RU" sz="2000" i="1" dirty="0"/>
            <a:t>алат</a:t>
          </a:r>
          <a:r>
            <a:rPr lang="ru-RU" sz="2000" dirty="0"/>
            <a:t> за промовисање самосталности, </a:t>
          </a:r>
          <a:r>
            <a:rPr lang="sr-Cyrl-BA" sz="2000" dirty="0"/>
            <a:t>друштвене свијести и акције,</a:t>
          </a:r>
        </a:p>
        <a:p>
          <a:pPr marL="176213" indent="-176213" algn="l">
            <a:lnSpc>
              <a:spcPct val="100000"/>
            </a:lnSpc>
            <a:spcAft>
              <a:spcPts val="0"/>
            </a:spcAft>
          </a:pPr>
          <a:r>
            <a:rPr lang="sr-Cyrl-BA" sz="2000" dirty="0"/>
            <a:t>- подстиче самоизражавање, учење и сарадњу,</a:t>
          </a:r>
        </a:p>
        <a:p>
          <a:pPr marL="176213" indent="-176213" algn="l">
            <a:lnSpc>
              <a:spcPct val="100000"/>
            </a:lnSpc>
            <a:spcAft>
              <a:spcPts val="0"/>
            </a:spcAft>
          </a:pPr>
          <a:r>
            <a:rPr lang="sr-Cyrl-BA" sz="2000" dirty="0"/>
            <a:t>- повезује теорију и праксу...</a:t>
          </a:r>
          <a:endParaRPr lang="en-US" sz="2000" dirty="0"/>
        </a:p>
      </dgm:t>
    </dgm:pt>
    <dgm:pt modelId="{191038B0-A230-4406-9A4E-E2148372F7A7}" type="parTrans" cxnId="{889CEB34-B048-4CDA-8932-DD6E4D6F62A3}">
      <dgm:prSet/>
      <dgm:spPr/>
      <dgm:t>
        <a:bodyPr/>
        <a:lstStyle/>
        <a:p>
          <a:endParaRPr lang="en-US"/>
        </a:p>
      </dgm:t>
    </dgm:pt>
    <dgm:pt modelId="{8A731D78-A961-4018-B731-00BB4A92622C}" type="sibTrans" cxnId="{889CEB34-B048-4CDA-8932-DD6E4D6F62A3}">
      <dgm:prSet/>
      <dgm:spPr/>
      <dgm:t>
        <a:bodyPr/>
        <a:lstStyle/>
        <a:p>
          <a:endParaRPr lang="en-US"/>
        </a:p>
      </dgm:t>
    </dgm:pt>
    <dgm:pt modelId="{0751EC09-130F-4ACF-8427-9549859C2CF9}" type="pres">
      <dgm:prSet presAssocID="{A41E6EA5-2702-498E-9C69-DC33A0B67E81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B49C23D6-6027-47EE-8816-696D16868F0A}" type="pres">
      <dgm:prSet presAssocID="{AE87945A-40D7-4480-9B75-E15598C41565}" presName="singleCycle" presStyleCnt="0"/>
      <dgm:spPr/>
    </dgm:pt>
    <dgm:pt modelId="{CDF4A1DF-6EA2-495C-9341-77335250119A}" type="pres">
      <dgm:prSet presAssocID="{AE87945A-40D7-4480-9B75-E15598C41565}" presName="singleCenter" presStyleLbl="node1" presStyleIdx="0" presStyleCnt="4" custLinFactNeighborX="-861" custLinFactNeighborY="8609">
        <dgm:presLayoutVars>
          <dgm:chMax val="7"/>
          <dgm:chPref val="7"/>
        </dgm:presLayoutVars>
      </dgm:prSet>
      <dgm:spPr/>
      <dgm:t>
        <a:bodyPr/>
        <a:lstStyle/>
        <a:p>
          <a:endParaRPr lang="en-US"/>
        </a:p>
      </dgm:t>
    </dgm:pt>
    <dgm:pt modelId="{4611A36D-D734-4045-8521-FC2FA83B8C16}" type="pres">
      <dgm:prSet presAssocID="{03A667FC-2FC9-4980-89D4-9EC21286E27E}" presName="Name56" presStyleLbl="parChTrans1D2" presStyleIdx="0" presStyleCnt="3"/>
      <dgm:spPr/>
      <dgm:t>
        <a:bodyPr/>
        <a:lstStyle/>
        <a:p>
          <a:endParaRPr lang="en-US"/>
        </a:p>
      </dgm:t>
    </dgm:pt>
    <dgm:pt modelId="{7ED1C841-5F65-491F-BBAE-8BB7871E6C58}" type="pres">
      <dgm:prSet presAssocID="{ED55CF2B-CB8D-4920-91FD-BD085AEE4F9A}" presName="text0" presStyleLbl="node1" presStyleIdx="1" presStyleCnt="4" custScaleX="551700" custScaleY="126536" custRadScaleRad="91309" custRadScaleInc="3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621A1F-C99E-41B0-9D9C-B698DFF4BB1B}" type="pres">
      <dgm:prSet presAssocID="{0C5D5158-7119-435B-AFCC-26B20DA1DA7C}" presName="Name56" presStyleLbl="parChTrans1D2" presStyleIdx="1" presStyleCnt="3"/>
      <dgm:spPr/>
      <dgm:t>
        <a:bodyPr/>
        <a:lstStyle/>
        <a:p>
          <a:endParaRPr lang="en-US"/>
        </a:p>
      </dgm:t>
    </dgm:pt>
    <dgm:pt modelId="{2E9DDACA-5802-44F0-B379-B1DA315D87E3}" type="pres">
      <dgm:prSet presAssocID="{A770AB07-3563-4854-BB2D-9233C7C25FC4}" presName="text0" presStyleLbl="node1" presStyleIdx="2" presStyleCnt="4" custScaleX="472991" custScaleY="277539" custRadScaleRad="144938" custRadScaleInc="-346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41C13E-D9C7-45DE-B25E-132A0D75D49D}" type="pres">
      <dgm:prSet presAssocID="{191038B0-A230-4406-9A4E-E2148372F7A7}" presName="Name56" presStyleLbl="parChTrans1D2" presStyleIdx="2" presStyleCnt="3"/>
      <dgm:spPr/>
      <dgm:t>
        <a:bodyPr/>
        <a:lstStyle/>
        <a:p>
          <a:endParaRPr lang="en-US"/>
        </a:p>
      </dgm:t>
    </dgm:pt>
    <dgm:pt modelId="{7831E330-001C-4752-AD17-6CB425E2DD67}" type="pres">
      <dgm:prSet presAssocID="{3E1E67C6-4CE2-4321-A719-9E94D25165CA}" presName="text0" presStyleLbl="node1" presStyleIdx="3" presStyleCnt="4" custScaleX="365801" custScaleY="294191" custRadScaleRad="141262" custRadScaleInc="354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755EB07-BFFE-43F2-89F8-F53774D0F247}" type="presOf" srcId="{0C5D5158-7119-435B-AFCC-26B20DA1DA7C}" destId="{5C621A1F-C99E-41B0-9D9C-B698DFF4BB1B}" srcOrd="0" destOrd="0" presId="urn:microsoft.com/office/officeart/2008/layout/RadialCluster"/>
    <dgm:cxn modelId="{9618C628-ACC1-4231-86B2-47878EA84FF2}" type="presOf" srcId="{ED55CF2B-CB8D-4920-91FD-BD085AEE4F9A}" destId="{7ED1C841-5F65-491F-BBAE-8BB7871E6C58}" srcOrd="0" destOrd="0" presId="urn:microsoft.com/office/officeart/2008/layout/RadialCluster"/>
    <dgm:cxn modelId="{FE01EBDD-BD91-45AA-9415-8262A8017CE1}" type="presOf" srcId="{3E1E67C6-4CE2-4321-A719-9E94D25165CA}" destId="{7831E330-001C-4752-AD17-6CB425E2DD67}" srcOrd="0" destOrd="0" presId="urn:microsoft.com/office/officeart/2008/layout/RadialCluster"/>
    <dgm:cxn modelId="{F5B4D1A5-4FD6-4187-8047-38DD1F3789DA}" type="presOf" srcId="{A770AB07-3563-4854-BB2D-9233C7C25FC4}" destId="{2E9DDACA-5802-44F0-B379-B1DA315D87E3}" srcOrd="0" destOrd="0" presId="urn:microsoft.com/office/officeart/2008/layout/RadialCluster"/>
    <dgm:cxn modelId="{080D8FE0-CFA8-4AFA-A71E-CB35E8A039A8}" type="presOf" srcId="{A41E6EA5-2702-498E-9C69-DC33A0B67E81}" destId="{0751EC09-130F-4ACF-8427-9549859C2CF9}" srcOrd="0" destOrd="0" presId="urn:microsoft.com/office/officeart/2008/layout/RadialCluster"/>
    <dgm:cxn modelId="{47C40167-3EA5-47F7-86EF-CD463503498F}" type="presOf" srcId="{191038B0-A230-4406-9A4E-E2148372F7A7}" destId="{4A41C13E-D9C7-45DE-B25E-132A0D75D49D}" srcOrd="0" destOrd="0" presId="urn:microsoft.com/office/officeart/2008/layout/RadialCluster"/>
    <dgm:cxn modelId="{8BBBA2BC-35BC-4DE4-9952-4B586C12A324}" type="presOf" srcId="{AE87945A-40D7-4480-9B75-E15598C41565}" destId="{CDF4A1DF-6EA2-495C-9341-77335250119A}" srcOrd="0" destOrd="0" presId="urn:microsoft.com/office/officeart/2008/layout/RadialCluster"/>
    <dgm:cxn modelId="{889CEB34-B048-4CDA-8932-DD6E4D6F62A3}" srcId="{AE87945A-40D7-4480-9B75-E15598C41565}" destId="{3E1E67C6-4CE2-4321-A719-9E94D25165CA}" srcOrd="2" destOrd="0" parTransId="{191038B0-A230-4406-9A4E-E2148372F7A7}" sibTransId="{8A731D78-A961-4018-B731-00BB4A92622C}"/>
    <dgm:cxn modelId="{8D9AEB3A-15C6-4315-BCE0-85ED45FE94C0}" srcId="{A41E6EA5-2702-498E-9C69-DC33A0B67E81}" destId="{AE87945A-40D7-4480-9B75-E15598C41565}" srcOrd="0" destOrd="0" parTransId="{0256AC03-EA4D-4678-BC7F-B49C42E10CC9}" sibTransId="{CC564CB4-BC75-4E5F-98DF-F57BE21BCF10}"/>
    <dgm:cxn modelId="{15AD9062-615D-4801-A2E3-D3B4ED1F342A}" type="presOf" srcId="{03A667FC-2FC9-4980-89D4-9EC21286E27E}" destId="{4611A36D-D734-4045-8521-FC2FA83B8C16}" srcOrd="0" destOrd="0" presId="urn:microsoft.com/office/officeart/2008/layout/RadialCluster"/>
    <dgm:cxn modelId="{B36FFF71-1820-4252-B7AF-B2D8EFC7B12B}" srcId="{AE87945A-40D7-4480-9B75-E15598C41565}" destId="{A770AB07-3563-4854-BB2D-9233C7C25FC4}" srcOrd="1" destOrd="0" parTransId="{0C5D5158-7119-435B-AFCC-26B20DA1DA7C}" sibTransId="{67F6681E-33AF-4846-BE23-8684D53D817A}"/>
    <dgm:cxn modelId="{D2B5F7EE-8BA8-4AD1-A8D1-27BA9ED73FBA}" srcId="{AE87945A-40D7-4480-9B75-E15598C41565}" destId="{ED55CF2B-CB8D-4920-91FD-BD085AEE4F9A}" srcOrd="0" destOrd="0" parTransId="{03A667FC-2FC9-4980-89D4-9EC21286E27E}" sibTransId="{A9E3CCE9-D208-459C-8E39-BE121A9E958C}"/>
    <dgm:cxn modelId="{FE36A2D6-91EB-4158-8297-4B494A5CE552}" type="presParOf" srcId="{0751EC09-130F-4ACF-8427-9549859C2CF9}" destId="{B49C23D6-6027-47EE-8816-696D16868F0A}" srcOrd="0" destOrd="0" presId="urn:microsoft.com/office/officeart/2008/layout/RadialCluster"/>
    <dgm:cxn modelId="{0DEE0D97-A4AA-434F-9737-857AAE22EFC4}" type="presParOf" srcId="{B49C23D6-6027-47EE-8816-696D16868F0A}" destId="{CDF4A1DF-6EA2-495C-9341-77335250119A}" srcOrd="0" destOrd="0" presId="urn:microsoft.com/office/officeart/2008/layout/RadialCluster"/>
    <dgm:cxn modelId="{1482CCC0-39F8-4742-998D-368768C3E7B8}" type="presParOf" srcId="{B49C23D6-6027-47EE-8816-696D16868F0A}" destId="{4611A36D-D734-4045-8521-FC2FA83B8C16}" srcOrd="1" destOrd="0" presId="urn:microsoft.com/office/officeart/2008/layout/RadialCluster"/>
    <dgm:cxn modelId="{69C931FD-CAAA-4F42-AB89-01900308E1B1}" type="presParOf" srcId="{B49C23D6-6027-47EE-8816-696D16868F0A}" destId="{7ED1C841-5F65-491F-BBAE-8BB7871E6C58}" srcOrd="2" destOrd="0" presId="urn:microsoft.com/office/officeart/2008/layout/RadialCluster"/>
    <dgm:cxn modelId="{A9EB2902-0E89-48C9-A18E-E61402A2E8D8}" type="presParOf" srcId="{B49C23D6-6027-47EE-8816-696D16868F0A}" destId="{5C621A1F-C99E-41B0-9D9C-B698DFF4BB1B}" srcOrd="3" destOrd="0" presId="urn:microsoft.com/office/officeart/2008/layout/RadialCluster"/>
    <dgm:cxn modelId="{7B893216-0A7C-4337-9D4F-F0EAE42E9694}" type="presParOf" srcId="{B49C23D6-6027-47EE-8816-696D16868F0A}" destId="{2E9DDACA-5802-44F0-B379-B1DA315D87E3}" srcOrd="4" destOrd="0" presId="urn:microsoft.com/office/officeart/2008/layout/RadialCluster"/>
    <dgm:cxn modelId="{764B15D2-9350-462E-ADBE-B81839550A2C}" type="presParOf" srcId="{B49C23D6-6027-47EE-8816-696D16868F0A}" destId="{4A41C13E-D9C7-45DE-B25E-132A0D75D49D}" srcOrd="5" destOrd="0" presId="urn:microsoft.com/office/officeart/2008/layout/RadialCluster"/>
    <dgm:cxn modelId="{8AB31046-6AA3-4E8D-ABA9-F43705C858A2}" type="presParOf" srcId="{B49C23D6-6027-47EE-8816-696D16868F0A}" destId="{7831E330-001C-4752-AD17-6CB425E2DD67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F4A1DF-6EA2-495C-9341-77335250119A}">
      <dsp:nvSpPr>
        <dsp:cNvPr id="0" name=""/>
        <dsp:cNvSpPr/>
      </dsp:nvSpPr>
      <dsp:spPr>
        <a:xfrm>
          <a:off x="4287678" y="2173823"/>
          <a:ext cx="1416627" cy="1416627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shade val="5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RS" sz="2200" b="1" kern="1200"/>
            <a:t>вјештине</a:t>
          </a:r>
          <a:endParaRPr lang="en-US" sz="2200" b="1" kern="1200" dirty="0"/>
        </a:p>
      </dsp:txBody>
      <dsp:txXfrm>
        <a:off x="4356832" y="2242977"/>
        <a:ext cx="1278319" cy="1278319"/>
      </dsp:txXfrm>
    </dsp:sp>
    <dsp:sp modelId="{4611A36D-D734-4045-8521-FC2FA83B8C16}">
      <dsp:nvSpPr>
        <dsp:cNvPr id="0" name=""/>
        <dsp:cNvSpPr/>
      </dsp:nvSpPr>
      <dsp:spPr>
        <a:xfrm rot="16264020">
          <a:off x="4492222" y="1647143"/>
          <a:ext cx="105354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53542" y="0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D1C841-5F65-491F-BBAE-8BB7871E6C58}">
      <dsp:nvSpPr>
        <dsp:cNvPr id="0" name=""/>
        <dsp:cNvSpPr/>
      </dsp:nvSpPr>
      <dsp:spPr>
        <a:xfrm>
          <a:off x="2421783" y="-80540"/>
          <a:ext cx="5236405" cy="1201003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167129"/>
                <a:satOff val="4478"/>
                <a:lumOff val="19726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shade val="50000"/>
                <a:hueOff val="167129"/>
                <a:satOff val="4478"/>
                <a:lumOff val="19726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shade val="50000"/>
                <a:hueOff val="167129"/>
                <a:satOff val="4478"/>
                <a:lumOff val="19726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BA" sz="2000" b="1" kern="1200" dirty="0"/>
            <a:t>Самосвијест</a:t>
          </a:r>
          <a:endParaRPr lang="sr-Latn-BA" sz="2000" b="1" kern="1200" dirty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sr-Cyrl-BA" sz="2000" kern="1200" dirty="0"/>
            <a:t>- когнитивне </a:t>
          </a:r>
          <a:r>
            <a:rPr lang="sr-Cyrl-RS" sz="2000" b="0" i="0" kern="1200" dirty="0"/>
            <a:t>собности памћења, мишљења, учења</a:t>
          </a:r>
          <a:r>
            <a:rPr lang="sr-Cyrl-BA" sz="2000" kern="1200" dirty="0"/>
            <a:t> размишљања, осјећања,</a:t>
          </a:r>
          <a:r>
            <a:rPr lang="sr-Latn-RS" sz="2000" kern="1200" dirty="0"/>
            <a:t> </a:t>
          </a:r>
          <a:r>
            <a:rPr lang="ru-RU" sz="2000" kern="1200" dirty="0"/>
            <a:t>чула и сазнања путем интуиције</a:t>
          </a:r>
          <a:endParaRPr lang="sr-Latn-BA" sz="2000" kern="1200" dirty="0"/>
        </a:p>
      </dsp:txBody>
      <dsp:txXfrm>
        <a:off x="2480411" y="-21912"/>
        <a:ext cx="5119149" cy="1083747"/>
      </dsp:txXfrm>
    </dsp:sp>
    <dsp:sp modelId="{5C621A1F-C99E-41B0-9D9C-B698DFF4BB1B}">
      <dsp:nvSpPr>
        <dsp:cNvPr id="0" name=""/>
        <dsp:cNvSpPr/>
      </dsp:nvSpPr>
      <dsp:spPr>
        <a:xfrm rot="142326">
          <a:off x="5704220" y="2915589"/>
          <a:ext cx="19863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98634" y="0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9DDACA-5802-44F0-B379-B1DA315D87E3}">
      <dsp:nvSpPr>
        <dsp:cNvPr id="0" name=""/>
        <dsp:cNvSpPr/>
      </dsp:nvSpPr>
      <dsp:spPr>
        <a:xfrm>
          <a:off x="5902769" y="1695567"/>
          <a:ext cx="4489347" cy="2634233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334258"/>
                <a:satOff val="8955"/>
                <a:lumOff val="39453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shade val="50000"/>
                <a:hueOff val="334258"/>
                <a:satOff val="8955"/>
                <a:lumOff val="39453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shade val="50000"/>
                <a:hueOff val="334258"/>
                <a:satOff val="8955"/>
                <a:lumOff val="39453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sr-Cyrl-BA" sz="2000" b="1" kern="1200" dirty="0"/>
            <a:t>Критичко размишљање</a:t>
          </a:r>
          <a:endParaRPr lang="sr-Latn-BA" sz="2000" b="1" kern="1200" dirty="0"/>
        </a:p>
        <a:p>
          <a:pPr marL="176213" lvl="0" indent="-176213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sr-Cyrl-BA" sz="2000" kern="1200" dirty="0"/>
            <a:t>- идентификовање и изазивање</a:t>
          </a:r>
          <a:r>
            <a:rPr lang="sr-Latn-RS" sz="2000" kern="1200" dirty="0"/>
            <a:t> </a:t>
          </a:r>
          <a:r>
            <a:rPr lang="sr-Cyrl-BA" sz="2000" kern="1200" dirty="0"/>
            <a:t>претпоставки,</a:t>
          </a:r>
          <a:endParaRPr lang="sr-Latn-BA" sz="2000" kern="1200" dirty="0"/>
        </a:p>
        <a:p>
          <a:pPr marL="176213" lvl="0" indent="-176213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sr-Cyrl-BA" sz="2000" kern="1200" dirty="0"/>
            <a:t>- оспоравање важности</a:t>
          </a:r>
          <a:r>
            <a:rPr lang="sr-Latn-RS" sz="2000" kern="1200" dirty="0"/>
            <a:t> </a:t>
          </a:r>
          <a:r>
            <a:rPr lang="sr-Cyrl-BA" sz="2000" kern="1200" dirty="0"/>
            <a:t>контекста,</a:t>
          </a:r>
          <a:endParaRPr lang="sr-Latn-BA" sz="2000" kern="1200" dirty="0"/>
        </a:p>
        <a:p>
          <a:pPr marL="176213" lvl="0" indent="-176213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sr-Cyrl-BA" sz="2000" kern="1200" dirty="0"/>
            <a:t>- замишљање и истражива</a:t>
          </a:r>
          <a:r>
            <a:rPr lang="sr-Cyrl-RS" sz="2000" kern="1200" dirty="0"/>
            <a:t>ње,</a:t>
          </a:r>
          <a:endParaRPr lang="sr-Latn-BA" sz="2000" kern="1200" dirty="0"/>
        </a:p>
        <a:p>
          <a:pPr marL="176213" lvl="0" indent="-176213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sr-Cyrl-BA" sz="2000" kern="1200" dirty="0"/>
            <a:t>- тражење алтернативе/а </a:t>
          </a:r>
          <a:r>
            <a:rPr lang="sr-Cyrl-BA" sz="2000" b="1" kern="1200" dirty="0"/>
            <a:t>рефлексивни скептицизам</a:t>
          </a:r>
          <a:endParaRPr lang="en-US" sz="2000" b="1" kern="1200" dirty="0"/>
        </a:p>
      </dsp:txBody>
      <dsp:txXfrm>
        <a:off x="6031362" y="1824160"/>
        <a:ext cx="4232161" cy="2377047"/>
      </dsp:txXfrm>
    </dsp:sp>
    <dsp:sp modelId="{4A41C13E-D9C7-45DE-B25E-132A0D75D49D}">
      <dsp:nvSpPr>
        <dsp:cNvPr id="0" name=""/>
        <dsp:cNvSpPr/>
      </dsp:nvSpPr>
      <dsp:spPr>
        <a:xfrm rot="10693308">
          <a:off x="3730445" y="2912774"/>
          <a:ext cx="55736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57366" y="0"/>
              </a:lnTo>
            </a:path>
          </a:pathLst>
        </a:custGeom>
        <a:noFill/>
        <a:ln w="127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31E330-001C-4752-AD17-6CB425E2DD67}">
      <dsp:nvSpPr>
        <dsp:cNvPr id="0" name=""/>
        <dsp:cNvSpPr/>
      </dsp:nvSpPr>
      <dsp:spPr>
        <a:xfrm>
          <a:off x="258615" y="1579174"/>
          <a:ext cx="3471963" cy="2792284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167129"/>
                <a:satOff val="4478"/>
                <a:lumOff val="19726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shade val="50000"/>
                <a:hueOff val="167129"/>
                <a:satOff val="4478"/>
                <a:lumOff val="19726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shade val="50000"/>
                <a:hueOff val="167129"/>
                <a:satOff val="4478"/>
                <a:lumOff val="19726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BA" sz="2000" b="1" kern="1200" dirty="0"/>
            <a:t>Рефлексија</a:t>
          </a:r>
          <a:endParaRPr lang="sr-Latn-BA" sz="2000" b="1" kern="1200" dirty="0"/>
        </a:p>
        <a:p>
          <a:pPr marL="176213" lvl="0" indent="-176213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/>
            <a:t>- </a:t>
          </a:r>
          <a:r>
            <a:rPr lang="ru-RU" sz="2000" i="1" kern="1200" dirty="0"/>
            <a:t>алат</a:t>
          </a:r>
          <a:r>
            <a:rPr lang="ru-RU" sz="2000" kern="1200" dirty="0"/>
            <a:t> за промовисање самосталности, </a:t>
          </a:r>
          <a:r>
            <a:rPr lang="sr-Cyrl-BA" sz="2000" kern="1200" dirty="0"/>
            <a:t>друштвене свијести и акције,</a:t>
          </a:r>
        </a:p>
        <a:p>
          <a:pPr marL="176213" lvl="0" indent="-176213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sr-Cyrl-BA" sz="2000" kern="1200" dirty="0"/>
            <a:t>- подстиче самоизражавање, учење и сарадњу,</a:t>
          </a:r>
        </a:p>
        <a:p>
          <a:pPr marL="176213" lvl="0" indent="-176213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sr-Cyrl-BA" sz="2000" kern="1200" dirty="0"/>
            <a:t>- повезује теорију и праксу...</a:t>
          </a:r>
          <a:endParaRPr lang="en-US" sz="2000" kern="1200" dirty="0"/>
        </a:p>
      </dsp:txBody>
      <dsp:txXfrm>
        <a:off x="394923" y="1715482"/>
        <a:ext cx="3199347" cy="25196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7072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9466" y="0"/>
            <a:ext cx="3013763" cy="467072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C477EA0A-2FA5-4AAC-8754-759784ED65CF}" type="datetimeFigureOut">
              <a:rPr lang="en-US" smtClean="0"/>
              <a:t>8/20/2022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13763" cy="467071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9466" y="8842030"/>
            <a:ext cx="3013763" cy="467071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11E6FF3A-310F-40FC-B52B-BC0F12F1DC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1046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BF08-DA8D-4915-9DD3-C96BD212B762}" type="datetimeFigureOut">
              <a:rPr lang="en-US" smtClean="0"/>
              <a:t>8/20/2022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33E78-2902-4B9F-975D-899159FB6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393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BF08-DA8D-4915-9DD3-C96BD212B762}" type="datetimeFigureOut">
              <a:rPr lang="en-US" smtClean="0"/>
              <a:t>8/20/2022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33E78-2902-4B9F-975D-899159FB6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144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BF08-DA8D-4915-9DD3-C96BD212B762}" type="datetimeFigureOut">
              <a:rPr lang="en-US" smtClean="0"/>
              <a:t>8/20/2022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33E78-2902-4B9F-975D-899159FB6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494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BF08-DA8D-4915-9DD3-C96BD212B762}" type="datetimeFigureOut">
              <a:rPr lang="en-US" smtClean="0"/>
              <a:t>8/20/2022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33E78-2902-4B9F-975D-899159FB6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296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BF08-DA8D-4915-9DD3-C96BD212B762}" type="datetimeFigureOut">
              <a:rPr lang="en-US" smtClean="0"/>
              <a:t>8/20/2022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33E78-2902-4B9F-975D-899159FB6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740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BF08-DA8D-4915-9DD3-C96BD212B762}" type="datetimeFigureOut">
              <a:rPr lang="en-US" smtClean="0"/>
              <a:t>8/20/2022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33E78-2902-4B9F-975D-899159FB6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08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BF08-DA8D-4915-9DD3-C96BD212B762}" type="datetimeFigureOut">
              <a:rPr lang="en-US" smtClean="0"/>
              <a:t>8/20/2022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33E78-2902-4B9F-975D-899159FB6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625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BF08-DA8D-4915-9DD3-C96BD212B762}" type="datetimeFigureOut">
              <a:rPr lang="en-US" smtClean="0"/>
              <a:t>8/20/2022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33E78-2902-4B9F-975D-899159FB6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014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BF08-DA8D-4915-9DD3-C96BD212B762}" type="datetimeFigureOut">
              <a:rPr lang="en-US" smtClean="0"/>
              <a:t>8/20/2022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33E78-2902-4B9F-975D-899159FB6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905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BF08-DA8D-4915-9DD3-C96BD212B762}" type="datetimeFigureOut">
              <a:rPr lang="en-US" smtClean="0"/>
              <a:t>8/20/2022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33E78-2902-4B9F-975D-899159FB6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724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BF08-DA8D-4915-9DD3-C96BD212B762}" type="datetimeFigureOut">
              <a:rPr lang="en-US" smtClean="0"/>
              <a:t>8/20/2022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33E78-2902-4B9F-975D-899159FB6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322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ABF08-DA8D-4915-9DD3-C96BD212B762}" type="datetimeFigureOut">
              <a:rPr lang="en-US" smtClean="0"/>
              <a:t>8/20/2022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33E78-2902-4B9F-975D-899159FB6E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049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D9AEE-0B60-4961-84B8-C2A2348D26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RS" dirty="0"/>
              <a:t>КОМПЕТЕНЦИЈЕ НАСТАВНИКА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1420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Slikovni rezultat za STARA UCIONIC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25" y="609600"/>
            <a:ext cx="5988585" cy="3426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Slikovni rezultat za UCIONICA NEKAD I SA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910" y="2720655"/>
            <a:ext cx="5516071" cy="3426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xplosion 2 4"/>
          <p:cNvSpPr/>
          <p:nvPr/>
        </p:nvSpPr>
        <p:spPr>
          <a:xfrm>
            <a:off x="7120991" y="178025"/>
            <a:ext cx="3455299" cy="2557083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BA" dirty="0"/>
              <a:t>НЕКАД И САД</a:t>
            </a:r>
            <a:endParaRPr lang="sr-Latn-BA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Сања Радетић Ловрић: Родитељска очекивања од дјеце и наставника</a:t>
            </a:r>
            <a:endParaRPr lang="sr-Latn-B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36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Slikovni rezultat za TELEF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38" y="802578"/>
            <a:ext cx="3813753" cy="3865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Slikovni rezultat za TELEF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891" y="2131123"/>
            <a:ext cx="3924299" cy="3924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xplosion 2 4"/>
          <p:cNvSpPr/>
          <p:nvPr/>
        </p:nvSpPr>
        <p:spPr>
          <a:xfrm>
            <a:off x="8586644" y="10932"/>
            <a:ext cx="3455299" cy="2557083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BA" dirty="0"/>
              <a:t>НЕКАД И САД</a:t>
            </a:r>
            <a:endParaRPr lang="sr-Latn-BA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Сања Радетић Ловрић: Родитељска очекивања од дјеце и наставника</a:t>
            </a:r>
            <a:endParaRPr lang="sr-Latn-B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804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likovni rezultat za OLD TIMER MERCED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085416"/>
            <a:ext cx="5715000" cy="312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Slikovni rezultat za merced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075" y="2735108"/>
            <a:ext cx="4499552" cy="3370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xplosion 2 5"/>
          <p:cNvSpPr/>
          <p:nvPr/>
        </p:nvSpPr>
        <p:spPr>
          <a:xfrm>
            <a:off x="7120991" y="178025"/>
            <a:ext cx="3455299" cy="2557083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BA" dirty="0"/>
              <a:t>НЕКАД И САД</a:t>
            </a:r>
            <a:endParaRPr lang="sr-Latn-BA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Сања Радетић Ловрић: Родитељска очекивања од дјеце и наставника</a:t>
            </a:r>
            <a:endParaRPr lang="sr-Latn-B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355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510" y="799235"/>
            <a:ext cx="10957290" cy="719208"/>
          </a:xfrm>
        </p:spPr>
        <p:txBody>
          <a:bodyPr>
            <a:normAutofit/>
          </a:bodyPr>
          <a:lstStyle/>
          <a:p>
            <a:r>
              <a:rPr lang="sr-Cyrl-BA" sz="2800" b="1" dirty="0">
                <a:latin typeface="Arial" panose="020B0604020202020204" pitchFamily="34" charset="0"/>
                <a:cs typeface="Arial" panose="020B0604020202020204" pitchFamily="34" charset="0"/>
              </a:rPr>
              <a:t>Школски успјех и оцјене</a:t>
            </a:r>
            <a:endParaRPr lang="sr-Latn-BA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3636" y="1934080"/>
            <a:ext cx="10430164" cy="26748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Школска пракса показује: </a:t>
            </a:r>
          </a:p>
          <a:p>
            <a:pPr algn="just"/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Ученици нису задовољни оцјенама;</a:t>
            </a:r>
          </a:p>
          <a:p>
            <a:pPr algn="just"/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Родитељи нису задовољни оцјенама;</a:t>
            </a:r>
          </a:p>
          <a:p>
            <a:pPr algn="just"/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У друштву се јављају критике које упозоравају да иза одређених оцјена не стоје адекватна знања.</a:t>
            </a:r>
          </a:p>
          <a:p>
            <a:pPr marL="0" indent="0" algn="just">
              <a:buNone/>
            </a:pPr>
            <a:endParaRPr lang="sr-Cyrl-B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sr-Latn-B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941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0918" y="263461"/>
            <a:ext cx="10430164" cy="3165539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Оцјене и оцјењивање у класичној настави ученицима служе као потврда вриједности и награда, наставницима као средство моћи и пресије, родитељима као потврда успјешности васпитања или извор фрустрације према систему образовања (школи).  </a:t>
            </a:r>
          </a:p>
          <a:p>
            <a:pPr marL="0" indent="0" algn="just">
              <a:buNone/>
            </a:pPr>
            <a:endParaRPr lang="sr-Cyrl-B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Школски успјех се не односи само на оцјене и не подразумијева само когнитивни развој ученика, него и емоционални, социјални и физички развој дјетета. </a:t>
            </a:r>
          </a:p>
          <a:p>
            <a:pPr marL="0" indent="0" algn="just">
              <a:buNone/>
            </a:pPr>
            <a:endParaRPr lang="sr-Latn-B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209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04757" y="1260838"/>
            <a:ext cx="9243169" cy="53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r-Cyrl-BA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Родитељска очекивања од школског успјеха дјеце</a:t>
            </a:r>
            <a:endParaRPr lang="sr-Latn-BA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304758" y="2299809"/>
            <a:ext cx="6898769" cy="1738852"/>
          </a:xfrm>
        </p:spPr>
        <p:txBody>
          <a:bodyPr>
            <a:noAutofit/>
          </a:bodyPr>
          <a:lstStyle/>
          <a:p>
            <a:pPr algn="l"/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Колико је родитељу важан школски успјех дјетета данас?</a:t>
            </a:r>
            <a:b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Колики је утицај родитељских очекивања на школски успјех дјетета? </a:t>
            </a:r>
            <a:endParaRPr lang="sr-Latn-BA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Explosion 1 4"/>
          <p:cNvSpPr/>
          <p:nvPr/>
        </p:nvSpPr>
        <p:spPr>
          <a:xfrm>
            <a:off x="7695528" y="1881938"/>
            <a:ext cx="4337330" cy="1965236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BA" dirty="0"/>
              <a:t>Примјери из живота и рада школе</a:t>
            </a:r>
            <a:endParaRPr lang="sr-Latn-BA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72413"/>
              </p:ext>
            </p:extLst>
          </p:nvPr>
        </p:nvGraphicFramePr>
        <p:xfrm>
          <a:off x="2826327" y="4739920"/>
          <a:ext cx="6150036" cy="7372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9279">
                  <a:extLst>
                    <a:ext uri="{9D8B030D-6E8A-4147-A177-3AD203B41FA5}">
                      <a16:colId xmlns:a16="http://schemas.microsoft.com/office/drawing/2014/main" val="186590551"/>
                    </a:ext>
                  </a:extLst>
                </a:gridCol>
                <a:gridCol w="559279">
                  <a:extLst>
                    <a:ext uri="{9D8B030D-6E8A-4147-A177-3AD203B41FA5}">
                      <a16:colId xmlns:a16="http://schemas.microsoft.com/office/drawing/2014/main" val="416469501"/>
                    </a:ext>
                  </a:extLst>
                </a:gridCol>
                <a:gridCol w="559957">
                  <a:extLst>
                    <a:ext uri="{9D8B030D-6E8A-4147-A177-3AD203B41FA5}">
                      <a16:colId xmlns:a16="http://schemas.microsoft.com/office/drawing/2014/main" val="180289396"/>
                    </a:ext>
                  </a:extLst>
                </a:gridCol>
                <a:gridCol w="559957">
                  <a:extLst>
                    <a:ext uri="{9D8B030D-6E8A-4147-A177-3AD203B41FA5}">
                      <a16:colId xmlns:a16="http://schemas.microsoft.com/office/drawing/2014/main" val="549542479"/>
                    </a:ext>
                  </a:extLst>
                </a:gridCol>
                <a:gridCol w="559957">
                  <a:extLst>
                    <a:ext uri="{9D8B030D-6E8A-4147-A177-3AD203B41FA5}">
                      <a16:colId xmlns:a16="http://schemas.microsoft.com/office/drawing/2014/main" val="2821722701"/>
                    </a:ext>
                  </a:extLst>
                </a:gridCol>
                <a:gridCol w="559957">
                  <a:extLst>
                    <a:ext uri="{9D8B030D-6E8A-4147-A177-3AD203B41FA5}">
                      <a16:colId xmlns:a16="http://schemas.microsoft.com/office/drawing/2014/main" val="3764131549"/>
                    </a:ext>
                  </a:extLst>
                </a:gridCol>
                <a:gridCol w="559957">
                  <a:extLst>
                    <a:ext uri="{9D8B030D-6E8A-4147-A177-3AD203B41FA5}">
                      <a16:colId xmlns:a16="http://schemas.microsoft.com/office/drawing/2014/main" val="2013005095"/>
                    </a:ext>
                  </a:extLst>
                </a:gridCol>
                <a:gridCol w="559957">
                  <a:extLst>
                    <a:ext uri="{9D8B030D-6E8A-4147-A177-3AD203B41FA5}">
                      <a16:colId xmlns:a16="http://schemas.microsoft.com/office/drawing/2014/main" val="3913916750"/>
                    </a:ext>
                  </a:extLst>
                </a:gridCol>
                <a:gridCol w="560635">
                  <a:extLst>
                    <a:ext uri="{9D8B030D-6E8A-4147-A177-3AD203B41FA5}">
                      <a16:colId xmlns:a16="http://schemas.microsoft.com/office/drawing/2014/main" val="1525842878"/>
                    </a:ext>
                  </a:extLst>
                </a:gridCol>
                <a:gridCol w="560635">
                  <a:extLst>
                    <a:ext uri="{9D8B030D-6E8A-4147-A177-3AD203B41FA5}">
                      <a16:colId xmlns:a16="http://schemas.microsoft.com/office/drawing/2014/main" val="2535278466"/>
                    </a:ext>
                  </a:extLst>
                </a:gridCol>
                <a:gridCol w="550466">
                  <a:extLst>
                    <a:ext uri="{9D8B030D-6E8A-4147-A177-3AD203B41FA5}">
                      <a16:colId xmlns:a16="http://schemas.microsoft.com/office/drawing/2014/main" val="2581615366"/>
                    </a:ext>
                  </a:extLst>
                </a:gridCol>
              </a:tblGrid>
              <a:tr h="368622">
                <a:tc gridSpan="1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100" b="1" dirty="0">
                          <a:solidFill>
                            <a:schemeClr val="bg1"/>
                          </a:solidFill>
                          <a:effectLst/>
                        </a:rPr>
                        <a:t>SKALA PROCJENE</a:t>
                      </a:r>
                      <a:endParaRPr lang="sr-Latn-BA" sz="11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r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B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B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5372532"/>
                  </a:ext>
                </a:extLst>
              </a:tr>
              <a:tr h="3686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100" b="1">
                          <a:solidFill>
                            <a:schemeClr val="bg1"/>
                          </a:solidFill>
                          <a:effectLst/>
                        </a:rPr>
                        <a:t>0</a:t>
                      </a:r>
                      <a:endParaRPr lang="sr-Latn-BA" sz="1100" b="1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100" b="1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sr-Latn-BA" sz="1100" b="1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100" b="1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sr-Latn-BA" sz="11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100" b="1" dirty="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sr-Latn-BA" sz="11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100" b="1" dirty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sr-Latn-BA" sz="11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100" b="1" dirty="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endParaRPr lang="sr-Latn-BA" sz="11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100" b="1" dirty="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sr-Latn-BA" sz="11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100" b="1" dirty="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sr-Latn-BA" sz="11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100" b="1" dirty="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sr-Latn-BA" sz="11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100" b="1">
                          <a:solidFill>
                            <a:schemeClr val="bg1"/>
                          </a:solidFill>
                          <a:effectLst/>
                        </a:rPr>
                        <a:t>9</a:t>
                      </a:r>
                      <a:endParaRPr lang="sr-Latn-BA" sz="1100" b="1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Latn-BA" sz="1100" b="1" dirty="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sr-Latn-BA" sz="11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500015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37219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3855" y="1104034"/>
            <a:ext cx="10069944" cy="775852"/>
          </a:xfrm>
        </p:spPr>
        <p:txBody>
          <a:bodyPr>
            <a:normAutofit/>
          </a:bodyPr>
          <a:lstStyle/>
          <a:p>
            <a:pPr algn="l"/>
            <a:r>
              <a:rPr lang="sr-Cyrl-BA" sz="2800" b="1" dirty="0">
                <a:latin typeface="Arial" panose="020B0604020202020204" pitchFamily="34" charset="0"/>
                <a:cs typeface="Arial" panose="020B0604020202020204" pitchFamily="34" charset="0"/>
              </a:rPr>
              <a:t>Родитељске амбиције и очекивања</a:t>
            </a:r>
            <a:endParaRPr lang="sr-Latn-BA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0582" y="2556932"/>
            <a:ext cx="10393218" cy="3318936"/>
          </a:xfrm>
        </p:spPr>
        <p:txBody>
          <a:bodyPr>
            <a:normAutofit/>
          </a:bodyPr>
          <a:lstStyle/>
          <a:p>
            <a:pPr algn="just"/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Амбиције родитеља - Сваки родитељ жели најбоље за своје дијете. </a:t>
            </a:r>
          </a:p>
          <a:p>
            <a:pPr algn="just"/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Родитељи се разликују у погледу одређивања онога шта је најбоље за њихово дијете. </a:t>
            </a:r>
          </a:p>
          <a:p>
            <a:pPr algn="just"/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Савремени </a:t>
            </a:r>
            <a:r>
              <a:rPr lang="sr-Cyrl-BA" sz="2400" u="sng" dirty="0">
                <a:latin typeface="Arial" panose="020B0604020202020204" pitchFamily="34" charset="0"/>
                <a:cs typeface="Arial" panose="020B0604020202020204" pitchFamily="34" charset="0"/>
              </a:rPr>
              <a:t>родитељи неријетко претпостављају да дјеца желе оно што они нису имали или што су жељели, а нису постигли у дјетињству</a:t>
            </a: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, преферирају попустљив стил уз ригидност у испуњавању амбиција. Управо ту настају проблеми. </a:t>
            </a:r>
            <a:endParaRPr lang="sr-Latn-BA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39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726" y="609600"/>
            <a:ext cx="10153073" cy="775852"/>
          </a:xfrm>
        </p:spPr>
        <p:txBody>
          <a:bodyPr>
            <a:normAutofit/>
          </a:bodyPr>
          <a:lstStyle/>
          <a:p>
            <a:pPr algn="l"/>
            <a:r>
              <a:rPr lang="sr-Cyrl-BA" sz="2800" b="1" dirty="0">
                <a:latin typeface="Arial" panose="020B0604020202020204" pitchFamily="34" charset="0"/>
                <a:cs typeface="Arial" panose="020B0604020202020204" pitchFamily="34" charset="0"/>
              </a:rPr>
              <a:t>Родитељске амбиције и очекивања</a:t>
            </a:r>
            <a:endParaRPr lang="sr-Latn-BA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01557"/>
            <a:ext cx="10614891" cy="3181279"/>
          </a:xfrm>
        </p:spPr>
        <p:txBody>
          <a:bodyPr>
            <a:noAutofit/>
          </a:bodyPr>
          <a:lstStyle/>
          <a:p>
            <a:pPr algn="just"/>
            <a:r>
              <a:rPr lang="sr-Cyrl-BA" u="sng" dirty="0">
                <a:latin typeface="Arial" panose="020B0604020202020204" pitchFamily="34" charset="0"/>
                <a:cs typeface="Arial" panose="020B0604020202020204" pitchFamily="34" charset="0"/>
              </a:rPr>
              <a:t>Родитељска очекивања </a:t>
            </a:r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су ставови и вјеровања родитеља у оно што дијете може остварити. </a:t>
            </a:r>
          </a:p>
          <a:p>
            <a:pPr algn="just"/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Родитељска очекивања могу бити: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реалистична очекивања – предиктори дјечијег успјеха која узимају у обзир дјечије могућности и способности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идеалистична очекивања - оптимистична предвиђања родитеља, жеље, снови и амбиције.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937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1949" y="1411950"/>
            <a:ext cx="10668102" cy="36126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Родитељска очекивања су реална када родитељ на исправан и тачан начин перципира способности, навике и интересовања свог дјетета. </a:t>
            </a:r>
            <a:endParaRPr lang="sr-Latn-BA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Утицај родитељских очекивања на успјех дјеце може бити: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директан – остварује се кроз интеракцију и комуникацију са дјецом, и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индиректан – остварује се кроз родитељска увјерења и родитељску подршку.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09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273" y="711200"/>
            <a:ext cx="10522527" cy="743484"/>
          </a:xfrm>
        </p:spPr>
        <p:txBody>
          <a:bodyPr>
            <a:normAutofit/>
          </a:bodyPr>
          <a:lstStyle/>
          <a:p>
            <a:pPr algn="l"/>
            <a:r>
              <a:rPr lang="sr-Cyrl-BA" sz="2800" b="1" dirty="0">
                <a:latin typeface="Arial" panose="020B0604020202020204" pitchFamily="34" charset="0"/>
                <a:cs typeface="Arial" panose="020B0604020202020204" pitchFamily="34" charset="0"/>
              </a:rPr>
              <a:t>Гдје настаје проблем?</a:t>
            </a:r>
            <a:endParaRPr lang="sr-Latn-BA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3841"/>
            <a:ext cx="10317018" cy="487688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Двије су кључне претпоставке о родитељским очекивањима: </a:t>
            </a:r>
          </a:p>
          <a:p>
            <a:pPr marL="0" indent="0" algn="just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1. Висока родитељска очекивања од школског постигнућа њихове дјеце могу показивати да родитељи вреднују успјех, а та вриједност може бити притисак на дјецу/ученика. </a:t>
            </a:r>
          </a:p>
          <a:p>
            <a:pPr marL="0" indent="0" algn="just"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2. Висока очекивања могу повећати ученикова властита очекивања и повјерење у властите способности, што може дјеловати мотивишуће на постизање успјеха ученика/дјетета.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196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78365-1BDC-E0A5-16D3-BC741C5F0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7964" y="891308"/>
            <a:ext cx="9153237" cy="1990437"/>
          </a:xfrm>
        </p:spPr>
        <p:txBody>
          <a:bodyPr>
            <a:normAutofit fontScale="90000"/>
          </a:bodyPr>
          <a:lstStyle/>
          <a:p>
            <a:r>
              <a:rPr lang="sr-Cyrl-RS" sz="3200" dirty="0"/>
              <a:t>Васпитање и образовање у доба </a:t>
            </a:r>
            <a:r>
              <a:rPr lang="sr-Latn-RS" sz="3200" dirty="0"/>
              <a:t>covid -1</a:t>
            </a:r>
            <a:r>
              <a:rPr lang="sr-Cyrl-RS" sz="3200" dirty="0"/>
              <a:t>9 пандемије</a:t>
            </a:r>
            <a:br>
              <a:rPr lang="sr-Cyrl-RS" sz="3200" dirty="0"/>
            </a:br>
            <a:r>
              <a:rPr lang="sr-Cyrl-RS" sz="3200" dirty="0"/>
              <a:t/>
            </a:r>
            <a:br>
              <a:rPr lang="sr-Cyrl-RS" sz="3200" dirty="0"/>
            </a:br>
            <a:r>
              <a:rPr lang="sr-Cyrl-RS" sz="3200" dirty="0"/>
              <a:t>Истраживање које је реализовало Друштво психолога Републике Српске</a:t>
            </a:r>
            <a:endParaRPr lang="en-US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635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273" y="711200"/>
            <a:ext cx="10522527" cy="743484"/>
          </a:xfrm>
        </p:spPr>
        <p:txBody>
          <a:bodyPr>
            <a:normAutofit/>
          </a:bodyPr>
          <a:lstStyle/>
          <a:p>
            <a:pPr algn="l"/>
            <a:r>
              <a:rPr lang="sr-Cyrl-BA" sz="2800" b="1" dirty="0">
                <a:latin typeface="Arial" panose="020B0604020202020204" pitchFamily="34" charset="0"/>
                <a:cs typeface="Arial" panose="020B0604020202020204" pitchFamily="34" charset="0"/>
              </a:rPr>
              <a:t>Гдје настаје проблем?</a:t>
            </a:r>
            <a:endParaRPr lang="sr-Latn-BA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3841"/>
            <a:ext cx="10317018" cy="255855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Проблем настаје када родитељи нису у довољној мјери свјесни утицаја својих очекивања на развој личности дјетета, када родитељске амбиције одређују родитељска очекивања и када родитељска очекивања не уважавају природу дјечије личности – амбиције стварају нереална очекивања. </a:t>
            </a:r>
            <a:endParaRPr lang="sr-Latn-BA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854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527" y="621905"/>
            <a:ext cx="11212945" cy="541183"/>
          </a:xfrm>
        </p:spPr>
        <p:txBody>
          <a:bodyPr>
            <a:noAutofit/>
          </a:bodyPr>
          <a:lstStyle/>
          <a:p>
            <a:r>
              <a:rPr lang="sr-Cyrl-BA" sz="2300" b="1" dirty="0">
                <a:latin typeface="Arial" panose="020B0604020202020204" pitchFamily="34" charset="0"/>
                <a:cs typeface="Arial" panose="020B0604020202020204" pitchFamily="34" charset="0"/>
              </a:rPr>
              <a:t>Фактори који утичу на родитељска очекивања од школског успјеха дјетета</a:t>
            </a:r>
            <a:endParaRPr lang="sr-Latn-BA" sz="23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612661" y="1033779"/>
            <a:ext cx="5302248" cy="5110135"/>
          </a:xfrm>
          <a:solidFill>
            <a:schemeClr val="bg1"/>
          </a:solidFill>
          <a:ln>
            <a:solidFill>
              <a:schemeClr val="accent2"/>
            </a:solidFill>
          </a:ln>
        </p:spPr>
        <p:txBody>
          <a:bodyPr>
            <a:normAutofit lnSpcReduction="10000"/>
          </a:bodyPr>
          <a:lstStyle/>
          <a:p>
            <a:pPr marL="442913" indent="-442913">
              <a:buNone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10. Родитељски став о насљедности интелигенције </a:t>
            </a:r>
          </a:p>
          <a:p>
            <a:pPr marL="442913" indent="-442913">
              <a:buNone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11. Повјерење у образовни систем </a:t>
            </a:r>
          </a:p>
          <a:p>
            <a:pPr marL="442913" indent="-442913">
              <a:buNone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12. Повјерење у повратне информације од наставника</a:t>
            </a:r>
          </a:p>
          <a:p>
            <a:pPr marL="442913" indent="-442913">
              <a:buNone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13. Вјеровање у труд и залагања</a:t>
            </a:r>
          </a:p>
          <a:p>
            <a:pPr marL="442913" indent="-442913">
              <a:buNone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14. Повјерење у дјечије способности</a:t>
            </a:r>
          </a:p>
          <a:p>
            <a:pPr marL="442913" indent="-442913">
              <a:buNone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15. Радне навике дјеце</a:t>
            </a:r>
          </a:p>
          <a:p>
            <a:pPr marL="442913" indent="-442913">
              <a:buNone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16. Дјечија/ученикова перцепција родитељских очекивања </a:t>
            </a:r>
          </a:p>
          <a:p>
            <a:pPr marL="0" indent="0">
              <a:buNone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17. Систем награђивања</a:t>
            </a:r>
          </a:p>
          <a:p>
            <a:pPr marL="0" indent="0">
              <a:buNone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18. Однос између оца и мајке </a:t>
            </a:r>
          </a:p>
          <a:p>
            <a:endParaRPr lang="sr-Latn-B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30985" y="1532543"/>
            <a:ext cx="5440219" cy="3785652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Квалитет породичне интеракције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Животне промјене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Укљученост родитеља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Комуникација између родитеља и дјеце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Разумјевање родитељских очекивања од стране дјеце 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Емоционална подршка родитеља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Животни успјех родитеља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Степен образовања родитеља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Социоекономски статус породице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823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6618" y="791712"/>
            <a:ext cx="10658764" cy="475010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r-Cyrl-BA" b="1" dirty="0">
                <a:latin typeface="Arial" panose="020B0604020202020204" pitchFamily="34" charset="0"/>
                <a:cs typeface="Arial" panose="020B0604020202020204" pitchFamily="34" charset="0"/>
              </a:rPr>
              <a:t>Шта када су родитељска очекивања нереална и превисока? </a:t>
            </a:r>
          </a:p>
          <a:p>
            <a:pPr marL="0" indent="0">
              <a:buNone/>
            </a:pPr>
            <a:r>
              <a:rPr lang="sr-Cyrl-BA" sz="2400" b="1" dirty="0">
                <a:latin typeface="Arial" panose="020B0604020202020204" pitchFamily="34" charset="0"/>
                <a:cs typeface="Arial" panose="020B0604020202020204" pitchFamily="34" charset="0"/>
              </a:rPr>
              <a:t>Превисока родитељска очекивања </a:t>
            </a: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неусклађена са дјететовим могућностима, превисоке амбиције, превелика контрола, мањак емоционалне топлине и недостатак отворене комуникације кроз коју се не препознају поруке и не уважавају мишљења </a:t>
            </a:r>
            <a:r>
              <a:rPr lang="sr-Cyrl-BA" sz="2400" dirty="0" err="1">
                <a:latin typeface="Arial" panose="020B0604020202020204" pitchFamily="34" charset="0"/>
                <a:cs typeface="Arial" panose="020B0604020202020204" pitchFamily="34" charset="0"/>
              </a:rPr>
              <a:t>дјетета</a:t>
            </a: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BA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воде ка</a:t>
            </a:r>
            <a:endParaRPr lang="sr-Cyrl-BA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sr-Cyrl-BA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неповољним и непријатним емоционалним стањима дјетета, неприлагођеним промјенама понашања, неповољним посљедицама на развој личности и психичким тегобама (анксиозна стања, депресивна стања, неадаптивне промјене особина нпр. неадаптивни аспекти перфексионизма, социјална неприлагођеност, пад школског успјеха). </a:t>
            </a:r>
            <a:endParaRPr lang="sr-Latn-BA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527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9140" y="516153"/>
            <a:ext cx="11053720" cy="1123535"/>
          </a:xfrm>
        </p:spPr>
        <p:txBody>
          <a:bodyPr>
            <a:normAutofit/>
          </a:bodyPr>
          <a:lstStyle/>
          <a:p>
            <a:r>
              <a:rPr lang="sr-Cyrl-BA" sz="2800" dirty="0">
                <a:latin typeface="Arial" panose="020B0604020202020204" pitchFamily="34" charset="0"/>
                <a:cs typeface="Arial" panose="020B0604020202020204" pitchFamily="34" charset="0"/>
              </a:rPr>
              <a:t>Ланац неповољног утицаја нереалних родитељских очекивања од школског постигнућа дјеце</a:t>
            </a:r>
            <a:endParaRPr lang="sr-Latn-BA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lowchart: Display 3"/>
          <p:cNvSpPr/>
          <p:nvPr/>
        </p:nvSpPr>
        <p:spPr>
          <a:xfrm>
            <a:off x="161841" y="1690687"/>
            <a:ext cx="2112024" cy="1278541"/>
          </a:xfrm>
          <a:prstGeom prst="flowChartDisplay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BA" dirty="0"/>
              <a:t>Нереална и висока родитељска очекивања</a:t>
            </a:r>
            <a:endParaRPr lang="sr-Latn-BA" dirty="0"/>
          </a:p>
        </p:txBody>
      </p:sp>
      <p:sp>
        <p:nvSpPr>
          <p:cNvPr id="10" name="Flowchart: Display 9"/>
          <p:cNvSpPr/>
          <p:nvPr/>
        </p:nvSpPr>
        <p:spPr>
          <a:xfrm>
            <a:off x="4864664" y="1690687"/>
            <a:ext cx="2855137" cy="1278541"/>
          </a:xfrm>
          <a:prstGeom prst="flowChartDisplay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BA" dirty="0"/>
              <a:t>Самопоштовање</a:t>
            </a:r>
            <a:endParaRPr lang="sr-Latn-BA" dirty="0"/>
          </a:p>
        </p:txBody>
      </p:sp>
      <p:sp>
        <p:nvSpPr>
          <p:cNvPr id="11" name="Flowchart: Display 10"/>
          <p:cNvSpPr/>
          <p:nvPr/>
        </p:nvSpPr>
        <p:spPr>
          <a:xfrm>
            <a:off x="7719801" y="1690687"/>
            <a:ext cx="2921226" cy="1278541"/>
          </a:xfrm>
          <a:prstGeom prst="flowChartDisplay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BA" dirty="0"/>
              <a:t>Самоефикасност</a:t>
            </a:r>
            <a:endParaRPr lang="sr-Latn-BA" dirty="0"/>
          </a:p>
        </p:txBody>
      </p:sp>
      <p:sp>
        <p:nvSpPr>
          <p:cNvPr id="12" name="Flowchart: Display 11"/>
          <p:cNvSpPr/>
          <p:nvPr/>
        </p:nvSpPr>
        <p:spPr>
          <a:xfrm>
            <a:off x="2816026" y="3158043"/>
            <a:ext cx="3333921" cy="1278541"/>
          </a:xfrm>
          <a:prstGeom prst="flowChartDisplay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BA" dirty="0"/>
              <a:t>Губитак самоинцијативности</a:t>
            </a:r>
            <a:endParaRPr lang="sr-Latn-BA" dirty="0"/>
          </a:p>
        </p:txBody>
      </p:sp>
      <p:sp>
        <p:nvSpPr>
          <p:cNvPr id="13" name="Flowchart: Display 12"/>
          <p:cNvSpPr/>
          <p:nvPr/>
        </p:nvSpPr>
        <p:spPr>
          <a:xfrm>
            <a:off x="304800" y="3158043"/>
            <a:ext cx="2511227" cy="1278541"/>
          </a:xfrm>
          <a:prstGeom prst="flowChartDisplay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BA" dirty="0"/>
              <a:t>Губитак самопоуздања</a:t>
            </a:r>
            <a:endParaRPr lang="sr-Latn-BA" dirty="0"/>
          </a:p>
        </p:txBody>
      </p:sp>
      <p:sp>
        <p:nvSpPr>
          <p:cNvPr id="14" name="Flowchart: Display 13"/>
          <p:cNvSpPr/>
          <p:nvPr/>
        </p:nvSpPr>
        <p:spPr>
          <a:xfrm>
            <a:off x="3649507" y="4625398"/>
            <a:ext cx="4491080" cy="1278541"/>
          </a:xfrm>
          <a:prstGeom prst="flowChartDisplay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BA" dirty="0"/>
              <a:t>Одбране – промјене у понашању: </a:t>
            </a:r>
          </a:p>
          <a:p>
            <a:pPr algn="ctr"/>
            <a:r>
              <a:rPr lang="sr-Cyrl-BA" dirty="0"/>
              <a:t>Манипулације</a:t>
            </a:r>
          </a:p>
          <a:p>
            <a:pPr algn="ctr"/>
            <a:r>
              <a:rPr lang="sr-Cyrl-BA" dirty="0"/>
              <a:t>Спољашњи локус контроле</a:t>
            </a:r>
            <a:endParaRPr lang="sr-Latn-BA" dirty="0"/>
          </a:p>
        </p:txBody>
      </p:sp>
      <p:sp>
        <p:nvSpPr>
          <p:cNvPr id="15" name="Flowchart: Display 14"/>
          <p:cNvSpPr/>
          <p:nvPr/>
        </p:nvSpPr>
        <p:spPr>
          <a:xfrm>
            <a:off x="304800" y="4625399"/>
            <a:ext cx="3344707" cy="1278541"/>
          </a:xfrm>
          <a:prstGeom prst="flowChartDisplay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BA" dirty="0"/>
              <a:t>Комуникација</a:t>
            </a:r>
          </a:p>
          <a:p>
            <a:pPr algn="ctr"/>
            <a:r>
              <a:rPr lang="sr-Cyrl-BA" dirty="0"/>
              <a:t>Социјалне вјештине</a:t>
            </a:r>
          </a:p>
          <a:p>
            <a:pPr algn="ctr"/>
            <a:r>
              <a:rPr lang="sr-Cyrl-BA" dirty="0"/>
              <a:t>Интерпресоналне релације</a:t>
            </a:r>
            <a:endParaRPr lang="sr-Latn-BA" dirty="0"/>
          </a:p>
        </p:txBody>
      </p:sp>
      <p:sp>
        <p:nvSpPr>
          <p:cNvPr id="16" name="Flowchart: Display 15"/>
          <p:cNvSpPr/>
          <p:nvPr/>
        </p:nvSpPr>
        <p:spPr>
          <a:xfrm>
            <a:off x="2273865" y="1639689"/>
            <a:ext cx="2590800" cy="1278541"/>
          </a:xfrm>
          <a:prstGeom prst="flowChartDisplay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BA" dirty="0"/>
              <a:t>Слика о себи</a:t>
            </a:r>
            <a:endParaRPr lang="sr-Latn-BA" dirty="0"/>
          </a:p>
        </p:txBody>
      </p:sp>
      <p:sp>
        <p:nvSpPr>
          <p:cNvPr id="17" name="Flowchart: Display 16"/>
          <p:cNvSpPr/>
          <p:nvPr/>
        </p:nvSpPr>
        <p:spPr>
          <a:xfrm>
            <a:off x="6149947" y="3171255"/>
            <a:ext cx="3333921" cy="1278541"/>
          </a:xfrm>
          <a:prstGeom prst="flowChartDisplay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BA" dirty="0"/>
              <a:t>Емоционалне тешкоће</a:t>
            </a:r>
            <a:endParaRPr lang="sr-Latn-BA" dirty="0"/>
          </a:p>
        </p:txBody>
      </p:sp>
      <p:sp>
        <p:nvSpPr>
          <p:cNvPr id="18" name="Flowchart: Display 17"/>
          <p:cNvSpPr/>
          <p:nvPr/>
        </p:nvSpPr>
        <p:spPr>
          <a:xfrm>
            <a:off x="8151373" y="4651823"/>
            <a:ext cx="3333921" cy="1278541"/>
          </a:xfrm>
          <a:prstGeom prst="flowChartDisplay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Cyrl-BA" dirty="0"/>
              <a:t>Промјене особина</a:t>
            </a:r>
          </a:p>
          <a:p>
            <a:pPr algn="ctr"/>
            <a:r>
              <a:rPr lang="sr-Cyrl-BA" dirty="0"/>
              <a:t>(перфекционизам, амбициозност, несамосталност, ...)</a:t>
            </a:r>
            <a:endParaRPr lang="sr-Latn-B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388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963" y="586975"/>
            <a:ext cx="10723154" cy="533091"/>
          </a:xfrm>
        </p:spPr>
        <p:txBody>
          <a:bodyPr>
            <a:normAutofit/>
          </a:bodyPr>
          <a:lstStyle/>
          <a:p>
            <a:r>
              <a:rPr lang="sr-Cyrl-BA" sz="2400" b="1" dirty="0">
                <a:latin typeface="Arial" panose="020B0604020202020204" pitchFamily="34" charset="0"/>
                <a:cs typeface="Arial" panose="020B0604020202020204" pitchFamily="34" charset="0"/>
              </a:rPr>
              <a:t>Начини реаговања дјеце на родитељска очекивања</a:t>
            </a:r>
            <a:endParaRPr lang="sr-Latn-B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1963" y="2831403"/>
            <a:ext cx="4953695" cy="3273833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У вези су са: </a:t>
            </a:r>
          </a:p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Дјечијом заинтересованошћу/отпорношћу</a:t>
            </a:r>
          </a:p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Степеном реалности родитељских очекивања</a:t>
            </a:r>
          </a:p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Родитељском истрајношћу</a:t>
            </a:r>
          </a:p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Квалитетом комуникације</a:t>
            </a:r>
          </a:p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Родитељским васпитним стиловима</a:t>
            </a:r>
            <a:endParaRPr lang="sr-Latn-BA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60970" y="2757511"/>
            <a:ext cx="5464147" cy="3347725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Најчешће реакције дјеце су: </a:t>
            </a:r>
          </a:p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прихватање (беспоговорно прихватање, властито прихватање)</a:t>
            </a:r>
          </a:p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конфронтирање, </a:t>
            </a:r>
          </a:p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повлачење, </a:t>
            </a:r>
          </a:p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избјегавање, </a:t>
            </a:r>
          </a:p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неутрализација, </a:t>
            </a:r>
          </a:p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манипулација (скривање/лагање)</a:t>
            </a:r>
          </a:p>
          <a:p>
            <a:endParaRPr lang="sr-Latn-B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2718" y="1036939"/>
            <a:ext cx="111865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Дјеца о родитељским очекивањима могу да: 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не размишљају, 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да имају супротна мишљења од својих родитеља или 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да имају иста размишљања као и родитељи.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420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2829" y="873125"/>
            <a:ext cx="10515600" cy="565459"/>
          </a:xfrm>
        </p:spPr>
        <p:txBody>
          <a:bodyPr>
            <a:normAutofit fontScale="90000"/>
          </a:bodyPr>
          <a:lstStyle/>
          <a:p>
            <a:r>
              <a:rPr lang="sr-Cyrl-BA" sz="2800" b="1" dirty="0">
                <a:latin typeface="Arial" panose="020B0604020202020204" pitchFamily="34" charset="0"/>
                <a:cs typeface="Arial" panose="020B0604020202020204" pitchFamily="34" charset="0"/>
              </a:rPr>
              <a:t>Како се родитељска очекивања рефлектују на наставнике?</a:t>
            </a:r>
            <a:endParaRPr lang="sr-Latn-BA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684858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Шта говоре ваша искуства ... </a:t>
            </a:r>
          </a:p>
          <a:p>
            <a:pPr marL="0" indent="0" algn="just">
              <a:buNone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Колико су присутни проблеми родитељских захтјева у погледу школског успјеха дјеце? </a:t>
            </a:r>
          </a:p>
          <a:p>
            <a:pPr marL="0" indent="0" algn="just">
              <a:buNone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Како се наставници суочавају са тим проблемом? </a:t>
            </a:r>
            <a:endParaRPr lang="sr-Latn-BA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02090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67855"/>
            <a:ext cx="10515600" cy="581643"/>
          </a:xfrm>
        </p:spPr>
        <p:txBody>
          <a:bodyPr>
            <a:normAutofit fontScale="90000"/>
          </a:bodyPr>
          <a:lstStyle/>
          <a:p>
            <a:r>
              <a:rPr lang="sr-Cyrl-BA" sz="2800" b="1" dirty="0">
                <a:latin typeface="Arial" panose="020B0604020202020204" pitchFamily="34" charset="0"/>
                <a:cs typeface="Arial" panose="020B0604020202020204" pitchFamily="34" charset="0"/>
              </a:rPr>
              <a:t>Како се родитељска очекивања рефлектују на наставнике?</a:t>
            </a:r>
            <a:endParaRPr lang="sr-Latn-BA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036" y="1014038"/>
            <a:ext cx="11665528" cy="4987434"/>
          </a:xfrm>
        </p:spPr>
        <p:txBody>
          <a:bodyPr>
            <a:normAutofit/>
          </a:bodyPr>
          <a:lstStyle/>
          <a:p>
            <a:pPr marL="514350" indent="-514350" algn="just">
              <a:buAutoNum type="arabicPeriod"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Родитељске амбиције и очекивања имају веома јак утицај на развој дјеце и њихово школско постигнуће. </a:t>
            </a:r>
          </a:p>
          <a:p>
            <a:pPr marL="514350" indent="-514350" algn="just">
              <a:buAutoNum type="arabicPeriod"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Наставници не могу спријечити родитељске амбиције и очекивања, али могу утицати на промјену високих и нереалних очекивања. </a:t>
            </a:r>
          </a:p>
          <a:p>
            <a:pPr marL="514350" indent="-514350" algn="just">
              <a:buAutoNum type="arabicPeriod"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Родитељи су често недовољно свјесни утицаја сопствених амбиција и очекивања на школски успјех дјеце, док наставници имају јаснији увид у утицај родитељских очекивања. </a:t>
            </a:r>
          </a:p>
          <a:p>
            <a:pPr marL="514350" indent="-514350" algn="just">
              <a:buAutoNum type="arabicPeriod"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Оцјена и школски успијех су родитељима индикатори остварености амбиција и очекивања, те и први инструмент за испољавање незадовољства према раду наставника. Оцјена дјетета се схвата као потврда или пријетња родитељској амбицији и очекивањима. </a:t>
            </a:r>
            <a:endParaRPr lang="sr-Latn-BA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500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32509" y="172222"/>
            <a:ext cx="11517745" cy="508815"/>
          </a:xfrm>
        </p:spPr>
        <p:txBody>
          <a:bodyPr>
            <a:normAutofit fontScale="90000"/>
          </a:bodyPr>
          <a:lstStyle/>
          <a:p>
            <a:r>
              <a:rPr lang="sr-Cyrl-BA" sz="2400" b="1" dirty="0">
                <a:latin typeface="Arial" panose="020B0604020202020204" pitchFamily="34" charset="0"/>
                <a:cs typeface="Arial" panose="020B0604020202020204" pitchFamily="34" charset="0"/>
              </a:rPr>
              <a:t>Како се родитељска </a:t>
            </a:r>
            <a:r>
              <a:rPr lang="sr-Cyrl-RS" sz="2400" b="1" dirty="0">
                <a:latin typeface="Arial" panose="020B0604020202020204" pitchFamily="34" charset="0"/>
                <a:cs typeface="Arial" panose="020B0604020202020204" pitchFamily="34" charset="0"/>
              </a:rPr>
              <a:t>нереално </a:t>
            </a:r>
            <a:r>
              <a:rPr lang="sr-Cyrl-BA" sz="2400" b="1" dirty="0">
                <a:latin typeface="Arial" panose="020B0604020202020204" pitchFamily="34" charset="0"/>
                <a:cs typeface="Arial" panose="020B0604020202020204" pitchFamily="34" charset="0"/>
              </a:rPr>
              <a:t>висока очекивања рефлектују на наставнике?</a:t>
            </a:r>
            <a:endParaRPr lang="sr-Latn-BA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0144" y="784600"/>
            <a:ext cx="11610110" cy="501171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sr-Cyrl-BA" sz="2400" u="sng" dirty="0">
                <a:latin typeface="Arial" panose="020B0604020202020204" pitchFamily="34" charset="0"/>
                <a:cs typeface="Arial" panose="020B0604020202020204" pitchFamily="34" charset="0"/>
              </a:rPr>
              <a:t>На емоционалном плану: </a:t>
            </a: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повријеђеност, разочараност, љутња, страх – страх од губитка посла и професионалног кредибилитета, страх од осуде колектива, анксиозност, беспомоћност, немоћ, незаштићеност, усамљеност, ...  </a:t>
            </a:r>
          </a:p>
          <a:p>
            <a:pPr marL="0" indent="0" algn="just">
              <a:buNone/>
            </a:pPr>
            <a:r>
              <a:rPr lang="sr-Cyrl-BA" sz="2400" u="sng" dirty="0">
                <a:latin typeface="Arial" panose="020B0604020202020204" pitchFamily="34" charset="0"/>
                <a:cs typeface="Arial" panose="020B0604020202020204" pitchFamily="34" charset="0"/>
              </a:rPr>
              <a:t>На социјалном плану: </a:t>
            </a: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притисци, оптужбе, оговарања, слабљење социјалних везе у колективу, изостанак подршке радних колега, недостатак отворене комуникације, губитак повјерења (када се наставник нађе у проблему са родитељским нереалним очекивањима и притисцима, а изостане очекивана подршка колега, јавља се разочарење и усамљеност), ...</a:t>
            </a:r>
          </a:p>
          <a:p>
            <a:pPr marL="0" indent="0" algn="just">
              <a:buNone/>
            </a:pPr>
            <a:r>
              <a:rPr lang="sr-Cyrl-BA" sz="2400" u="sng" dirty="0">
                <a:latin typeface="Arial" panose="020B0604020202020204" pitchFamily="34" charset="0"/>
                <a:cs typeface="Arial" panose="020B0604020202020204" pitchFamily="34" charset="0"/>
              </a:rPr>
              <a:t>На професионалном плану: </a:t>
            </a: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промјена начина рада, губитак радне мотивације, незадовољство послом, сагоријевање на раду, слабљење отпорности на радне стресоре, смањен радни учинак, слабљење интереса за рад са дјецом, слабљење квалитета односа ученик-наставник, ...</a:t>
            </a:r>
          </a:p>
          <a:p>
            <a:pPr marL="0" indent="0" algn="just">
              <a:buNone/>
            </a:pPr>
            <a:r>
              <a:rPr lang="sr-Cyrl-BA" sz="2400" u="sng" dirty="0">
                <a:latin typeface="Arial" panose="020B0604020202020204" pitchFamily="34" charset="0"/>
                <a:cs typeface="Arial" panose="020B0604020202020204" pitchFamily="34" charset="0"/>
              </a:rPr>
              <a:t>На понашајном плану: </a:t>
            </a: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повлачење, конфронтирање, ... </a:t>
            </a:r>
            <a:endParaRPr lang="sr-Latn-BA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821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0" y="29580"/>
            <a:ext cx="11723807" cy="1134202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Како наставник треба да се постави у ситуацијама нереалних очекивања?</a:t>
            </a:r>
            <a:b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sr-Latn-B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811" y="1431636"/>
            <a:ext cx="11723806" cy="4745328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Не схватати родитељске поступке као супервизију наставничког рада и личне самоефикасности, јер родитељи не раде ваш посао у учионици. Ово схватање ће помоћи да задржите смиреност и донесете ефикасне одлуке. 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Прихватити сазнање да се овакве ситуације дешавају већини ваших колега. 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Извршити саморефлексију. 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Разликовати родитељску амбицију од очекивања.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Процјенити степен реалности родитељских очекивања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Увјерити се у дјечија очекивања и слику о себи – поразговарати са дјететом.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Уочити подручје за које дијете има интересовања.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139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037" y="1385455"/>
            <a:ext cx="11298158" cy="3897745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Препознати неслагања између родитељских и дјечијих очекивања.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Користити индикаторе Листе за опсервацију емоционалних стања и понашања ученика (Реферални механизам). 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Водити са родитељем професионалан, аргументован и асертиван разговор. Указати родитељима на штетност нереалних очекивања на развој дјетета. 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Јасно и отворено са радним колегама подијелити проблем и емоције, инсистирати на савјетовању у погледу рјешавања проблема.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992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C17C66-EF8C-802F-333C-0663862D58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218" y="990599"/>
            <a:ext cx="10455564" cy="4599709"/>
          </a:xfrm>
        </p:spPr>
        <p:txBody>
          <a:bodyPr>
            <a:norm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Основни циљ истраживање био је испитати ставове ученика, наставника, васпитача и стручних сарадника о изазовима са којима су се сусрели током пандемија;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Укупан узорак је 3666 испитаника, од чега је 2125 ученика, 903 наставника и 243 стручна сарадника у основним и средњим школама, 395 васпитача у стручних сарадника у предшколским установама;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Већина испитаника сматра да је квалитет наставе нарушен;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Ученици и наставници сматрају да су били веома оптерећени честом и обимном електронском комуникацијом;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За стручне сараднике највећи изазов је био недостатак директне комуникације;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9118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704994" y="-926716"/>
            <a:ext cx="5560291" cy="7413721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3981280"/>
            <a:ext cx="3932237" cy="1887707"/>
          </a:xfrm>
        </p:spPr>
        <p:txBody>
          <a:bodyPr>
            <a:normAutofit/>
          </a:bodyPr>
          <a:lstStyle/>
          <a:p>
            <a:r>
              <a:rPr lang="bs-Cyrl-BA" sz="1800" b="1" dirty="0"/>
              <a:t>„Реферални механизам подршке дјеци у школама Републике Српске“</a:t>
            </a:r>
          </a:p>
          <a:p>
            <a:r>
              <a:rPr lang="sr-Cyrl-BA" sz="1800" b="1" dirty="0"/>
              <a:t>ЛИСТА ЗА </a:t>
            </a:r>
            <a:r>
              <a:rPr lang="sr-Cyrl-BA" sz="1800" b="1" dirty="0">
                <a:latin typeface="Arial" panose="020B0604020202020204" pitchFamily="34" charset="0"/>
                <a:cs typeface="Arial" panose="020B0604020202020204" pitchFamily="34" charset="0"/>
              </a:rPr>
              <a:t>СИСТЕМАТИЗОВАЊЕ</a:t>
            </a:r>
            <a:r>
              <a:rPr lang="sr-Cyrl-BA" sz="1800" b="1" dirty="0"/>
              <a:t> НАСТАВНИЧКИХ ОПСЕРВАЦИЈА </a:t>
            </a:r>
            <a:endParaRPr lang="sr-Latn-BA" sz="1800" dirty="0"/>
          </a:p>
          <a:p>
            <a:r>
              <a:rPr lang="sr-Cyrl-BA" sz="1800" dirty="0"/>
              <a:t>(извод индикатора)</a:t>
            </a:r>
            <a:endParaRPr lang="sr-Latn-BA" sz="1800" dirty="0"/>
          </a:p>
          <a:p>
            <a:endParaRPr lang="sr-Latn-B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556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727" y="1254918"/>
            <a:ext cx="11314545" cy="3917446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Заштитити интересе дјетета. На тај начин штитите свој професионализам. 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Професионални задатак сваког наставника јесте да буде сигурносни вентил и коректив у друштву. Он има утицај на васпитање дјеце. Не може мијењати родитеља, али може утицати на ставове – корективна функција. 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Начини рјешавања проблемских ситуација у којима се испуњавају родитељска нереална очекивања нису ефикасан и ефективан начин рјешавања проблема јер продубљују проблемске ситуације, штете интересима дјеце и угледу наставничке професије. </a:t>
            </a:r>
            <a:endParaRPr lang="sr-Latn-BA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215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504922"/>
          </a:xfrm>
        </p:spPr>
        <p:txBody>
          <a:bodyPr>
            <a:normAutofit/>
          </a:bodyPr>
          <a:lstStyle/>
          <a:p>
            <a:pPr algn="ctr"/>
            <a:r>
              <a:rPr lang="sr-Cyrl-BA" sz="2800" dirty="0">
                <a:latin typeface="Arial" panose="020B0604020202020204" pitchFamily="34" charset="0"/>
                <a:cs typeface="Arial" panose="020B0604020202020204" pitchFamily="34" charset="0"/>
              </a:rPr>
              <a:t>Елементи комуникационог процеса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MODELI KOMUNICIRANJA | SEMINARSKI RAD IZ KOMUNIKOLOGIJE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2" y="2272170"/>
            <a:ext cx="9588968" cy="3603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2358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0287" y="923638"/>
            <a:ext cx="10131425" cy="766618"/>
          </a:xfrm>
        </p:spPr>
        <p:txBody>
          <a:bodyPr>
            <a:normAutofit/>
          </a:bodyPr>
          <a:lstStyle/>
          <a:p>
            <a:pPr algn="l"/>
            <a:r>
              <a:rPr lang="sr-Cyrl-BA" sz="2800" b="1" dirty="0">
                <a:latin typeface="Arial" panose="020B0604020202020204" pitchFamily="34" charset="0"/>
                <a:cs typeface="Arial" panose="020B0604020202020204" pitchFamily="34" charset="0"/>
              </a:rPr>
              <a:t>Елемената који утичу на комуникацију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428394"/>
            <a:ext cx="6657109" cy="3196551"/>
          </a:xfrm>
        </p:spPr>
        <p:txBody>
          <a:bodyPr>
            <a:normAutofit/>
          </a:bodyPr>
          <a:lstStyle/>
          <a:p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Личност и тренутно расположење </a:t>
            </a:r>
          </a:p>
          <a:p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Комуникационе вјештине актера </a:t>
            </a:r>
          </a:p>
          <a:p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Перцепција: ко смо ми, ко су други?</a:t>
            </a:r>
          </a:p>
          <a:p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Комуникациони канали у колективу</a:t>
            </a:r>
          </a:p>
          <a:p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Ситуационе околности</a:t>
            </a:r>
          </a:p>
          <a:p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Културолошки контекст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550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727" y="793245"/>
            <a:ext cx="9520625" cy="518319"/>
          </a:xfrm>
        </p:spPr>
        <p:txBody>
          <a:bodyPr>
            <a:noAutofit/>
          </a:bodyPr>
          <a:lstStyle/>
          <a:p>
            <a:pPr algn="l"/>
            <a:r>
              <a:rPr lang="sr-Cyrl-BA" sz="2800" dirty="0">
                <a:latin typeface="Arial" panose="020B0604020202020204" pitchFamily="34" charset="0"/>
                <a:cs typeface="Arial" panose="020B0604020202020204" pitchFamily="34" charset="0"/>
              </a:rPr>
              <a:t>За добру комуникацију важно је: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840510" y="1976581"/>
            <a:ext cx="10131424" cy="3048000"/>
          </a:xfrm>
        </p:spPr>
        <p:txBody>
          <a:bodyPr>
            <a:normAutofit/>
          </a:bodyPr>
          <a:lstStyle/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Поштовање, подршка и слушање саговорника</a:t>
            </a:r>
          </a:p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Толеранција, флексибилност, отвореност ка другачијим ставовима</a:t>
            </a:r>
          </a:p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Јасан и разумљив говор</a:t>
            </a:r>
          </a:p>
          <a:p>
            <a:r>
              <a:rPr lang="sr-Latn-BA" sz="24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дговарајуће емоције и емпатија</a:t>
            </a:r>
          </a:p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Невербална комуникација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275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720436" y="1856509"/>
            <a:ext cx="10751128" cy="3537527"/>
          </a:xfrm>
        </p:spPr>
        <p:txBody>
          <a:bodyPr>
            <a:normAutofit/>
          </a:bodyPr>
          <a:lstStyle/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Ја поруке</a:t>
            </a:r>
            <a:r>
              <a:rPr lang="sr-Latn-BA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рјешавање конфликта</a:t>
            </a:r>
          </a:p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Повратна информација и парафразирање</a:t>
            </a:r>
          </a:p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Понављање кључних информација</a:t>
            </a:r>
          </a:p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Право вријеме и мјесто за разговор</a:t>
            </a:r>
          </a:p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Избјегавати вријеђање, понижавање, осуде, оптужбе, моралисање, уцјене, наредбе, предрасуде, генерализације, </a:t>
            </a:r>
            <a:r>
              <a:rPr lang="sr-Cyrl-BA" sz="2400" dirty="0" err="1">
                <a:latin typeface="Arial" panose="020B0604020202020204" pitchFamily="34" charset="0"/>
                <a:cs typeface="Arial" panose="020B0604020202020204" pitchFamily="34" charset="0"/>
              </a:rPr>
              <a:t>фаворизацију</a:t>
            </a: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 и дискриминацију</a:t>
            </a:r>
            <a:endParaRPr lang="sr-Cyrl-B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451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2">
            <a:extLst>
              <a:ext uri="{FF2B5EF4-FFF2-40B4-BE49-F238E27FC236}">
                <a16:creationId xmlns:a16="http://schemas.microsoft.com/office/drawing/2014/main" id="{637E1237-9482-D187-EEB6-1219305F1A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528" y="714375"/>
            <a:ext cx="11249890" cy="4615007"/>
          </a:xfrm>
        </p:spPr>
        <p:txBody>
          <a:bodyPr/>
          <a:lstStyle/>
          <a:p>
            <a:pPr algn="just">
              <a:lnSpc>
                <a:spcPct val="100000"/>
              </a:lnSpc>
            </a:pPr>
            <a:r>
              <a:rPr lang="sr-Cyrl-R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Компетенције (наставника) </a:t>
            </a:r>
            <a:r>
              <a:rPr lang="sr-Cyrl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– већи број аутора компетенције анализира кроз знања, способности, </a:t>
            </a:r>
            <a:r>
              <a:rPr lang="sr-Cyrl-R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вјештине</a:t>
            </a:r>
            <a:r>
              <a:rPr lang="sr-Cyrl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и ставове (</a:t>
            </a:r>
            <a:r>
              <a:rPr lang="en-US" alt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Ganezi</a:t>
            </a:r>
            <a:r>
              <a:rPr lang="en-US" alt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sr-Cyrl-RS" alt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v-SE" alt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Hageri i Oliver, 1990; Biggz, 1994;</a:t>
            </a:r>
            <a:r>
              <a:rPr lang="sr-Cyrl-RS" alt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Branković</a:t>
            </a:r>
            <a:r>
              <a:rPr lang="en-US" alt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en-US" alt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Partalo</a:t>
            </a:r>
            <a:r>
              <a:rPr lang="en-US" alt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 2011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sr-Cyrl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>
              <a:lnSpc>
                <a:spcPct val="100000"/>
              </a:lnSpc>
            </a:pPr>
            <a:endParaRPr lang="sr-Cyrl-R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sr-Cyrl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компетенције се могу утврђивати и развијати, јер особе не </a:t>
            </a:r>
            <a:r>
              <a:rPr lang="sr-Cyrl-R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посједују</a:t>
            </a:r>
            <a:r>
              <a:rPr lang="sr-Cyrl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компетенције у апсолутном смислу, већ у одређеном степену који се може развијати образовањем и </a:t>
            </a:r>
            <a:r>
              <a:rPr lang="sr-Cyrl-R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вјежбањем</a:t>
            </a:r>
            <a:r>
              <a:rPr lang="sr-Cyrl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endParaRPr lang="sr-Cyrl-RS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RS" alt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методлошки</a:t>
            </a:r>
            <a:r>
              <a:rPr lang="sr-Cyrl-R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је оправдано да компетенције наставника сврстамо у 4 шире групе:</a:t>
            </a:r>
          </a:p>
          <a:p>
            <a:pPr algn="just">
              <a:lnSpc>
                <a:spcPct val="100000"/>
              </a:lnSpc>
            </a:pPr>
            <a:endParaRPr lang="sr-Cyrl-R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endParaRPr lang="sr-Cyrl-R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endParaRPr lang="sr-Cyrl-R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3FDEB-F19B-D2BD-7C30-76CCD7BC4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/>
              <a:t>Компетенције наставника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D2C079-9C10-1E9B-FCF0-27A032304C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200" dirty="0"/>
              <a:t>Скуп потребних знања, </a:t>
            </a:r>
            <a:r>
              <a:rPr lang="sr-Cyrl-RS" sz="3200" dirty="0" err="1"/>
              <a:t>вјештина</a:t>
            </a:r>
            <a:r>
              <a:rPr lang="sr-Cyrl-RS" sz="3200" dirty="0"/>
              <a:t> и </a:t>
            </a:r>
            <a:r>
              <a:rPr lang="sr-Cyrl-RS" sz="3200" dirty="0" err="1"/>
              <a:t>вриједносних</a:t>
            </a:r>
            <a:r>
              <a:rPr lang="sr-Cyrl-RS" sz="3200" dirty="0"/>
              <a:t> ставова наставника</a:t>
            </a:r>
          </a:p>
          <a:p>
            <a:r>
              <a:rPr lang="sr-Cyrl-RS" sz="3200" dirty="0"/>
              <a:t>Компетентност као призната стручност, оспособљеност за неки посао, квалификованост, надлежност или </a:t>
            </a:r>
            <a:r>
              <a:rPr lang="sr-Cyrl-RS" sz="3200" dirty="0" err="1"/>
              <a:t>мјеродавност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400963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930534C-2178-EF71-5077-DFE6BD86500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9555655"/>
              </p:ext>
            </p:extLst>
          </p:nvPr>
        </p:nvGraphicFramePr>
        <p:xfrm>
          <a:off x="618836" y="372538"/>
          <a:ext cx="10769601" cy="5601632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5976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929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2571"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Педагошке компетенције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Психолошке компетенције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0685">
                <a:tc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систем педаг. знања, вјештина и способности васпитног дјеловања на</a:t>
                      </a:r>
                      <a:r>
                        <a:rPr lang="sr-Cyrl-R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ученике/васпитанике</a:t>
                      </a:r>
                      <a:endParaRPr lang="en-US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оријентисане </a:t>
                      </a:r>
                      <a:r>
                        <a:rPr lang="sr-Cyrl-RS" sz="24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психичке процесе </a:t>
                      </a:r>
                      <a:r>
                        <a:rPr lang="sr-Cyrl-R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(учење, опажање, памћење, мишљење...)</a:t>
                      </a:r>
                      <a:endParaRPr lang="en-US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84680">
                <a:tc>
                  <a:txBody>
                    <a:bodyPr/>
                    <a:lstStyle/>
                    <a:p>
                      <a:pPr marL="176213" indent="-176213" algn="l"/>
                      <a:r>
                        <a:rPr lang="sr-Cyrl-R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у односу</a:t>
                      </a:r>
                      <a:r>
                        <a:rPr lang="sr-Cyrl-R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 подручја васпитног дјеловања (интелектуално, естетско, радно, емоционално, физичко и морално)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6213" marR="0" lvl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оријентисане</a:t>
                      </a:r>
                      <a:r>
                        <a:rPr lang="sr-Cyrl-R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sr-Cyrl-RS" sz="2400" u="sng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</a:t>
                      </a:r>
                      <a:r>
                        <a:rPr lang="sr-Cyrl-RS" sz="24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психичке особине </a:t>
                      </a:r>
                      <a:r>
                        <a:rPr lang="sr-Cyrl-R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(способности, темперамент, потребе, интереси и др. трајне особине личности)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5472">
                <a:tc>
                  <a:txBody>
                    <a:bodyPr/>
                    <a:lstStyle/>
                    <a:p>
                      <a:pPr marL="176213" marR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24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sr-Cyrl-RS" sz="2400" kern="12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лична, комуникацијска, </a:t>
                      </a:r>
                      <a:r>
                        <a:rPr lang="sr-Cyrl-RS" sz="2400" u="sng" kern="12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аналитичка (рефлексивна</a:t>
                      </a:r>
                      <a:r>
                        <a:rPr lang="sr-Cyrl-RS" sz="2400" kern="12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), социјална, интеркултурална, емотивна, развојна и вјештине у рјешавању проблема (</a:t>
                      </a:r>
                      <a:r>
                        <a:rPr lang="sr-Latn-RS" sz="2400" i="1" kern="12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Glasser, 1993</a:t>
                      </a:r>
                      <a:r>
                        <a:rPr lang="sr-Latn-RS" sz="2400" kern="120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2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D9F84B7-34D5-3866-BEA7-6511299077D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8987845"/>
              </p:ext>
            </p:extLst>
          </p:nvPr>
        </p:nvGraphicFramePr>
        <p:xfrm>
          <a:off x="628073" y="321290"/>
          <a:ext cx="10732655" cy="5249438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52597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729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5362"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Дидактичке компетенције</a:t>
                      </a:r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718" marB="45718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Методичке компетенције </a:t>
                      </a:r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718" marB="45718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36766">
                <a:tc>
                  <a:txBody>
                    <a:bodyPr/>
                    <a:lstStyle/>
                    <a:p>
                      <a:pPr marL="92075" indent="-92075"/>
                      <a:r>
                        <a:rPr lang="ru-RU" sz="2000" u="none" strike="noStrike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умијеће подстицања и развијања учења – повезивање теорије с праксом и ранијим искуствима </a:t>
                      </a:r>
                      <a:r>
                        <a:rPr lang="en-US" sz="2000" u="none" strike="noStrike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2000" i="1" u="none" strike="noStrike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Knowles</a:t>
                      </a:r>
                      <a:r>
                        <a:rPr lang="sr-Cyrl-RS" sz="2000" i="1" u="none" strike="noStrike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000" i="1" u="none" strike="noStrike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1980; Jervis 2010</a:t>
                      </a:r>
                      <a:r>
                        <a:rPr lang="en-US" sz="2000" u="none" strike="noStrike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r>
                        <a:rPr lang="sr-Cyrl-RS" sz="2000" u="none" strike="noStrike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718" marB="45718"/>
                </a:tc>
                <a:tc>
                  <a:txBody>
                    <a:bodyPr/>
                    <a:lstStyle/>
                    <a:p>
                      <a:pPr marL="92075" indent="-92075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систем знања о одређеном васп.обр.</a:t>
                      </a:r>
                      <a:r>
                        <a:rPr lang="ru-RU" sz="2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подручју (наставни предмет) </a:t>
                      </a:r>
                      <a:r>
                        <a:rPr lang="ru-RU" sz="2000" u="none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</a:t>
                      </a:r>
                      <a:r>
                        <a:rPr lang="ru-RU" sz="2000" b="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способност</a:t>
                      </a:r>
                      <a:r>
                        <a:rPr lang="ru-RU" sz="2000" b="0" u="sng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000" b="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успјешне примјене методичких </a:t>
                      </a:r>
                      <a:r>
                        <a:rPr lang="ru-RU" sz="20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знања </a:t>
                      </a:r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 планирању, програмирању, припремању, реализацији, вредновању, истраживању и иновирању концепција активног учења васпитаника.</a:t>
                      </a:r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718" marB="4571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67310">
                <a:tc>
                  <a:txBody>
                    <a:bodyPr/>
                    <a:lstStyle/>
                    <a:p>
                      <a:pPr marL="176213" indent="-176213"/>
                      <a:r>
                        <a:rPr lang="sr-Cyrl-R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планирање и припремање, извођење наставног часа, вођење и ток наставног часа, </a:t>
                      </a:r>
                      <a:r>
                        <a:rPr lang="sr-Latn-R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sr-Cyrl-RS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тмосфера у одјељењу</a:t>
                      </a:r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дисциплина, оцјењивање ученичког</a:t>
                      </a:r>
                      <a:r>
                        <a:rPr lang="ru-RU" sz="2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постигнућа, </a:t>
                      </a:r>
                      <a:r>
                        <a:rPr lang="ru-RU" sz="2000" b="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осврт и перцепција</a:t>
                      </a:r>
                      <a:r>
                        <a:rPr lang="ru-RU" sz="2000" b="0" u="sng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000" b="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властитог рада </a:t>
                      </a:r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US" sz="2000" i="1" u="none" strike="noStrike" kern="12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Kyriacou</a:t>
                      </a:r>
                      <a:r>
                        <a:rPr lang="en-US" sz="2000" i="1" u="none" strike="noStrike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2001</a:t>
                      </a:r>
                      <a:r>
                        <a:rPr lang="sr-Cyrl-RS" sz="2000" i="1" u="none" strike="noStrike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; </a:t>
                      </a:r>
                      <a:r>
                        <a:rPr lang="en-US" sz="2000" i="1" u="none" strike="noStrike" kern="12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Koludrović</a:t>
                      </a:r>
                      <a:r>
                        <a:rPr lang="en-US" sz="2000" i="1" u="none" strike="noStrike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sr-Cyrl-RS" sz="2000" i="1" u="none" strike="noStrike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i="1" u="none" strike="noStrike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  <a:r>
                        <a:rPr lang="en-US" sz="2000" u="none" strike="noStrike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r>
                        <a:rPr lang="sr-Cyrl-RS" sz="2000" u="none" strike="noStrike" kern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718" marB="45718"/>
                </a:tc>
                <a:tc>
                  <a:txBody>
                    <a:bodyPr/>
                    <a:lstStyle/>
                    <a:p>
                      <a:pPr marL="92075" indent="-92075"/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методичке компетенције могу се груписати на припремне</a:t>
                      </a:r>
                      <a:r>
                        <a:rPr lang="ru-RU" sz="2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препаративне), оперативне, </a:t>
                      </a:r>
                      <a:r>
                        <a:rPr lang="ru-RU" sz="2000" u="sng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евалуаторске</a:t>
                      </a:r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</a:t>
                      </a:r>
                      <a:r>
                        <a:rPr lang="ru-RU" sz="20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истраживачко-иновативне функције.</a:t>
                      </a:r>
                      <a:endParaRPr 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1" marR="91441" marT="45718" marB="45718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C17C66-EF8C-802F-333C-0663862D58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8982" y="1524000"/>
            <a:ext cx="10474036" cy="3103419"/>
          </a:xfrm>
        </p:spPr>
        <p:txBody>
          <a:bodyPr>
            <a:normAutofit lnSpcReduction="10000"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Ученици сматрају да је настава на даљину лакша од класичне наставе, па су са мање труда и залагања долазили до бољих резултата;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Наставници и стручни сарадници сматрају да је током пандемије дошло до пада мотивације ученика;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Све групе испитаника биле су изложене додатном стресу због чињенице да су они и/или њихови родитељи били заражени вирусом, а велики број испитаника </a:t>
            </a:r>
            <a:r>
              <a:rPr lang="sr-Cyrl-RS" sz="2400" dirty="0" err="1">
                <a:latin typeface="Arial" panose="020B0604020202020204" pitchFamily="34" charset="0"/>
                <a:cs typeface="Arial" panose="020B0604020202020204" pitchFamily="34" charset="0"/>
              </a:rPr>
              <a:t>доживио</a:t>
            </a:r>
            <a:r>
              <a:rPr lang="sr-Cyrl-RS" sz="2400" dirty="0">
                <a:latin typeface="Arial" panose="020B0604020202020204" pitchFamily="34" charset="0"/>
                <a:cs typeface="Arial" panose="020B0604020202020204" pitchFamily="34" charset="0"/>
              </a:rPr>
              <a:t> је губитак чланова породице или пријатеља.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D59248-8FA8-9182-E1D1-895C2043B0E7}"/>
              </a:ext>
            </a:extLst>
          </p:cNvPr>
          <p:cNvSpPr txBox="1"/>
          <p:nvPr/>
        </p:nvSpPr>
        <p:spPr>
          <a:xfrm>
            <a:off x="858982" y="5140174"/>
            <a:ext cx="104740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600" dirty="0">
                <a:latin typeface="Arial" panose="020B0604020202020204" pitchFamily="34" charset="0"/>
                <a:cs typeface="Arial" panose="020B0604020202020204" pitchFamily="34" charset="0"/>
              </a:rPr>
              <a:t>Комплетно истраживање може се преузети са:</a:t>
            </a:r>
          </a:p>
          <a:p>
            <a:endParaRPr lang="sr-Cyrl-R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https://dprs.rs.ba/2022/04/28/vaspitanje-i-obrazovanje-u-doba-covid-19-pandemije-izvjestaj-istrazivanja/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7060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4689D-4E7A-131A-5B46-67A548B78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Наставничке компетенције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663955-2379-F723-6A6D-E29EA33742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Наставну област, предмет и методику наставе</a:t>
            </a:r>
          </a:p>
          <a:p>
            <a:r>
              <a:rPr lang="sr-Cyrl-RS" dirty="0"/>
              <a:t>Поучавање и учење</a:t>
            </a:r>
          </a:p>
          <a:p>
            <a:r>
              <a:rPr lang="sr-Cyrl-RS" dirty="0"/>
              <a:t>Подршку развоју личности ученика</a:t>
            </a:r>
          </a:p>
          <a:p>
            <a:r>
              <a:rPr lang="sr-Cyrl-RS" dirty="0"/>
              <a:t>Комуникацију и сарадњу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1512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Content Placeholder 2">
            <a:extLst>
              <a:ext uri="{FF2B5EF4-FFF2-40B4-BE49-F238E27FC236}">
                <a16:creationId xmlns:a16="http://schemas.microsoft.com/office/drawing/2014/main" id="{B82B87C5-848D-EE4C-D837-FC7CA9D5D9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891" y="509155"/>
            <a:ext cx="10852727" cy="5374409"/>
          </a:xfrm>
        </p:spPr>
        <p:txBody>
          <a:bodyPr rtlCol="0">
            <a:normAutofit fontScale="92500" lnSpcReduction="20000"/>
          </a:bodyPr>
          <a:lstStyle/>
          <a:p>
            <a:pPr marL="182880" indent="-18288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R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Рефлексија – </a:t>
            </a: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рефлексија је вјештина, која омогућава особи да буде свјесна шта тачно сада ради, у ком смјеру би требала ићи да би се развијал</a:t>
            </a:r>
            <a:r>
              <a:rPr lang="en-US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sr-Cyrl-RS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sr-Cyrl-RS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Радуловић, 2015</a:t>
            </a:r>
            <a:r>
              <a:rPr lang="sr-Cyrl-RS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</a:p>
          <a:p>
            <a:pPr marL="182880" indent="-18288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RS" sz="2400" b="1" i="0" dirty="0" err="1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псих</a:t>
            </a:r>
            <a:r>
              <a:rPr lang="en-US" sz="2400" b="1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.</a:t>
            </a:r>
            <a:r>
              <a:rPr lang="en-US" sz="2400" b="0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 </a:t>
            </a:r>
            <a:r>
              <a:rPr lang="sr-Cyrl-RS" sz="2400" b="0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запажање</a:t>
            </a:r>
            <a:r>
              <a:rPr lang="en-US" sz="2400" b="0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sr-Cyrl-RS" sz="2400" b="0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властите</a:t>
            </a:r>
            <a:r>
              <a:rPr lang="en-US" sz="2400" b="0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sr-Cyrl-RS" sz="2400" b="0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психичке</a:t>
            </a:r>
            <a:r>
              <a:rPr lang="en-US" sz="2400" b="0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sr-Cyrl-RS" sz="2400" b="0" i="0" dirty="0" err="1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дјелатности</a:t>
            </a:r>
            <a:r>
              <a:rPr lang="en-US" sz="2400" b="0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sr-Cyrl-RS" sz="2400" b="0" i="0" dirty="0" err="1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усмјеравање</a:t>
            </a:r>
            <a:r>
              <a:rPr lang="en-US" sz="2400" b="0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sr-Cyrl-RS" sz="2400" b="0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пажње</a:t>
            </a:r>
            <a:r>
              <a:rPr lang="en-US" sz="2400" b="0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sr-Cyrl-RS" sz="2400" b="0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на</a:t>
            </a:r>
            <a:r>
              <a:rPr lang="en-US" sz="2400" b="0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sr-Cyrl-RS" sz="2400" b="0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властите</a:t>
            </a:r>
            <a:r>
              <a:rPr lang="en-US" sz="2400" b="0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sr-Cyrl-RS" sz="2400" b="0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доживљаје</a:t>
            </a:r>
            <a:r>
              <a:rPr lang="en-US" sz="2400" b="0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; </a:t>
            </a:r>
            <a:r>
              <a:rPr lang="sr-Cyrl-RS" sz="2400" b="0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мисао</a:t>
            </a:r>
            <a:r>
              <a:rPr lang="en-US" sz="2400" b="0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sr-Cyrl-RS" sz="2400" b="0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расуђивање</a:t>
            </a:r>
            <a:r>
              <a:rPr lang="en-US" sz="2400" b="0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sr-Cyrl-RS" sz="2400" b="0" i="0" dirty="0">
                <a:solidFill>
                  <a:srgbClr val="414141"/>
                </a:solidFill>
                <a:effectLst/>
                <a:latin typeface="Open Sans" panose="020B0606030504020204" pitchFamily="34" charset="0"/>
              </a:rPr>
              <a:t>размишљање</a:t>
            </a:r>
          </a:p>
          <a:p>
            <a:pPr marL="182880" indent="-18288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Cyrl-RS" altLang="en-US" dirty="0">
              <a:solidFill>
                <a:srgbClr val="414141"/>
              </a:solidFill>
              <a:latin typeface="Open Sans" panose="020B0606030504020204" pitchFamily="34" charset="0"/>
              <a:cs typeface="Arial" panose="020B0604020202020204" pitchFamily="34" charset="0"/>
            </a:endParaRPr>
          </a:p>
          <a:p>
            <a:pPr marL="0" indent="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None/>
              <a:defRPr/>
            </a:pPr>
            <a:endParaRPr lang="sr-Cyrl-RS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indent="-18288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R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Саморефлексија</a:t>
            </a:r>
            <a:r>
              <a:rPr lang="en-U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(лична рефлексија) </a:t>
            </a:r>
            <a:r>
              <a:rPr lang="sr-Cyrl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способност ума да свјесно промишља о себи, мјера сопственог напредовања,</a:t>
            </a:r>
            <a:endParaRPr lang="sr-Cyrl-RS" altLang="sr-Latn-RS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6213" indent="-176213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None/>
              <a:defRPr/>
            </a:pPr>
            <a:r>
              <a:rPr lang="sr-Cyrl-RS" alt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sr-Cyrl-RS" altLang="en-US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питања: шта ради, зашто и постоји ли ефикаснији/бољи начин да нешто     уради</a:t>
            </a:r>
            <a:r>
              <a:rPr lang="en-US" altLang="en-US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altLang="en-US" sz="2400" b="1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sr-Latn-RS" alt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Vizek</a:t>
            </a:r>
            <a:r>
              <a:rPr lang="sr-Cyrl-RS" alt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sr-Latn-RS" alt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Vidović</a:t>
            </a:r>
            <a:r>
              <a:rPr lang="sr-Cyrl-RS" alt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, 2011; Ј</a:t>
            </a:r>
            <a:r>
              <a:rPr lang="sr-Latn-RS" alt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urić</a:t>
            </a:r>
            <a:r>
              <a:rPr lang="sr-Cyrl-RS" alt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, 202</a:t>
            </a:r>
            <a:r>
              <a:rPr lang="sr-Cyrl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); </a:t>
            </a: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indent="-18288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R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Рефлексивна пракса </a:t>
            </a:r>
            <a:r>
              <a:rPr lang="sr-Cyrl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– континуиран процес, заснован на рефлексивном размишљању и учењу из искуства на темељу кога наставник планира, изводи, врши евалуацију, мијења и документује властиту праксу (</a:t>
            </a:r>
            <a:r>
              <a:rPr lang="sr-Latn-RS" alt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Bilač</a:t>
            </a:r>
            <a:r>
              <a:rPr lang="sr-Cyrl-RS" alt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, 2016; </a:t>
            </a:r>
            <a:r>
              <a:rPr lang="sr-Latn-RS" alt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Schön</a:t>
            </a:r>
            <a:r>
              <a:rPr lang="sr-Cyrl-RS" alt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, 2013</a:t>
            </a:r>
            <a:r>
              <a:rPr lang="sr-Latn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sr-Cyrl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</a:p>
          <a:p>
            <a:pPr marL="182880" indent="-18288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R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Професионални развој наставника </a:t>
            </a:r>
            <a:r>
              <a:rPr lang="sr-Cyrl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sr-Cyrl-R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процес усавршавања наставника у пракси кроз различита подручја;</a:t>
            </a: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indent="-18288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Cyrl-RS" altLang="en-US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30A93-B032-1636-A81A-9AEC1A057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764" y="732415"/>
            <a:ext cx="10686472" cy="994785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sr-Cyrl-RS" alt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Педагошке и дидактичко-методичке компетенције </a:t>
            </a:r>
            <a:r>
              <a:rPr lang="sr-Cyrl-RS" alt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наставника</a:t>
            </a:r>
            <a:r>
              <a:rPr lang="sr-Cyrl-RS" alt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RS" alt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које подстичу рефлексију и саморефлексију</a:t>
            </a:r>
            <a:endParaRPr lang="en-US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F124E9DA-2D84-D8FF-755F-49CCC8258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764" y="2078182"/>
            <a:ext cx="10686472" cy="3223491"/>
          </a:xfrm>
        </p:spPr>
        <p:txBody>
          <a:bodyPr>
            <a:normAutofit/>
          </a:bodyPr>
          <a:lstStyle/>
          <a:p>
            <a:pPr algn="just"/>
            <a:r>
              <a:rPr lang="sr-Cyrl-R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Педагошке компетенције </a:t>
            </a:r>
            <a:r>
              <a:rPr lang="sr-Cyrl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sr-Cyrl-RS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аналитичка (рефлексивна) - </a:t>
            </a:r>
            <a:r>
              <a:rPr lang="sr-Cyrl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сходи наставника огледају се у анализи тока наставног часа – шта и како ученици схватају, да ли су мотивисани, каква је реализација општих и посебних циљева наставнога часа који воде до квалитетнијег учениковог учења (</a:t>
            </a:r>
            <a:r>
              <a:rPr lang="en-U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Juul, 2013</a:t>
            </a:r>
            <a:r>
              <a:rPr lang="ru-R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</a:p>
          <a:p>
            <a:pPr algn="just"/>
            <a:r>
              <a:rPr lang="ru-R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шест услова за квалитетан рад </a:t>
            </a:r>
            <a:r>
              <a:rPr lang="sr-Latn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sr-Latn-RS" alt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Glasser</a:t>
            </a:r>
            <a:r>
              <a:rPr lang="sr-Latn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2013)</a:t>
            </a:r>
            <a:r>
              <a:rPr lang="ru-R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 разредна средина – угодна и подстицајна, ученик – рад</a:t>
            </a:r>
            <a:r>
              <a:rPr lang="sr-Cyrl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нешто корисно и најбоље што може, ученик оцјењуе и унапређује свој рад; квалитетан рад увијек прија и никада није деструктиван</a:t>
            </a:r>
            <a:r>
              <a:rPr lang="sr-Cyrl-RS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30A93-B032-1636-A81A-9AEC1A057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309" y="1111106"/>
            <a:ext cx="10686472" cy="994785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sr-Cyrl-RS" alt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Педагошке и дидактичко-методичке компетенције наставника које подстичу рефлексију и саморефлексију</a:t>
            </a:r>
            <a:endParaRPr lang="en-US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F124E9DA-2D84-D8FF-755F-49CCC8258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309" y="2604654"/>
            <a:ext cx="10686472" cy="2115128"/>
          </a:xfrm>
        </p:spPr>
        <p:txBody>
          <a:bodyPr>
            <a:normAutofit/>
          </a:bodyPr>
          <a:lstStyle/>
          <a:p>
            <a:pPr algn="just"/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Дидактичке компетенције </a:t>
            </a:r>
            <a:r>
              <a:rPr lang="ru-R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– осврт и перцепција властитог рада (повезивање теорије и праксе);</a:t>
            </a:r>
          </a:p>
          <a:p>
            <a:pPr marL="0" indent="0" algn="just">
              <a:buNone/>
            </a:pPr>
            <a:endParaRPr lang="ru-RU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Методичке компетенције – </a:t>
            </a:r>
            <a:r>
              <a:rPr lang="ru-RU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способност успјешне примјене методичких знања у планирању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671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B5187-71A6-E31F-FAE6-DDC1E062CE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763541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sr-Cyrl-BA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Питања за покретање саморефлексије </a:t>
            </a:r>
            <a:endParaRPr lang="sr-Latn-BA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203C0D58-E8A7-4F65-92B9-285B17917D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14525"/>
            <a:ext cx="10363200" cy="3876675"/>
          </a:xfrm>
        </p:spPr>
        <p:txBody>
          <a:bodyPr>
            <a:normAutofit fontScale="92500" lnSpcReduction="20000"/>
          </a:bodyPr>
          <a:lstStyle/>
          <a:p>
            <a:r>
              <a:rPr lang="sr-Cyrl-BA" altLang="sr-Latn-RS" dirty="0">
                <a:latin typeface="Arial" panose="020B0604020202020204" pitchFamily="34" charset="0"/>
                <a:cs typeface="Arial" panose="020B0604020202020204" pitchFamily="34" charset="0"/>
              </a:rPr>
              <a:t>Да ли </a:t>
            </a:r>
            <a:r>
              <a:rPr lang="sr-Cyrl-RS" altLang="sr-Latn-RS" dirty="0">
                <a:latin typeface="Arial" panose="020B0604020202020204" pitchFamily="34" charset="0"/>
                <a:cs typeface="Arial" panose="020B0604020202020204" pitchFamily="34" charset="0"/>
              </a:rPr>
              <a:t>смислено</a:t>
            </a:r>
            <a:r>
              <a:rPr lang="sr-Cyrl-BA" altLang="sr-Latn-RS" dirty="0">
                <a:latin typeface="Arial" panose="020B0604020202020204" pitchFamily="34" charset="0"/>
                <a:cs typeface="Arial" panose="020B0604020202020204" pitchFamily="34" charset="0"/>
              </a:rPr>
              <a:t> користим своје вријеме?</a:t>
            </a:r>
            <a:r>
              <a:rPr lang="en-US" altLang="sr-Latn-RS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sr-Cyrl-RS" altLang="sr-Latn-RS" dirty="0">
                <a:latin typeface="Arial" panose="020B0604020202020204" pitchFamily="34" charset="0"/>
                <a:cs typeface="Arial" panose="020B0604020202020204" pitchFamily="34" charset="0"/>
              </a:rPr>
              <a:t>Да ли сврсисходно управљам временом)</a:t>
            </a:r>
            <a:endParaRPr lang="sr-Cyrl-BA" altLang="sr-Latn-R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BA" altLang="sr-Latn-RS" dirty="0">
                <a:latin typeface="Arial" panose="020B0604020202020204" pitchFamily="34" charset="0"/>
                <a:cs typeface="Arial" panose="020B0604020202020204" pitchFamily="34" charset="0"/>
              </a:rPr>
              <a:t>Да ли улажем довољно труда у свој посао?</a:t>
            </a:r>
          </a:p>
          <a:p>
            <a:r>
              <a:rPr lang="sr-Cyrl-BA" altLang="sr-Latn-RS" dirty="0">
                <a:latin typeface="Arial" panose="020B0604020202020204" pitchFamily="34" charset="0"/>
                <a:cs typeface="Arial" panose="020B0604020202020204" pitchFamily="34" charset="0"/>
              </a:rPr>
              <a:t>Да ли постижем циљеве које сам себи поставио/ла на послу?</a:t>
            </a:r>
          </a:p>
          <a:p>
            <a:r>
              <a:rPr lang="sr-Cyrl-BA" altLang="sr-Latn-RS" dirty="0">
                <a:latin typeface="Arial" panose="020B0604020202020204" pitchFamily="34" charset="0"/>
                <a:cs typeface="Arial" panose="020B0604020202020204" pitchFamily="34" charset="0"/>
              </a:rPr>
              <a:t>Узимам ли неке ствари здраво за готово на послу?</a:t>
            </a:r>
          </a:p>
          <a:p>
            <a:r>
              <a:rPr lang="sr-Cyrl-BA" altLang="sr-Latn-RS" dirty="0">
                <a:latin typeface="Arial" panose="020B0604020202020204" pitchFamily="34" charset="0"/>
                <a:cs typeface="Arial" panose="020B0604020202020204" pitchFamily="34" charset="0"/>
              </a:rPr>
              <a:t>Да ли размишљам о негативним мислима које се тичу посла прије него заспим?</a:t>
            </a:r>
          </a:p>
          <a:p>
            <a:r>
              <a:rPr lang="sr-Cyrl-BA" altLang="sr-Latn-RS" dirty="0">
                <a:latin typeface="Arial" panose="020B0604020202020204" pitchFamily="34" charset="0"/>
                <a:cs typeface="Arial" panose="020B0604020202020204" pitchFamily="34" charset="0"/>
              </a:rPr>
              <a:t>Да ли допуштам да ме </a:t>
            </a:r>
            <a:r>
              <a:rPr lang="sr-Cyrl-RS" altLang="sr-Latn-RS" dirty="0">
                <a:latin typeface="Arial" panose="020B0604020202020204" pitchFamily="34" charset="0"/>
                <a:cs typeface="Arial" panose="020B0604020202020204" pitchFamily="34" charset="0"/>
              </a:rPr>
              <a:t>узнемире</a:t>
            </a:r>
            <a:r>
              <a:rPr lang="sr-Cyrl-BA" altLang="sr-Latn-RS" dirty="0">
                <a:latin typeface="Arial" panose="020B0604020202020204" pitchFamily="34" charset="0"/>
                <a:cs typeface="Arial" panose="020B0604020202020204" pitchFamily="34" charset="0"/>
              </a:rPr>
              <a:t> ствари на послу које су ван моје контроле?</a:t>
            </a:r>
          </a:p>
          <a:p>
            <a:r>
              <a:rPr lang="sr-Cyrl-BA" altLang="sr-Latn-RS" dirty="0">
                <a:latin typeface="Arial" panose="020B0604020202020204" pitchFamily="34" charset="0"/>
                <a:cs typeface="Arial" panose="020B0604020202020204" pitchFamily="34" charset="0"/>
              </a:rPr>
              <a:t>Да ли размишљам здраворазумски када је посао у питању?....</a:t>
            </a:r>
            <a:endParaRPr lang="sr-Latn-BA" altLang="sr-Latn-R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95863-5EA7-EC69-CF4F-59CBFD536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1117597"/>
            <a:ext cx="9601196" cy="88669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BA" altLang="sr-Latn-R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Саморефлексија у функцији самоувида у сопствени рад (Шта? Зашто? Како?)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9B06584A-5C73-2464-E3E5-5E080AC68A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8234" y="2289790"/>
            <a:ext cx="9603275" cy="345061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BA" altLang="sr-Latn-RS" sz="2400" b="1" dirty="0">
                <a:latin typeface="Arial" panose="020B0604020202020204" pitchFamily="34" charset="0"/>
                <a:cs typeface="Arial" panose="020B0604020202020204" pitchFamily="34" charset="0"/>
              </a:rPr>
              <a:t>Шта</a:t>
            </a: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 је Ваш највећи успјех? </a:t>
            </a:r>
          </a:p>
          <a:p>
            <a:pPr eaLnBrk="1" hangingPunct="1"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Са чиме сте задовољни? </a:t>
            </a:r>
          </a:p>
          <a:p>
            <a:pPr eaLnBrk="1" hangingPunct="1"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Која знања требам унаприједити да </a:t>
            </a:r>
            <a:r>
              <a:rPr lang="sr-Cyrl-BA" altLang="sr-Latn-RS" dirty="0">
                <a:latin typeface="Arial" panose="020B0604020202020204" pitchFamily="34" charset="0"/>
                <a:cs typeface="Arial" panose="020B0604020202020204" pitchFamily="34" charset="0"/>
              </a:rPr>
              <a:t>побољшам</a:t>
            </a: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 свој рад? </a:t>
            </a:r>
          </a:p>
          <a:p>
            <a:pPr eaLnBrk="1" hangingPunct="1"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Које сам циљеве остварио/ла, а које не? </a:t>
            </a:r>
            <a:r>
              <a:rPr lang="sr-Cyrl-BA" altLang="sr-Latn-RS" sz="2400" b="1" dirty="0">
                <a:latin typeface="Arial" panose="020B0604020202020204" pitchFamily="34" charset="0"/>
                <a:cs typeface="Arial" panose="020B0604020202020204" pitchFamily="34" charset="0"/>
              </a:rPr>
              <a:t>Зашто? </a:t>
            </a:r>
          </a:p>
          <a:p>
            <a:pPr eaLnBrk="1" hangingPunct="1"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Које су моје потешкоће и како их превазићи? </a:t>
            </a:r>
            <a:r>
              <a:rPr lang="sr-Cyrl-BA" altLang="sr-Latn-RS" sz="2400" b="1" dirty="0">
                <a:latin typeface="Arial" panose="020B0604020202020204" pitchFamily="34" charset="0"/>
                <a:cs typeface="Arial" panose="020B0604020202020204" pitchFamily="34" charset="0"/>
              </a:rPr>
              <a:t>Како</a:t>
            </a: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 и куда усмјерити своје даље професионално усавршавање?</a:t>
            </a:r>
            <a:endParaRPr lang="sr-Cyrl-R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4010E21-C307-C88B-7D01-AF996869E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3720" y="177511"/>
            <a:ext cx="10058400" cy="1098550"/>
          </a:xfrm>
          <a:solidFill>
            <a:schemeClr val="bg2"/>
          </a:solidFill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Cyrl-B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Критичком рефлексијом до развоја професионалних компетенција наставника</a:t>
            </a:r>
            <a:endParaRPr lang="sr-Latn-BA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435" name="Content Placeholder 7">
            <a:extLst>
              <a:ext uri="{FF2B5EF4-FFF2-40B4-BE49-F238E27FC236}">
                <a16:creationId xmlns:a16="http://schemas.microsoft.com/office/drawing/2014/main" id="{4E305F68-1186-27BA-5FE6-999C51F2AAE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95564" y="1368425"/>
            <a:ext cx="11058020" cy="4636367"/>
          </a:xfrm>
          <a:solidFill>
            <a:schemeClr val="bg2"/>
          </a:solidFill>
          <a:ln>
            <a:solidFill>
              <a:schemeClr val="bg1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 algn="just" eaLnBrk="1" hangingPunct="1"/>
            <a:r>
              <a:rPr lang="sr-Cyrl-BA" altLang="sr-Latn-R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професионално дјеловање наставника (као рефлексивног практичара) подразумијева да:</a:t>
            </a:r>
          </a:p>
          <a:p>
            <a:pPr marL="803275" indent="-268288" algn="just" eaLnBrk="1" hangingPunct="1">
              <a:buFont typeface="Wingdings" panose="05000000000000000000" pitchFamily="2" charset="2"/>
              <a:buChar char="ü"/>
            </a:pPr>
            <a:r>
              <a:rPr lang="sr-Cyrl-BA" altLang="sr-Latn-R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критички размишља </a:t>
            </a:r>
            <a:r>
              <a:rPr lang="sr-Cyrl-BA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своме раду прије и послије активности и дјеловања, </a:t>
            </a:r>
          </a:p>
          <a:p>
            <a:pPr marL="803275" indent="-268288" algn="just" eaLnBrk="1" hangingPunct="1">
              <a:lnSpc>
                <a:spcPct val="100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sr-Cyrl-BA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своју праксу посматра </a:t>
            </a:r>
            <a:r>
              <a:rPr lang="sr-Cyrl-BA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реализујући</a:t>
            </a:r>
            <a:r>
              <a:rPr lang="sr-Cyrl-BA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акциона истраживања (провјерава, анализира, модификује свој рад – мијења своје рутине и понављање истих, евентуалних грешака, </a:t>
            </a:r>
            <a:r>
              <a:rPr lang="sr-Cyrl-BA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унапређује</a:t>
            </a:r>
            <a:r>
              <a:rPr lang="sr-Cyrl-BA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сопствену праксу...)</a:t>
            </a:r>
            <a:r>
              <a:rPr lang="sr-Latn-R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Latn-RS" altLang="sr-Latn-R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Eby</a:t>
            </a:r>
            <a:r>
              <a:rPr lang="sr-Latn-RS" altLang="sr-Latn-R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2000</a:t>
            </a:r>
            <a:r>
              <a:rPr lang="sr-Latn-R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sr-Cyrl-BA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RS" alt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8288" indent="-176213" algn="just">
              <a:lnSpc>
                <a:spcPct val="100000"/>
              </a:lnSpc>
              <a:spcAft>
                <a:spcPts val="800"/>
              </a:spcAft>
            </a:pPr>
            <a:r>
              <a:rPr lang="sr-Cyrl-BA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Еби</a:t>
            </a:r>
            <a:r>
              <a:rPr lang="sr-Cyrl-BA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Latn-RS" altLang="sr-Latn-R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Eby</a:t>
            </a:r>
            <a:r>
              <a:rPr lang="sr-Latn-RS" altLang="sr-Latn-R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2000</a:t>
            </a:r>
            <a:r>
              <a:rPr lang="sr-Cyrl-R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указује на </a:t>
            </a:r>
            <a:r>
              <a:rPr lang="sr-Cyrl-RS" altLang="sr-Latn-R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вјештине</a:t>
            </a:r>
            <a:r>
              <a:rPr lang="sr-Cyrl-RS" alt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које подстичу развој рефлексивне праксе:</a:t>
            </a:r>
            <a:endParaRPr lang="sr-Latn-RS" alt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3275" indent="-268288" algn="just" eaLnBrk="1" hangingPunct="1">
              <a:lnSpc>
                <a:spcPts val="18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sr-Cyrl-BA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САМОСВИЈЕСТ </a:t>
            </a:r>
          </a:p>
          <a:p>
            <a:pPr marL="803275" indent="-268288" algn="just" eaLnBrk="1" hangingPunct="1">
              <a:lnSpc>
                <a:spcPts val="18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sr-Cyrl-BA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КРИТИЧКО РАЗМИШЉАЊЕ </a:t>
            </a:r>
          </a:p>
          <a:p>
            <a:pPr marL="803275" indent="-268288" algn="just" eaLnBrk="1" hangingPunct="1">
              <a:lnSpc>
                <a:spcPts val="18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sr-Cyrl-BA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РЕФЛЕКСИЈА</a:t>
            </a:r>
            <a:endParaRPr lang="sr-Cyrl-BA" alt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CD9044-7CA0-7D57-98A7-36984C571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27181"/>
            <a:ext cx="10058400" cy="7874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sr-Cyrl-B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Вјештине које подстичу концепт рефлексивне праксе</a:t>
            </a:r>
            <a:endParaRPr lang="en-US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FC6120FE-D130-483F-80F4-54A8F8D683E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0553676"/>
              </p:ext>
            </p:extLst>
          </p:nvPr>
        </p:nvGraphicFramePr>
        <p:xfrm>
          <a:off x="808181" y="1514763"/>
          <a:ext cx="10575637" cy="4722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DEFBF8-7645-F74F-6B70-A22BF3559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70152"/>
            <a:ext cx="10058400" cy="103346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Cyrl-B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Критичком саморефлексијом </a:t>
            </a:r>
            <a:br>
              <a:rPr lang="sr-Cyrl-B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r-Cyrl-B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развоја професионалних компетенција наставника</a:t>
            </a:r>
            <a:endParaRPr lang="sr-Latn-BA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EF1123-F430-F8A2-AABA-D038C12C00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0472" y="1450109"/>
            <a:ext cx="11051309" cy="4879831"/>
          </a:xfrm>
        </p:spPr>
        <p:txBody>
          <a:bodyPr rtlCol="0">
            <a:normAutofit lnSpcReduction="10000"/>
          </a:bodyPr>
          <a:lstStyle/>
          <a:p>
            <a:pPr marL="182880" indent="-18288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саморефлексија има за циљ усавршавање </a:t>
            </a:r>
            <a:r>
              <a:rPr lang="sr-Cyrl-BA" altLang="sr-Latn-RS" sz="2400" dirty="0" err="1">
                <a:latin typeface="Arial" panose="020B0604020202020204" pitchFamily="34" charset="0"/>
                <a:cs typeface="Arial" panose="020B0604020202020204" pitchFamily="34" charset="0"/>
              </a:rPr>
              <a:t>наставникових</a:t>
            </a: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 способности</a:t>
            </a:r>
          </a:p>
          <a:p>
            <a:pPr marL="182880" indent="-18288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саморефлексија треба да буде у функцији самоувида у сопствени рад, резултате свога рада, интеракције, преиспитивање властитог домена одговорности: </a:t>
            </a:r>
          </a:p>
          <a:p>
            <a:pPr marL="0" indent="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None/>
              <a:defRPr/>
            </a:pPr>
            <a:r>
              <a:rPr lang="sr-Cyrl-BA" altLang="sr-Latn-RS" sz="24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Шта? Како? Зашто?</a:t>
            </a: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182880" indent="-18288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Основни </a:t>
            </a:r>
            <a:r>
              <a:rPr lang="sr-Cyrl-BA" altLang="sr-Latn-RS" sz="2400" b="1" dirty="0">
                <a:latin typeface="Arial" panose="020B0604020202020204" pitchFamily="34" charset="0"/>
                <a:cs typeface="Arial" panose="020B0604020202020204" pitchFamily="34" charset="0"/>
              </a:rPr>
              <a:t>принципи на којима се темељи саморефлексија</a:t>
            </a: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indent="74613" algn="just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принципјелност, </a:t>
            </a:r>
          </a:p>
          <a:p>
            <a:pPr indent="74613" algn="just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отвореност за нове и другачије перспективе, </a:t>
            </a:r>
          </a:p>
          <a:p>
            <a:pPr indent="74613" algn="just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прихватање контрадикторних ставова, </a:t>
            </a:r>
          </a:p>
          <a:p>
            <a:pPr indent="74613" algn="just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фокусирање на ситуацију, а не на личност, </a:t>
            </a:r>
          </a:p>
          <a:p>
            <a:pPr indent="74613" algn="just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фокусирање на разумијевање „зашто“ умјесто „шта да радим“,</a:t>
            </a:r>
          </a:p>
          <a:p>
            <a:pPr indent="74613" algn="just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равнотежа између сигурности и изазова и </a:t>
            </a:r>
          </a:p>
          <a:p>
            <a:pPr indent="74613" algn="just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трагање за новим могућностима у пракси (</a:t>
            </a:r>
            <a:r>
              <a:rPr lang="sr-Latn-BA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Krnjaja, 2016</a:t>
            </a:r>
            <a:r>
              <a:rPr lang="sr-Latn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sr-Cyrl-RS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sr-Latn-BA" altLang="sr-Latn-R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sr-Latn-B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15022-F59F-3BE8-7AA2-2FF70C3D7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09" y="1306874"/>
            <a:ext cx="12034982" cy="665162"/>
          </a:xfrm>
        </p:spPr>
        <p:txBody>
          <a:bodyPr>
            <a:noAutofit/>
          </a:bodyPr>
          <a:lstStyle/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altLang="sr-Latn-RS" sz="2400" b="1" dirty="0">
                <a:latin typeface="Arial" panose="020B0604020202020204" pitchFamily="34" charset="0"/>
                <a:cs typeface="Arial" panose="020B0604020202020204" pitchFamily="34" charset="0"/>
              </a:rPr>
              <a:t>Шта захтијева успјешна (ефикасна) васпитно-образовна пракса?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CE23C17-6E11-A2D5-1424-A0C3479AB97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74254" y="2706831"/>
            <a:ext cx="10603346" cy="2511714"/>
          </a:xfrm>
        </p:spPr>
        <p:txBody>
          <a:bodyPr rtlCol="0">
            <a:normAutofit/>
          </a:bodyPr>
          <a:lstStyle/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дидактичко-методичка рјешења, другачија од традиционалне наставе;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примјена модела рефлексивне праксе (</a:t>
            </a:r>
            <a:r>
              <a:rPr lang="sr-Latn-BA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Dewey, 1910; Kolb, 1984; Schon, 1987; Brookfild, 1995; Vizek Vizović, 2011</a:t>
            </a:r>
            <a:r>
              <a:rPr lang="sr-Latn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али и кооперативних модела; </a:t>
            </a:r>
          </a:p>
          <a:p>
            <a:pPr marL="182880" indent="-182880" algn="just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идентификацију</a:t>
            </a:r>
            <a:r>
              <a:rPr lang="sr-Cyrl-BA" altLang="sr-Latn-R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могућности унапређења професионалног развоја наставника, образовне праксе и квалитета наставе (</a:t>
            </a:r>
            <a:r>
              <a:rPr lang="sr-Latn-BA" altLang="sr-Latn-RS" sz="2400" i="1" dirty="0">
                <a:latin typeface="Arial" panose="020B0604020202020204" pitchFamily="34" charset="0"/>
                <a:cs typeface="Arial" panose="020B0604020202020204" pitchFamily="34" charset="0"/>
              </a:rPr>
              <a:t>Bilač, 2015</a:t>
            </a:r>
            <a:r>
              <a:rPr lang="sr-Latn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sr-Cyrl-RS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endParaRPr lang="sr-Cyrl-BA" altLang="sr-Latn-R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None/>
              <a:defRPr/>
            </a:pPr>
            <a:endParaRPr lang="sr-Cyrl-BA" altLang="sr-Latn-R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4791B-E20E-C119-7BB3-38EB66B11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Постигнућа </a:t>
            </a:r>
            <a:r>
              <a:rPr lang="sr-Cyrl-RS" dirty="0" smtClean="0"/>
              <a:t>ученика </a:t>
            </a:r>
            <a:r>
              <a:rPr lang="sr-Cyrl-RS" dirty="0"/>
              <a:t>током пандемије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8589F-1069-593A-D554-DF2BCACF86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err="1"/>
              <a:t>Спољашна</a:t>
            </a:r>
            <a:r>
              <a:rPr lang="sr-Cyrl-RS" dirty="0"/>
              <a:t> </a:t>
            </a:r>
            <a:r>
              <a:rPr lang="sr-Cyrl-RS" dirty="0" err="1"/>
              <a:t>провјера</a:t>
            </a:r>
            <a:r>
              <a:rPr lang="sr-Cyrl-RS" dirty="0"/>
              <a:t> постигнућа из математике ученика 5. разреда</a:t>
            </a:r>
          </a:p>
          <a:p>
            <a:r>
              <a:rPr lang="sr-Cyrl-RS" dirty="0"/>
              <a:t>Узорак, сви ученици 5. разреда у 94 школе (половина од укупног броја школа)</a:t>
            </a:r>
          </a:p>
          <a:p>
            <a:r>
              <a:rPr lang="sr-Cyrl-RS" dirty="0"/>
              <a:t>74 школе имале лошије резултате од </a:t>
            </a:r>
            <a:r>
              <a:rPr lang="sr-Cyrl-RS" dirty="0" err="1"/>
              <a:t>провјере</a:t>
            </a:r>
            <a:r>
              <a:rPr lang="sr-Cyrl-RS" dirty="0"/>
              <a:t> вршене у 2018. години</a:t>
            </a:r>
          </a:p>
          <a:p>
            <a:r>
              <a:rPr lang="sr-Cyrl-RS" dirty="0"/>
              <a:t>2 школе су имале исти </a:t>
            </a:r>
            <a:r>
              <a:rPr lang="sr-Cyrl-RS" dirty="0" err="1"/>
              <a:t>успјех</a:t>
            </a:r>
            <a:endParaRPr lang="sr-Cyrl-RS" dirty="0"/>
          </a:p>
          <a:p>
            <a:r>
              <a:rPr lang="sr-Cyrl-RS" dirty="0"/>
              <a:t>18 школа је показало бољи </a:t>
            </a:r>
            <a:r>
              <a:rPr lang="sr-Cyrl-RS" dirty="0" err="1"/>
              <a:t>упјех</a:t>
            </a:r>
            <a:r>
              <a:rPr lang="sr-Cyrl-RS" dirty="0"/>
              <a:t>, али се ради о малом напретку школа које су 2018. имале низак ниво постигнућа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45837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C40AF-369F-0EE7-F290-EF120071A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382" y="1511229"/>
            <a:ext cx="10723418" cy="79216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sr-Cyrl-B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Методе и технике за испитивање сопствене праксе (само)рефлексије </a:t>
            </a:r>
            <a:r>
              <a:rPr lang="sr-Cyrl-R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sr-Latn-BA" sz="2400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Moon</a:t>
            </a:r>
            <a:r>
              <a:rPr lang="sr-Cyrl-RS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sr-Latn-BA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2005</a:t>
            </a:r>
            <a:r>
              <a:rPr lang="sr-Latn-BA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sr-Latn-BA" sz="2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181F0E-67F9-FA97-D596-820B6BC3C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19" y="2595417"/>
            <a:ext cx="12034981" cy="350981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defRPr/>
            </a:pPr>
            <a:r>
              <a:rPr lang="sr-Cyrl-BA" sz="2400" dirty="0" err="1">
                <a:latin typeface="Arial" panose="020B0604020202020204" pitchFamily="34" charset="0"/>
                <a:cs typeface="Arial" panose="020B0604020202020204" pitchFamily="34" charset="0"/>
              </a:rPr>
              <a:t>системтично</a:t>
            </a: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 биљежење и процјењивање искуства (властите биљешке и </a:t>
            </a:r>
            <a:r>
              <a:rPr lang="sr-Cyrl-BA" sz="2400" dirty="0" err="1">
                <a:latin typeface="Arial" panose="020B0604020202020204" pitchFamily="34" charset="0"/>
                <a:cs typeface="Arial" panose="020B0604020202020204" pitchFamily="34" charset="0"/>
              </a:rPr>
              <a:t>кометари</a:t>
            </a: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</a:p>
          <a:p>
            <a:pPr>
              <a:lnSpc>
                <a:spcPct val="100000"/>
              </a:lnSpc>
              <a:defRPr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вођење портфолија (прилажу се различити материјали како би се пратила лична активност);</a:t>
            </a:r>
          </a:p>
          <a:p>
            <a:pPr>
              <a:defRPr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оснивање групне подршке – (заједнице учења);</a:t>
            </a:r>
          </a:p>
          <a:p>
            <a:pPr>
              <a:lnSpc>
                <a:spcPct val="100000"/>
              </a:lnSpc>
              <a:defRPr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акционо истраживање – подстицање организацијске промјене (повезати различита искуства из праксе, анализирати их и донијети закључке о могућностима и начинима промјене);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181F0E-67F9-FA97-D596-820B6BC3C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745" y="2216725"/>
            <a:ext cx="12016509" cy="314960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анализа снимљеног часа;</a:t>
            </a:r>
          </a:p>
          <a:p>
            <a:pPr>
              <a:defRPr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проблемско учење – лично искуство замјењује се конкретним случајевима;</a:t>
            </a:r>
          </a:p>
          <a:p>
            <a:pPr>
              <a:lnSpc>
                <a:spcPct val="100000"/>
              </a:lnSpc>
              <a:defRPr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вредновање и самовредновање – анализа личних постигнућа, услова у којима је остварено;</a:t>
            </a:r>
          </a:p>
          <a:p>
            <a:pPr>
              <a:lnSpc>
                <a:spcPct val="100000"/>
              </a:lnSpc>
              <a:defRPr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лични развојни план – након вредновања, одређује се оперативни план за подручја која су се показала слабијим.</a:t>
            </a:r>
          </a:p>
          <a:p>
            <a:pPr>
              <a:defRPr/>
            </a:pPr>
            <a:endParaRPr lang="sr-Latn-BA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7876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C17C66-EF8C-802F-333C-0663862D58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06763" y="2191328"/>
            <a:ext cx="10861964" cy="2225964"/>
          </a:xfrm>
        </p:spPr>
        <p:txBody>
          <a:bodyPr>
            <a:norm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sr-Cyrl-RS" sz="28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основу резултата истраживање припремљен је и у наредном периоду ће бити реализован п</a:t>
            </a:r>
            <a:r>
              <a:rPr lang="sr-Cyrl-BA" sz="2800" dirty="0" err="1">
                <a:solidFill>
                  <a:schemeClr val="tx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ројекат</a:t>
            </a:r>
            <a:r>
              <a:rPr lang="sr-Cyrl-BA" sz="2800" dirty="0">
                <a:solidFill>
                  <a:schemeClr val="tx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</a:p>
          <a:p>
            <a:pPr algn="l">
              <a:spcAft>
                <a:spcPts val="0"/>
              </a:spcAft>
            </a:pPr>
            <a:r>
              <a:rPr lang="sr-Cyrl-BA" sz="2800" dirty="0">
                <a:solidFill>
                  <a:schemeClr val="tx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„</a:t>
            </a:r>
            <a:r>
              <a:rPr lang="sr-Cyrl-BA" sz="2800" dirty="0" err="1">
                <a:solidFill>
                  <a:schemeClr val="tx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Интервизијска</a:t>
            </a:r>
            <a:r>
              <a:rPr lang="sr-Cyrl-BA" sz="2800" dirty="0">
                <a:solidFill>
                  <a:schemeClr val="tx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и социјално-психолошка подршка</a:t>
            </a:r>
          </a:p>
          <a:p>
            <a:pPr algn="l"/>
            <a:r>
              <a:rPr lang="sr-Cyrl-BA" sz="2800" dirty="0">
                <a:solidFill>
                  <a:schemeClr val="tx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професионалцима у образовном сектору у Републици Српској“</a:t>
            </a:r>
            <a:endParaRPr lang="sr-Latn-BA" sz="2800" dirty="0">
              <a:solidFill>
                <a:schemeClr val="tx2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Cyrl-RS" sz="28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917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3BF6A6-8BBC-7D74-1944-64AA253711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7527" y="1390101"/>
            <a:ext cx="10538691" cy="1824154"/>
          </a:xfrm>
        </p:spPr>
        <p:txBody>
          <a:bodyPr>
            <a:normAutofit fontScale="90000"/>
          </a:bodyPr>
          <a:lstStyle/>
          <a:p>
            <a:pPr algn="l"/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Често имамо прилику чути да је образовање некада било боље, да су дјеца била боља, да су наставници били више поштовани, да је друштво било боље ....</a:t>
            </a:r>
            <a:b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???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775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Slikovni rezultat za ŠKOL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556" y="777154"/>
            <a:ext cx="5746462" cy="3426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Slikovni rezultat za ŠKOL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854" y="2490452"/>
            <a:ext cx="5378738" cy="358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xplosion 2 1"/>
          <p:cNvSpPr/>
          <p:nvPr/>
        </p:nvSpPr>
        <p:spPr>
          <a:xfrm>
            <a:off x="7379716" y="187261"/>
            <a:ext cx="3455299" cy="2557083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BA" dirty="0"/>
              <a:t>НЕКАД И САД</a:t>
            </a:r>
            <a:endParaRPr lang="sr-Latn-B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Сања Радетић Ловрић: Родитељска очекивања од дјеце и наставника</a:t>
            </a:r>
            <a:endParaRPr lang="sr-Latn-BA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238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likovni rezultat za UCIONICA NEKAD I S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34" y="609600"/>
            <a:ext cx="5333196" cy="3722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Slikovni rezultat za UCIONICA NEKAD I SA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573" y="2735108"/>
            <a:ext cx="5206134" cy="3371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xplosion 2 4"/>
          <p:cNvSpPr/>
          <p:nvPr/>
        </p:nvSpPr>
        <p:spPr>
          <a:xfrm>
            <a:off x="7120991" y="178025"/>
            <a:ext cx="3455299" cy="2557083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BA" dirty="0"/>
              <a:t>НЕКАД И САД</a:t>
            </a:r>
            <a:endParaRPr lang="sr-Latn-BA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/>
              <a:t>Сања Радетић Ловрић: Родитељска очекивања од дјеце и наставника</a:t>
            </a:r>
            <a:endParaRPr lang="sr-Latn-BA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423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RGANIC" val="KCvBmqKI"/>
  <p:tag name="ARTICULATE_DESIGN_ID_GALLERY" val="F7kWvUdA"/>
  <p:tag name="ARTICULATE_SLIDE_COUNT" val="48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735</TotalTime>
  <Words>2989</Words>
  <Application>Microsoft Office PowerPoint</Application>
  <PresentationFormat>Widescreen</PresentationFormat>
  <Paragraphs>285</Paragraphs>
  <Slides>51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8" baseType="lpstr">
      <vt:lpstr>Arial</vt:lpstr>
      <vt:lpstr>Calibri</vt:lpstr>
      <vt:lpstr>Calibri Light</vt:lpstr>
      <vt:lpstr>Open Sans</vt:lpstr>
      <vt:lpstr>Times New Roman</vt:lpstr>
      <vt:lpstr>Wingdings</vt:lpstr>
      <vt:lpstr>Office Theme</vt:lpstr>
      <vt:lpstr>КОМПЕТЕНЦИЈЕ НАСТАВНИКА</vt:lpstr>
      <vt:lpstr>Васпитање и образовање у доба covid -19 пандемије  Истраживање које је реализовало Друштво психолога Републике Српске</vt:lpstr>
      <vt:lpstr>PowerPoint Presentation</vt:lpstr>
      <vt:lpstr>PowerPoint Presentation</vt:lpstr>
      <vt:lpstr>Постигнућа ученика током пандемије</vt:lpstr>
      <vt:lpstr>PowerPoint Presentation</vt:lpstr>
      <vt:lpstr>Често имамо прилику чути да је образовање некада било боље, да су дјеца била боља, да су наставници били више поштовани, да је друштво било боље ....                                                           ???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Школски успјех и оцјене</vt:lpstr>
      <vt:lpstr>PowerPoint Presentation</vt:lpstr>
      <vt:lpstr> Колико је родитељу важан школски успјех дјетета данас?  Колики је утицај родитељских очекивања на школски успјех дјетета? </vt:lpstr>
      <vt:lpstr>Родитељске амбиције и очекивања</vt:lpstr>
      <vt:lpstr>Родитељске амбиције и очекивања</vt:lpstr>
      <vt:lpstr>PowerPoint Presentation</vt:lpstr>
      <vt:lpstr>Гдје настаје проблем?</vt:lpstr>
      <vt:lpstr>Гдје настаје проблем?</vt:lpstr>
      <vt:lpstr>Фактори који утичу на родитељска очекивања од школског успјеха дјетета</vt:lpstr>
      <vt:lpstr>PowerPoint Presentation</vt:lpstr>
      <vt:lpstr>Ланац неповољног утицаја нереалних родитељских очекивања од школског постигнућа дјеце</vt:lpstr>
      <vt:lpstr>Начини реаговања дјеце на родитељска очекивања</vt:lpstr>
      <vt:lpstr>Како се родитељска очекивања рефлектују на наставнике?</vt:lpstr>
      <vt:lpstr>Како се родитељска очекивања рефлектују на наставнике?</vt:lpstr>
      <vt:lpstr>Како се родитељска нереално висока очекивања рефлектују на наставнике?</vt:lpstr>
      <vt:lpstr> Како наставник треба да се постави у ситуацијама нереалних очекивања? </vt:lpstr>
      <vt:lpstr>PowerPoint Presentation</vt:lpstr>
      <vt:lpstr>PowerPoint Presentation</vt:lpstr>
      <vt:lpstr>PowerPoint Presentation</vt:lpstr>
      <vt:lpstr>Елементи комуникационог процеса</vt:lpstr>
      <vt:lpstr>Елемената који утичу на комуникацију</vt:lpstr>
      <vt:lpstr>За добру комуникацију важно је:</vt:lpstr>
      <vt:lpstr>PowerPoint Presentation</vt:lpstr>
      <vt:lpstr>PowerPoint Presentation</vt:lpstr>
      <vt:lpstr>Компетенције наставника</vt:lpstr>
      <vt:lpstr>PowerPoint Presentation</vt:lpstr>
      <vt:lpstr>PowerPoint Presentation</vt:lpstr>
      <vt:lpstr>Наставничке компетенције</vt:lpstr>
      <vt:lpstr>PowerPoint Presentation</vt:lpstr>
      <vt:lpstr>Педагошке и дидактичко-методичке компетенције наставника које подстичу рефлексију и саморефлексију</vt:lpstr>
      <vt:lpstr>Педагошке и дидактичко-методичке компетенције наставника које подстичу рефлексију и саморефлексију</vt:lpstr>
      <vt:lpstr>Питања за покретање саморефлексије </vt:lpstr>
      <vt:lpstr>Саморефлексија у функцији самоувида у сопствени рад (Шта? Зашто? Како?)</vt:lpstr>
      <vt:lpstr>Критичком рефлексијом до развоја професионалних компетенција наставника</vt:lpstr>
      <vt:lpstr>Вјештине које подстичу концепт рефлексивне праксе</vt:lpstr>
      <vt:lpstr>Критичком саморефлексијом  до развоја професионалних компетенција наставника</vt:lpstr>
      <vt:lpstr>Шта захтијева успјешна (ефикасна) васпитно-образовна пракса?</vt:lpstr>
      <vt:lpstr>Методе и технике за испитивање сопствене праксе (само)рефлексије (Moon, 2005)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КОМПЕТЕНЦИЈЕ НАСТАВНИКА</dc:title>
  <dc:creator>Aleksandra Stanković</dc:creator>
  <cp:lastModifiedBy>Windows User</cp:lastModifiedBy>
  <cp:revision>68</cp:revision>
  <cp:lastPrinted>2022-08-20T17:51:28Z</cp:lastPrinted>
  <dcterms:created xsi:type="dcterms:W3CDTF">2022-08-11T08:03:46Z</dcterms:created>
  <dcterms:modified xsi:type="dcterms:W3CDTF">2022-08-20T17:51:59Z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159335CC-7075-4AC4-A30D-9825ACA4F685</vt:lpwstr>
  </property>
  <property fmtid="{D5CDD505-2E9C-101B-9397-08002B2CF9AE}" pid="3" name="ArticulatePath">
    <vt:lpwstr>Presentation1</vt:lpwstr>
  </property>
</Properties>
</file>