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2" r:id="rId2"/>
    <p:sldId id="258" r:id="rId3"/>
    <p:sldId id="259" r:id="rId4"/>
    <p:sldId id="261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Umereni stil 2 – Naglašav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r-Latn-RS"/>
              <a:t>Kliknite da biste uredili stil podnaslova mastera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81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10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49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2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79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76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4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83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53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7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Latn-RS"/>
              <a:t>Kliknite na ikonu da dodate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34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1EB8786-DAD9-49CA-8E14-DE6522C1D4D4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D44E000-765C-496B-8298-8DE8A92DF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32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8B56CAA5-D729-05C3-C0EA-F52F869CFDB8}"/>
              </a:ext>
            </a:extLst>
          </p:cNvPr>
          <p:cNvSpPr txBox="1"/>
          <p:nvPr/>
        </p:nvSpPr>
        <p:spPr>
          <a:xfrm>
            <a:off x="2210539" y="2632203"/>
            <a:ext cx="853144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АНАЛИЗА ТАКМИЧЕЊА ИЗ СРПСКОГ ЈЕЗИКА И ЈЕЗИЧКЕ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КУЛТУРЕ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УЧЕНИКЕ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РАЗРЕДА СРЕДЊИХ ШКОЛА  У ШКОЛСКОЈ 2021/22. години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2909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01F050-22AB-CCFB-18F4-C2D3CE2F7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578483" cy="1294999"/>
          </a:xfrm>
        </p:spPr>
        <p:txBody>
          <a:bodyPr>
            <a:normAutofit fontScale="9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br>
              <a:rPr lang="en-US" sz="2800" dirty="0"/>
            </a:br>
            <a:br>
              <a:rPr lang="en-US" sz="2800" dirty="0"/>
            </a:br>
            <a: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Циљ такмичења</a:t>
            </a:r>
            <a:r>
              <a:rPr lang="sr-Cyrl-R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је развијање љубави према српском језику и унапређење наставе српског језика.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r-Cyrl-R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Регионално такмичење је одржано 26.03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sr-Cyrl-R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2022. заступљеност такмичара по регијама је сљедећа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2800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D7684ACC-C5EA-74C4-5F32-4F20CA104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78852"/>
              </p:ext>
            </p:extLst>
          </p:nvPr>
        </p:nvGraphicFramePr>
        <p:xfrm>
          <a:off x="1384917" y="1748901"/>
          <a:ext cx="10191563" cy="4522954"/>
        </p:xfrm>
        <a:graphic>
          <a:graphicData uri="http://schemas.openxmlformats.org/drawingml/2006/table">
            <a:tbl>
              <a:tblPr firstRow="1" firstCol="1" bandRow="1"/>
              <a:tblGrid>
                <a:gridCol w="2368159">
                  <a:extLst>
                    <a:ext uri="{9D8B030D-6E8A-4147-A177-3AD203B41FA5}">
                      <a16:colId xmlns:a16="http://schemas.microsoft.com/office/drawing/2014/main" val="1507429368"/>
                    </a:ext>
                  </a:extLst>
                </a:gridCol>
                <a:gridCol w="1189165">
                  <a:extLst>
                    <a:ext uri="{9D8B030D-6E8A-4147-A177-3AD203B41FA5}">
                      <a16:colId xmlns:a16="http://schemas.microsoft.com/office/drawing/2014/main" val="2841045369"/>
                    </a:ext>
                  </a:extLst>
                </a:gridCol>
                <a:gridCol w="6634239">
                  <a:extLst>
                    <a:ext uri="{9D8B030D-6E8A-4147-A177-3AD203B41FA5}">
                      <a16:colId xmlns:a16="http://schemas.microsoft.com/office/drawing/2014/main" val="1063683402"/>
                    </a:ext>
                  </a:extLst>
                </a:gridCol>
              </a:tblGrid>
              <a:tr h="7060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Бања Лука             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ученика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домаћин ЈУ Медицинска школа Бања Лука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512118"/>
                  </a:ext>
                </a:extLst>
              </a:tr>
              <a:tr h="502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Бијељина и Бирач 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 ученика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домаћин ЈУ СШЦ Сребреница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969531"/>
                  </a:ext>
                </a:extLst>
              </a:tr>
              <a:tr h="502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Добој                      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 ученика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домаћин ЈУСШЦ „Никола Тесла“ Брод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922158"/>
                  </a:ext>
                </a:extLst>
              </a:tr>
              <a:tr h="502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Приједор               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ученика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домаћин ЈУ Угоститељско-економска школа Приједор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953902"/>
                  </a:ext>
                </a:extLst>
              </a:tr>
              <a:tr h="502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Сарајево              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ученика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домаћин ЈУ СШЦ „Источна Илиџа“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863696"/>
                  </a:ext>
                </a:extLst>
              </a:tr>
              <a:tr h="502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Херцеговина          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ученика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домаћин ЈУ СШЦ „Перо Слијепчевић“ Гацко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463771"/>
                  </a:ext>
                </a:extLst>
              </a:tr>
              <a:tr h="5964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Укупно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 ученика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972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279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D674471F-8EF2-5043-8234-70E37771EB9E}"/>
              </a:ext>
            </a:extLst>
          </p:cNvPr>
          <p:cNvSpPr txBox="1"/>
          <p:nvPr/>
        </p:nvSpPr>
        <p:spPr>
          <a:xfrm>
            <a:off x="1038687" y="878889"/>
            <a:ext cx="964114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sz="2800" dirty="0"/>
              <a:t>На Републичко такмичење 30.04.2022. године у Бијељину (домаћин ЈУ Пољопривредна и медицинска школа Бијељина) је позвано 14 ученика. Позвани су сви </a:t>
            </a:r>
            <a:r>
              <a:rPr lang="sr-Cyrl-RS" sz="2800" dirty="0" err="1"/>
              <a:t>побједници</a:t>
            </a:r>
            <a:r>
              <a:rPr lang="sr-Cyrl-RS" sz="2800" dirty="0"/>
              <a:t> регионалног нивоа такмичења или они ученици који су освојили 85 и више бодова. </a:t>
            </a:r>
            <a:r>
              <a:rPr lang="sr-Cyrl-RS" sz="2800" dirty="0" err="1"/>
              <a:t>Побједница</a:t>
            </a:r>
            <a:r>
              <a:rPr lang="sr-Cyrl-RS" sz="2800" dirty="0"/>
              <a:t> је Ања </a:t>
            </a:r>
            <a:r>
              <a:rPr lang="sr-Cyrl-RS" sz="2800" dirty="0" err="1"/>
              <a:t>Мучаловић</a:t>
            </a:r>
            <a:r>
              <a:rPr lang="sr-Cyrl-RS" sz="2800" dirty="0"/>
              <a:t>  из ЈУ Гимназија Бања Лука, наставник Предраг Копрена.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09463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E7CDAA-8ABF-FD02-ADE9-9D856343B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85" y="159799"/>
            <a:ext cx="11611993" cy="650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59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3513CA-0D82-61A5-45C1-45E96288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455456" cy="376151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Табеларни приказ  резултата и одзива школа на такмичење</a:t>
            </a:r>
            <a:endParaRPr lang="en-US" sz="2800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F0304CD-34BB-BBAC-FBC8-7CB692836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309109"/>
              </p:ext>
            </p:extLst>
          </p:nvPr>
        </p:nvGraphicFramePr>
        <p:xfrm>
          <a:off x="719090" y="1358284"/>
          <a:ext cx="10919534" cy="5217861"/>
        </p:xfrm>
        <a:graphic>
          <a:graphicData uri="http://schemas.openxmlformats.org/drawingml/2006/table">
            <a:tbl>
              <a:tblPr firstRow="1" firstCol="1" bandRow="1"/>
              <a:tblGrid>
                <a:gridCol w="1851925">
                  <a:extLst>
                    <a:ext uri="{9D8B030D-6E8A-4147-A177-3AD203B41FA5}">
                      <a16:colId xmlns:a16="http://schemas.microsoft.com/office/drawing/2014/main" val="2517739130"/>
                    </a:ext>
                  </a:extLst>
                </a:gridCol>
                <a:gridCol w="1724676">
                  <a:extLst>
                    <a:ext uri="{9D8B030D-6E8A-4147-A177-3AD203B41FA5}">
                      <a16:colId xmlns:a16="http://schemas.microsoft.com/office/drawing/2014/main" val="1549139541"/>
                    </a:ext>
                  </a:extLst>
                </a:gridCol>
                <a:gridCol w="1482675">
                  <a:extLst>
                    <a:ext uri="{9D8B030D-6E8A-4147-A177-3AD203B41FA5}">
                      <a16:colId xmlns:a16="http://schemas.microsoft.com/office/drawing/2014/main" val="3895108074"/>
                    </a:ext>
                  </a:extLst>
                </a:gridCol>
                <a:gridCol w="1594958">
                  <a:extLst>
                    <a:ext uri="{9D8B030D-6E8A-4147-A177-3AD203B41FA5}">
                      <a16:colId xmlns:a16="http://schemas.microsoft.com/office/drawing/2014/main" val="4136102988"/>
                    </a:ext>
                  </a:extLst>
                </a:gridCol>
                <a:gridCol w="1302221">
                  <a:extLst>
                    <a:ext uri="{9D8B030D-6E8A-4147-A177-3AD203B41FA5}">
                      <a16:colId xmlns:a16="http://schemas.microsoft.com/office/drawing/2014/main" val="2317342082"/>
                    </a:ext>
                  </a:extLst>
                </a:gridCol>
                <a:gridCol w="1488355">
                  <a:extLst>
                    <a:ext uri="{9D8B030D-6E8A-4147-A177-3AD203B41FA5}">
                      <a16:colId xmlns:a16="http://schemas.microsoft.com/office/drawing/2014/main" val="58454321"/>
                    </a:ext>
                  </a:extLst>
                </a:gridCol>
                <a:gridCol w="1474724">
                  <a:extLst>
                    <a:ext uri="{9D8B030D-6E8A-4147-A177-3AD203B41FA5}">
                      <a16:colId xmlns:a16="http://schemas.microsoft.com/office/drawing/2014/main" val="1328136893"/>
                    </a:ext>
                  </a:extLst>
                </a:gridCol>
              </a:tblGrid>
              <a:tr h="5507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Херцеговина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Бијељина и Бирач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Сарајевско-романијска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Добој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Бањалука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Приједор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459638"/>
                  </a:ext>
                </a:extLst>
              </a:tr>
              <a:tr h="8324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Проценат школа из регије које су учествовале 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63 %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73%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904296"/>
                  </a:ext>
                </a:extLst>
              </a:tr>
              <a:tr h="13956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Резултат на регионалном такмичењу, проценат урађеног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85 %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69%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68%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211236"/>
                  </a:ext>
                </a:extLst>
              </a:tr>
              <a:tr h="11140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Проценат броја учесника на републичком такмичењу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21 %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619996"/>
                  </a:ext>
                </a:extLst>
              </a:tr>
              <a:tr h="11140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Резултат на републичком, проценат урађеног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86%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58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029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E8262D-8B67-8BC2-EAD8-D4A54E27D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Збирна табела резултата и одзива школа на такмичење</a:t>
            </a:r>
            <a:endParaRPr lang="en-US" sz="2800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3D942B3D-7DF9-E2C9-839A-913F852DCF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43297"/>
              </p:ext>
            </p:extLst>
          </p:nvPr>
        </p:nvGraphicFramePr>
        <p:xfrm>
          <a:off x="1003177" y="2290439"/>
          <a:ext cx="9215021" cy="4318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76739">
                  <a:extLst>
                    <a:ext uri="{9D8B030D-6E8A-4147-A177-3AD203B41FA5}">
                      <a16:colId xmlns:a16="http://schemas.microsoft.com/office/drawing/2014/main" val="864072460"/>
                    </a:ext>
                  </a:extLst>
                </a:gridCol>
                <a:gridCol w="3538282">
                  <a:extLst>
                    <a:ext uri="{9D8B030D-6E8A-4147-A177-3AD203B41FA5}">
                      <a16:colId xmlns:a16="http://schemas.microsoft.com/office/drawing/2014/main" val="2943761890"/>
                    </a:ext>
                  </a:extLst>
                </a:gridCol>
              </a:tblGrid>
              <a:tr h="646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>
                          <a:effectLst/>
                        </a:rPr>
                        <a:t>Проценат школа које су учествовале 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 dirty="0">
                          <a:effectLst/>
                        </a:rPr>
                        <a:t>48,5%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3875259"/>
                  </a:ext>
                </a:extLst>
              </a:tr>
              <a:tr h="6467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>
                          <a:effectLst/>
                        </a:rPr>
                        <a:t>Резултат на регионалном, проценат урађеног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>
                          <a:effectLst/>
                        </a:rPr>
                        <a:t>71%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0850877"/>
                  </a:ext>
                </a:extLst>
              </a:tr>
              <a:tr h="118336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>
                          <a:effectLst/>
                        </a:rPr>
                        <a:t>Резултат на републичком, проценат урађеног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 dirty="0">
                          <a:effectLst/>
                        </a:rPr>
                        <a:t>83%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0687754"/>
                  </a:ext>
                </a:extLst>
              </a:tr>
              <a:tr h="12073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 dirty="0">
                          <a:effectLst/>
                        </a:rPr>
                        <a:t>Проценат учесника регионалног такмичења позваних на републичко 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800" dirty="0">
                          <a:effectLst/>
                        </a:rPr>
                        <a:t>16,33%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1344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595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kvir za tekst 2">
            <a:extLst>
              <a:ext uri="{FF2B5EF4-FFF2-40B4-BE49-F238E27FC236}">
                <a16:creationId xmlns:a16="http://schemas.microsoft.com/office/drawing/2014/main" id="{6DBA919A-3D28-89CE-1057-8232F26967A0}"/>
              </a:ext>
            </a:extLst>
          </p:cNvPr>
          <p:cNvSpPr txBox="1"/>
          <p:nvPr/>
        </p:nvSpPr>
        <p:spPr>
          <a:xfrm>
            <a:off x="603681" y="1723059"/>
            <a:ext cx="1044901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Задаци на такмичењу су подразумијевали градиво српског језика за 1. и 2. разред гимназије и средњих школа( фонетика и морфологија), а ученици су рјешавали задатке средњег и високог нивоа. Републички ниво је имао за циљ постављање високих критерија за познавање морфолошких категорија, али и фонолошких које су усвојене у претходном разреду. Задаци су постављени тако да упућују ученике на закључивање (анализа и синтеза), а избјегли су се задаци меморијског типа.</a:t>
            </a:r>
          </a:p>
          <a:p>
            <a:r>
              <a:rPr lang="ru-RU" sz="2800" dirty="0"/>
              <a:t>Ученици су у укупном збиру показали висок ниво постигнућа јер су на републичком такмичењу ријешили 83 % теста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7762868"/>
      </p:ext>
    </p:extLst>
  </p:cSld>
  <p:clrMapOvr>
    <a:masterClrMapping/>
  </p:clrMapOvr>
</p:sld>
</file>

<file path=ppt/theme/theme1.xml><?xml version="1.0" encoding="utf-8"?>
<a:theme xmlns:a="http://schemas.openxmlformats.org/drawingml/2006/main" name="Osnova">
  <a:themeElements>
    <a:clrScheme name="Osnova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snova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snova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TM03457444[[fn=Osnova]]</Template>
  <TotalTime>18</TotalTime>
  <Words>399</Words>
  <Application>Microsoft Office PowerPoint</Application>
  <PresentationFormat>Široki ekran</PresentationFormat>
  <Paragraphs>71</Paragraphs>
  <Slides>7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Corbel</vt:lpstr>
      <vt:lpstr>Times New Roman</vt:lpstr>
      <vt:lpstr>Osnova</vt:lpstr>
      <vt:lpstr>PowerPoint prezentacija</vt:lpstr>
      <vt:lpstr>  Циљ такмичења је развијање љубави према српском језику и унапређење наставе српског језика.  Регионално такмичење је одржано 26.03.2022. заступљеност такмичара по регијама је сљедећа: </vt:lpstr>
      <vt:lpstr>PowerPoint prezentacija</vt:lpstr>
      <vt:lpstr>PowerPoint prezentacija</vt:lpstr>
      <vt:lpstr>Табеларни приказ  резултата и одзива школа на такмичење</vt:lpstr>
      <vt:lpstr>Збирна табела резултата и одзива школа на такмичење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Dubravka Nikolić</dc:creator>
  <cp:lastModifiedBy>Dubravka Nikolić</cp:lastModifiedBy>
  <cp:revision>4</cp:revision>
  <dcterms:created xsi:type="dcterms:W3CDTF">2022-07-13T13:00:07Z</dcterms:created>
  <dcterms:modified xsi:type="dcterms:W3CDTF">2022-07-13T13:18:20Z</dcterms:modified>
</cp:coreProperties>
</file>