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 slaj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4F6C375-AE24-E503-887B-F1672F88FE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4E3E406-E139-E6C3-66DE-D8150D5E61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r-Latn-RS"/>
              <a:t>Kliknite da biste uredili stil podnaslova mastera</a:t>
            </a:r>
            <a:endParaRPr lang="en-US"/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DD76B083-C0B0-5FE1-338E-8A5CF4AC6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A025-F4A0-4DB1-97E2-5811C92E04F4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B2C88BD5-C62A-7347-F015-F8A6C115F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442F8156-4679-66B9-9A9F-8A1044F28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306C-905E-494A-BCA7-2EAACE1BD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205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vertikaln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360FA11-C915-9FB4-E0BF-419145B92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D0A7EF52-F41F-9F80-E3A6-474601EB7A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86E3CC81-2E26-D388-1291-50452903B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A025-F4A0-4DB1-97E2-5811C92E04F4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9C2BF029-336D-4D13-4007-66D2A55D9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C5391A0A-5704-D9E5-5AEA-675566A0A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306C-905E-494A-BCA7-2EAACE1BD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06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n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ni naslov 1">
            <a:extLst>
              <a:ext uri="{FF2B5EF4-FFF2-40B4-BE49-F238E27FC236}">
                <a16:creationId xmlns:a16="http://schemas.microsoft.com/office/drawing/2014/main" id="{61A75F6A-41CF-7E4F-CE55-8EE43AD16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830124DA-1F46-EF60-804F-E0E1D6DBE2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72EAB9B2-6A56-EB5B-A7DA-4DD9399A1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A025-F4A0-4DB1-97E2-5811C92E04F4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ACDA8670-6921-A506-5B69-4421F51C1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4B280933-6493-D446-4270-CD1E430FC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306C-905E-494A-BCA7-2EAACE1BD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562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4C79DC3-7C13-3EA4-F9E8-6AE05CD2FF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E23F1BA6-4C83-E912-C9E5-5FC8FDA355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933CB9B7-09D5-4F5E-7349-11F7A5F96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A025-F4A0-4DB1-97E2-5811C92E04F4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BA02DCA3-62F8-BBF9-271E-C6A12D25C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96900246-CCE1-5F16-24E8-9479B56E1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306C-905E-494A-BCA7-2EAACE1BD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01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83F919D-E712-9315-70B0-7EC9E3C95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561C1113-5E8A-7291-2827-54BA78D350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0ABF0749-B60A-F17B-FACE-315140070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A025-F4A0-4DB1-97E2-5811C92E04F4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5AF3D075-B601-E592-FA8E-CB4C730C9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B2B0CAE3-E6B5-B8B7-038C-3AB2F3B33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306C-905E-494A-BCA7-2EAACE1BD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681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B893E7-D476-DEBC-08D4-77BD19D70A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E338C4F4-7C04-2A9F-A877-DB5F4E6D3A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4405CF43-5F81-A17E-6C7F-1CA2696DD6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6F53A924-B41E-522F-963E-EE981286D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A025-F4A0-4DB1-97E2-5811C92E04F4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9A38C0F6-32FA-88F8-4C58-CD0CC28F1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88F56DDD-C7DD-8361-0616-109632C1E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306C-905E-494A-BCA7-2EAACE1BD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82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eđe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8E94355-6E0E-C944-8EC4-C316A4044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F60BE79C-DE6D-E748-45E2-8FF050228D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31298047-9A7A-53E8-15A5-ECDBF90144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5" name="Čuvar mesta za tekst 4">
            <a:extLst>
              <a:ext uri="{FF2B5EF4-FFF2-40B4-BE49-F238E27FC236}">
                <a16:creationId xmlns:a16="http://schemas.microsoft.com/office/drawing/2014/main" id="{0390AD29-F1CF-302A-187C-C1DEF96E4A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6" name="Čuvar mesta za sadržaj 5">
            <a:extLst>
              <a:ext uri="{FF2B5EF4-FFF2-40B4-BE49-F238E27FC236}">
                <a16:creationId xmlns:a16="http://schemas.microsoft.com/office/drawing/2014/main" id="{F38C4BD1-1DC7-258D-5FD1-94796FCA30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7" name="Čuvar mesta za datum 6">
            <a:extLst>
              <a:ext uri="{FF2B5EF4-FFF2-40B4-BE49-F238E27FC236}">
                <a16:creationId xmlns:a16="http://schemas.microsoft.com/office/drawing/2014/main" id="{610C4A6A-5522-0A7E-BC58-A666A4AE4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A025-F4A0-4DB1-97E2-5811C92E04F4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8" name="Čuvar mesta za podnožje 7">
            <a:extLst>
              <a:ext uri="{FF2B5EF4-FFF2-40B4-BE49-F238E27FC236}">
                <a16:creationId xmlns:a16="http://schemas.microsoft.com/office/drawing/2014/main" id="{78EE8601-5299-9796-554B-1A1338ACA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Čuvar mesta za broj slajda 8">
            <a:extLst>
              <a:ext uri="{FF2B5EF4-FFF2-40B4-BE49-F238E27FC236}">
                <a16:creationId xmlns:a16="http://schemas.microsoft.com/office/drawing/2014/main" id="{39930998-C0BF-AD07-0AB2-F90C90996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306C-905E-494A-BCA7-2EAACE1BD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108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7966E60-0F60-AA3E-6BB6-A9D109800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datum 2">
            <a:extLst>
              <a:ext uri="{FF2B5EF4-FFF2-40B4-BE49-F238E27FC236}">
                <a16:creationId xmlns:a16="http://schemas.microsoft.com/office/drawing/2014/main" id="{4EDD4A02-FEF2-44B6-5562-9F4A2026DB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A025-F4A0-4DB1-97E2-5811C92E04F4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4" name="Čuvar mesta za podnožje 3">
            <a:extLst>
              <a:ext uri="{FF2B5EF4-FFF2-40B4-BE49-F238E27FC236}">
                <a16:creationId xmlns:a16="http://schemas.microsoft.com/office/drawing/2014/main" id="{C6B99039-94AE-6CBB-E7FD-5CCEE4F2A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Čuvar mesta za broj slajda 4">
            <a:extLst>
              <a:ext uri="{FF2B5EF4-FFF2-40B4-BE49-F238E27FC236}">
                <a16:creationId xmlns:a16="http://schemas.microsoft.com/office/drawing/2014/main" id="{CECB043C-E161-00C8-72A8-64C568E2F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306C-905E-494A-BCA7-2EAACE1BD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813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datum 1">
            <a:extLst>
              <a:ext uri="{FF2B5EF4-FFF2-40B4-BE49-F238E27FC236}">
                <a16:creationId xmlns:a16="http://schemas.microsoft.com/office/drawing/2014/main" id="{FF9B24A9-0B91-10F6-C65D-F74AEE99C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A025-F4A0-4DB1-97E2-5811C92E04F4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3" name="Čuvar mesta za podnožje 2">
            <a:extLst>
              <a:ext uri="{FF2B5EF4-FFF2-40B4-BE49-F238E27FC236}">
                <a16:creationId xmlns:a16="http://schemas.microsoft.com/office/drawing/2014/main" id="{59023FBB-1017-1C4C-2762-FAB373174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Čuvar mesta za broj slajda 3">
            <a:extLst>
              <a:ext uri="{FF2B5EF4-FFF2-40B4-BE49-F238E27FC236}">
                <a16:creationId xmlns:a16="http://schemas.microsoft.com/office/drawing/2014/main" id="{798600C9-67C9-75CD-B060-BD4503DD6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306C-905E-494A-BCA7-2EAACE1BD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680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E05B8AC-C77D-5C00-5142-739764EC5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942F67D9-72F1-8E84-41A9-5C484C65D9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A05A059B-2786-566D-5FED-389083B089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970DD6EB-52DB-F6C2-8E86-519F775E5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A025-F4A0-4DB1-97E2-5811C92E04F4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C785934F-1A72-475E-1850-684EE3038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7FF8EDAB-3280-5A17-BFA9-527731F39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306C-905E-494A-BCA7-2EAACE1BD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876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9E4F5B7-2FE4-8C4E-D0BE-CA42A8A40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sliku 2">
            <a:extLst>
              <a:ext uri="{FF2B5EF4-FFF2-40B4-BE49-F238E27FC236}">
                <a16:creationId xmlns:a16="http://schemas.microsoft.com/office/drawing/2014/main" id="{C3085B89-6499-C9BA-3B11-BCAFBC5B47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3BB393C8-A757-1775-9E4A-1E41A4AEEE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5ABCE548-6580-0E09-69B8-E011B3E1C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6A025-F4A0-4DB1-97E2-5811C92E04F4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E68A7E9D-95CF-6D42-9B97-FBAACF9B0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3794E19A-7614-3EDE-0F72-6D87B2EF1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306C-905E-494A-BCA7-2EAACE1BD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361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naslov 1">
            <a:extLst>
              <a:ext uri="{FF2B5EF4-FFF2-40B4-BE49-F238E27FC236}">
                <a16:creationId xmlns:a16="http://schemas.microsoft.com/office/drawing/2014/main" id="{24B21942-B4D8-AD5C-5ADE-7177FEA61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3EB05E2F-EECD-3268-9ACE-535A3C9A06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177F849B-4A9C-BFA3-A1B7-56238A003F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6A025-F4A0-4DB1-97E2-5811C92E04F4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7E24DAA1-C9DB-D91C-935F-8EFCE03886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84D0FEEA-1F5D-980E-49A1-9B42A823B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F2306C-905E-494A-BCA7-2EAACE1BD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329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avougaonik 1">
            <a:extLst>
              <a:ext uri="{FF2B5EF4-FFF2-40B4-BE49-F238E27FC236}">
                <a16:creationId xmlns:a16="http://schemas.microsoft.com/office/drawing/2014/main" id="{73F8DD09-0F8A-C449-9573-5D2AB61E6167}"/>
              </a:ext>
            </a:extLst>
          </p:cNvPr>
          <p:cNvSpPr/>
          <p:nvPr/>
        </p:nvSpPr>
        <p:spPr>
          <a:xfrm>
            <a:off x="713887" y="2967335"/>
            <a:ext cx="1076422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sr-Cyrl-R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ПРОФЕСИОНАЛНЕ КОМПЕТЕНЦИЈЕ </a:t>
            </a:r>
            <a:br>
              <a:rPr lang="sr-Cyrl-R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</a:br>
            <a:r>
              <a:rPr lang="sr-Cyrl-R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НАСТАВНИКА</a:t>
            </a:r>
            <a:endParaRPr lang="sr-Latn-RS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981721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0331451A-5D51-76CA-B67D-08D9927B5A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140" y="621437"/>
            <a:ext cx="9357064" cy="601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162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4685857A-3B88-0B1D-BA77-C0A812C548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171" y="435007"/>
            <a:ext cx="10298097" cy="5743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8450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7D13E105-E2FE-8E0B-7F3B-CB474F3591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809" y="514905"/>
            <a:ext cx="10191565" cy="6063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205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2935136C-4A3F-944A-C420-A3B08D2B7F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310" y="115410"/>
            <a:ext cx="9987379" cy="674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2964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E2E5583D-50EF-7085-CD2D-D255C3AEF6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9" y="408373"/>
            <a:ext cx="8202967" cy="6449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6274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85973AA9-41AE-33D7-B3F2-B743A26B8E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767" y="532660"/>
            <a:ext cx="9818703" cy="5832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6093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21C7F1AD-2445-A016-3382-FF825552C9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65" y="568171"/>
            <a:ext cx="9392575" cy="605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2686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43842775-1244-A383-6B0D-673305E517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925" y="656949"/>
            <a:ext cx="10244831" cy="5805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8047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985629A6-FF34-1E59-22CC-981CB3F870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197" y="443883"/>
            <a:ext cx="9667783" cy="601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7141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E3BBE69B-F29E-6231-4E6B-F48461E6D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204" y="816747"/>
            <a:ext cx="9241654" cy="6041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63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kvir za tekst 2">
            <a:extLst>
              <a:ext uri="{FF2B5EF4-FFF2-40B4-BE49-F238E27FC236}">
                <a16:creationId xmlns:a16="http://schemas.microsoft.com/office/drawing/2014/main" id="{8CBC1933-319E-50BA-911C-311EA19C0EFB}"/>
              </a:ext>
            </a:extLst>
          </p:cNvPr>
          <p:cNvSpPr txBox="1"/>
          <p:nvPr/>
        </p:nvSpPr>
        <p:spPr>
          <a:xfrm>
            <a:off x="1225118" y="665825"/>
            <a:ext cx="92682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Често имамо прилику чути да је образовање некада било боље, да су дјеца била боља, да су наставници били више поштовани, да је друштво било боље ...</a:t>
            </a:r>
            <a:endParaRPr lang="en-US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95F8F5D-71B6-CF56-48E0-203C32AB31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596" y="1715875"/>
            <a:ext cx="5749026" cy="3426249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7EE13AE3-E6A6-291E-AB40-802878DF9F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4862" y="3133898"/>
            <a:ext cx="5377138" cy="3590855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97B0DABF-B933-4ADF-0ECF-464F527297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9032" y="988990"/>
            <a:ext cx="3505504" cy="2597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1294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kvir za tekst 2">
            <a:extLst>
              <a:ext uri="{FF2B5EF4-FFF2-40B4-BE49-F238E27FC236}">
                <a16:creationId xmlns:a16="http://schemas.microsoft.com/office/drawing/2014/main" id="{D7BDC5B5-F6D6-46CE-A880-39770D0FA0A0}"/>
              </a:ext>
            </a:extLst>
          </p:cNvPr>
          <p:cNvSpPr txBox="1"/>
          <p:nvPr/>
        </p:nvSpPr>
        <p:spPr>
          <a:xfrm>
            <a:off x="1298359" y="957788"/>
            <a:ext cx="9319334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Cyrl-RS" b="1" dirty="0"/>
              <a:t>ЗАКЉУЧАК </a:t>
            </a:r>
          </a:p>
          <a:p>
            <a:endParaRPr lang="sr-Cyrl-RS" dirty="0"/>
          </a:p>
          <a:p>
            <a:r>
              <a:rPr lang="ru-RU" dirty="0"/>
              <a:t>... „добра школа не настаје као готова смрзнута вечера која се петнаест минута држи у микровалној пећници, него као резултат постепеног кухања пажљиво измјерених састојака“ (Stoll i Fink, 2000),</a:t>
            </a:r>
          </a:p>
          <a:p>
            <a:r>
              <a:rPr lang="ru-RU" dirty="0"/>
              <a:t>школу је неопходно посматрати са двије димензије: први ниво карактеришу димензије педагошке компетенције – другу, димензије дидактичке компетенције наставника – духовна нит која их спаја и даје живот (Stoll i Fink, 2000)...</a:t>
            </a:r>
          </a:p>
          <a:p>
            <a:r>
              <a:rPr lang="ru-RU" dirty="0"/>
              <a:t>рефлексија и саморефлексија подстичу квалитет иницијалног образовања наставника,</a:t>
            </a:r>
          </a:p>
          <a:p>
            <a:r>
              <a:rPr lang="ru-RU" dirty="0"/>
              <a:t>наставник је свјестан својих метакогнитивних способности – подстиче ефикасне стратегије учења,</a:t>
            </a:r>
          </a:p>
          <a:p>
            <a:r>
              <a:rPr lang="ru-RU" dirty="0"/>
              <a:t>конвергентни и дивергентни исходи учења,</a:t>
            </a:r>
          </a:p>
          <a:p>
            <a:r>
              <a:rPr lang="ru-RU" dirty="0"/>
              <a:t>развој професионалних компетенција наставника....</a:t>
            </a:r>
          </a:p>
        </p:txBody>
      </p:sp>
    </p:spTree>
    <p:extLst>
      <p:ext uri="{BB962C8B-B14F-4D97-AF65-F5344CB8AC3E}">
        <p14:creationId xmlns:p14="http://schemas.microsoft.com/office/powerpoint/2010/main" val="3632844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DD5C7B6-8B21-96AA-6818-461D00C09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372" y="693420"/>
            <a:ext cx="5184560" cy="3429297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BF1D6225-C81C-6A89-38C4-519F42772E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1304" y="693419"/>
            <a:ext cx="5782323" cy="342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116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054A6444-8CE1-DCC1-65D1-CD91C0D2ED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004" y="240658"/>
            <a:ext cx="6096528" cy="3429297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10D5EB3B-0519-FE55-5FE5-C599D4A610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904921"/>
            <a:ext cx="5788241" cy="342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835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59211AF2-D6BC-AC96-36E5-8EDC91FDF9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07" y="923278"/>
            <a:ext cx="11559829" cy="5584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6733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kvir za tekst 2">
            <a:extLst>
              <a:ext uri="{FF2B5EF4-FFF2-40B4-BE49-F238E27FC236}">
                <a16:creationId xmlns:a16="http://schemas.microsoft.com/office/drawing/2014/main" id="{55AE075D-9F25-E53A-591D-C47107D240EE}"/>
              </a:ext>
            </a:extLst>
          </p:cNvPr>
          <p:cNvSpPr txBox="1"/>
          <p:nvPr/>
        </p:nvSpPr>
        <p:spPr>
          <a:xfrm>
            <a:off x="1103050" y="299167"/>
            <a:ext cx="609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Cyrl-RS" dirty="0"/>
              <a:t>Родитељске амбиције и очекивања</a:t>
            </a:r>
            <a:endParaRPr lang="en-US" dirty="0"/>
          </a:p>
        </p:txBody>
      </p:sp>
      <p:sp>
        <p:nvSpPr>
          <p:cNvPr id="5" name="Okvir za tekst 4">
            <a:extLst>
              <a:ext uri="{FF2B5EF4-FFF2-40B4-BE49-F238E27FC236}">
                <a16:creationId xmlns:a16="http://schemas.microsoft.com/office/drawing/2014/main" id="{FED39137-9573-1374-F9AB-071A294CC49B}"/>
              </a:ext>
            </a:extLst>
          </p:cNvPr>
          <p:cNvSpPr txBox="1"/>
          <p:nvPr/>
        </p:nvSpPr>
        <p:spPr>
          <a:xfrm>
            <a:off x="994299" y="1030562"/>
            <a:ext cx="982758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Cyrl-RS" dirty="0">
                <a:solidFill>
                  <a:srgbClr val="FF0000"/>
                </a:solidFill>
              </a:rPr>
              <a:t>Родитељске аспирације и родитељска очекивања нису исто. </a:t>
            </a:r>
          </a:p>
          <a:p>
            <a:endParaRPr lang="sr-Cyrl-RS" dirty="0"/>
          </a:p>
          <a:p>
            <a:r>
              <a:rPr lang="sr-Cyrl-RS" b="1" dirty="0"/>
              <a:t>Родитељске аспирације </a:t>
            </a:r>
            <a:r>
              <a:rPr lang="sr-Cyrl-RS" dirty="0"/>
              <a:t>су наде и жеље родитеља да њихова </a:t>
            </a:r>
            <a:r>
              <a:rPr lang="sr-Cyrl-RS" dirty="0" err="1"/>
              <a:t>дјеца</a:t>
            </a:r>
            <a:r>
              <a:rPr lang="sr-Cyrl-RS" dirty="0"/>
              <a:t> постигну </a:t>
            </a:r>
            <a:r>
              <a:rPr lang="sr-Cyrl-RS" dirty="0" err="1"/>
              <a:t>успјех</a:t>
            </a:r>
            <a:r>
              <a:rPr lang="sr-Cyrl-RS" dirty="0"/>
              <a:t>. </a:t>
            </a:r>
          </a:p>
          <a:p>
            <a:r>
              <a:rPr lang="sr-Cyrl-RS" b="1" dirty="0"/>
              <a:t>Родитељска очекивања </a:t>
            </a:r>
            <a:r>
              <a:rPr lang="sr-Cyrl-RS" dirty="0"/>
              <a:t>су ставови и </a:t>
            </a:r>
            <a:r>
              <a:rPr lang="sr-Cyrl-RS" dirty="0" err="1"/>
              <a:t>вјеровања</a:t>
            </a:r>
            <a:r>
              <a:rPr lang="sr-Cyrl-RS" dirty="0"/>
              <a:t> родитеља у оно што дијете може остварити. </a:t>
            </a:r>
          </a:p>
          <a:p>
            <a:r>
              <a:rPr lang="sr-Cyrl-RS" dirty="0"/>
              <a:t>Родитељска очекивања могу бити:</a:t>
            </a:r>
          </a:p>
          <a:p>
            <a:r>
              <a:rPr lang="sr-Cyrl-RS" dirty="0"/>
              <a:t>реалистична очекивања – предиктори дјечијег </a:t>
            </a:r>
            <a:r>
              <a:rPr lang="sr-Cyrl-RS" dirty="0" err="1"/>
              <a:t>успјеха</a:t>
            </a:r>
            <a:r>
              <a:rPr lang="sr-Cyrl-RS" dirty="0"/>
              <a:t> која узимају у обзир дјечије могућности и способности</a:t>
            </a:r>
          </a:p>
          <a:p>
            <a:r>
              <a:rPr lang="sr-Cyrl-RS" dirty="0"/>
              <a:t>идеалистична очекивања - оптимистична предвиђања родитеља, жеље, снови и амбиције</a:t>
            </a:r>
          </a:p>
          <a:p>
            <a:r>
              <a:rPr lang="sr-Cyrl-RS" dirty="0"/>
              <a:t>стандарди постигнућа – имплицитне </a:t>
            </a:r>
            <a:r>
              <a:rPr lang="sr-Cyrl-RS" dirty="0" err="1"/>
              <a:t>мјере</a:t>
            </a:r>
            <a:r>
              <a:rPr lang="sr-Cyrl-RS" dirty="0"/>
              <a:t> на основу којих родитељи вреднују </a:t>
            </a:r>
            <a:r>
              <a:rPr lang="sr-Cyrl-RS" dirty="0" err="1"/>
              <a:t>успјех</a:t>
            </a:r>
            <a:r>
              <a:rPr lang="sr-Cyrl-RS" dirty="0"/>
              <a:t> </a:t>
            </a:r>
            <a:r>
              <a:rPr lang="sr-Cyrl-RS" dirty="0" err="1"/>
              <a:t>дјеце</a:t>
            </a:r>
            <a:r>
              <a:rPr lang="sr-Cyrl-RS" dirty="0"/>
              <a:t>. </a:t>
            </a:r>
          </a:p>
          <a:p>
            <a:endParaRPr lang="sr-Cyrl-RS" dirty="0"/>
          </a:p>
          <a:p>
            <a:r>
              <a:rPr lang="sr-Cyrl-RS" dirty="0"/>
              <a:t>Родитељска очекивања су реална када родитељ на исправан и тачан начин перципира способности, навике и интересовања свог </a:t>
            </a:r>
            <a:r>
              <a:rPr lang="sr-Cyrl-RS" dirty="0" err="1"/>
              <a:t>дјетета</a:t>
            </a:r>
            <a:r>
              <a:rPr lang="sr-Cyrl-R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52416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D6601B8A-4EB8-0257-EC04-737DE20347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679" y="267291"/>
            <a:ext cx="10748163" cy="6590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2052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48BEFBAB-A0DD-FFBA-3A50-3BE27A9B62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3390" y="683581"/>
            <a:ext cx="8708994" cy="5672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726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4942F047-D157-8DDE-642D-139027EBAB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804" y="346228"/>
            <a:ext cx="10750858" cy="651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14240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Words>242</Words>
  <Application>Microsoft Office PowerPoint</Application>
  <PresentationFormat>Široki ekran</PresentationFormat>
  <Paragraphs>21</Paragraphs>
  <Slides>20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Tema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Dubravka Nikolić</dc:creator>
  <cp:lastModifiedBy>Dubravka Nikolić</cp:lastModifiedBy>
  <cp:revision>4</cp:revision>
  <dcterms:created xsi:type="dcterms:W3CDTF">2022-08-24T07:16:39Z</dcterms:created>
  <dcterms:modified xsi:type="dcterms:W3CDTF">2022-10-07T13:42:34Z</dcterms:modified>
</cp:coreProperties>
</file>