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0" r:id="rId4"/>
  </p:sldMasterIdLst>
  <p:notesMasterIdLst>
    <p:notesMasterId r:id="rId23"/>
  </p:notesMasterIdLst>
  <p:handoutMasterIdLst>
    <p:handoutMasterId r:id="rId24"/>
  </p:handoutMasterIdLst>
  <p:sldIdLst>
    <p:sldId id="281" r:id="rId5"/>
    <p:sldId id="282" r:id="rId6"/>
    <p:sldId id="283" r:id="rId7"/>
    <p:sldId id="284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</p:sldIdLst>
  <p:sldSz cx="12188825" cy="6858000"/>
  <p:notesSz cx="6858000" cy="9144000"/>
  <p:defaultTextStyle>
    <a:defPPr rtl="0">
      <a:defRPr lang="hr-HR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4" autoAdjust="0"/>
  </p:normalViewPr>
  <p:slideViewPr>
    <p:cSldViewPr showGuides="1">
      <p:cViewPr varScale="1">
        <p:scale>
          <a:sx n="81" d="100"/>
          <a:sy n="81" d="100"/>
        </p:scale>
        <p:origin x="725" y="86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3552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zaglavlj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hr-HR" dirty="0">
              <a:solidFill>
                <a:schemeClr val="tx2"/>
              </a:solidFill>
            </a:endParaRPr>
          </a:p>
        </p:txBody>
      </p:sp>
      <p:sp>
        <p:nvSpPr>
          <p:cNvPr id="3" name="Rezervirano mjesto za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07B12FFC-6A1E-4F27-BF93-7A197304F290}" type="datetime1">
              <a:rPr lang="hr-HR" smtClean="0">
                <a:solidFill>
                  <a:schemeClr val="tx2"/>
                </a:solidFill>
              </a:rPr>
              <a:t>5.9.2022.</a:t>
            </a:fld>
            <a:endParaRPr lang="hr-HR" dirty="0">
              <a:solidFill>
                <a:schemeClr val="tx2"/>
              </a:solidFill>
            </a:endParaRPr>
          </a:p>
        </p:txBody>
      </p:sp>
      <p:sp>
        <p:nvSpPr>
          <p:cNvPr id="4" name="Rezervirano mjesto za podnožj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hr-HR" dirty="0">
              <a:solidFill>
                <a:schemeClr val="tx2"/>
              </a:solidFill>
            </a:endParaRPr>
          </a:p>
        </p:txBody>
      </p:sp>
      <p:sp>
        <p:nvSpPr>
          <p:cNvPr id="5" name="Rezervirano mjesto za broj slajd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hr-HR" smtClean="0">
                <a:solidFill>
                  <a:schemeClr val="tx2"/>
                </a:solidFill>
              </a:rPr>
              <a:pPr algn="r" rtl="0"/>
              <a:t>‹#›</a:t>
            </a:fld>
            <a:endParaRPr lang="hr-H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zaglavlj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hr-HR" dirty="0"/>
          </a:p>
        </p:txBody>
      </p:sp>
      <p:sp>
        <p:nvSpPr>
          <p:cNvPr id="3" name="Rezervirano mjesto za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C366462F-910E-47C3-89C0-F600CDC392F4}" type="datetime1">
              <a:rPr lang="hr-HR" smtClean="0"/>
              <a:pPr/>
              <a:t>5.9.2022.</a:t>
            </a:fld>
            <a:endParaRPr lang="hr-HR" dirty="0"/>
          </a:p>
        </p:txBody>
      </p:sp>
      <p:sp>
        <p:nvSpPr>
          <p:cNvPr id="4" name="Rezervirano mjesto za sliku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hr-HR" dirty="0"/>
          </a:p>
        </p:txBody>
      </p:sp>
      <p:sp>
        <p:nvSpPr>
          <p:cNvPr id="5" name="Rezervirano mjesto za bilješk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hr-HR" dirty="0"/>
              <a:t>Uredite stilove teksta matrice</a:t>
            </a:r>
          </a:p>
          <a:p>
            <a:pPr lvl="1" rtl="0"/>
            <a:r>
              <a:rPr lang="hr-HR" dirty="0"/>
              <a:t>Druga razina</a:t>
            </a:r>
          </a:p>
          <a:p>
            <a:pPr lvl="2" rtl="0"/>
            <a:r>
              <a:rPr lang="hr-HR" dirty="0"/>
              <a:t>Treća razina</a:t>
            </a:r>
          </a:p>
          <a:p>
            <a:pPr lvl="3" rtl="0"/>
            <a:r>
              <a:rPr lang="hr-HR" dirty="0"/>
              <a:t>Četvrta razina</a:t>
            </a:r>
          </a:p>
          <a:p>
            <a:pPr lvl="4" rtl="0"/>
            <a:r>
              <a:rPr lang="hr-HR" dirty="0"/>
              <a:t>Peta razina</a:t>
            </a:r>
          </a:p>
        </p:txBody>
      </p:sp>
      <p:sp>
        <p:nvSpPr>
          <p:cNvPr id="6" name="Rezervirano mjesto za podnožj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hr-HR" dirty="0"/>
          </a:p>
        </p:txBody>
      </p:sp>
      <p:sp>
        <p:nvSpPr>
          <p:cNvPr id="7" name="Rezervirano mjesto za broj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9657-EC93-4902-9230-32521F41D7EC}" type="datetime1">
              <a:rPr lang="hr-HR" smtClean="0"/>
              <a:pPr/>
              <a:t>5.9.2022.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44050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9657-EC93-4902-9230-32521F41D7EC}" type="datetime1">
              <a:rPr lang="hr-HR" smtClean="0"/>
              <a:pPr/>
              <a:t>5.9.2022.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29558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9657-EC93-4902-9230-32521F41D7EC}" type="datetime1">
              <a:rPr lang="hr-HR" smtClean="0"/>
              <a:pPr/>
              <a:t>5.9.2022.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13897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9657-EC93-4902-9230-32521F41D7EC}" type="datetime1">
              <a:rPr lang="hr-HR" smtClean="0"/>
              <a:pPr/>
              <a:t>5.9.2022.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721776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9657-EC93-4902-9230-32521F41D7EC}" type="datetime1">
              <a:rPr lang="hr-HR" smtClean="0"/>
              <a:pPr/>
              <a:t>5.9.2022.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19226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9657-EC93-4902-9230-32521F41D7EC}" type="datetime1">
              <a:rPr lang="hr-HR" smtClean="0"/>
              <a:pPr/>
              <a:t>5.9.2022.</a:t>
            </a:fld>
            <a:endParaRPr lang="hr-H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hr-H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25351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9657-EC93-4902-9230-32521F41D7EC}" type="datetime1">
              <a:rPr lang="hr-HR" smtClean="0"/>
              <a:pPr/>
              <a:t>5.9.2022.</a:t>
            </a:fld>
            <a:endParaRPr lang="hr-H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hr-H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92990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9657-EC93-4902-9230-32521F41D7EC}" type="datetime1">
              <a:rPr lang="hr-HR" smtClean="0"/>
              <a:pPr/>
              <a:t>5.9.2022.</a:t>
            </a:fld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hr-H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168567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9657-EC93-4902-9230-32521F41D7EC}" type="datetime1">
              <a:rPr lang="hr-HR" smtClean="0"/>
              <a:pPr/>
              <a:t>5.9.2022.</a:t>
            </a:fld>
            <a:endParaRPr lang="hr-H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99210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9657-EC93-4902-9230-32521F41D7EC}" type="datetime1">
              <a:rPr lang="hr-HR" smtClean="0"/>
              <a:pPr/>
              <a:t>5.9.2022.</a:t>
            </a:fld>
            <a:endParaRPr lang="hr-H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hr-H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29680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9657-EC93-4902-9230-32521F41D7EC}" type="datetime1">
              <a:rPr lang="hr-HR" smtClean="0"/>
              <a:pPr/>
              <a:t>5.9.2022.</a:t>
            </a:fld>
            <a:endParaRPr lang="hr-H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hr-H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46045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69657-EC93-4902-9230-32521F41D7EC}" type="datetime1">
              <a:rPr lang="hr-HR" smtClean="0"/>
              <a:pPr/>
              <a:t>5.9.2022.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7DED6-D4C7-42EE-AB49-D2E39E64FDE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86412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7382" y="1412776"/>
            <a:ext cx="11036046" cy="4248472"/>
          </a:xfrm>
        </p:spPr>
        <p:txBody>
          <a:bodyPr>
            <a:noAutofit/>
          </a:bodyPr>
          <a:lstStyle/>
          <a:p>
            <a:pPr algn="ctr"/>
            <a:endParaRPr lang="sr-Latn-RS" sz="2799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sr-Latn-RS" sz="27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sr-Latn-RS" sz="27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sr-Cyrl-B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Утицај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-19</a:t>
            </a:r>
            <a:r>
              <a:rPr lang="sr-Cyrl-B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пандемије на квалитет васпитно образовног рада </a:t>
            </a:r>
            <a:endParaRPr lang="sr-Latn-B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sr-Cyrl-B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преглед резултата истраживања</a:t>
            </a:r>
            <a:endParaRPr lang="sr-Latn-B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4" t="24190" r="22455" b="25632"/>
          <a:stretch>
            <a:fillRect/>
          </a:stretch>
        </p:blipFill>
        <p:spPr bwMode="auto">
          <a:xfrm>
            <a:off x="5003677" y="172857"/>
            <a:ext cx="1517255" cy="110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42698" y="118615"/>
            <a:ext cx="184683" cy="41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16" tIns="45708" rIns="91416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BA" sz="2399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42697" y="858020"/>
            <a:ext cx="12188825" cy="307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12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RS" altLang="sr-Latn-RS" sz="140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</a:t>
            </a:r>
            <a:r>
              <a:rPr lang="sr-Latn-RS" altLang="sr-Latn-RS" sz="1400" bmk="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                                                 </a:t>
            </a:r>
            <a:r>
              <a:rPr lang="sr-Latn-RS" altLang="sr-Latn-RS" sz="1400" bmk="_Hlk110411008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     </a:t>
            </a:r>
            <a:endParaRPr lang="sr-Latn-RS" altLang="sr-Latn-RS" sz="1799">
              <a:latin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975566" y="1353191"/>
            <a:ext cx="723087" cy="307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12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RS" altLang="sr-Latn-RS" sz="1400" bmk="_Hlk110411008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           </a:t>
            </a:r>
            <a:endParaRPr lang="sr-Latn-RS" altLang="sr-Latn-RS" sz="1799">
              <a:latin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-229815"/>
            <a:ext cx="184683" cy="461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BA" sz="2399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581137"/>
            <a:ext cx="3261582" cy="261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pPr defTabSz="91412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sr-Latn-RS" sz="11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</a:t>
            </a:r>
            <a:endParaRPr lang="en-US" altLang="sr-Latn-RS" sz="1799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0504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5A26C5-1796-479B-BBFD-8E855F2D8BAD}"/>
              </a:ext>
            </a:extLst>
          </p:cNvPr>
          <p:cNvSpPr txBox="1"/>
          <p:nvPr/>
        </p:nvSpPr>
        <p:spPr>
          <a:xfrm>
            <a:off x="477788" y="1449306"/>
            <a:ext cx="11161240" cy="5692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Cyrl-BA" sz="2799" dirty="0"/>
              <a:t> -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Процјена </a:t>
            </a:r>
            <a:r>
              <a:rPr lang="sr-Cyrl-BA" sz="2799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стресогености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наставничког посла за вријеме пандемије </a:t>
            </a:r>
            <a:r>
              <a:rPr lang="sr-Cyrl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указује на изражен ниво сагоријевања на раду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Иако се понекад лично осјећају исцрпљено и уморно на крају радног дана, те имају осјећај да дају више него што добијају заузврат, наставници ријетко осјећају </a:t>
            </a:r>
            <a:r>
              <a:rPr lang="sr-Cyrl-BA" sz="2799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фрустрираност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због рада са дјецом, те се након посла могу посветити својим породицама. </a:t>
            </a:r>
          </a:p>
          <a:p>
            <a:pPr algn="just"/>
            <a:endParaRPr lang="sr-Cyrl-BA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Наставнице у односу на наставнике пријављују знатно чешће доживљавање и пријатних и непријатних емоција, а наставници разредне наставе у просјеку имају значајно виши ниво задовољства животом у односу на наставнике предметне наставе. </a:t>
            </a:r>
            <a:endParaRPr lang="sr-Latn-BA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Latn-BA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s-Latn-BA" sz="2799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8DC8B5-34F4-4375-846A-1E37A43A73D0}"/>
              </a:ext>
            </a:extLst>
          </p:cNvPr>
          <p:cNvSpPr txBox="1"/>
          <p:nvPr/>
        </p:nvSpPr>
        <p:spPr>
          <a:xfrm>
            <a:off x="477788" y="550549"/>
            <a:ext cx="11089232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Резултати истраживања на подузорку наставника</a:t>
            </a:r>
            <a:endParaRPr lang="bs-Latn-BA" sz="35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4091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951" y="2448704"/>
            <a:ext cx="10512862" cy="1325218"/>
          </a:xfrm>
        </p:spPr>
        <p:txBody>
          <a:bodyPr>
            <a:normAutofit/>
          </a:bodyPr>
          <a:lstStyle/>
          <a:p>
            <a:pPr algn="ctr"/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Резултати истраживања на подузорку ученика </a:t>
            </a:r>
            <a:r>
              <a:rPr lang="sr-Cyrl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VII </a:t>
            </a:r>
            <a:r>
              <a:rPr lang="sr-Cyrl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разред ОШ и</a:t>
            </a:r>
            <a:r>
              <a:rPr lang="sr-Latn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II</a:t>
            </a:r>
            <a:r>
              <a:rPr lang="sr-Cyrl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разред СШ)</a:t>
            </a:r>
            <a:r>
              <a:rPr lang="sr-Latn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46980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04" y="365923"/>
            <a:ext cx="10730627" cy="577405"/>
          </a:xfrm>
        </p:spPr>
        <p:txBody>
          <a:bodyPr>
            <a:noAutofit/>
          </a:bodyPr>
          <a:lstStyle/>
          <a:p>
            <a:r>
              <a:rPr lang="sr-Cyrl-BA" sz="35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Ставови ученика о ВОР у току пандемије</a:t>
            </a:r>
            <a:endParaRPr lang="sr-Latn-BA" sz="35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476" y="2741402"/>
            <a:ext cx="5156444" cy="449915"/>
          </a:xfrm>
        </p:spPr>
        <p:txBody>
          <a:bodyPr>
            <a:noAutofit/>
          </a:bodyPr>
          <a:lstStyle/>
          <a:p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Предности онлајн наставе: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6476" y="3220336"/>
            <a:ext cx="5156444" cy="2239249"/>
          </a:xfrm>
        </p:spPr>
        <p:txBody>
          <a:bodyPr>
            <a:noAutofit/>
          </a:bodyPr>
          <a:lstStyle/>
          <a:p>
            <a:pPr marL="514196" indent="-514196">
              <a:buFont typeface="+mj-lt"/>
              <a:buAutoNum type="arabicPeriod"/>
            </a:pPr>
            <a:r>
              <a:rPr lang="sr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Флескибилност организације слободног времена</a:t>
            </a:r>
          </a:p>
          <a:p>
            <a:pPr marL="514196" indent="-514196">
              <a:buFont typeface="+mj-lt"/>
              <a:buAutoNum type="arabicPeriod"/>
            </a:pPr>
            <a:r>
              <a:rPr lang="sr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Удобност рада од куће</a:t>
            </a:r>
          </a:p>
          <a:p>
            <a:pPr marL="514196" indent="-514196">
              <a:buFont typeface="+mj-lt"/>
              <a:buAutoNum type="arabicPeriod"/>
            </a:pPr>
            <a:r>
              <a:rPr lang="sr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Боља школска постигнућа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412" y="2762704"/>
            <a:ext cx="5371111" cy="449915"/>
          </a:xfrm>
        </p:spPr>
        <p:txBody>
          <a:bodyPr>
            <a:noAutofit/>
          </a:bodyPr>
          <a:lstStyle/>
          <a:p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Недостаци онлајн наставе: </a:t>
            </a:r>
            <a:endParaRPr lang="sr-Latn-BA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3220337"/>
            <a:ext cx="5770058" cy="2644496"/>
          </a:xfrm>
        </p:spPr>
        <p:txBody>
          <a:bodyPr>
            <a:normAutofit lnSpcReduction="10000"/>
          </a:bodyPr>
          <a:lstStyle/>
          <a:p>
            <a:pPr marL="514196" indent="-514196">
              <a:buFont typeface="+mj-lt"/>
              <a:buAutoNum type="arabicPeriod"/>
            </a:pPr>
            <a:r>
              <a:rPr lang="sr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 у усвајању и процјени знања</a:t>
            </a:r>
          </a:p>
          <a:p>
            <a:pPr marL="514196" indent="-514196">
              <a:buFont typeface="+mj-lt"/>
              <a:buAutoNum type="arabicPeriod"/>
            </a:pPr>
            <a:r>
              <a:rPr lang="sr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Тешкоће организације испуњавања школских обавеза</a:t>
            </a:r>
          </a:p>
          <a:p>
            <a:pPr marL="514196" indent="-514196">
              <a:buFont typeface="+mj-lt"/>
              <a:buAutoNum type="arabicPeriod"/>
            </a:pPr>
            <a:r>
              <a:rPr lang="sr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 у организацији наставног процеса</a:t>
            </a:r>
          </a:p>
          <a:p>
            <a:pPr marL="0" indent="0">
              <a:buNone/>
            </a:pPr>
            <a:endParaRPr lang="sr-Latn-BA" dirty="0"/>
          </a:p>
        </p:txBody>
      </p:sp>
      <p:sp>
        <p:nvSpPr>
          <p:cNvPr id="7" name="Rectangle 6"/>
          <p:cNvSpPr/>
          <p:nvPr/>
        </p:nvSpPr>
        <p:spPr>
          <a:xfrm>
            <a:off x="177979" y="1115419"/>
            <a:ext cx="11778935" cy="953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063" indent="-457063">
              <a:buFont typeface="Wingdings" panose="05000000000000000000" pitchFamily="2" charset="2"/>
              <a:buChar char="§"/>
            </a:pP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87% ученика сматра да су информатички писмени</a:t>
            </a:r>
          </a:p>
          <a:p>
            <a:pPr marL="457063" indent="-457063">
              <a:buFont typeface="Wingdings" panose="05000000000000000000" pitchFamily="2" charset="2"/>
              <a:buChar char="§"/>
            </a:pP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Најчешће кориштена начин извођења наставе</a:t>
            </a:r>
            <a:r>
              <a:rPr lang="sr-Latn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даљину </a:t>
            </a:r>
            <a:r>
              <a:rPr lang="sr-Latn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„viber“</a:t>
            </a:r>
          </a:p>
        </p:txBody>
      </p:sp>
    </p:spTree>
    <p:extLst>
      <p:ext uri="{BB962C8B-B14F-4D97-AF65-F5344CB8AC3E}">
        <p14:creationId xmlns:p14="http://schemas.microsoft.com/office/powerpoint/2010/main" val="42636240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4497" y="584548"/>
            <a:ext cx="111625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063" indent="-457063">
              <a:buFont typeface="Wingdings" panose="05000000000000000000" pitchFamily="2" charset="2"/>
              <a:buChar char="§"/>
            </a:pPr>
            <a:r>
              <a:rPr lang="sr-Cyrl-B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Преференције ученика: настава на даљину или класична настава?</a:t>
            </a:r>
            <a:endParaRPr lang="sr-Latn-B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7754" y="2060848"/>
            <a:ext cx="11123651" cy="4515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r-Cyrl-BA" sz="2199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Више ученика наводи да преферира класичну наставу у учионици (47%) у односу на наставу на даљину (око 37% ученика). Бољи ученици (одлични у односу на добре и ниже) преферирају наставу у учионици у односу на наставу на даљину, а имају и израженије ставове о: проблемима у усвајању знања, процјени знања, посљедицама пандемије на усвајање знања и превазилажењу пандемије. Наведено упућује на то да евидентна преференција класичне наставе код бољих ученика има везе са процијењеним проблемима у усвајању и оцјењивању знања, као и важности социјалне интеракције са вршњацима. </a:t>
            </a:r>
            <a:endParaRPr lang="sr-Latn-BA" sz="2199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r-Cyrl-BA" sz="2199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Ученици основних школа, за разлику од средњошколаца, доминантно преферирају наставу у учионици. Иако основци своје наставнике процјењују блажим и мање захтјевним, они имају израженије негативне ставове према усвајању и процјени знања током наставе на даљину у односу на средњошколце, који пријављују значајно већи број тешкоћа у извођењу наставе на даљину.</a:t>
            </a:r>
            <a:endParaRPr lang="sr-Latn-BA" sz="2199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7547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303" y="628771"/>
            <a:ext cx="11452701" cy="567981"/>
          </a:xfrm>
        </p:spPr>
        <p:txBody>
          <a:bodyPr>
            <a:noAutofit/>
          </a:bodyPr>
          <a:lstStyle/>
          <a:p>
            <a:r>
              <a:rPr lang="sr-Cyrl-BA" sz="35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Тешкоће ученика у наставном процесу током пандемије: </a:t>
            </a:r>
            <a:endParaRPr lang="sr-Latn-BA" sz="35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304" y="1499025"/>
            <a:ext cx="10847539" cy="5242343"/>
          </a:xfrm>
        </p:spPr>
        <p:txBody>
          <a:bodyPr>
            <a:normAutofit fontScale="92500" lnSpcReduction="20000"/>
          </a:bodyPr>
          <a:lstStyle/>
          <a:p>
            <a:pPr marL="514196" indent="-514196">
              <a:buFont typeface="+mj-lt"/>
              <a:buAutoNum type="arabicPeriod"/>
            </a:pPr>
            <a:r>
              <a:rPr lang="sr-Cyrl-BA" sz="29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Тешкоће у усвајању и процјени знања</a:t>
            </a:r>
          </a:p>
          <a:p>
            <a:pPr marL="514196" indent="-514196">
              <a:buFont typeface="+mj-lt"/>
              <a:buAutoNum type="arabicPeriod"/>
            </a:pPr>
            <a:r>
              <a:rPr lang="sr-Cyrl-BA" sz="29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Поштовање епидемиолошких мјера (ношење маске у учионици)</a:t>
            </a:r>
          </a:p>
          <a:p>
            <a:pPr marL="514196" indent="-514196">
              <a:buFont typeface="+mj-lt"/>
              <a:buAutoNum type="arabicPeriod"/>
            </a:pPr>
            <a:r>
              <a:rPr lang="sr-Cyrl-BA" sz="29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Тешкоће у организацији времена</a:t>
            </a:r>
          </a:p>
          <a:p>
            <a:pPr marL="514196" indent="-514196">
              <a:buFont typeface="+mj-lt"/>
              <a:buAutoNum type="arabicPeriod"/>
            </a:pPr>
            <a:r>
              <a:rPr lang="sr-Cyrl-BA" sz="29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Тешкоће социјално-емоционалне природе</a:t>
            </a:r>
          </a:p>
          <a:p>
            <a:pPr marL="514196" indent="-514196">
              <a:buFont typeface="+mj-lt"/>
              <a:buAutoNum type="arabicPeriod"/>
            </a:pPr>
            <a:r>
              <a:rPr lang="sr-Cyrl-BA" sz="29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Изостанак посвећености наставника</a:t>
            </a:r>
          </a:p>
          <a:p>
            <a:pPr marL="514196" indent="-514196">
              <a:buFont typeface="+mj-lt"/>
              <a:buAutoNum type="arabicPeriod"/>
            </a:pPr>
            <a:r>
              <a:rPr lang="sr-Cyrl-BA" sz="29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Тешкоће прилагођавању промјенама </a:t>
            </a:r>
          </a:p>
          <a:p>
            <a:pPr marL="514196" indent="-514196">
              <a:buFont typeface="+mj-lt"/>
              <a:buAutoNum type="arabicPeriod"/>
            </a:pPr>
            <a:endParaRPr lang="sr-Cyrl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29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Најучесталији проблеми: оптерећеност количином школских задатака, некоординисаност оптерећења између наставника и количина и квалитет просљеђиваних информација (порука).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29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Ученици основних школа значајно више истичу тешкоће у усвајању и процјени знања у односу на ученике средњих школа, одлични ученици, и ученици женског пола. </a:t>
            </a:r>
          </a:p>
        </p:txBody>
      </p:sp>
    </p:spTree>
    <p:extLst>
      <p:ext uri="{BB962C8B-B14F-4D97-AF65-F5344CB8AC3E}">
        <p14:creationId xmlns:p14="http://schemas.microsoft.com/office/powerpoint/2010/main" val="3741189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812" y="365923"/>
            <a:ext cx="10930092" cy="690497"/>
          </a:xfrm>
        </p:spPr>
        <p:txBody>
          <a:bodyPr>
            <a:normAutofit/>
          </a:bodyPr>
          <a:lstStyle/>
          <a:p>
            <a:r>
              <a:rPr lang="sr-Cyrl-BA" sz="35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Животни стресори и емоционална стања ученика</a:t>
            </a:r>
            <a:endParaRPr lang="sr-Latn-BA" sz="35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329" y="1056420"/>
            <a:ext cx="11730033" cy="5651751"/>
          </a:xfrm>
        </p:spPr>
        <p:txBody>
          <a:bodyPr>
            <a:normAutofit fontScale="92500"/>
          </a:bodyPr>
          <a:lstStyle/>
          <a:p>
            <a:pPr algn="just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Животни стресори ученика у току пандемије: </a:t>
            </a:r>
          </a:p>
          <a:p>
            <a:pPr marL="971259" lvl="1" indent="-514196" algn="just">
              <a:buFont typeface="+mj-lt"/>
              <a:buAutoNum type="arabicPeriod"/>
            </a:pPr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одлагање обавеза (51%), </a:t>
            </a:r>
          </a:p>
          <a:p>
            <a:pPr marL="971259" lvl="1" indent="-514196" algn="just">
              <a:buFont typeface="+mj-lt"/>
              <a:buAutoNum type="arabicPeriod"/>
            </a:pPr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недостатак воље (51), </a:t>
            </a:r>
          </a:p>
          <a:p>
            <a:pPr marL="971259" lvl="1" indent="-514196" algn="just">
              <a:buFont typeface="+mj-lt"/>
              <a:buAutoNum type="arabicPeriod"/>
            </a:pPr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 са учењем и памћењем (43%), </a:t>
            </a:r>
          </a:p>
          <a:p>
            <a:pPr marL="971259" lvl="1" indent="-514196" algn="just">
              <a:buFont typeface="+mj-lt"/>
              <a:buAutoNum type="arabicPeriod"/>
            </a:pPr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неразумијевање (40%) и родитељске критике (27%). </a:t>
            </a:r>
          </a:p>
          <a:p>
            <a:pPr algn="just"/>
            <a:r>
              <a:rPr lang="sr-Latn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 </a:t>
            </a:r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стресори: изолација, смањени социјални контакти (50%) и изостанак подршке пријатеља (41%). </a:t>
            </a:r>
          </a:p>
          <a:p>
            <a:pPr algn="just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 24% испитаних наводи да је било заражено </a:t>
            </a:r>
            <a:r>
              <a:rPr lang="sr-Latn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COVID-om, 3.4% </a:t>
            </a:r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хоспитализовано</a:t>
            </a:r>
            <a:r>
              <a:rPr lang="sr-Latn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смрт блиске особе (15%), око 12% непријатна искуства и изостанак подршке. </a:t>
            </a:r>
            <a:r>
              <a:rPr lang="sr-Latn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 ученика преовладавају пријатне емоције и високо изражено задовољство животом </a:t>
            </a:r>
          </a:p>
          <a:p>
            <a:pPr algn="just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Учесталост непријатних емоција је повезана са учесталијим стресорима и нижим задовољством животом, а израженија је код ученика средњих школа. </a:t>
            </a:r>
          </a:p>
        </p:txBody>
      </p:sp>
      <p:sp>
        <p:nvSpPr>
          <p:cNvPr id="4" name="Rectangle 3"/>
          <p:cNvSpPr/>
          <p:nvPr/>
        </p:nvSpPr>
        <p:spPr>
          <a:xfrm>
            <a:off x="8429705" y="1190113"/>
            <a:ext cx="3057992" cy="122967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sz="23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 50% ученика доживјело 3 и више стресора</a:t>
            </a:r>
            <a:endParaRPr lang="sr-Latn-BA" sz="23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4129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95" y="365924"/>
            <a:ext cx="10926748" cy="751380"/>
          </a:xfrm>
        </p:spPr>
        <p:txBody>
          <a:bodyPr>
            <a:normAutofit/>
          </a:bodyPr>
          <a:lstStyle/>
          <a:p>
            <a:r>
              <a:rPr lang="sr-Cyrl-BA" sz="39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Компарација резултата по узорцима</a:t>
            </a:r>
            <a:endParaRPr lang="sr-Latn-BA" sz="39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105" y="1461050"/>
            <a:ext cx="11447939" cy="5064294"/>
          </a:xfrm>
        </p:spPr>
        <p:txBody>
          <a:bodyPr>
            <a:normAutofit fontScale="92500"/>
          </a:bodyPr>
          <a:lstStyle/>
          <a:p>
            <a:pPr algn="just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Уочена статистички значајна разлике у погледу информатичке писмености између ученика и наставника (У: 87%, Н: 57%). </a:t>
            </a:r>
          </a:p>
          <a:p>
            <a:pPr algn="just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Ученици и наставници дијеле став о квалитету наставе на даљину, али су код наставника ставови о неповољном утицају израженији. </a:t>
            </a:r>
          </a:p>
          <a:p>
            <a:pPr algn="just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Највеће оптерећење за ученике и наставнике је била комуникација -велика количина размјењених порука, док су наставници истакли као доминантан проблем нејасне инструкције и одсуство подршке надлежних институција. </a:t>
            </a:r>
          </a:p>
          <a:p>
            <a:pPr algn="just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Разлике у погледу става о самосталност и пад мотивације за учењем</a:t>
            </a:r>
          </a:p>
          <a:p>
            <a:pPr algn="just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Разлике у информисаности и комуникацији о пандемији</a:t>
            </a:r>
          </a:p>
          <a:p>
            <a:pPr algn="just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Највећи број непријатних емоција доживљавају ученици и стручни сарадници. Веће задовољство животом евидентно код васпитача и наставника. </a:t>
            </a:r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516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Дискусија</a:t>
            </a:r>
            <a:endParaRPr lang="sr-Latn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Схватање наставе на даљину и онлајн наставе? </a:t>
            </a:r>
          </a:p>
          <a:p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Инструктивна настава и самоучење, очекивана подршка родитеља? </a:t>
            </a:r>
          </a:p>
          <a:p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Информатичка писменост – разлике у компетенцијама?</a:t>
            </a:r>
          </a:p>
          <a:p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Оптерећења и канали комуникација? </a:t>
            </a:r>
          </a:p>
          <a:p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Социјално-емоционалне компетенције ученика – социјалне вјештине и емоционална писменост као резилијентност на стресоре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Сагоријевање на раду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BA" dirty="0"/>
          </a:p>
          <a:p>
            <a:endParaRPr lang="sr-Latn-BA" dirty="0"/>
          </a:p>
        </p:txBody>
      </p:sp>
    </p:spTree>
    <p:extLst>
      <p:ext uri="{BB962C8B-B14F-4D97-AF65-F5344CB8AC3E}">
        <p14:creationId xmlns:p14="http://schemas.microsoft.com/office/powerpoint/2010/main" val="292617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981" y="365923"/>
            <a:ext cx="10512862" cy="1018348"/>
          </a:xfrm>
        </p:spPr>
        <p:txBody>
          <a:bodyPr/>
          <a:lstStyle/>
          <a:p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Закључци</a:t>
            </a:r>
            <a:endParaRPr lang="sr-Latn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7981" y="1733367"/>
            <a:ext cx="10512862" cy="479197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BA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Препознати проблеми који произилазе из резултата истраживања: </a:t>
            </a:r>
          </a:p>
          <a:p>
            <a:r>
              <a:rPr lang="sr-Cyrl-BA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Родитељски захтјеви од школског успјеха дјеце вс. родитељски захтјеви од наставника и школе</a:t>
            </a:r>
            <a:r>
              <a:rPr lang="sr-Latn-R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BA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BA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Канали комуникације у школи (подшрка колега, подршка дјеци, сарадња). </a:t>
            </a:r>
          </a:p>
          <a:p>
            <a:r>
              <a:rPr lang="sr-Cyrl-BA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Ауторитет наставника, дигнитет професије и моћ</a:t>
            </a:r>
            <a:r>
              <a:rPr lang="sr-Latn-R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BA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BA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Афективна везаност у школи – социјалноемоционалне потребе дјеце</a:t>
            </a:r>
            <a:r>
              <a:rPr lang="sr-Latn-R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BA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BA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Рефлексија и саморефлексија су темељне компетенције наставника</a:t>
            </a:r>
            <a:r>
              <a:rPr lang="sr-Latn-R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BA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sr-Cyrl-BA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sr-Cyrl-BA" sz="26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Дијете у средишту васпитно-образовног система, а наставник као вођа тог процеса. </a:t>
            </a:r>
          </a:p>
          <a:p>
            <a:pPr marL="0" indent="0">
              <a:buNone/>
            </a:pPr>
            <a:endParaRPr lang="sr-Latn-BA" dirty="0"/>
          </a:p>
        </p:txBody>
      </p:sp>
    </p:spTree>
    <p:extLst>
      <p:ext uri="{BB962C8B-B14F-4D97-AF65-F5344CB8AC3E}">
        <p14:creationId xmlns:p14="http://schemas.microsoft.com/office/powerpoint/2010/main" val="14102941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981" y="365924"/>
            <a:ext cx="10512862" cy="799920"/>
          </a:xfrm>
        </p:spPr>
        <p:txBody>
          <a:bodyPr>
            <a:normAutofit/>
          </a:bodyPr>
          <a:lstStyle/>
          <a:p>
            <a:r>
              <a:rPr lang="sr-Cyrl-B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 истраживања</a:t>
            </a:r>
            <a:endParaRPr lang="sr-Latn-B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9915" y="2132856"/>
            <a:ext cx="9073009" cy="4039344"/>
          </a:xfrm>
        </p:spPr>
        <p:txBody>
          <a:bodyPr/>
          <a:lstStyle/>
          <a:p>
            <a:pPr marL="0" indent="0" algn="just">
              <a:buNone/>
            </a:pPr>
            <a:r>
              <a:rPr lang="sr-Cyrl-BA" sz="25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Испитати ставове ученика, наставника, васпитача и стручних сарадника о изазовима са којима су се сусретали у васпитно-образовном раду током пандемије у периоду од марта 2020. године до октобра 2021. године на подручју Републике Српске, као и утврдити ниво стресогености живота и рада  након 20 мјесеци живота у пандемији. </a:t>
            </a:r>
            <a:endParaRPr lang="sr-Latn-BA" sz="25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BA" dirty="0"/>
          </a:p>
        </p:txBody>
      </p:sp>
    </p:spTree>
    <p:extLst>
      <p:ext uri="{BB962C8B-B14F-4D97-AF65-F5344CB8AC3E}">
        <p14:creationId xmlns:p14="http://schemas.microsoft.com/office/powerpoint/2010/main" val="365618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981" y="365923"/>
            <a:ext cx="10512862" cy="1107337"/>
          </a:xfrm>
        </p:spPr>
        <p:txBody>
          <a:bodyPr>
            <a:normAutofit/>
          </a:bodyPr>
          <a:lstStyle/>
          <a:p>
            <a:r>
              <a:rPr lang="sr-Cyrl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Циљ истраживања</a:t>
            </a:r>
            <a:endParaRPr lang="sr-Latn-BA" sz="27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sr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се на основу стечених искустава и формираних ставова актера у васпитно-образовном процесу изнесу закључци који могу унаприједити квалитет васпитно-образовног рада у будућности, </a:t>
            </a:r>
            <a:endParaRPr lang="sr-Latn-B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sr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се стекне општи увид у стресогеност живота током пандемије и емоционална стања с намјером очувања менталног здравља и опште добробити актера васпитно-образовног процеса. </a:t>
            </a:r>
            <a:endParaRPr lang="sr-Latn-B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BA" dirty="0"/>
          </a:p>
        </p:txBody>
      </p:sp>
    </p:spTree>
    <p:extLst>
      <p:ext uri="{BB962C8B-B14F-4D97-AF65-F5344CB8AC3E}">
        <p14:creationId xmlns:p14="http://schemas.microsoft.com/office/powerpoint/2010/main" val="2229898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981" y="365923"/>
            <a:ext cx="10512862" cy="492503"/>
          </a:xfrm>
        </p:spPr>
        <p:txBody>
          <a:bodyPr>
            <a:noAutofit/>
          </a:bodyPr>
          <a:lstStyle/>
          <a:p>
            <a:r>
              <a:rPr lang="sr-Cyrl-B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узорка</a:t>
            </a:r>
            <a:endParaRPr lang="sr-Latn-B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06281"/>
              </p:ext>
            </p:extLst>
          </p:nvPr>
        </p:nvGraphicFramePr>
        <p:xfrm>
          <a:off x="436856" y="961795"/>
          <a:ext cx="7529763" cy="28992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88388">
                  <a:extLst>
                    <a:ext uri="{9D8B030D-6E8A-4147-A177-3AD203B41FA5}">
                      <a16:colId xmlns:a16="http://schemas.microsoft.com/office/drawing/2014/main" val="964260027"/>
                    </a:ext>
                  </a:extLst>
                </a:gridCol>
                <a:gridCol w="1052843">
                  <a:extLst>
                    <a:ext uri="{9D8B030D-6E8A-4147-A177-3AD203B41FA5}">
                      <a16:colId xmlns:a16="http://schemas.microsoft.com/office/drawing/2014/main" val="794155116"/>
                    </a:ext>
                  </a:extLst>
                </a:gridCol>
                <a:gridCol w="1088532">
                  <a:extLst>
                    <a:ext uri="{9D8B030D-6E8A-4147-A177-3AD203B41FA5}">
                      <a16:colId xmlns:a16="http://schemas.microsoft.com/office/drawing/2014/main" val="3680394662"/>
                    </a:ext>
                  </a:extLst>
                </a:gridCol>
              </a:tblGrid>
              <a:tr h="6371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Испитаници</a:t>
                      </a:r>
                      <a:endParaRPr lang="sr-Latn-BA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sr-Latn-BA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sr-Latn-BA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577345399"/>
                  </a:ext>
                </a:extLst>
              </a:tr>
              <a:tr h="5788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Ученици</a:t>
                      </a:r>
                      <a:r>
                        <a:rPr lang="sr-Cyrl-BA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sr-Latn-BA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VII</a:t>
                      </a:r>
                      <a:r>
                        <a:rPr lang="sr-Latn-BA" sz="24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BA" sz="24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разред</a:t>
                      </a:r>
                      <a:r>
                        <a:rPr lang="sr-Latn-BA" sz="24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24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</a:t>
                      </a:r>
                      <a:r>
                        <a:rPr lang="sr-Cyrl-BA" sz="24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sr-Latn-BA" sz="24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sr-Cyrl-BA" sz="24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разред СШ)</a:t>
                      </a:r>
                      <a:endParaRPr lang="sr-Latn-BA" sz="24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2125</a:t>
                      </a:r>
                      <a:endParaRPr lang="sr-Latn-BA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  <a:endParaRPr lang="sr-Latn-BA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588652755"/>
                  </a:ext>
                </a:extLst>
              </a:tr>
              <a:tr h="42561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Наставници</a:t>
                      </a:r>
                      <a:endParaRPr lang="sr-Latn-BA" sz="24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903</a:t>
                      </a:r>
                      <a:endParaRPr lang="sr-Latn-BA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24,6</a:t>
                      </a:r>
                      <a:endParaRPr lang="sr-Latn-BA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2219067996"/>
                  </a:ext>
                </a:extLst>
              </a:tr>
              <a:tr h="42561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Стручни</a:t>
                      </a: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сарадници</a:t>
                      </a: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</a:t>
                      </a: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en-US" sz="2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СШ</a:t>
                      </a: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sr-Latn-BA" sz="24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sr-Latn-BA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</a:t>
                      </a:r>
                      <a:endParaRPr lang="sr-Latn-BA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3313816413"/>
                  </a:ext>
                </a:extLst>
              </a:tr>
              <a:tr h="4063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BA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Васпитачи и стручни сарадници</a:t>
                      </a:r>
                      <a:endParaRPr lang="sr-Latn-BA" sz="24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  <a:endParaRPr lang="sr-Latn-BA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10,8</a:t>
                      </a:r>
                      <a:endParaRPr lang="sr-Latn-BA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4262037130"/>
                  </a:ext>
                </a:extLst>
              </a:tr>
              <a:tr h="42561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Укупно</a:t>
                      </a:r>
                      <a:r>
                        <a:rPr lang="en-US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испитаника</a:t>
                      </a:r>
                      <a:endParaRPr lang="sr-Latn-BA" sz="24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3666</a:t>
                      </a:r>
                      <a:endParaRPr lang="sr-Latn-BA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sr-Latn-BA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2711631984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8326660" y="1412776"/>
            <a:ext cx="2971700" cy="48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sr-Cyrl-BA" sz="2399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sr-Latn-BA" sz="2399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542684" y="1412776"/>
            <a:ext cx="3312368" cy="2409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</a:pPr>
            <a:r>
              <a:rPr lang="sr-Cyrl-BA" sz="2399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 општина и градова</a:t>
            </a:r>
            <a:endParaRPr lang="sr-Latn-BA" sz="2399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sr-Cyrl-BA" sz="2399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 основних школа</a:t>
            </a:r>
            <a:endParaRPr lang="sr-Latn-BA" sz="2399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sr-Cyrl-BA" sz="2399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средњих школа</a:t>
            </a:r>
          </a:p>
          <a:p>
            <a:pPr>
              <a:lnSpc>
                <a:spcPct val="107000"/>
              </a:lnSpc>
            </a:pPr>
            <a:r>
              <a:rPr lang="sr-Cyrl-BA" sz="2399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предшколских установа</a:t>
            </a:r>
            <a:endParaRPr lang="sr-Latn-BA" sz="2399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sr-Latn-BA" sz="2399" dirty="0"/>
          </a:p>
        </p:txBody>
      </p:sp>
      <p:sp>
        <p:nvSpPr>
          <p:cNvPr id="8" name="Rounded Rectangle 7"/>
          <p:cNvSpPr/>
          <p:nvPr/>
        </p:nvSpPr>
        <p:spPr>
          <a:xfrm>
            <a:off x="1773932" y="4005064"/>
            <a:ext cx="8651504" cy="28529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797" indent="-342797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2399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75% наставнице, М= 42,5 година старости; просјечан ради стаж М= 14,56 година</a:t>
            </a:r>
            <a:endParaRPr lang="sr-Latn-BA" sz="2399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797" indent="-342797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2399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ученици 55,4%, ученице 44,6%; М = 14 година; </a:t>
            </a:r>
            <a:endParaRPr lang="sr-Latn-BA" sz="2399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797" indent="-342797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2399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37% одлични ученици, 38,6% врло добри, 22,3% добри, 1,6% довољни, 0,5% недовољни </a:t>
            </a:r>
            <a:endParaRPr lang="sr-Latn-BA" sz="2399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797" indent="-342797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2399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просјечан школски успјех М= 4.01 </a:t>
            </a:r>
            <a:endParaRPr lang="sr-Latn-BA" sz="2399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sr-Latn-BA" sz="2399" dirty="0"/>
          </a:p>
        </p:txBody>
      </p:sp>
    </p:spTree>
    <p:extLst>
      <p:ext uri="{BB962C8B-B14F-4D97-AF65-F5344CB8AC3E}">
        <p14:creationId xmlns:p14="http://schemas.microsoft.com/office/powerpoint/2010/main" val="2094639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5A26C5-1796-479B-BBFD-8E855F2D8BAD}"/>
              </a:ext>
            </a:extLst>
          </p:cNvPr>
          <p:cNvSpPr txBox="1"/>
          <p:nvPr/>
        </p:nvSpPr>
        <p:spPr>
          <a:xfrm>
            <a:off x="909836" y="2132856"/>
            <a:ext cx="10585176" cy="3999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sr-Cyrl-BA" sz="2799" dirty="0"/>
              <a:t>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Више од половине испитаних наставника наводи да је </a:t>
            </a:r>
            <a:r>
              <a:rPr lang="sr-Cyrl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информатички писмена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sr-Cyrl-BA" sz="2799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кориштење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дигиталних технологија, али ипак већина сматра и да им је потребна додатна обука и подршка на пољу информатичког описмењавања.</a:t>
            </a:r>
          </a:p>
          <a:p>
            <a:pPr algn="just"/>
            <a:endParaRPr lang="sr-Cyrl-BA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 90% наставника прије пандемије </a:t>
            </a:r>
            <a:r>
              <a:rPr lang="sr-Cyrl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није имало искуства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извођењу наставе на даљину. </a:t>
            </a:r>
          </a:p>
          <a:p>
            <a:pPr algn="just"/>
            <a:endParaRPr lang="sr-Latn-BA" sz="2799" dirty="0">
              <a:latin typeface="+mj-lt"/>
            </a:endParaRPr>
          </a:p>
          <a:p>
            <a:pPr marL="457063" indent="-457063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bs-Latn-BA" sz="2799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8DC8B5-34F4-4375-846A-1E37A43A73D0}"/>
              </a:ext>
            </a:extLst>
          </p:cNvPr>
          <p:cNvSpPr txBox="1"/>
          <p:nvPr/>
        </p:nvSpPr>
        <p:spPr>
          <a:xfrm>
            <a:off x="909836" y="404664"/>
            <a:ext cx="10657184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Резултати истраживања на подузорку наставника</a:t>
            </a:r>
            <a:endParaRPr lang="bs-Latn-BA" sz="35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091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5A26C5-1796-479B-BBFD-8E855F2D8BAD}"/>
              </a:ext>
            </a:extLst>
          </p:cNvPr>
          <p:cNvSpPr txBox="1"/>
          <p:nvPr/>
        </p:nvSpPr>
        <p:spPr>
          <a:xfrm>
            <a:off x="333772" y="1268760"/>
            <a:ext cx="11656639" cy="5261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Наставници имају изражен </a:t>
            </a:r>
            <a:r>
              <a:rPr lang="sr-Cyrl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негативан став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свим испитиваним аспектима квалитета наставе на даљину:</a:t>
            </a:r>
            <a:endParaRPr lang="en-US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85% наставника - ученици више знања стичу кроз класичан облик наставе, да кроз извођење наставе на даљину </a:t>
            </a:r>
            <a:r>
              <a:rPr lang="sr-Cyrl-BA" sz="2799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нису добили квалитетна знања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да </a:t>
            </a:r>
            <a:r>
              <a:rPr lang="sr-Cyrl-BA" sz="2799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обим наставног градива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није било могуће квалитетно реализовати кроз наставу на даљину.</a:t>
            </a:r>
            <a:endParaRPr lang="en-US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 70% наставника - пандемија је имала негативне посљедице на </a:t>
            </a:r>
            <a:r>
              <a:rPr lang="sr-Cyrl-BA" sz="2799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усвајање знања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 60% наставника - став да је за вријеме извођења наставе на даљину било </a:t>
            </a:r>
            <a:r>
              <a:rPr lang="sr-Cyrl-BA" sz="2799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тешко процјењивати знања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</a:t>
            </a:r>
            <a:r>
              <a:rPr lang="en-US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Tx/>
              <a:buChar char="-"/>
            </a:pPr>
            <a:r>
              <a:rPr lang="en-US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28% наставника - током наставе на даљину ученицима је била потребна </a:t>
            </a:r>
            <a:r>
              <a:rPr lang="sr-Cyrl-BA" sz="2799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подршка одраслих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bs-Latn-BA" sz="2799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8DC8B5-34F4-4375-846A-1E37A43A73D0}"/>
              </a:ext>
            </a:extLst>
          </p:cNvPr>
          <p:cNvSpPr txBox="1"/>
          <p:nvPr/>
        </p:nvSpPr>
        <p:spPr>
          <a:xfrm>
            <a:off x="405780" y="332656"/>
            <a:ext cx="11017224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Резултати истраживања на подузорку наставника</a:t>
            </a:r>
            <a:endParaRPr lang="bs-Latn-BA" sz="35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2335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5A26C5-1796-479B-BBFD-8E855F2D8BAD}"/>
              </a:ext>
            </a:extLst>
          </p:cNvPr>
          <p:cNvSpPr txBox="1"/>
          <p:nvPr/>
        </p:nvSpPr>
        <p:spPr>
          <a:xfrm>
            <a:off x="477788" y="1449306"/>
            <a:ext cx="11161240" cy="5260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en-US" sz="2799" dirty="0"/>
              <a:t>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Наставници разредне наставе (учитељи/</a:t>
            </a:r>
            <a:r>
              <a:rPr lang="sr-Cyrl-BA" sz="2799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у односу на наставнике у предметној настави имају значајно израженије ставове о:</a:t>
            </a:r>
          </a:p>
          <a:p>
            <a:pPr algn="just"/>
            <a:endParaRPr lang="sr-Cyrl-BA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063" indent="-457063" algn="just">
              <a:buFont typeface="Wingdings" panose="05000000000000000000" pitchFamily="2" charset="2"/>
              <a:buChar char="§"/>
            </a:pP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тешкоћама </a:t>
            </a:r>
            <a:r>
              <a:rPr lang="sr-Cyrl-BA" sz="2799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усвајања знања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току наставе на даљину,</a:t>
            </a:r>
          </a:p>
          <a:p>
            <a:pPr marL="457063" indent="-457063" algn="just">
              <a:buFont typeface="Wingdings" panose="05000000000000000000" pitchFamily="2" charset="2"/>
              <a:buChar char="§"/>
            </a:pP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потребној </a:t>
            </a:r>
            <a:r>
              <a:rPr lang="sr-Cyrl-BA" sz="2799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подршци ученицима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вријеме наставе на даљину и</a:t>
            </a:r>
          </a:p>
          <a:p>
            <a:pPr marL="457063" indent="-457063" algn="just">
              <a:buFont typeface="Wingdings" panose="05000000000000000000" pitchFamily="2" charset="2"/>
              <a:buChar char="§"/>
            </a:pP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799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стресогености</a:t>
            </a:r>
            <a:r>
              <a:rPr lang="sr-Cyrl-BA" sz="2799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живота и рада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вријеме пандемије. </a:t>
            </a:r>
          </a:p>
          <a:p>
            <a:pPr algn="just"/>
            <a:endParaRPr lang="sr-Cyrl-BA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Овакав резултат упућује на нарочиту комплексност васпитно</a:t>
            </a:r>
            <a:r>
              <a:rPr lang="sr-Latn-RS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-образовног процеса приликом извођења разредне наставе на даљину, како за ученике тако и њихове наставнике, али и на потребу подузимања додатних активности подршке.</a:t>
            </a:r>
            <a:endParaRPr lang="sr-Latn-BA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063" indent="-457063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bs-Latn-BA" sz="2799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8DC8B5-34F4-4375-846A-1E37A43A73D0}"/>
              </a:ext>
            </a:extLst>
          </p:cNvPr>
          <p:cNvSpPr txBox="1"/>
          <p:nvPr/>
        </p:nvSpPr>
        <p:spPr>
          <a:xfrm>
            <a:off x="477788" y="332656"/>
            <a:ext cx="11089232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Резултати истраживања на подузорку наставника</a:t>
            </a:r>
            <a:endParaRPr lang="bs-Latn-BA" sz="35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454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5A26C5-1796-479B-BBFD-8E855F2D8BAD}"/>
              </a:ext>
            </a:extLst>
          </p:cNvPr>
          <p:cNvSpPr txBox="1"/>
          <p:nvPr/>
        </p:nvSpPr>
        <p:spPr>
          <a:xfrm>
            <a:off x="549796" y="1180030"/>
            <a:ext cx="11089232" cy="6548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sr-Cyrl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799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Предности</a:t>
            </a:r>
            <a:r>
              <a:rPr lang="sr-Cyrl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наставе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даљину за наставнике: рачунарско описмењавање, спознавање различитих дигиталних алата и технологија, брзина и доступност информација. </a:t>
            </a:r>
          </a:p>
          <a:p>
            <a:pPr algn="just"/>
            <a:endParaRPr lang="sr-Cyrl-BA" sz="27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sr-Cyrl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Најучесталији недостаци наставе на даљину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„недостатак живог контакта“, немогућност </a:t>
            </a:r>
            <a:r>
              <a:rPr lang="sr-Cyrl-BA" sz="2799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кориштења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класичних метода у извођењу наставе, проблеми у процесу усвајања и вредновања знања, те пад мотивације и концентрације ученика за рад уз </a:t>
            </a:r>
            <a:r>
              <a:rPr lang="sr-Cyrl-BA" sz="2799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израженост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манипулације ученика у дигиталном окружењу.</a:t>
            </a:r>
          </a:p>
          <a:p>
            <a:pPr algn="just"/>
            <a:endParaRPr lang="sr-Cyrl-BA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Највеће </a:t>
            </a:r>
            <a:r>
              <a:rPr lang="sr-Cyrl-BA" sz="27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потешкоће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наставнике: оптерећеност бројним порукама ученика и њихових родитеља, нејасне инструкције од стране надлежних институција и недостатак </a:t>
            </a:r>
            <a:r>
              <a:rPr lang="sr-Cyrl-BA" sz="2799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sr-Latn-BA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endParaRPr lang="sr-Latn-BA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063" indent="-457063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bs-Latn-BA" sz="2799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8DC8B5-34F4-4375-846A-1E37A43A73D0}"/>
              </a:ext>
            </a:extLst>
          </p:cNvPr>
          <p:cNvSpPr txBox="1"/>
          <p:nvPr/>
        </p:nvSpPr>
        <p:spPr>
          <a:xfrm>
            <a:off x="549796" y="285828"/>
            <a:ext cx="11161240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Резултати истраживања на подузорку наставника</a:t>
            </a:r>
            <a:endParaRPr lang="bs-Latn-BA" sz="35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9699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5A26C5-1796-479B-BBFD-8E855F2D8BAD}"/>
              </a:ext>
            </a:extLst>
          </p:cNvPr>
          <p:cNvSpPr txBox="1"/>
          <p:nvPr/>
        </p:nvSpPr>
        <p:spPr>
          <a:xfrm>
            <a:off x="477788" y="931991"/>
            <a:ext cx="11161240" cy="5692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Cyrl-BA" sz="2799" dirty="0"/>
              <a:t>- 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 наставника код којих је доживљен већи број </a:t>
            </a:r>
            <a:r>
              <a:rPr lang="sr-Cyrl-BA" sz="2799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стресора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вези са </a:t>
            </a:r>
            <a:r>
              <a:rPr lang="en-US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пандемијом довео је и до учесталијег доживљаја непријатних емоционалних стања. Око 45% наставника извјештава да је било заражено </a:t>
            </a:r>
            <a:r>
              <a:rPr lang="en-US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вирусом, а у 39% случајева је изостала подршка колега и пријатеља.</a:t>
            </a:r>
          </a:p>
          <a:p>
            <a:pPr algn="just"/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BA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Наставници су, просјечно гледано задовољни животом у протеклом периоду и учесталије су доживљавали пријатне емоције: срећу (64%) и задовољство (60%) него непријатне емоције, забринутост (22%) и напетост (17%).</a:t>
            </a:r>
          </a:p>
          <a:p>
            <a:pPr algn="just"/>
            <a:endParaRPr lang="sr-Latn-BA" sz="27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BA" sz="27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Знатно већи број испитаних наставника (45%) је био заражен корона вирусом у односу на ученике (24%).  </a:t>
            </a:r>
            <a:endParaRPr lang="bs-Latn-BA" sz="2799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8DC8B5-34F4-4375-846A-1E37A43A73D0}"/>
              </a:ext>
            </a:extLst>
          </p:cNvPr>
          <p:cNvSpPr txBox="1"/>
          <p:nvPr/>
        </p:nvSpPr>
        <p:spPr>
          <a:xfrm>
            <a:off x="477788" y="285828"/>
            <a:ext cx="11089232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Резултати истраживања на подузорку наставника</a:t>
            </a:r>
            <a:endParaRPr lang="bs-Latn-BA" sz="3599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5314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sustava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301D382-32B0-43EE-932C-28906AF37617}">
  <ds:schemaRefs>
    <ds:schemaRef ds:uri="http://purl.org/dc/terms/"/>
    <ds:schemaRef ds:uri="http://schemas.microsoft.com/office/infopath/2007/PartnerControls"/>
    <ds:schemaRef ds:uri="http://purl.org/dc/dcmitype/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4873beb7-5857-4685-be1f-d57550cc96cc"/>
  </ds:schemaRefs>
</ds:datastoreItem>
</file>

<file path=customXml/itemProps2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1493</Words>
  <Application>Microsoft Office PowerPoint</Application>
  <PresentationFormat>Custom</PresentationFormat>
  <Paragraphs>134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Times New Roman</vt:lpstr>
      <vt:lpstr>Wingdings</vt:lpstr>
      <vt:lpstr>Office Theme</vt:lpstr>
      <vt:lpstr>PowerPoint Presentation</vt:lpstr>
      <vt:lpstr>Проблем истраживања</vt:lpstr>
      <vt:lpstr>Циљ истраживања</vt:lpstr>
      <vt:lpstr>Структура узорка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Резултати истраживања на подузорку ученика (VII разред ОШ и II разред СШ) </vt:lpstr>
      <vt:lpstr>Ставови ученика о ВОР у току пандемије</vt:lpstr>
      <vt:lpstr>PowerPoint Presentation</vt:lpstr>
      <vt:lpstr>Тешкоће ученика у наставном процесу током пандемије: </vt:lpstr>
      <vt:lpstr>Животни стресори и емоционална стања ученика</vt:lpstr>
      <vt:lpstr>Компарација резултата по узорцима</vt:lpstr>
      <vt:lpstr>Дискусија</vt:lpstr>
      <vt:lpstr>Закључци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2022-08-12T10:02:45Z</dcterms:created>
  <dcterms:modified xsi:type="dcterms:W3CDTF">2022-09-05T10:23:05Z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