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477" r:id="rId4"/>
    <p:sldId id="473" r:id="rId5"/>
    <p:sldId id="475" r:id="rId6"/>
    <p:sldId id="479" r:id="rId7"/>
    <p:sldId id="281" r:id="rId8"/>
    <p:sldId id="481" r:id="rId9"/>
    <p:sldId id="280" r:id="rId10"/>
    <p:sldId id="392" r:id="rId11"/>
    <p:sldId id="485" r:id="rId12"/>
    <p:sldId id="487" r:id="rId13"/>
    <p:sldId id="491" r:id="rId14"/>
    <p:sldId id="493" r:id="rId15"/>
    <p:sldId id="489" r:id="rId16"/>
    <p:sldId id="456" r:id="rId17"/>
    <p:sldId id="457" r:id="rId18"/>
    <p:sldId id="458" r:id="rId19"/>
    <p:sldId id="484" r:id="rId20"/>
    <p:sldId id="413" r:id="rId21"/>
    <p:sldId id="495" r:id="rId22"/>
    <p:sldId id="497" r:id="rId23"/>
    <p:sldId id="362" r:id="rId24"/>
    <p:sldId id="469" r:id="rId25"/>
  </p:sldIdLst>
  <p:sldSz cx="9144000" cy="6858000" type="screen4x3"/>
  <p:notesSz cx="9290050" cy="70040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D483"/>
    <a:srgbClr val="D5E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Umereni stil 2 – Naglašav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9" autoAdjust="0"/>
    <p:restoredTop sz="95131" autoAdjust="0"/>
  </p:normalViewPr>
  <p:slideViewPr>
    <p:cSldViewPr>
      <p:cViewPr varScale="1">
        <p:scale>
          <a:sx n="82" d="100"/>
          <a:sy n="82" d="100"/>
        </p:scale>
        <p:origin x="787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226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zaglavlj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5688" cy="351419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3" name="Čuvar mesta za datum 2"/>
          <p:cNvSpPr>
            <a:spLocks noGrp="1"/>
          </p:cNvSpPr>
          <p:nvPr>
            <p:ph type="dt" sz="quarter" idx="1"/>
          </p:nvPr>
        </p:nvSpPr>
        <p:spPr>
          <a:xfrm>
            <a:off x="5262212" y="1"/>
            <a:ext cx="4025688" cy="351419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5832720D-6470-4B7B-9411-7C269618DDAD}" type="datetime1">
              <a:rPr lang="sr-Cyrl-RS" smtClean="0"/>
              <a:pPr/>
              <a:t>18.08.2022.</a:t>
            </a:fld>
            <a:endParaRPr lang="sr-Latn-CS"/>
          </a:p>
        </p:txBody>
      </p:sp>
      <p:sp>
        <p:nvSpPr>
          <p:cNvPr id="4" name="Čuvar mesta za podnožje 3"/>
          <p:cNvSpPr>
            <a:spLocks noGrp="1"/>
          </p:cNvSpPr>
          <p:nvPr>
            <p:ph type="ftr" sz="quarter" idx="2"/>
          </p:nvPr>
        </p:nvSpPr>
        <p:spPr>
          <a:xfrm>
            <a:off x="0" y="6652632"/>
            <a:ext cx="4025688" cy="351418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5" name="Čuvar mesta za broj slajda 4"/>
          <p:cNvSpPr>
            <a:spLocks noGrp="1"/>
          </p:cNvSpPr>
          <p:nvPr>
            <p:ph type="sldNum" sz="quarter" idx="3"/>
          </p:nvPr>
        </p:nvSpPr>
        <p:spPr>
          <a:xfrm>
            <a:off x="5262212" y="6652632"/>
            <a:ext cx="4025688" cy="351418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FC7487F7-2A7B-407C-8233-D6C818D1478B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99832505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zaglavlj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5688" cy="351419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3" name="Čuvar mesta za datum 2"/>
          <p:cNvSpPr>
            <a:spLocks noGrp="1"/>
          </p:cNvSpPr>
          <p:nvPr>
            <p:ph type="dt" idx="1"/>
          </p:nvPr>
        </p:nvSpPr>
        <p:spPr>
          <a:xfrm>
            <a:off x="5262212" y="1"/>
            <a:ext cx="4025688" cy="351419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EF71576D-D693-4302-91DA-D2877EDEB354}" type="datetime1">
              <a:rPr lang="sr-Cyrl-RS" smtClean="0"/>
              <a:pPr/>
              <a:t>18.08.2022.</a:t>
            </a:fld>
            <a:endParaRPr lang="sr-Latn-CS"/>
          </a:p>
        </p:txBody>
      </p:sp>
      <p:sp>
        <p:nvSpPr>
          <p:cNvPr id="4" name="Čuvar mesta za sliku na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070225" y="876300"/>
            <a:ext cx="3149600" cy="2363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04" tIns="46552" rIns="93104" bIns="46552" rtlCol="0" anchor="ctr"/>
          <a:lstStyle/>
          <a:p>
            <a:endParaRPr lang="sr-Latn-CS"/>
          </a:p>
        </p:txBody>
      </p:sp>
      <p:sp>
        <p:nvSpPr>
          <p:cNvPr id="5" name="Čuvar mesta za napomene 4"/>
          <p:cNvSpPr>
            <a:spLocks noGrp="1"/>
          </p:cNvSpPr>
          <p:nvPr>
            <p:ph type="body" sz="quarter" idx="3"/>
          </p:nvPr>
        </p:nvSpPr>
        <p:spPr>
          <a:xfrm>
            <a:off x="929005" y="3370699"/>
            <a:ext cx="7432040" cy="2757845"/>
          </a:xfrm>
          <a:prstGeom prst="rect">
            <a:avLst/>
          </a:prstGeom>
        </p:spPr>
        <p:txBody>
          <a:bodyPr vert="horz" lIns="93104" tIns="46552" rIns="93104" bIns="46552" rtlCol="0"/>
          <a:lstStyle/>
          <a:p>
            <a:pPr lvl="0"/>
            <a:r>
              <a:rPr lang="sr-Latn-CS"/>
              <a:t>Kliknite i uredite tekst</a:t>
            </a:r>
          </a:p>
          <a:p>
            <a:pPr lvl="1"/>
            <a:r>
              <a:rPr lang="sr-Latn-CS"/>
              <a:t>Drugi nivo</a:t>
            </a:r>
          </a:p>
          <a:p>
            <a:pPr lvl="2"/>
            <a:r>
              <a:rPr lang="sr-Latn-CS"/>
              <a:t>Treći nivo</a:t>
            </a:r>
          </a:p>
          <a:p>
            <a:pPr lvl="3"/>
            <a:r>
              <a:rPr lang="sr-Latn-CS"/>
              <a:t>Četvrti nivo</a:t>
            </a:r>
          </a:p>
          <a:p>
            <a:pPr lvl="4"/>
            <a:r>
              <a:rPr lang="sr-Latn-CS"/>
              <a:t>Peti nivo</a:t>
            </a:r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4"/>
          </p:nvPr>
        </p:nvSpPr>
        <p:spPr>
          <a:xfrm>
            <a:off x="0" y="6652632"/>
            <a:ext cx="4025688" cy="351418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sr-Latn-C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5"/>
          </p:nvPr>
        </p:nvSpPr>
        <p:spPr>
          <a:xfrm>
            <a:off x="5262212" y="6652632"/>
            <a:ext cx="4025688" cy="351418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A763EB15-9A47-46D3-BAC2-E464987D1255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45172036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1</a:t>
            </a:fld>
            <a:endParaRPr lang="sr-Latn-C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7092B0A-0593-4C6E-A2BA-6E4D5218DBBA}" type="datetime1">
              <a:rPr lang="sr-Cyrl-RS" smtClean="0"/>
              <a:pPr/>
              <a:t>18.08.2022.</a:t>
            </a:fld>
            <a:endParaRPr lang="sr-Latn-C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EF71576D-D693-4302-91DA-D2877EDEB354}" type="datetime1">
              <a:rPr lang="sr-Cyrl-RS" smtClean="0"/>
              <a:pPr/>
              <a:t>18.08.2022.</a:t>
            </a:fld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19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822084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sliku na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Čuvar mesta za napomen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dirty="0"/>
          </a:p>
        </p:txBody>
      </p:sp>
      <p:sp>
        <p:nvSpPr>
          <p:cNvPr id="4" name="Čuvar mesta za broj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20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2055502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sliku na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Čuvar mesta za napomen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dirty="0"/>
          </a:p>
        </p:txBody>
      </p:sp>
      <p:sp>
        <p:nvSpPr>
          <p:cNvPr id="4" name="Čuvar mesta za broj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21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168280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EF71576D-D693-4302-91DA-D2877EDEB354}" type="datetime1">
              <a:rPr lang="sr-Cyrl-RS" smtClean="0"/>
              <a:pPr/>
              <a:t>18.08.2022.</a:t>
            </a:fld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22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798739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F71576D-D693-4302-91DA-D2877EDEB354}" type="datetime1">
              <a:rPr lang="sr-Cyrl-RS" smtClean="0"/>
              <a:pPr/>
              <a:t>18.08.2022.</a:t>
            </a:fld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2</a:t>
            </a:fld>
            <a:endParaRPr lang="sr-Latn-C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EF71576D-D693-4302-91DA-D2877EDEB354}" type="datetime1">
              <a:rPr lang="sr-Cyrl-RS" smtClean="0"/>
              <a:pPr/>
              <a:t>18.08.2022.</a:t>
            </a:fld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6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523692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EF71576D-D693-4302-91DA-D2877EDEB354}" type="datetime1">
              <a:rPr lang="sr-Cyrl-RS" smtClean="0"/>
              <a:pPr/>
              <a:t>18.08.2022.</a:t>
            </a:fld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8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718133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11</a:t>
            </a:fld>
            <a:endParaRPr lang="sr-Latn-C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46C42110-20B6-415F-A881-0C2FA3935D19}" type="datetime1">
              <a:rPr lang="sr-Cyrl-RS" smtClean="0"/>
              <a:pPr/>
              <a:t>18.08.2022.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0730069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sliku na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Čuvar mesta za napomen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dirty="0"/>
          </a:p>
        </p:txBody>
      </p:sp>
      <p:sp>
        <p:nvSpPr>
          <p:cNvPr id="4" name="Čuvar mesta za broj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12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649431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sliku na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Čuvar mesta za napomen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dirty="0"/>
          </a:p>
        </p:txBody>
      </p:sp>
      <p:sp>
        <p:nvSpPr>
          <p:cNvPr id="4" name="Čuvar mesta za broj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13</a:t>
            </a:fld>
            <a:endParaRPr lang="sr-Latn-C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DD79307-FD05-4323-8870-9EF786B8A4A8}" type="datetime1">
              <a:rPr lang="sr-Cyrl-RS" smtClean="0"/>
              <a:pPr/>
              <a:t>18.08.2022.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3681165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sliku na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Čuvar mesta za napomen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dirty="0"/>
          </a:p>
        </p:txBody>
      </p:sp>
      <p:sp>
        <p:nvSpPr>
          <p:cNvPr id="4" name="Čuvar mesta za broj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14</a:t>
            </a:fld>
            <a:endParaRPr lang="sr-Latn-C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DD79307-FD05-4323-8870-9EF786B8A4A8}" type="datetime1">
              <a:rPr lang="sr-Cyrl-RS" smtClean="0"/>
              <a:pPr/>
              <a:t>18.08.2022.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732009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sliku na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Čuvar mesta za napomen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CS" dirty="0"/>
          </a:p>
        </p:txBody>
      </p:sp>
      <p:sp>
        <p:nvSpPr>
          <p:cNvPr id="4" name="Čuvar mesta za broj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63EB15-9A47-46D3-BAC2-E464987D1255}" type="slidenum">
              <a:rPr lang="sr-Latn-CS" smtClean="0"/>
              <a:pPr/>
              <a:t>15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27798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016054590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33257038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991755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41964938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5005985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46836162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985277221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909477606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1941928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418920898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8474293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9876886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53694646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044042224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67259928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83574320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A526A-3CC8-44B2-9EAC-3B7226691585}" type="datetime1">
              <a:rPr lang="bs-Latn-BA" smtClean="0"/>
              <a:pPr/>
              <a:t>18. 8. 2022.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E4B4BDA-1E1E-4429-89B8-BA423FC377D7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789335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5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5000"/>
                <a:lumMod val="110000"/>
              </a:schemeClr>
            </a:gs>
            <a:gs pos="88000">
              <a:schemeClr val="accent1">
                <a:tint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8208912" cy="6264696"/>
          </a:xfr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lvl="0" algn="ctr" fontAlgn="base">
              <a:spcAft>
                <a:spcPct val="0"/>
              </a:spcAft>
            </a:pPr>
            <a:br>
              <a:rPr lang="sr-Cyrl-CS" altLang="sr-Latn-R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br>
              <a:rPr lang="sr-Cyrl-CS" sz="36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CS" sz="3100" b="1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Провјера</a:t>
            </a:r>
            <a:r>
              <a:rPr lang="en-US" sz="31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1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постигнућа</a:t>
            </a:r>
            <a:r>
              <a:rPr lang="sr-Latn-RS" sz="31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1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ученика </a:t>
            </a:r>
            <a:br>
              <a:rPr lang="sr-Latn-RS" sz="31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CS" sz="31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петог разреда</a:t>
            </a:r>
            <a:r>
              <a:rPr lang="en-US" sz="31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1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основне школе из </a:t>
            </a:r>
            <a:br>
              <a:rPr lang="sr-Cyrl-CS" sz="31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CS" sz="31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Српског језика и Математике</a:t>
            </a:r>
            <a:br>
              <a:rPr lang="sr-Cyrl-CS" sz="31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CS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школска 20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sr-Cyrl-CS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/20</a:t>
            </a:r>
            <a:r>
              <a:rPr lang="en-US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sr-Cyrl-CS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година</a:t>
            </a:r>
            <a:br>
              <a:rPr lang="sr-Latn-CS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11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sr-Cyrl-RS" sz="11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sr-Cyrl-RS" sz="16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RS" sz="16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</a:t>
            </a:r>
            <a:br>
              <a:rPr lang="sr-Cyrl-R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sr-Cyrl-RS" sz="1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вгуст, 2022.</a:t>
            </a:r>
            <a:r>
              <a:rPr lang="sr-Latn-RS" sz="1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8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године</a:t>
            </a:r>
            <a:br>
              <a:rPr lang="bs-Cyrl-BA" sz="2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bs-Latn-BA" sz="2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 flipV="1">
            <a:off x="1259632" y="6669360"/>
            <a:ext cx="7579568" cy="72008"/>
          </a:xfrm>
        </p:spPr>
        <p:txBody>
          <a:bodyPr anchor="ctr">
            <a:normAutofit fontScale="25000" lnSpcReduction="20000"/>
          </a:bodyPr>
          <a:lstStyle/>
          <a:p>
            <a:pPr algn="ctr"/>
            <a:r>
              <a:rPr lang="sr-Cyrl-RS" dirty="0"/>
              <a:t>                                                                                </a:t>
            </a:r>
            <a:endParaRPr lang="bs-Latn-B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>
                <a:latin typeface="Times New Roman" pitchFamily="18" charset="0"/>
                <a:cs typeface="Times New Roman" pitchFamily="18" charset="0"/>
              </a:rPr>
              <a:pPr/>
              <a:t>1</a:t>
            </a:fld>
            <a:endParaRPr lang="bs-Latn-B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186206" y="1196752"/>
            <a:ext cx="8771588" cy="5419262"/>
          </a:xfr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82296" indent="0" algn="just">
              <a:spcAft>
                <a:spcPts val="0"/>
              </a:spcAft>
              <a:buNone/>
            </a:pPr>
            <a:r>
              <a:rPr lang="en-US" sz="2800" dirty="0">
                <a:latin typeface="Times New Roman"/>
                <a:ea typeface="Times New Roman"/>
              </a:rPr>
              <a:t> </a:t>
            </a:r>
            <a:endParaRPr lang="sr-Cyrl-RS" sz="720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82296" indent="0" algn="just">
              <a:spcAft>
                <a:spcPts val="0"/>
              </a:spcAft>
              <a:buNone/>
            </a:pPr>
            <a:endParaRPr lang="bs-Cyrl-BA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ClrTx/>
            </a:pPr>
            <a:endParaRPr lang="bs-Cyrl-BA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Clr>
                <a:srgbClr val="3891A7"/>
              </a:buClr>
            </a:pPr>
            <a:endParaRPr lang="sr-Cyrl-CS" sz="31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 algn="just">
              <a:buClr>
                <a:srgbClr val="3891A7"/>
              </a:buClr>
              <a:buNone/>
            </a:pPr>
            <a:endParaRPr lang="sr-Latn-CS" sz="1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10</a:t>
            </a:fld>
            <a:endParaRPr lang="bs-Latn-BA"/>
          </a:p>
        </p:txBody>
      </p:sp>
      <p:sp>
        <p:nvSpPr>
          <p:cNvPr id="6" name="Naslov 1">
            <a:extLst>
              <a:ext uri="{FF2B5EF4-FFF2-40B4-BE49-F238E27FC236}">
                <a16:creationId xmlns:a16="http://schemas.microsoft.com/office/drawing/2014/main" id="{269793A4-33A8-C0B6-9EA9-A621A8DE7E74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8784976" cy="1008112"/>
          </a:xfrm>
          <a:prstGeom prst="rect">
            <a:avLst/>
          </a:prstGeom>
          <a:ln w="12700" cap="rnd" cmpd="sng" algn="ctr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sr-Cyrl-CS" sz="9600" dirty="0">
                <a:solidFill>
                  <a:prstClr val="black"/>
                </a:solidFill>
                <a:latin typeface="Times New Roman"/>
                <a:ea typeface="Times New Roman"/>
              </a:rPr>
              <a:t>Задацима објективног типа из </a:t>
            </a:r>
            <a:r>
              <a:rPr lang="sr-Cyrl-CS" sz="9600" b="1" dirty="0">
                <a:solidFill>
                  <a:prstClr val="black"/>
                </a:solidFill>
                <a:latin typeface="Times New Roman"/>
                <a:ea typeface="Times New Roman"/>
              </a:rPr>
              <a:t>Српског језика </a:t>
            </a:r>
            <a:r>
              <a:rPr lang="sr-Cyrl-CS" sz="9600" dirty="0">
                <a:solidFill>
                  <a:prstClr val="black"/>
                </a:solidFill>
                <a:latin typeface="Times New Roman"/>
                <a:ea typeface="Times New Roman"/>
              </a:rPr>
              <a:t>настојали смо сазнати колико су ученици остварили очекиване исходе тј. колико су у стању да</a:t>
            </a:r>
            <a:r>
              <a:rPr lang="bs-Latn-BA" sz="9600" dirty="0">
                <a:solidFill>
                  <a:prstClr val="black"/>
                </a:solidFill>
                <a:latin typeface="Times New Roman"/>
                <a:ea typeface="Times New Roman"/>
              </a:rPr>
              <a:t>:</a:t>
            </a:r>
            <a:endParaRPr lang="sr-Cyrl-RS" sz="96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endParaRPr lang="ru-RU" sz="80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sr-Cyrl-CS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 неправилно </a:t>
            </a:r>
            <a:r>
              <a:rPr lang="sr-Cyrl-CS" sz="8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употријебљену</a:t>
            </a:r>
            <a:r>
              <a:rPr lang="sr-Cyrl-CS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8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рјечцу</a:t>
            </a:r>
            <a:r>
              <a:rPr lang="sr-Cyrl-CS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уз именице, глаголе и </a:t>
            </a:r>
            <a:r>
              <a:rPr lang="sr-Cyrl-CS" sz="8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придјеве</a:t>
            </a:r>
            <a:r>
              <a:rPr lang="sr-Cyrl-CS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уоче и разликују врсте </a:t>
            </a:r>
            <a:r>
              <a:rPr lang="sr-Cyrl-CS" sz="80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ријечи</a:t>
            </a: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(именица, глагол, придјев, </a:t>
            </a:r>
            <a:r>
              <a:rPr lang="sr-Cyrl-CS" sz="80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замјеница</a:t>
            </a: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en-US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напишу ијекавски</a:t>
            </a:r>
            <a:r>
              <a:rPr lang="sr-Latn-CS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lang="sr-Latn-CS" sz="8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обликом</a:t>
            </a:r>
            <a:r>
              <a:rPr lang="sr-Cyrl-CS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екавске облике датих </a:t>
            </a:r>
            <a:r>
              <a:rPr lang="sr-Cyrl-CS" sz="8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ријечи</a:t>
            </a:r>
            <a:r>
              <a:rPr lang="sr-Cyrl-CS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одређују значење и правилно пишу скраћенице, </a:t>
            </a:r>
            <a:endParaRPr lang="en-US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bs-Cyrl-BA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разликују реченице по значењу (изјавне, упитне, узвичне) и облику (потврдне, одричне), </a:t>
            </a:r>
            <a:endParaRPr lang="en-US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bs-Cyrl-BA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препознају главне </a:t>
            </a:r>
            <a:r>
              <a:rPr lang="bs-Cyrl-BA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дијелове реченице, </a:t>
            </a:r>
            <a:r>
              <a:rPr lang="bs-Cyrl-BA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издвоје прилошку одредбу за вријеме и мјесто у датој реченици,</a:t>
            </a:r>
            <a:endParaRPr lang="en-US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примијењују</a:t>
            </a:r>
            <a:r>
              <a:rPr lang="sr-Cyrl-CS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правописна правила: правилно пишу велико слово (властита имена, имена улица, тргова, установа, књига и часописа),</a:t>
            </a:r>
            <a:endParaRPr lang="en-US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bs-Cyrl-BA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читају са истраживањем и изведу закључак на основу информација у датом тексту.</a:t>
            </a:r>
            <a:endParaRPr lang="en-US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algn="ctr">
              <a:spcBef>
                <a:spcPts val="600"/>
              </a:spcBef>
            </a:pPr>
            <a:endParaRPr lang="ru-RU" sz="8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5760" indent="-283464" algn="ctr">
              <a:spcBef>
                <a:spcPts val="600"/>
              </a:spcBef>
            </a:pPr>
            <a:endParaRPr lang="ru-RU" sz="8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5760" indent="-283464" algn="ctr">
              <a:spcBef>
                <a:spcPts val="600"/>
              </a:spcBef>
            </a:pPr>
            <a:endParaRPr lang="ru-RU" sz="8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5760" indent="-283464" algn="ctr">
              <a:spcBef>
                <a:spcPts val="600"/>
              </a:spcBef>
            </a:pPr>
            <a:br>
              <a:rPr lang="bs-Latn-BA" sz="80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br>
              <a:rPr lang="bs-Cyrl-BA" sz="8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sr-Latn-C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912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64297"/>
            <a:ext cx="8712968" cy="792088"/>
          </a:xfr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Резултати из Српског језика по </a:t>
            </a: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егијама и на нивоу</a:t>
            </a:r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Републике Српске</a:t>
            </a:r>
            <a:endParaRPr lang="en-GB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DE09AC8D-B2A0-C94A-4E1B-447D6D7217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3062506"/>
              </p:ext>
            </p:extLst>
          </p:nvPr>
        </p:nvGraphicFramePr>
        <p:xfrm>
          <a:off x="107504" y="1124744"/>
          <a:ext cx="8928992" cy="554461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102425748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8305777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22787548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088837382"/>
                    </a:ext>
                  </a:extLst>
                </a:gridCol>
                <a:gridCol w="764989">
                  <a:extLst>
                    <a:ext uri="{9D8B030D-6E8A-4147-A177-3AD203B41FA5}">
                      <a16:colId xmlns:a16="http://schemas.microsoft.com/office/drawing/2014/main" val="814317012"/>
                    </a:ext>
                  </a:extLst>
                </a:gridCol>
                <a:gridCol w="829259">
                  <a:extLst>
                    <a:ext uri="{9D8B030D-6E8A-4147-A177-3AD203B41FA5}">
                      <a16:colId xmlns:a16="http://schemas.microsoft.com/office/drawing/2014/main" val="1749294304"/>
                    </a:ext>
                  </a:extLst>
                </a:gridCol>
                <a:gridCol w="775482">
                  <a:extLst>
                    <a:ext uri="{9D8B030D-6E8A-4147-A177-3AD203B41FA5}">
                      <a16:colId xmlns:a16="http://schemas.microsoft.com/office/drawing/2014/main" val="630067793"/>
                    </a:ext>
                  </a:extLst>
                </a:gridCol>
                <a:gridCol w="801900">
                  <a:extLst>
                    <a:ext uri="{9D8B030D-6E8A-4147-A177-3AD203B41FA5}">
                      <a16:colId xmlns:a16="http://schemas.microsoft.com/office/drawing/2014/main" val="3828558037"/>
                    </a:ext>
                  </a:extLst>
                </a:gridCol>
                <a:gridCol w="830201">
                  <a:extLst>
                    <a:ext uri="{9D8B030D-6E8A-4147-A177-3AD203B41FA5}">
                      <a16:colId xmlns:a16="http://schemas.microsoft.com/office/drawing/2014/main" val="1880651484"/>
                    </a:ext>
                  </a:extLst>
                </a:gridCol>
                <a:gridCol w="641518">
                  <a:extLst>
                    <a:ext uri="{9D8B030D-6E8A-4147-A177-3AD203B41FA5}">
                      <a16:colId xmlns:a16="http://schemas.microsoft.com/office/drawing/2014/main" val="4015688759"/>
                    </a:ext>
                  </a:extLst>
                </a:gridCol>
                <a:gridCol w="829259">
                  <a:extLst>
                    <a:ext uri="{9D8B030D-6E8A-4147-A177-3AD203B41FA5}">
                      <a16:colId xmlns:a16="http://schemas.microsoft.com/office/drawing/2014/main" val="888868654"/>
                    </a:ext>
                  </a:extLst>
                </a:gridCol>
              </a:tblGrid>
              <a:tr h="13775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Регија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 школа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vert="vert270" anchor="ctr"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 </a:t>
                      </a:r>
                      <a:r>
                        <a:rPr lang="sr-Cyrl-C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одјељења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vert="vert270" anchor="ctr"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Укупно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ученика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vert="vert270" anchor="ctr"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ученика који су радили задатке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vert="vert270" anchor="ctr"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Проценат ученика који су радили задатке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vert="vert270"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Ниво постигнућа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vert="vert270"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vert="vert270" anchor="ctr"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C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Просјечна</a:t>
                      </a: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C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оцјена</a:t>
                      </a: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крају </a:t>
                      </a: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првог полугодишта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vert="vert270" anchor="ctr"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C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Просјечна</a:t>
                      </a: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C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оцјена</a:t>
                      </a: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ЗОТ-а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vert="vert270" anchor="ctr"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Разлика </a:t>
                      </a:r>
                      <a:r>
                        <a:rPr lang="sr-Cyrl-C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просјечних</a:t>
                      </a:r>
                      <a:r>
                        <a:rPr lang="sr-Cyrl-C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C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оцјена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vert="vert270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1515821"/>
                  </a:ext>
                </a:extLst>
              </a:tr>
              <a:tr h="5140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sr-Cyrl-C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Бања Лука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96,85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sr-Cyrl-RS" sz="20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sr-Cyrl-RS" sz="20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037546"/>
                  </a:ext>
                </a:extLst>
              </a:tr>
              <a:tr h="5140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sr-Cyrl-C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Приједор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64,98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754355"/>
                  </a:ext>
                </a:extLst>
              </a:tr>
              <a:tr h="5140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sr-Cyrl-CS" sz="1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Херцеговина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</a:t>
                      </a: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64,97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</a:t>
                      </a: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</a:t>
                      </a: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619885"/>
                  </a:ext>
                </a:extLst>
              </a:tr>
              <a:tr h="5140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Бијељина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НП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sr-Cyrl-R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sr-Cyrl-R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126148"/>
                  </a:ext>
                </a:extLst>
              </a:tr>
              <a:tr h="5140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Бирач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97,56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ННП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54,85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760137"/>
                  </a:ext>
                </a:extLst>
              </a:tr>
              <a:tr h="5686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sr-Cyrl-CS" sz="1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Сарајевско-романијска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439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</a:t>
                      </a: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НП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sr-Cyrl-RS" sz="2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4,43</a:t>
                      </a:r>
                      <a:endParaRPr lang="en-US" sz="2000" b="1" dirty="0"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4,13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,72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0266447"/>
                  </a:ext>
                </a:extLst>
              </a:tr>
              <a:tr h="5140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Добој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628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НП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sr-Cyrl-R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1,93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24199"/>
                  </a:ext>
                </a:extLst>
              </a:tr>
              <a:tr h="5140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СВЕГА: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97,03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60,71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4,10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b"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 anchor="ctr"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081" marR="60081" marT="0" marB="0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6448067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11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618345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74929" y="688055"/>
            <a:ext cx="8682168" cy="806073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sr-Cyrl-CS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Преглед резултата</a:t>
            </a:r>
            <a:r>
              <a:rPr lang="sr-Cyrl-CS" sz="27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задацима</a:t>
            </a:r>
            <a:r>
              <a:rPr lang="bs-Cyrl-BA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 Српског језика </a:t>
            </a:r>
            <a:br>
              <a:rPr lang="bs-Cyrl-BA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s-Cyrl-BA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нивоу Републике Српске </a:t>
            </a:r>
            <a:br>
              <a:rPr lang="bs-Cyrl-BA" sz="2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bs-Cyrl-BA" sz="31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bs-Cyrl-BA" sz="31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Latn-CS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Latn-CS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Latn-CS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sr-Latn-CS" dirty="0"/>
          </a:p>
        </p:txBody>
      </p:sp>
      <p:graphicFrame>
        <p:nvGraphicFramePr>
          <p:cNvPr id="6" name="Čuvar mesta za sadržaj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215703"/>
              </p:ext>
            </p:extLst>
          </p:nvPr>
        </p:nvGraphicFramePr>
        <p:xfrm>
          <a:off x="236509" y="1988840"/>
          <a:ext cx="8826182" cy="1636522"/>
        </p:xfrm>
        <a:graphic>
          <a:graphicData uri="http://schemas.openxmlformats.org/drawingml/2006/table">
            <a:tbl>
              <a:tblPr/>
              <a:tblGrid>
                <a:gridCol w="1121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4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3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3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43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3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9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43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437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437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2981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445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Редни </a:t>
                      </a:r>
                      <a:r>
                        <a:rPr lang="sr-Cyrl-RS" sz="1400" b="1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C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</a:t>
                      </a:r>
                      <a:endParaRPr lang="sr-Cyrl-R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задатка</a:t>
                      </a:r>
                      <a:endParaRPr lang="sr-Latn-CS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40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sr-Latn-C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</a:t>
                      </a:r>
                      <a:endParaRPr lang="sr-Latn-C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80,20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64,76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78,50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70,85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89,97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49,74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64,90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highlight>
                            <a:srgbClr val="00FFFF"/>
                          </a:highlight>
                          <a:latin typeface="Times New Roman"/>
                          <a:ea typeface="Times New Roman"/>
                        </a:rPr>
                        <a:t>90,53</a:t>
                      </a:r>
                      <a:endParaRPr lang="en-GB" sz="2000" b="1" dirty="0">
                        <a:highlight>
                          <a:srgbClr val="00FFFF"/>
                        </a:highligh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68,76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40,85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632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4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Ниво</a:t>
                      </a:r>
                      <a:r>
                        <a:rPr lang="sr-Latn-C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CS" sz="14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</a:t>
                      </a:r>
                      <a:endParaRPr lang="sr-Latn-C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20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ВНП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СНП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20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ВНП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СНП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20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ВНП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ННП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СНП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20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ВНП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СНП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НЗП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12</a:t>
            </a:fld>
            <a:endParaRPr lang="bs-Latn-BA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061817"/>
              </p:ext>
            </p:extLst>
          </p:nvPr>
        </p:nvGraphicFramePr>
        <p:xfrm>
          <a:off x="236510" y="4149080"/>
          <a:ext cx="8826181" cy="1671902"/>
        </p:xfrm>
        <a:graphic>
          <a:graphicData uri="http://schemas.openxmlformats.org/drawingml/2006/table">
            <a:tbl>
              <a:tblPr/>
              <a:tblGrid>
                <a:gridCol w="1121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2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79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27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27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79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7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4798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227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156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Редни </a:t>
                      </a:r>
                      <a:r>
                        <a:rPr lang="sr-Cyrl-RS" sz="1400" b="1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sr-Latn-C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</a:t>
                      </a:r>
                      <a:endParaRPr lang="sr-Cyrl-R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задатка</a:t>
                      </a:r>
                      <a:endParaRPr lang="sr-Latn-CS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7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sr-Latn-C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</a:t>
                      </a:r>
                      <a:endParaRPr lang="sr-Latn-C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74,45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60,68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52,03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72,60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75,18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68,16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48,91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52,43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highlight>
                            <a:srgbClr val="00FFFF"/>
                          </a:highlight>
                          <a:latin typeface="Times New Roman"/>
                          <a:ea typeface="Times New Roman"/>
                        </a:rPr>
                        <a:t>26,24</a:t>
                      </a:r>
                      <a:endParaRPr lang="en-GB" sz="2000" dirty="0">
                        <a:solidFill>
                          <a:srgbClr val="FF0000"/>
                        </a:solidFill>
                        <a:highlight>
                          <a:srgbClr val="00FFFF"/>
                        </a:highlight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49,70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4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4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Ниво</a:t>
                      </a:r>
                      <a:r>
                        <a:rPr lang="sr-Latn-CS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CS" sz="14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</a:t>
                      </a:r>
                      <a:endParaRPr lang="sr-Latn-C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СНП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СНП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ННП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СНП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20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ВНП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СНП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ННП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ННП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RS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НЗП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ННП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6466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71600" y="1124744"/>
            <a:ext cx="7344816" cy="792088"/>
          </a:xfr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Задаци ријешени на </a:t>
            </a:r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високом ниво постигнућа </a:t>
            </a:r>
            <a:br>
              <a:rPr lang="sr-Latn-C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C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13</a:t>
            </a:fld>
            <a:endParaRPr lang="bs-Latn-B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16F75E-0A4A-E620-9627-EC500BB4B8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59" r="16371"/>
          <a:stretch/>
        </p:blipFill>
        <p:spPr>
          <a:xfrm>
            <a:off x="827584" y="2060848"/>
            <a:ext cx="770485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881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27584" y="1113670"/>
            <a:ext cx="7272808" cy="792088"/>
          </a:xfr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Задаци ријешени на </a:t>
            </a:r>
            <a:b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ниском и незадовољавајућем </a:t>
            </a:r>
            <a: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ниво постигнућа </a:t>
            </a:r>
            <a:br>
              <a:rPr lang="sr-Latn-C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C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25099FD-EF22-9FEE-456E-18B2DCBCEA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991" r="16753" b="-1"/>
          <a:stretch/>
        </p:blipFill>
        <p:spPr>
          <a:xfrm>
            <a:off x="539552" y="2138332"/>
            <a:ext cx="7920880" cy="361147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14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7322222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15</a:t>
            </a:fld>
            <a:endParaRPr lang="bs-Latn-BA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575C954E-96B2-F450-2EE1-0F7652F6B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256779"/>
              </p:ext>
            </p:extLst>
          </p:nvPr>
        </p:nvGraphicFramePr>
        <p:xfrm>
          <a:off x="323528" y="1268760"/>
          <a:ext cx="8352928" cy="3443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28">
                  <a:extLst>
                    <a:ext uri="{9D8B030D-6E8A-4147-A177-3AD203B41FA5}">
                      <a16:colId xmlns:a16="http://schemas.microsoft.com/office/drawing/2014/main" val="3123981969"/>
                    </a:ext>
                  </a:extLst>
                </a:gridCol>
              </a:tblGrid>
              <a:tr h="94690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r-Cyrl-RS" sz="1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Ниво и проценат </a:t>
                      </a:r>
                      <a:r>
                        <a:rPr lang="sr-Cyrl-RS" sz="24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ријешености</a:t>
                      </a:r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задатака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према нивоима сложености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r-Cyrl-RS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386902"/>
                  </a:ext>
                </a:extLst>
              </a:tr>
              <a:tr h="65393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Први 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ниво (1, 2, 3, 4, 5, 6, 9, 11, 13. задатак) – </a:t>
                      </a:r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69,92</a:t>
                      </a: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 %  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(СНП)</a:t>
                      </a:r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sr-Cyrl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462815"/>
                  </a:ext>
                </a:extLst>
              </a:tr>
              <a:tr h="66301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Други 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ниво (7, 8, 10, 12, 14, 15, 16. задатак) – </a:t>
                      </a:r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67,56</a:t>
                      </a: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 % 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(СНП)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314302"/>
                  </a:ext>
                </a:extLst>
              </a:tr>
              <a:tr h="66301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          Трећи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 ниво (17, 18, 19, 20) – </a:t>
                      </a:r>
                      <a:r>
                        <a:rPr lang="en-US" sz="2400" b="1" dirty="0">
                          <a:latin typeface="Times New Roman" pitchFamily="18" charset="0"/>
                          <a:cs typeface="Times New Roman" pitchFamily="18" charset="0"/>
                        </a:rPr>
                        <a:t>44,32</a:t>
                      </a: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 % 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(НЗП)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580713"/>
                  </a:ext>
                </a:extLst>
              </a:tr>
            </a:tbl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CF17E22-A49E-2E00-8DB4-E9992CE62D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915709"/>
              </p:ext>
            </p:extLst>
          </p:nvPr>
        </p:nvGraphicFramePr>
        <p:xfrm>
          <a:off x="2987824" y="5050600"/>
          <a:ext cx="1152128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3" imgW="914400" imgH="792417" progId="Word.Document.12">
                  <p:embed/>
                </p:oleObj>
              </mc:Choice>
              <mc:Fallback>
                <p:oleObj name="Document" showAsIcon="1" r:id="rId3" imgW="914400" imgH="792417" progId="Word.Document.12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CF17E22-A49E-2E00-8DB4-E9992CE62D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87824" y="5050600"/>
                        <a:ext cx="1152128" cy="1080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D9AD50E-F19D-45CF-7062-87A4E30972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33557"/>
              </p:ext>
            </p:extLst>
          </p:nvPr>
        </p:nvGraphicFramePr>
        <p:xfrm>
          <a:off x="4211960" y="5049180"/>
          <a:ext cx="1080120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400" imgH="792417" progId="Word.Document.12">
                  <p:embed/>
                </p:oleObj>
              </mc:Choice>
              <mc:Fallback>
                <p:oleObj name="Document" showAsIcon="1" r:id="rId5" imgW="914400" imgH="792417" progId="Word.Documen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D9AD50E-F19D-45CF-7062-87A4E30972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11960" y="5049180"/>
                        <a:ext cx="1080120" cy="1080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7873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A2D3D09F-A804-568E-237C-9F05D4BE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404664"/>
            <a:ext cx="7704856" cy="504056"/>
          </a:xfrm>
          <a:solidFill>
            <a:schemeClr val="accent1"/>
          </a:solidFill>
          <a:ln w="28575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Проценат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ријешености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задатака</a:t>
            </a:r>
            <a:r>
              <a:rPr lang="sr-Cyrl-R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Математике</a:t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sr-Latn-R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17FF1B96-294E-0F58-7030-1303207D55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027786"/>
            <a:ext cx="9144000" cy="3403540"/>
          </a:xfrm>
          <a:solidFill>
            <a:schemeClr val="accent2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457200" indent="-457200">
              <a:buClrTx/>
              <a:buAutoNum type="arabicPeriod"/>
            </a:pP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Мјесна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вриједност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десетица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броју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568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sr-Latn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8, 6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sr-Cyrl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sr-Cyrl-RS" altLang="sr-Latn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(87%)</a:t>
            </a:r>
          </a:p>
          <a:p>
            <a:pPr marL="0" indent="0">
              <a:buClrTx/>
              <a:buNone/>
            </a:pP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sr-Cyrl-RS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Tx/>
              <a:buNone/>
            </a:pP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највећи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троцифрени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коме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цифра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десетица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5. </a:t>
            </a:r>
            <a:r>
              <a:rPr lang="sr-Cyrl-RS" altLang="sr-Latn-R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altLang="sr-Latn-R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75%</a:t>
            </a:r>
            <a:r>
              <a:rPr lang="sr-Cyrl-RS" altLang="sr-Latn-R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ClrTx/>
              <a:buNone/>
            </a:pPr>
            <a:endParaRPr lang="en-US" altLang="sr-Latn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panose="020B0604020202020204" pitchFamily="34" charset="0"/>
              <a:buNone/>
            </a:pP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9 000 000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облику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sr-Latn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10n,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буде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двоцифрен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број</a:t>
            </a:r>
            <a:r>
              <a:rPr lang="sr-Cyrl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                                                </a:t>
            </a:r>
            <a:r>
              <a:rPr lang="sr-Cyrl-RS" altLang="sr-Latn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altLang="sr-Latn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38%</a:t>
            </a:r>
            <a:r>
              <a:rPr lang="sr-Cyrl-RS" altLang="sr-Latn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sr-Latn-R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1E6C3B-693E-D2E5-8371-371AF83695D4}"/>
              </a:ext>
            </a:extLst>
          </p:cNvPr>
          <p:cNvSpPr txBox="1"/>
          <p:nvPr/>
        </p:nvSpPr>
        <p:spPr>
          <a:xfrm>
            <a:off x="1961422" y="1465620"/>
            <a:ext cx="500120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</a:t>
            </a:r>
            <a:r>
              <a:rPr lang="sr-Latn-RS" altLang="sr-Latn-R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дни</a:t>
            </a:r>
            <a:r>
              <a:rPr lang="en-US" altLang="sr-Latn-R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бројеви</a:t>
            </a:r>
            <a:endParaRPr 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8CDEF-8175-781E-3106-570C88E77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639" y="988330"/>
            <a:ext cx="6842721" cy="550689"/>
          </a:xfrm>
          <a:solidFill>
            <a:schemeClr val="accent2">
              <a:lumMod val="40000"/>
              <a:lumOff val="6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Множење</a:t>
            </a:r>
            <a:r>
              <a:rPr lang="en-US" altLang="sr-Latn-R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дијељење</a:t>
            </a:r>
            <a:r>
              <a:rPr lang="en-US" altLang="sr-Latn-R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природних</a:t>
            </a:r>
            <a:r>
              <a:rPr lang="en-US" altLang="sr-Latn-R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бројева</a:t>
            </a:r>
            <a:endParaRPr lang="sr-Latn-R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1F562A-5B61-0732-1C44-6E2E1C30C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628800"/>
            <a:ext cx="8784976" cy="4412563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indent="0">
              <a:buClrTx/>
              <a:buNone/>
              <a:defRPr/>
            </a:pPr>
            <a:r>
              <a:rPr lang="sr-Latn-R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Израчунај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бројева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6 и 8;  4 и 7;  8 и 9.</a:t>
            </a:r>
            <a:r>
              <a:rPr 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sr-Cyrl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89%</a:t>
            </a:r>
            <a:r>
              <a:rPr lang="sr-Cyrl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Tx/>
              <a:buNone/>
              <a:defRPr/>
            </a:pPr>
            <a:endParaRPr lang="sr-Cyrl-R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sr-Cyrl-B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Подијели и одреди остатак.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305 186 : 5 =  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sr-Cyrl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58%</a:t>
            </a:r>
            <a:r>
              <a:rPr lang="sr-Cyrl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Arial" charset="0"/>
              <a:buNone/>
              <a:defRPr/>
            </a:pPr>
            <a:endParaRPr lang="sr-Cyrl-R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Вриједност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израза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53 182 – (85 + а) • m,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 = 165, m = 8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sr-Cyrl-B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а) 51128; б) 51 382; в) 51 182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sr-Cyrl-B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г) 51 309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sr-Cyrl-B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д) 51 216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заокружи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тачан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одговор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sr-Cyrl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59%</a:t>
            </a:r>
            <a:r>
              <a:rPr lang="sr-Cyrl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charset="0"/>
              <a:buNone/>
              <a:defRPr/>
            </a:pPr>
            <a:r>
              <a:rPr 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endParaRPr lang="sr-Latn-R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9E3F00-CADA-A086-11DF-647E0A274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17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6368133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1908B-38DA-FECA-2BF8-B6B918D60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6643" y="1448281"/>
            <a:ext cx="6770713" cy="576064"/>
          </a:xfr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Математички</a:t>
            </a:r>
            <a:r>
              <a:rPr lang="en-US" altLang="sr-Latn-R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изрази</a:t>
            </a:r>
            <a:r>
              <a:rPr lang="en-US" altLang="sr-Latn-R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en-US" altLang="sr-Latn-R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више</a:t>
            </a:r>
            <a:r>
              <a:rPr lang="en-US" altLang="sr-Latn-R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операција</a:t>
            </a:r>
            <a:endParaRPr lang="sr-Latn-R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B876CA-1C2E-06E7-D483-6B160EC519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164503"/>
            <a:ext cx="8210874" cy="3736701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rgbClr val="00B050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Израчунај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 + 8 • 2 =                  </a:t>
            </a:r>
            <a:r>
              <a:rPr lang="sr-Latn-R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R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sr-Cyrl-RS" alt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alt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73%</a:t>
            </a:r>
            <a:r>
              <a:rPr lang="sr-Cyrl-RS" alt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en-US" altLang="sr-Latn-R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panose="020B0604020202020204" pitchFamily="34" charset="0"/>
              <a:buNone/>
            </a:pP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Одреди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број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164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пута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већи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количника</a:t>
            </a:r>
            <a:endParaRPr lang="sr-Latn-RS" altLang="sr-Latn-R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panose="020B0604020202020204" pitchFamily="34" charset="0"/>
              <a:buNone/>
            </a:pPr>
            <a:r>
              <a:rPr lang="sr-Latn-R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бројева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1248 и 48.   </a:t>
            </a:r>
            <a:r>
              <a:rPr lang="sr-Latn-R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alt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39%</a:t>
            </a:r>
            <a:r>
              <a:rPr lang="sr-Cyrl-RS" alt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514350" indent="-514350">
              <a:buFont typeface="Arial" panose="020B0604020202020204" pitchFamily="34" charset="0"/>
              <a:buNone/>
            </a:pPr>
            <a:endParaRPr lang="en-US" altLang="sr-Latn-R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panose="020B0604020202020204" pitchFamily="34" charset="0"/>
              <a:buNone/>
            </a:pP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заграде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написана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једнакост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</a:t>
            </a:r>
            <a:endParaRPr lang="sr-Latn-RS" altLang="sr-Latn-R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panose="020B0604020202020204" pitchFamily="34" charset="0"/>
              <a:buNone/>
            </a:pPr>
            <a:r>
              <a:rPr lang="sr-Latn-R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sr-Latn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тачна</a:t>
            </a:r>
            <a:r>
              <a:rPr lang="en-U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32 : 8 – 4 + 2 • 6 = 20</a:t>
            </a:r>
            <a:r>
              <a:rPr lang="sr-Latn-R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sr-Cyrl-RS" alt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alt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44%</a:t>
            </a:r>
            <a:r>
              <a:rPr lang="sr-Cyrl-RS" alt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RS" altLang="sr-Latn-R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panose="020B0604020202020204" pitchFamily="34" charset="0"/>
              <a:buNone/>
            </a:pPr>
            <a:r>
              <a:rPr lang="sr-Latn-RS" altLang="sr-Latn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</a:t>
            </a:r>
            <a:endParaRPr lang="sr-Latn-R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2FB53C-1F6A-D976-E63B-C950C9529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18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928670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460D363-212E-64A1-296A-AAE5D13E7B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147392"/>
              </p:ext>
            </p:extLst>
          </p:nvPr>
        </p:nvGraphicFramePr>
        <p:xfrm>
          <a:off x="143508" y="1196752"/>
          <a:ext cx="8856984" cy="5401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9494"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Регија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</a:t>
                      </a:r>
                    </a:p>
                    <a:p>
                      <a:pPr algn="ctr"/>
                      <a:r>
                        <a:rPr lang="sr-Cyrl-R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</a:t>
                      </a:r>
                    </a:p>
                    <a:p>
                      <a:pPr algn="ctr"/>
                      <a:r>
                        <a:rPr lang="sr-Cyrl-R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ученика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Нивои постигнућа (број школа)</a:t>
                      </a:r>
                      <a:endParaRPr lang="en-US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313">
                <a:tc>
                  <a:txBody>
                    <a:bodyPr/>
                    <a:lstStyle/>
                    <a:p>
                      <a:r>
                        <a:rPr lang="sr-Cyrl-RS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Бањалука</a:t>
                      </a:r>
                      <a:endParaRPr lang="en-US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1338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sr-Latn-R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  <a:endParaRPr lang="en-US" sz="24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ВНП=</a:t>
                      </a:r>
                      <a:r>
                        <a:rPr lang="sr-Latn-RS" sz="1800" dirty="0"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sr-Cyrl-RS" sz="1800" dirty="0"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sr-Cyrl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СНП=16;</a:t>
                      </a:r>
                    </a:p>
                    <a:p>
                      <a:r>
                        <a:rPr lang="sr-Cyrl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ННП=3;</a:t>
                      </a:r>
                      <a:r>
                        <a:rPr lang="sr-Latn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НЗП=3.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313">
                <a:tc>
                  <a:txBody>
                    <a:bodyPr/>
                    <a:lstStyle/>
                    <a:p>
                      <a:r>
                        <a:rPr lang="sr-Cyrl-RS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Приједор</a:t>
                      </a:r>
                      <a:endParaRPr lang="en-US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sr-Latn-R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942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2400" dirty="0"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2400" dirty="0"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ВНП=0; </a:t>
                      </a:r>
                      <a:r>
                        <a:rPr lang="sr-Cyrl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СНП=7</a:t>
                      </a:r>
                    </a:p>
                    <a:p>
                      <a:r>
                        <a:rPr lang="sr-Cyrl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ННП=11; </a:t>
                      </a:r>
                      <a:r>
                        <a:rPr lang="sr-Cyrl-RS" sz="1800" dirty="0">
                          <a:highlight>
                            <a:srgbClr val="FF00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НЗП=5.</a:t>
                      </a:r>
                      <a:endParaRPr lang="en-US" sz="1800" dirty="0">
                        <a:highlight>
                          <a:srgbClr val="FF0000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5313">
                <a:tc>
                  <a:txBody>
                    <a:bodyPr/>
                    <a:lstStyle/>
                    <a:p>
                      <a:r>
                        <a:rPr lang="sr-Cyrl-RS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Добој</a:t>
                      </a:r>
                      <a:endParaRPr lang="en-US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859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58</a:t>
                      </a:r>
                      <a:endParaRPr lang="en-US" sz="24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ВНП=2; СНП=9</a:t>
                      </a:r>
                    </a:p>
                    <a:p>
                      <a:r>
                        <a:rPr lang="sr-Cyrl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ННП=4; НЗП=2.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5313">
                <a:tc>
                  <a:txBody>
                    <a:bodyPr/>
                    <a:lstStyle/>
                    <a:p>
                      <a:r>
                        <a:rPr lang="sr-Cyrl-RS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Бијељина</a:t>
                      </a:r>
                      <a:endParaRPr lang="en-US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519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51</a:t>
                      </a:r>
                      <a:endParaRPr lang="en-US" sz="24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ВНП=0; </a:t>
                      </a:r>
                      <a:r>
                        <a:rPr lang="sr-Cyrl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СНП=1</a:t>
                      </a:r>
                    </a:p>
                    <a:p>
                      <a:r>
                        <a:rPr lang="sr-Cyrl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ННП=6; НЗП=2.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5313">
                <a:tc>
                  <a:txBody>
                    <a:bodyPr/>
                    <a:lstStyle/>
                    <a:p>
                      <a:r>
                        <a:rPr lang="sr-Cyrl-RS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Бирач</a:t>
                      </a:r>
                      <a:endParaRPr lang="en-US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420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50</a:t>
                      </a:r>
                      <a:endParaRPr lang="en-US" sz="24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ВНП=0; </a:t>
                      </a:r>
                      <a:r>
                        <a:rPr lang="sr-Cyrl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СНП=2</a:t>
                      </a:r>
                    </a:p>
                    <a:p>
                      <a:r>
                        <a:rPr lang="sr-Cyrl-R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ННП=3; НЗП=2.</a:t>
                      </a: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6173">
                <a:tc>
                  <a:txBody>
                    <a:bodyPr/>
                    <a:lstStyle/>
                    <a:p>
                      <a:r>
                        <a:rPr lang="sr-Cyrl-RS" sz="1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Сарајевско-</a:t>
                      </a:r>
                    </a:p>
                    <a:p>
                      <a:r>
                        <a:rPr lang="sr-Cyrl-RS" sz="1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романијска</a:t>
                      </a:r>
                      <a:endParaRPr lang="en-US" sz="1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404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58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>
                          <a:solidFill>
                            <a:srgbClr val="FF0000"/>
                          </a:solidFill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ВНП=0; </a:t>
                      </a:r>
                      <a:r>
                        <a:rPr lang="sr-Cyrl-RS" sz="1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СНП=4</a:t>
                      </a:r>
                    </a:p>
                    <a:p>
                      <a:r>
                        <a:rPr lang="sr-Cyrl-RS" sz="1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ННП=3; НЗП=2.</a:t>
                      </a:r>
                      <a:endParaRPr lang="en-US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7366">
                <a:tc>
                  <a:txBody>
                    <a:bodyPr/>
                    <a:lstStyle/>
                    <a:p>
                      <a:r>
                        <a:rPr lang="sr-Cyrl-RS" sz="1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Херцеговина</a:t>
                      </a:r>
                      <a:endParaRPr lang="en-US" sz="1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en-US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56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1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ВНП=1; СНП=1</a:t>
                      </a:r>
                    </a:p>
                    <a:p>
                      <a:r>
                        <a:rPr lang="sr-Cyrl-RS" sz="18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ННП=3; </a:t>
                      </a:r>
                      <a:r>
                        <a:rPr lang="sr-Cyrl-RS" sz="1800" dirty="0">
                          <a:solidFill>
                            <a:srgbClr val="FF0000"/>
                          </a:solidFill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НЗП=0.</a:t>
                      </a: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7366">
                <a:tc>
                  <a:txBody>
                    <a:bodyPr/>
                    <a:lstStyle/>
                    <a:p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Република</a:t>
                      </a:r>
                    </a:p>
                    <a:p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Српска</a:t>
                      </a:r>
                      <a:endParaRPr lang="en-US" sz="2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3" marR="91433" marT="45707" marB="45707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94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4726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58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</a:t>
                      </a:r>
                    </a:p>
                  </a:txBody>
                  <a:tcPr marL="68575" marR="68575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063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6A83E609-14A9-8DCA-6770-110A1CDB8A59}"/>
              </a:ext>
            </a:extLst>
          </p:cNvPr>
          <p:cNvSpPr txBox="1">
            <a:spLocks/>
          </p:cNvSpPr>
          <p:nvPr/>
        </p:nvSpPr>
        <p:spPr>
          <a:xfrm>
            <a:off x="215516" y="265560"/>
            <a:ext cx="8712968" cy="792088"/>
          </a:xfrm>
          <a:prstGeom prst="rect">
            <a:avLst/>
          </a:prstGeom>
          <a:ln w="12700" cap="rnd" cmpd="sng" algn="ctr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Резултати из Математике по Регијама и на нивоу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Републике Српске</a:t>
            </a:r>
            <a:endParaRPr lang="en-GB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05809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95536" y="781341"/>
            <a:ext cx="7560840" cy="2961658"/>
          </a:xfr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sr-Cyrl-CS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CS" sz="27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 складу са Годишњим програмом рада Републичког педагошког завода, а у сегменту који се односи на праћење и оцјену квалитета у образовању, и школске 2021/22. године</a:t>
            </a:r>
            <a:r>
              <a:rPr lang="sr-Latn-RS" sz="27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Cyrl-CS" sz="27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организована и проведена је провјера постигнућа ученика </a:t>
            </a:r>
            <a:r>
              <a:rPr lang="sr-Cyrl-CS" sz="27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петог</a:t>
            </a:r>
            <a:r>
              <a:rPr lang="sr-Cyrl-CS" sz="27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разреда</a:t>
            </a:r>
            <a:r>
              <a:rPr lang="bs-Cyrl-BA" sz="27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у свим основним школама Републике Српске.</a:t>
            </a:r>
            <a:br>
              <a:rPr lang="bs-Cyrl-BA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bs-Cyrl-BA" sz="32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bs-Latn-BA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Čuvar mesta za sadržaj 4"/>
          <p:cNvSpPr>
            <a:spLocks noGrp="1"/>
          </p:cNvSpPr>
          <p:nvPr>
            <p:ph idx="1"/>
          </p:nvPr>
        </p:nvSpPr>
        <p:spPr>
          <a:xfrm>
            <a:off x="683568" y="4509120"/>
            <a:ext cx="6552728" cy="1800200"/>
          </a:xfr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bs-Cyrl-B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Провјера постигнућа ученика петог разреда из Српског језика и Математика проведена је </a:t>
            </a:r>
            <a:endParaRPr lang="sr-Latn-R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ctr">
              <a:buNone/>
            </a:pPr>
            <a:r>
              <a:rPr lang="bs-Cyrl-BA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 </a:t>
            </a:r>
            <a:r>
              <a:rPr lang="sr-Cyrl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маја</a:t>
            </a:r>
            <a:r>
              <a:rPr lang="bs-Cyrl-BA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2022.</a:t>
            </a:r>
            <a:r>
              <a:rPr lang="sr-Latn-R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године</a:t>
            </a:r>
            <a:r>
              <a:rPr lang="bs-Cyrl-B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s-Latn-BA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2</a:t>
            </a:fld>
            <a:endParaRPr lang="bs-Latn-B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slov 1">
            <a:extLst>
              <a:ext uri="{FF2B5EF4-FFF2-40B4-BE49-F238E27FC236}">
                <a16:creationId xmlns:a16="http://schemas.microsoft.com/office/drawing/2014/main" id="{31F7CF84-2C0F-ECB6-5187-21AC68D1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34" y="423006"/>
            <a:ext cx="8682168" cy="1008112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sr-Cyrl-CS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Преглед резултата</a:t>
            </a:r>
            <a:r>
              <a:rPr lang="sr-Cyrl-CS" sz="27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задацима</a:t>
            </a:r>
            <a:r>
              <a:rPr lang="bs-Cyrl-BA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 Математике</a:t>
            </a:r>
            <a:br>
              <a:rPr lang="bs-Cyrl-BA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s-Cyrl-BA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нивоу Републике Српске </a:t>
            </a:r>
            <a:br>
              <a:rPr lang="bs-Cyrl-BA" sz="2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bs-Cyrl-BA" sz="31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CS" dirty="0"/>
          </a:p>
        </p:txBody>
      </p:sp>
      <p:graphicFrame>
        <p:nvGraphicFramePr>
          <p:cNvPr id="6" name="Čuvar mesta za sadržaj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4095790"/>
              </p:ext>
            </p:extLst>
          </p:nvPr>
        </p:nvGraphicFramePr>
        <p:xfrm>
          <a:off x="179512" y="1688401"/>
          <a:ext cx="8524974" cy="1683093"/>
        </p:xfrm>
        <a:graphic>
          <a:graphicData uri="http://schemas.openxmlformats.org/drawingml/2006/table">
            <a:tbl>
              <a:tblPr/>
              <a:tblGrid>
                <a:gridCol w="160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30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30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30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30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93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20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5302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445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Редни </a:t>
                      </a:r>
                      <a:r>
                        <a:rPr lang="sr-Cyrl-RS" sz="1600" b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C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</a:t>
                      </a:r>
                      <a:endParaRPr lang="sr-Cyrl-RS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задатка</a:t>
                      </a:r>
                      <a:endParaRPr lang="sr-Latn-CS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40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sr-Latn-C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</a:t>
                      </a:r>
                      <a:endParaRPr lang="sr-Latn-C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87,37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75,29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37,88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89,48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58,42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59,31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72,98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39,50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632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6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Ниво</a:t>
                      </a:r>
                      <a:r>
                        <a:rPr lang="sr-Latn-C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CS" sz="16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</a:t>
                      </a:r>
                      <a:endParaRPr lang="sr-Latn-C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ВНП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ВНП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НЗП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ВНП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СНП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СНП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СНП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НЗП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20</a:t>
            </a:fld>
            <a:endParaRPr lang="bs-Latn-BA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695765"/>
              </p:ext>
            </p:extLst>
          </p:nvPr>
        </p:nvGraphicFramePr>
        <p:xfrm>
          <a:off x="310546" y="3573016"/>
          <a:ext cx="8064896" cy="1707008"/>
        </p:xfrm>
        <a:graphic>
          <a:graphicData uri="http://schemas.openxmlformats.org/drawingml/2006/table">
            <a:tbl>
              <a:tblPr/>
              <a:tblGrid>
                <a:gridCol w="16347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2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23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8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8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38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23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162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156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Редни </a:t>
                      </a:r>
                      <a:r>
                        <a:rPr lang="sr-Cyrl-RS" sz="1800" b="1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</a:t>
                      </a:r>
                      <a:endParaRPr lang="sr-Cyrl-R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задатка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sr-Latn-CS" sz="18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CS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CS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7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sr-Latn-C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</a:t>
                      </a:r>
                      <a:endParaRPr lang="sr-Latn-C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44,20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80,83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31,93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24,99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81,85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34,17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51,76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29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CS" sz="1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Ниво</a:t>
                      </a:r>
                      <a:r>
                        <a:rPr lang="sr-Latn-CS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CS" sz="1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</a:t>
                      </a:r>
                      <a:endParaRPr lang="sr-Latn-C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НЗП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ВНП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НЗП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НЗП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latin typeface="Times New Roman"/>
                          <a:ea typeface="Times New Roman"/>
                        </a:rPr>
                        <a:t>ВНП</a:t>
                      </a:r>
                      <a:endParaRPr lang="en-GB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</a:rPr>
                        <a:t>НЗП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2000" dirty="0">
                          <a:latin typeface="Times New Roman"/>
                          <a:ea typeface="Times New Roman"/>
                        </a:rPr>
                        <a:t>ННП</a:t>
                      </a:r>
                      <a:endParaRPr lang="en-GB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40794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slov 1">
            <a:extLst>
              <a:ext uri="{FF2B5EF4-FFF2-40B4-BE49-F238E27FC236}">
                <a16:creationId xmlns:a16="http://schemas.microsoft.com/office/drawing/2014/main" id="{E50EB089-6A51-ACDD-44A9-C241DD08F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916" y="764704"/>
            <a:ext cx="8682168" cy="93521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sr-Cyrl-C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Преглед резултата</a:t>
            </a:r>
            <a:r>
              <a:rPr lang="sr-Cyrl-C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задацима</a:t>
            </a:r>
            <a: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 Математике</a:t>
            </a:r>
            <a:b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нивоу Републике Српске </a:t>
            </a:r>
            <a:b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CS" sz="24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21</a:t>
            </a:fld>
            <a:endParaRPr lang="bs-Latn-BA"/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575C954E-96B2-F450-2EE1-0F7652F6B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746521"/>
              </p:ext>
            </p:extLst>
          </p:nvPr>
        </p:nvGraphicFramePr>
        <p:xfrm>
          <a:off x="971600" y="1843930"/>
          <a:ext cx="7025984" cy="2479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5984">
                  <a:extLst>
                    <a:ext uri="{9D8B030D-6E8A-4147-A177-3AD203B41FA5}">
                      <a16:colId xmlns:a16="http://schemas.microsoft.com/office/drawing/2014/main" val="3123981969"/>
                    </a:ext>
                  </a:extLst>
                </a:gridCol>
              </a:tblGrid>
              <a:tr h="792356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Ниво и проценат </a:t>
                      </a:r>
                      <a:r>
                        <a:rPr lang="sr-Cyrl-RS" sz="24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ријешености</a:t>
                      </a:r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задатака према нивоима сложености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386902"/>
                  </a:ext>
                </a:extLst>
              </a:tr>
              <a:tr h="547204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Први 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ниво (1, 4, 7, 10, 13. задатак) – </a:t>
                      </a: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82,50%  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(ВНП)</a:t>
                      </a:r>
                      <a:r>
                        <a:rPr lang="en-US" sz="24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sr-Cyrl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462815"/>
                  </a:ext>
                </a:extLst>
              </a:tr>
              <a:tr h="554803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Други 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ниво (2, 5, 8, 11, 14. задатак) – </a:t>
                      </a: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47,92% 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(ННП)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314302"/>
                  </a:ext>
                </a:extLst>
              </a:tr>
              <a:tr h="554803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Трећи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 ниво (3, 6, 9, 12, 15. задатак) – </a:t>
                      </a:r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43,63% </a:t>
                      </a:r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(НЗП)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580713"/>
                  </a:ext>
                </a:extLst>
              </a:tr>
            </a:tbl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BD7C221-38B2-7B06-4304-2C5D525BFC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971029"/>
              </p:ext>
            </p:extLst>
          </p:nvPr>
        </p:nvGraphicFramePr>
        <p:xfrm>
          <a:off x="4860032" y="4410135"/>
          <a:ext cx="1368152" cy="1124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3" imgW="914400" imgH="792417" progId="Word.Document.12">
                  <p:embed/>
                </p:oleObj>
              </mc:Choice>
              <mc:Fallback>
                <p:oleObj name="Document" showAsIcon="1" r:id="rId3" imgW="914400" imgH="792417" progId="Word.Document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BD7C221-38B2-7B06-4304-2C5D525BFC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60032" y="4410135"/>
                        <a:ext cx="1368152" cy="11247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A71C8EA-FB01-E659-2F74-29CC0F9116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860461"/>
              </p:ext>
            </p:extLst>
          </p:nvPr>
        </p:nvGraphicFramePr>
        <p:xfrm>
          <a:off x="2443007" y="4437112"/>
          <a:ext cx="1368151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400" imgH="792417" progId="Word.Document.12">
                  <p:embed/>
                </p:oleObj>
              </mc:Choice>
              <mc:Fallback>
                <p:oleObj name="Document" showAsIcon="1" r:id="rId5" imgW="914400" imgH="792417" progId="Word.Document.12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A71C8EA-FB01-E659-2F74-29CC0F9116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43007" y="4437112"/>
                        <a:ext cx="1368151" cy="1008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05228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22</a:t>
            </a:fld>
            <a:endParaRPr lang="bs-Latn-BA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873682"/>
              </p:ext>
            </p:extLst>
          </p:nvPr>
        </p:nvGraphicFramePr>
        <p:xfrm>
          <a:off x="503547" y="2348880"/>
          <a:ext cx="8388933" cy="2645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0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7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3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00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4056">
                <a:tc rowSpan="2">
                  <a:txBody>
                    <a:bodyPr/>
                    <a:lstStyle/>
                    <a:p>
                      <a:pPr algn="ctr"/>
                      <a:r>
                        <a:rPr lang="bs-Cyrl-BA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Наставни предмет</a:t>
                      </a:r>
                      <a:endParaRPr lang="sr-Cyrl-R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bs-Cyrl-BA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школа према оствареном</a:t>
                      </a:r>
                      <a:r>
                        <a:rPr lang="bs-Cyrl-BA" sz="20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нивоу </a:t>
                      </a:r>
                      <a:r>
                        <a:rPr lang="bs-Cyrl-BA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 /%</a:t>
                      </a:r>
                      <a:endParaRPr lang="sr-Latn-C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sr-Latn-C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731">
                <a:tc vMerge="1">
                  <a:txBody>
                    <a:bodyPr/>
                    <a:lstStyle/>
                    <a:p>
                      <a:pPr algn="ctr"/>
                      <a:endParaRPr lang="sr-Cyrl-R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ВНП</a:t>
                      </a:r>
                      <a:endParaRPr lang="sr-Latn-C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СНП</a:t>
                      </a:r>
                      <a:endParaRPr lang="sr-Latn-C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ННП</a:t>
                      </a:r>
                      <a:endParaRPr lang="sr-Latn-C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НЗП</a:t>
                      </a:r>
                      <a:endParaRPr lang="sr-Latn-C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0056">
                <a:tc>
                  <a:txBody>
                    <a:bodyPr/>
                    <a:lstStyle/>
                    <a:p>
                      <a:pPr algn="ctr"/>
                      <a:r>
                        <a:rPr lang="bs-Cyrl-BA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Српски </a:t>
                      </a:r>
                    </a:p>
                    <a:p>
                      <a:pPr algn="ctr"/>
                      <a:r>
                        <a:rPr lang="bs-Cyrl-BA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језик</a:t>
                      </a:r>
                      <a:endParaRPr lang="sr-Latn-C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sr-Cyrl-RS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школе</a:t>
                      </a: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6,38</a:t>
                      </a:r>
                      <a:r>
                        <a:rPr lang="sr-Cyrl-RS" sz="20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 школа</a:t>
                      </a:r>
                    </a:p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57,44%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школе</a:t>
                      </a:r>
                    </a:p>
                    <a:p>
                      <a:pPr algn="ctr"/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26,59%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школа</a:t>
                      </a:r>
                    </a:p>
                    <a:p>
                      <a:pPr algn="ctr"/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9,57%</a:t>
                      </a:r>
                      <a:endParaRPr lang="sr-Latn-CS" sz="2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5607">
                <a:tc>
                  <a:txBody>
                    <a:bodyPr/>
                    <a:lstStyle/>
                    <a:p>
                      <a:pPr algn="ctr"/>
                      <a:endParaRPr lang="bs-Cyrl-BA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bs-Cyrl-BA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sr-Latn-CS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школа</a:t>
                      </a:r>
                    </a:p>
                    <a:p>
                      <a:pPr algn="ctr"/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5,32%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 школа</a:t>
                      </a:r>
                    </a:p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42,55%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школе</a:t>
                      </a:r>
                    </a:p>
                    <a:p>
                      <a:pPr algn="ctr"/>
                      <a:r>
                        <a:rPr lang="sr-Cyrl-RS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35,11%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 школа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17,02</a:t>
                      </a:r>
                      <a:r>
                        <a:rPr lang="sr-Cyrl-RS" sz="20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en-GB" sz="2000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4514D1C-87ED-BD72-3C36-E7CB7977011F}"/>
              </a:ext>
            </a:extLst>
          </p:cNvPr>
          <p:cNvSpPr txBox="1"/>
          <p:nvPr/>
        </p:nvSpPr>
        <p:spPr>
          <a:xfrm>
            <a:off x="1115616" y="1124744"/>
            <a:ext cx="6912768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bs-Cyrl-BA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Укупан </a:t>
            </a:r>
            <a:r>
              <a:rPr lang="bs-Cyrl-BA"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ниво </a:t>
            </a:r>
            <a:r>
              <a:rPr lang="bs-Cyrl-BA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постигнућа ученика, по школама, из Српског језика и Математике</a:t>
            </a:r>
            <a:endParaRPr lang="sr-Latn-C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8158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523666" cy="576064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bs-Cyrl-BA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 а к љ у ч а к</a:t>
            </a:r>
            <a:endParaRPr lang="sr-Latn-CS" sz="28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95536" y="908720"/>
            <a:ext cx="8523666" cy="5760640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ClrTx/>
              <a:buSzPct val="100000"/>
              <a:tabLst>
                <a:tab pos="457200" algn="l"/>
              </a:tabLst>
            </a:pPr>
            <a:r>
              <a:rPr lang="sr-Cyrl-C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Спољашњом </a:t>
            </a:r>
            <a:r>
              <a:rPr lang="sr-Cyrl-C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провјером</a:t>
            </a:r>
            <a:r>
              <a:rPr lang="sr-Cyrl-C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постигнућа ученика из Српског језика и Математике у Републици Српској, 2022. године, обухваћено је 8 843 ученика.</a:t>
            </a:r>
          </a:p>
          <a:p>
            <a:pPr algn="just">
              <a:buClrTx/>
              <a:buSzPct val="100000"/>
              <a:tabLst>
                <a:tab pos="457200" algn="l"/>
              </a:tabLst>
            </a:pPr>
            <a:r>
              <a:rPr lang="sr-Cyrl-CS" sz="24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На нивоу Републике Српске ученици 5. разреда </a:t>
            </a:r>
            <a:r>
              <a:rPr lang="sr-Cyrl-C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српског језика </a:t>
            </a:r>
            <a:r>
              <a:rPr lang="sr-Cyrl-C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остварили су </a:t>
            </a:r>
            <a:r>
              <a:rPr lang="sr-Cyrl-C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средњи ниво постигнућа (60,71%)</a:t>
            </a:r>
            <a:r>
              <a:rPr lang="sr-Cyrl-C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У односу на </a:t>
            </a:r>
            <a:r>
              <a:rPr lang="sr-Cyrl-C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резултате спољашње </a:t>
            </a:r>
            <a:r>
              <a:rPr lang="sr-Cyrl-C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провјере</a:t>
            </a:r>
            <a:r>
              <a:rPr lang="sr-Cyrl-C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постигнућа ученика из школске 2017/18. године, овогодишња постигнућа су </a:t>
            </a:r>
            <a:r>
              <a:rPr lang="sr-Cyrl-C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слабија за 8,47%.</a:t>
            </a:r>
            <a:endParaRPr lang="sr-Cyrl-CS" sz="2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ClrTx/>
              <a:buSzPct val="100000"/>
              <a:tabLst>
                <a:tab pos="457200" algn="l"/>
              </a:tabLst>
            </a:pPr>
            <a:r>
              <a:rPr lang="sr-Cyrl-C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sr-Cyrl-C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математике </a:t>
            </a:r>
            <a:r>
              <a:rPr lang="sr-Cyrl-C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остварен је </a:t>
            </a:r>
            <a:r>
              <a:rPr lang="sr-Cyrl-C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средњи ниво постигнућа </a:t>
            </a:r>
            <a:r>
              <a:rPr lang="sr-Cyrl-C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C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58%). </a:t>
            </a:r>
            <a:r>
              <a:rPr lang="sr-Cyrl-C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Овогодишња постигнућа ученика из математике на нивоу Републике Српске су</a:t>
            </a:r>
            <a:r>
              <a:rPr lang="sr-Cyrl-CS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слабија за 8% у односу на </a:t>
            </a:r>
            <a:r>
              <a:rPr lang="sr-Cyrl-C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резултате из школске 2017/2018. године.</a:t>
            </a:r>
          </a:p>
          <a:p>
            <a:pPr marL="457200" indent="-457200" algn="just">
              <a:buClrTx/>
              <a:buSzPct val="100000"/>
              <a:buFont typeface="Wingdings 3" charset="2"/>
              <a:buAutoNum type="arabicPeriod"/>
              <a:tabLst>
                <a:tab pos="457200" algn="l"/>
              </a:tabLst>
            </a:pPr>
            <a:endParaRPr lang="sr-Cyrl-CS" sz="24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ClrTx/>
              <a:buSzPct val="100000"/>
              <a:buFont typeface="Wingdings 3" charset="2"/>
              <a:buAutoNum type="arabicPeriod"/>
              <a:tabLst>
                <a:tab pos="457200" algn="l"/>
              </a:tabLst>
            </a:pPr>
            <a:endParaRPr lang="sr-Cyrl-C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marL="457200" indent="-457200" algn="just">
              <a:buClrTx/>
              <a:buSzPct val="100000"/>
              <a:buNone/>
              <a:tabLst>
                <a:tab pos="457200" algn="l"/>
              </a:tabLst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spcAft>
                <a:spcPts val="0"/>
              </a:spcAft>
              <a:buClrTx/>
              <a:buSzPct val="100000"/>
              <a:buNone/>
              <a:tabLst>
                <a:tab pos="457200" algn="l"/>
              </a:tabLst>
            </a:pPr>
            <a:r>
              <a:rPr lang="sr-Cyrl-RS" sz="20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lvl="0" indent="-457200" algn="just">
              <a:spcAft>
                <a:spcPts val="0"/>
              </a:spcAft>
              <a:buClrTx/>
              <a:buNone/>
              <a:tabLst>
                <a:tab pos="457200" algn="l"/>
              </a:tabLst>
            </a:pPr>
            <a:endParaRPr lang="bs-Cyrl-BA" sz="2000" u="sng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spcAft>
                <a:spcPts val="0"/>
              </a:spcAft>
              <a:buClrTx/>
              <a:buFont typeface="+mj-lt"/>
              <a:buAutoNum type="arabicPeriod"/>
              <a:tabLst>
                <a:tab pos="457200" algn="l"/>
              </a:tabLst>
            </a:pPr>
            <a:endParaRPr lang="sr-Latn-CS" sz="2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23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7303786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7544" y="131837"/>
            <a:ext cx="8379650" cy="488851"/>
          </a:xfr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bs-Cyrl-BA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Питања за рефлексију и саморефлексију</a:t>
            </a:r>
            <a:endParaRPr lang="sr-Latn-CS" sz="24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179512" y="2549699"/>
            <a:ext cx="8595674" cy="4176464"/>
          </a:xfrm>
          <a:solidFill>
            <a:schemeClr val="accent2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ClrTx/>
              <a:tabLst>
                <a:tab pos="457200" algn="l"/>
              </a:tabLst>
            </a:pP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Да ли </a:t>
            </a:r>
            <a:r>
              <a:rPr lang="sr-Cyrl-CS" sz="2400" dirty="0" err="1">
                <a:latin typeface="Times New Roman" pitchFamily="18" charset="0"/>
                <a:cs typeface="Times New Roman" pitchFamily="18" charset="0"/>
              </a:rPr>
              <a:t>примјењивани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модели наставе у довољној </a:t>
            </a:r>
            <a:r>
              <a:rPr lang="sr-Cyrl-CS" sz="2400" dirty="0" err="1">
                <a:latin typeface="Times New Roman" pitchFamily="18" charset="0"/>
                <a:cs typeface="Times New Roman" pitchFamily="18" charset="0"/>
              </a:rPr>
              <a:t>мјери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 доприносе развоју виших когнитивних способности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2400" dirty="0">
                <a:latin typeface="Times New Roman" pitchFamily="18" charset="0"/>
                <a:cs typeface="Times New Roman" pitchFamily="18" charset="0"/>
              </a:rPr>
              <a:t>ученика?</a:t>
            </a:r>
            <a:endParaRPr lang="sr-Cyrl-RS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Tx/>
              <a:tabLst>
                <a:tab pos="457200" algn="l"/>
              </a:tabLst>
            </a:pP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ли су </a:t>
            </a:r>
            <a:r>
              <a:rPr lang="sr-Cyrl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сумативне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оцјене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компатибилне са стварним знањима и </a:t>
            </a:r>
            <a:r>
              <a:rPr lang="sr-Cyrl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умјећима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ученика? </a:t>
            </a:r>
          </a:p>
          <a:p>
            <a:pPr algn="just">
              <a:buClrTx/>
              <a:tabLst>
                <a:tab pos="457200" algn="l"/>
              </a:tabLst>
            </a:pP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ли је тренутни начин праћења, вредновања и </a:t>
            </a:r>
            <a:r>
              <a:rPr lang="sr-Cyrl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оцјењивања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ученика заснован на </a:t>
            </a:r>
            <a:r>
              <a:rPr lang="sr-Cyrl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докимолошким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Cyrl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докимистичким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правилима и принципима? </a:t>
            </a:r>
          </a:p>
          <a:p>
            <a:pPr algn="just">
              <a:buClrTx/>
              <a:tabLst>
                <a:tab pos="457200" algn="l"/>
              </a:tabLst>
            </a:pP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који начин се може </a:t>
            </a:r>
            <a:r>
              <a:rPr lang="sr-Cyrl-RS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унаприједити</a:t>
            </a:r>
            <a:r>
              <a:rPr lang="sr-Cyrl-R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васпитно – образовна пракса у циљу подизања нивоа постигнућа ученика, у складу са њиховим индивидуалним могућностима?</a:t>
            </a: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24</a:t>
            </a:fld>
            <a:endParaRPr lang="bs-Latn-BA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1996C1B5-FE46-1CDE-BC76-2D9082D11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175" y="620688"/>
            <a:ext cx="4738348" cy="196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625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82944" y="144016"/>
            <a:ext cx="8178112" cy="620688"/>
          </a:xfr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иљ </a:t>
            </a:r>
            <a:r>
              <a:rPr lang="bs-Cyrl-BA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провјере</a:t>
            </a:r>
            <a: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постигнућа</a:t>
            </a:r>
            <a:r>
              <a:rPr lang="sr-Latn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ученика</a:t>
            </a:r>
            <a:endParaRPr lang="bs-Latn-BA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23528" y="764704"/>
            <a:ext cx="8640960" cy="5832648"/>
          </a:xfr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82296" indent="0" algn="just">
              <a:buNone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 algn="just">
              <a:buNone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Утврђивање нивоа остварености исхода учења, дефинисаних наставним програмом за наставне предмете Српски језик и Математику, тј. утврђивање нивоа ученичких знања у односу на исходе учења предвиђене Наставним планом и програмом на крају 5. разреда.</a:t>
            </a:r>
          </a:p>
          <a:p>
            <a:pPr algn="ctr">
              <a:buNone/>
            </a:pPr>
            <a:endParaRPr lang="sr-Cyrl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Посебни циљеви</a:t>
            </a:r>
            <a:endParaRPr lang="sr-Latn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ClrTx/>
              <a:buSzPct val="100000"/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Поштовање правила и прописане процедуре </a:t>
            </a:r>
            <a:r>
              <a:rPr lang="sr-Cyrl-R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провјере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постигнућа ученика.</a:t>
            </a:r>
          </a:p>
          <a:p>
            <a:pPr lvl="0" algn="just">
              <a:buClrTx/>
              <a:buSzPct val="100000"/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Утврђивање способности ученика за рјешавање одређених типова задатака.</a:t>
            </a:r>
          </a:p>
          <a:p>
            <a:pPr lvl="0" algn="just">
              <a:buClrTx/>
              <a:buSzPct val="100000"/>
              <a:buFont typeface="Wingdings" panose="05000000000000000000" pitchFamily="2" charset="2"/>
              <a:buChar char="q"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Повећање објективности вредновања постигнућа ученика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bs-Latn-B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335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19471" y="692696"/>
            <a:ext cx="8684517" cy="562077"/>
          </a:xfr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Узорак</a:t>
            </a:r>
            <a:r>
              <a:rPr lang="en-GB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bs-Cyrl-BA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провјеру постигнућа ученика из </a:t>
            </a:r>
            <a: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Српског језика </a:t>
            </a:r>
            <a:br>
              <a:rPr lang="bs-Cyrl-BA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CS" sz="2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4</a:t>
            </a:fld>
            <a:endParaRPr lang="bs-Latn-BA"/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0D7791BC-1997-D7AD-05CB-3C938FC12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536835"/>
              </p:ext>
            </p:extLst>
          </p:nvPr>
        </p:nvGraphicFramePr>
        <p:xfrm>
          <a:off x="323528" y="1616730"/>
          <a:ext cx="8684517" cy="46071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9787">
                  <a:extLst>
                    <a:ext uri="{9D8B030D-6E8A-4147-A177-3AD203B41FA5}">
                      <a16:colId xmlns:a16="http://schemas.microsoft.com/office/drawing/2014/main" val="491218521"/>
                    </a:ext>
                  </a:extLst>
                </a:gridCol>
                <a:gridCol w="1745839">
                  <a:extLst>
                    <a:ext uri="{9D8B030D-6E8A-4147-A177-3AD203B41FA5}">
                      <a16:colId xmlns:a16="http://schemas.microsoft.com/office/drawing/2014/main" val="953225223"/>
                    </a:ext>
                  </a:extLst>
                </a:gridCol>
                <a:gridCol w="3418891">
                  <a:extLst>
                    <a:ext uri="{9D8B030D-6E8A-4147-A177-3AD203B41FA5}">
                      <a16:colId xmlns:a16="http://schemas.microsoft.com/office/drawing/2014/main" val="830956821"/>
                    </a:ext>
                  </a:extLst>
                </a:gridCol>
              </a:tblGrid>
              <a:tr h="431077"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Регија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школа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ученика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227044"/>
                  </a:ext>
                </a:extLst>
              </a:tr>
              <a:tr h="431077"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Бања Лука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983</a:t>
                      </a: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954482"/>
                  </a:ext>
                </a:extLst>
              </a:tr>
              <a:tr h="431077"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Приједор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872563"/>
                  </a:ext>
                </a:extLst>
              </a:tr>
              <a:tr h="431077"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Добој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003609"/>
                  </a:ext>
                </a:extLst>
              </a:tr>
              <a:tr h="431077"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Бијељина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483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3902351"/>
                  </a:ext>
                </a:extLst>
              </a:tr>
              <a:tr h="431077"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Бирач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658011"/>
                  </a:ext>
                </a:extLst>
              </a:tr>
              <a:tr h="431077">
                <a:tc>
                  <a:txBody>
                    <a:bodyPr/>
                    <a:lstStyle/>
                    <a:p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Сарајевско-романијска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771276"/>
                  </a:ext>
                </a:extLst>
              </a:tr>
              <a:tr h="431077">
                <a:tc>
                  <a:txBody>
                    <a:bodyPr/>
                    <a:lstStyle/>
                    <a:p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Херцеговина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617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792207"/>
                  </a:ext>
                </a:extLst>
              </a:tr>
              <a:tr h="583835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Укупно: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C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4 117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563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402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75627" y="332656"/>
            <a:ext cx="8579361" cy="601224"/>
          </a:xfr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Узорак</a:t>
            </a:r>
            <a:r>
              <a:rPr lang="en-GB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bs-Cyrl-BA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провјеру постигнућа ученика из </a:t>
            </a:r>
            <a: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Математике</a:t>
            </a:r>
            <a:br>
              <a:rPr lang="bs-Cyrl-BA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CS" sz="24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5</a:t>
            </a:fld>
            <a:endParaRPr lang="bs-Latn-BA"/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0D7791BC-1997-D7AD-05CB-3C938FC12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781750"/>
              </p:ext>
            </p:extLst>
          </p:nvPr>
        </p:nvGraphicFramePr>
        <p:xfrm>
          <a:off x="354330" y="1052736"/>
          <a:ext cx="8579360" cy="56886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9786">
                  <a:extLst>
                    <a:ext uri="{9D8B030D-6E8A-4147-A177-3AD203B41FA5}">
                      <a16:colId xmlns:a16="http://schemas.microsoft.com/office/drawing/2014/main" val="491218521"/>
                    </a:ext>
                  </a:extLst>
                </a:gridCol>
                <a:gridCol w="1859418">
                  <a:extLst>
                    <a:ext uri="{9D8B030D-6E8A-4147-A177-3AD203B41FA5}">
                      <a16:colId xmlns:a16="http://schemas.microsoft.com/office/drawing/2014/main" val="953225223"/>
                    </a:ext>
                  </a:extLst>
                </a:gridCol>
                <a:gridCol w="3860156">
                  <a:extLst>
                    <a:ext uri="{9D8B030D-6E8A-4147-A177-3AD203B41FA5}">
                      <a16:colId xmlns:a16="http://schemas.microsoft.com/office/drawing/2014/main" val="830956821"/>
                    </a:ext>
                  </a:extLst>
                </a:gridCol>
              </a:tblGrid>
              <a:tr h="471969"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Регија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школа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ученика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227044"/>
                  </a:ext>
                </a:extLst>
              </a:tr>
              <a:tr h="643042"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Бања Лука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1338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954482"/>
                  </a:ext>
                </a:extLst>
              </a:tr>
              <a:tr h="570141"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Приједор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942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872563"/>
                  </a:ext>
                </a:extLst>
              </a:tr>
              <a:tr h="571574"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Добој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859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003609"/>
                  </a:ext>
                </a:extLst>
              </a:tr>
              <a:tr h="594673"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Бијељина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519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3902351"/>
                  </a:ext>
                </a:extLst>
              </a:tr>
              <a:tr h="521772"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Бирач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2400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420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5658011"/>
                  </a:ext>
                </a:extLst>
              </a:tr>
              <a:tr h="849545">
                <a:tc>
                  <a:txBody>
                    <a:bodyPr/>
                    <a:lstStyle/>
                    <a:p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Сарајевско-романијска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404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771276"/>
                  </a:ext>
                </a:extLst>
              </a:tr>
              <a:tr h="798343">
                <a:tc>
                  <a:txBody>
                    <a:bodyPr/>
                    <a:lstStyle/>
                    <a:p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Херцеговина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792207"/>
                  </a:ext>
                </a:extLst>
              </a:tr>
              <a:tr h="667574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sr-Cyrl-R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Укупно:</a:t>
                      </a:r>
                      <a:endParaRPr lang="en-US" sz="2400" b="1" dirty="0">
                        <a:solidFill>
                          <a:sysClr val="windowText" lastClr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ysClr val="windowText" lastClr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sr-Cyrl-R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4 726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563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660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6</a:t>
            </a:fld>
            <a:endParaRPr lang="bs-Latn-B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00833FB-2FF8-D9D3-23BF-B06012373186}"/>
              </a:ext>
            </a:extLst>
          </p:cNvPr>
          <p:cNvSpPr txBox="1">
            <a:spLocks/>
          </p:cNvSpPr>
          <p:nvPr/>
        </p:nvSpPr>
        <p:spPr>
          <a:xfrm>
            <a:off x="334883" y="1484784"/>
            <a:ext cx="7704855" cy="853339"/>
          </a:xfrm>
          <a:prstGeom prst="rect">
            <a:avLst/>
          </a:prstGeom>
          <a:ln w="12700" cap="rnd" cmpd="sng" algn="ctr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Укупан узорак</a:t>
            </a:r>
            <a:r>
              <a:rPr lang="en-GB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провјеру постигнућа ученика </a:t>
            </a:r>
          </a:p>
          <a:p>
            <a:pPr algn="ctr"/>
            <a:r>
              <a:rPr lang="bs-Cyrl-BA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нивоу Републике Српске</a:t>
            </a:r>
            <a:endParaRPr lang="en-US" sz="2400" b="1" dirty="0"/>
          </a:p>
        </p:txBody>
      </p:sp>
      <p:graphicFrame>
        <p:nvGraphicFramePr>
          <p:cNvPr id="10" name="Čuvar mesta za sadržaj 3">
            <a:extLst>
              <a:ext uri="{FF2B5EF4-FFF2-40B4-BE49-F238E27FC236}">
                <a16:creationId xmlns:a16="http://schemas.microsoft.com/office/drawing/2014/main" id="{BC6FAB6F-DC73-6215-1BBE-2DC4FF9581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538809"/>
              </p:ext>
            </p:extLst>
          </p:nvPr>
        </p:nvGraphicFramePr>
        <p:xfrm>
          <a:off x="418246" y="2708920"/>
          <a:ext cx="7538130" cy="1917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5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5">
                <a:tc>
                  <a:txBody>
                    <a:bodyPr/>
                    <a:lstStyle/>
                    <a:p>
                      <a:pPr algn="ctr"/>
                      <a:r>
                        <a:rPr lang="bs-Cyrl-BA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Наставни предмет</a:t>
                      </a:r>
                      <a:endParaRPr lang="sr-Cyrl-R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школа</a:t>
                      </a:r>
                      <a:endParaRPr lang="sr-Latn-C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Број ученика</a:t>
                      </a:r>
                      <a:endParaRPr lang="sr-Latn-C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110">
                <a:tc>
                  <a:txBody>
                    <a:bodyPr/>
                    <a:lstStyle/>
                    <a:p>
                      <a:pPr algn="l"/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Српски језик</a:t>
                      </a:r>
                      <a:endParaRPr lang="sr-Latn-C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sr-Latn-C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4 117</a:t>
                      </a:r>
                      <a:endParaRPr lang="sr-Latn-C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145">
                <a:tc>
                  <a:txBody>
                    <a:bodyPr/>
                    <a:lstStyle/>
                    <a:p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sr-Latn-C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sr-Latn-C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4 726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465"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Укупно:</a:t>
                      </a:r>
                      <a:endParaRPr lang="sr-Latn-C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 школа</a:t>
                      </a:r>
                      <a:endParaRPr lang="sr-Latn-C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8 843 ученика</a:t>
                      </a:r>
                      <a:endParaRPr lang="en-GB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369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8348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251520" y="350991"/>
            <a:ext cx="8640960" cy="6507009"/>
          </a:xfr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82296" indent="0" algn="ctr">
              <a:buNone/>
            </a:pPr>
            <a:r>
              <a:rPr lang="bs-Cyrl-B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Задаци објективног типа </a:t>
            </a:r>
          </a:p>
          <a:p>
            <a:pPr marL="82296" indent="0" algn="just">
              <a:buNone/>
            </a:pPr>
            <a:r>
              <a:rPr lang="bs-Cyrl-B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Захтјеви у ЗОТ-у се односе, како на дефинисане исходе у наставним програмима Српског језика и Математике у петом разреду, тако и на кључна знања из ових наставних предмета, а која ученик петог разреда треба да има.</a:t>
            </a:r>
            <a:r>
              <a:rPr lang="bs-Cyrl-BA" sz="24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Задаци су различитих типова и на три нивоа сложености.</a:t>
            </a: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 algn="just">
              <a:buNone/>
            </a:pPr>
            <a:endParaRPr lang="sr-Cyrl-RS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296" indent="0" algn="just">
              <a:buNone/>
            </a:pPr>
            <a:r>
              <a:rPr lang="bs-Cyrl-B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Српски језик</a:t>
            </a:r>
            <a:r>
              <a:rPr lang="bs-Cyrl-B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три наставне области: </a:t>
            </a:r>
            <a:r>
              <a:rPr lang="en-US" sz="24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Језик</a:t>
            </a:r>
            <a:r>
              <a:rPr lang="sr-Cyrl-RS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, </a:t>
            </a:r>
            <a:r>
              <a:rPr lang="en-US" sz="24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Књижевност</a:t>
            </a:r>
            <a:r>
              <a:rPr lang="en-US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sr-Cyrl-RS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и  </a:t>
            </a:r>
            <a:r>
              <a:rPr lang="en-US" sz="24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Језичка</a:t>
            </a:r>
            <a:r>
              <a:rPr lang="en-US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култура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(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правопис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)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Times New Roman" pitchFamily="18" charset="0"/>
              </a:rPr>
              <a:t>. </a:t>
            </a:r>
          </a:p>
          <a:p>
            <a:pPr marL="82296" indent="0" algn="just">
              <a:buNone/>
            </a:pPr>
            <a:endParaRPr lang="en-GB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Times New Roman" pitchFamily="18" charset="0"/>
            </a:endParaRPr>
          </a:p>
          <a:p>
            <a:pPr marL="457200" indent="-457200" algn="just">
              <a:buClr>
                <a:srgbClr val="000000"/>
              </a:buClr>
              <a:buSzPct val="90000"/>
              <a:buNone/>
            </a:pP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  <a:sym typeface="Times New Roman" pitchFamily="18" charset="0"/>
              </a:rPr>
              <a:t>М</a:t>
            </a:r>
            <a:r>
              <a:rPr lang="bs-Cyrl-BA" sz="2400" b="1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атематика</a:t>
            </a:r>
            <a:r>
              <a:rPr lang="bs-Cyrl-BA" sz="24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- пет наставних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области</a:t>
            </a:r>
            <a:r>
              <a:rPr lang="bs-Cyrl-BA" sz="24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 </a:t>
            </a:r>
            <a:r>
              <a:rPr lang="bs-Cyrl-BA" sz="2400" i="1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Бројеви,  Сабирање и одузимање у скупу </a:t>
            </a:r>
            <a:r>
              <a:rPr lang="sr-Latn-RS" sz="2400" i="1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 </a:t>
            </a:r>
            <a:r>
              <a:rPr lang="sr-Cyrl-RS" sz="2400" i="1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и скупу </a:t>
            </a:r>
            <a:r>
              <a:rPr lang="sr-Latn-RS" sz="2400" i="1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</a:t>
            </a:r>
            <a:r>
              <a:rPr lang="sr-Latn-RS" sz="1600" i="1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0</a:t>
            </a:r>
            <a:r>
              <a:rPr lang="sr-Latn-RS" sz="2400" i="1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sr-Latn-RS" sz="24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једначине)</a:t>
            </a:r>
            <a:r>
              <a:rPr lang="sr-Latn-RS" sz="24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</a:t>
            </a:r>
            <a:r>
              <a:rPr lang="bs-Cyrl-BA" sz="24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bs-Cyrl-BA" sz="2400" i="1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Множење и дијељење </a:t>
            </a:r>
            <a:r>
              <a:rPr lang="sr-Cyrl-CS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скупу </a:t>
            </a:r>
            <a:r>
              <a:rPr lang="en-GB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Cyrl-CS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скупу </a:t>
            </a:r>
            <a:r>
              <a:rPr lang="en-GB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Latn-RS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sr-Cyrl-RS" sz="2400" i="1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bs-Cyrl-BA" sz="2400" i="1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Математички изрази, Мјерење и мјере</a:t>
            </a:r>
            <a:r>
              <a:rPr lang="bs-Cyrl-BA" sz="24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(јединице за површину).</a:t>
            </a:r>
          </a:p>
          <a:p>
            <a:pPr marL="457200" indent="-457200" algn="just">
              <a:buClr>
                <a:srgbClr val="000000"/>
              </a:buClr>
              <a:buSzPct val="90000"/>
              <a:buNone/>
            </a:pPr>
            <a:r>
              <a:rPr lang="bs-Cyrl-BA" sz="32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*</a:t>
            </a:r>
            <a:endParaRPr lang="bs-Cyrl-BA" sz="2400" dirty="0">
              <a:solidFill>
                <a:schemeClr val="tx1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7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323383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665144"/>
            <a:ext cx="6905258" cy="597657"/>
          </a:xfr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Критеријуми за одређивање нивоа постигнућа</a:t>
            </a:r>
            <a:endParaRPr lang="en-GB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4067938"/>
              </p:ext>
            </p:extLst>
          </p:nvPr>
        </p:nvGraphicFramePr>
        <p:xfrm>
          <a:off x="251520" y="2523044"/>
          <a:ext cx="7992888" cy="2997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7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56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9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96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r-Cyrl-CS" sz="2400" b="1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Ниво постигнућа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Ознака нивоа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постигнућа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Проценат освојених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бодова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896">
                <a:tc>
                  <a:txBody>
                    <a:bodyPr/>
                    <a:lstStyle/>
                    <a:p>
                      <a:pPr indent="1219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Незадовољавајући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467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CS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НЗП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098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r>
                        <a:rPr lang="sr-Cyrl-RS" sz="2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sr-Cyrl-RS" sz="2400" b="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до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44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305">
                <a:tc>
                  <a:txBody>
                    <a:bodyPr/>
                    <a:lstStyle/>
                    <a:p>
                      <a:pPr indent="12192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30500" algn="l"/>
                        </a:tabLst>
                      </a:pPr>
                      <a:r>
                        <a:rPr lang="sr-Cyrl-RS" sz="24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Низак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467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ННП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09855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CS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45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54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153">
                <a:tc>
                  <a:txBody>
                    <a:bodyPr/>
                    <a:lstStyle/>
                    <a:p>
                      <a:pPr marL="0" marR="0" indent="12192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30500" algn="l"/>
                        </a:tabLst>
                        <a:defRPr/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Средњи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467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СНП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09855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74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7298">
                <a:tc>
                  <a:txBody>
                    <a:bodyPr/>
                    <a:lstStyle/>
                    <a:p>
                      <a:pPr marL="0" marR="0" indent="12192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730500" algn="l"/>
                        </a:tabLst>
                        <a:defRPr/>
                      </a:pPr>
                      <a:r>
                        <a:rPr lang="sr-Cyrl-RS" sz="24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исок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467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ВНП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09855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од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75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100%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8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82164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72412" y="983162"/>
            <a:ext cx="8771588" cy="5616624"/>
          </a:xfr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82296" indent="0" algn="just">
              <a:spcAft>
                <a:spcPts val="0"/>
              </a:spcAft>
              <a:buNone/>
            </a:pPr>
            <a:r>
              <a:rPr lang="en-US" sz="2800" dirty="0">
                <a:latin typeface="Times New Roman"/>
                <a:ea typeface="Times New Roman"/>
              </a:rPr>
              <a:t> </a:t>
            </a:r>
            <a:endParaRPr lang="sr-Cyrl-RS" sz="720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82296" indent="0" algn="just">
              <a:spcAft>
                <a:spcPts val="0"/>
              </a:spcAft>
              <a:buNone/>
            </a:pPr>
            <a:endParaRPr lang="bs-Cyrl-BA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ClrTx/>
            </a:pPr>
            <a:endParaRPr lang="bs-Cyrl-BA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Clr>
                <a:srgbClr val="3891A7"/>
              </a:buClr>
            </a:pPr>
            <a:endParaRPr lang="sr-Cyrl-CS" sz="31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lvl="0" indent="0" algn="just">
              <a:buClr>
                <a:srgbClr val="3891A7"/>
              </a:buClr>
              <a:buNone/>
            </a:pPr>
            <a:endParaRPr lang="sr-Latn-CS" sz="1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B4BDA-1E1E-4429-89B8-BA423FC377D7}" type="slidenum">
              <a:rPr lang="bs-Latn-BA" smtClean="0"/>
              <a:pPr/>
              <a:t>9</a:t>
            </a:fld>
            <a:endParaRPr lang="bs-Latn-BA"/>
          </a:p>
        </p:txBody>
      </p:sp>
      <p:sp>
        <p:nvSpPr>
          <p:cNvPr id="6" name="Naslov 1">
            <a:extLst>
              <a:ext uri="{FF2B5EF4-FFF2-40B4-BE49-F238E27FC236}">
                <a16:creationId xmlns:a16="http://schemas.microsoft.com/office/drawing/2014/main" id="{269793A4-33A8-C0B6-9EA9-A621A8DE7E74}"/>
              </a:ext>
            </a:extLst>
          </p:cNvPr>
          <p:cNvSpPr txBox="1">
            <a:spLocks/>
          </p:cNvSpPr>
          <p:nvPr/>
        </p:nvSpPr>
        <p:spPr>
          <a:xfrm>
            <a:off x="395536" y="44624"/>
            <a:ext cx="8352928" cy="936104"/>
          </a:xfrm>
          <a:prstGeom prst="rect">
            <a:avLst/>
          </a:prstGeom>
          <a:ln w="12700" cap="rnd" cmpd="sng" algn="ctr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283464">
              <a:spcBef>
                <a:spcPts val="600"/>
              </a:spcBef>
            </a:pPr>
            <a:r>
              <a:rPr lang="sr-Cyrl-CS" sz="8000" dirty="0">
                <a:solidFill>
                  <a:prstClr val="black"/>
                </a:solidFill>
                <a:latin typeface="Times New Roman"/>
                <a:ea typeface="Times New Roman"/>
              </a:rPr>
              <a:t>    </a:t>
            </a:r>
            <a:r>
              <a:rPr lang="sr-Cyrl-CS" sz="9600" dirty="0">
                <a:solidFill>
                  <a:prstClr val="black"/>
                </a:solidFill>
                <a:latin typeface="Times New Roman"/>
                <a:ea typeface="Times New Roman"/>
              </a:rPr>
              <a:t>Задацима објективног типа из </a:t>
            </a:r>
            <a:r>
              <a:rPr lang="sr-Cyrl-CS" sz="9600" b="1" dirty="0">
                <a:solidFill>
                  <a:prstClr val="black"/>
                </a:solidFill>
                <a:latin typeface="Times New Roman"/>
                <a:ea typeface="Times New Roman"/>
              </a:rPr>
              <a:t>Српског језика </a:t>
            </a:r>
            <a:r>
              <a:rPr lang="sr-Cyrl-CS" sz="9600" dirty="0">
                <a:solidFill>
                  <a:prstClr val="black"/>
                </a:solidFill>
                <a:latin typeface="Times New Roman"/>
                <a:ea typeface="Times New Roman"/>
              </a:rPr>
              <a:t>настојали смо сазнати колико су ученици остварили исходе учења тј. колико су у стању да</a:t>
            </a:r>
            <a:r>
              <a:rPr lang="bs-Latn-BA" sz="9600" dirty="0">
                <a:solidFill>
                  <a:prstClr val="black"/>
                </a:solidFill>
                <a:latin typeface="Times New Roman"/>
                <a:ea typeface="Times New Roman"/>
              </a:rPr>
              <a:t>:</a:t>
            </a:r>
            <a:br>
              <a:rPr lang="ru-RU" sz="9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8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8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разликују врсте именица (заједничке, властите, збирне, градивне), </a:t>
            </a:r>
            <a:endParaRPr lang="en-US" sz="8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препознају </a:t>
            </a:r>
            <a:r>
              <a:rPr lang="sr-Cyrl-CS" sz="80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ријечи</a:t>
            </a: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супротног значења, </a:t>
            </a:r>
            <a:endParaRPr lang="en-US" sz="8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изведу глагол од именице, </a:t>
            </a:r>
            <a:endParaRPr lang="en-US" sz="8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уоче и препознају врсту </a:t>
            </a:r>
            <a:r>
              <a:rPr lang="sr-Cyrl-CS" sz="80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придјева</a:t>
            </a: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endParaRPr lang="en-US" sz="8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bs-Cyrl-BA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проналазе личне замјенице, </a:t>
            </a:r>
            <a:endParaRPr lang="en-US" sz="8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правилно пишу дати број,</a:t>
            </a:r>
            <a:endParaRPr lang="en-US" sz="8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утврде погрешно </a:t>
            </a:r>
            <a:r>
              <a:rPr lang="sr-Cyrl-CS" sz="80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употријебљен</a:t>
            </a: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сугласник ј, </a:t>
            </a:r>
            <a:endParaRPr lang="en-US" sz="8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разликују врсту писаног казивања (описивање, </a:t>
            </a:r>
            <a:r>
              <a:rPr lang="sr-Cyrl-CS" sz="80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приповиједање</a:t>
            </a: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дијалог, монолог) на основу прочитаног текста, </a:t>
            </a:r>
            <a:endParaRPr lang="en-US" sz="8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препознају и разликују књижевно </a:t>
            </a:r>
            <a:r>
              <a:rPr lang="sr-Cyrl-CS" sz="80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дјело</a:t>
            </a: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Latn-CS" sz="80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књижевну</a:t>
            </a:r>
            <a:r>
              <a:rPr lang="sr-Latn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80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врсту</a:t>
            </a:r>
            <a:r>
              <a:rPr lang="sr-Latn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8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препознају правилно написан управни говор, </a:t>
            </a:r>
          </a:p>
          <a:p>
            <a:pPr marL="342900" indent="-342900" algn="just">
              <a:lnSpc>
                <a:spcPct val="12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CS" sz="80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примијене</a:t>
            </a:r>
            <a:r>
              <a:rPr lang="sr-Cyrl-CS" sz="8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знања о глаголским временима (претварају глаголске облике), </a:t>
            </a:r>
            <a:endParaRPr lang="en-US" sz="80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endParaRPr lang="en-US" sz="96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indent="-283464" algn="ctr">
              <a:spcBef>
                <a:spcPts val="600"/>
              </a:spcBef>
            </a:pPr>
            <a:br>
              <a:rPr lang="ru-RU" sz="8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8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5760" indent="-283464" algn="ctr">
              <a:spcBef>
                <a:spcPts val="600"/>
              </a:spcBef>
            </a:pPr>
            <a:endParaRPr lang="ru-RU" sz="8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5760" indent="-283464" algn="ctr">
              <a:spcBef>
                <a:spcPts val="600"/>
              </a:spcBef>
            </a:pPr>
            <a:endParaRPr lang="ru-RU" sz="8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65760" indent="-283464" algn="ctr">
              <a:spcBef>
                <a:spcPts val="600"/>
              </a:spcBef>
            </a:pPr>
            <a:br>
              <a:rPr lang="bs-Latn-BA" sz="80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br>
              <a:rPr lang="bs-Cyrl-BA" sz="8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sr-Latn-CS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18291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8848</TotalTime>
  <Words>1997</Words>
  <Application>Microsoft Office PowerPoint</Application>
  <PresentationFormat>On-screen Show (4:3)</PresentationFormat>
  <Paragraphs>593</Paragraphs>
  <Slides>24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Calibri</vt:lpstr>
      <vt:lpstr>Symbol</vt:lpstr>
      <vt:lpstr>Times New Roman</vt:lpstr>
      <vt:lpstr>Trebuchet MS</vt:lpstr>
      <vt:lpstr>Wingdings</vt:lpstr>
      <vt:lpstr>Wingdings 3</vt:lpstr>
      <vt:lpstr>Facet</vt:lpstr>
      <vt:lpstr>Document</vt:lpstr>
      <vt:lpstr>  Провјера постигнућа ученика  петог разреда основне школе из  Српског језика и Математике школска 2021/2022. година                                                                                                     Август, 2022. године </vt:lpstr>
      <vt:lpstr> У складу са Годишњим програмом рада Републичког педагошког завода, а у сегменту који се односи на праћење и оцјену квалитета у образовању, и школске 2021/22. године, организована и проведена је провјера постигнућа ученика петог разреда у свим основним школама Републике Српске.  </vt:lpstr>
      <vt:lpstr>Циљ провјере постигнућа ученика</vt:lpstr>
      <vt:lpstr>Узорак за провјеру постигнућа ученика из Српског језика  </vt:lpstr>
      <vt:lpstr>Узорак за провјеру постигнућа ученика из Математике </vt:lpstr>
      <vt:lpstr>PowerPoint Presentation</vt:lpstr>
      <vt:lpstr>PowerPoint Presentation</vt:lpstr>
      <vt:lpstr>Критеријуми за одређивање нивоа постигнућа</vt:lpstr>
      <vt:lpstr>PowerPoint Presentation</vt:lpstr>
      <vt:lpstr>PowerPoint Presentation</vt:lpstr>
      <vt:lpstr>Резултати из Српског језика по Регијама и на нивоу  Републике Српске</vt:lpstr>
      <vt:lpstr>Преглед резултата по задацима из Српског језика  на нивоу Републике Српске       </vt:lpstr>
      <vt:lpstr>Задаци ријешени на  високом ниво постигнућа  </vt:lpstr>
      <vt:lpstr>Задаци ријешени на  ниском и незадовољавајућем ниво постигнућа  </vt:lpstr>
      <vt:lpstr>PowerPoint Presentation</vt:lpstr>
      <vt:lpstr>Проценат ријешености задатака из Математике </vt:lpstr>
      <vt:lpstr>Множење и дијељење природних бројева</vt:lpstr>
      <vt:lpstr>Математички изрази са више операција</vt:lpstr>
      <vt:lpstr>PowerPoint Presentation</vt:lpstr>
      <vt:lpstr>Преглед резултата по задацима из Математике на нивоу Републике Српске   </vt:lpstr>
      <vt:lpstr>Преглед резултата по задацима из Математике на нивоу Републике Српске   </vt:lpstr>
      <vt:lpstr>PowerPoint Presentation</vt:lpstr>
      <vt:lpstr>З а к љ у ч а к</vt:lpstr>
      <vt:lpstr>Питања за рефлексију и саморефлексију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Екстерно вредновање постигнућа ученика ПЕТОГ разреда</dc:title>
  <dc:creator>Office</dc:creator>
  <cp:lastModifiedBy>Slađana Vilotić</cp:lastModifiedBy>
  <cp:revision>1015</cp:revision>
  <cp:lastPrinted>2022-08-18T09:16:41Z</cp:lastPrinted>
  <dcterms:created xsi:type="dcterms:W3CDTF">2014-07-08T06:27:11Z</dcterms:created>
  <dcterms:modified xsi:type="dcterms:W3CDTF">2022-08-18T09:17:15Z</dcterms:modified>
</cp:coreProperties>
</file>