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7" r:id="rId1"/>
  </p:sldMasterIdLst>
  <p:notesMasterIdLst>
    <p:notesMasterId r:id="rId66"/>
  </p:notesMasterIdLst>
  <p:sldIdLst>
    <p:sldId id="604" r:id="rId2"/>
    <p:sldId id="304" r:id="rId3"/>
    <p:sldId id="606" r:id="rId4"/>
    <p:sldId id="299" r:id="rId5"/>
    <p:sldId id="567" r:id="rId6"/>
    <p:sldId id="285" r:id="rId7"/>
    <p:sldId id="286" r:id="rId8"/>
    <p:sldId id="276" r:id="rId9"/>
    <p:sldId id="619" r:id="rId10"/>
    <p:sldId id="621" r:id="rId11"/>
    <p:sldId id="623" r:id="rId12"/>
    <p:sldId id="615" r:id="rId13"/>
    <p:sldId id="475" r:id="rId14"/>
    <p:sldId id="569" r:id="rId15"/>
    <p:sldId id="608" r:id="rId16"/>
    <p:sldId id="307" r:id="rId17"/>
    <p:sldId id="279" r:id="rId18"/>
    <p:sldId id="571" r:id="rId19"/>
    <p:sldId id="265" r:id="rId20"/>
    <p:sldId id="269" r:id="rId21"/>
    <p:sldId id="271" r:id="rId22"/>
    <p:sldId id="273" r:id="rId23"/>
    <p:sldId id="275" r:id="rId24"/>
    <p:sldId id="278" r:id="rId25"/>
    <p:sldId id="281" r:id="rId26"/>
    <p:sldId id="268" r:id="rId27"/>
    <p:sldId id="283" r:id="rId28"/>
    <p:sldId id="282" r:id="rId29"/>
    <p:sldId id="291" r:id="rId30"/>
    <p:sldId id="295" r:id="rId31"/>
    <p:sldId id="573" r:id="rId32"/>
    <p:sldId id="274" r:id="rId33"/>
    <p:sldId id="297" r:id="rId34"/>
    <p:sldId id="290" r:id="rId35"/>
    <p:sldId id="298" r:id="rId36"/>
    <p:sldId id="574" r:id="rId37"/>
    <p:sldId id="578" r:id="rId38"/>
    <p:sldId id="580" r:id="rId39"/>
    <p:sldId id="582" r:id="rId40"/>
    <p:sldId id="584" r:id="rId41"/>
    <p:sldId id="587" r:id="rId42"/>
    <p:sldId id="263" r:id="rId43"/>
    <p:sldId id="264" r:id="rId44"/>
    <p:sldId id="266" r:id="rId45"/>
    <p:sldId id="284" r:id="rId46"/>
    <p:sldId id="589" r:id="rId47"/>
    <p:sldId id="270" r:id="rId48"/>
    <p:sldId id="591" r:id="rId49"/>
    <p:sldId id="272" r:id="rId50"/>
    <p:sldId id="593" r:id="rId51"/>
    <p:sldId id="595" r:id="rId52"/>
    <p:sldId id="576" r:id="rId53"/>
    <p:sldId id="596" r:id="rId54"/>
    <p:sldId id="309" r:id="rId55"/>
    <p:sldId id="598" r:id="rId56"/>
    <p:sldId id="613" r:id="rId57"/>
    <p:sldId id="611" r:id="rId58"/>
    <p:sldId id="600" r:id="rId59"/>
    <p:sldId id="267" r:id="rId60"/>
    <p:sldId id="602" r:id="rId61"/>
    <p:sldId id="292" r:id="rId62"/>
    <p:sldId id="293" r:id="rId63"/>
    <p:sldId id="326" r:id="rId64"/>
    <p:sldId id="609" r:id="rId6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1E6EA5-2702-498E-9C69-DC33A0B67E81}" type="doc">
      <dgm:prSet loTypeId="urn:microsoft.com/office/officeart/2008/layout/RadialCluster" loCatId="relationship" qsTypeId="urn:microsoft.com/office/officeart/2005/8/quickstyle/simple3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AE87945A-40D7-4480-9B75-E15598C41565}">
      <dgm:prSet phldrT="[Text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sr-Cyrl-R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вјештине</a:t>
          </a:r>
          <a:endParaRPr lang="en-US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56AC03-EA4D-4678-BC7F-B49C42E10CC9}" type="parTrans" cxnId="{8D9AEB3A-15C6-4315-BCE0-85ED45FE94C0}">
      <dgm:prSet/>
      <dgm:spPr/>
      <dgm:t>
        <a:bodyPr/>
        <a:lstStyle/>
        <a:p>
          <a:endParaRPr lang="en-US"/>
        </a:p>
      </dgm:t>
    </dgm:pt>
    <dgm:pt modelId="{CC564CB4-BC75-4E5F-98DF-F57BE21BCF10}" type="sibTrans" cxnId="{8D9AEB3A-15C6-4315-BCE0-85ED45FE94C0}">
      <dgm:prSet/>
      <dgm:spPr/>
      <dgm:t>
        <a:bodyPr/>
        <a:lstStyle/>
        <a:p>
          <a:endParaRPr lang="en-US"/>
        </a:p>
      </dgm:t>
    </dgm:pt>
    <dgm:pt modelId="{ED55CF2B-CB8D-4920-91FD-BD085AEE4F9A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>
            <a:spcAft>
              <a:spcPct val="35000"/>
            </a:spcAft>
          </a:pPr>
          <a:r>
            <a:rPr lang="sr-Cyrl-BA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Самосвијест</a:t>
          </a:r>
          <a:endParaRPr lang="sr-Latn-BA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spcAft>
              <a:spcPts val="0"/>
            </a:spcAft>
          </a:pPr>
          <a:r>
            <a:rPr lang="sr-Cyrl-BA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- когнитивне </a:t>
          </a:r>
          <a:r>
            <a:rPr lang="sr-Cyrl-RS" sz="2000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собности памћења, мишљења, учења</a:t>
          </a:r>
          <a:r>
            <a:rPr lang="sr-Cyrl-BA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размишљања, осјећања,</a:t>
          </a:r>
          <a:endParaRPr lang="sr-Latn-BA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spcAft>
              <a:spcPts val="0"/>
            </a:spcAft>
          </a:pP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чула и сазнања путем интуиције</a:t>
          </a:r>
          <a:endParaRPr lang="sr-Latn-BA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A667FC-2FC9-4980-89D4-9EC21286E27E}" type="parTrans" cxnId="{D2B5F7EE-8BA8-4AD1-A8D1-27BA9ED73FBA}">
      <dgm:prSet/>
      <dgm:spPr/>
      <dgm:t>
        <a:bodyPr/>
        <a:lstStyle/>
        <a:p>
          <a:endParaRPr lang="en-US"/>
        </a:p>
      </dgm:t>
    </dgm:pt>
    <dgm:pt modelId="{A9E3CCE9-D208-459C-8E39-BE121A9E958C}" type="sibTrans" cxnId="{D2B5F7EE-8BA8-4AD1-A8D1-27BA9ED73FBA}">
      <dgm:prSet/>
      <dgm:spPr/>
      <dgm:t>
        <a:bodyPr/>
        <a:lstStyle/>
        <a:p>
          <a:endParaRPr lang="en-US"/>
        </a:p>
      </dgm:t>
    </dgm:pt>
    <dgm:pt modelId="{A770AB07-3563-4854-BB2D-9233C7C25FC4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sr-Cyrl-BA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Критичко размишљање</a:t>
          </a:r>
          <a:endParaRPr lang="sr-Latn-BA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sr-Cyrl-BA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- идентификовање и изазивање</a:t>
          </a:r>
          <a:endParaRPr lang="sr-Latn-BA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sr-Cyrl-BA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претпоставки,</a:t>
          </a:r>
          <a:endParaRPr lang="sr-Latn-BA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sr-Cyrl-BA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- оспоравање важности</a:t>
          </a:r>
          <a:endParaRPr lang="sr-Latn-BA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sr-Cyrl-BA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контекста,</a:t>
          </a:r>
          <a:endParaRPr lang="sr-Latn-BA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sr-Cyrl-BA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- замишљање и истражива</a:t>
          </a:r>
          <a:r>
            <a:rPr lang="sr-Cyrl-R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ње,</a:t>
          </a:r>
          <a:endParaRPr lang="sr-Latn-BA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sr-Cyrl-BA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- тражење алтернативе/а </a:t>
          </a:r>
          <a:r>
            <a:rPr lang="sr-Cyrl-BA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рефлексивни скептицизам</a:t>
          </a:r>
          <a:endParaRPr lang="en-US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5D5158-7119-435B-AFCC-26B20DA1DA7C}" type="parTrans" cxnId="{B36FFF71-1820-4252-B7AF-B2D8EFC7B12B}">
      <dgm:prSet/>
      <dgm:spPr/>
      <dgm:t>
        <a:bodyPr/>
        <a:lstStyle/>
        <a:p>
          <a:endParaRPr lang="en-US"/>
        </a:p>
      </dgm:t>
    </dgm:pt>
    <dgm:pt modelId="{67F6681E-33AF-4846-BE23-8684D53D817A}" type="sibTrans" cxnId="{B36FFF71-1820-4252-B7AF-B2D8EFC7B12B}">
      <dgm:prSet/>
      <dgm:spPr/>
      <dgm:t>
        <a:bodyPr/>
        <a:lstStyle/>
        <a:p>
          <a:endParaRPr lang="en-US"/>
        </a:p>
      </dgm:t>
    </dgm:pt>
    <dgm:pt modelId="{3E1E67C6-4CE2-4321-A719-9E94D25165CA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sr-Cyrl-BA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Рефлексија</a:t>
          </a:r>
          <a:endParaRPr lang="sr-Latn-BA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i="1" dirty="0">
              <a:latin typeface="Times New Roman" panose="02020603050405020304" pitchFamily="18" charset="0"/>
              <a:cs typeface="Times New Roman" panose="02020603050405020304" pitchFamily="18" charset="0"/>
            </a:rPr>
            <a:t>алат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за промовисање самосталности, </a:t>
          </a:r>
          <a:r>
            <a:rPr lang="sr-Cyrl-BA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друштвене свијести и акције,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sr-Cyrl-BA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- подстиче самоизражавање, учење и сарадњу,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sr-Cyrl-BA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- повезује теорију и праксу...</a:t>
          </a:r>
          <a:endParaRPr lang="en-US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1038B0-A230-4406-9A4E-E2148372F7A7}" type="parTrans" cxnId="{889CEB34-B048-4CDA-8932-DD6E4D6F62A3}">
      <dgm:prSet/>
      <dgm:spPr/>
      <dgm:t>
        <a:bodyPr/>
        <a:lstStyle/>
        <a:p>
          <a:endParaRPr lang="en-US"/>
        </a:p>
      </dgm:t>
    </dgm:pt>
    <dgm:pt modelId="{8A731D78-A961-4018-B731-00BB4A92622C}" type="sibTrans" cxnId="{889CEB34-B048-4CDA-8932-DD6E4D6F62A3}">
      <dgm:prSet/>
      <dgm:spPr/>
      <dgm:t>
        <a:bodyPr/>
        <a:lstStyle/>
        <a:p>
          <a:endParaRPr lang="en-US"/>
        </a:p>
      </dgm:t>
    </dgm:pt>
    <dgm:pt modelId="{0751EC09-130F-4ACF-8427-9549859C2CF9}" type="pres">
      <dgm:prSet presAssocID="{A41E6EA5-2702-498E-9C69-DC33A0B67E8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B49C23D6-6027-47EE-8816-696D16868F0A}" type="pres">
      <dgm:prSet presAssocID="{AE87945A-40D7-4480-9B75-E15598C41565}" presName="singleCycle" presStyleCnt="0"/>
      <dgm:spPr/>
    </dgm:pt>
    <dgm:pt modelId="{CDF4A1DF-6EA2-495C-9341-77335250119A}" type="pres">
      <dgm:prSet presAssocID="{AE87945A-40D7-4480-9B75-E15598C41565}" presName="singleCenter" presStyleLbl="node1" presStyleIdx="0" presStyleCnt="4" custLinFactNeighborX="-861" custLinFactNeighborY="8609">
        <dgm:presLayoutVars>
          <dgm:chMax val="7"/>
          <dgm:chPref val="7"/>
        </dgm:presLayoutVars>
      </dgm:prSet>
      <dgm:spPr/>
    </dgm:pt>
    <dgm:pt modelId="{4611A36D-D734-4045-8521-FC2FA83B8C16}" type="pres">
      <dgm:prSet presAssocID="{03A667FC-2FC9-4980-89D4-9EC21286E27E}" presName="Name56" presStyleLbl="parChTrans1D2" presStyleIdx="0" presStyleCnt="3"/>
      <dgm:spPr/>
    </dgm:pt>
    <dgm:pt modelId="{7ED1C841-5F65-491F-BBAE-8BB7871E6C58}" type="pres">
      <dgm:prSet presAssocID="{ED55CF2B-CB8D-4920-91FD-BD085AEE4F9A}" presName="text0" presStyleLbl="node1" presStyleIdx="1" presStyleCnt="4" custScaleX="580229" custScaleY="194844" custRadScaleRad="87955" custRadScaleInc="1246">
        <dgm:presLayoutVars>
          <dgm:bulletEnabled val="1"/>
        </dgm:presLayoutVars>
      </dgm:prSet>
      <dgm:spPr/>
    </dgm:pt>
    <dgm:pt modelId="{5C621A1F-C99E-41B0-9D9C-B698DFF4BB1B}" type="pres">
      <dgm:prSet presAssocID="{0C5D5158-7119-435B-AFCC-26B20DA1DA7C}" presName="Name56" presStyleLbl="parChTrans1D2" presStyleIdx="1" presStyleCnt="3"/>
      <dgm:spPr/>
    </dgm:pt>
    <dgm:pt modelId="{2E9DDACA-5802-44F0-B379-B1DA315D87E3}" type="pres">
      <dgm:prSet presAssocID="{A770AB07-3563-4854-BB2D-9233C7C25FC4}" presName="text0" presStyleLbl="node1" presStyleIdx="2" presStyleCnt="4" custScaleX="472991" custScaleY="359504" custRadScaleRad="153278" custRadScaleInc="-20530">
        <dgm:presLayoutVars>
          <dgm:bulletEnabled val="1"/>
        </dgm:presLayoutVars>
      </dgm:prSet>
      <dgm:spPr/>
    </dgm:pt>
    <dgm:pt modelId="{4A41C13E-D9C7-45DE-B25E-132A0D75D49D}" type="pres">
      <dgm:prSet presAssocID="{191038B0-A230-4406-9A4E-E2148372F7A7}" presName="Name56" presStyleLbl="parChTrans1D2" presStyleIdx="2" presStyleCnt="3"/>
      <dgm:spPr/>
    </dgm:pt>
    <dgm:pt modelId="{7831E330-001C-4752-AD17-6CB425E2DD67}" type="pres">
      <dgm:prSet presAssocID="{3E1E67C6-4CE2-4321-A719-9E94D25165CA}" presName="text0" presStyleLbl="node1" presStyleIdx="3" presStyleCnt="4" custScaleX="400055" custScaleY="342796" custRadScaleRad="142638" custRadScaleInc="26273">
        <dgm:presLayoutVars>
          <dgm:bulletEnabled val="1"/>
        </dgm:presLayoutVars>
      </dgm:prSet>
      <dgm:spPr/>
    </dgm:pt>
  </dgm:ptLst>
  <dgm:cxnLst>
    <dgm:cxn modelId="{9755EB07-BFFE-43F2-89F8-F53774D0F247}" type="presOf" srcId="{0C5D5158-7119-435B-AFCC-26B20DA1DA7C}" destId="{5C621A1F-C99E-41B0-9D9C-B698DFF4BB1B}" srcOrd="0" destOrd="0" presId="urn:microsoft.com/office/officeart/2008/layout/RadialCluster"/>
    <dgm:cxn modelId="{9618C628-ACC1-4231-86B2-47878EA84FF2}" type="presOf" srcId="{ED55CF2B-CB8D-4920-91FD-BD085AEE4F9A}" destId="{7ED1C841-5F65-491F-BBAE-8BB7871E6C58}" srcOrd="0" destOrd="0" presId="urn:microsoft.com/office/officeart/2008/layout/RadialCluster"/>
    <dgm:cxn modelId="{889CEB34-B048-4CDA-8932-DD6E4D6F62A3}" srcId="{AE87945A-40D7-4480-9B75-E15598C41565}" destId="{3E1E67C6-4CE2-4321-A719-9E94D25165CA}" srcOrd="2" destOrd="0" parTransId="{191038B0-A230-4406-9A4E-E2148372F7A7}" sibTransId="{8A731D78-A961-4018-B731-00BB4A92622C}"/>
    <dgm:cxn modelId="{8D9AEB3A-15C6-4315-BCE0-85ED45FE94C0}" srcId="{A41E6EA5-2702-498E-9C69-DC33A0B67E81}" destId="{AE87945A-40D7-4480-9B75-E15598C41565}" srcOrd="0" destOrd="0" parTransId="{0256AC03-EA4D-4678-BC7F-B49C42E10CC9}" sibTransId="{CC564CB4-BC75-4E5F-98DF-F57BE21BCF10}"/>
    <dgm:cxn modelId="{15AD9062-615D-4801-A2E3-D3B4ED1F342A}" type="presOf" srcId="{03A667FC-2FC9-4980-89D4-9EC21286E27E}" destId="{4611A36D-D734-4045-8521-FC2FA83B8C16}" srcOrd="0" destOrd="0" presId="urn:microsoft.com/office/officeart/2008/layout/RadialCluster"/>
    <dgm:cxn modelId="{47C40167-3EA5-47F7-86EF-CD463503498F}" type="presOf" srcId="{191038B0-A230-4406-9A4E-E2148372F7A7}" destId="{4A41C13E-D9C7-45DE-B25E-132A0D75D49D}" srcOrd="0" destOrd="0" presId="urn:microsoft.com/office/officeart/2008/layout/RadialCluster"/>
    <dgm:cxn modelId="{B36FFF71-1820-4252-B7AF-B2D8EFC7B12B}" srcId="{AE87945A-40D7-4480-9B75-E15598C41565}" destId="{A770AB07-3563-4854-BB2D-9233C7C25FC4}" srcOrd="1" destOrd="0" parTransId="{0C5D5158-7119-435B-AFCC-26B20DA1DA7C}" sibTransId="{67F6681E-33AF-4846-BE23-8684D53D817A}"/>
    <dgm:cxn modelId="{F5B4D1A5-4FD6-4187-8047-38DD1F3789DA}" type="presOf" srcId="{A770AB07-3563-4854-BB2D-9233C7C25FC4}" destId="{2E9DDACA-5802-44F0-B379-B1DA315D87E3}" srcOrd="0" destOrd="0" presId="urn:microsoft.com/office/officeart/2008/layout/RadialCluster"/>
    <dgm:cxn modelId="{8BBBA2BC-35BC-4DE4-9952-4B586C12A324}" type="presOf" srcId="{AE87945A-40D7-4480-9B75-E15598C41565}" destId="{CDF4A1DF-6EA2-495C-9341-77335250119A}" srcOrd="0" destOrd="0" presId="urn:microsoft.com/office/officeart/2008/layout/RadialCluster"/>
    <dgm:cxn modelId="{FE01EBDD-BD91-45AA-9415-8262A8017CE1}" type="presOf" srcId="{3E1E67C6-4CE2-4321-A719-9E94D25165CA}" destId="{7831E330-001C-4752-AD17-6CB425E2DD67}" srcOrd="0" destOrd="0" presId="urn:microsoft.com/office/officeart/2008/layout/RadialCluster"/>
    <dgm:cxn modelId="{080D8FE0-CFA8-4AFA-A71E-CB35E8A039A8}" type="presOf" srcId="{A41E6EA5-2702-498E-9C69-DC33A0B67E81}" destId="{0751EC09-130F-4ACF-8427-9549859C2CF9}" srcOrd="0" destOrd="0" presId="urn:microsoft.com/office/officeart/2008/layout/RadialCluster"/>
    <dgm:cxn modelId="{D2B5F7EE-8BA8-4AD1-A8D1-27BA9ED73FBA}" srcId="{AE87945A-40D7-4480-9B75-E15598C41565}" destId="{ED55CF2B-CB8D-4920-91FD-BD085AEE4F9A}" srcOrd="0" destOrd="0" parTransId="{03A667FC-2FC9-4980-89D4-9EC21286E27E}" sibTransId="{A9E3CCE9-D208-459C-8E39-BE121A9E958C}"/>
    <dgm:cxn modelId="{FE36A2D6-91EB-4158-8297-4B494A5CE552}" type="presParOf" srcId="{0751EC09-130F-4ACF-8427-9549859C2CF9}" destId="{B49C23D6-6027-47EE-8816-696D16868F0A}" srcOrd="0" destOrd="0" presId="urn:microsoft.com/office/officeart/2008/layout/RadialCluster"/>
    <dgm:cxn modelId="{0DEE0D97-A4AA-434F-9737-857AAE22EFC4}" type="presParOf" srcId="{B49C23D6-6027-47EE-8816-696D16868F0A}" destId="{CDF4A1DF-6EA2-495C-9341-77335250119A}" srcOrd="0" destOrd="0" presId="urn:microsoft.com/office/officeart/2008/layout/RadialCluster"/>
    <dgm:cxn modelId="{1482CCC0-39F8-4742-998D-368768C3E7B8}" type="presParOf" srcId="{B49C23D6-6027-47EE-8816-696D16868F0A}" destId="{4611A36D-D734-4045-8521-FC2FA83B8C16}" srcOrd="1" destOrd="0" presId="urn:microsoft.com/office/officeart/2008/layout/RadialCluster"/>
    <dgm:cxn modelId="{69C931FD-CAAA-4F42-AB89-01900308E1B1}" type="presParOf" srcId="{B49C23D6-6027-47EE-8816-696D16868F0A}" destId="{7ED1C841-5F65-491F-BBAE-8BB7871E6C58}" srcOrd="2" destOrd="0" presId="urn:microsoft.com/office/officeart/2008/layout/RadialCluster"/>
    <dgm:cxn modelId="{A9EB2902-0E89-48C9-A18E-E61402A2E8D8}" type="presParOf" srcId="{B49C23D6-6027-47EE-8816-696D16868F0A}" destId="{5C621A1F-C99E-41B0-9D9C-B698DFF4BB1B}" srcOrd="3" destOrd="0" presId="urn:microsoft.com/office/officeart/2008/layout/RadialCluster"/>
    <dgm:cxn modelId="{7B893216-0A7C-4337-9D4F-F0EAE42E9694}" type="presParOf" srcId="{B49C23D6-6027-47EE-8816-696D16868F0A}" destId="{2E9DDACA-5802-44F0-B379-B1DA315D87E3}" srcOrd="4" destOrd="0" presId="urn:microsoft.com/office/officeart/2008/layout/RadialCluster"/>
    <dgm:cxn modelId="{764B15D2-9350-462E-ADBE-B81839550A2C}" type="presParOf" srcId="{B49C23D6-6027-47EE-8816-696D16868F0A}" destId="{4A41C13E-D9C7-45DE-B25E-132A0D75D49D}" srcOrd="5" destOrd="0" presId="urn:microsoft.com/office/officeart/2008/layout/RadialCluster"/>
    <dgm:cxn modelId="{8AB31046-6AA3-4E8D-ABA9-F43705C858A2}" type="presParOf" srcId="{B49C23D6-6027-47EE-8816-696D16868F0A}" destId="{7831E330-001C-4752-AD17-6CB425E2DD67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F4A1DF-6EA2-495C-9341-77335250119A}">
      <dsp:nvSpPr>
        <dsp:cNvPr id="0" name=""/>
        <dsp:cNvSpPr/>
      </dsp:nvSpPr>
      <dsp:spPr>
        <a:xfrm>
          <a:off x="4666562" y="2217190"/>
          <a:ext cx="1440180" cy="144018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2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вјештине</a:t>
          </a:r>
          <a:endParaRPr lang="en-US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36866" y="2287494"/>
        <a:ext cx="1299572" cy="1299572"/>
      </dsp:txXfrm>
    </dsp:sp>
    <dsp:sp modelId="{4611A36D-D734-4045-8521-FC2FA83B8C16}">
      <dsp:nvSpPr>
        <dsp:cNvPr id="0" name=""/>
        <dsp:cNvSpPr/>
      </dsp:nvSpPr>
      <dsp:spPr>
        <a:xfrm rot="16293781">
          <a:off x="5081804" y="1883719"/>
          <a:ext cx="66719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67191" y="0"/>
              </a:lnTo>
            </a:path>
          </a:pathLst>
        </a:custGeom>
        <a:noFill/>
        <a:ln w="1587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D1C841-5F65-491F-BBAE-8BB7871E6C58}">
      <dsp:nvSpPr>
        <dsp:cNvPr id="0" name=""/>
        <dsp:cNvSpPr/>
      </dsp:nvSpPr>
      <dsp:spPr>
        <a:xfrm>
          <a:off x="2650775" y="-329842"/>
          <a:ext cx="5598749" cy="1880089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BA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Самосвијест</a:t>
          </a:r>
          <a:endParaRPr lang="sr-Latn-BA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sr-Cyrl-BA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когнитивне </a:t>
          </a:r>
          <a:r>
            <a:rPr lang="sr-Cyrl-RS" sz="20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собности памћења, мишљења, учења</a:t>
          </a:r>
          <a:r>
            <a:rPr lang="sr-Cyrl-BA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размишљања, осјећања,</a:t>
          </a:r>
          <a:endParaRPr lang="sr-Latn-BA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чула и сазнања путем интуиције</a:t>
          </a:r>
          <a:endParaRPr lang="sr-Latn-BA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42553" y="-238064"/>
        <a:ext cx="5415193" cy="1696533"/>
      </dsp:txXfrm>
    </dsp:sp>
    <dsp:sp modelId="{5C621A1F-C99E-41B0-9D9C-B698DFF4BB1B}">
      <dsp:nvSpPr>
        <dsp:cNvPr id="0" name=""/>
        <dsp:cNvSpPr/>
      </dsp:nvSpPr>
      <dsp:spPr>
        <a:xfrm rot="673806">
          <a:off x="6104131" y="3106810"/>
          <a:ext cx="2727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2707" y="0"/>
              </a:lnTo>
            </a:path>
          </a:pathLst>
        </a:custGeom>
        <a:noFill/>
        <a:ln w="1587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9DDACA-5802-44F0-B379-B1DA315D87E3}">
      <dsp:nvSpPr>
        <dsp:cNvPr id="0" name=""/>
        <dsp:cNvSpPr/>
      </dsp:nvSpPr>
      <dsp:spPr>
        <a:xfrm>
          <a:off x="6374227" y="1851994"/>
          <a:ext cx="4563987" cy="3468928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r-Cyrl-BA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Критичко размишљање</a:t>
          </a:r>
          <a:endParaRPr lang="sr-Latn-BA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r-Cyrl-BA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идентификовање и изазивање</a:t>
          </a:r>
          <a:endParaRPr lang="sr-Latn-BA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r-Cyrl-BA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претпоставки,</a:t>
          </a:r>
          <a:endParaRPr lang="sr-Latn-BA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r-Cyrl-BA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оспоравање важности</a:t>
          </a:r>
          <a:endParaRPr lang="sr-Latn-BA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r-Cyrl-BA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контекста,</a:t>
          </a:r>
          <a:endParaRPr lang="sr-Latn-BA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r-Cyrl-BA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замишљање и истражива</a:t>
          </a:r>
          <a:r>
            <a:rPr lang="sr-Cyrl-R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ње,</a:t>
          </a:r>
          <a:endParaRPr lang="sr-Latn-BA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r-Cyrl-BA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тражење алтернативе/а </a:t>
          </a:r>
          <a:r>
            <a:rPr lang="sr-Cyrl-BA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рефлексивни скептицизам</a:t>
          </a:r>
          <a:endParaRPr lang="en-US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43566" y="2021333"/>
        <a:ext cx="4225309" cy="3130250"/>
      </dsp:txXfrm>
    </dsp:sp>
    <dsp:sp modelId="{4A41C13E-D9C7-45DE-B25E-132A0D75D49D}">
      <dsp:nvSpPr>
        <dsp:cNvPr id="0" name=""/>
        <dsp:cNvSpPr/>
      </dsp:nvSpPr>
      <dsp:spPr>
        <a:xfrm rot="10352865">
          <a:off x="4293950" y="3055738"/>
          <a:ext cx="37419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4192" y="0"/>
              </a:lnTo>
            </a:path>
          </a:pathLst>
        </a:custGeom>
        <a:noFill/>
        <a:ln w="1587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31E330-001C-4752-AD17-6CB425E2DD67}">
      <dsp:nvSpPr>
        <dsp:cNvPr id="0" name=""/>
        <dsp:cNvSpPr/>
      </dsp:nvSpPr>
      <dsp:spPr>
        <a:xfrm>
          <a:off x="435317" y="1678616"/>
          <a:ext cx="3860213" cy="3307709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BA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Рефлексија</a:t>
          </a:r>
          <a:endParaRPr lang="sr-Latn-BA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алат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за промовисање самосталности, </a:t>
          </a:r>
          <a:r>
            <a:rPr lang="sr-Cyrl-BA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друштвене свијести и акције,</a:t>
          </a: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r-Cyrl-BA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подстиче самоизражавање, учење и сарадњу,</a:t>
          </a: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r-Cyrl-BA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- повезује теорију и праксу...</a:t>
          </a:r>
          <a:endParaRPr lang="en-US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6786" y="1840085"/>
        <a:ext cx="3537275" cy="29847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5E8FCB-5E07-4B70-B486-678FA61E910C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BC9507-F6EB-4D9B-BC97-C86BD90C4A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649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lienbildplatzhalter 1">
            <a:extLst>
              <a:ext uri="{FF2B5EF4-FFF2-40B4-BE49-F238E27FC236}">
                <a16:creationId xmlns:a16="http://schemas.microsoft.com/office/drawing/2014/main" id="{2D1F1C5F-5240-4BCA-8FDD-5CB3F381007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izenplatzhalter 2">
            <a:extLst>
              <a:ext uri="{FF2B5EF4-FFF2-40B4-BE49-F238E27FC236}">
                <a16:creationId xmlns:a16="http://schemas.microsoft.com/office/drawing/2014/main" id="{06C67F94-55E1-4F3F-BC0A-CDDBBBDA45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CH" altLang="de-DE" dirty="0">
                <a:latin typeface="Arial" panose="020B0604020202020204" pitchFamily="34" charset="0"/>
                <a:ea typeface="ＭＳ Ｐゴシック" panose="020B0600070205080204" pitchFamily="34" charset="-128"/>
              </a:rPr>
              <a:t>Taken from Hattie 2009</a:t>
            </a:r>
          </a:p>
          <a:p>
            <a:r>
              <a:rPr lang="de-CH" altLang="de-DE" dirty="0">
                <a:latin typeface="Arial" panose="020B0604020202020204" pitchFamily="34" charset="0"/>
                <a:ea typeface="ＭＳ Ｐゴシック" panose="020B0600070205080204" pitchFamily="34" charset="-128"/>
              </a:rPr>
              <a:t>«Microteaching typically involves teachers conducting (mini-)lessons to a small group of students and then engaging in post-discussions abou the lesson (Hattie 2009, 112)</a:t>
            </a:r>
          </a:p>
        </p:txBody>
      </p:sp>
      <p:sp>
        <p:nvSpPr>
          <p:cNvPr id="33796" name="Foliennummernplatzhalter 3">
            <a:extLst>
              <a:ext uri="{FF2B5EF4-FFF2-40B4-BE49-F238E27FC236}">
                <a16:creationId xmlns:a16="http://schemas.microsoft.com/office/drawing/2014/main" id="{371B127A-9FB9-4A34-A898-21E067324C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8626E46-6F28-4E12-A0A6-35A33988819D}" type="slidenum">
              <a:rPr lang="de-DE" altLang="de-DE" sz="1200" smtClean="0"/>
              <a:pPr/>
              <a:t>18</a:t>
            </a:fld>
            <a:endParaRPr lang="de-DE" altLang="de-DE" sz="1200"/>
          </a:p>
        </p:txBody>
      </p:sp>
    </p:spTree>
    <p:extLst>
      <p:ext uri="{BB962C8B-B14F-4D97-AF65-F5344CB8AC3E}">
        <p14:creationId xmlns:p14="http://schemas.microsoft.com/office/powerpoint/2010/main" val="2101760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666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3748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54092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2816034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57935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53110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47016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766236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313144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DD7A-4E1A-4457-9155-1BE9C9DC562F}" type="datetime1">
              <a:rPr lang="sr-Latn-BA" smtClean="0"/>
              <a:t>1.9.2022.</a:t>
            </a:fld>
            <a:endParaRPr lang="sr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Сања Радетић Ловрић: Родитељска очекивања од дјеце и наставника</a:t>
            </a:r>
            <a:endParaRPr lang="sr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94547-4E24-46D9-9085-ADB9A9660C66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16488345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2CD75-24F8-42A3-A65C-280934B52B89}" type="datetime1">
              <a:rPr lang="sr-Latn-BA" smtClean="0"/>
              <a:t>1.9.2022.</a:t>
            </a:fld>
            <a:endParaRPr lang="sr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Сања Радетић Ловрић: Родитељска очекивања од дјеце и наставника</a:t>
            </a:r>
            <a:endParaRPr lang="sr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94547-4E24-46D9-9085-ADB9A9660C66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4262598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956912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r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F32D4-4742-4243-BEA1-04A468AB8C3F}" type="datetime1">
              <a:rPr lang="sr-Latn-BA" smtClean="0"/>
              <a:t>1.9.2022.</a:t>
            </a:fld>
            <a:endParaRPr lang="sr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Сања Радетић Ловрић: Родитељска очекивања од дјеце и наставника</a:t>
            </a:r>
            <a:endParaRPr lang="sr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94547-4E24-46D9-9085-ADB9A9660C66}" type="slidenum">
              <a:rPr lang="sr-Latn-BA" smtClean="0"/>
              <a:t>‹#›</a:t>
            </a:fld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val="34305336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8E0E369-AE4B-1394-93E0-06273A359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4E301-8AAB-414A-ADE5-FB4C065C89F8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37627C0-3EB4-933B-3C01-1F3E8A541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FD6196D-6A5C-75F1-BC68-3FD158D7B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567C8-92CB-46B0-BD1C-EB6809588AA6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676621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111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83673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20937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168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5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353640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7D986-8816-4272-A432-0437A28A9828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909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2D6E202-B606-4609-B914-27C9371A1F6D}" type="datetime1">
              <a:rPr lang="en-US" smtClean="0"/>
              <a:t>9/1/2022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441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  <p:sldLayoutId id="2147484000" r:id="rId13"/>
    <p:sldLayoutId id="2147484001" r:id="rId14"/>
    <p:sldLayoutId id="2147484002" r:id="rId15"/>
    <p:sldLayoutId id="2147484003" r:id="rId16"/>
    <p:sldLayoutId id="2147484004" r:id="rId17"/>
    <p:sldLayoutId id="2147484005" r:id="rId18"/>
    <p:sldLayoutId id="2147484006" r:id="rId19"/>
    <p:sldLayoutId id="2147484007" r:id="rId20"/>
    <p:sldLayoutId id="2147484008" r:id="rId2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hyperlink" Target="https://m.youtube.com/watch?time_continue=3&amp;v=WjOowWxOXCg&amp;feature=emb_title&amp;fbclid=IwAR1gQop0DiZjX7x-SWDIWhwN8dadEZhkFvwwFEVPA4WgxzbJK3-a9koUyw4" TargetMode="Externa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2246313" y="3649663"/>
            <a:ext cx="7772400" cy="44450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1267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 descr="C:\Documents and Settings\Computer\Desktop\slike za prezentaciju inkluzija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918" y="-62144"/>
            <a:ext cx="12192000" cy="692014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9" name="Rectangle 8"/>
          <p:cNvSpPr/>
          <p:nvPr/>
        </p:nvSpPr>
        <p:spPr>
          <a:xfrm rot="20628595">
            <a:off x="1847532" y="3883214"/>
            <a:ext cx="7894043" cy="163121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endParaRPr lang="sr-Cyrl-B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defRPr/>
            </a:pPr>
            <a:endParaRPr lang="sr-Cyrl-BA" sz="2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defRPr/>
            </a:pPr>
            <a:r>
              <a:rPr lang="sr-Cyrl-R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 </a:t>
            </a:r>
            <a:r>
              <a:rPr lang="sr-Cyrl-BA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СЛАЂАНА ВИЛОТИЋ</a:t>
            </a:r>
          </a:p>
          <a:p>
            <a:pPr>
              <a:defRPr/>
            </a:pPr>
            <a:r>
              <a:rPr lang="sr-Cyrl-BA" sz="1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ИНСПЕКТОР-ПРОСВЈЕТНИ САВЈЕТНИК</a:t>
            </a:r>
            <a:endParaRPr lang="en-US" sz="1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defRPr/>
            </a:pPr>
            <a:r>
              <a:rPr lang="en-U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</a:t>
            </a:r>
            <a:endParaRPr lang="sr-Latn-CS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271" name="Rectangle 9"/>
          <p:cNvSpPr>
            <a:spLocks noChangeArrowheads="1"/>
          </p:cNvSpPr>
          <p:nvPr/>
        </p:nvSpPr>
        <p:spPr bwMode="auto">
          <a:xfrm rot="-824155">
            <a:off x="6586156" y="3604760"/>
            <a:ext cx="2133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Cyrl-CS" sz="1600" b="1" i="1" dirty="0">
                <a:solidFill>
                  <a:srgbClr val="FF0000"/>
                </a:solidFill>
                <a:latin typeface="Verdana" pitchFamily="34" charset="0"/>
              </a:rPr>
              <a:t>САВЈЕТОВАЊЕ ЗА НАСТАВНИКЕ РАЗРЕДНЕ НАСТАВЕ</a:t>
            </a:r>
            <a:endParaRPr lang="en-US" sz="1600" b="1" i="1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11272" name="Text Box 15"/>
          <p:cNvSpPr txBox="1">
            <a:spLocks noChangeArrowheads="1"/>
          </p:cNvSpPr>
          <p:nvPr/>
        </p:nvSpPr>
        <p:spPr bwMode="auto">
          <a:xfrm>
            <a:off x="3870325" y="5751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rot="20653258">
            <a:off x="3735804" y="5729211"/>
            <a:ext cx="2280176" cy="677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sr-Latn-CS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s.vilotic@rpz-rs.org</a:t>
            </a:r>
          </a:p>
          <a:p>
            <a:pPr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T</a:t>
            </a:r>
            <a:r>
              <a:rPr lang="sr-Latn-R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el. </a:t>
            </a:r>
            <a:r>
              <a:rPr lang="sr-Latn-R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058/210-390</a:t>
            </a:r>
            <a:endParaRPr 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 rot="20826547">
            <a:off x="7408553" y="5280609"/>
            <a:ext cx="21444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BA" sz="1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АВГУСТ 2022. ГОДИНЕ</a:t>
            </a:r>
            <a:endParaRPr lang="sr-Latn-CS" sz="16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1" descr="Potpis_mejl_RPZ">
            <a:extLst>
              <a:ext uri="{FF2B5EF4-FFF2-40B4-BE49-F238E27FC236}">
                <a16:creationId xmlns:a16="http://schemas.microsoft.com/office/drawing/2014/main" id="{63B6910A-1CDF-B7A1-F338-8D1EA2059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30316">
            <a:off x="3476866" y="874289"/>
            <a:ext cx="2391365" cy="14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Amblem republike srpske">
            <a:extLst>
              <a:ext uri="{FF2B5EF4-FFF2-40B4-BE49-F238E27FC236}">
                <a16:creationId xmlns:a16="http://schemas.microsoft.com/office/drawing/2014/main" id="{5A3705A1-EE86-9A51-DE84-2B319996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9390">
            <a:off x="6840599" y="2304168"/>
            <a:ext cx="1114425" cy="110728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203200"/>
            <a:ext cx="10131425" cy="1456267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Важност комуникационих канала у школи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74302"/>
            <a:ext cx="10131425" cy="3649133"/>
          </a:xfrm>
        </p:spPr>
        <p:txBody>
          <a:bodyPr>
            <a:normAutofit/>
          </a:bodyPr>
          <a:lstStyle/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Ефикаснији рад и већа продуктивност.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Боља информисаност и размјена информација.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Поспјешује тимски рад, </a:t>
            </a: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спречава</a:t>
            </a: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потенцијалне неспоразуме и конфликте.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 већег задовољства послом.</a:t>
            </a:r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Picture 3" descr="Osnovna pravila u timskom radu | timski ra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517" y="1659467"/>
            <a:ext cx="4030895" cy="4050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713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3893"/>
            <a:ext cx="10131425" cy="812800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Примјери комуникационих канала у школи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121624"/>
              </p:ext>
            </p:extLst>
          </p:nvPr>
        </p:nvGraphicFramePr>
        <p:xfrm>
          <a:off x="256032" y="776577"/>
          <a:ext cx="11935968" cy="58542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6400">
                  <a:extLst>
                    <a:ext uri="{9D8B030D-6E8A-4147-A177-3AD203B41FA5}">
                      <a16:colId xmlns:a16="http://schemas.microsoft.com/office/drawing/2014/main" val="61655547"/>
                    </a:ext>
                  </a:extLst>
                </a:gridCol>
                <a:gridCol w="701846">
                  <a:extLst>
                    <a:ext uri="{9D8B030D-6E8A-4147-A177-3AD203B41FA5}">
                      <a16:colId xmlns:a16="http://schemas.microsoft.com/office/drawing/2014/main" val="2924809170"/>
                    </a:ext>
                  </a:extLst>
                </a:gridCol>
                <a:gridCol w="729113">
                  <a:extLst>
                    <a:ext uri="{9D8B030D-6E8A-4147-A177-3AD203B41FA5}">
                      <a16:colId xmlns:a16="http://schemas.microsoft.com/office/drawing/2014/main" val="881128068"/>
                    </a:ext>
                  </a:extLst>
                </a:gridCol>
                <a:gridCol w="797366">
                  <a:extLst>
                    <a:ext uri="{9D8B030D-6E8A-4147-A177-3AD203B41FA5}">
                      <a16:colId xmlns:a16="http://schemas.microsoft.com/office/drawing/2014/main" val="2034509013"/>
                    </a:ext>
                  </a:extLst>
                </a:gridCol>
                <a:gridCol w="1039260">
                  <a:extLst>
                    <a:ext uri="{9D8B030D-6E8A-4147-A177-3AD203B41FA5}">
                      <a16:colId xmlns:a16="http://schemas.microsoft.com/office/drawing/2014/main" val="260136715"/>
                    </a:ext>
                  </a:extLst>
                </a:gridCol>
                <a:gridCol w="845972">
                  <a:extLst>
                    <a:ext uri="{9D8B030D-6E8A-4147-A177-3AD203B41FA5}">
                      <a16:colId xmlns:a16="http://schemas.microsoft.com/office/drawing/2014/main" val="1189325831"/>
                    </a:ext>
                  </a:extLst>
                </a:gridCol>
                <a:gridCol w="750693">
                  <a:extLst>
                    <a:ext uri="{9D8B030D-6E8A-4147-A177-3AD203B41FA5}">
                      <a16:colId xmlns:a16="http://schemas.microsoft.com/office/drawing/2014/main" val="4134888820"/>
                    </a:ext>
                  </a:extLst>
                </a:gridCol>
                <a:gridCol w="821405">
                  <a:extLst>
                    <a:ext uri="{9D8B030D-6E8A-4147-A177-3AD203B41FA5}">
                      <a16:colId xmlns:a16="http://schemas.microsoft.com/office/drawing/2014/main" val="4182104121"/>
                    </a:ext>
                  </a:extLst>
                </a:gridCol>
                <a:gridCol w="1329017">
                  <a:extLst>
                    <a:ext uri="{9D8B030D-6E8A-4147-A177-3AD203B41FA5}">
                      <a16:colId xmlns:a16="http://schemas.microsoft.com/office/drawing/2014/main" val="2645994573"/>
                    </a:ext>
                  </a:extLst>
                </a:gridCol>
                <a:gridCol w="1378282">
                  <a:extLst>
                    <a:ext uri="{9D8B030D-6E8A-4147-A177-3AD203B41FA5}">
                      <a16:colId xmlns:a16="http://schemas.microsoft.com/office/drawing/2014/main" val="3299538554"/>
                    </a:ext>
                  </a:extLst>
                </a:gridCol>
                <a:gridCol w="1252641">
                  <a:extLst>
                    <a:ext uri="{9D8B030D-6E8A-4147-A177-3AD203B41FA5}">
                      <a16:colId xmlns:a16="http://schemas.microsoft.com/office/drawing/2014/main" val="1779076661"/>
                    </a:ext>
                  </a:extLst>
                </a:gridCol>
                <a:gridCol w="423973">
                  <a:extLst>
                    <a:ext uri="{9D8B030D-6E8A-4147-A177-3AD203B41FA5}">
                      <a16:colId xmlns:a16="http://schemas.microsoft.com/office/drawing/2014/main" val="2576974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Врста</a:t>
                      </a:r>
                      <a:r>
                        <a:rPr lang="sr-Cyrl-BA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информације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Саста-нак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Теле-фон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Извје-штај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Огласна плоча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Имејл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Web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Вибер,</a:t>
                      </a:r>
                      <a:r>
                        <a:rPr lang="sr-Cyrl-BA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смс</a:t>
                      </a:r>
                      <a:endParaRPr lang="sr-Cyrl-BA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Онлајн платформа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Друштвене мреже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Периоди-чни</a:t>
                      </a:r>
                      <a:r>
                        <a:rPr lang="sr-Cyrl-BA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билтен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Cyrl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0700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sr-Cyrl-BA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 текућим активностима, настави итд.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+?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345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Законске измјене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99718"/>
                  </a:ext>
                </a:extLst>
              </a:tr>
              <a:tr h="383049">
                <a:tc>
                  <a:txBody>
                    <a:bodyPr/>
                    <a:lstStyle/>
                    <a:p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Битни</a:t>
                      </a:r>
                      <a:r>
                        <a:rPr lang="sr-Cyrl-BA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документи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5567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Важно</a:t>
                      </a:r>
                      <a:r>
                        <a:rPr lang="sr-Cyrl-BA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саопштење за све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+?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+?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6925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sr-Cyrl-BA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 догађају, ваннаст. акт.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6033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BA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Информација за медије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678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</a:t>
                      </a:r>
                      <a:r>
                        <a:rPr lang="sr-Cyrl-BA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(насиље и сл.)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696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Календар активности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9702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Ургентна</a:t>
                      </a:r>
                      <a:r>
                        <a:rPr lang="sr-Cyrl-BA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инфо</a:t>
                      </a:r>
                      <a:r>
                        <a:rPr lang="en-US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+?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+?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+?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8863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7077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985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50458"/>
            <a:ext cx="10131425" cy="1456267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 којих елемената зависи комуникација у школи?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234" y="1963418"/>
            <a:ext cx="10131425" cy="3649133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 и тренутно расположење </a:t>
            </a:r>
          </a:p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Комуникационе вјештине актера 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Перцепција: </a:t>
            </a: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 смо ми, ко су други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Комуникациони канали у колективу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Ситуационе околности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Културолошки контекст</a:t>
            </a:r>
            <a:endParaRPr lang="en-US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Poziv za radionicu: RAZVOJ KOMUNIKACIONIH SPOSOBNOSTI – Dijada">
            <a:extLst>
              <a:ext uri="{FF2B5EF4-FFF2-40B4-BE49-F238E27FC236}">
                <a16:creationId xmlns:a16="http://schemas.microsoft.com/office/drawing/2014/main" id="{1AC35240-C951-24D3-D582-8264744801E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367" y="2220113"/>
            <a:ext cx="4996873" cy="3135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1159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96DE44-51F0-46E4-A0BC-50F1FFD97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23" y="154746"/>
            <a:ext cx="10364451" cy="77613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b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АУТОРИТЕТ НАСТАВНИКА</a:t>
            </a:r>
            <a:br>
              <a:rPr lang="bs-Latn-BA" dirty="0">
                <a:solidFill>
                  <a:srgbClr val="00B0F0"/>
                </a:solidFill>
                <a:latin typeface="Arial"/>
                <a:cs typeface="Arial"/>
              </a:rPr>
            </a:br>
            <a:endParaRPr lang="de-CH" b="0" dirty="0">
              <a:latin typeface="Arial"/>
              <a:cs typeface="Arial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841C419-7ED9-4DE2-AF22-ECDF334C2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EA07C-EE9C-40C2-ADB5-5ED734F62BC1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FA99754-29BF-4021-B1A8-1B747893F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74" y="5819890"/>
            <a:ext cx="10543735" cy="6487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Који облик ауторитета је најпожељнији</a:t>
            </a:r>
            <a:r>
              <a:rPr lang="sr-Latn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de-CH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E4546A-FF0F-46B3-83FB-EE6FCCEC8F61}"/>
              </a:ext>
            </a:extLst>
          </p:cNvPr>
          <p:cNvSpPr/>
          <p:nvPr/>
        </p:nvSpPr>
        <p:spPr>
          <a:xfrm>
            <a:off x="1876514" y="2590539"/>
            <a:ext cx="243963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Ауторитет наставника</a:t>
            </a:r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E0DFE9F-3876-4EC7-A2A6-6BC236735703}"/>
              </a:ext>
            </a:extLst>
          </p:cNvPr>
          <p:cNvSpPr/>
          <p:nvPr/>
        </p:nvSpPr>
        <p:spPr>
          <a:xfrm>
            <a:off x="5156892" y="2028583"/>
            <a:ext cx="187821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Институционални ауторитет</a:t>
            </a:r>
            <a:endParaRPr lang="en-US" sz="14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37C132A-323B-4D05-8BB6-0A918945CAC3}"/>
              </a:ext>
            </a:extLst>
          </p:cNvPr>
          <p:cNvSpPr/>
          <p:nvPr/>
        </p:nvSpPr>
        <p:spPr>
          <a:xfrm>
            <a:off x="5352034" y="3504939"/>
            <a:ext cx="16561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sz="1400" dirty="0">
                <a:solidFill>
                  <a:srgbClr val="FFFF00"/>
                </a:solidFill>
              </a:rPr>
              <a:t>Лични ауторитет</a:t>
            </a:r>
            <a:endParaRPr lang="en-US" sz="1400" dirty="0">
              <a:solidFill>
                <a:srgbClr val="FFFF00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835BFDC-DEE4-430E-8B5F-8BE7240484EC}"/>
              </a:ext>
            </a:extLst>
          </p:cNvPr>
          <p:cNvSpPr/>
          <p:nvPr/>
        </p:nvSpPr>
        <p:spPr>
          <a:xfrm>
            <a:off x="7700967" y="1429378"/>
            <a:ext cx="230425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Традиционални</a:t>
            </a:r>
            <a:r>
              <a:rPr lang="sr-Cyrl-B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0379A68-63AE-41C5-9CE6-337BAEDC9D14}"/>
              </a:ext>
            </a:extLst>
          </p:cNvPr>
          <p:cNvSpPr/>
          <p:nvPr/>
        </p:nvSpPr>
        <p:spPr>
          <a:xfrm>
            <a:off x="7926270" y="2343778"/>
            <a:ext cx="230425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Бирократско-рационално-правни</a:t>
            </a:r>
            <a:endParaRPr lang="en-US" sz="14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6559DDA-0516-4005-8BBF-EC6703A3053A}"/>
              </a:ext>
            </a:extLst>
          </p:cNvPr>
          <p:cNvSpPr/>
          <p:nvPr/>
        </p:nvSpPr>
        <p:spPr>
          <a:xfrm>
            <a:off x="8063169" y="3429000"/>
            <a:ext cx="2743200" cy="952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Професионални</a:t>
            </a:r>
            <a:endParaRPr lang="en-US" sz="14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EC4F091-C722-46CF-B840-A585A6C02850}"/>
              </a:ext>
            </a:extLst>
          </p:cNvPr>
          <p:cNvSpPr/>
          <p:nvPr/>
        </p:nvSpPr>
        <p:spPr>
          <a:xfrm>
            <a:off x="8205329" y="4381190"/>
            <a:ext cx="2458880" cy="100655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sz="14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Харизматични</a:t>
            </a:r>
            <a:endParaRPr lang="en-US" sz="14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AFF6D82-A5D4-408D-817B-B1AC3BCB0163}"/>
              </a:ext>
            </a:extLst>
          </p:cNvPr>
          <p:cNvCxnSpPr>
            <a:cxnSpLocks/>
          </p:cNvCxnSpPr>
          <p:nvPr/>
        </p:nvCxnSpPr>
        <p:spPr>
          <a:xfrm>
            <a:off x="4278021" y="3142895"/>
            <a:ext cx="1054951" cy="6020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016BE6E-6E84-4934-900B-985E361B1785}"/>
              </a:ext>
            </a:extLst>
          </p:cNvPr>
          <p:cNvCxnSpPr>
            <a:cxnSpLocks/>
          </p:cNvCxnSpPr>
          <p:nvPr/>
        </p:nvCxnSpPr>
        <p:spPr>
          <a:xfrm flipV="1">
            <a:off x="4361105" y="2496315"/>
            <a:ext cx="795787" cy="3083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6069176-DFC4-40D6-9CA3-6D677B188456}"/>
              </a:ext>
            </a:extLst>
          </p:cNvPr>
          <p:cNvCxnSpPr>
            <a:cxnSpLocks/>
          </p:cNvCxnSpPr>
          <p:nvPr/>
        </p:nvCxnSpPr>
        <p:spPr>
          <a:xfrm flipV="1">
            <a:off x="7081392" y="2016687"/>
            <a:ext cx="576064" cy="179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12CF174-F7DD-4BB7-B75E-F85F7E359185}"/>
              </a:ext>
            </a:extLst>
          </p:cNvPr>
          <p:cNvCxnSpPr>
            <a:cxnSpLocks/>
          </p:cNvCxnSpPr>
          <p:nvPr/>
        </p:nvCxnSpPr>
        <p:spPr>
          <a:xfrm>
            <a:off x="7052647" y="2653001"/>
            <a:ext cx="873623" cy="1697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5DCBBBB-9594-47C7-AAEA-6BACEA70B43F}"/>
              </a:ext>
            </a:extLst>
          </p:cNvPr>
          <p:cNvCxnSpPr>
            <a:cxnSpLocks/>
          </p:cNvCxnSpPr>
          <p:nvPr/>
        </p:nvCxnSpPr>
        <p:spPr>
          <a:xfrm flipV="1">
            <a:off x="7043036" y="3812003"/>
            <a:ext cx="1001071" cy="1366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5B0D7533-00A4-4360-AEEB-82FBDEBBD9B4}"/>
              </a:ext>
            </a:extLst>
          </p:cNvPr>
          <p:cNvCxnSpPr>
            <a:cxnSpLocks/>
          </p:cNvCxnSpPr>
          <p:nvPr/>
        </p:nvCxnSpPr>
        <p:spPr>
          <a:xfrm>
            <a:off x="7027280" y="4343534"/>
            <a:ext cx="1178049" cy="3637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A125940-3443-D114-A41E-E67281687EFB}"/>
              </a:ext>
            </a:extLst>
          </p:cNvPr>
          <p:cNvSpPr txBox="1"/>
          <p:nvPr/>
        </p:nvSpPr>
        <p:spPr>
          <a:xfrm>
            <a:off x="578358" y="1049884"/>
            <a:ext cx="613333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Типови ауторитета наставника</a:t>
            </a:r>
            <a:br>
              <a:rPr lang="bs-Latn-BA" dirty="0">
                <a:solidFill>
                  <a:srgbClr val="00B0F0"/>
                </a:solidFill>
                <a:latin typeface="Arial"/>
                <a:cs typeface="Arial"/>
              </a:rPr>
            </a:br>
            <a:r>
              <a:rPr lang="sr-Cyrl-R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bs-Latn-B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eacher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authority constitution</a:t>
            </a:r>
            <a:r>
              <a:rPr lang="sr-Latn-B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Latn-B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Clifton</a:t>
            </a:r>
            <a:r>
              <a:rPr lang="sr-Latn-B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&amp; </a:t>
            </a:r>
            <a:r>
              <a:rPr lang="sr-Latn-B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Roberts</a:t>
            </a:r>
            <a:r>
              <a:rPr lang="sr-Latn-B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(1990)</a:t>
            </a:r>
            <a:r>
              <a:rPr lang="sr-Cyrl-R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55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EB0A4-72E4-CED9-9A77-166AB66D6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92" y="1062514"/>
            <a:ext cx="4906070" cy="5888702"/>
          </a:xfrm>
        </p:spPr>
        <p:txBody>
          <a:bodyPr>
            <a:normAutofit fontScale="47500" lnSpcReduction="20000"/>
          </a:bodyPr>
          <a:lstStyle/>
          <a:p>
            <a:r>
              <a:rPr lang="ru-RU" sz="5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Строг је али праведан.</a:t>
            </a:r>
          </a:p>
          <a:p>
            <a:r>
              <a:rPr lang="ru-RU" sz="5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Нема предрасуда.</a:t>
            </a:r>
          </a:p>
          <a:p>
            <a:r>
              <a:rPr lang="ru-RU" sz="5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Поштује ученике</a:t>
            </a:r>
          </a:p>
          <a:p>
            <a:r>
              <a:rPr lang="ru-RU" sz="5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Добар је узор.</a:t>
            </a:r>
          </a:p>
          <a:p>
            <a:r>
              <a:rPr lang="ru-RU" sz="5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Смирен и стрпљив.</a:t>
            </a:r>
          </a:p>
          <a:p>
            <a:r>
              <a:rPr lang="ru-RU" sz="5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Спреман да саслуша.</a:t>
            </a:r>
          </a:p>
          <a:p>
            <a:r>
              <a:rPr lang="ru-RU" sz="5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Није саркастичан.</a:t>
            </a:r>
          </a:p>
          <a:p>
            <a:pPr>
              <a:buClrTx/>
            </a:pPr>
            <a:r>
              <a:rPr lang="ru-RU" sz="5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Никад не понижава ученике.</a:t>
            </a:r>
            <a:endParaRPr lang="sr-Cyrl-BA" sz="51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sr-Cyrl-BA" sz="5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Умије да опростити. </a:t>
            </a:r>
          </a:p>
          <a:p>
            <a:pPr>
              <a:buClrTx/>
            </a:pPr>
            <a:r>
              <a:rPr lang="sr-Cyrl-BA" sz="5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Емпатичан.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Tx/>
            </a:pPr>
            <a:r>
              <a:rPr lang="ru-RU" sz="5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Има разумијевање и брине за ученике.</a:t>
            </a:r>
          </a:p>
          <a:p>
            <a:pPr>
              <a:buClrTx/>
            </a:pPr>
            <a:endParaRPr lang="sr-Cyrl-BA" sz="4400" cap="non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endParaRPr lang="sr-Cyrl-BA" sz="3600" cap="non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endParaRPr lang="sr-Cyrl-BA" sz="3400" cap="non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0A552947-7B82-DC93-93E2-7715FFCB0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6838" y="12273"/>
            <a:ext cx="10363200" cy="817789"/>
          </a:xfrm>
        </p:spPr>
        <p:txBody>
          <a:bodyPr>
            <a:normAutofit/>
          </a:bodyPr>
          <a:lstStyle/>
          <a:p>
            <a:r>
              <a:rPr lang="sr-Cyrl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Шта </a:t>
            </a:r>
            <a:r>
              <a:rPr lang="sr-Cyrl-BA" sz="2800" b="1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јесте</a:t>
            </a:r>
            <a:r>
              <a:rPr lang="sr-Cyrl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sr-Cyrl-BA" sz="2800" b="1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није</a:t>
            </a:r>
            <a:r>
              <a:rPr lang="sr-Cyrl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ауторитет наставника</a:t>
            </a:r>
            <a:r>
              <a:rPr lang="sr-Latn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de-CH" sz="2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CDB92B-845F-735E-4B80-6D656DBF5D42}"/>
              </a:ext>
            </a:extLst>
          </p:cNvPr>
          <p:cNvSpPr txBox="1"/>
          <p:nvPr/>
        </p:nvSpPr>
        <p:spPr>
          <a:xfrm>
            <a:off x="4545022" y="684654"/>
            <a:ext cx="7080792" cy="3190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sr-Cyrl-B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Захтијевање беспоговорног покоравања.       </a:t>
            </a:r>
          </a:p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sr-Cyrl-B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Уцјењивање.                        </a:t>
            </a:r>
          </a:p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sr-Cyrl-B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Наређивање.</a:t>
            </a:r>
          </a:p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sr-Cyrl-B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Ниподаштавање.</a:t>
            </a:r>
            <a:r>
              <a:rPr lang="sr-Cyrl-B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</a:p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sr-Cyrl-B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Пријетња.</a:t>
            </a:r>
          </a:p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sr-Cyrl-B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Другарски однос без јасно успостављених граница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sr-Latn-BA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647562F-C46D-F8AE-CACD-63BFE8317903}"/>
              </a:ext>
            </a:extLst>
          </p:cNvPr>
          <p:cNvSpPr txBox="1">
            <a:spLocks/>
          </p:cNvSpPr>
          <p:nvPr/>
        </p:nvSpPr>
        <p:spPr>
          <a:xfrm>
            <a:off x="3862983" y="3162627"/>
            <a:ext cx="5532239" cy="4022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Latn-BA" dirty="0"/>
              <a:t>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7DA49-5EA4-4CE2-EA2F-DF51A1F4927B}"/>
              </a:ext>
            </a:extLst>
          </p:cNvPr>
          <p:cNvSpPr txBox="1"/>
          <p:nvPr/>
        </p:nvSpPr>
        <p:spPr>
          <a:xfrm>
            <a:off x="4545022" y="3755602"/>
            <a:ext cx="764697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Хвали ученике и награђује добро понашање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Поставља јасна правила и структуру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Показује интересовање за сваког ученика.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Разумије и </a:t>
            </a: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уважа</a:t>
            </a:r>
            <a:r>
              <a:rPr lang="sr-Cyrl-R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утицај породице.</a:t>
            </a:r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Суочава ученике са потребом да преузму одговорност 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своје понашање.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Подстиче вољу и мотивацију да се понашање промијени.</a:t>
            </a:r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E8032-136F-D495-6A62-9AAFD66BD7B1}"/>
              </a:ext>
            </a:extLst>
          </p:cNvPr>
          <p:cNvSpPr txBox="1"/>
          <p:nvPr/>
        </p:nvSpPr>
        <p:spPr>
          <a:xfrm>
            <a:off x="7399309" y="1157254"/>
            <a:ext cx="6231636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sr-Cyrl-B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Моћ или принуда.             </a:t>
            </a:r>
          </a:p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sr-Cyrl-B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Застрашивање.     </a:t>
            </a:r>
          </a:p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sr-Cyrl-B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Придиковање.             </a:t>
            </a:r>
          </a:p>
          <a:p>
            <a:pPr marL="342900" indent="-342900">
              <a:spcBef>
                <a:spcPts val="800"/>
              </a:spcBef>
              <a:buFont typeface="Arial" panose="020B0604020202020204" pitchFamily="34" charset="0"/>
              <a:buChar char="•"/>
              <a:defRPr/>
            </a:pPr>
            <a:r>
              <a:rPr lang="sr-Cyrl-B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Моралисање. </a:t>
            </a:r>
          </a:p>
        </p:txBody>
      </p:sp>
    </p:spTree>
    <p:extLst>
      <p:ext uri="{BB962C8B-B14F-4D97-AF65-F5344CB8AC3E}">
        <p14:creationId xmlns:p14="http://schemas.microsoft.com/office/powerpoint/2010/main" val="120878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EB0A4-72E4-CED9-9A77-166AB66D6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92" y="1062514"/>
            <a:ext cx="4906070" cy="5888702"/>
          </a:xfrm>
        </p:spPr>
        <p:txBody>
          <a:bodyPr>
            <a:normAutofit fontScale="47500" lnSpcReduction="20000"/>
          </a:bodyPr>
          <a:lstStyle/>
          <a:p>
            <a:r>
              <a:rPr lang="ru-RU" sz="51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Строг је али праведан.</a:t>
            </a:r>
          </a:p>
          <a:p>
            <a:r>
              <a:rPr lang="ru-RU" sz="51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Нема предрасуда.</a:t>
            </a:r>
          </a:p>
          <a:p>
            <a:r>
              <a:rPr lang="ru-RU" sz="51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Поштује ученике</a:t>
            </a:r>
          </a:p>
          <a:p>
            <a:r>
              <a:rPr lang="ru-RU" sz="51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Добар је узор.</a:t>
            </a:r>
          </a:p>
          <a:p>
            <a:r>
              <a:rPr lang="ru-RU" sz="51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Смирен и стрпљив.</a:t>
            </a:r>
          </a:p>
          <a:p>
            <a:r>
              <a:rPr lang="ru-RU" sz="51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Спреман да саслуша.</a:t>
            </a:r>
          </a:p>
          <a:p>
            <a:r>
              <a:rPr lang="ru-RU" sz="51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Није саркастичан.</a:t>
            </a:r>
          </a:p>
          <a:p>
            <a:pPr>
              <a:buClrTx/>
            </a:pPr>
            <a:r>
              <a:rPr lang="ru-RU" sz="51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Никад не понижава ученике.</a:t>
            </a:r>
            <a:endParaRPr lang="sr-Cyrl-BA" sz="5100" cap="non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sr-Cyrl-BA" sz="51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Умије да опростити. </a:t>
            </a:r>
          </a:p>
          <a:p>
            <a:pPr>
              <a:buClrTx/>
            </a:pPr>
            <a:r>
              <a:rPr lang="sr-Cyrl-BA" sz="51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Емпатичан.</a:t>
            </a:r>
            <a:r>
              <a:rPr lang="ru-RU" sz="51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Tx/>
            </a:pPr>
            <a:r>
              <a:rPr lang="ru-RU" sz="51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 разумијевање и брине за ученике.</a:t>
            </a:r>
          </a:p>
          <a:p>
            <a:pPr>
              <a:buClrTx/>
            </a:pPr>
            <a:endParaRPr lang="sr-Cyrl-BA" sz="4400" cap="non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endParaRPr lang="sr-Cyrl-BA" sz="3600" cap="non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endParaRPr lang="sr-Cyrl-BA" sz="3400" cap="non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0A552947-7B82-DC93-93E2-7715FFCB0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56838" y="12273"/>
            <a:ext cx="10363200" cy="817789"/>
          </a:xfrm>
        </p:spPr>
        <p:txBody>
          <a:bodyPr>
            <a:normAutofit/>
          </a:bodyPr>
          <a:lstStyle/>
          <a:p>
            <a:r>
              <a:rPr lang="sr-Cyrl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Шта </a:t>
            </a:r>
            <a:r>
              <a:rPr lang="sr-Cyrl-BA" sz="2800" b="1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јесте</a:t>
            </a:r>
            <a:r>
              <a:rPr lang="sr-Cyrl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sr-Cyrl-BA" sz="2800" b="1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није</a:t>
            </a:r>
            <a:r>
              <a:rPr lang="sr-Cyrl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ауторитет наставника</a:t>
            </a:r>
            <a:r>
              <a:rPr lang="sr-Latn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de-CH" sz="2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CDB92B-845F-735E-4B80-6D656DBF5D42}"/>
              </a:ext>
            </a:extLst>
          </p:cNvPr>
          <p:cNvSpPr txBox="1"/>
          <p:nvPr/>
        </p:nvSpPr>
        <p:spPr>
          <a:xfrm>
            <a:off x="4919364" y="4006865"/>
            <a:ext cx="7080792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defRPr/>
            </a:pPr>
            <a:r>
              <a:rPr lang="sr-Cyrl-BA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Моћ или принуда.             Застрашивање.     Придиковање.             Моралисање. </a:t>
            </a:r>
          </a:p>
          <a:p>
            <a:pPr>
              <a:spcBef>
                <a:spcPts val="800"/>
              </a:spcBef>
              <a:defRPr/>
            </a:pPr>
            <a:r>
              <a:rPr lang="sr-Cyrl-BA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Захтијевање беспоговорног покоравања.         Уцјењивање.                         Наређивање.</a:t>
            </a:r>
          </a:p>
          <a:p>
            <a:pPr>
              <a:spcBef>
                <a:spcPts val="800"/>
              </a:spcBef>
              <a:defRPr/>
            </a:pPr>
            <a:r>
              <a:rPr lang="sr-Cyrl-BA" sz="2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Ниподаштавање.</a:t>
            </a:r>
            <a:r>
              <a:rPr lang="sr-Cyrl-BA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Пријетња.</a:t>
            </a:r>
          </a:p>
          <a:p>
            <a:pPr>
              <a:spcBef>
                <a:spcPts val="800"/>
              </a:spcBef>
              <a:defRPr/>
            </a:pPr>
            <a:r>
              <a:rPr lang="sr-Cyrl-BA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Другарски однос без јасно успостављених граница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sr-Latn-BA" sz="2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647562F-C46D-F8AE-CACD-63BFE8317903}"/>
              </a:ext>
            </a:extLst>
          </p:cNvPr>
          <p:cNvSpPr txBox="1">
            <a:spLocks/>
          </p:cNvSpPr>
          <p:nvPr/>
        </p:nvSpPr>
        <p:spPr>
          <a:xfrm>
            <a:off x="3862983" y="3162627"/>
            <a:ext cx="5532239" cy="4022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Latn-BA" dirty="0"/>
              <a:t>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7DA49-5EA4-4CE2-EA2F-DF51A1F4927B}"/>
              </a:ext>
            </a:extLst>
          </p:cNvPr>
          <p:cNvSpPr txBox="1"/>
          <p:nvPr/>
        </p:nvSpPr>
        <p:spPr>
          <a:xfrm>
            <a:off x="4353178" y="736839"/>
            <a:ext cx="764697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Хвали ученике и награђује добро понашање</a:t>
            </a:r>
            <a:r>
              <a:rPr lang="sr-Latn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Поставља јасна правила и структуру</a:t>
            </a:r>
            <a:r>
              <a:rPr lang="sr-Latn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Показује интересовање за сваког ученика.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Разумије и уважава утицај породице.</a:t>
            </a:r>
            <a:endParaRPr lang="sr-Latn-BA" sz="2400" cap="non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Суочава ученике са потребом да преузму одговорност </a:t>
            </a: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своје понашање.</a:t>
            </a:r>
            <a:r>
              <a:rPr lang="sr-Latn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BA" sz="2400" cap="non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lang="sr-Cyrl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Подстиче вољу и мотивацију да се понашање промијени.</a:t>
            </a:r>
            <a:endParaRPr lang="sr-Latn-BA" sz="2400" cap="none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55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C3085-553E-DFA7-FA04-37235A2C8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507" y="1535087"/>
            <a:ext cx="11746229" cy="3964701"/>
          </a:xfrm>
        </p:spPr>
        <p:txBody>
          <a:bodyPr>
            <a:norm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sr-Cyrl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пожељних особина</a:t>
            </a:r>
            <a:r>
              <a:rPr lang="sr-Latn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праведност</a:t>
            </a:r>
            <a:r>
              <a:rPr lang="sr-Latn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искреност</a:t>
            </a:r>
            <a:r>
              <a:rPr lang="sr-Latn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комуникативност, емпатија, поштовање, уважавање, толеранција, отвореност и др.)</a:t>
            </a:r>
            <a:r>
              <a:rPr lang="sr-Latn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r-Latn-BA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Tx/>
              <a:buFont typeface="+mj-lt"/>
              <a:buAutoNum type="arabicPeriod"/>
            </a:pPr>
            <a:r>
              <a:rPr lang="ru-RU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психолошких, педагошких, дидактичких и 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методичких </a:t>
            </a:r>
            <a:r>
              <a:rPr lang="sr-Cyrl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компетенција</a:t>
            </a:r>
            <a:r>
              <a:rPr lang="sr-Latn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sr-Cyrl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омуникацијских способност  и вјештина 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успостављања квалитетног и 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партнерског </a:t>
            </a:r>
            <a:r>
              <a:rPr lang="sr-Cyrl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односа са ученицима, родитељима, 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колегама и другим стручним лицима и институцијама).</a:t>
            </a:r>
            <a:r>
              <a:rPr lang="sr-Latn-BA" sz="2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2400" cap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Tx/>
              <a:buFont typeface="+mj-lt"/>
              <a:buAutoNum type="arabicPeriod"/>
            </a:pP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Tx/>
              <a:buFont typeface="+mj-lt"/>
              <a:buAutoNum type="arabicPeriod"/>
            </a:pPr>
            <a:endParaRPr lang="sr-Cyrl-R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ClrTx/>
              <a:buFont typeface="+mj-lt"/>
              <a:buAutoNum type="arabicPeriod"/>
            </a:pPr>
            <a:endParaRPr lang="sr-Latn-BA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2" name="Picture 1" descr="Kako (ne) uništiti komunikaciju | Partus Akademija">
            <a:extLst>
              <a:ext uri="{FF2B5EF4-FFF2-40B4-BE49-F238E27FC236}">
                <a16:creationId xmlns:a16="http://schemas.microsoft.com/office/drawing/2014/main" id="{70F1037F-A778-7364-CDB7-6EC6C838DAB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084" y="4232402"/>
            <a:ext cx="4296854" cy="2625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53FB64-DBD8-1059-FD47-EB38977EB26A}"/>
              </a:ext>
            </a:extLst>
          </p:cNvPr>
          <p:cNvSpPr txBox="1"/>
          <p:nvPr/>
        </p:nvSpPr>
        <p:spPr>
          <a:xfrm>
            <a:off x="521668" y="346203"/>
            <a:ext cx="113939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sr-Cyrl-BA" sz="24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остваривање успјешног ауторитета и моћи наставника, важна је изградња и јачање</a:t>
            </a:r>
            <a:r>
              <a:rPr lang="sr-Latn-BA" sz="24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337452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4454" y="441103"/>
            <a:ext cx="10131425" cy="646545"/>
          </a:xfrm>
        </p:spPr>
        <p:txBody>
          <a:bodyPr>
            <a:normAutofit fontScale="90000"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Дакле, ауторитет наставника подразумијева посједовање сљедећих комуникацијских способности  и вјештина: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41745" y="1224760"/>
            <a:ext cx="7031274" cy="5874327"/>
          </a:xfrm>
        </p:spPr>
        <p:txBody>
          <a:bodyPr>
            <a:normAutofit fontScale="92500" lnSpcReduction="10000"/>
          </a:bodyPr>
          <a:lstStyle/>
          <a:p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Поштовање, подршка и слушање саговорника.</a:t>
            </a:r>
          </a:p>
          <a:p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Толеранција, флексибилност, отвореност ка другачијим ставовима.</a:t>
            </a:r>
          </a:p>
          <a:p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Јасан и разумљив говор.</a:t>
            </a:r>
          </a:p>
          <a:p>
            <a:r>
              <a:rPr lang="sr-Latn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sr-Cyrl-BA" sz="22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дговарајуће</a:t>
            </a:r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емоције и емпатија.</a:t>
            </a:r>
          </a:p>
          <a:p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Невербална комуникација.</a:t>
            </a:r>
          </a:p>
          <a:p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Ја поруке</a:t>
            </a:r>
            <a:r>
              <a:rPr lang="sr-Latn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рјешавање конфликта.</a:t>
            </a:r>
          </a:p>
          <a:p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Повратна информација и парафразирање.</a:t>
            </a:r>
          </a:p>
          <a:p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Понављање кључних информација.</a:t>
            </a:r>
          </a:p>
          <a:p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вријеме и мјесто за разговор.</a:t>
            </a:r>
          </a:p>
          <a:p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Избјегавати вријеђање, понижавање, осуде, оптужбе, моралисање, уцјене, наредбе, предрасуде, генерализације, </a:t>
            </a:r>
            <a:r>
              <a:rPr lang="sr-Cyrl-BA" sz="22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фаворизацију</a:t>
            </a:r>
            <a:r>
              <a:rPr lang="sr-Cyrl-BA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дискриминацију.</a:t>
            </a:r>
          </a:p>
          <a:p>
            <a:endParaRPr lang="en-US" dirty="0"/>
          </a:p>
        </p:txBody>
      </p:sp>
      <p:pic>
        <p:nvPicPr>
          <p:cNvPr id="1026" name="Picture 2" descr="Šta su interpersonalne veštine? | Samoobrazovanj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166" y="2299269"/>
            <a:ext cx="4818981" cy="2565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75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Inhaltsplatzhalter 2">
            <a:extLst>
              <a:ext uri="{FF2B5EF4-FFF2-40B4-BE49-F238E27FC236}">
                <a16:creationId xmlns:a16="http://schemas.microsoft.com/office/drawing/2014/main" id="{6184840B-CEB3-411E-B9ED-1F2A42EC8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943" y="609600"/>
            <a:ext cx="11319030" cy="66930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spcBef>
                <a:spcPts val="900"/>
              </a:spcBef>
              <a:buNone/>
            </a:pPr>
            <a:r>
              <a:rPr lang="sr-Cyrl-BA" altLang="de-DE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Који наставнички фактори</a:t>
            </a:r>
            <a:r>
              <a:rPr lang="bs-Latn-BA" altLang="de-DE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BA" altLang="de-DE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вашем мишљењу, имају висок, средњи, или низак утицај на успјех ученика?</a:t>
            </a:r>
            <a:endParaRPr lang="en-GB" altLang="de-DE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900"/>
              </a:spcBef>
              <a:buNone/>
            </a:pPr>
            <a:endParaRPr lang="en-GB" altLang="de-DE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</a:pPr>
            <a:endParaRPr lang="de-CH" altLang="de-DE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2" name="Foliennummernplatzhalter 5">
            <a:extLst>
              <a:ext uri="{FF2B5EF4-FFF2-40B4-BE49-F238E27FC236}">
                <a16:creationId xmlns:a16="http://schemas.microsoft.com/office/drawing/2014/main" id="{F68AE383-B2F2-4266-93D0-783A7E3B6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7E31AB-5644-4A9C-9443-6CED05D4D701}" type="slidenum">
              <a:rPr lang="de-DE" altLang="de-DE" sz="1200"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de-DE" altLang="de-DE" sz="1200">
              <a:solidFill>
                <a:srgbClr val="898989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FA480138-2A31-57A1-1945-4A8D02D35D09}"/>
              </a:ext>
            </a:extLst>
          </p:cNvPr>
          <p:cNvSpPr txBox="1">
            <a:spLocks/>
          </p:cNvSpPr>
          <p:nvPr/>
        </p:nvSpPr>
        <p:spPr>
          <a:xfrm>
            <a:off x="4668763" y="2000354"/>
            <a:ext cx="7017210" cy="406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sr-Cyrl-BA" altLang="de-DE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Припрема за час</a:t>
            </a:r>
            <a:endParaRPr lang="en-GB" altLang="de-DE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sr-Cyrl-BA" altLang="de-DE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Јасноћа наставника</a:t>
            </a:r>
            <a:endParaRPr lang="en-GB" altLang="de-DE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sr-Cyrl-BA" altLang="de-DE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Однос наставник </a:t>
            </a:r>
            <a:r>
              <a:rPr lang="bs-Latn-BA" altLang="de-DE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BA" altLang="de-DE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</a:t>
            </a:r>
            <a:endParaRPr lang="en-GB" altLang="de-DE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sr-Cyrl-BA" altLang="de-DE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Професионално усавршавање</a:t>
            </a:r>
            <a:endParaRPr lang="en-GB" altLang="de-DE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sr-Cyrl-BA" altLang="de-DE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Неетикетирање</a:t>
            </a:r>
            <a:r>
              <a:rPr lang="sr-Cyrl-BA" altLang="de-DE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ученика</a:t>
            </a:r>
            <a:endParaRPr lang="en-GB" altLang="de-DE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sr-Cyrl-BA" altLang="de-DE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Квалитет поучавања</a:t>
            </a:r>
            <a:endParaRPr lang="en-GB" altLang="de-DE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sr-Cyrl-BA" altLang="de-DE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Очекивања</a:t>
            </a:r>
            <a:endParaRPr lang="en-GB" altLang="de-DE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sr-Cyrl-BA" altLang="de-DE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Утицаји наставника</a:t>
            </a:r>
            <a:endParaRPr lang="en-GB" altLang="de-DE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900"/>
              </a:spcBef>
              <a:buFont typeface="Arial" panose="020B0604020202020204" pitchFamily="34" charset="0"/>
              <a:buNone/>
            </a:pPr>
            <a:r>
              <a:rPr lang="sr-Cyrl-BA" altLang="de-DE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Наставниково</a:t>
            </a:r>
            <a:r>
              <a:rPr lang="sr-Cyrl-BA" altLang="de-DE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познавање предмета</a:t>
            </a:r>
            <a:endParaRPr lang="en-GB" altLang="de-DE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261A86D-CF25-3EDB-FB51-C7881D42EF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3" b="10868"/>
          <a:stretch/>
        </p:blipFill>
        <p:spPr bwMode="auto">
          <a:xfrm>
            <a:off x="3144611" y="1991070"/>
            <a:ext cx="1524152" cy="358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8">
            <a:extLst>
              <a:ext uri="{FF2B5EF4-FFF2-40B4-BE49-F238E27FC236}">
                <a16:creationId xmlns:a16="http://schemas.microsoft.com/office/drawing/2014/main" id="{95072D71-5FB4-610E-5D8D-4344AD9AC396}"/>
              </a:ext>
            </a:extLst>
          </p:cNvPr>
          <p:cNvSpPr txBox="1"/>
          <p:nvPr/>
        </p:nvSpPr>
        <p:spPr>
          <a:xfrm>
            <a:off x="506027" y="6287347"/>
            <a:ext cx="95997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002060"/>
                </a:solidFill>
              </a:rPr>
              <a:t>John Hattie (2009). Visible Learning. A Synthesis of over 800 Meta-Analyses relating to Achievement. Routledge.</a:t>
            </a:r>
          </a:p>
        </p:txBody>
      </p:sp>
    </p:spTree>
    <p:extLst>
      <p:ext uri="{BB962C8B-B14F-4D97-AF65-F5344CB8AC3E}">
        <p14:creationId xmlns:p14="http://schemas.microsoft.com/office/powerpoint/2010/main" val="33817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3894" y="337017"/>
            <a:ext cx="11241832" cy="52225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B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РОДИТЕЉСКА ОЧЕКИВАЊА ОД ШКОЛСКОГ УСПЈЕХА ДЈЕЦЕ</a:t>
            </a:r>
            <a:endParaRPr lang="sr-Latn-BA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799426" y="3741477"/>
            <a:ext cx="9392574" cy="1738852"/>
          </a:xfrm>
        </p:spPr>
        <p:txBody>
          <a:bodyPr>
            <a:normAutofit fontScale="90000"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Дискусија: </a:t>
            </a:r>
            <a:b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BA" sz="2400" dirty="0"/>
            </a:br>
            <a:r>
              <a:rPr lang="sr-Cyrl-BA" sz="27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Колико је родитељу важан школски успјех </a:t>
            </a:r>
            <a:r>
              <a:rPr lang="sr-Cyrl-BA" sz="27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sr-Cyrl-BA" sz="27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данас?</a:t>
            </a:r>
            <a:br>
              <a:rPr lang="sr-Cyrl-BA" sz="27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BA" sz="27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BA" sz="27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Колики је утицај родитељских очекивања на школски успјех </a:t>
            </a:r>
            <a:r>
              <a:rPr lang="sr-Cyrl-BA" sz="27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sr-Cyrl-BA" sz="27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sr-Latn-BA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Explosion 1 4"/>
          <p:cNvSpPr/>
          <p:nvPr/>
        </p:nvSpPr>
        <p:spPr>
          <a:xfrm>
            <a:off x="0" y="2446382"/>
            <a:ext cx="4337330" cy="1965236"/>
          </a:xfrm>
          <a:prstGeom prst="irregularSeal1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Примјери из живота и рада школе!</a:t>
            </a:r>
            <a:endParaRPr lang="sr-Latn-BA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760590"/>
              </p:ext>
            </p:extLst>
          </p:nvPr>
        </p:nvGraphicFramePr>
        <p:xfrm>
          <a:off x="1463169" y="5916092"/>
          <a:ext cx="8411513" cy="755689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764936">
                  <a:extLst>
                    <a:ext uri="{9D8B030D-6E8A-4147-A177-3AD203B41FA5}">
                      <a16:colId xmlns:a16="http://schemas.microsoft.com/office/drawing/2014/main" val="186590551"/>
                    </a:ext>
                  </a:extLst>
                </a:gridCol>
                <a:gridCol w="764936">
                  <a:extLst>
                    <a:ext uri="{9D8B030D-6E8A-4147-A177-3AD203B41FA5}">
                      <a16:colId xmlns:a16="http://schemas.microsoft.com/office/drawing/2014/main" val="416469501"/>
                    </a:ext>
                  </a:extLst>
                </a:gridCol>
                <a:gridCol w="765863">
                  <a:extLst>
                    <a:ext uri="{9D8B030D-6E8A-4147-A177-3AD203B41FA5}">
                      <a16:colId xmlns:a16="http://schemas.microsoft.com/office/drawing/2014/main" val="180289396"/>
                    </a:ext>
                  </a:extLst>
                </a:gridCol>
                <a:gridCol w="765863">
                  <a:extLst>
                    <a:ext uri="{9D8B030D-6E8A-4147-A177-3AD203B41FA5}">
                      <a16:colId xmlns:a16="http://schemas.microsoft.com/office/drawing/2014/main" val="549542479"/>
                    </a:ext>
                  </a:extLst>
                </a:gridCol>
                <a:gridCol w="765863">
                  <a:extLst>
                    <a:ext uri="{9D8B030D-6E8A-4147-A177-3AD203B41FA5}">
                      <a16:colId xmlns:a16="http://schemas.microsoft.com/office/drawing/2014/main" val="2821722701"/>
                    </a:ext>
                  </a:extLst>
                </a:gridCol>
                <a:gridCol w="765863">
                  <a:extLst>
                    <a:ext uri="{9D8B030D-6E8A-4147-A177-3AD203B41FA5}">
                      <a16:colId xmlns:a16="http://schemas.microsoft.com/office/drawing/2014/main" val="3764131549"/>
                    </a:ext>
                  </a:extLst>
                </a:gridCol>
                <a:gridCol w="765863">
                  <a:extLst>
                    <a:ext uri="{9D8B030D-6E8A-4147-A177-3AD203B41FA5}">
                      <a16:colId xmlns:a16="http://schemas.microsoft.com/office/drawing/2014/main" val="2013005095"/>
                    </a:ext>
                  </a:extLst>
                </a:gridCol>
                <a:gridCol w="765863">
                  <a:extLst>
                    <a:ext uri="{9D8B030D-6E8A-4147-A177-3AD203B41FA5}">
                      <a16:colId xmlns:a16="http://schemas.microsoft.com/office/drawing/2014/main" val="3913916750"/>
                    </a:ext>
                  </a:extLst>
                </a:gridCol>
                <a:gridCol w="766790">
                  <a:extLst>
                    <a:ext uri="{9D8B030D-6E8A-4147-A177-3AD203B41FA5}">
                      <a16:colId xmlns:a16="http://schemas.microsoft.com/office/drawing/2014/main" val="1525842878"/>
                    </a:ext>
                  </a:extLst>
                </a:gridCol>
                <a:gridCol w="766790">
                  <a:extLst>
                    <a:ext uri="{9D8B030D-6E8A-4147-A177-3AD203B41FA5}">
                      <a16:colId xmlns:a16="http://schemas.microsoft.com/office/drawing/2014/main" val="2535278466"/>
                    </a:ext>
                  </a:extLst>
                </a:gridCol>
                <a:gridCol w="752883">
                  <a:extLst>
                    <a:ext uri="{9D8B030D-6E8A-4147-A177-3AD203B41FA5}">
                      <a16:colId xmlns:a16="http://schemas.microsoft.com/office/drawing/2014/main" val="2581615366"/>
                    </a:ext>
                  </a:extLst>
                </a:gridCol>
              </a:tblGrid>
              <a:tr h="378125">
                <a:tc gridSpan="1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СКАЛА ПРОЦЈЕНЕ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372532"/>
                  </a:ext>
                </a:extLst>
              </a:tr>
              <a:tr h="3775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sr-Latn-BA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5000151"/>
                  </a:ext>
                </a:extLst>
              </a:tr>
            </a:tbl>
          </a:graphicData>
        </a:graphic>
      </p:graphicFrame>
      <p:pic>
        <p:nvPicPr>
          <p:cNvPr id="10" name="Picture 8" descr="Kako je propao … autoritet nastavnika - Unija sindikata prosvetnih radnika  Srbije">
            <a:extLst>
              <a:ext uri="{FF2B5EF4-FFF2-40B4-BE49-F238E27FC236}">
                <a16:creationId xmlns:a16="http://schemas.microsoft.com/office/drawing/2014/main" id="{E26379FD-9A23-EFF7-7C61-6D43E26F5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612" y="1295039"/>
            <a:ext cx="5355070" cy="187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21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2520" y="476888"/>
            <a:ext cx="9144000" cy="1143008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>
            <a:normAutofit/>
          </a:bodyPr>
          <a:lstStyle/>
          <a:p>
            <a:pPr>
              <a:defRPr/>
            </a:pPr>
            <a:r>
              <a:rPr lang="sr-Cyrl-CS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Дневни ред</a:t>
            </a:r>
            <a:r>
              <a:rPr lang="sr-Latn-RS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7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савјетовања</a:t>
            </a:r>
            <a:br>
              <a:rPr lang="sr-Cyrl-CS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НАСТАВНИКЕ ОД 1. ДО 5. РАЗРЕДА: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999A09-D38A-015B-A318-3FF1852FA9A1}"/>
              </a:ext>
            </a:extLst>
          </p:cNvPr>
          <p:cNvSpPr txBox="1"/>
          <p:nvPr/>
        </p:nvSpPr>
        <p:spPr>
          <a:xfrm>
            <a:off x="152400" y="2065746"/>
            <a:ext cx="1119326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indent="-457200" algn="just">
              <a:buAutoNum type="arabicPeriod"/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Стручна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Професионалне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компетенције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наставника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комуникација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наставник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</a:t>
            </a:r>
            <a:r>
              <a:rPr lang="sr-Cyrl-R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наставник</a:t>
            </a:r>
            <a:r>
              <a:rPr lang="sr-Cyrl-R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родитељ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Cyrl-R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algn="just"/>
            <a:endParaRPr lang="sr-Cyrl-R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457200" algn="just">
              <a:buAutoNum type="arabicPeriod"/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Реформски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процеси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Иновирани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наставни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5.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разреда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школска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2021/22. и 2022/23.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година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Cyrl-R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457200" algn="just">
              <a:buAutoNum type="arabicPeriod"/>
            </a:pPr>
            <a:endParaRPr lang="sr-Cyrl-R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457200" algn="just">
              <a:buAutoNum type="arabicPeriod"/>
            </a:pP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Информације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провјери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постигнућа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5.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разреда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српског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језика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математике</a:t>
            </a:r>
            <a:endParaRPr lang="sr-Cyrl-R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457200" algn="just">
              <a:buAutoNum type="arabicPeriod"/>
            </a:pP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342900" algn="just">
              <a:buAutoNum type="arabicPeriod" startAt="3"/>
              <a:tabLst>
                <a:tab pos="257810" algn="l"/>
              </a:tabLst>
            </a:pPr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Остала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питања</a:t>
            </a:r>
            <a:r>
              <a:rPr lang="sr-Cyrl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342900" algn="just">
              <a:buAutoNum type="arabicPeriod" startAt="3"/>
              <a:tabLst>
                <a:tab pos="257810" algn="l"/>
              </a:tabLst>
            </a:pP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8489" y="243827"/>
            <a:ext cx="4324780" cy="719208"/>
          </a:xfrm>
        </p:spPr>
        <p:txBody>
          <a:bodyPr>
            <a:normAutofit/>
          </a:bodyPr>
          <a:lstStyle/>
          <a:p>
            <a:pPr algn="l"/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Школски успјех и оцјене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312" y="1134288"/>
            <a:ext cx="11439133" cy="513035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Школска пракса показује: </a:t>
            </a:r>
          </a:p>
          <a:p>
            <a:pPr algn="just"/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Ученици нису задовољни оцјенама.</a:t>
            </a:r>
          </a:p>
          <a:p>
            <a:pPr algn="just"/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Родитељи нису задовољни оцјенама.</a:t>
            </a:r>
          </a:p>
          <a:p>
            <a:pPr algn="just"/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друштву се јављају критике које упозоравају да иза одређених оцјена не стоје адекватна знања.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Оцјене и оцјењивање у класичној настави ученицима служе као потврда вриједности и награда, наставницима као средство моћи и пресије, родитељима као потврда успјешности васпитања или извор фрустрације према систему образовања (школи). 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Школски успјех се не односи само на оцјене и не подразумијева само когнитивни развој ученика, него и емоционални, социјални и физички развој </a:t>
            </a: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Једни сматрају да школски успјех битно утиче на будућност дјеце у каснијем добу и квалитет живота, док други сматрају да особине породице и општи социјални контекст битније одређују школски успјех него сама школа, учитељ и наставни процес. </a:t>
            </a:r>
          </a:p>
          <a:p>
            <a:pPr marL="0" indent="0" algn="just">
              <a:buNone/>
            </a:pPr>
            <a:endParaRPr lang="sr-Latn-BA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7941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17" y="0"/>
            <a:ext cx="10916830" cy="622103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Васпитни стилови родитеља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1547396"/>
              </p:ext>
            </p:extLst>
          </p:nvPr>
        </p:nvGraphicFramePr>
        <p:xfrm>
          <a:off x="782120" y="732353"/>
          <a:ext cx="10759736" cy="3560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3635">
                  <a:extLst>
                    <a:ext uri="{9D8B030D-6E8A-4147-A177-3AD203B41FA5}">
                      <a16:colId xmlns:a16="http://schemas.microsoft.com/office/drawing/2014/main" val="3606686794"/>
                    </a:ext>
                  </a:extLst>
                </a:gridCol>
                <a:gridCol w="3036233">
                  <a:extLst>
                    <a:ext uri="{9D8B030D-6E8A-4147-A177-3AD203B41FA5}">
                      <a16:colId xmlns:a16="http://schemas.microsoft.com/office/drawing/2014/main" val="2809876509"/>
                    </a:ext>
                  </a:extLst>
                </a:gridCol>
                <a:gridCol w="2689934">
                  <a:extLst>
                    <a:ext uri="{9D8B030D-6E8A-4147-A177-3AD203B41FA5}">
                      <a16:colId xmlns:a16="http://schemas.microsoft.com/office/drawing/2014/main" val="1546419644"/>
                    </a:ext>
                  </a:extLst>
                </a:gridCol>
                <a:gridCol w="2689934">
                  <a:extLst>
                    <a:ext uri="{9D8B030D-6E8A-4147-A177-3AD203B41FA5}">
                      <a16:colId xmlns:a16="http://schemas.microsoft.com/office/drawing/2014/main" val="1950175983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sr-Cyrl-BA" sz="1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sr-Cyrl-BA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Димензије</a:t>
                      </a:r>
                      <a:endParaRPr lang="sr-Latn-BA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B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sr-Cyrl-BA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Афективна димензија</a:t>
                      </a:r>
                    </a:p>
                    <a:p>
                      <a:pPr algn="ctr"/>
                      <a:r>
                        <a:rPr lang="sr-Latn-BA" sz="24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(E</a:t>
                      </a:r>
                      <a:r>
                        <a:rPr lang="sr-Cyrl-RS" sz="24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sr-Latn-BA" sz="24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sr-Cyrl-BA" sz="2400" b="1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ционални</a:t>
                      </a:r>
                      <a:r>
                        <a:rPr lang="sr-Latn-BA" sz="24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o</a:t>
                      </a:r>
                      <a:r>
                        <a:rPr lang="sr-Cyrl-BA" sz="2400" b="1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днос</a:t>
                      </a:r>
                      <a:r>
                        <a:rPr lang="sr-Latn-BA" sz="24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sr-Latn-BA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B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017609"/>
                  </a:ext>
                </a:extLst>
              </a:tr>
              <a:tr h="512351">
                <a:tc rowSpan="3">
                  <a:txBody>
                    <a:bodyPr/>
                    <a:lstStyle/>
                    <a:p>
                      <a:pPr algn="ctr"/>
                      <a:endParaRPr lang="sr-Cyrl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sr-Cyrl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BA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Димензија контроле </a:t>
                      </a:r>
                    </a:p>
                    <a:p>
                      <a:pPr algn="ctr"/>
                      <a:endParaRPr lang="sr-Latn-BA" sz="1800" b="1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BA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sr-Cyrl-BA" sz="1800" b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родитељски надзор и контрола/ усвајање понашања)</a:t>
                      </a:r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Топла</a:t>
                      </a:r>
                      <a:endParaRPr lang="sr-Latn-BA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Хладна</a:t>
                      </a:r>
                      <a:endParaRPr lang="sr-Latn-BA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1478589"/>
                  </a:ext>
                </a:extLst>
              </a:tr>
              <a:tr h="1112520">
                <a:tc vMerge="1">
                  <a:txBody>
                    <a:bodyPr/>
                    <a:lstStyle/>
                    <a:p>
                      <a:endParaRPr lang="sr-Latn-B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Cyrl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BA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Попустљива</a:t>
                      </a:r>
                      <a:endParaRPr lang="sr-Latn-BA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BA" sz="18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Пермисивни</a:t>
                      </a:r>
                      <a:r>
                        <a:rPr lang="sr-Cyrl-B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стил</a:t>
                      </a:r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Индиферентан</a:t>
                      </a:r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B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Занемарујући</a:t>
                      </a:r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RS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r>
                        <a:rPr lang="sr-Cyrl-B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тил</a:t>
                      </a:r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9938183"/>
                  </a:ext>
                </a:extLst>
              </a:tr>
              <a:tr h="1112520">
                <a:tc vMerge="1">
                  <a:txBody>
                    <a:bodyPr/>
                    <a:lstStyle/>
                    <a:p>
                      <a:endParaRPr lang="sr-Latn-B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Cyrl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BA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Ограничавајућа</a:t>
                      </a:r>
                      <a:endParaRPr lang="sr-Latn-BA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B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Ауторитативни стил</a:t>
                      </a:r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B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Ауторитарни</a:t>
                      </a:r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BA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стил</a:t>
                      </a:r>
                      <a:endParaRPr lang="sr-Latn-BA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750798"/>
                  </a:ext>
                </a:extLst>
              </a:tr>
            </a:tbl>
          </a:graphicData>
        </a:graphic>
      </p:graphicFrame>
      <p:pic>
        <p:nvPicPr>
          <p:cNvPr id="7" name="Picture 4" descr="Пет грешака које праве родитељи када прерано припремају дете за школу -  Зелена учионица">
            <a:extLst>
              <a:ext uri="{FF2B5EF4-FFF2-40B4-BE49-F238E27FC236}">
                <a16:creationId xmlns:a16="http://schemas.microsoft.com/office/drawing/2014/main" id="{8C55A34C-1779-02BC-344D-5858565128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975" y="4342459"/>
            <a:ext cx="3998217" cy="230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78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676065"/>
              </p:ext>
            </p:extLst>
          </p:nvPr>
        </p:nvGraphicFramePr>
        <p:xfrm>
          <a:off x="44388" y="0"/>
          <a:ext cx="12103223" cy="67914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33934">
                  <a:extLst>
                    <a:ext uri="{9D8B030D-6E8A-4147-A177-3AD203B41FA5}">
                      <a16:colId xmlns:a16="http://schemas.microsoft.com/office/drawing/2014/main" val="2442790790"/>
                    </a:ext>
                  </a:extLst>
                </a:gridCol>
                <a:gridCol w="6069289">
                  <a:extLst>
                    <a:ext uri="{9D8B030D-6E8A-4147-A177-3AD203B41FA5}">
                      <a16:colId xmlns:a16="http://schemas.microsoft.com/office/drawing/2014/main" val="75404240"/>
                    </a:ext>
                  </a:extLst>
                </a:gridCol>
              </a:tblGrid>
              <a:tr h="37366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BA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Обиљежја васпитних ставова родитеља</a:t>
                      </a:r>
                      <a:endParaRPr lang="sr-Latn-BA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565915"/>
                  </a:ext>
                </a:extLst>
              </a:tr>
              <a:tr h="2920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ПЕРМИСИВНИ, ПОПУСТЉИВ СТАВ</a:t>
                      </a:r>
                      <a:endParaRPr lang="sr-Latn-BA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 не поставља захтјеве пред дијете или има веома мало захтјева, попустљив је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 ради све умјесто дјетета. Размишља за њега.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 дијете се не постављају правила, угађа се дјетету.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 претјерано брижан, облијеће око свих потреба које дијете може да има.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Дијете постаје несигурно, нарочито у социјалним контактима.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Дијете има проблем у прихватању ауторитета.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r-Latn-BA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ЗАНЕМАРУЈУЋИ, ИНДИФЕРЕНТАН СТАВ</a:t>
                      </a:r>
                      <a:endParaRPr lang="sr-Latn-BA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 не поставља јасне границе у понашању дјеце. Незаинтересован је.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 према дјетету не исказује емоционалну топлину и разумјевање за дјечије потребе вишег реда, углавном се задржава </a:t>
                      </a:r>
                      <a:r>
                        <a:rPr lang="sr-Cyrl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физиолошким</a:t>
                      </a:r>
                      <a:r>
                        <a:rPr lang="sr-Cyrl-BA" sz="16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потребама (да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је дијете јело</a:t>
                      </a:r>
                      <a:r>
                        <a:rPr lang="sr-Cyrl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разговара се са дјететом, нема интереса за његове жеље.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 дјеце је изражено несамопоуздање, присутан осјећај личне несамоефикасности. Дјеца имају потешкоће са уклапањем у социјану, вршњачку групу.</a:t>
                      </a:r>
                      <a:endParaRPr lang="sr-Latn-BA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896221"/>
                  </a:ext>
                </a:extLst>
              </a:tr>
              <a:tr h="34974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АУТОРИТАТИВНИ СТАВ</a:t>
                      </a:r>
                      <a:endParaRPr lang="sr-Latn-BA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дјеци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поставља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јасне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границе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којих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досљедно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држи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али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објасни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дјетету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зашто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важне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корисне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очекује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дјетета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поштује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исказивање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разумјевања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допуштања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дијете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свој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међусобно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усагласе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договоре</a:t>
                      </a:r>
                      <a:r>
                        <a:rPr lang="sr-Cyrl-R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BA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спутава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већ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подстиче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дијете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самосталност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дозвољавајући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слободу</a:t>
                      </a:r>
                      <a:r>
                        <a:rPr lang="sr-Cyrl-RS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BA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Међусобни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однос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је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прожет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топлином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исказивањем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љубави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подршке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уважавања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Дијете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је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самопоуздано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социјалним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везама</a:t>
                      </a:r>
                      <a:r>
                        <a:rPr lang="sr-Latn-BA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sr-Latn-BA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600" b="1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АУТОРИТАРНИ СТАВ</a:t>
                      </a:r>
                      <a:endParaRPr lang="sr-Latn-BA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Емоционално хладан, дистанциран и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неприступачан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</a:t>
                      </a:r>
                      <a:r>
                        <a:rPr lang="sr-Cyrl-R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поставља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строг</a:t>
                      </a:r>
                      <a:r>
                        <a:rPr lang="sr-Cyrl-R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правила која се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морају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поштовати</a:t>
                      </a:r>
                      <a:r>
                        <a:rPr lang="sr-Cyrl-R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BA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 очекује покорност дјетета његовом ауторитету у свим ситуацијама и дијете нема избора за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супротстављен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</a:t>
                      </a:r>
                      <a:r>
                        <a:rPr lang="sr-Cyrl-R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BA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Ако дјеца не поштују правила биће у казни и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проблему</a:t>
                      </a:r>
                      <a:r>
                        <a:rPr lang="sr-Cyrl-R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BA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Дјеца уче да је једини начин без поговора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послушати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родитеља</a:t>
                      </a:r>
                      <a:r>
                        <a:rPr lang="sr-Cyrl-R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BA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Родитељска очекивања и захтјеви </a:t>
                      </a:r>
                      <a:r>
                        <a:rPr lang="sr-Cyrl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према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дјец</a:t>
                      </a:r>
                      <a:r>
                        <a:rPr lang="sr-Cyrl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високи</a:t>
                      </a:r>
                      <a:r>
                        <a:rPr lang="sr-Cyrl-RS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sr-Latn-BA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Родитељи ријетко похваљују своју дјецу, грле, мазе.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Дјете је послушно, добро, али не развија потребно самопоуздање. Научено је да послуша и да се покори одраслом без размишљања. </a:t>
                      </a:r>
                      <a:endParaRPr lang="sr-Latn-BA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77" marR="43777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6488327"/>
                  </a:ext>
                </a:extLst>
              </a:tr>
            </a:tbl>
          </a:graphicData>
        </a:graphic>
      </p:graphicFrame>
      <p:sp>
        <p:nvSpPr>
          <p:cNvPr id="3" name="Explosion 1 2"/>
          <p:cNvSpPr/>
          <p:nvPr/>
        </p:nvSpPr>
        <p:spPr>
          <a:xfrm>
            <a:off x="2450238" y="6090083"/>
            <a:ext cx="4703279" cy="767918"/>
          </a:xfrm>
          <a:prstGeom prst="irregularSeal1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sz="2000" dirty="0"/>
              <a:t>Савремен тип родитељства!</a:t>
            </a:r>
            <a:endParaRPr lang="sr-Latn-BA" sz="2000" dirty="0"/>
          </a:p>
        </p:txBody>
      </p:sp>
    </p:spTree>
    <p:extLst>
      <p:ext uri="{BB962C8B-B14F-4D97-AF65-F5344CB8AC3E}">
        <p14:creationId xmlns:p14="http://schemas.microsoft.com/office/powerpoint/2010/main" val="316395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8493"/>
            <a:ext cx="10515600" cy="775852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Родитељске амбиције и очекивања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026" y="1614394"/>
            <a:ext cx="11151883" cy="3909328"/>
          </a:xfrm>
        </p:spPr>
        <p:txBody>
          <a:bodyPr>
            <a:normAutofit lnSpcReduction="10000"/>
          </a:bodyPr>
          <a:lstStyle/>
          <a:p>
            <a:pPr algn="just"/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Амбиције родитеља - сваки родитељ </a:t>
            </a: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жели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најбоље за своје дијете. </a:t>
            </a:r>
          </a:p>
          <a:p>
            <a:pPr marL="0" indent="0" algn="just">
              <a:buNone/>
            </a:pP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Родитељи се разликују у погледу одређивања онога шта је најбоље за њихово дијете. </a:t>
            </a:r>
          </a:p>
          <a:p>
            <a:pPr marL="0" indent="0" algn="just">
              <a:buNone/>
            </a:pP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Савремени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родитељи неријетко претпостављају да дјеца желе оно што они нису имали или што су жељели, а нису постигли у дјетињству, преферирају попустљив стил уз ригидност у испуњавању амбиција. Управо ту настају проблеми. </a:t>
            </a:r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9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878" y="0"/>
            <a:ext cx="10957291" cy="743484"/>
          </a:xfrm>
        </p:spPr>
        <p:txBody>
          <a:bodyPr>
            <a:normAutofit/>
          </a:bodyPr>
          <a:lstStyle/>
          <a:p>
            <a:r>
              <a:rPr lang="sr-Cyrl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Гдје настаје проблем?</a:t>
            </a:r>
            <a:endParaRPr lang="sr-Latn-BA" sz="2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100" y="736868"/>
            <a:ext cx="11699406" cy="463181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Двије кључне претпоставке о родитељским очекивањима: </a:t>
            </a:r>
          </a:p>
          <a:p>
            <a:pPr marL="457200" indent="-457200" algn="just">
              <a:buAutoNum type="arabicPeriod"/>
            </a:pP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Висока родитељска очекивања од школског постигнућа њихове дјеце могу показивати да родитељи вреднују успјех, а та вриједност може бити притисак на дјецу/ученика. </a:t>
            </a:r>
          </a:p>
          <a:p>
            <a:pPr marL="457200" indent="-457200" algn="just">
              <a:buAutoNum type="arabicPeriod"/>
            </a:pP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Висока очекивања могу повећати ученикова властита очекивања и повјерење у властите способности, што може дјеловати мотивишуће на постизање успјеха ученика/дјетета. </a:t>
            </a:r>
          </a:p>
          <a:p>
            <a:pPr marL="0" indent="0" algn="just">
              <a:buNone/>
            </a:pPr>
            <a:endParaRPr lang="ru-RU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 настаје када родитељи нису у довољној мјери свјесни утицаја својих очекивања на развој личности дјетета, када родитељске амбиције одређују родитељска очекивања и када родитељска очекивања не уважавају природу дјечије личности – амбиције стварају нереална очекивања. </a:t>
            </a:r>
            <a:endParaRPr lang="sr-Latn-BA" sz="2400" cap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96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0655" y="279752"/>
            <a:ext cx="11490690" cy="636364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Cyrl-BA" sz="2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Шта када су родитељска очекивања нереална и превисока? </a:t>
            </a:r>
          </a:p>
          <a:p>
            <a:pPr marL="0" indent="0">
              <a:buNone/>
            </a:pPr>
            <a:endParaRPr lang="sr-Cyrl-BA" sz="26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Превисока родитељска очекивања неусклађена са дјететовим могућностима</a:t>
            </a:r>
          </a:p>
          <a:p>
            <a:pPr marL="0" indent="0" algn="ctr">
              <a:buNone/>
            </a:pP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превисоке амбиције, </a:t>
            </a:r>
          </a:p>
          <a:p>
            <a:pPr marL="0" indent="0" algn="ctr">
              <a:buNone/>
            </a:pP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превелика контрола, </a:t>
            </a:r>
          </a:p>
          <a:p>
            <a:pPr marL="0" indent="0" algn="ctr">
              <a:buNone/>
            </a:pP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мањак емоционалне топлине и </a:t>
            </a:r>
          </a:p>
          <a:p>
            <a:pPr marL="0" indent="0" algn="ctr">
              <a:buNone/>
            </a:pP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недостатак отворене комуникације кроз коју се не препознају поруке и уважавају мишљења </a:t>
            </a:r>
            <a:r>
              <a:rPr lang="sr-Cyrl-BA" sz="2400" cap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воде </a:t>
            </a:r>
          </a:p>
          <a:p>
            <a:pPr marL="0" indent="0" algn="ctr">
              <a:buNone/>
            </a:pP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неповољним и непријатним емоционалним стањима </a:t>
            </a:r>
            <a:r>
              <a:rPr lang="sr-Cyrl-BA" sz="2400" cap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 algn="ctr">
              <a:buNone/>
            </a:pP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неприлагођеним промјенама понашања, </a:t>
            </a:r>
          </a:p>
          <a:p>
            <a:pPr marL="0" indent="0" algn="ctr">
              <a:buNone/>
            </a:pP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неповољним посљедицама на развој личности и </a:t>
            </a:r>
          </a:p>
          <a:p>
            <a:pPr marL="0" indent="0" algn="ctr">
              <a:buNone/>
            </a:pP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психичким тегобама (анксиозна стања, депресивна стања, </a:t>
            </a:r>
            <a:r>
              <a:rPr lang="sr-Cyrl-BA" sz="2400" cap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неадаптивне</a:t>
            </a: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промјене особина нпр. </a:t>
            </a:r>
            <a:r>
              <a:rPr lang="sr-Cyrl-BA" sz="2400" cap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неадаптивни</a:t>
            </a: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аспекти </a:t>
            </a:r>
            <a:r>
              <a:rPr lang="sr-Cyrl-BA" sz="2400" cap="non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перфекционизма</a:t>
            </a: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социјална неприлагођеност, пад школског успјеха). </a:t>
            </a:r>
            <a:endParaRPr lang="sr-Latn-BA" sz="2400" cap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27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958" y="365125"/>
            <a:ext cx="11563518" cy="541183"/>
          </a:xfrm>
        </p:spPr>
        <p:txBody>
          <a:bodyPr>
            <a:noAutofit/>
          </a:bodyPr>
          <a:lstStyle/>
          <a:p>
            <a:pPr algn="l"/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Фактори који утичу на родитељска очекивања од школског успјеха </a:t>
            </a:r>
            <a:r>
              <a:rPr lang="sr-Cyrl-BA" sz="24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4741" y="1351508"/>
            <a:ext cx="5281376" cy="415498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Квалитет породичне интеракције</a:t>
            </a:r>
          </a:p>
          <a:p>
            <a:pPr marL="457200" indent="-457200">
              <a:buFont typeface="+mj-lt"/>
              <a:buAutoNum type="arabicPeriod"/>
            </a:pP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Животне промјене</a:t>
            </a:r>
          </a:p>
          <a:p>
            <a:pPr marL="457200" indent="-457200">
              <a:buFont typeface="+mj-lt"/>
              <a:buAutoNum type="arabicPeriod"/>
            </a:pP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Укљученост родитеља</a:t>
            </a:r>
          </a:p>
          <a:p>
            <a:pPr marL="457200" indent="-457200">
              <a:buFont typeface="+mj-lt"/>
              <a:buAutoNum type="arabicPeriod"/>
            </a:pP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Комуникација између родитеља и дјеце</a:t>
            </a:r>
          </a:p>
          <a:p>
            <a:pPr marL="457200" indent="-457200">
              <a:buFont typeface="+mj-lt"/>
              <a:buAutoNum type="arabicPeriod"/>
            </a:pPr>
            <a:r>
              <a:rPr lang="sr-Cyrl-B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Разумјевање</a:t>
            </a: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родитељских очекивања од стране дјеце </a:t>
            </a:r>
          </a:p>
          <a:p>
            <a:pPr marL="457200" indent="-457200">
              <a:buFont typeface="+mj-lt"/>
              <a:buAutoNum type="arabicPeriod"/>
            </a:pP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Емоционална подршка родитеља</a:t>
            </a:r>
          </a:p>
          <a:p>
            <a:pPr marL="457200" indent="-457200">
              <a:buFont typeface="+mj-lt"/>
              <a:buAutoNum type="arabicPeriod"/>
            </a:pP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Животни успјех родитеља</a:t>
            </a:r>
          </a:p>
          <a:p>
            <a:pPr marL="457200" indent="-457200">
              <a:buFont typeface="+mj-lt"/>
              <a:buAutoNum type="arabicPeriod"/>
            </a:pP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 образовања родитеља</a:t>
            </a:r>
          </a:p>
          <a:p>
            <a:pPr marL="457200" indent="-457200">
              <a:buFont typeface="+mj-lt"/>
              <a:buAutoNum type="arabicPeriod"/>
            </a:pP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Социоекономски статус породице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939553" y="1246216"/>
            <a:ext cx="6087605" cy="4529434"/>
          </a:xfr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sr-Cyrl-BA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Родитељски став о </a:t>
            </a:r>
            <a:r>
              <a:rPr lang="sr-Cyrl-BA" sz="28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насљедности</a:t>
            </a:r>
            <a:r>
              <a:rPr lang="sr-Cyrl-BA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интелигенције </a:t>
            </a:r>
          </a:p>
          <a:p>
            <a:pPr marL="0" indent="0">
              <a:buNone/>
            </a:pPr>
            <a:r>
              <a:rPr lang="sr-Cyrl-BA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Повјерење у образовни систем </a:t>
            </a:r>
          </a:p>
          <a:p>
            <a:pPr marL="0" indent="0">
              <a:buNone/>
            </a:pPr>
            <a:r>
              <a:rPr lang="sr-Cyrl-BA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Повјерење у повратне информације од наставника</a:t>
            </a:r>
          </a:p>
          <a:p>
            <a:pPr marL="0" indent="0">
              <a:buNone/>
            </a:pPr>
            <a:r>
              <a:rPr lang="sr-Cyrl-BA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Вјеровање у труд и залагања</a:t>
            </a:r>
          </a:p>
          <a:p>
            <a:pPr marL="0" indent="0">
              <a:buNone/>
            </a:pPr>
            <a:r>
              <a:rPr lang="sr-Cyrl-BA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Повјерење у дјечије способности</a:t>
            </a:r>
          </a:p>
          <a:p>
            <a:pPr marL="0" indent="0">
              <a:buNone/>
            </a:pPr>
            <a:r>
              <a:rPr lang="sr-Cyrl-BA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Радне навике дјеце</a:t>
            </a:r>
          </a:p>
          <a:p>
            <a:pPr marL="0" indent="0">
              <a:buNone/>
            </a:pPr>
            <a:r>
              <a:rPr lang="sr-Cyrl-BA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 Дјечија/ученикова перцепција родитељских очекивања </a:t>
            </a:r>
          </a:p>
          <a:p>
            <a:pPr marL="0" indent="0">
              <a:buNone/>
            </a:pPr>
            <a:r>
              <a:rPr lang="sr-Cyrl-BA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 Систем награђивања</a:t>
            </a:r>
          </a:p>
          <a:p>
            <a:pPr marL="0" indent="0">
              <a:buNone/>
            </a:pPr>
            <a:r>
              <a:rPr lang="sr-Cyrl-BA" sz="2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 Однос између оца и мајке </a:t>
            </a:r>
          </a:p>
          <a:p>
            <a:endParaRPr lang="sr-Latn-BA" dirty="0"/>
          </a:p>
        </p:txBody>
      </p:sp>
    </p:spTree>
    <p:extLst>
      <p:ext uri="{BB962C8B-B14F-4D97-AF65-F5344CB8AC3E}">
        <p14:creationId xmlns:p14="http://schemas.microsoft.com/office/powerpoint/2010/main" val="345823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140" y="194219"/>
            <a:ext cx="11053720" cy="1325563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Ланац неповољног утицаја нереалних родитељских очекивања од школског постигнућа дјеце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lowchart: Display 3"/>
          <p:cNvSpPr/>
          <p:nvPr/>
        </p:nvSpPr>
        <p:spPr>
          <a:xfrm>
            <a:off x="161841" y="1690687"/>
            <a:ext cx="2112024" cy="1278541"/>
          </a:xfrm>
          <a:prstGeom prst="flowChartDispla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Нереална и висока родитељска очекивања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lowchart: Display 9"/>
          <p:cNvSpPr/>
          <p:nvPr/>
        </p:nvSpPr>
        <p:spPr>
          <a:xfrm>
            <a:off x="4864664" y="1690687"/>
            <a:ext cx="2855137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Самопоштовање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Flowchart: Display 10"/>
          <p:cNvSpPr/>
          <p:nvPr/>
        </p:nvSpPr>
        <p:spPr>
          <a:xfrm>
            <a:off x="7719801" y="1690687"/>
            <a:ext cx="2921226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Самоефикасност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lowchart: Display 11"/>
          <p:cNvSpPr/>
          <p:nvPr/>
        </p:nvSpPr>
        <p:spPr>
          <a:xfrm>
            <a:off x="2816026" y="3158043"/>
            <a:ext cx="3333921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Губитак самоинцијативности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Flowchart: Display 12"/>
          <p:cNvSpPr/>
          <p:nvPr/>
        </p:nvSpPr>
        <p:spPr>
          <a:xfrm>
            <a:off x="304800" y="3158043"/>
            <a:ext cx="2511227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Губитак самопоуздања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Flowchart: Display 13"/>
          <p:cNvSpPr/>
          <p:nvPr/>
        </p:nvSpPr>
        <p:spPr>
          <a:xfrm>
            <a:off x="3649507" y="4625398"/>
            <a:ext cx="4491080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Одбране – промјене у понашању: </a:t>
            </a:r>
          </a:p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Манипулације</a:t>
            </a:r>
          </a:p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Спољашњи локус контроле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Flowchart: Display 14"/>
          <p:cNvSpPr/>
          <p:nvPr/>
        </p:nvSpPr>
        <p:spPr>
          <a:xfrm>
            <a:off x="304800" y="4625399"/>
            <a:ext cx="3344707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Комуникација</a:t>
            </a:r>
          </a:p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Социјалне вјештине</a:t>
            </a:r>
          </a:p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Интерпресоналне релације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Flowchart: Display 15"/>
          <p:cNvSpPr/>
          <p:nvPr/>
        </p:nvSpPr>
        <p:spPr>
          <a:xfrm>
            <a:off x="2273865" y="1639689"/>
            <a:ext cx="2590800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Слика о себи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Flowchart: Display 16"/>
          <p:cNvSpPr/>
          <p:nvPr/>
        </p:nvSpPr>
        <p:spPr>
          <a:xfrm>
            <a:off x="6149947" y="3171255"/>
            <a:ext cx="3333921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Емоционалне тешкоће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Flowchart: Display 17"/>
          <p:cNvSpPr/>
          <p:nvPr/>
        </p:nvSpPr>
        <p:spPr>
          <a:xfrm>
            <a:off x="8151373" y="4651823"/>
            <a:ext cx="3333921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Промјене особина</a:t>
            </a:r>
          </a:p>
          <a:p>
            <a:pPr algn="ctr"/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(перфекционизам, амбициозност, несамосталност, ...)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88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849" y="143064"/>
            <a:ext cx="10957290" cy="533091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Начини реаговања дјеце на родитељска очекивања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4059" y="2831403"/>
            <a:ext cx="5181600" cy="3739329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вези су са: 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дјечијом заинтересованошћу/отпорношћу,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степеном реалности родитељских очекивања,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родитељском истрајношћу,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квалитетом комуникације,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родитељским васпитним стиловима.</a:t>
            </a:r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2132" y="2831404"/>
            <a:ext cx="5464147" cy="373933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Најчешће реакције дјеце су: 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прихватање (беспоговорно прихватање, властито прихватање),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конфронтирање, 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повлачење, 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избјегавање, </a:t>
            </a:r>
          </a:p>
          <a:p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неутрализација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манипулација (скривање/лагање).</a:t>
            </a:r>
          </a:p>
          <a:p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7446" y="795580"/>
            <a:ext cx="80727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Дјеца о родитељским очекивањима могу да: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размишљају,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имају супротна мишљења од својих родитеља или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имају иста размишљања као и родитељи. </a:t>
            </a:r>
          </a:p>
        </p:txBody>
      </p:sp>
    </p:spTree>
    <p:extLst>
      <p:ext uri="{BB962C8B-B14F-4D97-AF65-F5344CB8AC3E}">
        <p14:creationId xmlns:p14="http://schemas.microsoft.com/office/powerpoint/2010/main" val="190420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082" y="215835"/>
            <a:ext cx="10515600" cy="581643"/>
          </a:xfrm>
        </p:spPr>
        <p:txBody>
          <a:bodyPr>
            <a:normAutofit/>
          </a:bodyPr>
          <a:lstStyle/>
          <a:p>
            <a:pPr algn="l"/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 се родитељска очекивања рефлектују на наставнике?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081" y="1189529"/>
            <a:ext cx="12019383" cy="4987434"/>
          </a:xfrm>
        </p:spPr>
        <p:txBody>
          <a:bodyPr>
            <a:normAutofit lnSpcReduction="10000"/>
          </a:bodyPr>
          <a:lstStyle/>
          <a:p>
            <a:pPr marL="514350" indent="-514350" algn="just">
              <a:buAutoNum type="arabicPeriod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Родитељске амбиције и очекивања имају веома јак утицај на развој дјеце и њихово школско постигнуће. </a:t>
            </a:r>
          </a:p>
          <a:p>
            <a:pPr marL="514350" indent="-514350" algn="just">
              <a:buAutoNum type="arabicPeriod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Наставници не могу спријечити родитељске амбиције и очекивања, али могу утицати на промјену високих и нереалних очекивања. </a:t>
            </a:r>
          </a:p>
          <a:p>
            <a:pPr marL="514350" indent="-514350" algn="just">
              <a:buAutoNum type="arabicPeriod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Родитељи су често недовољно свјесни утицаја сопствених амбиција и очекивања на школски успјех дјеце, док наставници имају јаснији увид у утицај родитељских очекивања. </a:t>
            </a:r>
          </a:p>
          <a:p>
            <a:pPr marL="514350" indent="-514350" algn="just">
              <a:buAutoNum type="arabicPeriod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Оцјена и школски </a:t>
            </a: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успијех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 родитељима индикатори остварености амбиција и очекивања, те и први инструмент за испољавање незадовољства према раду наставника. Оцјена </a:t>
            </a: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дјетета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 схвата као потврда или пријетња родитељској амбицији и очекивањима. </a:t>
            </a:r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00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4345" y="1340529"/>
            <a:ext cx="6253317" cy="2309881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Професионалне компетенције наставника 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(комуникација ученик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 и наставник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родитељ)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picture containing building, sitting, bench, side&#10;&#10;Description automatically generated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4635315" cy="6857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C9274-3C54-8BF4-707C-0D790CBF6459}"/>
              </a:ext>
            </a:extLst>
          </p:cNvPr>
          <p:cNvSpPr txBox="1"/>
          <p:nvPr/>
        </p:nvSpPr>
        <p:spPr>
          <a:xfrm rot="19931591">
            <a:off x="-516358" y="3365788"/>
            <a:ext cx="6130030" cy="1560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1000"/>
              </a:spcBef>
              <a:spcAft>
                <a:spcPts val="800"/>
              </a:spcAft>
            </a:pPr>
            <a:r>
              <a:rPr lang="sr-Cyrl-BA" sz="1800" b="1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sr-Cyrl-BA" sz="1800" b="1" kern="12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Интервизијска</a:t>
            </a:r>
            <a:r>
              <a:rPr lang="sr-Cyrl-BA" sz="1800" b="1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социјално-психолошка подршка</a:t>
            </a:r>
            <a:r>
              <a:rPr lang="sr-Cyrl-BA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1800" b="1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професионалцима у образовном сектору у</a:t>
            </a:r>
          </a:p>
          <a:p>
            <a:pPr algn="ctr">
              <a:spcBef>
                <a:spcPts val="1000"/>
              </a:spcBef>
              <a:spcAft>
                <a:spcPts val="800"/>
              </a:spcAft>
            </a:pPr>
            <a:r>
              <a:rPr lang="sr-Cyrl-BA" sz="1800" b="1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Републици Српској“</a:t>
            </a:r>
            <a:endParaRPr lang="en-US" sz="1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20000"/>
              </a:lnSpc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sr-Cyrl-RS" sz="1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8728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775" y="1202576"/>
            <a:ext cx="11840450" cy="501171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емоционалном плану: </a:t>
            </a: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повријеђеност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разочараност, љутња, страх – страх од губитка посла и професионалног кредибилитета, страх од осуде колектива, анксиозност, беспомоћност, немоћ, незаштићеност, усамљеност, ...  </a:t>
            </a:r>
            <a:endParaRPr lang="sr-Cyrl-B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социјалном плану: 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притисци, оптужбе, оговарања, слабљење социјалних везе у колективу, изостанак подршке радних колега, недостатак отворене комуникације, губитак повјерења (када се наставник нађе у проблему са родитељским нереалним очекивањима и притисцима, а изостане очекивана подршка колега, јавља се разочарење и усамљеност), ...</a:t>
            </a:r>
          </a:p>
          <a:p>
            <a:pPr marL="0" indent="0" algn="just">
              <a:buNone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професионалном плану: 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промјена начина рада, губитак радне мотивације, незадовољство послом, сагоријевање на раду, слабљење отпорности на радне </a:t>
            </a: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стресоре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смањен радни учинак, слабљење интереса за рад са дјецом, слабљење квалитета односа ученик - наставник, ...</a:t>
            </a:r>
          </a:p>
          <a:p>
            <a:pPr marL="0" indent="0" algn="just">
              <a:buNone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sr-Cyrl-BA" sz="24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понашајном</a:t>
            </a: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плану: 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повлачење, конфронтирање, научена беспомоћност, ... </a:t>
            </a:r>
            <a:endParaRPr lang="sr-Latn-B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6039" y="281811"/>
            <a:ext cx="10515600" cy="508815"/>
          </a:xfrm>
        </p:spPr>
        <p:txBody>
          <a:bodyPr>
            <a:normAutofit/>
          </a:bodyPr>
          <a:lstStyle/>
          <a:p>
            <a:pPr algn="l"/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 се родитељска висока очекивања рефлектују на наставнике?</a:t>
            </a:r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21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230" y="203284"/>
            <a:ext cx="10515600" cy="573551"/>
          </a:xfrm>
        </p:spPr>
        <p:txBody>
          <a:bodyPr>
            <a:normAutofit/>
          </a:bodyPr>
          <a:lstStyle/>
          <a:p>
            <a:pPr algn="l"/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Када настаје проблем? </a:t>
            </a:r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2206054"/>
              </p:ext>
            </p:extLst>
          </p:nvPr>
        </p:nvGraphicFramePr>
        <p:xfrm>
          <a:off x="317241" y="768350"/>
          <a:ext cx="11784563" cy="6089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994">
                  <a:extLst>
                    <a:ext uri="{9D8B030D-6E8A-4147-A177-3AD203B41FA5}">
                      <a16:colId xmlns:a16="http://schemas.microsoft.com/office/drawing/2014/main" val="128141621"/>
                    </a:ext>
                  </a:extLst>
                </a:gridCol>
                <a:gridCol w="8397569">
                  <a:extLst>
                    <a:ext uri="{9D8B030D-6E8A-4147-A177-3AD203B41FA5}">
                      <a16:colId xmlns:a16="http://schemas.microsoft.com/office/drawing/2014/main" val="3776034414"/>
                    </a:ext>
                  </a:extLst>
                </a:gridCol>
              </a:tblGrid>
              <a:tr h="419976">
                <a:tc>
                  <a:txBody>
                    <a:bodyPr/>
                    <a:lstStyle/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Могуће ситуације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Сарадња наставник - родитељ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768129"/>
                  </a:ext>
                </a:extLst>
              </a:tr>
              <a:tr h="1364922">
                <a:tc>
                  <a:txBody>
                    <a:bodyPr/>
                    <a:lstStyle/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Родитељске амбиције нису у складу са дјететовим</a:t>
                      </a:r>
                      <a:r>
                        <a:rPr lang="sr-Cyrl-BA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потенцијалима и постигнућем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Потенцијални проблеми сардње родитељ – наставник</a:t>
                      </a:r>
                    </a:p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Неповјерење према наставнику</a:t>
                      </a:r>
                    </a:p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Честе жалбе, покушај утицаја на рад наставника, захтјеви</a:t>
                      </a:r>
                      <a:r>
                        <a:rPr lang="sr-Cyrl-BA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изузећем наставника, промјена школе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8969717"/>
                  </a:ext>
                </a:extLst>
              </a:tr>
              <a:tr h="10499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Родитељске амбиције у складу са дјететовим</a:t>
                      </a:r>
                      <a:r>
                        <a:rPr lang="sr-Cyrl-BA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потенцијалима и постигнућем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Нема проблема – постоји сарадња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426443"/>
                  </a:ext>
                </a:extLst>
              </a:tr>
              <a:tr h="734958">
                <a:tc>
                  <a:txBody>
                    <a:bodyPr/>
                    <a:lstStyle/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Родитељска</a:t>
                      </a:r>
                      <a:r>
                        <a:rPr lang="sr-Cyrl-BA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очекивања нереална и висока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Потенцијални проблеми сарадње родитељ - наставник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Могућност неповјерења према повратним</a:t>
                      </a:r>
                      <a:r>
                        <a:rPr lang="sr-Cyrl-BA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информацијама наставника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9627511"/>
                  </a:ext>
                </a:extLst>
              </a:tr>
              <a:tr h="734958">
                <a:tc>
                  <a:txBody>
                    <a:bodyPr/>
                    <a:lstStyle/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Родитељска очекивања реалистична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Углавном нема проблема – постоји сарадња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Постоји</a:t>
                      </a:r>
                      <a:r>
                        <a:rPr lang="sr-Cyrl-BA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повјерење у повратну информацију наставника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136863"/>
                  </a:ext>
                </a:extLst>
              </a:tr>
              <a:tr h="1364922">
                <a:tc>
                  <a:txBody>
                    <a:bodyPr/>
                    <a:lstStyle/>
                    <a:p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Дискрепанца родитељских очекивања и дјечије перцепције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Потенцијални</a:t>
                      </a:r>
                      <a:r>
                        <a:rPr lang="sr-Cyrl-BA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проблеми сарадње </a:t>
                      </a:r>
                      <a:r>
                        <a:rPr lang="sr-Cyrl-B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 - наставник</a:t>
                      </a:r>
                    </a:p>
                    <a:p>
                      <a:r>
                        <a:rPr lang="sr-Cyrl-BA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Могући проблеми у комуникацији на релацији ученик – наставник</a:t>
                      </a:r>
                    </a:p>
                    <a:p>
                      <a:r>
                        <a:rPr lang="sr-Cyrl-BA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Могуће понашајне и емоционалне промјене код дјеце</a:t>
                      </a:r>
                    </a:p>
                    <a:p>
                      <a:r>
                        <a:rPr lang="sr-Cyrl-BA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Могуће слабљење школског успјеха ученика и мотивације за постигнућем</a:t>
                      </a:r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3601107"/>
                  </a:ext>
                </a:extLst>
              </a:tr>
              <a:tr h="419976">
                <a:tc gridSpan="2">
                  <a:txBody>
                    <a:bodyPr/>
                    <a:lstStyle/>
                    <a:p>
                      <a:endParaRPr lang="sr-Latn-B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6992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9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198" y="205272"/>
            <a:ext cx="10515600" cy="500723"/>
          </a:xfrm>
        </p:spPr>
        <p:txBody>
          <a:bodyPr>
            <a:noAutofit/>
          </a:bodyPr>
          <a:lstStyle/>
          <a:p>
            <a:br>
              <a:rPr lang="ru-RU" sz="2400" b="1" cap="none" dirty="0"/>
            </a:br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 наставник треба да се постави у ситуацијама нереалних очекивања?</a:t>
            </a:r>
            <a:b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198" y="873860"/>
            <a:ext cx="11680273" cy="5778868"/>
          </a:xfrm>
        </p:spPr>
        <p:txBody>
          <a:bodyPr>
            <a:normAutofit/>
          </a:bodyPr>
          <a:lstStyle/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схватати родитељске поступке као супервизију наставничког рада и личне самоефикасности, јер родитељи не раде ваш посао у учионици. Ово схватање ће помоћи да задржите смиреност и донесете ефикасне одлуке. </a:t>
            </a:r>
          </a:p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Прихватити сазнање да се овакве ситуације дешавају већини ваших колега. </a:t>
            </a:r>
          </a:p>
          <a:p>
            <a:pPr algn="just"/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Извршити саморефлексију. </a:t>
            </a:r>
          </a:p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Разликовати родитељску амбицију од очекивања.</a:t>
            </a:r>
          </a:p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Процјенити степен реалности родитељских очекивања.</a:t>
            </a:r>
          </a:p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Увјерити се у дјечија очекивања и слику о себи – поразговарати са дјететом.</a:t>
            </a:r>
          </a:p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Уочити подручје за које дијете има интересовања.</a:t>
            </a:r>
          </a:p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Препознати дискрепанцу између родитељских и дјечијих очекивања.</a:t>
            </a:r>
          </a:p>
          <a:p>
            <a:pPr marL="0" indent="0" algn="just">
              <a:buNone/>
            </a:pPr>
            <a:endParaRPr lang="ru-RU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0" descr="Saradnja sa roditeljima kao pretpostavka za partnerstvo - INŠKOLA">
            <a:extLst>
              <a:ext uri="{FF2B5EF4-FFF2-40B4-BE49-F238E27FC236}">
                <a16:creationId xmlns:a16="http://schemas.microsoft.com/office/drawing/2014/main" id="{B80C0AC7-8A2E-1900-BBB9-2CD5DB0EC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6171" y="2803849"/>
            <a:ext cx="2638425" cy="1733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39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465" y="55894"/>
            <a:ext cx="10515600" cy="500723"/>
          </a:xfrm>
        </p:spPr>
        <p:txBody>
          <a:bodyPr>
            <a:noAutofit/>
          </a:bodyPr>
          <a:lstStyle/>
          <a:p>
            <a:br>
              <a:rPr lang="ru-RU" sz="2400" b="1" cap="none" dirty="0"/>
            </a:br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 наставник треба да се постави у ситуацијама нереалних очекивања?</a:t>
            </a:r>
            <a:b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59" y="428601"/>
            <a:ext cx="12041141" cy="6301383"/>
          </a:xfrm>
        </p:spPr>
        <p:txBody>
          <a:bodyPr>
            <a:noAutofit/>
          </a:bodyPr>
          <a:lstStyle/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Користити индикаторе листе за опсервацију емоционалних стања и понашања ученика (реферални механизам). </a:t>
            </a:r>
          </a:p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Водити са родитељем професионалан, аргументован и асертиван разговор. Указати родитељима на штетност нереалних очекивања на развој дјетета. </a:t>
            </a:r>
          </a:p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Јасно и отворено са радним колегама подијелити проблем и емоције, инсистирати на савјетовању у погледу рјешавања проблема. </a:t>
            </a:r>
          </a:p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Заштитити интересе дјетета. На тај начин штитите свој професионализам. </a:t>
            </a:r>
          </a:p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Професионални задатак сваког наставника јесте да буде сигурносни вентил и коректив у друштву. Он има утицај на васпитање дјеце. Не може мијењати родитеља, али може утицати на ставове – корективна функција. </a:t>
            </a:r>
          </a:p>
          <a:p>
            <a:pPr algn="just"/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Начини рјешавања проблемских ситуација у којима се испуњавају родитељска нереална очекивања нису ефикасан и ефективан начин рјешавања проблема јер продубљују проблемске ситуације, штете интересима дјеце и угледу наставничке професије. </a:t>
            </a:r>
            <a:endParaRPr lang="sr-Latn-B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95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77" y="279289"/>
            <a:ext cx="11488368" cy="1158891"/>
          </a:xfrm>
        </p:spPr>
        <p:txBody>
          <a:bodyPr>
            <a:normAutofit fontScale="85000" lnSpcReduction="10000"/>
          </a:bodyPr>
          <a:lstStyle/>
          <a:p>
            <a:r>
              <a:rPr lang="bs-Cyrl-B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„Реферални механизам подршке дјеци у школама Републике Српске“</a:t>
            </a:r>
          </a:p>
          <a:p>
            <a:r>
              <a:rPr lang="sr-Cyrl-B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ЛИСТА ЗА СИСТЕМАТИЗОВАЊЕ НАСТАВНИЧКИХ ОПСЕРВАЦИЈА  </a:t>
            </a:r>
            <a:r>
              <a:rPr lang="sr-Cyrl-B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(извод индикатора)</a:t>
            </a:r>
            <a:endParaRPr lang="sr-Latn-B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BA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6" t="478" r="5352"/>
          <a:stretch/>
        </p:blipFill>
        <p:spPr>
          <a:xfrm rot="16200000">
            <a:off x="3321336" y="-1697809"/>
            <a:ext cx="5467738" cy="11326638"/>
          </a:xfrm>
        </p:spPr>
      </p:pic>
    </p:spTree>
    <p:extLst>
      <p:ext uri="{BB962C8B-B14F-4D97-AF65-F5344CB8AC3E}">
        <p14:creationId xmlns:p14="http://schemas.microsoft.com/office/powerpoint/2010/main" val="111556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Uspjeh opisan u osam riječi">
            <a:extLst>
              <a:ext uri="{FF2B5EF4-FFF2-40B4-BE49-F238E27FC236}">
                <a16:creationId xmlns:a16="http://schemas.microsoft.com/office/drawing/2014/main" id="{DC0C3556-8BD5-B956-D8E6-8AAD44C8F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67" y="872230"/>
            <a:ext cx="10749528" cy="554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CA36D2-9457-DA94-EE4D-F763C861A22F}"/>
              </a:ext>
            </a:extLst>
          </p:cNvPr>
          <p:cNvSpPr txBox="1"/>
          <p:nvPr/>
        </p:nvSpPr>
        <p:spPr>
          <a:xfrm>
            <a:off x="1013384" y="1822141"/>
            <a:ext cx="2247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Шта је 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BC3AFA-70AE-F167-32D3-2EC15A7CB81A}"/>
              </a:ext>
            </a:extLst>
          </p:cNvPr>
          <p:cNvSpPr txBox="1"/>
          <p:nvPr/>
        </p:nvSpPr>
        <p:spPr>
          <a:xfrm>
            <a:off x="4840990" y="4433410"/>
            <a:ext cx="7004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превазилажење</a:t>
            </a:r>
          </a:p>
          <a:p>
            <a:r>
              <a:rPr lang="sr-Cyrl-R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проблема </a:t>
            </a:r>
          </a:p>
          <a:p>
            <a:r>
              <a:rPr lang="sr-Cyrl-R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васпитно-образовној пракси? 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9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Афективна везаност | Psihogradja">
            <a:extLst>
              <a:ext uri="{FF2B5EF4-FFF2-40B4-BE49-F238E27FC236}">
                <a16:creationId xmlns:a16="http://schemas.microsoft.com/office/drawing/2014/main" id="{C71B63F2-E5C0-77CE-DAE4-49DCBE83D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547" y="0"/>
            <a:ext cx="3108618" cy="230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474CD-B2F7-A17D-41A1-BCC990C65DCB}"/>
              </a:ext>
            </a:extLst>
          </p:cNvPr>
          <p:cNvSpPr txBox="1"/>
          <p:nvPr/>
        </p:nvSpPr>
        <p:spPr>
          <a:xfrm>
            <a:off x="5159828" y="2406091"/>
            <a:ext cx="21195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Одговор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33205A-F778-E738-249C-EEC8CBC34620}"/>
              </a:ext>
            </a:extLst>
          </p:cNvPr>
          <p:cNvSpPr txBox="1"/>
          <p:nvPr/>
        </p:nvSpPr>
        <p:spPr>
          <a:xfrm>
            <a:off x="3577701" y="2929311"/>
            <a:ext cx="5383425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Познавање развоја афективне везаност код дјеце, те њених импликација на живот и рад дјеце у школи.</a:t>
            </a:r>
          </a:p>
        </p:txBody>
      </p:sp>
      <p:pic>
        <p:nvPicPr>
          <p:cNvPr id="12" name="Picture 4" descr="INDIVIDUALNIM KARAKTERISTIKAMA RODITELJA TEMPERAMENTOM DETETA, PORODIČNIM  ODNOSIMA, SOCIJALNIM I KULTURNIM FAKTORIMA">
            <a:extLst>
              <a:ext uri="{FF2B5EF4-FFF2-40B4-BE49-F238E27FC236}">
                <a16:creationId xmlns:a16="http://schemas.microsoft.com/office/drawing/2014/main" id="{281E796B-9403-D627-3B83-16F955A35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804" y="5151783"/>
            <a:ext cx="2922470" cy="156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Afektivno vezivanje i problemi vezivanja - Psihocentrala">
            <a:extLst>
              <a:ext uri="{FF2B5EF4-FFF2-40B4-BE49-F238E27FC236}">
                <a16:creationId xmlns:a16="http://schemas.microsoft.com/office/drawing/2014/main" id="{ADC2B26A-B6BC-FEFA-291E-24EBB6C54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03" y="2761641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D7EE50C-AD90-D479-3CE7-B317A99755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701" y="2557462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2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2283" y="151987"/>
            <a:ext cx="4087433" cy="426512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Примјери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762000"/>
            <a:ext cx="12191999" cy="6096000"/>
          </a:xfrm>
        </p:spPr>
        <p:txBody>
          <a:bodyPr>
            <a:normAutofit fontScale="85000" lnSpcReduction="20000"/>
          </a:bodyPr>
          <a:lstStyle/>
          <a:p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Марко, 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година, не воли да ради задаћу. Избјегава је до последњег момента. Уз наговарање је уради. Повремено „заборави“ на задаћу. Погађа га када га учитељица укори и каже родитељима. Пошто не вјежба, лоше уради контролни. И много се разочара. Тражи помоћ од родитеља и почиње да редовније вјежба. Поправи оцјену.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cap="none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Сара, 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година, мора да буде најбоља. И да је наставници тако виде. Када не уради контролни из било ког предмета за 5, плаче, направи велику драму и врло је тешко умирити. Ако је наставник не гледа или јој се не обрати, много се труди да добије пажњу. Јавља се и када нема питање или не зна одговор. Родитељи много брину и затрпавају родитељску вибер групу питањима. Разредна је готово свакодневно у комуникацији са њима.....</a:t>
            </a:r>
            <a:endParaRPr lang="sr-Latn-RS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cap="none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Саша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воли да ради сам. Амбициозан је када га нешто интересује. Не воли групне радове и свако прилагођавање групи, заврши тако што он обави комплетан посао. И љути се на друге јер су непоуздани и неодговорни. Уколико нешто не уради добро колико очекује, криви друге и врло је љут. Никада није до њега и ништа не треба да промијени. Други су проблем...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2400" cap="none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Хелена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9, је врло тиха и повучена. Често одсутна. Њена постигнућа су прилично лоша, али се и не труди да их промијени. И сама не мисли да би могла боље. На већину ситуација испитивања реагује страхом и закоченошћу. Узнемиренија је него што то одговара ситуацији. Често је само физички присутна и учитељица има утисак да је не чује. Родитељи су заузети и врло мало укључени....</a:t>
            </a:r>
            <a:endParaRPr lang="en-US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79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2064" y="243035"/>
            <a:ext cx="5956830" cy="1005377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r-Cyrl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Афективна везаност</a:t>
            </a:r>
            <a:endParaRPr lang="en-US" sz="2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391" y="452665"/>
            <a:ext cx="11831215" cy="144706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Афективна везаност 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представља специфичан однос који се у најранијем дјетињству формира између дјетета и родитељске фигуре и траје кроз читав живот, као психолошка веза успостављена између двоје људи„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Latn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Bowlby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1988.; 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Стефановић – Станојевић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2011).</a:t>
            </a:r>
            <a:endParaRPr lang="en-US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B954E5-91FC-7097-EE07-EAE6B86C68C3}"/>
              </a:ext>
            </a:extLst>
          </p:cNvPr>
          <p:cNvSpPr txBox="1"/>
          <p:nvPr/>
        </p:nvSpPr>
        <p:spPr>
          <a:xfrm>
            <a:off x="603768" y="3358347"/>
            <a:ext cx="1098446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Биолошка функција –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заштита;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везаношћу је базична и без ње нема опстанка;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Представља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урођену диспозицију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тражења близине и контакта са другом особом, нарочито у специфичним условима пријетње и угрожености;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Понашање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афективне везаности служи одржавању блискости са одређеном, преферираном фигуром везаности;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Примарна стратегија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 тражење и добијање подршке (сигурна везаност);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Адаптацијом на околности настају несигурне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стратегије и несигурна везаност.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53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-183916"/>
            <a:ext cx="10364451" cy="1596177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Индивидуалне разлике – модалитети везаности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151" y="1758049"/>
            <a:ext cx="11430624" cy="3424107"/>
          </a:xfrm>
        </p:spPr>
        <p:txBody>
          <a:bodyPr>
            <a:noAutofit/>
          </a:bodyPr>
          <a:lstStyle/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 себе 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доживљај себе вриједним и способним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 других 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доживљај других доступном и могућност да се на њих рачуна</a:t>
            </a: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настају на основу </a:t>
            </a:r>
            <a:r>
              <a:rPr lang="ru-RU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бројних поновљених понашања са родитељском фигуром 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(особа која се у највећој мјери брине за дијете и одговара на његове потребе – у већини култура је то мајка, али се укључују и баке, очеви и други одрасли).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3A9D0E-C5D4-B3B1-AA4B-9505BB03B84B}"/>
              </a:ext>
            </a:extLst>
          </p:cNvPr>
          <p:cNvSpPr txBox="1"/>
          <p:nvPr/>
        </p:nvSpPr>
        <p:spPr>
          <a:xfrm>
            <a:off x="329431" y="1412261"/>
            <a:ext cx="1188831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модела одређују </a:t>
            </a:r>
            <a:r>
              <a:rPr lang="ru-RU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доживљај себе и свијета и доживљај сигурности и угрожености.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7344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итање за размишљање - 22.10.2021.">
            <a:extLst>
              <a:ext uri="{FF2B5EF4-FFF2-40B4-BE49-F238E27FC236}">
                <a16:creationId xmlns:a16="http://schemas.microsoft.com/office/drawing/2014/main" id="{8EAC1327-6934-87CB-97BF-4E923EA03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584" y="373558"/>
            <a:ext cx="5042518" cy="2947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EF027E4-C986-96AC-C868-E402201007D9}"/>
              </a:ext>
            </a:extLst>
          </p:cNvPr>
          <p:cNvSpPr txBox="1"/>
          <p:nvPr/>
        </p:nvSpPr>
        <p:spPr>
          <a:xfrm>
            <a:off x="266329" y="3450684"/>
            <a:ext cx="118309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cap="non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 ли су промјене које су настале у васпитању и </a:t>
            </a:r>
            <a:r>
              <a:rPr lang="ru-RU" cap="none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образовању довеле</a:t>
            </a:r>
            <a:r>
              <a:rPr lang="sr-Latn-RS" cap="none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cap="none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потребе за развијањем нових компетенција</a:t>
            </a:r>
            <a:r>
              <a:rPr lang="ru-RU" cap="none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 као и до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нарушавања ауторитета</a:t>
            </a:r>
            <a:r>
              <a:rPr lang="ru-RU" cap="none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cap="non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наставника?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78E484-B5A7-458B-DDC7-016B7BD1C638}"/>
              </a:ext>
            </a:extLst>
          </p:cNvPr>
          <p:cNvSpPr txBox="1"/>
          <p:nvPr/>
        </p:nvSpPr>
        <p:spPr>
          <a:xfrm>
            <a:off x="177552" y="5339010"/>
            <a:ext cx="115498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Cyrl-BA" sz="1800" cap="non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 видите позицију наставника данас </a:t>
            </a:r>
            <a:r>
              <a:rPr lang="hr-BA" sz="1800" cap="non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sr-Cyrl-BA" sz="1800" cap="non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стручност у организацији и реализацији васпитно-образовног рада, однос са ученицима, родитељима, колегама и другим сарадницима)</a:t>
            </a:r>
            <a:r>
              <a:rPr lang="hr-BA" sz="1800" cap="non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sr-Latn-BA" sz="18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7E3035-6245-E170-DD1D-67831B8582BF}"/>
              </a:ext>
            </a:extLst>
          </p:cNvPr>
          <p:cNvSpPr txBox="1"/>
          <p:nvPr/>
        </p:nvSpPr>
        <p:spPr>
          <a:xfrm>
            <a:off x="266329" y="4484833"/>
            <a:ext cx="87089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cap="none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Какви су ваши погледи и ставови о ауторитету наставника у школи?</a:t>
            </a:r>
          </a:p>
        </p:txBody>
      </p:sp>
    </p:spTree>
    <p:extLst>
      <p:ext uri="{BB962C8B-B14F-4D97-AF65-F5344CB8AC3E}">
        <p14:creationId xmlns:p14="http://schemas.microsoft.com/office/powerpoint/2010/main" val="34977645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355" y="234821"/>
            <a:ext cx="11579289" cy="990600"/>
          </a:xfrm>
        </p:spPr>
        <p:txBody>
          <a:bodyPr>
            <a:normAutofit/>
          </a:bodyPr>
          <a:lstStyle/>
          <a:p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Рани развој (0</a:t>
            </a:r>
            <a:r>
              <a:rPr lang="sr-Latn-R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до 1</a:t>
            </a:r>
            <a:r>
              <a:rPr lang="sr-Latn-R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– разлике добијене на основу </a:t>
            </a:r>
            <a:r>
              <a:rPr lang="ru-RU" sz="2400" b="1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ситуације са странцем</a:t>
            </a:r>
            <a:endParaRPr lang="en-US" sz="2400" b="1" cap="none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4412834"/>
              </p:ext>
            </p:extLst>
          </p:nvPr>
        </p:nvGraphicFramePr>
        <p:xfrm>
          <a:off x="718456" y="1225421"/>
          <a:ext cx="11019454" cy="531253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509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9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65597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Сигурно везани </a:t>
                      </a:r>
                    </a:p>
                    <a:p>
                      <a:endParaRPr lang="sr-Latn-BA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Траже подршку и добијају утјеху.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Могу да се умире; када се умире окрећу се истраживању околине.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Родитељи су сензитивни и осјетљиви.</a:t>
                      </a:r>
                      <a:endParaRPr lang="en-US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Преокупирано везани</a:t>
                      </a:r>
                    </a:p>
                    <a:p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Траже подршку и појачавају реакцију. Умирење им није довољно. 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Надзиру родитеља и ријетко се окрећу истраживању околине.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Родитељи су селективно доступни.</a:t>
                      </a:r>
                      <a:endParaRPr lang="en-US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6942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Одбацујуће везани</a:t>
                      </a:r>
                    </a:p>
                    <a:p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траже подршку и сами се умирују; дуго остају узнемирени али се то споља не види.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Усмјерени су на активности и избјегавање емоција.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Родитељи су досљедно недоступни.</a:t>
                      </a:r>
                      <a:endParaRPr lang="en-US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Дезорганизовано (плашљиво) везани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Немају очекиване реакције; често су чудне и непредвидиве.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Немају досљедну стратегију.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Родитељ је или извор страха или застрашен.</a:t>
                      </a:r>
                    </a:p>
                    <a:p>
                      <a:r>
                        <a:rPr lang="ru-RU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Повезан са трауматским искуствима, злостављањем и занемаривањем.</a:t>
                      </a:r>
                      <a:endParaRPr lang="sr-Latn-BA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3774" y="142656"/>
            <a:ext cx="10364451" cy="1596177"/>
          </a:xfrm>
        </p:spPr>
        <p:txBody>
          <a:bodyPr>
            <a:normAutofit/>
          </a:bodyPr>
          <a:lstStyle/>
          <a:p>
            <a:r>
              <a:rPr lang="sr-Cyrl-BA" altLang="en-U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Модалитети везаности и</a:t>
            </a:r>
            <a:r>
              <a:rPr lang="sr-Cyrl-BA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УРМ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75236" y="1238089"/>
            <a:ext cx="10364452" cy="3424107"/>
          </a:xfrm>
        </p:spPr>
        <p:txBody>
          <a:bodyPr/>
          <a:lstStyle/>
          <a:p>
            <a:r>
              <a:rPr lang="ru-RU" altLang="en-US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Специфичност понашања сигурно и несигурно везане дјеце: </a:t>
            </a:r>
            <a:r>
              <a:rPr lang="sr-Cyrl-RS" altLang="en-US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altLang="en-US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А, </a:t>
            </a:r>
            <a:r>
              <a:rPr lang="sr-Cyrl-RS" altLang="en-US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altLang="en-US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Cyrl-RS" altLang="en-US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altLang="en-US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тип.</a:t>
            </a:r>
            <a:endParaRPr lang="en-US" altLang="en-US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552610"/>
              </p:ext>
            </p:extLst>
          </p:nvPr>
        </p:nvGraphicFramePr>
        <p:xfrm>
          <a:off x="1825690" y="1992087"/>
          <a:ext cx="8229601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1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31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717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Анксиозност око губитка блиских релација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sr-Cyrl-B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УРМ себе</a:t>
                      </a:r>
                      <a:r>
                        <a:rPr lang="sr-Latn-B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924">
                <a:tc rowSpan="3">
                  <a:txBody>
                    <a:bodyPr/>
                    <a:lstStyle/>
                    <a:p>
                      <a:pPr marL="71755" marR="7175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Избјегавање</a:t>
                      </a:r>
                      <a:r>
                        <a:rPr lang="sr-Latn-B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20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блискости</a:t>
                      </a:r>
                      <a:r>
                        <a:rPr lang="sr-Cyrl-RS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Latn-B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sr-Cyrl-B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УРМ</a:t>
                      </a:r>
                      <a:r>
                        <a:rPr lang="sr-Latn-BA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других)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Позитивно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виђење себе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Негативно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виђење себе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96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Позитивно</a:t>
                      </a:r>
                      <a:endParaRPr lang="en-US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виђење других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СИГУРАН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ПРЕОКУПИРАН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150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Негативно </a:t>
                      </a:r>
                      <a:r>
                        <a:rPr lang="sr-Latn-B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виђење других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ИЗБЈЕГАВАЈУЋИ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r-Latn-BA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Cyrl-RS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en-US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BA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ПЛАШЉИВИ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339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93" y="223935"/>
            <a:ext cx="10364451" cy="1596177"/>
          </a:xfrm>
        </p:spPr>
        <p:txBody>
          <a:bodyPr>
            <a:normAutofit/>
          </a:bodyPr>
          <a:lstStyle/>
          <a:p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Шта афективна везаност даје каснијем развоју?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5661" y="1685958"/>
            <a:ext cx="10364452" cy="4266972"/>
          </a:xfrm>
        </p:spPr>
        <p:txBody>
          <a:bodyPr>
            <a:normAutofit fontScale="92500" lnSpcReduction="20000"/>
          </a:bodyPr>
          <a:lstStyle/>
          <a:p>
            <a:endParaRPr lang="sr-Latn-BA" dirty="0"/>
          </a:p>
          <a:p>
            <a:r>
              <a:rPr lang="ru-RU" sz="3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УРМ себе и других</a:t>
            </a:r>
          </a:p>
          <a:p>
            <a:r>
              <a:rPr lang="ru-RU" sz="31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Емоционална регулација</a:t>
            </a:r>
          </a:p>
          <a:p>
            <a:r>
              <a:rPr lang="ru-RU" sz="3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Изградња релација током цијелог живота (трансфер на друге блиске односе, од пријатеља, партнера до сопствене дјеце)</a:t>
            </a:r>
          </a:p>
          <a:p>
            <a:r>
              <a:rPr lang="ru-RU" sz="3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Психосоцијална прилагођеност</a:t>
            </a:r>
          </a:p>
          <a:p>
            <a:r>
              <a:rPr lang="ru-RU" sz="3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Ментално и физичко здравље</a:t>
            </a:r>
          </a:p>
          <a:p>
            <a:r>
              <a:rPr lang="ru-RU" sz="31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Капацитет за ментализацију</a:t>
            </a:r>
            <a:endParaRPr lang="en-US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23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03262" y="497220"/>
            <a:ext cx="10364451" cy="706430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Сигурна везаност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920" y="1387379"/>
            <a:ext cx="11962471" cy="3424107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Clr>
                <a:srgbClr val="00FF00"/>
              </a:buClr>
              <a:buSzPct val="150000"/>
              <a:buNone/>
            </a:pPr>
            <a:endParaRPr lang="sr-Latn-BA" altLang="en-US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Потпунији и напреднији развој.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Боља емоционална организација и контрола.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Већа социјална прилагођеност.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Веће задовољство различитим релацијама (од </a:t>
            </a:r>
            <a:r>
              <a:rPr lang="sr-Cyrl-BA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вршњачких</a:t>
            </a:r>
            <a:r>
              <a:rPr lang="sr-Cyrl-BA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релација са сопственом дјецом).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Мања склоност насилном понашању или жртвовању.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Мање психопатолошких испољавања.</a:t>
            </a:r>
          </a:p>
          <a:p>
            <a:pPr>
              <a:lnSpc>
                <a:spcPct val="90000"/>
              </a:lnSpc>
              <a:buClr>
                <a:srgbClr val="00FF00"/>
              </a:buClr>
              <a:buSzPct val="150000"/>
              <a:buFont typeface="Wingdings" panose="05000000000000000000" pitchFamily="2" charset="2"/>
              <a:buChar char="§"/>
            </a:pPr>
            <a:r>
              <a:rPr lang="sr-Cyrl-BA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Лакше прилагођавање на развојне фазе (боље ношење са хоризонталним стресом) – адолесценција, одрасло доба, </a:t>
            </a:r>
            <a:r>
              <a:rPr lang="sr-Cyrl-BA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средовјечност</a:t>
            </a:r>
            <a:r>
              <a:rPr lang="sr-Cyrl-BA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старење.</a:t>
            </a:r>
            <a:endParaRPr lang="en-US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0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8420" y="0"/>
            <a:ext cx="10364451" cy="1596177"/>
          </a:xfrm>
        </p:spPr>
        <p:txBody>
          <a:bodyPr>
            <a:normAutofit/>
          </a:bodyPr>
          <a:lstStyle/>
          <a:p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Афективна везаност и васпитно-образовни контекст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3065" y="1227297"/>
            <a:ext cx="10289806" cy="4038600"/>
          </a:xfrm>
        </p:spPr>
        <p:txBody>
          <a:bodyPr>
            <a:noAutofit/>
          </a:bodyPr>
          <a:lstStyle/>
          <a:p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Дјеца са </a:t>
            </a: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различитим потребама афективне везаности.</a:t>
            </a: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Дјеца са </a:t>
            </a:r>
            <a:r>
              <a:rPr lang="sr-Cyrl-BA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различитим стратегијама емоционалне регулације које нису одабрали и не знају да их имају.</a:t>
            </a:r>
          </a:p>
          <a:p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sz="2400" cap="none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Хиперактивација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(пренаглашавање емоционалних реакција).</a:t>
            </a:r>
          </a:p>
          <a:p>
            <a:r>
              <a:rPr lang="sr-Cyrl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Инхибиција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суспрезање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поништавања емоционалних реакција).</a:t>
            </a:r>
          </a:p>
          <a:p>
            <a:r>
              <a:rPr lang="sr-Cyrl-BA" sz="2400" cap="none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Непостојање досљедне стратегије 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(различити облици дезорганизације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Cyrl-R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15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0"/>
            <a:ext cx="8839200" cy="990600"/>
          </a:xfrm>
        </p:spPr>
        <p:txBody>
          <a:bodyPr>
            <a:normAutofit/>
          </a:bodyPr>
          <a:lstStyle/>
          <a:p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Афективна везаност и емоционална регулација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577168"/>
              </p:ext>
            </p:extLst>
          </p:nvPr>
        </p:nvGraphicFramePr>
        <p:xfrm>
          <a:off x="180392" y="990600"/>
          <a:ext cx="11831216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5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15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2486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Сигурно везани </a:t>
                      </a:r>
                    </a:p>
                    <a:p>
                      <a:endParaRPr lang="ru-RU" sz="24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Имају способност самоумирења.</a:t>
                      </a:r>
                    </a:p>
                    <a:p>
                      <a:r>
                        <a:rPr lang="ru-RU" sz="24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Траже подршку и могу да је приме.</a:t>
                      </a: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Могу да се умире и окрену другим активностима.</a:t>
                      </a: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Могу да рачунају и на себе и на друге.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Преокупирано везани</a:t>
                      </a:r>
                    </a:p>
                    <a:p>
                      <a:endParaRPr lang="ru-RU" sz="2400" b="0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Хиперактивација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(пренаглашавање) емоција.</a:t>
                      </a: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Готово све је извор узнемирености.</a:t>
                      </a: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Тешко се умирују и подршке никада доста.</a:t>
                      </a: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Љепљиви, зависни, несамостални.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4934"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Одбацујуће везани </a:t>
                      </a:r>
                    </a:p>
                    <a:p>
                      <a:endParaRPr lang="ru-RU" sz="24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Инхибиција емоција</a:t>
                      </a: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Могу да рачунају само на себе.</a:t>
                      </a: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траже помоћ и не очекују да ће је добити.</a:t>
                      </a: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Потискују емоције (много соматских проблема).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solidFill>
                            <a:srgbClr val="7030A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Плашљиво (Дезорганизовано) везани</a:t>
                      </a:r>
                    </a:p>
                    <a:p>
                      <a:endParaRPr lang="ru-RU" sz="2400" b="1" dirty="0">
                        <a:solidFill>
                          <a:srgbClr val="7030A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Немају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јасну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стратегију.</a:t>
                      </a: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Треба им подршка али је не очекују. Ако је и добију неповјерљиви су јер неће потрајати и платиће цијену. Обезврјеђују је.</a:t>
                      </a:r>
                    </a:p>
                    <a:p>
                      <a:r>
                        <a:rPr lang="ru-RU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Застрашују или су застрашени.</a:t>
                      </a:r>
                      <a:endParaRPr 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1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067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155" y="96003"/>
            <a:ext cx="10364451" cy="1596177"/>
          </a:xfrm>
        </p:spPr>
        <p:txBody>
          <a:bodyPr>
            <a:normAutofit/>
          </a:bodyPr>
          <a:lstStyle/>
          <a:p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Сигурно везани</a:t>
            </a:r>
            <a:r>
              <a:rPr lang="sr-Latn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школи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74" y="1518008"/>
            <a:ext cx="10364452" cy="4761494"/>
          </a:xfrm>
        </p:spPr>
        <p:txBody>
          <a:bodyPr>
            <a:normAutofit fontScale="70000" lnSpcReduction="20000"/>
          </a:bodyPr>
          <a:lstStyle/>
          <a:p>
            <a:endParaRPr lang="sr-Latn-BA" dirty="0"/>
          </a:p>
          <a:p>
            <a:r>
              <a:rPr lang="ru-RU" sz="3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 да се одвоје и поднесу сепарациони дистрес.</a:t>
            </a:r>
          </a:p>
          <a:p>
            <a:r>
              <a:rPr lang="ru-RU" sz="3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Рачунање на друге и тражење подршке.</a:t>
            </a:r>
          </a:p>
          <a:p>
            <a:r>
              <a:rPr lang="ru-RU" sz="3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Могућност да се умире.</a:t>
            </a:r>
          </a:p>
          <a:p>
            <a:r>
              <a:rPr lang="ru-RU" sz="3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Прилагодљивост.</a:t>
            </a:r>
          </a:p>
          <a:p>
            <a:r>
              <a:rPr lang="ru-RU" sz="3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Укључивање других.</a:t>
            </a:r>
          </a:p>
          <a:p>
            <a:r>
              <a:rPr lang="ru-RU" sz="3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Повјерење. </a:t>
            </a:r>
          </a:p>
          <a:p>
            <a:r>
              <a:rPr lang="ru-RU" sz="3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Вјеровање у себе и своје снаге.</a:t>
            </a:r>
          </a:p>
          <a:p>
            <a:r>
              <a:rPr lang="ru-RU" sz="3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Оптимизам.</a:t>
            </a:r>
          </a:p>
          <a:p>
            <a:r>
              <a:rPr lang="ru-RU" sz="3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Још увијек је преко 50% дјеце сигурно везано.</a:t>
            </a:r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Igrčke nemaju pol | Dečji sajt">
            <a:extLst>
              <a:ext uri="{FF2B5EF4-FFF2-40B4-BE49-F238E27FC236}">
                <a16:creationId xmlns:a16="http://schemas.microsoft.com/office/drawing/2014/main" id="{CEE6EF7E-6109-8F6F-9339-6CB3BD779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092" y="2410147"/>
            <a:ext cx="4444753" cy="3524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80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9192" y="76200"/>
            <a:ext cx="8534400" cy="990600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Анксиозно амбивалентни (преокупирани)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374" y="1028700"/>
            <a:ext cx="9232890" cy="4800600"/>
          </a:xfrm>
        </p:spPr>
        <p:txBody>
          <a:bodyPr>
            <a:noAutofit/>
          </a:bodyPr>
          <a:lstStyle/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Одвајање је озбиљан проблем.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Неповјерење у себе и своје снаге.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Зависност (преокупираност) пажњом одраслих.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Захтјевност.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Несамосталност.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Неспремност да се истражује околина, тако и да се учи.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Интензивне емоционалне реакције.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Потреба за учесталим умирењем које кратко траје.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Хировитост, недосљедност, изнуђивање пажње и бриге.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Заступљеност варира од 10 до 20%.</a:t>
            </a:r>
            <a:endParaRPr lang="en-US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Afektivna vezanost: Kako način na koji je dete vezano za majku utiče na ceo  njegov život?">
            <a:extLst>
              <a:ext uri="{FF2B5EF4-FFF2-40B4-BE49-F238E27FC236}">
                <a16:creationId xmlns:a16="http://schemas.microsoft.com/office/drawing/2014/main" id="{7A5C2397-8AE9-884E-296D-9F15D12FB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156" y="1282454"/>
            <a:ext cx="2466975" cy="2543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15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6" y="-323875"/>
            <a:ext cx="10364451" cy="1596177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Избјегавајући (одбацујући)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154" y="640929"/>
            <a:ext cx="10364452" cy="3424107"/>
          </a:xfrm>
        </p:spPr>
        <p:txBody>
          <a:bodyPr>
            <a:noAutofit/>
          </a:bodyPr>
          <a:lstStyle/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Дистанцираност.</a:t>
            </a:r>
          </a:p>
          <a:p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Неукљученост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Усмјереност на себе.</a:t>
            </a:r>
          </a:p>
          <a:p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Несаосјећајност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Инхибиција емоција. </a:t>
            </a:r>
          </a:p>
          <a:p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Наизглед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висока самосталност.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Такмичарски дух.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Оријентација на успјех.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унутрашњем плану без задовољства постигнутим.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Површни односи са вршњацима.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Заступљеност око 20% са тенденцијом раста.</a:t>
            </a:r>
            <a:endParaRPr lang="en-US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Што знае дете што е дистанца? | Северна Македонија | DW | 28.05.2020">
            <a:extLst>
              <a:ext uri="{FF2B5EF4-FFF2-40B4-BE49-F238E27FC236}">
                <a16:creationId xmlns:a16="http://schemas.microsoft.com/office/drawing/2014/main" id="{5844A9A5-2573-76E1-16CE-0E30AEC524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9" t="-2811" b="-1"/>
          <a:stretch/>
        </p:blipFill>
        <p:spPr bwMode="auto">
          <a:xfrm>
            <a:off x="6720397" y="1003176"/>
            <a:ext cx="3284738" cy="38583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69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531" y="160176"/>
            <a:ext cx="8534400" cy="990600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Несигурно дезорганизовани (плашљиви)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525" y="1028700"/>
            <a:ext cx="10364452" cy="3424107"/>
          </a:xfrm>
        </p:spPr>
        <p:txBody>
          <a:bodyPr>
            <a:noAutofit/>
          </a:bodyPr>
          <a:lstStyle/>
          <a:p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Дјеца са озбиљном муком.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Трауматска искуства.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Недостатак предвидљивих реакција.</a:t>
            </a:r>
          </a:p>
          <a:p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Преплављеност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страхом.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Агитација или </a:t>
            </a: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закоченост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„Чудни“, „мрачни“, „застрашујући“.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Застрашеност и застрашивање као стратегије које се смјењују.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Тешкоћа у успостављању односа са било ким (одрасли и дјеца).</a:t>
            </a:r>
          </a:p>
          <a:p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 5 до 10% и забрињава могућност раста.</a:t>
            </a:r>
            <a:endParaRPr lang="en-US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Roditelji u sportu - TAEKWONDO KLUB &quot;DUBRAVA&quot;">
            <a:extLst>
              <a:ext uri="{FF2B5EF4-FFF2-40B4-BE49-F238E27FC236}">
                <a16:creationId xmlns:a16="http://schemas.microsoft.com/office/drawing/2014/main" id="{8910E8C1-3F90-EDB8-8713-A9D237250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304" y="1341877"/>
            <a:ext cx="4573863" cy="3203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00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>
            <a:extLst>
              <a:ext uri="{FF2B5EF4-FFF2-40B4-BE49-F238E27FC236}">
                <a16:creationId xmlns:a16="http://schemas.microsoft.com/office/drawing/2014/main" id="{221B7D63-1E31-82BC-2A1D-605D11F3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429000"/>
            <a:ext cx="11772900" cy="3330221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00000"/>
              </a:lnSpc>
            </a:pPr>
            <a:r>
              <a:rPr lang="sr-Cyrl-RS" altLang="en-U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Компетенције (наставника) 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већи број аутора компетенције анализира кроз знања, способности, </a:t>
            </a:r>
            <a:r>
              <a:rPr lang="sr-Cyrl-RS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вјештине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ставове (</a:t>
            </a:r>
            <a:r>
              <a:rPr lang="en-US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Ganezi</a:t>
            </a:r>
            <a:r>
              <a:rPr lang="en-U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v-SE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Hageri i Oliver, 1990; Biggz, 1994;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Branković</a:t>
            </a:r>
            <a:r>
              <a:rPr lang="en-U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Partalo</a:t>
            </a:r>
            <a:r>
              <a:rPr lang="en-U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2011)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0000"/>
              </a:lnSpc>
            </a:pP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Компетенције се могу утврђивати и развијати, јер особе не </a:t>
            </a:r>
            <a:r>
              <a:rPr lang="sr-Cyrl-RS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посједују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компетенције у апсолутном смислу, већ у одређеном степену који се може развијати образовањем и </a:t>
            </a:r>
            <a:r>
              <a:rPr lang="sr-Cyrl-RS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вјежбањем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sr-Cyrl-RS" altLang="en-US" sz="2400" b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Методлошки</a:t>
            </a:r>
            <a:r>
              <a:rPr lang="sr-Cyrl-RS" altLang="en-U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је оправдано да компетенције наставника сврстамо у 4 шире групе: 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психолошке, педагошке, дидактичке и методичке. </a:t>
            </a:r>
            <a:endParaRPr lang="sr-Cyrl-RS" alt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endParaRPr lang="sr-Cyrl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endParaRPr lang="sr-Cyrl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endParaRPr lang="sr-Cyrl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C50850-D483-3286-FFBA-D2C334DBC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18193"/>
            <a:ext cx="8229600" cy="935904"/>
          </a:xfrm>
          <a:solidFill>
            <a:schemeClr val="tx2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Cyrl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ПОЈАМ КОМПЕТЕНЦИЈЕ</a:t>
            </a:r>
            <a:endParaRPr lang="en-US" sz="2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Koja je razlika između kompetencija i kompetencija? | U čemu je razlika?">
            <a:extLst>
              <a:ext uri="{FF2B5EF4-FFF2-40B4-BE49-F238E27FC236}">
                <a16:creationId xmlns:a16="http://schemas.microsoft.com/office/drawing/2014/main" id="{D8855C2B-EC95-59A7-8782-1A34BF9BD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543" y="1383632"/>
            <a:ext cx="4639678" cy="19130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0468" y="120770"/>
            <a:ext cx="10364451" cy="1026896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Шта можемо да урадимо?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930" y="540362"/>
            <a:ext cx="10789440" cy="3424107"/>
          </a:xfrm>
        </p:spPr>
        <p:txBody>
          <a:bodyPr>
            <a:noAutofit/>
          </a:bodyPr>
          <a:lstStyle/>
          <a:p>
            <a:endParaRPr lang="sr-Latn-B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разумијемо њихове </a:t>
            </a:r>
            <a:r>
              <a:rPr lang="ru-RU" sz="2400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стратегије емоционалне регулације.</a:t>
            </a:r>
          </a:p>
          <a:p>
            <a:r>
              <a:rPr lang="ru-RU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Дјеца их нису одабрала и не знају да их имају 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(замисли перспективу дјетета).</a:t>
            </a:r>
          </a:p>
          <a:p>
            <a:r>
              <a:rPr lang="ru-RU" sz="2400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Умирење има предност 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јер нико узнемирен не може да мисли.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Прилагодљивост одраслог.</a:t>
            </a:r>
          </a:p>
          <a:p>
            <a:r>
              <a:rPr lang="ru-RU" sz="2400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Изградња емоционалне релације са дјететом као основа сваког даљег рада.</a:t>
            </a:r>
          </a:p>
          <a:p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могућност промјене уколико постоји </a:t>
            </a:r>
            <a:r>
              <a:rPr lang="ru-RU" sz="24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 један одрасли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који је спреман да се емоционално повеже.</a:t>
            </a:r>
            <a:endParaRPr lang="en-US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5E2EF5-718F-D4A2-738F-AC7D10BE3C3E}"/>
              </a:ext>
            </a:extLst>
          </p:cNvPr>
          <p:cNvSpPr txBox="1"/>
          <p:nvPr/>
        </p:nvSpPr>
        <p:spPr>
          <a:xfrm>
            <a:off x="1367161" y="5143102"/>
            <a:ext cx="907297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Cyrl-R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„Ч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овек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може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бирати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време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којем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ће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живети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r-Cyrl-RS" sz="20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њега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зависи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којих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родитеља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народа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ће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њега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зависи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ће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поступати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датом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времену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као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човек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као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нечовек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обзира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којем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народу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којих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родитеља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sr-Cyrl-R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 Патријарх Павле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62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575" y="0"/>
            <a:ext cx="10364451" cy="1596177"/>
          </a:xfrm>
        </p:spPr>
        <p:txBody>
          <a:bodyPr>
            <a:normAutofit/>
          </a:bodyPr>
          <a:lstStyle/>
          <a:p>
            <a:r>
              <a:rPr lang="sr-Cyrl-R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Питања за размишљање: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661" y="601825"/>
            <a:ext cx="11846143" cy="3603172"/>
          </a:xfrm>
        </p:spPr>
        <p:txBody>
          <a:bodyPr>
            <a:noAutofit/>
          </a:bodyPr>
          <a:lstStyle/>
          <a:p>
            <a:endParaRPr lang="sr-Latn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ми имамо своје обрасце афективног везивања....Како наши обрасци афективне везаности утичу на то са којом дјецом ће нам бити лакше радити?</a:t>
            </a:r>
          </a:p>
          <a:p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 ким ми је најтеже? Најлакше? Гдје највише саосјећам?</a:t>
            </a:r>
          </a:p>
          <a:p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 ми највише „иде на живце“ – изазива нетрпељивост?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Зашто је са неком дјецом тешко наћи заједнички језик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cap="none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CFDC7BC-D970-31D4-15CB-BE313E19BBEF}"/>
              </a:ext>
            </a:extLst>
          </p:cNvPr>
          <p:cNvSpPr txBox="1">
            <a:spLocks/>
          </p:cNvSpPr>
          <p:nvPr/>
        </p:nvSpPr>
        <p:spPr>
          <a:xfrm>
            <a:off x="255661" y="3217610"/>
            <a:ext cx="12037116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Зашто су неке колеге „тешке“ за сарадњу?</a:t>
            </a:r>
          </a:p>
          <a:p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Зашто су неки спремни да испробају, лакше виде добре исходе, имају оптимистичну перспективу....</a:t>
            </a:r>
          </a:p>
          <a:p>
            <a:r>
              <a:rPr lang="sr-Cyrl-BA" cap="none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Како ми сазнање о афективној везаности може помоћи?</a:t>
            </a:r>
          </a:p>
          <a:p>
            <a:pPr marL="0" indent="0">
              <a:buNone/>
            </a:pP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B76E4C-8F0A-ECD5-8864-384888074271}"/>
              </a:ext>
            </a:extLst>
          </p:cNvPr>
          <p:cNvSpPr txBox="1"/>
          <p:nvPr/>
        </p:nvSpPr>
        <p:spPr>
          <a:xfrm>
            <a:off x="307284" y="5656010"/>
            <a:ext cx="121210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система афективне везаности</a:t>
            </a:r>
            <a:endParaRPr lang="sr-Latn-BA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200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https://m.youtube.com/watch?time_continue=3&amp;v=WjOowWxOXCg&amp;feature=emb_title&amp;fbclid=IwAR1gQop0DiZjX7x-SWDIWhwN8dadEZhkFvwwFEVPA4WgxzbJK3-a9koUyw4</a:t>
            </a:r>
            <a:endParaRPr lang="sr-Latn-BA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Latn-B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96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одич за почетнике: Дизајнерско размишљање у образовању - APOSO">
            <a:extLst>
              <a:ext uri="{FF2B5EF4-FFF2-40B4-BE49-F238E27FC236}">
                <a16:creationId xmlns:a16="http://schemas.microsoft.com/office/drawing/2014/main" id="{A3382C65-7723-8A76-F24D-26C364DA1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61" y="513184"/>
            <a:ext cx="11364685" cy="6167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565DCD-2C93-B4E3-4567-01B124719613}"/>
              </a:ext>
            </a:extLst>
          </p:cNvPr>
          <p:cNvSpPr txBox="1"/>
          <p:nvPr/>
        </p:nvSpPr>
        <p:spPr>
          <a:xfrm>
            <a:off x="475861" y="4672331"/>
            <a:ext cx="5053264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Одговор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 и саморефлексија наставника.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27107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0CE9D04-34CC-E70B-3EA0-2C4657A77050}"/>
              </a:ext>
            </a:extLst>
          </p:cNvPr>
          <p:cNvSpPr txBox="1"/>
          <p:nvPr/>
        </p:nvSpPr>
        <p:spPr>
          <a:xfrm>
            <a:off x="109888" y="1104453"/>
            <a:ext cx="11729185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 – 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 је вјештина, која омогућава особи да буде свјесна шта тачно сада ради, у ком смјеру би требала ићи да би се </a:t>
            </a:r>
            <a:r>
              <a:rPr lang="sr-Cyrl-BA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развијал</a:t>
            </a:r>
            <a:r>
              <a:rPr lang="en-U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Cyrl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(Радуловић, 2015);</a:t>
            </a: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R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Саморефлексија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(лична рефлексија) 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 ума да свјесно промишља о себи, мјера нашег напредовања, </a:t>
            </a:r>
            <a:r>
              <a:rPr lang="sr-Cyrl-BA" altLang="sr-Latn-R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духовна аритмија;</a:t>
            </a:r>
            <a:endParaRPr lang="sr-Cyrl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питања: шта ради, зашто и постоји ли ефикаснији/бољи начин да нешто уради</a:t>
            </a:r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Vizek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Latn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Vidović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2011; Ј</a:t>
            </a:r>
            <a:r>
              <a:rPr lang="sr-Latn-R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urić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202); </a:t>
            </a: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Рефлексивна пракса 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континуиран процес, заснован на рефлексивном размишљању и учењу из искуства на темељу кога наставник планира, изводи, врши евалуацију, </a:t>
            </a:r>
            <a:r>
              <a:rPr lang="sr-Cyrl-R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мијења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документује властиту праксу (</a:t>
            </a:r>
            <a:r>
              <a:rPr lang="sr-Latn-R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Bilač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2016; </a:t>
            </a:r>
            <a:r>
              <a:rPr lang="sr-Latn-RS" alt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Schön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</a:t>
            </a:r>
            <a:r>
              <a:rPr lang="sr-Latn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Професионални развој наставника 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sr-Cyrl-R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 усавршавања наставника у пракси кроз различита подручја.</a:t>
            </a:r>
            <a:endParaRPr lang="en-U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4938BB-1527-52BD-39F3-B99747B65F42}"/>
              </a:ext>
            </a:extLst>
          </p:cNvPr>
          <p:cNvSpPr txBox="1"/>
          <p:nvPr/>
        </p:nvSpPr>
        <p:spPr>
          <a:xfrm>
            <a:off x="2927220" y="259735"/>
            <a:ext cx="735978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 и саморефлексија наставника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19770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146CB-2032-ADD0-4469-A0237D06D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600" y="242888"/>
            <a:ext cx="11645900" cy="114141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sr-Cyrl-RS" altLang="en-U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Педагошке и дидактичко-методичке компетенције наставника које подстичу рефлексију и саморефлексију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2959490-F5DE-D645-3EF2-74A7F0FFE3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100" y="1384300"/>
            <a:ext cx="11747500" cy="5202238"/>
          </a:xfrm>
        </p:spPr>
        <p:txBody>
          <a:bodyPr>
            <a:normAutofit lnSpcReduction="10000"/>
          </a:bodyPr>
          <a:lstStyle/>
          <a:p>
            <a:pPr algn="just"/>
            <a:r>
              <a:rPr lang="sr-Cyrl-RS" altLang="en-U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Педагошке компетенције 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RS" altLang="en-U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аналитичка (рефлексивна) - 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сходи наставника огледају се у анализи тока наставног часа – шта и како ученици схватају, да ли су мотивисани, каква је реализација општих и посебних циљева наставнога часа који воде до квалитетнијег учениковог учења (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</a:t>
            </a:r>
            <a:r>
              <a:rPr lang="en-US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uul</a:t>
            </a:r>
            <a:r>
              <a:rPr lang="en-U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</a:t>
            </a:r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Шест услова за квалитетан рад </a:t>
            </a:r>
            <a:r>
              <a:rPr lang="sr-Latn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Glasser</a:t>
            </a:r>
            <a:r>
              <a:rPr lang="sr-Latn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2013)</a:t>
            </a:r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sr-Cyrl-RS" altLang="en-US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одјељењска</a:t>
            </a:r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средина – угодна и подстицајна, ученик – рад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нешто корисно и најбоље што може, ученик оцјењује и унапређује свој рад; квалитетан рад увијек прија и никада није деструктиван</a:t>
            </a:r>
            <a:r>
              <a:rPr lang="sr-Cyrl-RS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/>
            <a:r>
              <a:rPr lang="ru-RU" altLang="en-U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Дидактичке компетенције </a:t>
            </a:r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осврт и перцепција властитог рада (повезивање теорије и праксе);</a:t>
            </a:r>
          </a:p>
          <a:p>
            <a:r>
              <a:rPr lang="ru-RU" altLang="en-U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Методичке компетенције – </a:t>
            </a:r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 успјешне примјене методичких знања у планирању</a:t>
            </a:r>
            <a:r>
              <a:rPr lang="ru-RU" altLang="en-U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058B4-4C78-148C-1E64-2B967B42D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450" y="60326"/>
            <a:ext cx="10058400" cy="12922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Cyrl-B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</a:t>
            </a:r>
            <a:r>
              <a:rPr lang="sr-Cyrl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саморефлексија</a:t>
            </a:r>
            <a:br>
              <a:rPr lang="sr-Cyrl-BA" sz="28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0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темељне професионалне компетенције наставника </a:t>
            </a:r>
            <a:endParaRPr lang="sr-Latn-B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846FE0-49F0-EDB7-FD0A-396DD8BDE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1693863"/>
            <a:ext cx="4397375" cy="593725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</a:t>
            </a:r>
            <a:endParaRPr lang="sr-Latn-BA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Content Placeholder 2">
            <a:extLst>
              <a:ext uri="{FF2B5EF4-FFF2-40B4-BE49-F238E27FC236}">
                <a16:creationId xmlns:a16="http://schemas.microsoft.com/office/drawing/2014/main" id="{BCA4FC24-7E94-D778-922A-6B06A5B97D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6800" y="2420938"/>
            <a:ext cx="4397375" cy="674687"/>
          </a:xfrm>
        </p:spPr>
        <p:txBody>
          <a:bodyPr>
            <a:normAutofit fontScale="92500"/>
          </a:bodyPr>
          <a:lstStyle/>
          <a:p>
            <a:pPr marL="0" indent="0" algn="ctr" eaLnBrk="1" hangingPunct="1">
              <a:buFont typeface="Wingdings" panose="05000000000000000000" pitchFamily="2" charset="2"/>
              <a:buNone/>
            </a:pPr>
            <a:r>
              <a:rPr lang="sr-Cyrl-BA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BA" altLang="sr-Latn-RS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Конвергентни исходи поучавања</a:t>
            </a:r>
            <a:endParaRPr lang="sr-Cyrl-BA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8BAA551-D83D-63EB-05E3-F6902CD449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64288" y="1233488"/>
            <a:ext cx="4754562" cy="1054100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Саморефлексија</a:t>
            </a:r>
          </a:p>
          <a:p>
            <a:pPr algn="ctr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sz="1400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Детерминише иновације у методици наставног рада – једна од кључних компетенција за проф. развој </a:t>
            </a:r>
            <a:r>
              <a:rPr lang="sr-Cyrl-RS" sz="1400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</a:t>
            </a:r>
            <a:r>
              <a:rPr lang="sr-Cyrl-R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BA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0" name="Content Placeholder 6">
            <a:extLst>
              <a:ext uri="{FF2B5EF4-FFF2-40B4-BE49-F238E27FC236}">
                <a16:creationId xmlns:a16="http://schemas.microsoft.com/office/drawing/2014/main" id="{316C8C79-F7C4-761A-CD89-2BA31DF756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64288" y="2287588"/>
            <a:ext cx="4754562" cy="1252537"/>
          </a:xfrm>
        </p:spPr>
        <p:txBody>
          <a:bodyPr>
            <a:normAutofit fontScale="92500"/>
          </a:bodyPr>
          <a:lstStyle/>
          <a:p>
            <a:pPr marL="0" indent="0" algn="ctr" eaLnBrk="1" hangingPunct="1">
              <a:buFont typeface="Wingdings" panose="05000000000000000000" pitchFamily="2" charset="2"/>
              <a:buNone/>
            </a:pPr>
            <a:r>
              <a:rPr lang="sr-Cyrl-BA" altLang="sr-Latn-RS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Дивергентно учење – појединац свјестан и других ситуација или могућности поучавања (са којима се још није сусретао)</a:t>
            </a:r>
            <a:endParaRPr lang="sr-Latn-BA" altLang="sr-Latn-RS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9B3F22-68B5-6D16-F91C-6F8E6EC9C5AB}"/>
              </a:ext>
            </a:extLst>
          </p:cNvPr>
          <p:cNvSpPr/>
          <p:nvPr/>
        </p:nvSpPr>
        <p:spPr>
          <a:xfrm>
            <a:off x="1611313" y="3540125"/>
            <a:ext cx="9507537" cy="19288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B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Подстицање на рефлексију и саморефлексију:</a:t>
            </a:r>
          </a:p>
          <a:p>
            <a:pPr algn="ctr">
              <a:defRPr/>
            </a:pPr>
            <a:r>
              <a:rPr lang="sr-Cyrl-B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B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подиже квалитет иницијалног образовања наставника</a:t>
            </a:r>
            <a:r>
              <a:rPr lang="sr-Cyrl-B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(наставници боље упознају праксу, критички разматрају свој рад, спознају своје грешке) - </a:t>
            </a:r>
            <a:r>
              <a:rPr lang="sr-Cyrl-BA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професионалних компетенција наставника   </a:t>
            </a:r>
          </a:p>
          <a:p>
            <a:pPr algn="ctr">
              <a:defRPr/>
            </a:pPr>
            <a:r>
              <a:rPr lang="sr-Cyrl-B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B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наставници треба да спознају своје метакогнитивне способности </a:t>
            </a:r>
            <a:r>
              <a:rPr lang="sr-Cyrl-B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које ће користити у ефикасним стратегијама стицања знања  (</a:t>
            </a:r>
            <a:r>
              <a:rPr lang="sr-Latn-B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Gojkov, 2008)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D82974D-0215-2C0D-6BC5-2CAAE8938549}"/>
              </a:ext>
            </a:extLst>
          </p:cNvPr>
          <p:cNvSpPr/>
          <p:nvPr/>
        </p:nvSpPr>
        <p:spPr>
          <a:xfrm>
            <a:off x="2357438" y="5603875"/>
            <a:ext cx="7304087" cy="1119188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B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 наставника се очекује да буду </a:t>
            </a:r>
            <a:r>
              <a:rPr lang="sr-Cyrl-B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РЕФЛЕКСИВНИ ПРАКТИЧАРИ </a:t>
            </a:r>
            <a:r>
              <a:rPr lang="sr-Cyrl-B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којима ЕВАЛУАЦИЈА треба да буде саставни дио свакодневне праксе </a:t>
            </a:r>
            <a:r>
              <a:rPr lang="sr-Cyrl-BA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(рефлексивна пракса)</a:t>
            </a:r>
            <a:endParaRPr lang="sr-Latn-BA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1F0DC0-3E8C-BD7A-E220-8E68E59B07DB}"/>
              </a:ext>
            </a:extLst>
          </p:cNvPr>
          <p:cNvSpPr txBox="1"/>
          <p:nvPr/>
        </p:nvSpPr>
        <p:spPr>
          <a:xfrm>
            <a:off x="228599" y="1316979"/>
            <a:ext cx="11730789" cy="5200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/>
            <a:r>
              <a:rPr lang="sr-Cyrl-BA" altLang="sr-Latn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Професионално дјеловање наставника (као рефлексивног практичара) подразумијева да:</a:t>
            </a:r>
          </a:p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sr-Cyrl-BA" altLang="sr-Latn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критички размишља 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своме раду прије и послије активности и дјеловања, </a:t>
            </a:r>
          </a:p>
          <a:p>
            <a:pPr algn="just" eaLnBrk="1" hangingPunct="1"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своју праксу посматра </a:t>
            </a:r>
            <a:r>
              <a:rPr lang="sr-Cyrl-BA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реализујући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акциона истраживања (провјерава, анализира, модификује свој рад – мијења своје рутине и понављање истих, евентуалних грешака, </a:t>
            </a:r>
            <a:r>
              <a:rPr lang="sr-Cyrl-BA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унапређује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сопствену праксу...)</a:t>
            </a:r>
            <a:r>
              <a:rPr lang="sr-Latn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Latn-R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Eby</a:t>
            </a:r>
            <a:r>
              <a:rPr lang="sr-Latn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2000),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eaLnBrk="1" hangingPunct="1">
              <a:lnSpc>
                <a:spcPct val="100000"/>
              </a:lnSpc>
              <a:spcAft>
                <a:spcPts val="800"/>
              </a:spcAft>
            </a:pPr>
            <a:endParaRPr lang="sr-Cyrl-BA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sr-Cyrl-BA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Еби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Latn-R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Eby</a:t>
            </a:r>
            <a:r>
              <a:rPr lang="sr-Latn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2000</a:t>
            </a:r>
            <a:r>
              <a:rPr lang="sr-Cyrl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указује на </a:t>
            </a:r>
            <a:r>
              <a:rPr lang="sr-Cyrl-R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вјештине</a:t>
            </a:r>
            <a:r>
              <a:rPr lang="sr-Cyrl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које подстичу развој рефлексивне праксе:</a:t>
            </a:r>
          </a:p>
          <a:p>
            <a:pPr algn="just" eaLnBrk="1" hangingPunct="1">
              <a:lnSpc>
                <a:spcPct val="100000"/>
              </a:lnSpc>
              <a:spcAft>
                <a:spcPts val="800"/>
              </a:spcAft>
            </a:pPr>
            <a:endParaRPr lang="sr-Latn-RS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ts val="18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sr-Cyrl-BA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самосвијест</a:t>
            </a:r>
            <a:r>
              <a:rPr lang="sr-Cyrl-BA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(коријени у феноменологији</a:t>
            </a:r>
            <a:r>
              <a:rPr lang="sr-Cyrl-BA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sr-Cyrl-RS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доживљаји и њихова структура),</a:t>
            </a:r>
          </a:p>
          <a:p>
            <a:pPr algn="just" eaLnBrk="1" hangingPunct="1">
              <a:lnSpc>
                <a:spcPts val="18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en-US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критичко размишљање </a:t>
            </a:r>
            <a:r>
              <a:rPr lang="sr-Cyrl-BA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(коријени у скептицизму</a:t>
            </a:r>
            <a:r>
              <a:rPr lang="ru-RU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ru-RU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 или сумња према једној или више ставки претпостављеног знања, в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ru-RU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еровања или догме)</a:t>
            </a:r>
            <a:r>
              <a:rPr lang="sr-Cyrl-BA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</a:t>
            </a:r>
          </a:p>
          <a:p>
            <a:pPr algn="just" eaLnBrk="1" hangingPunct="1">
              <a:lnSpc>
                <a:spcPts val="18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sr-Cyrl-BA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 </a:t>
            </a:r>
            <a:r>
              <a:rPr lang="sr-Cyrl-BA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(коријени у егзистенцијалној феноменологији/</a:t>
            </a:r>
            <a:r>
              <a:rPr lang="ru-RU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дјеловања у конкретним ситуацијама).</a:t>
            </a:r>
            <a:endParaRPr lang="sr-Cyrl-BA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E017AC-68AD-8D2C-80AF-2B8587CD4E9E}"/>
              </a:ext>
            </a:extLst>
          </p:cNvPr>
          <p:cNvSpPr txBox="1"/>
          <p:nvPr/>
        </p:nvSpPr>
        <p:spPr>
          <a:xfrm>
            <a:off x="2301906" y="240567"/>
            <a:ext cx="81762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Критичком рефлексијом до развоја професионалних компетенција наставника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2FEB3-C7B1-DF92-8CE2-7B4041B3F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279400"/>
            <a:ext cx="10058400" cy="7874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Вјештине које подстичу концепт рефлексивне праксе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D00BA9C-9381-812F-C777-5BCFC8BCA1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2634011"/>
              </p:ext>
            </p:extLst>
          </p:nvPr>
        </p:nvGraphicFramePr>
        <p:xfrm>
          <a:off x="495300" y="1371600"/>
          <a:ext cx="112014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0E3C1-614D-C135-1DAD-26FD6FEFE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94939"/>
            <a:ext cx="10058400" cy="10334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Критичком саморефлексијом </a:t>
            </a:r>
            <a:b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развоја професионалних компетенција наставника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CC9B3-892B-D706-AFBA-3F02C123EC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652588"/>
            <a:ext cx="11644313" cy="4905375"/>
          </a:xfrm>
        </p:spPr>
        <p:txBody>
          <a:bodyPr rtlCol="0">
            <a:normAutofit fontScale="70000" lnSpcReduction="20000"/>
          </a:bodyPr>
          <a:lstStyle/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Саморефлексија има за циљ усавршавање </a:t>
            </a:r>
            <a:r>
              <a:rPr lang="sr-Cyrl-BA" altLang="sr-Latn-RS" sz="26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наставникових</a:t>
            </a: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способности (</a:t>
            </a:r>
            <a:r>
              <a:rPr lang="sr-Cyrl-RS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sr-Latn-BA" altLang="sr-Latn-RS" sz="26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alaguzzi</a:t>
            </a:r>
            <a:r>
              <a:rPr lang="sr-Latn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1993)</a:t>
            </a:r>
            <a:r>
              <a:rPr lang="sr-Cyrl-RS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BA" altLang="sr-Latn-RS" sz="26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Саморефлексија у функцији </a:t>
            </a:r>
            <a:r>
              <a:rPr lang="sr-Cyrl-BA" altLang="sr-Latn-RS" sz="26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самоувида</a:t>
            </a: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сопствени рад, резултате свога рада, интеракције, преиспитивање властитог домена одговорности: </a:t>
            </a:r>
          </a:p>
          <a:p>
            <a:pPr marL="0" indent="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sr-Cyrl-BA" altLang="sr-Latn-RS" sz="2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Шта? Како? Зашто?</a:t>
            </a: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 </a:t>
            </a:r>
            <a:r>
              <a:rPr lang="sr-Cyrl-BA" altLang="sr-Latn-RS" sz="2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 на којима се темељи саморефлексија</a:t>
            </a: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6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принципјелност</a:t>
            </a: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отвореност за нове и другачије перспективе, 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прихватање контрадикторних ставова, 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фокусирање на ситуацију, а не на личност, 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фокусирање на разумијевање „зашто“ умјесто „шта да радим“,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равнотежа између сигурности и изазова и </a:t>
            </a:r>
          </a:p>
          <a:p>
            <a:pPr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трагање за новим могућностима у пракси (</a:t>
            </a:r>
            <a:r>
              <a:rPr lang="sr-Cyrl-RS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sr-Latn-BA" altLang="sr-Latn-RS" sz="26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rnjaja</a:t>
            </a:r>
            <a:r>
              <a:rPr lang="sr-Latn-BA" altLang="sr-Latn-RS" sz="26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2016)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Latn-B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66F2A3-654B-6D18-3ECD-343BA4A1B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130175"/>
            <a:ext cx="10058400" cy="431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Значај (само)рефлексије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B11DE5-F601-7835-C534-E9E40A988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561975"/>
            <a:ext cx="2668588" cy="506413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саморефлексије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1B4A03-F29B-31E3-77F1-48AC1B2A31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013" y="1200150"/>
            <a:ext cx="3825875" cy="5302250"/>
          </a:xfrm>
          <a:solidFill>
            <a:schemeClr val="bg1"/>
          </a:solidFill>
        </p:spPr>
        <p:txBody>
          <a:bodyPr rtlCol="0">
            <a:normAutofit fontScale="70000" lnSpcReduction="20000"/>
          </a:bodyPr>
          <a:lstStyle/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sz="29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Пролазимо кроз живот не размишљајући, прелазећи са једне ствари на другу;</a:t>
            </a:r>
            <a:r>
              <a:rPr lang="en-US" sz="29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endParaRPr lang="sr-Latn-BA" sz="29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182880" eaLnBrk="1" fontAlgn="t" hangingPunct="1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застајемо да бисмо</a:t>
            </a:r>
          </a:p>
          <a:p>
            <a:pPr marL="0" indent="0" eaLnBrk="1" fontAlgn="t" hangingPunct="1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размишљали, анализирали</a:t>
            </a:r>
            <a:endParaRPr lang="en-US" sz="2900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t" hangingPunct="1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</a:t>
            </a:r>
            <a:r>
              <a:rPr lang="en-US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посао, активности </a:t>
            </a:r>
            <a:endParaRPr lang="en-US" sz="2900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t" hangingPunct="1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en-US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везане за њега;</a:t>
            </a:r>
          </a:p>
          <a:p>
            <a:pPr marL="0" indent="0" eaLnBrk="1" fontAlgn="t" hangingPunct="1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endParaRPr lang="sr-Latn-BA" sz="29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182880" eaLnBrk="1" fontAlgn="t" hangingPunct="1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Остајемо на</a:t>
            </a:r>
            <a:r>
              <a:rPr lang="en-US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sr-Cyrl-RS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sr-Cyrl-BA" sz="2900" cap="none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</a:t>
            </a: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који нам</a:t>
            </a:r>
          </a:p>
          <a:p>
            <a:pPr marL="0" indent="0" eaLnBrk="1" fontAlgn="t" hangingPunct="1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се не</a:t>
            </a:r>
            <a:r>
              <a:rPr lang="sr-Cyrl-RS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свиђа или</a:t>
            </a:r>
            <a:r>
              <a:rPr lang="en-US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не иде</a:t>
            </a:r>
          </a:p>
          <a:p>
            <a:pPr marL="0" indent="0" eaLnBrk="1" fontAlgn="t" hangingPunct="1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добро;</a:t>
            </a:r>
          </a:p>
          <a:p>
            <a:pPr marL="0" indent="0" eaLnBrk="1" fontAlgn="t" hangingPunct="1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endParaRPr lang="sr-Cyrl-BA" sz="2900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t" hangingPunct="1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sz="29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BA" sz="29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Радимо и даље („трчимо“), а посао не иде добро (као да главу држимо изнад воде).</a:t>
            </a:r>
            <a:endParaRPr lang="sr-Latn-BA" sz="29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sz="29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Latn-BA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730A7BF-8E2A-EDAD-5104-AEB5F9B81D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64288" y="561975"/>
            <a:ext cx="2824162" cy="419100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 саморефлексијом</a:t>
            </a:r>
            <a:endParaRPr lang="sr-Latn-B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C8795CC-FA80-FF49-4FB5-363590302F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25888" y="928688"/>
            <a:ext cx="8145462" cy="5573712"/>
          </a:xfrm>
        </p:spPr>
        <p:txBody>
          <a:bodyPr rtlCol="0">
            <a:noAutofit/>
          </a:bodyPr>
          <a:lstStyle/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Неопходно је узети вријеме за корак уназад и размислити о ономе што је важно у нашем послу;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 послови изгледају тежи и сложенији, него што заиста јесу;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Омогућава да стекнемо перспективу о приоритетима у нашем послу;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Ефикасније реагујемо на све ситуације на послу;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Имамо </a:t>
            </a:r>
            <a:r>
              <a:rPr lang="sr-Cyrl-BA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</a:t>
            </a: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 сагледамо своје поступке;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размотримо посљедице неадекватних поступака;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Омогућава да размотримо најбољи, најефикаснији и најкориснији начин дјеловања у датој ситуацији,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Промовише учење и разумијевање;</a:t>
            </a:r>
          </a:p>
          <a:p>
            <a:pPr marL="182880" indent="-18288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Олакшава да </a:t>
            </a:r>
            <a:r>
              <a:rPr lang="sr-Cyrl-BA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процјенимо</a:t>
            </a: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обрадимо оно што смо доживјели (на послу) и</a:t>
            </a:r>
          </a:p>
          <a:p>
            <a:pPr marL="182880" indent="-182880" eaLnBrk="1" fontAlgn="auto" hangingPunct="1">
              <a:lnSpc>
                <a:spcPct val="10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Омогућава холистички приступ.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Latn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Latn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Latn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Latn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A32E8-55AB-721A-9353-70D67A9E3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901" y="246621"/>
            <a:ext cx="10058400" cy="711200"/>
          </a:xfrm>
        </p:spPr>
        <p:txBody>
          <a:bodyPr/>
          <a:lstStyle/>
          <a:p>
            <a:pPr algn="ctr">
              <a:defRPr/>
            </a:pPr>
            <a:r>
              <a:rPr lang="sr-Cyrl-R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Компетенције наставника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DA0AC21-5BF1-59FC-997F-B31C1A764C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1328363"/>
              </p:ext>
            </p:extLst>
          </p:nvPr>
        </p:nvGraphicFramePr>
        <p:xfrm>
          <a:off x="215900" y="1244662"/>
          <a:ext cx="11760200" cy="559435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65264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3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35"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Педагошке компетенције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Психолошке компетенције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88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систем педаг. знања, вјештина и способности васпитног дјеловања на</a:t>
                      </a:r>
                      <a:r>
                        <a:rPr lang="sr-Cyrl-R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ученике/васпитанике</a:t>
                      </a:r>
                      <a:endParaRPr lang="en-US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оријентисане </a:t>
                      </a:r>
                      <a:r>
                        <a:rPr lang="sr-Cyrl-RS" sz="240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психичке процесе </a:t>
                      </a:r>
                      <a:r>
                        <a:rPr lang="sr-Cyrl-R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(учење, опажање, памћење, мишљење...)</a:t>
                      </a:r>
                      <a:endParaRPr lang="en-US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20415">
                <a:tc>
                  <a:txBody>
                    <a:bodyPr/>
                    <a:lstStyle/>
                    <a:p>
                      <a:pPr algn="l"/>
                      <a:r>
                        <a:rPr lang="sr-Cyrl-R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у односу</a:t>
                      </a:r>
                      <a:r>
                        <a:rPr lang="sr-Cyrl-R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подручја васпитног </a:t>
                      </a:r>
                      <a:r>
                        <a:rPr lang="sr-Cyrl-RS" sz="24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дјеловања</a:t>
                      </a:r>
                      <a:r>
                        <a:rPr lang="sr-Cyrl-R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(духовно, интелектуално, естетско, радно, емоционално, физичко и морално)</a:t>
                      </a:r>
                    </a:p>
                    <a:p>
                      <a:pPr algn="l"/>
                      <a:endParaRPr lang="sr-Cyrl-RS" sz="24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оријентисане</a:t>
                      </a:r>
                      <a:r>
                        <a:rPr lang="sr-Cyrl-R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400" u="sng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sr-Cyrl-RS" sz="240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психичке особине </a:t>
                      </a:r>
                      <a:r>
                        <a:rPr lang="sr-Cyrl-R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(способности, темперамент, потребе, интереси и др. трајне особине личности)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en-US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278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sr-Cyrl-RS" sz="2400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лична, </a:t>
                      </a:r>
                      <a:r>
                        <a:rPr lang="sr-Cyrl-RS" sz="2400" b="1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комуникацијска,</a:t>
                      </a:r>
                      <a:r>
                        <a:rPr lang="sr-Cyrl-RS" sz="2400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r-Cyrl-RS" sz="2400" u="sng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аналитичка (рефлексивна</a:t>
                      </a:r>
                      <a:r>
                        <a:rPr lang="sr-Cyrl-RS" sz="2400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социјална, интеркултурална, емотивна, развојна и вјештине у рјешавању проблема (</a:t>
                      </a:r>
                      <a:r>
                        <a:rPr lang="sr-Latn-RS" sz="2400" kern="120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Glasser, 1993)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916B1-A031-A188-8552-DC80E7318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Методе и технике за испитивање сопствене праксе (само)рефлексије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08349B-30A1-6113-275F-D3437F10E380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30200" y="1066800"/>
            <a:ext cx="11671300" cy="5511800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sr-Cyrl-R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 (М</a:t>
            </a:r>
            <a:r>
              <a:rPr lang="sr-Latn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oon</a:t>
            </a:r>
            <a:r>
              <a:rPr lang="sr-Cyrl-R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2005) 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наводи методе и технике којима се подстиче учење (само)рефлексијом:</a:t>
            </a:r>
          </a:p>
          <a:p>
            <a:pPr>
              <a:defRPr/>
            </a:pP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Системтично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биљежење и процјењивање искуства (властите биљешке и </a:t>
            </a: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кометари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>
              <a:defRPr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Вођење портфолија (прилажу се различити материјали како би се пратила лична активност),</a:t>
            </a:r>
          </a:p>
          <a:p>
            <a:pPr>
              <a:defRPr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Оснивање групне подршке – (заједнице учења),</a:t>
            </a:r>
          </a:p>
          <a:p>
            <a:pPr>
              <a:defRPr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Акционо истраживање – подстицање организацијске промјене (повезати различита искуства из праксе, анализирати их и донијети закључке о могућностима и начинима промјене),</a:t>
            </a:r>
          </a:p>
          <a:p>
            <a:pPr>
              <a:defRPr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наставнике: анализа снимљеног часа,</a:t>
            </a:r>
          </a:p>
          <a:p>
            <a:pPr>
              <a:defRPr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Проблемско учење – лично искуство замјењује се конкретним случајевима,</a:t>
            </a:r>
          </a:p>
          <a:p>
            <a:pPr>
              <a:defRPr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Вредновање и самовредновање – анализа личних постигнућа, услова у којима је остварено,</a:t>
            </a:r>
          </a:p>
          <a:p>
            <a:pPr>
              <a:defRPr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Лични развојни план – након вредновања, одређује се оперативни план за подручја која су се показала слабијим,</a:t>
            </a:r>
          </a:p>
          <a:p>
            <a:pPr>
              <a:defRPr/>
            </a:pPr>
            <a:r>
              <a:rPr lang="sr-Cyrl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Супервизија</a:t>
            </a: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подршка у развоју (</a:t>
            </a:r>
            <a:r>
              <a:rPr lang="sr-Cyrl-R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sr-Latn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elardi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1992a; 1992b; </a:t>
            </a:r>
            <a:r>
              <a:rPr lang="sr-Latn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Puhl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1994; </a:t>
            </a:r>
            <a:r>
              <a:rPr lang="sr-Latn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Žganec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1995; </a:t>
            </a:r>
            <a:r>
              <a:rPr lang="sr-Latn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Ajduković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BA" sz="24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Cajvert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2004)</a:t>
            </a:r>
            <a:r>
              <a:rPr lang="sr-Cyrl-R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sr-Cyrl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sr-Latn-BA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357B3-287A-5300-7F8B-3671FC38F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37315"/>
            <a:ext cx="7467600" cy="109696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(само)рефлексије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B49B0A0-E9E8-593A-22A4-31E27848E42F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40054826"/>
              </p:ext>
            </p:extLst>
          </p:nvPr>
        </p:nvGraphicFramePr>
        <p:xfrm>
          <a:off x="419100" y="1066800"/>
          <a:ext cx="11290300" cy="5589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8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21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4382">
                <a:tc>
                  <a:txBody>
                    <a:bodyPr/>
                    <a:lstStyle/>
                    <a:p>
                      <a:pPr algn="ctr"/>
                      <a:r>
                        <a:rPr lang="sr-Cyrl-BA" sz="1800" dirty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Модели</a:t>
                      </a:r>
                      <a:r>
                        <a:rPr lang="sr-Cyrl-BA" sz="1800" baseline="0" dirty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рефлексивног размишљања</a:t>
                      </a:r>
                      <a:endParaRPr lang="sr-Cyrl-BA" sz="1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BA" sz="1800" dirty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 аутори)</a:t>
                      </a:r>
                      <a:endParaRPr lang="sr-Latn-BA" sz="1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endParaRPr lang="sr-Cyrl-BA" sz="1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BA" sz="2400" dirty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Етапе рефлексије</a:t>
                      </a:r>
                      <a:endParaRPr lang="sr-Latn-BA" sz="24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0622">
                <a:tc>
                  <a:txBody>
                    <a:bodyPr/>
                    <a:lstStyle/>
                    <a:p>
                      <a:r>
                        <a:rPr lang="sr-Latn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Dewey</a:t>
                      </a:r>
                    </a:p>
                    <a:p>
                      <a:r>
                        <a:rPr lang="sr-Latn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(1910., 1997)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препознавање проблема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рефлексивно размишљање са циљем разумијевања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размишање о могућностима рјешења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повезивање у пракси</a:t>
                      </a:r>
                      <a:endParaRPr lang="sr-Latn-BA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06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Колбов циклични модел искуственог</a:t>
                      </a:r>
                      <a:r>
                        <a:rPr lang="sr-Cyrl-RS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учења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sr-Latn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(1984)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конкретно искуство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посматрање и анализирање (обрада искуства)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сажимање искуства и теоријско разумијевање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провјера у пракси</a:t>
                      </a:r>
                      <a:endParaRPr lang="sr-Latn-BA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1022">
                <a:tc>
                  <a:txBody>
                    <a:bodyPr/>
                    <a:lstStyle/>
                    <a:p>
                      <a:r>
                        <a:rPr lang="sr-Latn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</a:t>
                      </a:r>
                      <a:r>
                        <a:rPr lang="sr-Cyrl-C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ö</a:t>
                      </a:r>
                      <a:r>
                        <a:rPr lang="sr-Latn-BA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 (1987)</a:t>
                      </a:r>
                      <a:endParaRPr lang="sr-Latn-BA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рефлексија у акцији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рефлексија о акцији</a:t>
                      </a:r>
                      <a:endParaRPr lang="sr-Latn-BA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52942">
                <a:tc>
                  <a:txBody>
                    <a:bodyPr/>
                    <a:lstStyle/>
                    <a:p>
                      <a:r>
                        <a:rPr lang="sr-Latn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Cowan-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sr-Latn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 </a:t>
                      </a:r>
                      <a:r>
                        <a:rPr lang="sr-Cyrl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 рефлексивног учења </a:t>
                      </a:r>
                      <a:r>
                        <a:rPr lang="sr-Latn-BA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(1998)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рефлексија прије акције (планирање акције)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рефлексија у акцији (реализација)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рефлексија о акцији (посматрање, анализирање, теоријска анализа)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рефлексија о рефлексији (развијање нових идеја)</a:t>
                      </a:r>
                      <a:endParaRPr lang="sr-Latn-BA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A17D5-42BC-D6A6-CED4-57CB3EBE6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88106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(само)рефлексије</a:t>
            </a:r>
            <a:endParaRPr lang="sr-Latn-BA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54D4811-6271-BF73-3989-67ECFCD469AC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24293741"/>
              </p:ext>
            </p:extLst>
          </p:nvPr>
        </p:nvGraphicFramePr>
        <p:xfrm>
          <a:off x="673100" y="1498600"/>
          <a:ext cx="10007600" cy="3565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4197">
                <a:tc>
                  <a:txBody>
                    <a:bodyPr/>
                    <a:lstStyle/>
                    <a:p>
                      <a:pPr algn="ctr"/>
                      <a:r>
                        <a:rPr lang="sr-Cyrl-BA" sz="1800" dirty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Модели</a:t>
                      </a:r>
                      <a:r>
                        <a:rPr lang="sr-Cyrl-BA" sz="1800" baseline="0" dirty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рефлексивног размишљања</a:t>
                      </a:r>
                      <a:endParaRPr lang="sr-Cyrl-BA" sz="1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Cyrl-BA" sz="1800" dirty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 аутори)</a:t>
                      </a:r>
                      <a:endParaRPr lang="sr-Latn-BA" sz="18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31" marB="4563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2400" dirty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Етапе рефлексије</a:t>
                      </a:r>
                      <a:endParaRPr lang="sr-Latn-BA" sz="24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31" marB="4563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8508">
                <a:tc>
                  <a:txBody>
                    <a:bodyPr/>
                    <a:lstStyle/>
                    <a:p>
                      <a:r>
                        <a:rPr lang="sr-Latn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Brookfield (1995)</a:t>
                      </a:r>
                    </a:p>
                  </a:txBody>
                  <a:tcPr marT="45631" marB="4563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лична перспектива (тј. леће)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перспектива учесника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критичка перспектива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перспектива теорије, филозофије</a:t>
                      </a:r>
                      <a:endParaRPr lang="sr-Latn-BA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31" marB="4563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2820">
                <a:tc>
                  <a:txBody>
                    <a:bodyPr/>
                    <a:lstStyle/>
                    <a:p>
                      <a:r>
                        <a:rPr lang="sr-Latn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Vizek Vi</a:t>
                      </a:r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sr-Latn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ović (2011)</a:t>
                      </a:r>
                    </a:p>
                  </a:txBody>
                  <a:tcPr marT="45631" marB="4563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описивање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критичко промишљање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анализа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евалуација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r-Cyrl-B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синтеза</a:t>
                      </a:r>
                      <a:endParaRPr lang="sr-Latn-BA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631" marB="4563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75484-09B3-4EA2-9579-0E2700FE7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388" y="264373"/>
            <a:ext cx="4789287" cy="773112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>
              <a:defRPr/>
            </a:pPr>
            <a:r>
              <a:rPr lang="sr-Cyrl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Закључак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7F38A1BC-9A7F-580F-E2B9-AA5112953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413" y="1236453"/>
            <a:ext cx="11758612" cy="30581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 и саморефлексија доприносе:</a:t>
            </a:r>
          </a:p>
          <a:p>
            <a:pPr algn="just"/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развоју квалитета иницијалног образовања наставника,</a:t>
            </a:r>
          </a:p>
          <a:p>
            <a:pPr algn="just"/>
            <a:r>
              <a:rPr lang="ru-RU" altLang="en-US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подизању свјести наставника о својим метакогнитивним способностима – подстичу ефикасне стратегије учења,</a:t>
            </a:r>
          </a:p>
          <a:p>
            <a:pPr algn="just"/>
            <a:r>
              <a:rPr lang="ru-RU" altLang="en-U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развоју професионалних компетенција наставника.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dirty="0"/>
          </a:p>
          <a:p>
            <a:endParaRPr lang="en-US" altLang="en-US" dirty="0"/>
          </a:p>
        </p:txBody>
      </p:sp>
      <p:pic>
        <p:nvPicPr>
          <p:cNvPr id="3" name="Picture 4" descr="Izreke o uspjehu – VJERONAUČNI PORTAL">
            <a:extLst>
              <a:ext uri="{FF2B5EF4-FFF2-40B4-BE49-F238E27FC236}">
                <a16:creationId xmlns:a16="http://schemas.microsoft.com/office/drawing/2014/main" id="{646CAC67-1F0F-49FB-2633-AA1FF9066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703" y="3912019"/>
            <a:ext cx="5114659" cy="27631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C7FDCC7-7A1F-235A-1F22-74FF0157724A}"/>
              </a:ext>
            </a:extLst>
          </p:cNvPr>
          <p:cNvSpPr txBox="1"/>
          <p:nvPr/>
        </p:nvSpPr>
        <p:spPr>
          <a:xfrm>
            <a:off x="1946797" y="331069"/>
            <a:ext cx="8138605" cy="1954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Када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сујета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присутна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онда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долази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гордости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свађе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r-Cyrl-RS" sz="24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Није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несрећа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што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имамо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супротна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гледишта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sr-Cyrl-RS" sz="24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јер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мора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сагледати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више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страна</a:t>
            </a:r>
            <a:r>
              <a:rPr lang="en-U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sr-Cyrl-R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Патријарх Павле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73276A-25EE-18E6-808F-0D00F1536FE5}"/>
              </a:ext>
            </a:extLst>
          </p:cNvPr>
          <p:cNvSpPr txBox="1"/>
          <p:nvPr/>
        </p:nvSpPr>
        <p:spPr>
          <a:xfrm>
            <a:off x="4298272" y="6047537"/>
            <a:ext cx="3595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Хвала на пажњи!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Почиње празник писане речи: Шта ће се све наћи на штандовима Сајма књига |  Новости">
            <a:extLst>
              <a:ext uri="{FF2B5EF4-FFF2-40B4-BE49-F238E27FC236}">
                <a16:creationId xmlns:a16="http://schemas.microsoft.com/office/drawing/2014/main" id="{B0FCD234-5AE6-937E-426A-24F538DA1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286" y="2356647"/>
            <a:ext cx="5905500" cy="3619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089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F9A63-6760-6C44-6B80-A1DB5F3A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152400"/>
            <a:ext cx="10058400" cy="6985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RS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Компетенције наставника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1FED527-9C0B-AAA9-81B6-3799AAA656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9992405"/>
              </p:ext>
            </p:extLst>
          </p:nvPr>
        </p:nvGraphicFramePr>
        <p:xfrm>
          <a:off x="215900" y="850900"/>
          <a:ext cx="11760200" cy="5880100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46913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688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8200"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Дидактичке компетенције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45718" marB="45718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Методичке компетенције 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45718" marB="45718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59">
                <a:tc>
                  <a:txBody>
                    <a:bodyPr/>
                    <a:lstStyle/>
                    <a:p>
                      <a:r>
                        <a:rPr lang="ru-RU" sz="220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умијеће подстицања и развијања учења – повезивање теорије с праксом и ранијим искуствима </a:t>
                      </a:r>
                      <a:r>
                        <a:rPr lang="en-US" sz="220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(Knowles</a:t>
                      </a:r>
                      <a:r>
                        <a:rPr lang="sr-Cyrl-RS" sz="220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1980; Jervis 2010)</a:t>
                      </a:r>
                      <a:r>
                        <a:rPr lang="sr-Cyrl-RS" sz="220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45718" marB="45718"/>
                </a:tc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систем знања о одређеном васп.обр.</a:t>
                      </a:r>
                      <a:r>
                        <a:rPr lang="ru-RU" sz="2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подручју (наставни предмет) </a:t>
                      </a:r>
                      <a:r>
                        <a:rPr lang="ru-RU" sz="2200" u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lang="ru-RU" sz="2200" b="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способност</a:t>
                      </a:r>
                      <a:r>
                        <a:rPr lang="ru-RU" sz="2200" b="0" u="sng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успјешне примјене методичких</a:t>
                      </a:r>
                    </a:p>
                    <a:p>
                      <a:r>
                        <a:rPr lang="ru-RU" sz="220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знања </a:t>
                      </a:r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планирању, програмирању, припремању,</a:t>
                      </a:r>
                    </a:p>
                    <a:p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реализацији, вредновању, истраживању</a:t>
                      </a:r>
                    </a:p>
                    <a:p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иновирању концепција активног</a:t>
                      </a:r>
                    </a:p>
                    <a:p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учења васпитаника.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45718" marB="4571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2541">
                <a:tc>
                  <a:txBody>
                    <a:bodyPr/>
                    <a:lstStyle/>
                    <a:p>
                      <a:r>
                        <a:rPr lang="sr-Cyrl-RS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планирање и</a:t>
                      </a:r>
                    </a:p>
                    <a:p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припремање, извођење наставног часа,</a:t>
                      </a:r>
                    </a:p>
                    <a:p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вођење и ток наставног часа, </a:t>
                      </a:r>
                      <a:r>
                        <a:rPr lang="sr-Latn-RS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sr-Cyrl-RS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тмосфера у одјељењу</a:t>
                      </a:r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дисциплина, оцјењивање ученичког</a:t>
                      </a:r>
                      <a:r>
                        <a:rPr lang="ru-RU" sz="2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постигнућа, </a:t>
                      </a:r>
                      <a:r>
                        <a:rPr lang="ru-RU" sz="2200" b="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осврт и перцепција</a:t>
                      </a:r>
                      <a:r>
                        <a:rPr lang="ru-RU" sz="2200" b="0" u="sng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властитог рада </a:t>
                      </a:r>
                      <a:r>
                        <a:rPr lang="ru-RU" sz="2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200" u="none" strike="noStrike" kern="12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Kyriacou</a:t>
                      </a:r>
                      <a:r>
                        <a:rPr lang="en-US" sz="220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2001</a:t>
                      </a:r>
                      <a:r>
                        <a:rPr lang="sr-Cyrl-RS" sz="220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2200" u="none" strike="noStrike" kern="12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Koludrović</a:t>
                      </a:r>
                      <a:r>
                        <a:rPr lang="en-US" sz="220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sr-Cyrl-RS" sz="220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2016)</a:t>
                      </a:r>
                      <a:r>
                        <a:rPr lang="sr-Cyrl-RS" sz="2200" u="none" strike="noStrike" kern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45718" marB="45718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методичке компетенције могу се груписати на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припремне</a:t>
                      </a:r>
                      <a:r>
                        <a:rPr lang="ru-RU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препаративне), оперативне, </a:t>
                      </a:r>
                      <a:r>
                        <a:rPr lang="ru-RU" sz="2400" u="sng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евалуаторске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</a:t>
                      </a:r>
                      <a:r>
                        <a:rPr lang="ru-RU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истраживачко-иновативне функције.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1" marR="91441" marT="45718" marB="4571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10896" y="608825"/>
            <a:ext cx="5663810" cy="1596177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Врсте комуникације: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471" y="1682497"/>
            <a:ext cx="10364452" cy="4538472"/>
          </a:xfrm>
        </p:spPr>
        <p:txBody>
          <a:bodyPr>
            <a:normAutofit fontScale="62500" lnSpcReduction="20000"/>
          </a:bodyPr>
          <a:lstStyle/>
          <a:p>
            <a:r>
              <a:rPr lang="sr-Cyrl-BA" sz="38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интраперсонална</a:t>
            </a:r>
            <a:r>
              <a:rPr lang="sr-Cyrl-BA" sz="3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/интерперсонална/масовна</a:t>
            </a:r>
          </a:p>
          <a:p>
            <a:r>
              <a:rPr lang="sr-Cyrl-BA" sz="3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персонална/</a:t>
            </a:r>
            <a:r>
              <a:rPr lang="sr-Cyrl-BA" sz="38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аперсонална</a:t>
            </a:r>
            <a:endParaRPr lang="sr-Cyrl-BA" sz="3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sz="3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демократска/аутократска</a:t>
            </a:r>
          </a:p>
          <a:p>
            <a:r>
              <a:rPr lang="sr-Cyrl-BA" sz="3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ауторитарна/</a:t>
            </a:r>
            <a:r>
              <a:rPr lang="sr-Cyrl-BA" sz="38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субмисивна</a:t>
            </a:r>
            <a:r>
              <a:rPr lang="sr-Cyrl-BA" sz="3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sr-Cyrl-BA" sz="38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асертивна</a:t>
            </a:r>
            <a:endParaRPr lang="sr-Cyrl-BA" sz="38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BA" sz="3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једносмјерна/двосмјерна</a:t>
            </a:r>
          </a:p>
          <a:p>
            <a:r>
              <a:rPr lang="sr-Cyrl-BA" sz="3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вербална/невербална</a:t>
            </a:r>
          </a:p>
          <a:p>
            <a:r>
              <a:rPr lang="sr-Cyrl-BA" sz="3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насилна/ненасилна</a:t>
            </a:r>
          </a:p>
          <a:p>
            <a:r>
              <a:rPr lang="sr-Cyrl-BA" sz="3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непосредна/</a:t>
            </a:r>
            <a:r>
              <a:rPr lang="sr-Cyrl-BA" sz="38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посредна</a:t>
            </a:r>
            <a:r>
              <a:rPr lang="sr-Cyrl-BA" sz="3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(нпр. онлајн)</a:t>
            </a:r>
          </a:p>
          <a:p>
            <a:r>
              <a:rPr lang="sr-Cyrl-BA" sz="3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електронска</a:t>
            </a:r>
          </a:p>
          <a:p>
            <a:pPr marL="0" indent="0">
              <a:buNone/>
            </a:pPr>
            <a:endParaRPr lang="sr-Cyrl-BA" dirty="0"/>
          </a:p>
          <a:p>
            <a:endParaRPr lang="sr-Cyrl-BA" dirty="0"/>
          </a:p>
          <a:p>
            <a:endParaRPr lang="en-US" dirty="0"/>
          </a:p>
        </p:txBody>
      </p:sp>
      <p:pic>
        <p:nvPicPr>
          <p:cNvPr id="4" name="Picture 3" descr="KOMUNIKACIJA U RADNOM OKRUŽENJU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503" y="2111387"/>
            <a:ext cx="5314141" cy="3680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365931-5CF7-CACF-F37D-C61F2A4AA0B4}"/>
              </a:ext>
            </a:extLst>
          </p:cNvPr>
          <p:cNvSpPr txBox="1"/>
          <p:nvPr/>
        </p:nvSpPr>
        <p:spPr>
          <a:xfrm>
            <a:off x="3842766" y="302181"/>
            <a:ext cx="4935474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КОМУНИКАЦИЈА У ШКОЛИ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7211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833" y="116002"/>
            <a:ext cx="10131425" cy="748145"/>
          </a:xfrm>
        </p:spPr>
        <p:txBody>
          <a:bodyPr>
            <a:normAutofit/>
          </a:bodyPr>
          <a:lstStyle/>
          <a:p>
            <a:r>
              <a:rPr lang="sr-Cyrl-BA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Комуникациони канали</a:t>
            </a:r>
            <a:endParaRPr lang="en-US" sz="24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441" y="1067169"/>
            <a:ext cx="11345118" cy="568254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Стварне или имагинарне, формалне и или неформалне комуникационе линије путем којих се преносе информације. </a:t>
            </a:r>
            <a:endParaRPr lang="sr-Latn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ctr">
              <a:buFont typeface="Wingdings" panose="05000000000000000000" pitchFamily="2" charset="2"/>
              <a:buChar char="Ø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Хоризонтални/вертикални (силазни/узлазни)</a:t>
            </a:r>
          </a:p>
          <a:p>
            <a:pPr lvl="1" algn="ctr">
              <a:buFont typeface="Wingdings" panose="05000000000000000000" pitchFamily="2" charset="2"/>
              <a:buChar char="Ø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Формални/неформални</a:t>
            </a:r>
          </a:p>
          <a:p>
            <a:pPr lvl="1" algn="ctr">
              <a:buFont typeface="Wingdings" panose="05000000000000000000" pitchFamily="2" charset="2"/>
              <a:buChar char="Ø"/>
            </a:pPr>
            <a:r>
              <a:rPr lang="sr-Cyrl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Шта је оптимална размјена</a:t>
            </a:r>
            <a:r>
              <a:rPr lang="sr-Latn-BA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sr-Cyrl-BA" sz="24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Choosing Communication Channels To Reach Your Global Market - 24 Hour  Translation Servi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23" y="2152198"/>
            <a:ext cx="3779116" cy="2862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08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1800</TotalTime>
  <Words>5835</Words>
  <Application>Microsoft Office PowerPoint</Application>
  <PresentationFormat>Widescreen</PresentationFormat>
  <Paragraphs>825</Paragraphs>
  <Slides>64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2" baseType="lpstr">
      <vt:lpstr>Arial</vt:lpstr>
      <vt:lpstr>Calibri</vt:lpstr>
      <vt:lpstr>Symbol</vt:lpstr>
      <vt:lpstr>Times New Roman</vt:lpstr>
      <vt:lpstr>Tw Cen MT</vt:lpstr>
      <vt:lpstr>Verdana</vt:lpstr>
      <vt:lpstr>Wingdings</vt:lpstr>
      <vt:lpstr>Droplet</vt:lpstr>
      <vt:lpstr>PowerPoint Presentation</vt:lpstr>
      <vt:lpstr>Дневни ред савјетовања ЗА НАСТАВНИКЕ ОД 1. ДО 5. РАЗРЕДА:</vt:lpstr>
      <vt:lpstr>Професионалне компетенције наставника  (комуникација ученик - наставник и наставник - родитељ)</vt:lpstr>
      <vt:lpstr>PowerPoint Presentation</vt:lpstr>
      <vt:lpstr>ПОЈАМ КОМПЕТЕНЦИЈЕ</vt:lpstr>
      <vt:lpstr>Компетенције наставника</vt:lpstr>
      <vt:lpstr>Компетенције наставника</vt:lpstr>
      <vt:lpstr>Врсте комуникације:</vt:lpstr>
      <vt:lpstr>Комуникациони канали</vt:lpstr>
      <vt:lpstr>Важност комуникационих канала у школи</vt:lpstr>
      <vt:lpstr>Примјери комуникационих канала у школи</vt:lpstr>
      <vt:lpstr>Од којих елемената зависи комуникација у школи?</vt:lpstr>
      <vt:lpstr> АУТОРИТЕТ НАСТАВНИКА </vt:lpstr>
      <vt:lpstr>Шта јесте/није ауторитет наставника?</vt:lpstr>
      <vt:lpstr>Шта јесте/није ауторитет наставника?</vt:lpstr>
      <vt:lpstr>PowerPoint Presentation</vt:lpstr>
      <vt:lpstr>Дакле, ауторитет наставника подразумијева посједовање сљедећих комуникацијских способности  и вјештина:</vt:lpstr>
      <vt:lpstr>PowerPoint Presentation</vt:lpstr>
      <vt:lpstr>Дискусија:   Колико је родитељу важан школски успјех дјетета данас?  Колики је утицај родитељских очекивања на школски успјех дјетета? </vt:lpstr>
      <vt:lpstr>Школски успјех и оцјене</vt:lpstr>
      <vt:lpstr>Васпитни стилови родитеља</vt:lpstr>
      <vt:lpstr>PowerPoint Presentation</vt:lpstr>
      <vt:lpstr>Родитељске амбиције и очекивања</vt:lpstr>
      <vt:lpstr>Гдје настаје проблем?</vt:lpstr>
      <vt:lpstr>PowerPoint Presentation</vt:lpstr>
      <vt:lpstr>Фактори који утичу на родитељска очекивања од школског успјеха дјетета:</vt:lpstr>
      <vt:lpstr>Ланац неповољног утицаја нереалних родитељских очекивања од школског постигнућа дјеце</vt:lpstr>
      <vt:lpstr>Начини реаговања дјеце на родитељска очекивања</vt:lpstr>
      <vt:lpstr>Како се родитељска очекивања рефлектују на наставнике?</vt:lpstr>
      <vt:lpstr>Како се родитељска висока очекивања рефлектују на наставнике?</vt:lpstr>
      <vt:lpstr>Када настаје проблем? </vt:lpstr>
      <vt:lpstr> Како наставник треба да се постави у ситуацијама нереалних очекивања? </vt:lpstr>
      <vt:lpstr> Како наставник треба да се постави у ситуацијама нереалних очекивања? </vt:lpstr>
      <vt:lpstr>PowerPoint Presentation</vt:lpstr>
      <vt:lpstr>PowerPoint Presentation</vt:lpstr>
      <vt:lpstr>PowerPoint Presentation</vt:lpstr>
      <vt:lpstr>Примјери</vt:lpstr>
      <vt:lpstr>Афективна везаност</vt:lpstr>
      <vt:lpstr>Индивидуалне разлике – модалитети везаности</vt:lpstr>
      <vt:lpstr>Рани развој (0,6 до 1,6) – разлике добијене на основу ситуације са странцем</vt:lpstr>
      <vt:lpstr>Модалитети везаности и УРМ</vt:lpstr>
      <vt:lpstr>Шта афективна везаност даје каснијем развоју?</vt:lpstr>
      <vt:lpstr>Сигурна везаност</vt:lpstr>
      <vt:lpstr>Афективна везаност и васпитно-образовни контекст</vt:lpstr>
      <vt:lpstr>Афективна везаност и емоционална регулација</vt:lpstr>
      <vt:lpstr>Сигурно везани у школи</vt:lpstr>
      <vt:lpstr>Анксиозно амбивалентни (преокупирани)</vt:lpstr>
      <vt:lpstr>Избјегавајући (одбацујући)</vt:lpstr>
      <vt:lpstr>Несигурно дезорганизовани (плашљиви)</vt:lpstr>
      <vt:lpstr>Шта можемо да урадимо?</vt:lpstr>
      <vt:lpstr>Питања за размишљање:</vt:lpstr>
      <vt:lpstr>PowerPoint Presentation</vt:lpstr>
      <vt:lpstr>PowerPoint Presentation</vt:lpstr>
      <vt:lpstr>Педагошке и дидактичко-методичке компетенције наставника које подстичу рефлексију и саморефлексију</vt:lpstr>
      <vt:lpstr> Рефлексија и саморефлексија  темељне професионалне компетенције наставника </vt:lpstr>
      <vt:lpstr>PowerPoint Presentation</vt:lpstr>
      <vt:lpstr>Вјештине које подстичу концепт рефлексивне праксе</vt:lpstr>
      <vt:lpstr>Критичком саморефлексијом  до развоја професионалних компетенција наставника</vt:lpstr>
      <vt:lpstr>Значај (само)рефлексије</vt:lpstr>
      <vt:lpstr>Методе и технике за испитивање сопствене праксе (само)рефлексије</vt:lpstr>
      <vt:lpstr>Модели (само)рефлексије</vt:lpstr>
      <vt:lpstr>Модели (само)рефлексије</vt:lpstr>
      <vt:lpstr>Закључак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Професионалне компетенције наставника  (комуникација ученик - наставник и наставник - родитељ)</dc:title>
  <dc:creator>Slađana Vilotić</dc:creator>
  <cp:lastModifiedBy>Slađana Vilotić</cp:lastModifiedBy>
  <cp:revision>35</cp:revision>
  <dcterms:created xsi:type="dcterms:W3CDTF">2022-08-11T08:55:14Z</dcterms:created>
  <dcterms:modified xsi:type="dcterms:W3CDTF">2022-09-01T08:42:12Z</dcterms:modified>
</cp:coreProperties>
</file>