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88" r:id="rId2"/>
    <p:sldId id="277" r:id="rId3"/>
    <p:sldId id="332" r:id="rId4"/>
    <p:sldId id="422" r:id="rId5"/>
    <p:sldId id="425" r:id="rId6"/>
    <p:sldId id="427" r:id="rId7"/>
    <p:sldId id="429" r:id="rId8"/>
    <p:sldId id="431" r:id="rId9"/>
    <p:sldId id="279" r:id="rId10"/>
    <p:sldId id="264" r:id="rId11"/>
    <p:sldId id="406" r:id="rId12"/>
    <p:sldId id="281" r:id="rId13"/>
    <p:sldId id="328" r:id="rId14"/>
    <p:sldId id="424" r:id="rId15"/>
    <p:sldId id="336" r:id="rId16"/>
    <p:sldId id="420" r:id="rId17"/>
    <p:sldId id="408" r:id="rId18"/>
    <p:sldId id="410" r:id="rId19"/>
    <p:sldId id="409" r:id="rId20"/>
    <p:sldId id="33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ordana Popadic" initials="G.P.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94660"/>
  </p:normalViewPr>
  <p:slideViewPr>
    <p:cSldViewPr>
      <p:cViewPr varScale="1">
        <p:scale>
          <a:sx n="82" d="100"/>
          <a:sy n="82" d="100"/>
        </p:scale>
        <p:origin x="1488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B19F6-3529-4AC0-B83F-173619BA0E5E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5D282-EB5D-4BBC-B1A4-F724D3884E2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4C17E0-97B3-4765-93E5-BE5953679DA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DCB5BF-1029-42B6-9E14-6C09226D0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842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DCB5BF-1029-42B6-9E14-6C09226D023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04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14F49-C81F-44FC-BDB4-A68716729314}" type="datetimeFigureOut">
              <a:rPr lang="en-GB" smtClean="0"/>
              <a:pPr/>
              <a:t>17/08/2022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48E87-0257-4412-8544-D85980926AD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zunsrs.com/e-udzbenici/razredihtml/" TargetMode="External"/><Relationship Id="rId2" Type="http://schemas.openxmlformats.org/officeDocument/2006/relationships/hyperlink" Target="https://www.zunsrs.com/materijali-za-nastavu/audio-materijal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373216"/>
            <a:ext cx="9144000" cy="16002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829050" y="3327400"/>
            <a:ext cx="1485900" cy="0"/>
          </a:xfrm>
          <a:prstGeom prst="line">
            <a:avLst/>
          </a:prstGeom>
          <a:ln w="28575">
            <a:solidFill>
              <a:srgbClr val="54AB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67192" cy="484858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>
              <a:defRPr/>
            </a:pP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3200" b="1" dirty="0">
                <a:latin typeface="Times New Roman" pitchFamily="18" charset="0"/>
                <a:cs typeface="Times New Roman" pitchFamily="18" charset="0"/>
              </a:rPr>
            </a:br>
            <a:br>
              <a:rPr lang="sr-Cyrl-RS" sz="3100" dirty="0">
                <a:latin typeface="Times New Roman" pitchFamily="18" charset="0"/>
                <a:cs typeface="Times New Roman" pitchFamily="18" charset="0"/>
              </a:rPr>
            </a:br>
            <a:br>
              <a:rPr lang="sr-Cyrl-RS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sr-Cyrl-R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Реформски процеси - </a:t>
            </a:r>
            <a:r>
              <a:rPr lang="sr-Cyrl-C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план и програм од првог до петог разреда</a:t>
            </a:r>
            <a:br>
              <a:rPr lang="sr-Cyrl-C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CS" sz="3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основне школе </a:t>
            </a:r>
            <a:br>
              <a:rPr lang="sr-Cyrl-CS" sz="3100" b="1" dirty="0">
                <a:latin typeface="Times New Roman" pitchFamily="18" charset="0"/>
                <a:cs typeface="Times New Roman" pitchFamily="18" charset="0"/>
              </a:rPr>
            </a:br>
            <a:br>
              <a:rPr lang="sr-Cyrl-R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32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805265"/>
            <a:ext cx="8991600" cy="40011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Август, 2022. године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1" descr="Potpis_mejl_RP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8639"/>
            <a:ext cx="3168352" cy="1512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AutoShape 5" descr="Kaligrafij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31" name="AutoShape 7" descr="Kaligrafij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33" name="AutoShape 9" descr="Kaligrafij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79512" y="548680"/>
            <a:ext cx="8784976" cy="6292080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2020/21. године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примјени су и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факултативни програми: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Домаћинство 1 и 2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друге тријаде,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Мали програмери 1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друге тријаде,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Калиграфија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друге тријаде,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Истраживачи завичаја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4. и 5. разреда,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Мали програмери 2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5. и 6. разреда.</a:t>
            </a:r>
          </a:p>
          <a:p>
            <a:pPr algn="just"/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GB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Факултативн</a:t>
            </a: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GB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</a:t>
            </a: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складу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значењем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самог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термина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en-GB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facultativus</a:t>
            </a:r>
            <a:r>
              <a:rPr lang="en-GB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 вољи, без обавезе)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можемо дефинисати као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необавезан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облик наставе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остављен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слободном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избору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онога кога се тиче, који се може бирати по вољи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изборни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облик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наставе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GB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23902" y="461530"/>
            <a:ext cx="8736897" cy="648072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Факултативни програми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114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83231" y="211666"/>
            <a:ext cx="8568952" cy="672412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2021/22. године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су иновирани наставни програми за редовну наставу: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1. разред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- наставни програми за три предметна подручја: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Моја околина,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Говор, изражавање и стварање, 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Ритмика, спорт и музика.</a:t>
            </a:r>
          </a:p>
          <a:p>
            <a:pPr algn="just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2021/22. године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 2. до 5. разреда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примјени су иновирани наставни програми за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васпитни рад у одјељењској заједници (ВРОЗ).</a:t>
            </a: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4691" y="211666"/>
            <a:ext cx="8507491" cy="56412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2925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188640"/>
            <a:ext cx="8568952" cy="672412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2021/22. године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је нови наставни програм за наставни предмет: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Српски језик</a:t>
            </a:r>
            <a:r>
              <a:rPr lang="sr-Latn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Ликовну културу, Природу и друштво, Математику, Физичко и здравствено васпитање у 4. разреду.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2021/22. године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је нови наставни план и програм за наставни предмет: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Природу и друштво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Физичко и здравствено васпитање у 5. разреду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(промјена назива наставног предмета Физичко васпитање од 2. до 5. разреда).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Школске 2022/23. године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је нови наставни план и програм за наставни предмет</a:t>
            </a:r>
            <a:r>
              <a:rPr lang="sr-Latn-R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Дигитални </a:t>
            </a:r>
            <a:r>
              <a:rPr lang="sr-Cyrl-R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свијет</a:t>
            </a:r>
            <a:r>
              <a:rPr lang="sr-Cyrl-R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 3. разреду </a:t>
            </a:r>
            <a:r>
              <a:rPr lang="sr-Cyrl-R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наставни предмет: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Српски језик, Ликовну културу и Математику у 5. разреду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558262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42844" y="205880"/>
            <a:ext cx="8496944" cy="6652120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en-US" sz="2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2844" y="212168"/>
            <a:ext cx="8534751" cy="72008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 - исходи учења 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453336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5576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123939" y="1111920"/>
            <a:ext cx="8572560" cy="45157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just"/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Исходи учења у актуелном НПП-у су дефинисани тако да су: ј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асни, реалистични, објективни, мјерљиви и релевантни, с тим да их наставник даље треба операциоанализовати за конкретан наставни час а да задрже све те карактеристике. </a:t>
            </a:r>
          </a:p>
          <a:p>
            <a:pPr algn="just"/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циљу остваривања циљева и исхода учења на што вишем нивоу потребно је одабрати сврсисходна наставна средства, метод и облике рада, активности (наставника и ученика), као и задатке.  </a:t>
            </a:r>
          </a:p>
          <a:p>
            <a:pPr algn="just">
              <a:buFont typeface="Arial" pitchFamily="34" charset="0"/>
              <a:buChar char="•"/>
            </a:pPr>
            <a:endParaRPr lang="sr-Cyrl-R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Дакле, све треба да буде у узрочно - посљедичној вези, тј. функционално планирано, организовано и реализовано.</a:t>
            </a:r>
          </a:p>
          <a:p>
            <a:pPr marL="514350" indent="-514350" algn="ctr"/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/>
            <a:endParaRPr lang="sr-Cyrl-R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176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85720" y="142852"/>
            <a:ext cx="8352928" cy="691276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71435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Подсјетник</a:t>
            </a: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планирање, програмирање и припремање процеса учења и поучавања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285720" y="1214422"/>
            <a:ext cx="3240360" cy="108012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Концепт планирања остаје исти: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85720" y="3000372"/>
            <a:ext cx="8358246" cy="33809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Глобални/годишњи план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распоред наставних области/тема по мјесецима са оквирним бројем часова (основа), при чему су испоштовани принципи: научности (тј. да ли и како подијелити тему или је реализовати у континуитету), актуелизације (по приоритетима: нпр. које су теме погодне за конкретно годишње доба, тј. водећи рачуна о временским условима), дедуктивности (од општег ка појединачном), систематичности и поступности, диференцијације и интеграције (унутар самог наставног предмета али и са другим наставним предметима) и др.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00496" y="714356"/>
            <a:ext cx="4680520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Годишњи оријентациони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распоред програмских садржаја</a:t>
            </a:r>
          </a:p>
          <a:p>
            <a:pPr algn="ctr"/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(наставна област/тема) и оријентациони број часова за реализацију истих.</a:t>
            </a:r>
            <a:endParaRPr lang="en-GB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3286116" y="1571612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/>
          <p:cNvSpPr/>
          <p:nvPr/>
        </p:nvSpPr>
        <p:spPr>
          <a:xfrm rot="5400000">
            <a:off x="7636615" y="2533175"/>
            <a:ext cx="783538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355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395536" y="0"/>
            <a:ext cx="8352928" cy="691276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Подсјетник</a:t>
            </a: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планирање, програмирање и припремање процеса учења и поучавања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23528" y="692696"/>
            <a:ext cx="4608512" cy="24482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Планирање:   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оперативно;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тематско;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дневно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(временски период; дефинисање исхода учења; метода и облика рада; наставних средстава и извора учења;  садржаја и активности; остварености исхода учења)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79512" y="3356992"/>
            <a:ext cx="4320480" cy="27363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Припремање 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процеса учења и поучавања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конкретизација, тј. осмишљавање сценарија часа/часова; избор начина рада;  попис активности ученика и наставника за одређени час/часове; начин провјере остварености исхода учења и др.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357818" y="714356"/>
            <a:ext cx="3240360" cy="23042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Оперативни план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шта намјеравам да остварим за конкретну тему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(исходи учења)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који су ми садржаји погодни, шта ми је потребно, како ћу то остварити.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860032" y="3429000"/>
            <a:ext cx="3926810" cy="280831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Праћење</a:t>
            </a:r>
            <a:r>
              <a:rPr lang="sr-Cyrl-RS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нивоа: нпр. мотивације, интересовања, рада и напредовања ученика; остварености исхода учења који доприносе развоју животних вјештина, способности и компетенција ученика и др.</a:t>
            </a:r>
          </a:p>
          <a:p>
            <a:pPr algn="ctr"/>
            <a:r>
              <a:rPr lang="sr-Cyrl-RS" sz="19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Основа су наредног планирања.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4572000" y="908720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/>
          <p:cNvSpPr/>
          <p:nvPr/>
        </p:nvSpPr>
        <p:spPr>
          <a:xfrm rot="5400000">
            <a:off x="3203848" y="2996952"/>
            <a:ext cx="432048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ight Arrow 20"/>
          <p:cNvSpPr/>
          <p:nvPr/>
        </p:nvSpPr>
        <p:spPr>
          <a:xfrm rot="12671853">
            <a:off x="5043052" y="2938776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ight Arrow 14"/>
          <p:cNvSpPr/>
          <p:nvPr/>
        </p:nvSpPr>
        <p:spPr>
          <a:xfrm rot="16200000">
            <a:off x="3853630" y="2927224"/>
            <a:ext cx="428628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5776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79512" y="0"/>
            <a:ext cx="8856984" cy="691276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23528" y="9143"/>
            <a:ext cx="8640960" cy="548680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Питања и дилеме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23528" y="692696"/>
            <a:ext cx="3312368" cy="86409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Могу ли се користити </a:t>
            </a:r>
            <a:r>
              <a:rPr lang="sr-Latn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стари</a:t>
            </a:r>
            <a:r>
              <a:rPr lang="sr-Latn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планови и писане припреме?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3528" y="1772816"/>
            <a:ext cx="3312368" cy="10081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 ли морају бити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исти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планови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код свих наставника у стручном активу?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067944" y="620688"/>
            <a:ext cx="4752528" cy="10771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Концепт планирања је исти, али планирање се врши за одређену годину, конкретно одјељење и ученика.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923928" y="1961456"/>
            <a:ext cx="5009760" cy="219018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Не.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Планирање је пожељно вршити на нивоу актива (нарочито због наставника-приправника), али сваки наставник прилагођава план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одјељењу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којем реализује наставне садржаје. Оперативно планирање се врши за конкретно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одјељење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 не за разред или школу. 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3500430" y="1142984"/>
            <a:ext cx="712100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/>
          <p:cNvSpPr/>
          <p:nvPr/>
        </p:nvSpPr>
        <p:spPr>
          <a:xfrm rot="1430164">
            <a:off x="3115246" y="1943189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ounded Rectangle 14"/>
          <p:cNvSpPr/>
          <p:nvPr/>
        </p:nvSpPr>
        <p:spPr>
          <a:xfrm>
            <a:off x="323528" y="2924943"/>
            <a:ext cx="3176902" cy="127409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Јесмо ли обавезни да се стриктно придржавамо датог броја часова за поједине наставне теме?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23528" y="4274446"/>
            <a:ext cx="8610160" cy="21054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Не.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Број часова за одређену наставну тему је дат оријентационо, а он се може кориговати у зависности од: </a:t>
            </a:r>
          </a:p>
          <a:p>
            <a:pPr algn="just">
              <a:buFontTx/>
              <a:buChar char="-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ученика (интересовања, потреба...),</a:t>
            </a:r>
          </a:p>
          <a:p>
            <a:pPr algn="just">
              <a:buFontTx/>
              <a:buChar char="-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услова (просторни и материјално-технички),</a:t>
            </a:r>
          </a:p>
          <a:p>
            <a:pPr algn="just">
              <a:buFontTx/>
              <a:buChar char="-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локалне заједнице (ресурса локалне заједнице),</a:t>
            </a:r>
          </a:p>
          <a:p>
            <a:pPr algn="just">
              <a:buFontTx/>
              <a:buChar char="-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наставника (афинитета и обучености).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ight Arrow 16"/>
          <p:cNvSpPr/>
          <p:nvPr/>
        </p:nvSpPr>
        <p:spPr>
          <a:xfrm rot="2136282">
            <a:off x="3131840" y="3906879"/>
            <a:ext cx="1008112" cy="43204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3212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94167" y="180492"/>
            <a:ext cx="8682168" cy="6724128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94167" y="0"/>
            <a:ext cx="8723376" cy="756508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Нови уџбеници за основну школу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sr-Cyrl-RS" sz="24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2022/23. година)</a:t>
            </a:r>
            <a:br>
              <a:rPr kumimoji="0" lang="sr-Cyrl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9552" y="6453336"/>
            <a:ext cx="24482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83568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80136" y="847800"/>
            <a:ext cx="8424936" cy="5553188"/>
          </a:xfrm>
          <a:prstGeom prst="round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rabicPeriod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*Адаптирани уџбеници (</a:t>
            </a:r>
            <a:r>
              <a:rPr lang="sr-Cyrl-R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измјене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допуне у складу са иновираним програмима):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Математика за други и трећи разред,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Читанка и Ликовна култура за четврти разред.</a:t>
            </a: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C9D783F0-75D3-3DED-C484-9ABB21928D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284816"/>
              </p:ext>
            </p:extLst>
          </p:nvPr>
        </p:nvGraphicFramePr>
        <p:xfrm>
          <a:off x="560512" y="1124744"/>
          <a:ext cx="8043936" cy="3390052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3219400">
                  <a:extLst>
                    <a:ext uri="{9D8B030D-6E8A-4147-A177-3AD203B41FA5}">
                      <a16:colId xmlns:a16="http://schemas.microsoft.com/office/drawing/2014/main" val="3006242831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47857602"/>
                    </a:ext>
                  </a:extLst>
                </a:gridCol>
              </a:tblGrid>
              <a:tr h="506306"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разред 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Трећи разред</a:t>
                      </a:r>
                    </a:p>
                  </a:txBody>
                  <a:tcPr>
                    <a:lnL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028801"/>
                  </a:ext>
                </a:extLst>
              </a:tr>
              <a:tr h="145141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Читанка,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Дигитални </a:t>
                      </a:r>
                      <a:r>
                        <a:rPr lang="sr-Cyrl-RS" sz="2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свијет</a:t>
                      </a: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Моја околина.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Читанка,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Радна свеска са садржајима српског језика и језичке културе,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 Учим латиницу.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409307"/>
                  </a:ext>
                </a:extLst>
              </a:tr>
              <a:tr h="506306"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Четврти разред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Пети разред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97628"/>
                  </a:ext>
                </a:extLst>
              </a:tr>
              <a:tr h="776336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Математика,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Природа и друштво.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Природа и друштво.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126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834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143054"/>
            <a:ext cx="8682168" cy="6841722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1520" y="28408"/>
            <a:ext cx="8663882" cy="777938"/>
          </a:xfrm>
          <a:prstGeom prst="flowChartAlternateProcess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Latn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Дигитални садржај уз уџбенике </a:t>
            </a:r>
            <a:br>
              <a:rPr lang="sr-Latn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основну школу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kumimoji="0" lang="sr-Cyrl-R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9552" y="6453336"/>
            <a:ext cx="24482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83568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59532" y="832768"/>
            <a:ext cx="8424936" cy="5626045"/>
          </a:xfrm>
          <a:prstGeom prst="round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rabicPeriod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Latn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*Аудио снимци – Музичка култура за 2, 3, 4. и 5. разред </a:t>
            </a:r>
            <a:endParaRPr lang="sr-Latn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Линк </a:t>
            </a:r>
            <a:r>
              <a:rPr lang="sr-Cyrl-RS" sz="2000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https://www.zunsrs.com/</a:t>
            </a:r>
            <a:r>
              <a:rPr lang="en-US" sz="2000" u="sng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materijali</a:t>
            </a:r>
            <a:r>
              <a:rPr lang="sr-Cyrl-RS" sz="2000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</a:t>
            </a:r>
            <a:r>
              <a:rPr lang="sr-Latn-RS" sz="2000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za-nastavu/audio-materijal/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*Линк Завода за уџбенике и наставна средства, Источно Ново Сарајево  </a:t>
            </a:r>
            <a:r>
              <a:rPr lang="sr-Cyrl-RS" sz="20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https://www.zunsrs.com/e-udzbenici/razredihtml/</a:t>
            </a:r>
            <a:r>
              <a:rPr lang="sr-Cyrl-RS" sz="20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C9D783F0-75D3-3DED-C484-9ABB21928D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816349"/>
              </p:ext>
            </p:extLst>
          </p:nvPr>
        </p:nvGraphicFramePr>
        <p:xfrm>
          <a:off x="579629" y="963943"/>
          <a:ext cx="8025950" cy="3908106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3682610">
                  <a:extLst>
                    <a:ext uri="{9D8B030D-6E8A-4147-A177-3AD203B41FA5}">
                      <a16:colId xmlns:a16="http://schemas.microsoft.com/office/drawing/2014/main" val="3006242831"/>
                    </a:ext>
                  </a:extLst>
                </a:gridCol>
                <a:gridCol w="4343340">
                  <a:extLst>
                    <a:ext uri="{9D8B030D-6E8A-4147-A177-3AD203B41FA5}">
                      <a16:colId xmlns:a16="http://schemas.microsoft.com/office/drawing/2014/main" val="247857602"/>
                    </a:ext>
                  </a:extLst>
                </a:gridCol>
              </a:tblGrid>
              <a:tr h="443690"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Први разред </a:t>
                      </a:r>
                      <a:endParaRPr lang="en-US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Четврти и пети разред</a:t>
                      </a:r>
                      <a:endParaRPr lang="en-US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028801"/>
                  </a:ext>
                </a:extLst>
              </a:tr>
              <a:tr h="436382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Прва књига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385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0409307"/>
                  </a:ext>
                </a:extLst>
              </a:tr>
              <a:tr h="410046">
                <a:tc>
                  <a:txBody>
                    <a:bodyPr/>
                    <a:lstStyle/>
                    <a:p>
                      <a:pPr algn="ctr"/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 разред </a:t>
                      </a:r>
                      <a:endParaRPr lang="en-U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Трећи разред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797628"/>
                  </a:ext>
                </a:extLst>
              </a:tr>
              <a:tr h="261798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Читанка са језичком културом и граматиком српског језика,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Математика,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Природа и друштво,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Музичка култура,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Ликовна култура.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Српски језик и језичка култура,</a:t>
                      </a:r>
                      <a:endParaRPr lang="sr-Latn-RS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Приручник за учитеље НТЦ Додатак (уз Српски језик и језичку културу),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Читанка,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Природа и друштво,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Музичка култура,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sr-Cyrl-RS" sz="2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Ликовна култура.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126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27507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143054"/>
            <a:ext cx="8682168" cy="6841722"/>
          </a:xfrm>
          <a:prstGeom prst="horizontalScroll">
            <a:avLst>
              <a:gd name="adj" fmla="val 8121"/>
            </a:avLst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AutoNum type="arabicPeriod"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4017" y="0"/>
            <a:ext cx="8789671" cy="806346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Приручници за наставнике  </a:t>
            </a:r>
            <a:b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Сајт Републичког педагошког завода,  </a:t>
            </a:r>
            <a:r>
              <a:rPr kumimoji="0" lang="sr-Cyrl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Корисни материјали)</a:t>
            </a:r>
            <a:br>
              <a:rPr kumimoji="0" lang="sr-Cyrl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9552" y="6453336"/>
            <a:ext cx="244827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83568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395536" y="836712"/>
            <a:ext cx="8424936" cy="5616624"/>
          </a:xfrm>
          <a:prstGeom prst="round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Просторно окружење и дјечији развој и учење (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смјернице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marL="457200" indent="-457200" algn="just">
              <a:buAutoNum type="arabicPeriod"/>
            </a:pP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Петнаестоминутно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вјежбање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/физичке активности на почетку наставног дана у 1. тријади,</a:t>
            </a:r>
          </a:p>
          <a:p>
            <a:pPr marL="457200" indent="-457200" algn="just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Дигитални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свијет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457200" indent="-457200" algn="just">
              <a:buAutoNum type="arabicPeriod"/>
            </a:pP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Одјељењски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старјешина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васпитни рад у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одјељењској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заједници (васпитни рад у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одјељењима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прве, друге и треће тријаде),</a:t>
            </a:r>
          </a:p>
          <a:p>
            <a:pPr marL="457200" indent="-457200" algn="just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Очување националног идентитета и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вриједности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конктексту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основног васпитања и образовања (Додатак приручнику),</a:t>
            </a:r>
          </a:p>
          <a:p>
            <a:pPr marL="457200" indent="-457200" algn="just">
              <a:buAutoNum type="arabicPeriod"/>
            </a:pPr>
            <a:r>
              <a:rPr lang="sr-Cyrl-R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Његовање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културе српског народа и развијање националног идентитета (Издање Републике Србије),</a:t>
            </a:r>
          </a:p>
          <a:p>
            <a:pPr marL="457200" indent="-457200" algn="just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Приручници са дидактичко-методичким препорукама за остваривање програма 1, 2. и 3. разреда (одвојени по разредима),</a:t>
            </a:r>
          </a:p>
          <a:p>
            <a:pPr marL="457200" indent="-457200" algn="just">
              <a:buAutoNum type="arabicPeriod"/>
            </a:pP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Дидактичко-методичка упутства и препоруке за реализацију наставних програма у 4. и 5. разреду основне школе (одвојена по разредима).</a:t>
            </a:r>
          </a:p>
          <a:p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*Наставни материјал за: Српски језик, Музичку културу, Физичко и здравствено васпитање у 1, 2. и 3. разреду. </a:t>
            </a: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810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57606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sr-Cyrl-R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НПП за основну школу - законска регулатива</a:t>
            </a:r>
            <a:endParaRPr lang="en-GB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4786" y="725574"/>
            <a:ext cx="8640960" cy="581155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GB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</a:t>
            </a:r>
            <a:r>
              <a:rPr lang="en-GB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en-GB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основном</a:t>
            </a:r>
            <a:r>
              <a:rPr lang="en-GB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васпитању</a:t>
            </a:r>
            <a:r>
              <a:rPr lang="en-GB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образовању</a:t>
            </a:r>
            <a:r>
              <a:rPr lang="en-GB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(„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Службени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гласник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Републике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Српске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GB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44/17, 31/18, 84/19, 35/20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63/20)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 algn="just">
              <a:buNone/>
            </a:pPr>
            <a:endParaRPr lang="sr-Cyrl-RS" sz="9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Акциони план Стратегије развоја образовања Републике Српске за период 2016-2021. године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(сајт Министарства просвјете и културе),</a:t>
            </a:r>
          </a:p>
          <a:p>
            <a:pPr marL="0" indent="0" algn="just">
              <a:buNone/>
            </a:pP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Акциони план спровођењa реформских процеса у области образовања у Републици Српској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(сајт Министарства просвјете и културе),</a:t>
            </a:r>
          </a:p>
          <a:p>
            <a:pPr marL="0" indent="0" algn="just">
              <a:buNone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о измјени наставног плана и програма за основно образовање и васпитање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(сајт Министарства просвјете и културе),</a:t>
            </a:r>
          </a:p>
          <a:p>
            <a:pPr marL="0" indent="0" algn="just">
              <a:buNone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260648"/>
            <a:ext cx="8678198" cy="6652120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које начине се остварује повезаност  актуелних исхода и садржаја учења са претходно оствареним исходима и садржајима учења из конкретног наставног предмета (унутарпредметна корелација), али и са исходима и садржајима учења из других наставних предмета (међупредметна корелација)? 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Шта може бити тешкоћа у реализацији конкретног наставног часа? 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Који се проблеми очекују и како се могу превазићи? 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На основу којих активности/показатеља ће ученици и наставник знати да је одређени наставни час ефикасно реализован, те да су остварени исходи учења?</a:t>
            </a:r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sr-Cyrl-R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23558" cy="864096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Питања за рефлексију</a:t>
            </a:r>
            <a:b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8260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72008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sr-Cyrl-RS" sz="2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НПП за основну школу - законска регулатива</a:t>
            </a:r>
            <a:endParaRPr lang="en-GB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108" y="787596"/>
            <a:ext cx="8640960" cy="55446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 Министарства </a:t>
            </a:r>
            <a:r>
              <a:rPr lang="sr-Cyrl-RS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просвјете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културе основним школама у Републици Српској 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sr-Cyrl-RS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Обавјештење</a:t>
            </a: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 о процедури доношења новог Наставног плана и програма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(Број: 07.041/610-225/21 од 17.06.2021.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године),</a:t>
            </a:r>
          </a:p>
          <a:p>
            <a:pPr marL="0" indent="0" algn="just">
              <a:buNone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наставне предмете у првој тријади, четвртом и петом разреду основне школе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(развијени и предложени од стране Републичког педагошког завода, уз сагласност за примјену од стране Министарства просвјете и културе Републике Српске – јули/август 2021. и 2022. године, 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Службени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гласник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Републике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Српске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број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79/21 и __/22 и сајт Републичког педагошког завода),</a:t>
            </a:r>
          </a:p>
          <a:p>
            <a:pPr algn="just">
              <a:buFont typeface="Wingdings" pitchFamily="2" charset="2"/>
              <a:buChar char="q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sr-Cyrl-R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Приручници са </a:t>
            </a:r>
            <a:r>
              <a:rPr lang="sr-Cyrl-BA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дидактичко-методичким препорукама за остваривање/реализацију програма првог, другог, трећег, четвртог и петог разреда </a:t>
            </a:r>
            <a:r>
              <a:rPr lang="sr-Cyrl-R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(сајт Републичког педагошког завода, 2021. и 2022. године).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179512" y="188640"/>
            <a:ext cx="8352928" cy="6364088"/>
          </a:xfrm>
          <a:prstGeom prst="horizontalScroll">
            <a:avLst>
              <a:gd name="adj" fmla="val 8121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endParaRPr lang="sr-Cyrl-R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sr-Latn-B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22214" cy="597724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sr-Cyrl-RS" sz="27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Реформски процеси у основном васпитању и образовању</a:t>
            </a: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sr-Cyrl-RS" sz="2400" b="1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138333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09320"/>
            <a:ext cx="267044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6646333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539552" y="908720"/>
            <a:ext cx="4464496" cy="2664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Планиране и дефинисане мјере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sr-Cyrl-R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Развијање и иновирање наставних планова и програма - исходи учења и цјеловит развој ученика.</a:t>
            </a:r>
          </a:p>
          <a:p>
            <a:pPr>
              <a:buFont typeface="Wingdings" pitchFamily="2" charset="2"/>
              <a:buChar char="q"/>
            </a:pP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Промјене у организацији наставе с циљем веће подршке развоју и учењу ученика.</a:t>
            </a:r>
          </a:p>
          <a:p>
            <a:pPr>
              <a:buFont typeface="Wingdings" pitchFamily="2" charset="2"/>
              <a:buChar char="q"/>
            </a:pP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Развијање компетенција ученика за живот у 21. вијеку.</a:t>
            </a:r>
          </a:p>
          <a:p>
            <a:pPr>
              <a:buFont typeface="Wingdings" pitchFamily="2" charset="2"/>
              <a:buChar char="q"/>
            </a:pPr>
            <a:endParaRPr lang="sr-Cyrl-RS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q"/>
            </a:pPr>
            <a:endParaRPr lang="en-GB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788024" y="1268760"/>
            <a:ext cx="3888432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sr-Cyrl-R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за основну школу</a:t>
            </a:r>
          </a:p>
          <a:p>
            <a:pPr algn="ctr"/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програми за прву тријаду</a:t>
            </a:r>
          </a:p>
          <a:p>
            <a:pPr algn="ctr"/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програми за четврти и пети разред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планови и програми за ученике са сметњама у развоју</a:t>
            </a:r>
            <a:r>
              <a:rPr lang="sr-Cyrl-R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GB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79512" y="3573016"/>
            <a:ext cx="4104456" cy="28083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sr-Cyrl-BA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r-Cyrl-BA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Фокус је на примјени савремених модела наставе</a:t>
            </a:r>
            <a:r>
              <a:rPr lang="sr-Cyrl-BA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који се темеље на подстицању: </a:t>
            </a:r>
            <a:r>
              <a:rPr lang="sr-Cyrl-BA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искуственог, интерактивног и истраживачког  учења;</a:t>
            </a:r>
            <a:r>
              <a:rPr lang="en-U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BA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развоја  кључних компетнција и животних вјештина</a:t>
            </a:r>
            <a:r>
              <a:rPr lang="sr-Cyrl-BA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(критичко мишљење, комуникацијске вјештине, управљање емоцијама, друштвену одговорност, изградњу односа); </a:t>
            </a:r>
            <a:r>
              <a:rPr lang="sr-Cyrl-BA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функционалног знања</a:t>
            </a:r>
            <a:r>
              <a:rPr lang="sr-Cyrl-BA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организације и реализације </a:t>
            </a:r>
            <a:r>
              <a:rPr lang="sr-Cyrl-BA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интегрисане наставе и тематског приступа </a:t>
            </a:r>
            <a:r>
              <a:rPr lang="sr-Cyrl-BA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др.</a:t>
            </a:r>
          </a:p>
          <a:p>
            <a:pPr algn="just"/>
            <a:endParaRPr lang="en-GB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139952" y="3501008"/>
            <a:ext cx="5004048" cy="30243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Cyrl-RS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Развијање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наставних програма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заснованих на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исходима учења и др.</a:t>
            </a:r>
            <a:endParaRPr lang="sr-Cyrl-RS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првој тријади: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обавезно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петнаестоминутно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вјежбање; обезбјеђивање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стимулативног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окружења;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 као организациона јединица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др.</a:t>
            </a:r>
          </a:p>
          <a:p>
            <a:pPr algn="ctr"/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Развијање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факултативних програма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циљем развијања и подржавања интересовања ученика.</a:t>
            </a:r>
          </a:p>
          <a:p>
            <a:pPr algn="ctr"/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Организација </a:t>
            </a:r>
            <a:r>
              <a:rPr lang="sr-Cyrl-R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факултативне наставе </a:t>
            </a:r>
            <a:r>
              <a:rPr lang="sr-Cyrl-R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прве, друге и треће тријаде и др.</a:t>
            </a:r>
            <a:endParaRPr lang="en-GB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Curved Left Arrow 19"/>
          <p:cNvSpPr/>
          <p:nvPr/>
        </p:nvSpPr>
        <p:spPr>
          <a:xfrm rot="16603647">
            <a:off x="4808778" y="433261"/>
            <a:ext cx="731520" cy="1216152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1" name="Curved Right Arrow 20"/>
          <p:cNvSpPr/>
          <p:nvPr/>
        </p:nvSpPr>
        <p:spPr>
          <a:xfrm rot="5400000">
            <a:off x="4038671" y="2612809"/>
            <a:ext cx="594527" cy="1469908"/>
          </a:xfrm>
          <a:prstGeom prst="curvedRightArrow">
            <a:avLst>
              <a:gd name="adj1" fmla="val 45726"/>
              <a:gd name="adj2" fmla="val 86940"/>
              <a:gd name="adj3" fmla="val 46746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Curved Left Arrow 15"/>
          <p:cNvSpPr/>
          <p:nvPr/>
        </p:nvSpPr>
        <p:spPr>
          <a:xfrm rot="215953">
            <a:off x="8674410" y="3102977"/>
            <a:ext cx="439145" cy="983719"/>
          </a:xfrm>
          <a:prstGeom prst="curvedLef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73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>
            <a:extLst>
              <a:ext uri="{FF2B5EF4-FFF2-40B4-BE49-F238E27FC236}">
                <a16:creationId xmlns:a16="http://schemas.microsoft.com/office/drawing/2014/main" id="{03AAEB9A-66AB-ED70-4DB3-0CB870B58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план и програм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D8C0DCA-F92F-FD9D-BF3A-5F90CA06A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166018"/>
            <a:ext cx="8229600" cy="541734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2. разред</a:t>
            </a:r>
          </a:p>
          <a:p>
            <a:pPr algn="just"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5BCD395-F4F8-9C4B-2C33-B433F40A72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304018"/>
              </p:ext>
            </p:extLst>
          </p:nvPr>
        </p:nvGraphicFramePr>
        <p:xfrm>
          <a:off x="585900" y="1700808"/>
          <a:ext cx="8136904" cy="4602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4091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Редни број</a:t>
                      </a:r>
                      <a:endParaRPr lang="en-GB" sz="20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Наставни предмет</a:t>
                      </a:r>
                      <a:endParaRPr lang="en-GB" sz="20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Седмични и годишњи фонд часова</a:t>
                      </a:r>
                      <a:endParaRPr lang="en-GB" sz="20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Српски језик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Ликовна култура</a:t>
                      </a:r>
                      <a:r>
                        <a:rPr lang="sr-Latn-RS" sz="2400" dirty="0">
                          <a:latin typeface="Times New Roman"/>
                          <a:ea typeface="Calibri"/>
                          <a:cs typeface="Times New Roman"/>
                        </a:rPr>
                        <a:t>       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Музичка култура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7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Моја околина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en-GB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7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Дигитални свијет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74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Физичко и здравствено васпитање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108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805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Васпитни рад у одјељењској заједници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0607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19268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3. разред</a:t>
            </a:r>
          </a:p>
          <a:p>
            <a:pPr algn="just"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Иновирани НПП за основну школу</a:t>
            </a:r>
            <a:endParaRPr kumimoji="0" lang="en-US" sz="11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29207" y="1025588"/>
          <a:ext cx="8229873" cy="4806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3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08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1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3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04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Редни број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Наставни предмет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Седмични и годишњи фонд часова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Српски језик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Ликовна култура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Музичка култура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Times New Roman"/>
                          <a:cs typeface="Times New Roman"/>
                        </a:rPr>
                        <a:t>Моја околина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6.</a:t>
                      </a:r>
                      <a:endParaRPr lang="en-GB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Дигитални свијет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7.</a:t>
                      </a:r>
                      <a:endParaRPr lang="en-GB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Times New Roman"/>
                          <a:cs typeface="Times New Roman"/>
                        </a:rPr>
                        <a:t>Физичко и здравствено васпитање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24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RS" sz="2400" dirty="0"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8.</a:t>
                      </a:r>
                      <a:endParaRPr lang="en-GB" sz="2400" dirty="0"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Васпитни рад у одјељењској заједници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563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2164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9278"/>
            <a:ext cx="8496944" cy="628405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4. разред</a:t>
            </a:r>
          </a:p>
          <a:p>
            <a:pPr algn="just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Иновирани НПП за основну школу</a:t>
            </a:r>
            <a:endParaRPr kumimoji="0" lang="en-US" sz="11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75556" y="975152"/>
          <a:ext cx="7992888" cy="4902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8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79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39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95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Редни број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Наставни предмет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Седмични и годишњи фонд часова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4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Српски језик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Ликовна култура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Природа и друштво</a:t>
                      </a:r>
                      <a:endParaRPr lang="en-GB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GB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en-GB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4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Times New Roman"/>
                          <a:cs typeface="Times New Roman"/>
                        </a:rPr>
                        <a:t>Физичко и здравствено васпитање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4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0" dirty="0">
                          <a:latin typeface="Times New Roman"/>
                          <a:ea typeface="Times New Roman"/>
                          <a:cs typeface="Times New Roman"/>
                        </a:rPr>
                        <a:t>Васпитни рад у одјељењској заједници</a:t>
                      </a:r>
                      <a:endParaRPr lang="en-GB" sz="2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4655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496944" cy="617742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Наставни план и програм за 5. разред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6237312"/>
            <a:ext cx="381000" cy="50800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6427112"/>
            <a:ext cx="324036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Иновирани НПП за основну школу</a:t>
            </a:r>
            <a:endParaRPr kumimoji="0" lang="en-US" sz="11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39552" y="6741368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39552" y="1117114"/>
          <a:ext cx="7992888" cy="4623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52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Редни број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Наставни предмет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bs-Cyrl-BA" sz="2000" b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Седмични и годишњи фонд часова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2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Природа и друштво</a:t>
                      </a:r>
                      <a:endParaRPr lang="en-GB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GB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b="1" dirty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en-GB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8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en-GB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Times New Roman"/>
                          <a:cs typeface="Times New Roman"/>
                        </a:rPr>
                        <a:t>Физичко и здравствено васпитање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b="1" dirty="0">
                          <a:latin typeface="Times New Roman"/>
                          <a:ea typeface="Times New Roman"/>
                          <a:cs typeface="Times New Roman"/>
                        </a:rPr>
                        <a:t>108</a:t>
                      </a:r>
                      <a:endParaRPr lang="en-GB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21063"/>
                  </a:ext>
                </a:extLst>
              </a:tr>
              <a:tr h="7640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3.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Васпитни рад у одјељењској заједници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Cyrl-BA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36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8495006"/>
                  </a:ext>
                </a:extLst>
              </a:tr>
              <a:tr h="534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4.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Српски језик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180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340859"/>
                  </a:ext>
                </a:extLst>
              </a:tr>
              <a:tr h="534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5.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Ликовна култура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72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405987"/>
                  </a:ext>
                </a:extLst>
              </a:tr>
              <a:tr h="534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6. 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Cyrl-R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180</a:t>
                      </a:r>
                      <a:endParaRPr lang="en-GB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373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628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</p:spPr>
        <p:txBody>
          <a:bodyPr/>
          <a:lstStyle/>
          <a:p>
            <a:pPr>
              <a:buNone/>
            </a:pPr>
            <a:endParaRPr lang="en-GB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dirty="0"/>
          </a:p>
        </p:txBody>
      </p:sp>
      <p:sp>
        <p:nvSpPr>
          <p:cNvPr id="4" name="Horizontal Scroll 3"/>
          <p:cNvSpPr/>
          <p:nvPr/>
        </p:nvSpPr>
        <p:spPr>
          <a:xfrm>
            <a:off x="251520" y="116632"/>
            <a:ext cx="8640960" cy="6741368"/>
          </a:xfrm>
          <a:prstGeom prst="horizontalScroll">
            <a:avLst>
              <a:gd name="adj" fmla="val 8121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Планом реформе образовања, између осталог, за ученике основних школа у Републици Српској, развијени су програми за редовну и додатну наставу, те по први пут, ученицима је омогућено да бирају факултативне програме у складу са својим склоностима и интересовањима. 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Школске 2020/21. године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ученике у одјељењима разредне наставе у примјени је иновирани наставни програм за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редовну наставу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енглески језик од 3. до 5. разреда и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математика за 3. разред</a:t>
            </a:r>
            <a:r>
              <a:rPr lang="sr-Latn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(21/22. 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незнатне </a:t>
            </a:r>
            <a:r>
              <a:rPr lang="sr-Cyrl-R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измјене</a:t>
            </a:r>
            <a:r>
              <a:rPr lang="sr-Cyrl-R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 за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додатну наставу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српски језик за 5. разред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математика за 5. разред.</a:t>
            </a:r>
          </a:p>
          <a:p>
            <a:pPr algn="just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endParaRPr lang="sr-Cyrl-R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GB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92728" y="86724"/>
            <a:ext cx="8640960" cy="62068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sr-Cyrl-R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Иновирани наставни програми</a:t>
            </a:r>
            <a:endParaRPr lang="sr-Cyrl-RS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6237312"/>
            <a:ext cx="381000" cy="5080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33400" y="6381328"/>
            <a:ext cx="24544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i="1" dirty="0">
                <a:latin typeface="Times New Roman" pitchFamily="18" charset="0"/>
                <a:cs typeface="Times New Roman" pitchFamily="18" charset="0"/>
              </a:rPr>
              <a:t>Иновирани НПП за основну школу</a:t>
            </a:r>
            <a:endParaRPr lang="en-US" sz="11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5576" y="6669360"/>
            <a:ext cx="1200150" cy="0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71440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4656</TotalTime>
  <Words>2275</Words>
  <Application>Microsoft Office PowerPoint</Application>
  <PresentationFormat>On-screen Show (4:3)</PresentationFormat>
  <Paragraphs>368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Wingdings</vt:lpstr>
      <vt:lpstr>Office Theme</vt:lpstr>
      <vt:lpstr>        Реформски процеси - Иновирани наставни план и програм од првог до петог разреда  основне школе       </vt:lpstr>
      <vt:lpstr>Иновирани НПП за основну школу - законска регулатива</vt:lpstr>
      <vt:lpstr>Иновирани НПП за основну школу - законска регулатива</vt:lpstr>
      <vt:lpstr>  Реформски процеси у основном васпитању и образовању   </vt:lpstr>
      <vt:lpstr>Иновирани наставни план и програм</vt:lpstr>
      <vt:lpstr>PowerPoint Presentation</vt:lpstr>
      <vt:lpstr>PowerPoint Presentation</vt:lpstr>
      <vt:lpstr>PowerPoint Presentation</vt:lpstr>
      <vt:lpstr>Иновирани наставни програми</vt:lpstr>
      <vt:lpstr>Факултативни програми</vt:lpstr>
      <vt:lpstr>Иновирани наставни програми</vt:lpstr>
      <vt:lpstr>Иновирани наставни програми</vt:lpstr>
      <vt:lpstr>Иновирани наставни програми - исходи учења </vt:lpstr>
      <vt:lpstr>Подсјетник – планирање, програмирање и припремање процеса учења и поучавања</vt:lpstr>
      <vt:lpstr>Подсјетник – планирање, програмирање и припремање процеса учења и поучавања</vt:lpstr>
      <vt:lpstr>Питања и дилеме</vt:lpstr>
      <vt:lpstr>  Нови уџбеници за основну школу  (2022/23. година) ( </vt:lpstr>
      <vt:lpstr>    Дигитални садржај уз уџбенике  за основну школу   ( </vt:lpstr>
      <vt:lpstr>  Приручници за наставнике    (Сајт Републичког педагошког завода,  Корисни материјали) ( </vt:lpstr>
      <vt:lpstr> Питања за рефлексију </vt:lpstr>
    </vt:vector>
  </TitlesOfParts>
  <Company>Republicki pedagoski zavod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ФАКУЛТАТИВНА НАСТАВА У ФУНКЦИЈИ РАЗВОЈА СПЕЦИФИЧНИХ СПОСОБНОСТИ, ВЈЕШТИНА И КОМПЕТЕНЦИЈА УЧЕНИКА  Обука за наставнике основне школе</dc:title>
  <dc:creator>Gordana Popadic</dc:creator>
  <cp:lastModifiedBy>Slađana Vilotić</cp:lastModifiedBy>
  <cp:revision>679</cp:revision>
  <dcterms:created xsi:type="dcterms:W3CDTF">2020-10-14T13:36:52Z</dcterms:created>
  <dcterms:modified xsi:type="dcterms:W3CDTF">2022-08-17T09:34:07Z</dcterms:modified>
</cp:coreProperties>
</file>