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98" r:id="rId2"/>
    <p:sldId id="283" r:id="rId3"/>
    <p:sldId id="284" r:id="rId4"/>
    <p:sldId id="258" r:id="rId5"/>
    <p:sldId id="286" r:id="rId6"/>
    <p:sldId id="287" r:id="rId7"/>
    <p:sldId id="288" r:id="rId8"/>
    <p:sldId id="260" r:id="rId9"/>
    <p:sldId id="290" r:id="rId10"/>
    <p:sldId id="262" r:id="rId11"/>
    <p:sldId id="289" r:id="rId12"/>
    <p:sldId id="291" r:id="rId13"/>
    <p:sldId id="264" r:id="rId14"/>
    <p:sldId id="285" r:id="rId15"/>
    <p:sldId id="271" r:id="rId16"/>
    <p:sldId id="272" r:id="rId17"/>
    <p:sldId id="292" r:id="rId18"/>
    <p:sldId id="293" r:id="rId19"/>
    <p:sldId id="294" r:id="rId20"/>
    <p:sldId id="295" r:id="rId21"/>
    <p:sldId id="278" r:id="rId22"/>
    <p:sldId id="279" r:id="rId23"/>
    <p:sldId id="280" r:id="rId24"/>
    <p:sldId id="281" r:id="rId25"/>
    <p:sldId id="282" r:id="rId26"/>
    <p:sldId id="274" r:id="rId27"/>
    <p:sldId id="275" r:id="rId28"/>
    <p:sldId id="296" r:id="rId29"/>
    <p:sldId id="297" r:id="rId30"/>
    <p:sldId id="299" r:id="rId31"/>
    <p:sldId id="277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A23C"/>
    <a:srgbClr val="FFD85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68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009FA7-9155-47D9-8DCD-D97906145899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9287D2-94AB-497C-B870-5B59FFA4C15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078D01-3630-4D97-A0C0-24250C45A1A0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E48EED-29C5-418C-9251-FA1677ABE2C7}" type="slidenum">
              <a:rPr lang="en-US"/>
              <a:pPr/>
              <a:t>29</a:t>
            </a:fld>
            <a:endParaRPr lang="en-US" dirty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3DA26-A6B0-4C30-80A8-1188B05C87D7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4D6F1-4DDB-4372-8658-6D88CB4914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3DA26-A6B0-4C30-80A8-1188B05C87D7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4D6F1-4DDB-4372-8658-6D88CB4914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3DA26-A6B0-4C30-80A8-1188B05C87D7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4D6F1-4DDB-4372-8658-6D88CB4914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3DA26-A6B0-4C30-80A8-1188B05C87D7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4D6F1-4DDB-4372-8658-6D88CB4914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3DA26-A6B0-4C30-80A8-1188B05C87D7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C14D6F1-4DDB-4372-8658-6D88CB4914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3DA26-A6B0-4C30-80A8-1188B05C87D7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4D6F1-4DDB-4372-8658-6D88CB4914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3DA26-A6B0-4C30-80A8-1188B05C87D7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4D6F1-4DDB-4372-8658-6D88CB4914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3DA26-A6B0-4C30-80A8-1188B05C87D7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4D6F1-4DDB-4372-8658-6D88CB4914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3DA26-A6B0-4C30-80A8-1188B05C87D7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4D6F1-4DDB-4372-8658-6D88CB4914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3DA26-A6B0-4C30-80A8-1188B05C87D7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4D6F1-4DDB-4372-8658-6D88CB4914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3DA26-A6B0-4C30-80A8-1188B05C87D7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4D6F1-4DDB-4372-8658-6D88CB4914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853DA26-A6B0-4C30-80A8-1188B05C87D7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14D6F1-4DDB-4372-8658-6D88CB4914A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sz.edu.rs/test/dokumenta/su/ocenjivanje_ucenika.ppt" TargetMode="Externa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0"/>
            <a:ext cx="8610600" cy="4191000"/>
          </a:xfrm>
        </p:spPr>
        <p:txBody>
          <a:bodyPr>
            <a:normAutofit/>
          </a:bodyPr>
          <a:lstStyle/>
          <a:p>
            <a:pPr algn="ctr"/>
            <a:r>
              <a:rPr lang="sr-Cyrl-RS" sz="4000" b="1" i="1" dirty="0" smtClean="0">
                <a:latin typeface="Comic Sans MS" pitchFamily="66" charset="0"/>
              </a:rPr>
              <a:t>ПРАЋЕЊЕ И ОЦЈЕЊИВАЊЕ </a:t>
            </a:r>
            <a:r>
              <a:rPr lang="sr-Cyrl-RS" sz="2800" b="1" i="1" dirty="0" smtClean="0">
                <a:latin typeface="Comic Sans MS" pitchFamily="66" charset="0"/>
              </a:rPr>
              <a:t>(ПАЋЕЊЕ И УЦЈЕЊИВАЊЕ) </a:t>
            </a:r>
            <a:br>
              <a:rPr lang="sr-Cyrl-RS" sz="2800" b="1" i="1" dirty="0" smtClean="0">
                <a:latin typeface="Comic Sans MS" pitchFamily="66" charset="0"/>
              </a:rPr>
            </a:br>
            <a:r>
              <a:rPr lang="sr-Cyrl-RS" sz="4000" b="1" i="1" dirty="0" smtClean="0">
                <a:latin typeface="Comic Sans MS" pitchFamily="66" charset="0"/>
              </a:rPr>
              <a:t>УЧЕНИКА</a:t>
            </a:r>
            <a:endParaRPr lang="en-US" sz="4000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562600"/>
            <a:ext cx="6400800" cy="106680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Милисав Кнежевић, Горан Јанковић</a:t>
            </a:r>
          </a:p>
          <a:p>
            <a:pPr algn="ctr"/>
            <a:r>
              <a:rPr lang="sr-Cyrl-RS" sz="1800" dirty="0" smtClean="0">
                <a:latin typeface="Times New Roman" pitchFamily="18" charset="0"/>
                <a:cs typeface="Times New Roman" pitchFamily="18" charset="0"/>
              </a:rPr>
              <a:t>Инспектори-просвјетни савјетници за математику</a:t>
            </a:r>
          </a:p>
          <a:p>
            <a:pPr algn="ctr"/>
            <a:r>
              <a:rPr lang="sr-Cyrl-RS" sz="1800" dirty="0" smtClean="0">
                <a:latin typeface="Times New Roman" pitchFamily="18" charset="0"/>
                <a:cs typeface="Times New Roman" pitchFamily="18" charset="0"/>
              </a:rPr>
              <a:t>Републички педагошки завод Републике Српске</a:t>
            </a:r>
          </a:p>
          <a:p>
            <a:pPr algn="ctr"/>
            <a:r>
              <a:rPr lang="sr-Cyrl-RS" sz="1800" dirty="0" smtClean="0">
                <a:latin typeface="Times New Roman" pitchFamily="18" charset="0"/>
                <a:cs typeface="Times New Roman" pitchFamily="18" charset="0"/>
              </a:rPr>
              <a:t>Август 2017</a:t>
            </a:r>
            <a:r>
              <a:rPr lang="sr-Cyrl-RS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1" descr="RS_A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188913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828800" y="1066800"/>
            <a:ext cx="533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РЕПУБЛИКА СРПСКА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МИНИСТАРСТВО ПРОСВЈЕТЕ И КУЛТУРЕ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dirty="0" smtClean="0"/>
              <a:t>РЕПУБЛИЧКИ ПЕДАГОШКИ ЗАВОД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sr-Cyrl-CS" dirty="0" smtClean="0">
                <a:solidFill>
                  <a:srgbClr val="BAA23C"/>
                </a:solidFill>
                <a:latin typeface="Comic Sans MS" pitchFamily="66" charset="0"/>
              </a:rPr>
              <a:t>Принципи оцјењивања </a:t>
            </a:r>
            <a:br>
              <a:rPr lang="sr-Cyrl-CS" dirty="0" smtClean="0">
                <a:solidFill>
                  <a:srgbClr val="BAA23C"/>
                </a:solidFill>
                <a:latin typeface="Comic Sans MS" pitchFamily="66" charset="0"/>
              </a:rPr>
            </a:br>
            <a:endParaRPr lang="sr-Latn-CS" dirty="0" smtClean="0">
              <a:solidFill>
                <a:srgbClr val="BAA23C"/>
              </a:solidFill>
              <a:latin typeface="Comic Sans MS" pitchFamily="66" charset="0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85750" y="1214438"/>
            <a:ext cx="8643938" cy="5338762"/>
          </a:xfrm>
        </p:spPr>
        <p:txBody>
          <a:bodyPr>
            <a:normAutofit fontScale="85000" lnSpcReduction="10000"/>
          </a:bodyPr>
          <a:lstStyle/>
          <a:p>
            <a:pPr marL="274320" indent="-274320">
              <a:buFont typeface="Wingdings" pitchFamily="2" charset="2"/>
              <a:buChar char="Ø"/>
              <a:defRPr/>
            </a:pPr>
            <a:r>
              <a:rPr lang="sr-Cyrl-CS" sz="3500" dirty="0" smtClean="0">
                <a:latin typeface="Comic Sans MS" pitchFamily="66" charset="0"/>
              </a:rPr>
              <a:t>релевантност/валидност </a:t>
            </a:r>
            <a:r>
              <a:rPr lang="sr-Latn-RS" sz="3500" dirty="0" smtClean="0">
                <a:latin typeface="Comic Sans MS" pitchFamily="66" charset="0"/>
              </a:rPr>
              <a:t>- </a:t>
            </a:r>
            <a:r>
              <a:rPr lang="sr-Cyrl-RS" sz="2000" dirty="0" smtClean="0">
                <a:latin typeface="Comic Sans MS" pitchFamily="66" charset="0"/>
              </a:rPr>
              <a:t>мјери оно што желимо;</a:t>
            </a:r>
          </a:p>
          <a:p>
            <a:pPr marL="274320" indent="-274320">
              <a:buFont typeface="Wingdings" pitchFamily="2" charset="2"/>
              <a:buChar char="Ø"/>
              <a:defRPr/>
            </a:pPr>
            <a:r>
              <a:rPr lang="sr-Cyrl-CS" sz="3500" dirty="0" smtClean="0">
                <a:latin typeface="Comic Sans MS" pitchFamily="66" charset="0"/>
              </a:rPr>
              <a:t>објективност –</a:t>
            </a:r>
            <a:r>
              <a:rPr lang="sr-Latn-RS" sz="3500" dirty="0" smtClean="0">
                <a:latin typeface="Comic Sans MS" pitchFamily="66" charset="0"/>
              </a:rPr>
              <a:t> </a:t>
            </a:r>
            <a:r>
              <a:rPr lang="sr-Cyrl-RS" sz="2200" dirty="0" smtClean="0">
                <a:latin typeface="Comic Sans MS" pitchFamily="66" charset="0"/>
              </a:rPr>
              <a:t>не зависи од инструмента и оног који очитава;</a:t>
            </a:r>
            <a:endParaRPr lang="sr-Cyrl-CS" sz="1500" dirty="0" smtClean="0">
              <a:latin typeface="Comic Sans MS" pitchFamily="66" charset="0"/>
            </a:endParaRPr>
          </a:p>
          <a:p>
            <a:pPr marL="274320" indent="-274320">
              <a:buFont typeface="Wingdings" pitchFamily="2" charset="2"/>
              <a:buChar char="Ø"/>
              <a:defRPr/>
            </a:pPr>
            <a:r>
              <a:rPr lang="sr-Cyrl-CS" sz="3500" dirty="0" smtClean="0">
                <a:latin typeface="Comic Sans MS" pitchFamily="66" charset="0"/>
              </a:rPr>
              <a:t>правичност – </a:t>
            </a:r>
            <a:r>
              <a:rPr lang="sr-Cyrl-CS" sz="2000" dirty="0" smtClean="0">
                <a:latin typeface="Comic Sans MS" pitchFamily="66" charset="0"/>
              </a:rPr>
              <a:t>узастопна мјерења исте величине дају исти резултат</a:t>
            </a:r>
            <a:endParaRPr lang="sr-Cyrl-CS" sz="3500" dirty="0" smtClean="0">
              <a:latin typeface="Comic Sans MS" pitchFamily="66" charset="0"/>
            </a:endParaRPr>
          </a:p>
          <a:p>
            <a:pPr marL="274320" indent="-274320">
              <a:buFont typeface="Wingdings" pitchFamily="2" charset="2"/>
              <a:buChar char="Ø"/>
              <a:defRPr/>
            </a:pPr>
            <a:r>
              <a:rPr lang="sr-Cyrl-CS" sz="3500" dirty="0" smtClean="0">
                <a:latin typeface="Comic Sans MS" pitchFamily="66" charset="0"/>
              </a:rPr>
              <a:t>осјетљивост – </a:t>
            </a:r>
            <a:r>
              <a:rPr lang="sr-Cyrl-CS" sz="2200" dirty="0" smtClean="0">
                <a:latin typeface="Comic Sans MS" pitchFamily="66" charset="0"/>
              </a:rPr>
              <a:t>мјери довољно мале разлике </a:t>
            </a:r>
          </a:p>
          <a:p>
            <a:pPr marL="274320" indent="-274320">
              <a:buFont typeface="Wingdings" pitchFamily="2" charset="2"/>
              <a:buChar char="Ø"/>
              <a:defRPr/>
            </a:pPr>
            <a:r>
              <a:rPr lang="sr-Cyrl-CS" sz="3500" dirty="0" smtClean="0">
                <a:latin typeface="Comic Sans MS" pitchFamily="66" charset="0"/>
              </a:rPr>
              <a:t>разноврсност начина оцењивања</a:t>
            </a:r>
          </a:p>
          <a:p>
            <a:pPr marL="274320" indent="-274320">
              <a:buFont typeface="Wingdings" pitchFamily="2" charset="2"/>
              <a:buChar char="Ø"/>
              <a:defRPr/>
            </a:pPr>
            <a:r>
              <a:rPr lang="sr-Cyrl-CS" sz="3500" dirty="0" smtClean="0">
                <a:latin typeface="Comic Sans MS" pitchFamily="66" charset="0"/>
              </a:rPr>
              <a:t>инструктивност </a:t>
            </a:r>
          </a:p>
          <a:p>
            <a:pPr marL="274320" indent="-274320">
              <a:buFont typeface="Wingdings" pitchFamily="2" charset="2"/>
              <a:buChar char="Ø"/>
              <a:defRPr/>
            </a:pPr>
            <a:r>
              <a:rPr lang="sr-Cyrl-CS" sz="3500" dirty="0" smtClean="0">
                <a:latin typeface="Comic Sans MS" pitchFamily="66" charset="0"/>
              </a:rPr>
              <a:t>јавност </a:t>
            </a:r>
          </a:p>
          <a:p>
            <a:pPr marL="274320" indent="-274320">
              <a:buFont typeface="Wingdings" pitchFamily="2" charset="2"/>
              <a:buChar char="Ø"/>
              <a:defRPr/>
            </a:pPr>
            <a:r>
              <a:rPr lang="sr-Cyrl-CS" sz="3500" dirty="0" smtClean="0">
                <a:latin typeface="Comic Sans MS" pitchFamily="66" charset="0"/>
              </a:rPr>
              <a:t>редовност</a:t>
            </a:r>
          </a:p>
          <a:p>
            <a:pPr marL="274320" indent="-274320">
              <a:buFont typeface="Wingdings" pitchFamily="2" charset="2"/>
              <a:buChar char="Ø"/>
              <a:defRPr/>
            </a:pPr>
            <a:r>
              <a:rPr lang="sr-Cyrl-CS" sz="3500" dirty="0" smtClean="0">
                <a:latin typeface="Comic Sans MS" pitchFamily="66" charset="0"/>
              </a:rPr>
              <a:t>благовременост </a:t>
            </a:r>
          </a:p>
          <a:p>
            <a:pPr marL="274320" indent="-274320">
              <a:buFont typeface="Wingdings" pitchFamily="2" charset="2"/>
              <a:buChar char="Ø"/>
              <a:defRPr/>
            </a:pPr>
            <a:r>
              <a:rPr lang="sr-Cyrl-CS" sz="3500" dirty="0" smtClean="0">
                <a:latin typeface="Comic Sans MS" pitchFamily="66" charset="0"/>
              </a:rPr>
              <a:t>...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sr-Cyrl-CS" sz="3500" dirty="0" smtClean="0">
              <a:latin typeface="Comic Sans MS" pitchFamily="66" charset="0"/>
            </a:endParaRPr>
          </a:p>
          <a:p>
            <a:pPr marL="274320" indent="-274320" algn="r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sr-Latn-CS" sz="2800" dirty="0" smtClean="0">
              <a:latin typeface="Comic Sans MS" pitchFamily="66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sr-Latn-CS" dirty="0" smtClean="0">
              <a:latin typeface="Comic Sans MS" pitchFamily="66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1A6716D-5C87-4E76-B7FB-90641E019249}" type="slidenum">
              <a:rPr lang="sr-Latn-CS" smtClean="0"/>
              <a:pPr/>
              <a:t>10</a:t>
            </a:fld>
            <a:endParaRPr lang="sr-Latn-CS" smtClean="0"/>
          </a:p>
        </p:txBody>
      </p:sp>
      <p:pic>
        <p:nvPicPr>
          <p:cNvPr id="6149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4724400"/>
            <a:ext cx="2514600" cy="177165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914400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sr-Cyrl-RS" sz="3200" b="1" dirty="0" smtClean="0">
                <a:solidFill>
                  <a:srgbClr val="BAA23C"/>
                </a:solidFill>
                <a:latin typeface="Comic Sans MS" pitchFamily="66" charset="0"/>
              </a:rPr>
              <a:t>ЕФИКАСНО И ТРАДИЦИОНАЛНО ОЦЈЕЊИВАЊЕ</a:t>
            </a:r>
            <a:endParaRPr lang="en-US" sz="3200" b="1" dirty="0" smtClean="0">
              <a:solidFill>
                <a:srgbClr val="BAA23C"/>
              </a:solidFill>
              <a:latin typeface="Comic Sans MS" pitchFamily="66" charset="0"/>
            </a:endParaRPr>
          </a:p>
        </p:txBody>
      </p:sp>
      <p:sp>
        <p:nvSpPr>
          <p:cNvPr id="31748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304800" y="1371600"/>
            <a:ext cx="4191000" cy="4953000"/>
          </a:xfrm>
        </p:spPr>
        <p:txBody>
          <a:bodyPr>
            <a:no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Cyrl-RS" sz="2000" b="1" dirty="0" smtClean="0">
                <a:latin typeface="Comic Sans MS" pitchFamily="66" charset="0"/>
              </a:rPr>
              <a:t>Континуирано</a:t>
            </a:r>
            <a:r>
              <a:rPr lang="hr-HR" sz="2000" dirty="0" smtClean="0">
                <a:latin typeface="Comic Sans MS" pitchFamily="66" charset="0"/>
              </a:rPr>
              <a:t> – </a:t>
            </a:r>
            <a:r>
              <a:rPr lang="sr-Cyrl-RS" sz="2000" dirty="0" smtClean="0">
                <a:latin typeface="Comic Sans MS" pitchFamily="66" charset="0"/>
              </a:rPr>
              <a:t>више</a:t>
            </a:r>
            <a:r>
              <a:rPr lang="hr-HR" sz="2000" dirty="0" smtClean="0">
                <a:latin typeface="Comic Sans MS" pitchFamily="66" charset="0"/>
              </a:rPr>
              <a:t> </a:t>
            </a:r>
            <a:r>
              <a:rPr lang="sr-Cyrl-RS" sz="2000" dirty="0" smtClean="0">
                <a:latin typeface="Comic Sans MS" pitchFamily="66" charset="0"/>
              </a:rPr>
              <a:t>формативно</a:t>
            </a:r>
            <a:endParaRPr lang="hr-HR" sz="2000" dirty="0" smtClean="0"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sr-Cyrl-RS" sz="2000" dirty="0" smtClean="0">
                <a:latin typeface="Comic Sans MS" pitchFamily="66" charset="0"/>
              </a:rPr>
              <a:t>Користи се </a:t>
            </a:r>
            <a:r>
              <a:rPr lang="sr-Cyrl-RS" sz="2000" b="1" dirty="0" smtClean="0">
                <a:latin typeface="Comic Sans MS" pitchFamily="66" charset="0"/>
              </a:rPr>
              <a:t>различитим изворима и начинима</a:t>
            </a:r>
            <a:r>
              <a:rPr lang="hr-HR" sz="2000" b="1" dirty="0" smtClean="0">
                <a:latin typeface="Comic Sans MS" pitchFamily="66" charset="0"/>
              </a:rPr>
              <a:t> </a:t>
            </a:r>
            <a:r>
              <a:rPr lang="sr-Cyrl-RS" sz="2000" b="1" dirty="0" smtClean="0">
                <a:latin typeface="Comic Sans MS" pitchFamily="66" charset="0"/>
              </a:rPr>
              <a:t> </a:t>
            </a:r>
            <a:r>
              <a:rPr lang="sr-Cyrl-RS" sz="2000" dirty="0" smtClean="0">
                <a:latin typeface="Comic Sans MS" pitchFamily="66" charset="0"/>
              </a:rPr>
              <a:t>да се процијени напредовање дјетета (ученика)</a:t>
            </a:r>
            <a:endParaRPr lang="hr-HR" sz="2000" dirty="0" smtClean="0"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sr-Cyrl-RS" sz="2000" dirty="0" smtClean="0">
                <a:latin typeface="Comic Sans MS" pitchFamily="66" charset="0"/>
              </a:rPr>
              <a:t>Прати све </a:t>
            </a:r>
            <a:r>
              <a:rPr lang="sr-Cyrl-RS" sz="2000" b="1" dirty="0" smtClean="0">
                <a:latin typeface="Comic Sans MS" pitchFamily="66" charset="0"/>
              </a:rPr>
              <a:t>нивое мишљења </a:t>
            </a:r>
            <a:r>
              <a:rPr lang="sr-Cyrl-RS" sz="2000" dirty="0" smtClean="0">
                <a:latin typeface="Comic Sans MS" pitchFamily="66" charset="0"/>
              </a:rPr>
              <a:t>и подстиче критичко мишљење</a:t>
            </a:r>
            <a:endParaRPr lang="hr-HR" sz="2000" dirty="0" smtClean="0"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sr-Cyrl-RS" sz="2000" dirty="0" smtClean="0">
                <a:latin typeface="Comic Sans MS" pitchFamily="66" charset="0"/>
              </a:rPr>
              <a:t>Има јасне </a:t>
            </a:r>
            <a:r>
              <a:rPr lang="sr-Cyrl-RS" sz="2000" b="1" dirty="0" smtClean="0">
                <a:latin typeface="Comic Sans MS" pitchFamily="66" charset="0"/>
              </a:rPr>
              <a:t>критеријуме </a:t>
            </a:r>
            <a:r>
              <a:rPr lang="sr-Cyrl-RS" sz="2000" dirty="0" smtClean="0">
                <a:latin typeface="Comic Sans MS" pitchFamily="66" charset="0"/>
              </a:rPr>
              <a:t>и</a:t>
            </a:r>
            <a:r>
              <a:rPr lang="sr-Cyrl-RS" sz="2000" b="1" dirty="0" smtClean="0">
                <a:latin typeface="Comic Sans MS" pitchFamily="66" charset="0"/>
              </a:rPr>
              <a:t> </a:t>
            </a:r>
            <a:r>
              <a:rPr lang="sr-Cyrl-RS" sz="2000" dirty="0" smtClean="0">
                <a:latin typeface="Comic Sans MS" pitchFamily="66" charset="0"/>
              </a:rPr>
              <a:t>исходе</a:t>
            </a:r>
            <a:endParaRPr lang="hr-HR" sz="2000" dirty="0" smtClean="0"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sr-Cyrl-RS" sz="2000" dirty="0" smtClean="0">
                <a:latin typeface="Comic Sans MS" pitchFamily="66" charset="0"/>
              </a:rPr>
              <a:t>Укључује </a:t>
            </a:r>
            <a:r>
              <a:rPr lang="sr-Cyrl-RS" sz="2000" b="1" dirty="0" smtClean="0">
                <a:latin typeface="Comic Sans MS" pitchFamily="66" charset="0"/>
              </a:rPr>
              <a:t>ученике</a:t>
            </a:r>
            <a:r>
              <a:rPr lang="hr-HR" sz="2000" dirty="0" smtClean="0">
                <a:latin typeface="Comic Sans MS" pitchFamily="66" charset="0"/>
              </a:rPr>
              <a:t> </a:t>
            </a:r>
            <a:r>
              <a:rPr lang="sr-Cyrl-RS" sz="2000" dirty="0" smtClean="0">
                <a:latin typeface="Comic Sans MS" pitchFamily="66" charset="0"/>
              </a:rPr>
              <a:t>и подстиче на самооцјењивање</a:t>
            </a:r>
            <a:endParaRPr lang="en-US" sz="2000" dirty="0" smtClean="0">
              <a:latin typeface="Comic Sans MS" pitchFamily="66" charset="0"/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648200" y="1524000"/>
            <a:ext cx="4267200" cy="472440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sr-Cyrl-RS" sz="2200" dirty="0" smtClean="0">
                <a:latin typeface="Comic Sans MS" pitchFamily="66" charset="0"/>
              </a:rPr>
              <a:t>Једнократно</a:t>
            </a:r>
            <a:r>
              <a:rPr lang="hr-HR" sz="2200" dirty="0" smtClean="0">
                <a:latin typeface="Comic Sans MS" pitchFamily="66" charset="0"/>
              </a:rPr>
              <a:t> – </a:t>
            </a:r>
            <a:r>
              <a:rPr lang="sr-Cyrl-RS" sz="2200" dirty="0" smtClean="0">
                <a:latin typeface="Comic Sans MS" pitchFamily="66" charset="0"/>
              </a:rPr>
              <a:t>сумативно</a:t>
            </a:r>
            <a:endParaRPr lang="hr-HR" sz="2200" dirty="0" smtClean="0">
              <a:latin typeface="Comic Sans MS" pitchFamily="66" charset="0"/>
            </a:endParaRPr>
          </a:p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sr-Cyrl-RS" sz="2200" dirty="0" smtClean="0">
                <a:latin typeface="Comic Sans MS" pitchFamily="66" charset="0"/>
              </a:rPr>
              <a:t>Углавном писмено и усмено</a:t>
            </a:r>
            <a:endParaRPr lang="hr-HR" sz="2200" dirty="0" smtClean="0">
              <a:latin typeface="Comic Sans MS" pitchFamily="66" charset="0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sr-Cyrl-RS" sz="2200" dirty="0" smtClean="0">
                <a:latin typeface="Comic Sans MS" pitchFamily="66" charset="0"/>
              </a:rPr>
              <a:t>Углавном се фокусира на памћење чињеница</a:t>
            </a:r>
            <a:endParaRPr lang="hr-HR" sz="2200" dirty="0" smtClean="0">
              <a:latin typeface="Comic Sans MS" pitchFamily="66" charset="0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sr-Cyrl-RS" sz="2200" dirty="0" smtClean="0">
                <a:latin typeface="Comic Sans MS" pitchFamily="66" charset="0"/>
              </a:rPr>
              <a:t>Критеријуми су често субјективни</a:t>
            </a:r>
            <a:endParaRPr lang="hr-HR" sz="2200" dirty="0" smtClean="0">
              <a:latin typeface="Comic Sans MS" pitchFamily="66" charset="0"/>
            </a:endParaRP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sr-Cyrl-RS" sz="2200" dirty="0" smtClean="0">
                <a:latin typeface="Comic Sans MS" pitchFamily="66" charset="0"/>
              </a:rPr>
              <a:t>Формално укључује ученике </a:t>
            </a:r>
            <a:r>
              <a:rPr lang="hr-HR" sz="2200" dirty="0" smtClean="0">
                <a:latin typeface="Comic Sans MS" pitchFamily="66" charset="0"/>
              </a:rPr>
              <a:t>– </a:t>
            </a:r>
            <a:r>
              <a:rPr lang="sr-Cyrl-RS" sz="2200" dirty="0" smtClean="0">
                <a:latin typeface="Comic Sans MS" pitchFamily="66" charset="0"/>
              </a:rPr>
              <a:t>не оснажује самопроцјењивање</a:t>
            </a:r>
            <a:endParaRPr lang="hr-HR" sz="2200" dirty="0" smtClean="0">
              <a:latin typeface="Comic Sans MS" pitchFamily="66" charset="0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endParaRPr lang="en-US" sz="2000" dirty="0" smtClean="0">
              <a:latin typeface="Verdana" pitchFamily="34" charset="0"/>
            </a:endParaRPr>
          </a:p>
        </p:txBody>
      </p:sp>
      <p:sp>
        <p:nvSpPr>
          <p:cNvPr id="5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A03021-748D-4457-8DCD-ECDAC6420688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uild="p" autoUpdateAnimBg="0"/>
      <p:bldP spid="31749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25"/>
          </a:xfrm>
        </p:spPr>
        <p:txBody>
          <a:bodyPr/>
          <a:lstStyle/>
          <a:p>
            <a:pPr algn="ctr" eaLnBrk="1" hangingPunct="1"/>
            <a:r>
              <a:rPr lang="en-US" sz="4000" dirty="0" smtClean="0">
                <a:solidFill>
                  <a:srgbClr val="BAA23C"/>
                </a:solidFill>
                <a:latin typeface="Comic Sans MS" pitchFamily="66" charset="0"/>
              </a:rPr>
              <a:t>ШТА ЈЕ НОВО ?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42875" y="1524000"/>
            <a:ext cx="9001125" cy="51196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dirty="0" smtClean="0">
                <a:latin typeface="Comic Sans MS" pitchFamily="66" charset="0"/>
              </a:rPr>
              <a:t>ученик се оспособљава за објективну процјену сопствених постигнућа и постигнућа других ученика;</a:t>
            </a:r>
          </a:p>
          <a:p>
            <a:pPr eaLnBrk="1" hangingPunct="1">
              <a:defRPr/>
            </a:pPr>
            <a:r>
              <a:rPr lang="sr-Cyrl-CS" dirty="0" smtClean="0">
                <a:latin typeface="Comic Sans MS" pitchFamily="66" charset="0"/>
              </a:rPr>
              <a:t>оцјењивање без дискриминације и издвајања по било ком основу;</a:t>
            </a:r>
          </a:p>
          <a:p>
            <a:pPr eaLnBrk="1" hangingPunct="1">
              <a:defRPr/>
            </a:pPr>
            <a:r>
              <a:rPr lang="sr-Cyrl-CS" dirty="0" smtClean="0">
                <a:latin typeface="Comic Sans MS" pitchFamily="66" charset="0"/>
              </a:rPr>
              <a:t>уважавање индивидуалних разлика, потреба, узраста, претходних постигнућа ученика;</a:t>
            </a:r>
          </a:p>
          <a:p>
            <a:pPr eaLnBrk="1" hangingPunct="1">
              <a:defRPr/>
            </a:pPr>
            <a:r>
              <a:rPr lang="sr-Cyrl-CS" dirty="0" smtClean="0">
                <a:latin typeface="Comic Sans MS" pitchFamily="66" charset="0"/>
              </a:rPr>
              <a:t>уважавање тренутних услова у којима се оцјењивање одвија</a:t>
            </a:r>
            <a:r>
              <a:rPr lang="sr-Cyrl-RS" dirty="0" smtClean="0">
                <a:latin typeface="Comic Sans MS" pitchFamily="66" charset="0"/>
              </a:rPr>
              <a:t>.</a:t>
            </a:r>
            <a:endParaRPr lang="en-US" dirty="0" smtClean="0">
              <a:latin typeface="Comic Sans MS" pitchFamily="66" charset="0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D73D3ED-BDAB-47DE-9CC3-5DDBDC197C87}" type="slidenum">
              <a:rPr lang="sr-Latn-CS" smtClean="0"/>
              <a:pPr/>
              <a:t>12</a:t>
            </a:fld>
            <a:endParaRPr lang="sr-Latn-CS" smtClean="0"/>
          </a:p>
        </p:txBody>
      </p:sp>
      <p:pic>
        <p:nvPicPr>
          <p:cNvPr id="717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228600"/>
            <a:ext cx="1290637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141763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000" b="1" dirty="0" smtClean="0">
                <a:solidFill>
                  <a:srgbClr val="BAA23C"/>
                </a:solidFill>
                <a:latin typeface="Comic Sans MS" pitchFamily="66" charset="0"/>
              </a:rPr>
              <a:t>Зашто је важно о</a:t>
            </a:r>
            <a:r>
              <a:rPr lang="sr-Cyrl-CS" sz="3000" b="1" dirty="0" smtClean="0">
                <a:solidFill>
                  <a:srgbClr val="BAA23C"/>
                </a:solidFill>
                <a:latin typeface="Comic Sans MS" pitchFamily="66" charset="0"/>
              </a:rPr>
              <a:t>способљавање за објективну процјену сопствених постигнућа?</a:t>
            </a:r>
            <a:endParaRPr lang="en-US" sz="3000" b="1" dirty="0" smtClean="0">
              <a:solidFill>
                <a:srgbClr val="BAA23C"/>
              </a:solidFill>
              <a:latin typeface="Comic Sans MS" pitchFamily="66" charset="0"/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0" y="1428750"/>
            <a:ext cx="9144000" cy="5276850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sr-Cyrl-RS" sz="2800" dirty="0" smtClean="0">
                <a:latin typeface="Comic Sans MS" pitchFamily="66" charset="0"/>
              </a:rPr>
              <a:t>   </a:t>
            </a:r>
            <a:r>
              <a:rPr lang="en-US" sz="2800" dirty="0" smtClean="0">
                <a:latin typeface="Comic Sans MS" pitchFamily="66" charset="0"/>
              </a:rPr>
              <a:t>Важно је да ученици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самостално</a:t>
            </a:r>
            <a:r>
              <a:rPr lang="en-US" sz="2800" dirty="0" smtClean="0">
                <a:latin typeface="Comic Sans MS" pitchFamily="66" charset="0"/>
              </a:rPr>
              <a:t> управљају процесом учења, да издвајају и проц</a:t>
            </a:r>
            <a:r>
              <a:rPr lang="sr-Cyrl-RS" sz="2800" dirty="0" smtClean="0">
                <a:latin typeface="Comic Sans MS" pitchFamily="66" charset="0"/>
              </a:rPr>
              <a:t>ј</a:t>
            </a:r>
            <a:r>
              <a:rPr lang="en-US" sz="2800" dirty="0" smtClean="0">
                <a:latin typeface="Comic Sans MS" pitchFamily="66" charset="0"/>
              </a:rPr>
              <a:t>ењују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критеријуме усп</a:t>
            </a:r>
            <a:r>
              <a:rPr lang="sr-Cyrl-R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ј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ешности, </a:t>
            </a:r>
            <a:r>
              <a:rPr lang="en-US" sz="2800" dirty="0" smtClean="0">
                <a:latin typeface="Comic Sans MS" pitchFamily="66" charset="0"/>
              </a:rPr>
              <a:t>да ум</a:t>
            </a:r>
            <a:r>
              <a:rPr lang="sr-Cyrl-RS" sz="2800" dirty="0" smtClean="0">
                <a:latin typeface="Comic Sans MS" pitchFamily="66" charset="0"/>
              </a:rPr>
              <a:t>и</a:t>
            </a:r>
            <a:r>
              <a:rPr lang="en-US" sz="2800" dirty="0" smtClean="0">
                <a:latin typeface="Comic Sans MS" pitchFamily="66" charset="0"/>
              </a:rPr>
              <a:t>ју да користе резултате самопроц</a:t>
            </a:r>
            <a:r>
              <a:rPr lang="sr-Cyrl-RS" sz="2800" dirty="0" smtClean="0">
                <a:latin typeface="Comic Sans MS" pitchFamily="66" charset="0"/>
              </a:rPr>
              <a:t>ј</a:t>
            </a:r>
            <a:r>
              <a:rPr lang="en-US" sz="2800" dirty="0" smtClean="0">
                <a:latin typeface="Comic Sans MS" pitchFamily="66" charset="0"/>
              </a:rPr>
              <a:t>ене за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боље планирање </a:t>
            </a:r>
            <a:r>
              <a:rPr lang="en-US" sz="2800" dirty="0" smtClean="0">
                <a:latin typeface="Comic Sans MS" pitchFamily="66" charset="0"/>
              </a:rPr>
              <a:t>и повећање сопствене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ефикасности</a:t>
            </a:r>
            <a:r>
              <a:rPr lang="en-US" sz="2800" dirty="0" smtClean="0">
                <a:latin typeface="Comic Sans MS" pitchFamily="66" charset="0"/>
              </a:rPr>
              <a:t> и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самопоуздања</a:t>
            </a:r>
            <a:r>
              <a:rPr lang="en-US" sz="2800" dirty="0" smtClean="0">
                <a:latin typeface="Comic Sans MS" pitchFamily="66" charset="0"/>
              </a:rPr>
              <a:t>, да буду аутономни и самостални у доношењу одлука –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школи и ван ње.</a:t>
            </a:r>
            <a:endParaRPr lang="sr-Cyrl-R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sr-Cyrl-R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2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400" i="1" dirty="0" smtClean="0">
                <a:solidFill>
                  <a:srgbClr val="7030A0"/>
                </a:solidFill>
                <a:latin typeface="Comic Sans MS" pitchFamily="66" charset="0"/>
              </a:rPr>
              <a:t>   </a:t>
            </a:r>
            <a:r>
              <a:rPr lang="en-US" sz="2400" b="1" i="1" dirty="0" smtClean="0">
                <a:solidFill>
                  <a:srgbClr val="7030A0"/>
                </a:solidFill>
                <a:latin typeface="Comic Sans MS" pitchFamily="66" charset="0"/>
              </a:rPr>
              <a:t>Као наставници, о оц</a:t>
            </a:r>
            <a:r>
              <a:rPr lang="sr-Cyrl-RS" sz="2400" b="1" i="1" dirty="0" smtClean="0">
                <a:solidFill>
                  <a:srgbClr val="7030A0"/>
                </a:solidFill>
                <a:latin typeface="Comic Sans MS" pitchFamily="66" charset="0"/>
              </a:rPr>
              <a:t>ј</a:t>
            </a:r>
            <a:r>
              <a:rPr lang="en-US" sz="2400" b="1" i="1" dirty="0" smtClean="0">
                <a:solidFill>
                  <a:srgbClr val="7030A0"/>
                </a:solidFill>
                <a:latin typeface="Comic Sans MS" pitchFamily="66" charset="0"/>
              </a:rPr>
              <a:t>е</a:t>
            </a:r>
            <a:r>
              <a:rPr lang="sr-Cyrl-CS" sz="2400" b="1" i="1" dirty="0" smtClean="0">
                <a:solidFill>
                  <a:srgbClr val="7030A0"/>
                </a:solidFill>
                <a:latin typeface="Comic Sans MS" pitchFamily="66" charset="0"/>
              </a:rPr>
              <a:t>њ</a:t>
            </a:r>
            <a:r>
              <a:rPr lang="en-US" sz="2400" b="1" i="1" dirty="0" smtClean="0">
                <a:solidFill>
                  <a:srgbClr val="7030A0"/>
                </a:solidFill>
                <a:latin typeface="Comic Sans MS" pitchFamily="66" charset="0"/>
              </a:rPr>
              <a:t>ивању би требало да мислите као о нечему што радите </a:t>
            </a:r>
            <a:r>
              <a:rPr lang="en-US" sz="2400" b="1" i="1" u="sng" dirty="0" smtClean="0">
                <a:solidFill>
                  <a:srgbClr val="7030A0"/>
                </a:solidFill>
                <a:latin typeface="Comic Sans MS" pitchFamily="66" charset="0"/>
              </a:rPr>
              <a:t>са ученицима</a:t>
            </a:r>
            <a:r>
              <a:rPr lang="en-US" sz="2400" b="1" i="1" dirty="0" smtClean="0">
                <a:solidFill>
                  <a:srgbClr val="7030A0"/>
                </a:solidFill>
                <a:latin typeface="Comic Sans MS" pitchFamily="66" charset="0"/>
              </a:rPr>
              <a:t>, а н</a:t>
            </a:r>
            <a:r>
              <a:rPr lang="sr-Cyrl-CS" sz="2400" b="1" i="1" dirty="0" smtClean="0">
                <a:solidFill>
                  <a:srgbClr val="7030A0"/>
                </a:solidFill>
                <a:latin typeface="Comic Sans MS" pitchFamily="66" charset="0"/>
              </a:rPr>
              <a:t>е</a:t>
            </a:r>
            <a:r>
              <a:rPr lang="en-US" sz="2400" b="1" i="1" dirty="0" smtClean="0">
                <a:solidFill>
                  <a:srgbClr val="7030A0"/>
                </a:solidFill>
                <a:latin typeface="Comic Sans MS" pitchFamily="66" charset="0"/>
              </a:rPr>
              <a:t> о нечему што радите </a:t>
            </a:r>
            <a:r>
              <a:rPr lang="en-US" sz="2400" b="1" i="1" u="sng" dirty="0" smtClean="0">
                <a:solidFill>
                  <a:srgbClr val="7030A0"/>
                </a:solidFill>
                <a:latin typeface="Comic Sans MS" pitchFamily="66" charset="0"/>
              </a:rPr>
              <a:t>ученицима</a:t>
            </a:r>
            <a:r>
              <a:rPr lang="en-US" sz="2400" b="1" i="1" dirty="0" smtClean="0">
                <a:solidFill>
                  <a:srgbClr val="7030A0"/>
                </a:solidFill>
                <a:latin typeface="Comic Sans MS" pitchFamily="66" charset="0"/>
              </a:rPr>
              <a:t>. </a:t>
            </a:r>
            <a:r>
              <a:rPr lang="sr-Cyrl-CS" sz="2400" b="1" i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US" sz="2000" b="1" i="1" dirty="0" smtClean="0">
                <a:solidFill>
                  <a:srgbClr val="7030A0"/>
                </a:solidFill>
                <a:latin typeface="Comic Sans MS" pitchFamily="66" charset="0"/>
              </a:rPr>
              <a:t>(J. E. Ormrod)</a:t>
            </a:r>
          </a:p>
          <a:p>
            <a:pPr eaLnBrk="1" hangingPunct="1">
              <a:defRPr/>
            </a:pPr>
            <a:endParaRPr lang="en-US" dirty="0" smtClean="0">
              <a:latin typeface="Comic Sans MS" pitchFamily="66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ED311A5-B65C-446A-8BE5-5B56F60E4671}" type="slidenum">
              <a:rPr lang="sr-Latn-CS" smtClean="0"/>
              <a:pPr/>
              <a:t>13</a:t>
            </a:fld>
            <a:endParaRPr lang="sr-Latn-CS" smtClean="0"/>
          </a:p>
        </p:txBody>
      </p:sp>
      <p:pic>
        <p:nvPicPr>
          <p:cNvPr id="8197" name="Picture 5" descr="funn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4419600"/>
            <a:ext cx="1714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sr-Cyrl-RS" sz="4000" dirty="0" smtClean="0">
                <a:solidFill>
                  <a:srgbClr val="BAA23C"/>
                </a:solidFill>
                <a:latin typeface="Comic Sans MS" pitchFamily="66" charset="0"/>
                <a:cs typeface="Times New Roman" panose="02020603050405020304" pitchFamily="18" charset="0"/>
              </a:rPr>
              <a:t>Правилник </a:t>
            </a:r>
            <a:endParaRPr lang="bs-Latn-BA" sz="4000" dirty="0">
              <a:solidFill>
                <a:srgbClr val="BAA23C"/>
              </a:solidFill>
              <a:latin typeface="Comic Sans MS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sz="quarter" idx="1"/>
          </p:nvPr>
        </p:nvSpPr>
        <p:spPr>
          <a:xfrm>
            <a:off x="0" y="990600"/>
            <a:ext cx="9144000" cy="58674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sr-Cyrl-RS" dirty="0" smtClean="0">
                <a:latin typeface="Comic Sans MS" pitchFamily="66" charset="0"/>
                <a:cs typeface="Times New Roman" panose="02020603050405020304" pitchFamily="18" charset="0"/>
              </a:rPr>
              <a:t>Члан 7.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Основни елементи вредновања ученичких знања, вјештина и способности и њихове примјене су: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а) познавање и разумијевање наставних садржаја,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б) усмено и писмено изражавање, у складу са индивидуалним могућностима ученика,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в) практична примјена наученог,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г) развијеност вјештина,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д) начини учествовања у усвајању наставних садржаја,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ђ) квалитет извођења презентација,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е) квалитет пројекта,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ж) квалитет интервјуа,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з) квалитет портфолио рада,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и) квалитет есеја,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ј) оцјењивање појединих фаза рада,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к) оцјена задатог рада или његовог дијела и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л) напредак у развоју осталих психофизичких способности и могућности.</a:t>
            </a:r>
            <a:endParaRPr lang="bs-Latn-BA" sz="2000" dirty="0">
              <a:latin typeface="Comic Sans MS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896990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4000" dirty="0" smtClean="0">
                <a:solidFill>
                  <a:srgbClr val="BAA23C"/>
                </a:solidFill>
                <a:latin typeface="Comic Sans MS" pitchFamily="66" charset="0"/>
                <a:cs typeface="Times New Roman" panose="02020603050405020304" pitchFamily="18" charset="0"/>
              </a:rPr>
              <a:t>Правилник</a:t>
            </a:r>
            <a:r>
              <a:rPr lang="sr-Cyrl-RS" sz="3200" dirty="0" smtClean="0">
                <a:solidFill>
                  <a:srgbClr val="BAA23C"/>
                </a:solidFill>
                <a:latin typeface="Comic Sans MS" pitchFamily="66" charset="0"/>
                <a:cs typeface="Times New Roman" panose="02020603050405020304" pitchFamily="18" charset="0"/>
              </a:rPr>
              <a:t> </a:t>
            </a:r>
            <a:endParaRPr lang="bs-Latn-BA" sz="3200" dirty="0">
              <a:solidFill>
                <a:srgbClr val="BAA23C"/>
              </a:solidFill>
              <a:latin typeface="Comic Sans MS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sr-Cyrl-RS" sz="2400" dirty="0" smtClean="0">
                <a:latin typeface="Comic Sans MS" pitchFamily="66" charset="0"/>
              </a:rPr>
              <a:t>Члан 15.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</a:rPr>
              <a:t> </a:t>
            </a:r>
            <a:r>
              <a:rPr lang="sr-Cyrl-RS" sz="2000" dirty="0" smtClean="0">
                <a:latin typeface="Comic Sans MS" pitchFamily="66" charset="0"/>
              </a:rPr>
              <a:t>    (1) Усмено провјеравање и оцјењивање ученика спроводи се по правилу на сваком наставном часу без најаве.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</a:rPr>
              <a:t> </a:t>
            </a:r>
            <a:r>
              <a:rPr lang="sr-Cyrl-RS" sz="2000" dirty="0" smtClean="0">
                <a:latin typeface="Comic Sans MS" pitchFamily="66" charset="0"/>
              </a:rPr>
              <a:t>    (2) У једном дану ученик може бити оцијењен из највише два наставна предмета.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</a:rPr>
              <a:t> </a:t>
            </a:r>
            <a:r>
              <a:rPr lang="sr-Cyrl-RS" sz="2000" dirty="0" smtClean="0">
                <a:latin typeface="Comic Sans MS" pitchFamily="66" charset="0"/>
              </a:rPr>
              <a:t>    (3) Ученик и родитељ имају право увида у све облике писменог провјеравања и оцјењивања.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</a:rPr>
              <a:t> </a:t>
            </a:r>
            <a:r>
              <a:rPr lang="sr-Cyrl-RS" sz="2000" dirty="0" smtClean="0">
                <a:latin typeface="Comic Sans MS" pitchFamily="66" charset="0"/>
              </a:rPr>
              <a:t>    (4) Ученик и/или родитељ имају право да траже детаљно образложење оцјене.</a:t>
            </a:r>
            <a:endParaRPr lang="bs-Latn-BA" sz="2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01335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2"/>
          <p:cNvSpPr>
            <a:spLocks noGrp="1"/>
          </p:cNvSpPr>
          <p:nvPr>
            <p:ph sz="half" idx="1"/>
          </p:nvPr>
        </p:nvSpPr>
        <p:spPr>
          <a:xfrm>
            <a:off x="0" y="142875"/>
            <a:ext cx="4419600" cy="6572250"/>
          </a:xfrm>
        </p:spPr>
        <p:txBody>
          <a:bodyPr>
            <a:normAutofit fontScale="92500"/>
          </a:bodyPr>
          <a:lstStyle/>
          <a:p>
            <a:pPr>
              <a:buFont typeface="Arial" charset="0"/>
              <a:buNone/>
            </a:pPr>
            <a:r>
              <a:rPr lang="en-US" sz="2600" b="1" u="sng" dirty="0" smtClean="0">
                <a:latin typeface="Comic Sans MS" pitchFamily="66" charset="0"/>
              </a:rPr>
              <a:t> УСМЕНО ОЦ</a:t>
            </a:r>
            <a:r>
              <a:rPr lang="sr-Cyrl-RS" sz="2600" b="1" u="sng" dirty="0" smtClean="0">
                <a:latin typeface="Comic Sans MS" pitchFamily="66" charset="0"/>
              </a:rPr>
              <a:t>ј</a:t>
            </a:r>
            <a:r>
              <a:rPr lang="en-US" sz="2600" b="1" u="sng" dirty="0" smtClean="0">
                <a:latin typeface="Comic Sans MS" pitchFamily="66" charset="0"/>
              </a:rPr>
              <a:t>ЕЊИВАЊЕ</a:t>
            </a:r>
          </a:p>
          <a:p>
            <a:pPr>
              <a:buFont typeface="Arial" charset="0"/>
              <a:buNone/>
            </a:pPr>
            <a:r>
              <a:rPr lang="en-US" sz="3600" b="1" dirty="0" smtClean="0">
                <a:latin typeface="Comic Sans MS" pitchFamily="66" charset="0"/>
              </a:rPr>
              <a:t> </a:t>
            </a:r>
            <a:r>
              <a:rPr lang="hr-HR" sz="36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  <a:sym typeface="Wingdings" pitchFamily="2" charset="2"/>
              </a:rPr>
              <a:t></a:t>
            </a:r>
            <a:r>
              <a:rPr lang="en-US" sz="3600" b="1" dirty="0" smtClean="0">
                <a:latin typeface="Comic Sans MS" pitchFamily="66" charset="0"/>
              </a:rPr>
              <a:t>   </a:t>
            </a:r>
            <a:r>
              <a:rPr lang="en-US" sz="2400" b="1" dirty="0" smtClean="0">
                <a:latin typeface="Comic Sans MS" pitchFamily="66" charset="0"/>
              </a:rPr>
              <a:t>ПРЕДНОСТИ</a:t>
            </a:r>
          </a:p>
          <a:p>
            <a:pPr>
              <a:buFont typeface="Arial" charset="0"/>
              <a:buNone/>
            </a:pPr>
            <a:r>
              <a:rPr lang="en-US" sz="2400" dirty="0" smtClean="0">
                <a:latin typeface="Comic Sans MS" pitchFamily="66" charset="0"/>
              </a:rPr>
              <a:t>-</a:t>
            </a:r>
            <a:r>
              <a:rPr lang="en-US" sz="1800" dirty="0" smtClean="0">
                <a:latin typeface="Comic Sans MS" pitchFamily="66" charset="0"/>
              </a:rPr>
              <a:t>вербалне способности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-непосредно давање информ</a:t>
            </a:r>
            <a:r>
              <a:rPr lang="sr-Cyrl-RS" sz="1800" dirty="0" smtClean="0">
                <a:latin typeface="Comic Sans MS" pitchFamily="66" charset="0"/>
              </a:rPr>
              <a:t>а</a:t>
            </a:r>
            <a:r>
              <a:rPr lang="en-US" sz="1800" dirty="0" smtClean="0">
                <a:latin typeface="Comic Sans MS" pitchFamily="66" charset="0"/>
              </a:rPr>
              <a:t>ција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-увид у начин размишљања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-јавност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-пружање невербалне подршке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-неговање индивидуалног стила</a:t>
            </a:r>
          </a:p>
          <a:p>
            <a:pPr>
              <a:buFont typeface="Arial" charset="0"/>
              <a:buNone/>
            </a:pPr>
            <a:r>
              <a:rPr lang="hr-HR" sz="36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  <a:sym typeface="Wingdings" pitchFamily="2" charset="2"/>
              </a:rPr>
              <a:t></a:t>
            </a:r>
            <a:r>
              <a:rPr lang="en-US" sz="36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600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  <a:sym typeface="Wingdings" pitchFamily="2" charset="2"/>
              </a:rPr>
              <a:t>  </a:t>
            </a:r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b="1" dirty="0" smtClean="0">
                <a:latin typeface="Comic Sans MS" pitchFamily="66" charset="0"/>
              </a:rPr>
              <a:t>НЕДОСТАЦИ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-лоше вербалне могућности       </a:t>
            </a:r>
            <a:endParaRPr lang="sr-Cyrl-RS" sz="1800" dirty="0" smtClean="0"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-трема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-проблематично код деце из осетљивих група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-утицај одговора претходних ученика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-нема времена за припрему одговора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-не укључује све ученике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-родитељ нема увид</a:t>
            </a:r>
          </a:p>
        </p:txBody>
      </p:sp>
      <p:sp>
        <p:nvSpPr>
          <p:cNvPr id="20483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42875"/>
            <a:ext cx="4572000" cy="6572250"/>
          </a:xfrm>
        </p:spPr>
        <p:txBody>
          <a:bodyPr>
            <a:normAutofit fontScale="92500"/>
          </a:bodyPr>
          <a:lstStyle/>
          <a:p>
            <a:pPr>
              <a:buFont typeface="Arial" charset="0"/>
              <a:buNone/>
            </a:pPr>
            <a:r>
              <a:rPr lang="en-US" sz="2600" b="1" u="sng" dirty="0" smtClean="0">
                <a:latin typeface="Comic Sans MS" pitchFamily="66" charset="0"/>
              </a:rPr>
              <a:t>ПИСМЕНО ОЦ</a:t>
            </a:r>
            <a:r>
              <a:rPr lang="sr-Cyrl-RS" sz="2600" b="1" u="sng" dirty="0" smtClean="0">
                <a:latin typeface="Comic Sans MS" pitchFamily="66" charset="0"/>
              </a:rPr>
              <a:t>ј</a:t>
            </a:r>
            <a:r>
              <a:rPr lang="en-US" sz="2600" b="1" u="sng" dirty="0" smtClean="0">
                <a:latin typeface="Comic Sans MS" pitchFamily="66" charset="0"/>
              </a:rPr>
              <a:t>ЕЊИВАЊЕ</a:t>
            </a:r>
          </a:p>
          <a:p>
            <a:pPr>
              <a:buFont typeface="Arial" charset="0"/>
              <a:buNone/>
            </a:pP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hr-HR" sz="36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  <a:sym typeface="Wingdings" pitchFamily="2" charset="2"/>
              </a:rPr>
              <a:t>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sz="2400" dirty="0" smtClean="0">
                <a:latin typeface="Comic Sans MS" pitchFamily="66" charset="0"/>
              </a:rPr>
              <a:t>   </a:t>
            </a:r>
            <a:r>
              <a:rPr lang="en-US" sz="2400" b="1" dirty="0" smtClean="0">
                <a:latin typeface="Comic Sans MS" pitchFamily="66" charset="0"/>
              </a:rPr>
              <a:t>ПРЕДНОСТИ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-сви су укључени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-сви раде под истим условима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-довољно времена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-бира се редослед задатака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-објективно оцењивање ‘’кључ’’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-нема јавног поређења ученика</a:t>
            </a:r>
            <a:endParaRPr lang="en-US" dirty="0" smtClean="0"/>
          </a:p>
          <a:p>
            <a:pPr>
              <a:buFont typeface="Arial" charset="0"/>
              <a:buNone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hr-HR" sz="36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  <a:sym typeface="Wingdings" pitchFamily="2" charset="2"/>
              </a:rPr>
              <a:t>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b="1" dirty="0" smtClean="0">
                <a:latin typeface="Comic Sans MS" pitchFamily="66" charset="0"/>
              </a:rPr>
              <a:t> НЕДОСТАЦИ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-некима је теже на контролним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-наставнику потребно више времена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-преписивање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-трема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-недовољна обученост за припрему тестова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-одложена повратна информација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-индивидуалне специфичности нису увек уважене</a:t>
            </a:r>
            <a:endParaRPr lang="en-US" sz="1800" dirty="0" smtClean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209AAE6-23B3-4AE2-8657-727CF87078DA}" type="slidenum">
              <a:rPr lang="sr-Latn-CS" smtClean="0"/>
              <a:pPr/>
              <a:t>16</a:t>
            </a:fld>
            <a:endParaRPr lang="sr-Latn-CS" smtClean="0"/>
          </a:p>
        </p:txBody>
      </p:sp>
      <p:cxnSp>
        <p:nvCxnSpPr>
          <p:cNvPr id="16" name="Straight Connector 15"/>
          <p:cNvCxnSpPr/>
          <p:nvPr/>
        </p:nvCxnSpPr>
        <p:spPr>
          <a:xfrm rot="5400000">
            <a:off x="1141412" y="3500438"/>
            <a:ext cx="6716713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BAA23C"/>
                </a:solidFill>
                <a:latin typeface="Comic Sans MS" pitchFamily="66" charset="0"/>
              </a:rPr>
              <a:t>Излагање / Презентација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8929688" cy="5272088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>
                <a:latin typeface="Comic Sans MS" pitchFamily="66" charset="0"/>
              </a:rPr>
              <a:t>Усмено јавно излагање неке теме</a:t>
            </a:r>
            <a:r>
              <a:rPr lang="sr-Latn-RS" sz="2800" dirty="0" smtClean="0">
                <a:latin typeface="Comic Sans MS" pitchFamily="66" charset="0"/>
              </a:rPr>
              <a:t>, </a:t>
            </a:r>
            <a:r>
              <a:rPr lang="en-US" sz="2800" dirty="0" smtClean="0">
                <a:latin typeface="Comic Sans MS" pitchFamily="66" charset="0"/>
              </a:rPr>
              <a:t>групно или индивидуално</a:t>
            </a:r>
            <a:r>
              <a:rPr lang="sr-Latn-RS" sz="2800" dirty="0" smtClean="0">
                <a:latin typeface="Comic Sans MS" pitchFamily="66" charset="0"/>
              </a:rPr>
              <a:t>,</a:t>
            </a:r>
            <a:r>
              <a:rPr lang="en-US" sz="2800" dirty="0" smtClean="0">
                <a:latin typeface="Comic Sans MS" pitchFamily="66" charset="0"/>
              </a:rPr>
              <a:t> које може бити и визуелно представљено</a:t>
            </a:r>
          </a:p>
          <a:p>
            <a:r>
              <a:rPr lang="en-US" sz="2800" dirty="0" smtClean="0">
                <a:latin typeface="Comic Sans MS" pitchFamily="66" charset="0"/>
              </a:rPr>
              <a:t>У различитим предметима и свим фазама</a:t>
            </a:r>
          </a:p>
          <a:p>
            <a:pPr>
              <a:buFont typeface="Arial" charset="0"/>
              <a:buNone/>
            </a:pPr>
            <a:r>
              <a:rPr lang="sr-Cyrl-RS" sz="2800" dirty="0" smtClean="0">
                <a:latin typeface="Comic Sans MS" pitchFamily="66" charset="0"/>
              </a:rPr>
              <a:t>   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000" dirty="0" smtClean="0">
                <a:latin typeface="Comic Sans MS" pitchFamily="66" charset="0"/>
              </a:rPr>
              <a:t>(обрада, систематизација, испитивање...)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en-US" sz="2800" dirty="0" smtClean="0">
                <a:latin typeface="Comic Sans MS" pitchFamily="66" charset="0"/>
              </a:rPr>
              <a:t>Мотивишуће за ученике, за различите стилове учења, користи се литература, издвајање битног од небитног, могућност тимског рада</a:t>
            </a:r>
          </a:p>
          <a:p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Трема, вербалне способности (+ или -), помоћ ван школе?</a:t>
            </a:r>
          </a:p>
          <a:p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Посебно оц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иј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енити садржај, посебно начин излагања, додатна питања - појашњења</a:t>
            </a: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8BF0F75-AB3D-4D2B-AB51-A2A3BAEE20F9}" type="slidenum">
              <a:rPr lang="sr-Latn-CS" smtClean="0"/>
              <a:pPr/>
              <a:t>17</a:t>
            </a:fld>
            <a:endParaRPr lang="sr-Latn-CS" smtClean="0"/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228600"/>
            <a:ext cx="1201737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BAA23C"/>
                </a:solidFill>
                <a:latin typeface="Comic Sans MS" pitchFamily="66" charset="0"/>
              </a:rPr>
              <a:t>Истраживачки рад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1" y="1676400"/>
            <a:ext cx="8915400" cy="4967288"/>
          </a:xfrm>
        </p:spPr>
        <p:txBody>
          <a:bodyPr>
            <a:normAutofit fontScale="92500"/>
          </a:bodyPr>
          <a:lstStyle/>
          <a:p>
            <a:r>
              <a:rPr lang="en-US" sz="2800" dirty="0" smtClean="0">
                <a:latin typeface="Comic Sans MS" pitchFamily="66" charset="0"/>
              </a:rPr>
              <a:t>Ученик самостално, у групи или пару истражује појаву – процес</a:t>
            </a:r>
          </a:p>
          <a:p>
            <a:r>
              <a:rPr lang="sr-Cyrl-RS" sz="2800" dirty="0" smtClean="0">
                <a:latin typeface="Comic Sans MS" pitchFamily="66" charset="0"/>
              </a:rPr>
              <a:t>Р</a:t>
            </a:r>
            <a:r>
              <a:rPr lang="en-US" sz="2800" dirty="0" smtClean="0">
                <a:latin typeface="Comic Sans MS" pitchFamily="66" charset="0"/>
              </a:rPr>
              <a:t>езултати се могу користити као увод у нову тему</a:t>
            </a:r>
          </a:p>
          <a:p>
            <a:r>
              <a:rPr lang="en-US" sz="2800" dirty="0" smtClean="0">
                <a:latin typeface="Comic Sans MS" pitchFamily="66" charset="0"/>
              </a:rPr>
              <a:t>Радост откривања и веће ангажовање ученика, повезивање, трајно знање, развија више форме мишљења, развија в</a:t>
            </a:r>
            <a:r>
              <a:rPr lang="sr-Cyrl-RS" sz="2800" dirty="0" smtClean="0">
                <a:latin typeface="Comic Sans MS" pitchFamily="66" charset="0"/>
              </a:rPr>
              <a:t>ј</a:t>
            </a:r>
            <a:r>
              <a:rPr lang="en-US" sz="2800" dirty="0" smtClean="0">
                <a:latin typeface="Comic Sans MS" pitchFamily="66" charset="0"/>
              </a:rPr>
              <a:t>ештине прикупљања информација</a:t>
            </a:r>
          </a:p>
          <a:p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Оц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ена процеса или продукта? Оц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ена појединаца?</a:t>
            </a:r>
          </a:p>
          <a:p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Унапр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иј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ед дефинисати критеријуме и под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елу задужења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3C7465D-915D-456B-A523-A3DD2DEA5391}" type="slidenum">
              <a:rPr lang="sr-Latn-CS" smtClean="0"/>
              <a:pPr/>
              <a:t>18</a:t>
            </a:fld>
            <a:endParaRPr lang="sr-Latn-CS" smtClean="0"/>
          </a:p>
        </p:txBody>
      </p:sp>
      <p:pic>
        <p:nvPicPr>
          <p:cNvPr id="23557" name="Picture 9" descr="j02810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228600"/>
            <a:ext cx="114300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762000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BAA23C"/>
                </a:solidFill>
                <a:latin typeface="Comic Sans MS" pitchFamily="66" charset="0"/>
              </a:rPr>
              <a:t>Групни рад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214312" y="1524000"/>
            <a:ext cx="8929688" cy="5119688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sr-Latn-CS" sz="2800" dirty="0" smtClean="0">
                <a:latin typeface="Comic Sans MS" pitchFamily="66" charset="0"/>
              </a:rPr>
              <a:t>Oблик интeрaктивнoг рaдa у кoмe групa oд 3-5 учeникa рaди нa oдрeђeнoм зaдaтку зajeднo.</a:t>
            </a:r>
            <a:endParaRPr lang="en-US" sz="2800" dirty="0" smtClean="0">
              <a:latin typeface="Comic Sans MS" pitchFamily="66" charset="0"/>
            </a:endParaRPr>
          </a:p>
          <a:p>
            <a:pPr marL="198000">
              <a:defRPr/>
            </a:pPr>
            <a:r>
              <a:rPr lang="en-US" sz="2800" dirty="0" smtClean="0">
                <a:latin typeface="Comic Sans MS" pitchFamily="66" charset="0"/>
              </a:rPr>
              <a:t>У свим предметима и свим фазама</a:t>
            </a:r>
            <a:endParaRPr lang="sr-Latn-RS" sz="2800" dirty="0" smtClean="0">
              <a:latin typeface="Comic Sans MS" pitchFamily="66" charset="0"/>
            </a:endParaRPr>
          </a:p>
          <a:p>
            <a:pPr marL="198000">
              <a:buFont typeface="Arial" charset="0"/>
              <a:buNone/>
              <a:defRPr/>
            </a:pPr>
            <a:r>
              <a:rPr lang="sr-Latn-RS" sz="1800" dirty="0" smtClean="0">
                <a:latin typeface="Comic Sans MS" pitchFamily="66" charset="0"/>
              </a:rPr>
              <a:t>    </a:t>
            </a:r>
            <a:r>
              <a:rPr lang="en-US" sz="1800" dirty="0" smtClean="0">
                <a:latin typeface="Comic Sans MS" pitchFamily="66" charset="0"/>
              </a:rPr>
              <a:t> (обрада, систематизација, испитивање...)</a:t>
            </a:r>
          </a:p>
          <a:p>
            <a:pPr>
              <a:defRPr/>
            </a:pPr>
            <a:r>
              <a:rPr lang="en-US" sz="2800" dirty="0" smtClean="0">
                <a:latin typeface="Comic Sans MS" pitchFamily="66" charset="0"/>
              </a:rPr>
              <a:t>Међусобно учење, сарадња, тимски рад, подстицај мање активних, већа мотивација</a:t>
            </a:r>
          </a:p>
          <a:p>
            <a:pPr>
              <a:defRPr/>
            </a:pP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Како оц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енити неактивне, дати једну или појединачне оц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ене, оц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ена процеса- продукта –односа, одбацивање појединаца из групе</a:t>
            </a:r>
          </a:p>
          <a:p>
            <a:pPr>
              <a:defRPr/>
            </a:pP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Поставити критеријуме оц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ењивања, јасни циљеви успеха, самопроцена учешћа и доприноса чланова групе</a:t>
            </a: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C3945EE-2236-4039-BF9A-B534127D836B}" type="slidenum">
              <a:rPr lang="sr-Latn-CS" smtClean="0"/>
              <a:pPr/>
              <a:t>19</a:t>
            </a:fld>
            <a:endParaRPr lang="sr-Latn-CS" smtClean="0"/>
          </a:p>
        </p:txBody>
      </p:sp>
      <p:pic>
        <p:nvPicPr>
          <p:cNvPr id="2560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228600"/>
            <a:ext cx="1676400" cy="1269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38200"/>
            <a:ext cx="9144000" cy="6019800"/>
          </a:xfrm>
        </p:spPr>
        <p:txBody>
          <a:bodyPr>
            <a:noAutofit/>
          </a:bodyPr>
          <a:lstStyle/>
          <a:p>
            <a:pPr algn="l"/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Члан</a:t>
            </a:r>
            <a:r>
              <a:rPr lang="en-U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4.</a:t>
            </a:r>
            <a:r>
              <a:rPr lang="en-US" sz="1400" dirty="0" smtClean="0">
                <a:solidFill>
                  <a:schemeClr val="tx1"/>
                </a:solidFill>
                <a:latin typeface="Comic Sans MS" pitchFamily="66" charset="0"/>
              </a:rPr>
              <a:t/>
            </a:r>
            <a:br>
              <a:rPr lang="en-US" sz="1400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Циљеви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средњег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образовања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су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:</a:t>
            </a:r>
            <a:r>
              <a:rPr lang="en-US" sz="1400" dirty="0" smtClean="0">
                <a:effectLst/>
                <a:latin typeface="Comic Sans MS" pitchFamily="66" charset="0"/>
              </a:rPr>
              <a:t/>
            </a:r>
            <a:br>
              <a:rPr lang="en-US" sz="1400" dirty="0" smtClean="0">
                <a:effectLst/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а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стицање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средњег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образовања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у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складу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са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интересима и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потребама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ученика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,</a:t>
            </a:r>
            <a:b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б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развијање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свијести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потреби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цјеловитог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приступа образовању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,</a:t>
            </a:r>
            <a:b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в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развијање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свијести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потреби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обликовања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сопственог живота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у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процесу цјеложивотног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учења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,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г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припрема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за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наст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a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в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a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к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школов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a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њ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a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н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a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висок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o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шк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o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лским уст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a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н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o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в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a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м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a,</a:t>
            </a:r>
            <a:b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д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a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звиј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a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ње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ј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a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ч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a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ње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зн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a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њ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a,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способности и вјештина потребних за рад у струци,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ђ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подршка ученицима у избору одговарајућег занимања у складу са потребама тржишта рада, 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е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развијање интереса за теоријска знања, као и за њихову практичну примјенљивост, 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ж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подстицање свеукупног потенцијала и мотивације ученика за развијање критичког мишљења и отворености за нова знања, 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з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изградња властитих стандарда образовања који ће бити усклађен са стандардима образовања у земљама Европске уније, 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</a:t>
            </a:r>
            <a:r>
              <a:rPr lang="pt-BR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стицање интернационално упоредивих нивоа знања 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j)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развијање свијести о значају потребе заштите и очувања природне и животне средине, 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к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разумијевање и његовање система друштвених и моралних вриједности који је заснован на друштву толерантности, </a:t>
            </a:r>
            <a:b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л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развијање културе комуникације, конструктивног рјешавања проблема и дјеловања у тиму, 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љ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развијање поштовања различитости о питању пола, способности, расног, националног, вјерског и социјалног статуса и његовање прага толеранције на различитост, 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м</a:t>
            </a:r>
            <a:r>
              <a:rPr lang="pl-PL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његовање и развијање потребе за културом и очувањем  културног и духовног насљеђа уз поштовање културног идентитета, језика и традиције, </a:t>
            </a:r>
            <a:r>
              <a:rPr lang="nn-NO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nn-NO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н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поштовање права и разумијевање сопствених обавеза које проистичу из права и разумијевање себе као личности која живи у друштву које се континуирано мијења и 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њ</a:t>
            </a:r>
            <a:r>
              <a:rPr lang="en-U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14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поштивање права дјеце, људских и грађанских права, и основних слобода, те развијање способности за живот у демократски уређеном друштву. </a:t>
            </a:r>
            <a:endParaRPr lang="en-US" sz="1400" dirty="0"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3200" dirty="0" smtClean="0">
                <a:solidFill>
                  <a:srgbClr val="BAA2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Закон о средњем образовању и васпитању</a:t>
            </a:r>
          </a:p>
          <a:p>
            <a:pPr algn="ctr"/>
            <a:endParaRPr lang="en-US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25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BAA23C"/>
                </a:solidFill>
                <a:latin typeface="Comic Sans MS" pitchFamily="66" charset="0"/>
              </a:rPr>
              <a:t>Портфолио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228599" y="1219200"/>
            <a:ext cx="8763001" cy="5424488"/>
          </a:xfrm>
        </p:spPr>
        <p:txBody>
          <a:bodyPr>
            <a:normAutofit fontScale="92500"/>
          </a:bodyPr>
          <a:lstStyle/>
          <a:p>
            <a:r>
              <a:rPr lang="sr-Cyrl-CS" sz="2700" dirty="0" smtClean="0">
                <a:latin typeface="Comic Sans MS" pitchFamily="66" charset="0"/>
              </a:rPr>
              <a:t>З</a:t>
            </a:r>
            <a:r>
              <a:rPr lang="sr-Latn-CS" sz="2700" dirty="0" smtClean="0">
                <a:latin typeface="Comic Sans MS" pitchFamily="66" charset="0"/>
              </a:rPr>
              <a:t>биркa дoкумeнaтa</a:t>
            </a:r>
            <a:r>
              <a:rPr lang="sr-Cyrl-CS" sz="2700" dirty="0" smtClean="0">
                <a:latin typeface="Comic Sans MS" pitchFamily="66" charset="0"/>
              </a:rPr>
              <a:t> и </a:t>
            </a:r>
            <a:r>
              <a:rPr lang="sr-Latn-CS" sz="2700" dirty="0" smtClean="0">
                <a:latin typeface="Comic Sans MS" pitchFamily="66" charset="0"/>
              </a:rPr>
              <a:t>eвидeнциja o прoцeсу</a:t>
            </a:r>
            <a:r>
              <a:rPr lang="sr-Cyrl-CS" sz="2700" dirty="0" smtClean="0">
                <a:latin typeface="Comic Sans MS" pitchFamily="66" charset="0"/>
              </a:rPr>
              <a:t> и</a:t>
            </a:r>
            <a:r>
              <a:rPr lang="sr-Latn-CS" sz="2700" dirty="0" smtClean="0">
                <a:latin typeface="Comic Sans MS" pitchFamily="66" charset="0"/>
              </a:rPr>
              <a:t> прoдуктимa</a:t>
            </a:r>
            <a:r>
              <a:rPr lang="sr-Cyrl-CS" sz="2700" dirty="0" smtClean="0">
                <a:latin typeface="Comic Sans MS" pitchFamily="66" charset="0"/>
              </a:rPr>
              <a:t> рада ученика,</a:t>
            </a:r>
            <a:r>
              <a:rPr lang="sr-Latn-CS" sz="2700" dirty="0" smtClean="0">
                <a:latin typeface="Comic Sans MS" pitchFamily="66" charset="0"/>
              </a:rPr>
              <a:t> уз кoмeнтaрe и прeпoрукe</a:t>
            </a:r>
            <a:endParaRPr lang="en-US" sz="2700" dirty="0" smtClean="0">
              <a:latin typeface="Comic Sans MS" pitchFamily="66" charset="0"/>
            </a:endParaRPr>
          </a:p>
          <a:p>
            <a:r>
              <a:rPr lang="sr-Latn-CS" sz="2700" dirty="0" smtClean="0">
                <a:latin typeface="Comic Sans MS" pitchFamily="66" charset="0"/>
              </a:rPr>
              <a:t>У oблaстимa гд</a:t>
            </a:r>
            <a:r>
              <a:rPr lang="sr-Cyrl-RS" sz="2700" dirty="0" smtClean="0">
                <a:latin typeface="Comic Sans MS" pitchFamily="66" charset="0"/>
              </a:rPr>
              <a:t>ј</a:t>
            </a:r>
            <a:r>
              <a:rPr lang="sr-Latn-CS" sz="2700" dirty="0" smtClean="0">
                <a:latin typeface="Comic Sans MS" pitchFamily="66" charset="0"/>
              </a:rPr>
              <a:t>e je мoгућe пoкaзaти кoмпeтeнциje путeм прaктичних рaдoвa</a:t>
            </a:r>
            <a:endParaRPr lang="en-US" sz="2700" dirty="0" smtClean="0">
              <a:latin typeface="Comic Sans MS" pitchFamily="66" charset="0"/>
            </a:endParaRPr>
          </a:p>
          <a:p>
            <a:r>
              <a:rPr lang="en-US" sz="2700" dirty="0" smtClean="0">
                <a:latin typeface="Comic Sans MS" pitchFamily="66" charset="0"/>
              </a:rPr>
              <a:t>Континуирано и систематско праћење</a:t>
            </a:r>
            <a:r>
              <a:rPr lang="sr-Cyrl-RS" sz="2700" dirty="0" smtClean="0">
                <a:latin typeface="Comic Sans MS" pitchFamily="66" charset="0"/>
              </a:rPr>
              <a:t> </a:t>
            </a:r>
            <a:r>
              <a:rPr lang="en-US" sz="2700" dirty="0" smtClean="0">
                <a:latin typeface="Comic Sans MS" pitchFamily="66" charset="0"/>
              </a:rPr>
              <a:t>напредовања, оспособљавање за самопроц</a:t>
            </a:r>
            <a:r>
              <a:rPr lang="sr-Cyrl-RS" sz="2700" dirty="0" smtClean="0">
                <a:latin typeface="Comic Sans MS" pitchFamily="66" charset="0"/>
              </a:rPr>
              <a:t>ј</a:t>
            </a:r>
            <a:r>
              <a:rPr lang="en-US" sz="2700" dirty="0" smtClean="0">
                <a:latin typeface="Comic Sans MS" pitchFamily="66" charset="0"/>
              </a:rPr>
              <a:t>ену</a:t>
            </a:r>
          </a:p>
          <a:p>
            <a:r>
              <a:rPr lang="en-US" sz="2700" dirty="0" smtClean="0">
                <a:solidFill>
                  <a:srgbClr val="00B050"/>
                </a:solidFill>
                <a:latin typeface="Comic Sans MS" pitchFamily="66" charset="0"/>
              </a:rPr>
              <a:t>Недостатак критеријума, одабир репрезентативних  докумената, вр</a:t>
            </a:r>
            <a:r>
              <a:rPr lang="sr-Cyrl-RS" sz="2700" dirty="0" smtClean="0">
                <a:solidFill>
                  <a:srgbClr val="00B050"/>
                </a:solidFill>
                <a:latin typeface="Comic Sans MS" pitchFamily="66" charset="0"/>
              </a:rPr>
              <a:t>иј</a:t>
            </a:r>
            <a:r>
              <a:rPr lang="en-US" sz="2700" dirty="0" smtClean="0">
                <a:solidFill>
                  <a:srgbClr val="00B050"/>
                </a:solidFill>
                <a:latin typeface="Comic Sans MS" pitchFamily="66" charset="0"/>
              </a:rPr>
              <a:t>еме, финансије, број ученика</a:t>
            </a:r>
          </a:p>
          <a:p>
            <a:r>
              <a:rPr lang="sr-Cyrl-CS" sz="2700" dirty="0" smtClean="0">
                <a:solidFill>
                  <a:srgbClr val="00B050"/>
                </a:solidFill>
                <a:latin typeface="Comic Sans MS" pitchFamily="66" charset="0"/>
              </a:rPr>
              <a:t>Сарадња наставника и стручних сарадника у прикупљању прилога и успостављању критеријума у оцјењивању,  уз коришћење таксономија</a:t>
            </a:r>
            <a:endParaRPr lang="en-US" sz="2700" dirty="0" smtClean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5B63A39-2F16-4361-9419-C881F6A264E7}" type="slidenum">
              <a:rPr lang="sr-Latn-CS" smtClean="0"/>
              <a:pPr/>
              <a:t>20</a:t>
            </a:fld>
            <a:endParaRPr lang="sr-Latn-CS" smtClean="0"/>
          </a:p>
        </p:txBody>
      </p:sp>
      <p:pic>
        <p:nvPicPr>
          <p:cNvPr id="2765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1827" y="228600"/>
            <a:ext cx="1025948" cy="1126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sr-Cyrl-RS" sz="3200" dirty="0" smtClean="0">
                <a:solidFill>
                  <a:srgbClr val="BAA23C"/>
                </a:solidFill>
                <a:latin typeface="Comic Sans MS" pitchFamily="66" charset="0"/>
                <a:cs typeface="Times New Roman" panose="02020603050405020304" pitchFamily="18" charset="0"/>
              </a:rPr>
              <a:t>                 </a:t>
            </a:r>
            <a:r>
              <a:rPr lang="sr-Cyrl-RS" sz="4000" dirty="0" smtClean="0">
                <a:solidFill>
                  <a:srgbClr val="BAA23C"/>
                </a:solidFill>
                <a:latin typeface="Comic Sans MS" pitchFamily="66" charset="0"/>
                <a:cs typeface="Times New Roman" panose="02020603050405020304" pitchFamily="18" charset="0"/>
              </a:rPr>
              <a:t>Правилник</a:t>
            </a:r>
            <a:r>
              <a:rPr lang="sr-Cyrl-RS" sz="3200" dirty="0" smtClean="0">
                <a:solidFill>
                  <a:srgbClr val="BAA23C"/>
                </a:solidFill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solidFill>
                  <a:srgbClr val="BAA23C"/>
                </a:solidFill>
                <a:latin typeface="Comic Sans MS" pitchFamily="66" charset="0"/>
                <a:cs typeface="Times New Roman" panose="02020603050405020304" pitchFamily="18" charset="0"/>
              </a:rPr>
              <a:t/>
            </a:r>
            <a:br>
              <a:rPr lang="sr-Cyrl-RS" sz="2400" dirty="0" smtClean="0">
                <a:solidFill>
                  <a:srgbClr val="BAA23C"/>
                </a:solidFill>
                <a:latin typeface="Comic Sans MS" pitchFamily="66" charset="0"/>
                <a:cs typeface="Times New Roman" panose="02020603050405020304" pitchFamily="18" charset="0"/>
              </a:rPr>
            </a:br>
            <a:r>
              <a:rPr lang="sr-Cyrl-RS" sz="2400" dirty="0" smtClean="0">
                <a:solidFill>
                  <a:srgbClr val="BAA23C"/>
                </a:solidFill>
                <a:latin typeface="Comic Sans MS" pitchFamily="66" charset="0"/>
              </a:rPr>
              <a:t>Члан 13.</a:t>
            </a:r>
            <a:r>
              <a:rPr lang="sr-Cyrl-RS" sz="1800" dirty="0" smtClean="0">
                <a:latin typeface="Comic Sans MS" pitchFamily="66" charset="0"/>
              </a:rPr>
              <a:t/>
            </a:r>
            <a:br>
              <a:rPr lang="sr-Cyrl-RS" sz="1800" dirty="0" smtClean="0"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Comic Sans MS" pitchFamily="66" charset="0"/>
              </a:rPr>
              <a:t>(1) Оцјену одличан (5) добија ученик:</a:t>
            </a:r>
            <a:r>
              <a:rPr lang="ru-RU" sz="1800" dirty="0" smtClean="0">
                <a:latin typeface="Comic Sans MS" pitchFamily="66" charset="0"/>
              </a:rPr>
              <a:t/>
            </a:r>
            <a:br>
              <a:rPr lang="ru-RU" sz="1800" dirty="0" smtClean="0"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а) који је у цјелини усвојио основна, проширена и продубљена знања, вјештине и способности, а према програму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предмета;</a:t>
            </a: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б) чија су знања, вјештине и способности на нивоу разумијевања и самосталне примјене у сродним и новим окол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ностима, односно који: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1) уочава битно,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2) лако одваја појединачно, опште и посебно, ради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уопштавања,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3) логички повезује чињенице и појмове,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4) самостално закључује, на основу датих података,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5) критички расуђује,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6) рјешава проблеме на нивоу стваралачког мишљења,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7) посједује богат рјечник и лако се садржајно усмено и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писмено изражава,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8) лако и брзо примјењује стечена знања,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9) испољава креативну активност на већини часова тог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предмета,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10) показује интересовање и самоиницијативу за проширење стеченог знања и додатно самообразовање,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11) учествује самостално у идејном рјешењу пројекта и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12) је овладао предвиђеним психомоторним вјештинама и способностима у руковању средствима и техникама рада на нивоу самосталне и стваралачке примјене у разли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читим околностима.</a:t>
            </a:r>
            <a:endParaRPr lang="en-US" sz="1400" dirty="0"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ru-RU" sz="1800" dirty="0" smtClean="0">
                <a:solidFill>
                  <a:schemeClr val="tx1"/>
                </a:solidFill>
                <a:latin typeface="Comic Sans MS" pitchFamily="66" charset="0"/>
              </a:rPr>
              <a:t>(2) Оцјену врлодобар (4) добија ученик:</a:t>
            </a:r>
            <a:r>
              <a:rPr lang="ru-RU" sz="1800" dirty="0" smtClean="0">
                <a:latin typeface="Comic Sans MS" pitchFamily="66" charset="0"/>
              </a:rPr>
              <a:t/>
            </a:r>
            <a:br>
              <a:rPr lang="ru-RU" sz="1800" dirty="0" smtClean="0"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а) који је у цјелини усвојио основна знања, вјештине и способности и усвојио више од половине од проширених, односно продубљених знања, вјештина и способности, а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према програму предмета;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б) чија су знања, вјештине и способности на нивоу самосталне репродукције, разумијевања и примјене, односно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који: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1) уочава битно,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2) лако разумије, закључује и репродукује чињенице,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дате дефиниције и законе,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3) критички анализира чињенице и формулише прави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ла,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4) лако се усмено и писмено изражава,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5) испољава активности на већини часова у идејама и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рјешењима на нов начин,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6) самостално и уз помоћ наставника практично примјењује знања, вјештине и способности у истим и сличним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ситуацијама,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7) испољава интересовање и упорност у савлађивању предвиђених садржаја и програма и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8) који је овладао предвиђеним психомоторним вјештинама способностима у руковању средствима и техникама рада на нивоу самосталне примјене.</a:t>
            </a:r>
            <a:endParaRPr lang="en-US" sz="1800" dirty="0"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solidFill>
                  <a:schemeClr val="tx1"/>
                </a:solidFill>
                <a:latin typeface="Comic Sans MS" pitchFamily="66" charset="0"/>
              </a:rPr>
              <a:t>(3) Оцјену добар (3) добија ученик:</a:t>
            </a:r>
            <a:br>
              <a:rPr lang="ru-RU" sz="1800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а) који је у цјелини усвојио основна знања, вјештине и способности половине од проширених знања, вјештине и способности, а према програму предмета;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б) чија су знања, вјештине и способности на нивоу самосталне репродукције и разумијевања уз помоћ наставника, односно на нивоу могућности ученика да: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1) схвати значење научених садржаја, објашњења и да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их повезује,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2) уочава битно, а у ситуацијама анализа, апстраховања и закључивања захтијева посебно залагање наставника и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додатну помоћ,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3) има тешкоћа у брзом и течном усменом и писменом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изражавању и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4) који је овладао одређеним психомоторним вјештинама и способностима у руковању средствима и техникама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рада на нивоу примјене.</a:t>
            </a:r>
            <a:endParaRPr lang="en-US" sz="1800" dirty="0"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solidFill>
                  <a:schemeClr val="tx1"/>
                </a:solidFill>
                <a:latin typeface="Comic Sans MS" pitchFamily="66" charset="0"/>
              </a:rPr>
              <a:t>(4) Оцјену довољан (2) добија ученик:</a:t>
            </a:r>
            <a:r>
              <a:rPr lang="ru-RU" sz="1800" dirty="0" smtClean="0">
                <a:latin typeface="Comic Sans MS" pitchFamily="66" charset="0"/>
              </a:rPr>
              <a:t/>
            </a:r>
            <a:br>
              <a:rPr lang="ru-RU" sz="1800" dirty="0" smtClean="0"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а) који је усвојио основна знања, вјештине и способности, а према програму предмета; </a:t>
            </a:r>
            <a:r>
              <a:rPr lang="sr-Latn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sr-Latn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б) чија су знања, вјештине и способности на нивоу репродукције уз наставникову помоћ, односно који: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1) испољава тешкоће у анализи чињеница, података,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њиховом уопштавању и закључивању,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2) има склоност ка пасивном памћењу и механичком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репродуковању,</a:t>
            </a:r>
            <a:b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3) има тешкоће у усменом и писменом изражавању,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4) испољава несналажење у новим ситуацијама и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5) који је овладао предвиђеним психомоторним вјештинама и способностима у руковању средствима и техникама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рада уз помоћ наставника.</a:t>
            </a:r>
            <a:r>
              <a:rPr lang="sr-Cyrl-RS" sz="1800" dirty="0" smtClean="0">
                <a:latin typeface="Comic Sans MS" pitchFamily="66" charset="0"/>
              </a:rPr>
              <a:t/>
            </a:r>
            <a:br>
              <a:rPr lang="sr-Cyrl-RS" sz="1800" dirty="0" smtClean="0">
                <a:latin typeface="Comic Sans MS" pitchFamily="66" charset="0"/>
              </a:rPr>
            </a:br>
            <a:r>
              <a:rPr lang="sr-Cyrl-RS" sz="1800" dirty="0" smtClean="0">
                <a:latin typeface="Comic Sans MS" pitchFamily="66" charset="0"/>
              </a:rPr>
              <a:t/>
            </a:r>
            <a:br>
              <a:rPr lang="sr-Cyrl-RS" sz="1800" dirty="0" smtClean="0"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Comic Sans MS" pitchFamily="66" charset="0"/>
              </a:rPr>
              <a:t>(5) Оцјену недовољан (1) добија ученик:</a:t>
            </a:r>
            <a:br>
              <a:rPr lang="ru-RU" sz="1800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који није усвојио основна знања, вјештине и способности довољне за</a:t>
            </a:r>
            <a:b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ru-RU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18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остваривање минималних циљева програма.</a:t>
            </a:r>
            <a:endParaRPr lang="en-US" sz="1800" dirty="0"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4000" dirty="0" smtClean="0">
                <a:solidFill>
                  <a:srgbClr val="BAA2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Правилник </a:t>
            </a:r>
            <a:endParaRPr lang="bs-Latn-BA" sz="4000" dirty="0">
              <a:solidFill>
                <a:srgbClr val="BAA23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Члан 18.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(1) Након усмене провјере оцјена се уписује у одговарајућу рубрику у одјељењску књигу, и то на наставном часу одмах након провјере, а код писмених и других облика провјеравања најкасније осам дана након провјере.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(2) Ученик има право приговора на оцјену те од наставника затражити образложење оцјене.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(3) Закључну оцјену за сваки наставни предмет на крају полугодишта и на крају школске године предлаже наставник који је изводио наставу.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(4) Ако је наставник који је изводио наставу спријечен, закључну оцјену предлаже одјељењски старјешина.</a:t>
            </a:r>
          </a:p>
          <a:p>
            <a:pPr marL="0" indent="0">
              <a:buNone/>
            </a:pPr>
            <a:r>
              <a:rPr lang="sr-Cyrl-RS" sz="20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Comic Sans MS" pitchFamily="66" charset="0"/>
                <a:cs typeface="Times New Roman" panose="02020603050405020304" pitchFamily="18" charset="0"/>
              </a:rPr>
              <a:t>    (5) Приједлог закључне оцјене из наставног предмета изводи се и јавно објављује на последњем наставном часу.</a:t>
            </a:r>
            <a:endParaRPr lang="bs-Latn-BA" sz="2000" dirty="0">
              <a:latin typeface="Comic Sans MS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0181101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142875" y="0"/>
            <a:ext cx="9001125" cy="8413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b="1" dirty="0" smtClean="0">
                <a:solidFill>
                  <a:srgbClr val="BAA23C"/>
                </a:solidFill>
                <a:latin typeface="Comic Sans MS" pitchFamily="66" charset="0"/>
              </a:rPr>
              <a:t>Зашто је важно да се у пракси користе различите методе и технике оц</a:t>
            </a:r>
            <a:r>
              <a:rPr lang="sr-Cyrl-RS" sz="3200" b="1" dirty="0" smtClean="0">
                <a:solidFill>
                  <a:srgbClr val="BAA23C"/>
                </a:solidFill>
                <a:latin typeface="Comic Sans MS" pitchFamily="66" charset="0"/>
              </a:rPr>
              <a:t>ј</a:t>
            </a:r>
            <a:r>
              <a:rPr lang="en-US" sz="3200" b="1" dirty="0" smtClean="0">
                <a:solidFill>
                  <a:srgbClr val="BAA23C"/>
                </a:solidFill>
                <a:latin typeface="Comic Sans MS" pitchFamily="66" charset="0"/>
              </a:rPr>
              <a:t>ењивања?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0" y="1052513"/>
            <a:ext cx="9144000" cy="5805487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800" dirty="0" smtClean="0">
                <a:latin typeface="Comic Sans MS" pitchFamily="66" charset="0"/>
              </a:rPr>
              <a:t>ученици то воле</a:t>
            </a:r>
          </a:p>
          <a:p>
            <a:pPr eaLnBrk="1" hangingPunct="1"/>
            <a:r>
              <a:rPr lang="sr-Cyrl-CS" sz="2800" dirty="0" smtClean="0">
                <a:latin typeface="Comic Sans MS" pitchFamily="66" charset="0"/>
              </a:rPr>
              <a:t>р</a:t>
            </a:r>
            <a:r>
              <a:rPr lang="en-US" sz="2800" dirty="0" smtClean="0">
                <a:latin typeface="Comic Sans MS" pitchFamily="66" charset="0"/>
              </a:rPr>
              <a:t>едукује</a:t>
            </a:r>
            <a:r>
              <a:rPr lang="sr-Cyrl-CS" sz="2800" dirty="0" smtClean="0">
                <a:latin typeface="Comic Sans MS" pitchFamily="66" charset="0"/>
              </a:rPr>
              <a:t> се </a:t>
            </a:r>
            <a:r>
              <a:rPr lang="en-US" sz="2800" dirty="0" smtClean="0">
                <a:latin typeface="Comic Sans MS" pitchFamily="66" charset="0"/>
              </a:rPr>
              <a:t> анксиозност</a:t>
            </a:r>
          </a:p>
          <a:p>
            <a:pPr eaLnBrk="1" hangingPunct="1"/>
            <a:r>
              <a:rPr lang="en-US" sz="2800" dirty="0" smtClean="0">
                <a:latin typeface="Comic Sans MS" pitchFamily="66" charset="0"/>
              </a:rPr>
              <a:t>повећава </a:t>
            </a:r>
            <a:r>
              <a:rPr lang="sr-Cyrl-CS" sz="2800" dirty="0" smtClean="0">
                <a:latin typeface="Comic Sans MS" pitchFamily="66" charset="0"/>
              </a:rPr>
              <a:t>се </a:t>
            </a:r>
            <a:r>
              <a:rPr lang="en-US" sz="2800" dirty="0" smtClean="0">
                <a:latin typeface="Comic Sans MS" pitchFamily="66" charset="0"/>
              </a:rPr>
              <a:t>мотивациј</a:t>
            </a:r>
            <a:r>
              <a:rPr lang="sr-Cyrl-CS" sz="2800" dirty="0" smtClean="0">
                <a:latin typeface="Comic Sans MS" pitchFamily="66" charset="0"/>
              </a:rPr>
              <a:t>а</a:t>
            </a:r>
            <a:endParaRPr lang="en-US" sz="2800" dirty="0" smtClean="0">
              <a:latin typeface="Comic Sans MS" pitchFamily="66" charset="0"/>
            </a:endParaRPr>
          </a:p>
          <a:p>
            <a:pPr eaLnBrk="1" hangingPunct="1"/>
            <a:r>
              <a:rPr lang="en-US" sz="2800" dirty="0" smtClean="0">
                <a:latin typeface="Comic Sans MS" pitchFamily="66" charset="0"/>
              </a:rPr>
              <a:t>у коначној оц</a:t>
            </a:r>
            <a:r>
              <a:rPr lang="sr-Cyrl-RS" sz="2800" dirty="0" smtClean="0">
                <a:latin typeface="Comic Sans MS" pitchFamily="66" charset="0"/>
              </a:rPr>
              <a:t>ј</a:t>
            </a:r>
            <a:r>
              <a:rPr lang="en-US" sz="2800" dirty="0" smtClean="0">
                <a:latin typeface="Comic Sans MS" pitchFamily="66" charset="0"/>
              </a:rPr>
              <a:t>ени учествују и они аспекти учења/постигнућа до којих традицонални облици оц</a:t>
            </a:r>
            <a:r>
              <a:rPr lang="sr-Cyrl-RS" sz="2800" dirty="0" smtClean="0">
                <a:latin typeface="Comic Sans MS" pitchFamily="66" charset="0"/>
              </a:rPr>
              <a:t>ј</a:t>
            </a:r>
            <a:r>
              <a:rPr lang="en-US" sz="2800" dirty="0" smtClean="0">
                <a:latin typeface="Comic Sans MS" pitchFamily="66" charset="0"/>
              </a:rPr>
              <a:t>ењивања не допиру</a:t>
            </a:r>
            <a:endParaRPr lang="sr-Cyrl-CS" sz="2800" dirty="0" smtClean="0">
              <a:latin typeface="Comic Sans MS" pitchFamily="66" charset="0"/>
            </a:endParaRPr>
          </a:p>
          <a:p>
            <a:pPr eaLnBrk="1" hangingPunct="1"/>
            <a:r>
              <a:rPr lang="sr-Cyrl-CS" sz="2800" dirty="0" smtClean="0">
                <a:latin typeface="Comic Sans MS" pitchFamily="66" charset="0"/>
              </a:rPr>
              <a:t>омогућава се индивидуализација </a:t>
            </a:r>
          </a:p>
          <a:p>
            <a:pPr eaLnBrk="1" hangingPunct="1"/>
            <a:r>
              <a:rPr lang="sr-Cyrl-CS" sz="2800" dirty="0" smtClean="0">
                <a:latin typeface="Comic Sans MS" pitchFamily="66" charset="0"/>
              </a:rPr>
              <a:t>пружа се прилика да се ученици оспособљавају за самооцјењивање</a:t>
            </a:r>
            <a:endParaRPr lang="en-US" sz="2800" dirty="0" smtClean="0">
              <a:latin typeface="Comic Sans MS" pitchFamily="66" charset="0"/>
            </a:endParaRPr>
          </a:p>
          <a:p>
            <a:pPr eaLnBrk="1" hangingPunct="1"/>
            <a:r>
              <a:rPr lang="en-US" sz="2800" dirty="0" smtClean="0">
                <a:latin typeface="Comic Sans MS" pitchFamily="66" charset="0"/>
              </a:rPr>
              <a:t>отварају се другачије перспективе у организацији наставе</a:t>
            </a:r>
          </a:p>
          <a:p>
            <a:pPr eaLnBrk="1" hangingPunct="1"/>
            <a:r>
              <a:rPr lang="sr-Cyrl-RS" sz="2800" dirty="0" smtClean="0">
                <a:latin typeface="Comic Sans MS" pitchFamily="66" charset="0"/>
              </a:rPr>
              <a:t>п</a:t>
            </a:r>
            <a:r>
              <a:rPr lang="en-US" sz="2800" dirty="0" smtClean="0">
                <a:latin typeface="Comic Sans MS" pitchFamily="66" charset="0"/>
              </a:rPr>
              <a:t>овећава</a:t>
            </a:r>
            <a:r>
              <a:rPr lang="sr-Cyrl-RS" sz="2800" dirty="0" smtClean="0">
                <a:latin typeface="Comic Sans MS" pitchFamily="66" charset="0"/>
              </a:rPr>
              <a:t>ју се</a:t>
            </a:r>
            <a:r>
              <a:rPr lang="en-US" sz="2800" dirty="0" smtClean="0">
                <a:latin typeface="Comic Sans MS" pitchFamily="66" charset="0"/>
              </a:rPr>
              <a:t> постигнућа</a:t>
            </a:r>
          </a:p>
          <a:p>
            <a:pPr eaLnBrk="1" hangingPunct="1"/>
            <a:endParaRPr lang="en-US" sz="2800" dirty="0" smtClean="0">
              <a:latin typeface="Comic Sans MS" pitchFamily="66" charset="0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A51F054-5143-4092-B18A-4962B1DACF76}" type="slidenum">
              <a:rPr lang="sr-Latn-CS" smtClean="0"/>
              <a:pPr/>
              <a:t>26</a:t>
            </a:fld>
            <a:endParaRPr lang="sr-Latn-CS" smtClean="0"/>
          </a:p>
        </p:txBody>
      </p:sp>
      <p:pic>
        <p:nvPicPr>
          <p:cNvPr id="29701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13" y="5072063"/>
            <a:ext cx="1584325" cy="14636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 smtClean="0">
                <a:solidFill>
                  <a:srgbClr val="BAA23C"/>
                </a:solidFill>
                <a:latin typeface="Comic Sans MS" pitchFamily="66" charset="0"/>
              </a:rPr>
              <a:t>Избор зависи и од…</a:t>
            </a:r>
            <a:endParaRPr lang="sr-Latn-CS" dirty="0" smtClean="0">
              <a:solidFill>
                <a:srgbClr val="BAA23C"/>
              </a:solidFill>
              <a:latin typeface="Comic Sans MS" pitchFamily="66" charset="0"/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142875" y="1600200"/>
            <a:ext cx="8858250" cy="4525963"/>
          </a:xfrm>
        </p:spPr>
        <p:txBody>
          <a:bodyPr/>
          <a:lstStyle/>
          <a:p>
            <a:pPr>
              <a:defRPr/>
            </a:pPr>
            <a:r>
              <a:rPr lang="sr-Cyrl-C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Конкретног исхода</a:t>
            </a:r>
            <a:r>
              <a:rPr lang="sr-Cyrl-CS" dirty="0" smtClean="0">
                <a:latin typeface="Comic Sans MS" pitchFamily="66" charset="0"/>
              </a:rPr>
              <a:t> на чијем остваривању радимо</a:t>
            </a:r>
          </a:p>
          <a:p>
            <a:pPr>
              <a:defRPr/>
            </a:pPr>
            <a:r>
              <a:rPr lang="sr-Cyrl-C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Садржаја и компетенција </a:t>
            </a:r>
            <a:r>
              <a:rPr lang="sr-Cyrl-CS" dirty="0" smtClean="0">
                <a:latin typeface="Comic Sans MS" pitchFamily="66" charset="0"/>
              </a:rPr>
              <a:t>које ученици треба да усвоје и развију</a:t>
            </a:r>
          </a:p>
          <a:p>
            <a:pPr>
              <a:defRPr/>
            </a:pPr>
            <a:r>
              <a:rPr lang="sr-Cyrl-C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Природе </a:t>
            </a:r>
            <a:r>
              <a:rPr lang="sr-Cyrl-CS" dirty="0" smtClean="0">
                <a:latin typeface="Comic Sans MS" pitchFamily="66" charset="0"/>
              </a:rPr>
              <a:t>предмета и образовне области</a:t>
            </a:r>
          </a:p>
          <a:p>
            <a:pPr>
              <a:defRPr/>
            </a:pPr>
            <a:r>
              <a:rPr lang="sr-Cyrl-C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Карактеристика </a:t>
            </a:r>
            <a:r>
              <a:rPr lang="sr-Cyrl-CS" dirty="0" smtClean="0">
                <a:latin typeface="Comic Sans MS" pitchFamily="66" charset="0"/>
              </a:rPr>
              <a:t> самих </a:t>
            </a:r>
            <a:r>
              <a:rPr lang="sr-Cyrl-C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ученика</a:t>
            </a:r>
            <a:r>
              <a:rPr lang="sr-Cyrl-CS" dirty="0" smtClean="0">
                <a:latin typeface="Comic Sans MS" pitchFamily="66" charset="0"/>
              </a:rPr>
              <a:t> које оцјењујемо</a:t>
            </a:r>
            <a:endParaRPr lang="sr-Latn-CS" dirty="0" smtClean="0">
              <a:latin typeface="Comic Sans MS" pitchFamily="66" charset="0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1C0AC30-B8BB-49EE-A697-A6792BFF33CF}" type="slidenum">
              <a:rPr lang="sr-Latn-CS" smtClean="0">
                <a:latin typeface="Comic Sans MS" pitchFamily="66" charset="0"/>
              </a:rPr>
              <a:pPr/>
              <a:t>27</a:t>
            </a:fld>
            <a:endParaRPr lang="sr-Latn-CS" smtClean="0">
              <a:latin typeface="Comic Sans MS" pitchFamily="66" charset="0"/>
            </a:endParaRPr>
          </a:p>
        </p:txBody>
      </p:sp>
      <p:pic>
        <p:nvPicPr>
          <p:cNvPr id="5" name="Picture 4" descr="j007874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2643188" y="5000625"/>
            <a:ext cx="3300412" cy="17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Content Placeholder 2"/>
          <p:cNvSpPr>
            <a:spLocks noGrp="1"/>
          </p:cNvSpPr>
          <p:nvPr>
            <p:ph idx="1"/>
          </p:nvPr>
        </p:nvSpPr>
        <p:spPr>
          <a:xfrm>
            <a:off x="214313" y="304800"/>
            <a:ext cx="8715375" cy="6324600"/>
          </a:xfrm>
        </p:spPr>
        <p:txBody>
          <a:bodyPr>
            <a:normAutofit fontScale="85000" lnSpcReduction="20000"/>
          </a:bodyPr>
          <a:lstStyle/>
          <a:p>
            <a:pPr marL="0" indent="0" algn="ctr" eaLnBrk="1" hangingPunct="1">
              <a:buFont typeface="Arial" charset="0"/>
              <a:buNone/>
              <a:defRPr/>
            </a:pPr>
            <a:r>
              <a:rPr lang="en-US" sz="3500" dirty="0" smtClean="0">
                <a:solidFill>
                  <a:srgbClr val="BAA2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 НА КРАЈУ...</a:t>
            </a:r>
            <a:endParaRPr lang="sr-Cyrl-RS" sz="3500" dirty="0" smtClean="0">
              <a:solidFill>
                <a:srgbClr val="BAA2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ctr" eaLnBrk="1" hangingPunct="1">
              <a:buFont typeface="Arial" charset="0"/>
              <a:buNone/>
              <a:defRPr/>
            </a:pPr>
            <a:endParaRPr lang="sr-Cyrl-RS" sz="3500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sr-Cyrl-RS" sz="4000" dirty="0" smtClean="0">
                <a:latin typeface="Comic Sans MS" pitchFamily="66" charset="0"/>
              </a:rPr>
              <a:t>О</a:t>
            </a:r>
            <a:r>
              <a:rPr lang="sr-Cyrl-CS" sz="4000" dirty="0" smtClean="0">
                <a:latin typeface="Comic Sans MS" pitchFamily="66" charset="0"/>
              </a:rPr>
              <a:t>цјена треба да представља </a:t>
            </a:r>
            <a:r>
              <a:rPr lang="sr-Cyrl-C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објективну</a:t>
            </a:r>
            <a:r>
              <a:rPr lang="sr-Cyrl-CS" sz="4000" dirty="0" smtClean="0">
                <a:latin typeface="Comic Sans MS" pitchFamily="66" charset="0"/>
              </a:rPr>
              <a:t> и </a:t>
            </a:r>
            <a:r>
              <a:rPr lang="sr-Cyrl-C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поуздану</a:t>
            </a:r>
            <a:r>
              <a:rPr lang="sr-Cyrl-CS" sz="4000" dirty="0" smtClean="0">
                <a:latin typeface="Comic Sans MS" pitchFamily="66" charset="0"/>
              </a:rPr>
              <a:t> мјеру напредовања и развоја ученика и као таква је показатељ квалитета и ефикасности рада </a:t>
            </a:r>
            <a:r>
              <a:rPr lang="sr-Cyrl-C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наставника и школе.</a:t>
            </a:r>
            <a:r>
              <a:rPr lang="en-US" sz="4000" dirty="0" smtClean="0">
                <a:ea typeface="ＭＳ Ｐゴシック" pitchFamily="34" charset="-128"/>
              </a:rPr>
              <a:t> </a:t>
            </a:r>
            <a:endParaRPr lang="sr-Latn-RS" sz="4000" dirty="0" smtClean="0">
              <a:ea typeface="ＭＳ Ｐゴシック" pitchFamily="34" charset="-128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sr-Cyrl-RS" sz="4000" dirty="0" smtClean="0">
                <a:latin typeface="Comic Sans MS" pitchFamily="66" charset="0"/>
                <a:ea typeface="ＭＳ Ｐゴシック" pitchFamily="34" charset="-128"/>
              </a:rPr>
              <a:t>Ако већина ученика не успјева положити испит тада је проблем у поучавању а не у учењу ученика.</a:t>
            </a:r>
          </a:p>
          <a:p>
            <a:pPr>
              <a:buNone/>
              <a:defRPr/>
            </a:pPr>
            <a:r>
              <a:rPr lang="sr-Cyrl-RS" sz="4000" dirty="0" smtClean="0">
                <a:ea typeface="ＭＳ Ｐゴシック" pitchFamily="34" charset="-128"/>
              </a:rPr>
              <a:t>                  </a:t>
            </a:r>
          </a:p>
          <a:p>
            <a:pPr>
              <a:buNone/>
              <a:defRPr/>
            </a:pPr>
            <a:r>
              <a:rPr lang="sr-Cyrl-RS" sz="4000" dirty="0" smtClean="0">
                <a:ea typeface="ＭＳ Ｐゴシック" pitchFamily="34" charset="-128"/>
              </a:rPr>
              <a:t>                        </a:t>
            </a:r>
            <a:r>
              <a:rPr lang="en-US" sz="4000" dirty="0" smtClean="0">
                <a:ea typeface="ＭＳ Ｐゴシック" pitchFamily="34" charset="-128"/>
              </a:rPr>
              <a:t>0………………100</a:t>
            </a:r>
            <a:r>
              <a:rPr lang="sr-Cyrl-RS" sz="4000" dirty="0" smtClean="0">
                <a:ea typeface="ＭＳ Ｐゴシック" pitchFamily="34" charset="-128"/>
              </a:rPr>
              <a:t>  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4000" dirty="0" smtClean="0">
              <a:latin typeface="Comic Sans MS" pitchFamily="66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81BBC30-7587-4C97-A5A1-BD485368312C}" type="slidenum">
              <a:rPr lang="sr-Latn-CS" smtClean="0"/>
              <a:pPr/>
              <a:t>28</a:t>
            </a:fld>
            <a:endParaRPr lang="sr-Latn-CS" smtClean="0"/>
          </a:p>
        </p:txBody>
      </p:sp>
      <p:pic>
        <p:nvPicPr>
          <p:cNvPr id="32773" name="Picture 5" descr="images-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029200"/>
            <a:ext cx="18288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4" descr="images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5105400"/>
            <a:ext cx="1752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772400" cy="685800"/>
          </a:xfrm>
          <a:noFill/>
        </p:spPr>
        <p:txBody>
          <a:bodyPr/>
          <a:lstStyle/>
          <a:p>
            <a:pPr algn="ctr" eaLnBrk="1" hangingPunct="1"/>
            <a:r>
              <a:rPr lang="sr-Cyrl-RS" sz="3200" b="1" dirty="0" smtClean="0">
                <a:solidFill>
                  <a:srgbClr val="BAA23C"/>
                </a:solidFill>
                <a:latin typeface="Comic Sans MS" pitchFamily="66" charset="0"/>
              </a:rPr>
              <a:t>УМЈЕСТО ЗАКЉУЧКА</a:t>
            </a:r>
            <a:endParaRPr lang="en-US" sz="3200" b="1" dirty="0" smtClean="0">
              <a:solidFill>
                <a:srgbClr val="BAA23C"/>
              </a:solidFill>
              <a:latin typeface="Comic Sans MS" pitchFamily="66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28600" y="1143000"/>
            <a:ext cx="8686800" cy="548640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ru-RU" sz="2200" dirty="0" smtClean="0">
                <a:latin typeface="Comic Sans MS" pitchFamily="66" charset="0"/>
              </a:rPr>
              <a:t>Унапријед дефинишите циљеве и исходе учења и ускладите начин поучавања с начином и садржајима оцјењивања;</a:t>
            </a:r>
          </a:p>
          <a:p>
            <a:pPr>
              <a:lnSpc>
                <a:spcPct val="110000"/>
              </a:lnSpc>
            </a:pPr>
            <a:r>
              <a:rPr lang="ru-RU" sz="2200" dirty="0" smtClean="0">
                <a:latin typeface="Comic Sans MS" pitchFamily="66" charset="0"/>
              </a:rPr>
              <a:t>Настојте радити  тимски на одређивању јасних и уједначених критерија за оцјењивање;</a:t>
            </a:r>
          </a:p>
          <a:p>
            <a:pPr>
              <a:lnSpc>
                <a:spcPct val="110000"/>
              </a:lnSpc>
            </a:pPr>
            <a:r>
              <a:rPr lang="ru-RU" sz="2200" dirty="0" smtClean="0">
                <a:latin typeface="Comic Sans MS" pitchFamily="66" charset="0"/>
              </a:rPr>
              <a:t>Ученике и родитеље упознајте с очекиваним исходима и критеријима за оцјењивање;</a:t>
            </a:r>
          </a:p>
          <a:p>
            <a:pPr>
              <a:lnSpc>
                <a:spcPct val="110000"/>
              </a:lnSpc>
            </a:pPr>
            <a:r>
              <a:rPr lang="ru-RU" sz="2200" dirty="0" smtClean="0">
                <a:latin typeface="Comic Sans MS" pitchFamily="66" charset="0"/>
              </a:rPr>
              <a:t>Континуирано пратите и документујте постигнућа ученика;</a:t>
            </a:r>
          </a:p>
          <a:p>
            <a:pPr>
              <a:lnSpc>
                <a:spcPct val="110000"/>
              </a:lnSpc>
            </a:pPr>
            <a:r>
              <a:rPr lang="ru-RU" sz="2200" dirty="0" smtClean="0">
                <a:latin typeface="Comic Sans MS" pitchFamily="66" charset="0"/>
              </a:rPr>
              <a:t>Пружите ученицима правовремену и корисну повратну информацију како би осигурали  напредовање ка достизању постављених циљева;</a:t>
            </a:r>
          </a:p>
          <a:p>
            <a:pPr>
              <a:lnSpc>
                <a:spcPct val="110000"/>
              </a:lnSpc>
            </a:pPr>
            <a:r>
              <a:rPr lang="ru-RU" sz="2200" dirty="0" smtClean="0">
                <a:latin typeface="Comic Sans MS" pitchFamily="66" charset="0"/>
              </a:rPr>
              <a:t>Осигурајте ученицима разумијевање постављених критерија и начине извршавања самопроцјењивања и постављање циљева за себе.</a:t>
            </a:r>
            <a:endParaRPr lang="en-US" sz="2200" dirty="0" smtClean="0">
              <a:latin typeface="Comic Sans MS" pitchFamily="66" charset="0"/>
            </a:endParaRPr>
          </a:p>
        </p:txBody>
      </p:sp>
      <p:sp>
        <p:nvSpPr>
          <p:cNvPr id="4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BB9A38-7D42-4B33-B7B6-BAF30B41C840}" type="slidenum">
              <a:rPr lang="en-US"/>
              <a:pPr>
                <a:defRPr/>
              </a:pPr>
              <a:t>29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0" y="152401"/>
            <a:ext cx="13144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Члан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74.</a:t>
            </a:r>
            <a:b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(1)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Васпитно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-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образовни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рад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у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школи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обављају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наставници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стручни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сарадници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.</a:t>
            </a:r>
            <a:b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(2)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Наставник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обавља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сљедеће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послове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:</a:t>
            </a:r>
            <a:b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а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остварује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циљеве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задатке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средњег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образовања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 васпитања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утврђене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овим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законом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на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основу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њега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донесеним прописима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другим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актима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,</a:t>
            </a:r>
            <a:b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б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планира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реализује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наставни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план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програм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у оквиру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40-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часовне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радне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недјеље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годишњег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програма рада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школе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,</a:t>
            </a:r>
            <a:b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20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в</a:t>
            </a:r>
            <a:r>
              <a:rPr lang="pl-PL" sz="20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) </a:t>
            </a:r>
            <a:r>
              <a:rPr lang="sr-Cyrl-RS" sz="20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вреднује</a:t>
            </a:r>
            <a:r>
              <a:rPr lang="pl-PL" sz="20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успјех</a:t>
            </a:r>
            <a:r>
              <a:rPr lang="pl-PL" sz="20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и</a:t>
            </a:r>
            <a:r>
              <a:rPr lang="pl-PL" sz="20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владање</a:t>
            </a:r>
            <a:r>
              <a:rPr lang="pl-PL" sz="20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ученика</a:t>
            </a:r>
            <a:r>
              <a:rPr lang="pl-PL" sz="20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,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г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води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педагошку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евиденцију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документацију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васпитно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-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образовном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раду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ученицима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,</a:t>
            </a:r>
            <a:b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д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сарађује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стручном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службом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школе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,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родитељима ученика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друштвеним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партнерима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чији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је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рад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значајан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за квалитет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рада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школе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,</a:t>
            </a:r>
            <a:b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ђ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учествује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у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раду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стручних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органа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школе</a:t>
            </a:r>
            <a:r>
              <a:rPr lang="pl-PL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ради унапређивања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рада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школе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)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извршава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друге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обавезе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које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произлазе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из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општих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аката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школе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годишњег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програма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рада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школе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.</a:t>
            </a:r>
            <a:b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</a:br>
            <a:r>
              <a:rPr lang="it-IT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(3)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Наставници</a:t>
            </a:r>
            <a:r>
              <a:rPr lang="it-IT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и</a:t>
            </a:r>
            <a:r>
              <a:rPr lang="it-IT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стручни</a:t>
            </a:r>
            <a:r>
              <a:rPr lang="it-IT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сарадници</a:t>
            </a:r>
            <a:r>
              <a:rPr lang="it-IT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дужни</a:t>
            </a:r>
            <a:r>
              <a:rPr lang="it-IT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су</a:t>
            </a:r>
            <a:r>
              <a:rPr lang="it-IT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да предузимају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мјере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заштите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права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дјетета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,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те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да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сваком кршењу 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тих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права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,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посебно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свим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облицима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  <a:effectLst/>
                <a:latin typeface="Comic Sans MS" pitchFamily="66" charset="0"/>
              </a:rPr>
              <a:t>насиља над дјететом , одмах обавијесте надлежну  социјалну службу.</a:t>
            </a:r>
            <a:endParaRPr lang="en-US" sz="2000" dirty="0"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73762"/>
          </a:xfrm>
        </p:spPr>
        <p:txBody>
          <a:bodyPr>
            <a:normAutofit/>
          </a:bodyPr>
          <a:lstStyle/>
          <a:p>
            <a:pPr lvl="0" algn="l"/>
            <a:r>
              <a:rPr lang="sr-Cyrl-RS" sz="3200" dirty="0" smtClean="0"/>
              <a:t>Литература:</a:t>
            </a:r>
            <a:br>
              <a:rPr lang="sr-Cyrl-RS" sz="3200" dirty="0" smtClean="0"/>
            </a:br>
            <a:r>
              <a:rPr lang="sr-Cyrl-RS" sz="3200" dirty="0" smtClean="0"/>
              <a:t>1.Закон о средњем образовању и васпитању, ( </a:t>
            </a:r>
            <a:r>
              <a:rPr lang="sr-Cyrl-RS" sz="3200" dirty="0" smtClean="0"/>
              <a:t>“Службени </a:t>
            </a:r>
            <a:r>
              <a:rPr lang="sr-Cyrl-RS" sz="3200" dirty="0" smtClean="0"/>
              <a:t>гласник Републике </a:t>
            </a:r>
            <a:r>
              <a:rPr lang="sr-Cyrl-RS" sz="3200" dirty="0" smtClean="0"/>
              <a:t>Српске”, </a:t>
            </a:r>
            <a:r>
              <a:rPr lang="sr-Cyrl-RS" sz="3200" dirty="0" smtClean="0"/>
              <a:t>број 74/08).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sr-Cyrl-RS" sz="3200" dirty="0" smtClean="0"/>
              <a:t>2. </a:t>
            </a:r>
            <a:r>
              <a:rPr lang="sr-Cyrl-CS" sz="3200" dirty="0" smtClean="0"/>
              <a:t>Правилник о </a:t>
            </a:r>
            <a:r>
              <a:rPr lang="sr-Cyrl-CS" sz="3200" dirty="0" smtClean="0"/>
              <a:t>оцјењивању </a:t>
            </a:r>
            <a:r>
              <a:rPr lang="en-US" sz="3200" dirty="0" err="1" smtClean="0"/>
              <a:t>ученика</a:t>
            </a:r>
            <a:r>
              <a:rPr lang="en-US" sz="3200" dirty="0" smtClean="0"/>
              <a:t> у </a:t>
            </a:r>
            <a:r>
              <a:rPr lang="en-US" sz="3200" dirty="0" err="1" smtClean="0"/>
              <a:t>настави</a:t>
            </a:r>
            <a:r>
              <a:rPr lang="en-US" sz="3200" dirty="0" smtClean="0"/>
              <a:t> и </a:t>
            </a:r>
            <a:r>
              <a:rPr lang="en-US" sz="3200" dirty="0" err="1" smtClean="0"/>
              <a:t>полагању</a:t>
            </a:r>
            <a:r>
              <a:rPr lang="en-US" sz="3200" dirty="0" smtClean="0"/>
              <a:t> </a:t>
            </a:r>
            <a:r>
              <a:rPr lang="en-US" sz="3200" dirty="0" err="1" smtClean="0"/>
              <a:t>испита</a:t>
            </a:r>
            <a:r>
              <a:rPr lang="en-US" sz="3200" dirty="0" smtClean="0"/>
              <a:t> у </a:t>
            </a:r>
            <a:r>
              <a:rPr lang="en-US" sz="3200" dirty="0" err="1" smtClean="0"/>
              <a:t>средњој</a:t>
            </a:r>
            <a:r>
              <a:rPr lang="en-US" sz="3200" dirty="0" smtClean="0"/>
              <a:t> </a:t>
            </a:r>
            <a:r>
              <a:rPr lang="en-US" sz="3200" dirty="0" err="1" smtClean="0"/>
              <a:t>школи</a:t>
            </a:r>
            <a:r>
              <a:rPr lang="sr-Cyrl-RS" sz="3200" dirty="0" smtClean="0"/>
              <a:t>( </a:t>
            </a:r>
            <a:r>
              <a:rPr lang="sr-Cyrl-RS" sz="3200" dirty="0" smtClean="0"/>
              <a:t>“Службени </a:t>
            </a:r>
            <a:r>
              <a:rPr lang="sr-Cyrl-RS" sz="3200" dirty="0" smtClean="0"/>
              <a:t>гласник Републике </a:t>
            </a:r>
            <a:r>
              <a:rPr lang="sr-Cyrl-RS" sz="3200" dirty="0" smtClean="0"/>
              <a:t>Српске”, </a:t>
            </a:r>
            <a:r>
              <a:rPr lang="sr-Cyrl-RS" sz="3200" dirty="0" smtClean="0"/>
              <a:t>број 73/13)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sr-Cyrl-RS" sz="3200" dirty="0" smtClean="0"/>
              <a:t>3. Презентација оцењивање (</a:t>
            </a:r>
            <a:r>
              <a:rPr lang="en-US" sz="3200" u="sng" dirty="0" smtClean="0">
                <a:hlinkClick r:id="rId2"/>
              </a:rPr>
              <a:t>www.tsz.edu.rs/test/dokumenta/su/ocenjivanje_ucenika.ppt</a:t>
            </a:r>
            <a:endParaRPr lang="en-US" sz="32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09016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sr-Cyrl-CS" sz="5400" dirty="0" smtClean="0">
              <a:solidFill>
                <a:srgbClr val="BAA2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sr-Cyrl-CS" sz="5400" dirty="0" smtClean="0">
                <a:solidFill>
                  <a:srgbClr val="BAA2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Хвала на пажњи!</a:t>
            </a:r>
            <a:endParaRPr lang="sr-Latn-CS" sz="5400" dirty="0" smtClean="0">
              <a:solidFill>
                <a:srgbClr val="BAA2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3795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3C5E6CB-0872-49E4-BA16-F51C7DA6D20F}" type="slidenum">
              <a:rPr lang="sr-Latn-CS" smtClean="0"/>
              <a:pPr/>
              <a:t>31</a:t>
            </a:fld>
            <a:endParaRPr lang="sr-Latn-CS" smtClean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200400"/>
            <a:ext cx="2743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1219200"/>
          </a:xfrm>
        </p:spPr>
        <p:txBody>
          <a:bodyPr>
            <a:noAutofit/>
          </a:bodyPr>
          <a:lstStyle/>
          <a:p>
            <a:r>
              <a:rPr lang="sr-Cyrl-RS" sz="3600" dirty="0" smtClean="0">
                <a:solidFill>
                  <a:srgbClr val="BAA23C"/>
                </a:solidFill>
                <a:latin typeface="Comic Sans MS" pitchFamily="66" charset="0"/>
              </a:rPr>
              <a:t>ПРАВИЛНИК</a:t>
            </a:r>
            <a:r>
              <a:rPr lang="sr-Cyrl-RS" sz="2400" dirty="0" smtClean="0">
                <a:solidFill>
                  <a:srgbClr val="BAA23C"/>
                </a:solidFill>
                <a:latin typeface="Comic Sans MS" pitchFamily="66" charset="0"/>
              </a:rPr>
              <a:t/>
            </a:r>
            <a:br>
              <a:rPr lang="sr-Cyrl-RS" sz="2400" dirty="0" smtClean="0">
                <a:solidFill>
                  <a:srgbClr val="BAA23C"/>
                </a:solidFill>
                <a:latin typeface="Comic Sans MS" pitchFamily="66" charset="0"/>
              </a:rPr>
            </a:br>
            <a:r>
              <a:rPr lang="sr-Cyrl-RS" sz="2400" dirty="0" smtClean="0">
                <a:solidFill>
                  <a:srgbClr val="BAA23C"/>
                </a:solidFill>
                <a:latin typeface="Comic Sans MS" pitchFamily="66" charset="0"/>
              </a:rPr>
              <a:t>о оцјењивању ученика  у средњој школи</a:t>
            </a:r>
            <a:endParaRPr lang="bs-Latn-BA" sz="2400" dirty="0">
              <a:solidFill>
                <a:srgbClr val="BAA23C"/>
              </a:solidFill>
              <a:latin typeface="Comic Sans MS" pitchFamily="66" charset="0"/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0" y="1752600"/>
            <a:ext cx="9144000" cy="4953000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sr-Cyrl-RS" sz="4600" dirty="0" smtClean="0">
                <a:latin typeface="Comic Sans MS" pitchFamily="66" charset="0"/>
              </a:rPr>
              <a:t>Члан 3.</a:t>
            </a:r>
          </a:p>
          <a:p>
            <a:pPr algn="l"/>
            <a:r>
              <a:rPr lang="sr-Cyrl-RS" sz="3600" dirty="0" smtClean="0">
                <a:latin typeface="Comic Sans MS" pitchFamily="66" charset="0"/>
              </a:rPr>
              <a:t>(1) Вредновање ученичких постигнућа је процес који се састоји од праћења, провјеравања и оцјењивања </a:t>
            </a:r>
          </a:p>
          <a:p>
            <a:pPr algn="l"/>
            <a:r>
              <a:rPr lang="sr-Cyrl-RS" sz="3600" dirty="0" smtClean="0">
                <a:latin typeface="Comic Sans MS" pitchFamily="66" charset="0"/>
                <a:cs typeface="Times New Roman" panose="02020603050405020304" pitchFamily="18" charset="0"/>
              </a:rPr>
              <a:t>(2) Под праћењем знања, вјештина и способности и њихове примјене подразумијева се континуирано уочавање и биљежење запажања о развоју ученичких интересовања, мотивација и способности, њихово напредовање и резултати у остваривању очекиваних постигнућа, дефинисаних наставним планом и програмом, њихов однос према раду и постављеним задацима и васпитним вриједностима.</a:t>
            </a:r>
          </a:p>
          <a:p>
            <a:pPr algn="l"/>
            <a:r>
              <a:rPr lang="sr-Cyrl-RS" sz="3600" dirty="0" smtClean="0">
                <a:latin typeface="Comic Sans MS" pitchFamily="66" charset="0"/>
                <a:cs typeface="Times New Roman" panose="02020603050405020304" pitchFamily="18" charset="0"/>
              </a:rPr>
              <a:t>(3) Провјеравање и оцјењивање ученика саставни је дио васпитно-образовног процеса у школи којим се ученици континуирано подстичу на савјесно и активно усвајање знања, вјештина и навика, а изражава се оцјеном у складу са Законом.</a:t>
            </a:r>
          </a:p>
          <a:p>
            <a:pPr algn="l"/>
            <a:r>
              <a:rPr lang="sr-Cyrl-RS" sz="3600" dirty="0" smtClean="0">
                <a:latin typeface="Comic Sans MS" pitchFamily="66" charset="0"/>
                <a:cs typeface="Times New Roman" panose="02020603050405020304" pitchFamily="18" charset="0"/>
              </a:rPr>
              <a:t>(4) Начин праћења, запажања и уписивања података у процесу оцјењивања знања, вјештина, способности и укупних резултата ученика мора бити јаван, разумљив и доступан ученику и његовом родитељу.</a:t>
            </a:r>
            <a:endParaRPr lang="bs-Latn-BA" sz="3600" dirty="0" smtClean="0">
              <a:latin typeface="Comic Sans MS" pitchFamily="66" charset="0"/>
              <a:cs typeface="Times New Roman" panose="02020603050405020304" pitchFamily="18" charset="0"/>
            </a:endParaRPr>
          </a:p>
          <a:p>
            <a:pPr algn="l"/>
            <a:endParaRPr lang="bs-Latn-BA" dirty="0"/>
          </a:p>
        </p:txBody>
      </p:sp>
    </p:spTree>
    <p:extLst>
      <p:ext uri="{BB962C8B-B14F-4D97-AF65-F5344CB8AC3E}">
        <p14:creationId xmlns:p14="http://schemas.microsoft.com/office/powerpoint/2010/main" xmlns="" val="112809718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sr-Cyrl-RS" dirty="0" smtClean="0">
                <a:solidFill>
                  <a:srgbClr val="BAA23C"/>
                </a:solidFill>
                <a:latin typeface="Comic Sans MS" pitchFamily="66" charset="0"/>
              </a:rPr>
              <a:t>Правилник </a:t>
            </a:r>
            <a:endParaRPr lang="bs-Latn-BA" dirty="0">
              <a:solidFill>
                <a:srgbClr val="BAA23C"/>
              </a:solidFill>
              <a:latin typeface="Comic Sans MS" pitchFamily="66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sz="quarter" idx="1"/>
          </p:nvPr>
        </p:nvSpPr>
        <p:spPr>
          <a:xfrm>
            <a:off x="152400" y="914400"/>
            <a:ext cx="8839200" cy="5715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Cyrl-RS" dirty="0" smtClean="0">
                <a:latin typeface="Comic Sans MS" pitchFamily="66" charset="0"/>
                <a:cs typeface="Times New Roman" panose="02020603050405020304" pitchFamily="18" charset="0"/>
              </a:rPr>
              <a:t>Члан 4.</a:t>
            </a:r>
          </a:p>
          <a:p>
            <a:pPr marL="457200" indent="-457200">
              <a:buAutoNum type="arabicParenBoth"/>
            </a:pPr>
            <a:r>
              <a:rPr lang="sr-Cyrl-RS" sz="1800" dirty="0" smtClean="0">
                <a:latin typeface="Comic Sans MS" pitchFamily="66" charset="0"/>
                <a:cs typeface="Times New Roman" panose="02020603050405020304" pitchFamily="18" charset="0"/>
              </a:rPr>
              <a:t>Наставник оцјењује ученике, а ученик не може бити оцијењен када је из било ког разлога одсутан са часа.</a:t>
            </a:r>
          </a:p>
          <a:p>
            <a:pPr marL="457200" indent="-457200">
              <a:buAutoNum type="arabicParenBoth"/>
            </a:pPr>
            <a:r>
              <a:rPr lang="sr-Cyrl-RS" sz="1800" dirty="0" smtClean="0">
                <a:latin typeface="Comic Sans MS" pitchFamily="66" charset="0"/>
                <a:cs typeface="Times New Roman" panose="02020603050405020304" pitchFamily="18" charset="0"/>
              </a:rPr>
              <a:t>Оцјењивање може бити индивидуално или групно.</a:t>
            </a:r>
          </a:p>
          <a:p>
            <a:pPr marL="457200" indent="-457200">
              <a:buAutoNum type="arabicParenBoth"/>
            </a:pPr>
            <a:r>
              <a:rPr lang="sr-Cyrl-RS" sz="1800" dirty="0" smtClean="0">
                <a:latin typeface="Comic Sans MS" pitchFamily="66" charset="0"/>
                <a:cs typeface="Times New Roman" panose="02020603050405020304" pitchFamily="18" charset="0"/>
              </a:rPr>
              <a:t>Оцјењивање се остварује посредством:</a:t>
            </a:r>
          </a:p>
          <a:p>
            <a:pPr marL="0" indent="0">
              <a:buNone/>
            </a:pPr>
            <a:r>
              <a:rPr lang="sr-Cyrl-RS" sz="1800" dirty="0">
                <a:latin typeface="Comic Sans MS" pitchFamily="66" charset="0"/>
                <a:cs typeface="Times New Roman" panose="02020603050405020304" pitchFamily="18" charset="0"/>
              </a:rPr>
              <a:t>а</a:t>
            </a:r>
            <a:r>
              <a:rPr lang="sr-Cyrl-RS" sz="1800" dirty="0" smtClean="0">
                <a:latin typeface="Comic Sans MS" pitchFamily="66" charset="0"/>
                <a:cs typeface="Times New Roman" panose="02020603050405020304" pitchFamily="18" charset="0"/>
              </a:rPr>
              <a:t>) разговора,</a:t>
            </a:r>
          </a:p>
          <a:p>
            <a:pPr marL="0" indent="0">
              <a:buNone/>
            </a:pPr>
            <a:r>
              <a:rPr lang="sr-Cyrl-RS" sz="1800" dirty="0">
                <a:latin typeface="Comic Sans MS" pitchFamily="66" charset="0"/>
                <a:cs typeface="Times New Roman" panose="02020603050405020304" pitchFamily="18" charset="0"/>
              </a:rPr>
              <a:t>б</a:t>
            </a:r>
            <a:r>
              <a:rPr lang="sr-Cyrl-RS" sz="1800" dirty="0" smtClean="0">
                <a:latin typeface="Comic Sans MS" pitchFamily="66" charset="0"/>
                <a:cs typeface="Times New Roman" panose="02020603050405020304" pitchFamily="18" charset="0"/>
              </a:rPr>
              <a:t>) израде писмених, графичких, практичних, техничких и других задатака,</a:t>
            </a:r>
          </a:p>
          <a:p>
            <a:pPr marL="0" indent="0">
              <a:buNone/>
            </a:pPr>
            <a:r>
              <a:rPr lang="sr-Cyrl-RS" sz="1800" dirty="0">
                <a:latin typeface="Comic Sans MS" pitchFamily="66" charset="0"/>
                <a:cs typeface="Times New Roman" panose="02020603050405020304" pitchFamily="18" charset="0"/>
              </a:rPr>
              <a:t>в</a:t>
            </a:r>
            <a:r>
              <a:rPr lang="sr-Cyrl-RS" sz="1800" dirty="0" smtClean="0">
                <a:latin typeface="Comic Sans MS" pitchFamily="66" charset="0"/>
                <a:cs typeface="Times New Roman" panose="02020603050405020304" pitchFamily="18" charset="0"/>
              </a:rPr>
              <a:t>) рјешавања задатака објективног типа,</a:t>
            </a:r>
          </a:p>
          <a:p>
            <a:pPr marL="0" indent="0">
              <a:buNone/>
            </a:pPr>
            <a:r>
              <a:rPr lang="sr-Cyrl-RS" sz="1800" dirty="0">
                <a:latin typeface="Comic Sans MS" pitchFamily="66" charset="0"/>
                <a:cs typeface="Times New Roman" panose="02020603050405020304" pitchFamily="18" charset="0"/>
              </a:rPr>
              <a:t>г</a:t>
            </a:r>
            <a:r>
              <a:rPr lang="sr-Cyrl-RS" sz="1800" dirty="0" smtClean="0">
                <a:latin typeface="Comic Sans MS" pitchFamily="66" charset="0"/>
                <a:cs typeface="Times New Roman" panose="02020603050405020304" pitchFamily="18" charset="0"/>
              </a:rPr>
              <a:t>) вишеминутног контролног провјеравања знања,</a:t>
            </a:r>
          </a:p>
          <a:p>
            <a:pPr marL="0" indent="0">
              <a:buNone/>
            </a:pPr>
            <a:r>
              <a:rPr lang="sr-Cyrl-RS" sz="1800" dirty="0">
                <a:latin typeface="Comic Sans MS" pitchFamily="66" charset="0"/>
                <a:cs typeface="Times New Roman" panose="02020603050405020304" pitchFamily="18" charset="0"/>
              </a:rPr>
              <a:t>д</a:t>
            </a:r>
            <a:r>
              <a:rPr lang="sr-Cyrl-RS" sz="1800" dirty="0" smtClean="0">
                <a:latin typeface="Comic Sans MS" pitchFamily="66" charset="0"/>
                <a:cs typeface="Times New Roman" panose="02020603050405020304" pitchFamily="18" charset="0"/>
              </a:rPr>
              <a:t>) наступа,</a:t>
            </a:r>
          </a:p>
          <a:p>
            <a:pPr marL="0" indent="0">
              <a:buNone/>
            </a:pPr>
            <a:r>
              <a:rPr lang="sr-Cyrl-RS" sz="1800" dirty="0">
                <a:latin typeface="Comic Sans MS" pitchFamily="66" charset="0"/>
                <a:cs typeface="Times New Roman" panose="02020603050405020304" pitchFamily="18" charset="0"/>
              </a:rPr>
              <a:t>ђ</a:t>
            </a:r>
            <a:r>
              <a:rPr lang="sr-Cyrl-RS" sz="1800" dirty="0" smtClean="0">
                <a:latin typeface="Comic Sans MS" pitchFamily="66" charset="0"/>
                <a:cs typeface="Times New Roman" panose="02020603050405020304" pitchFamily="18" charset="0"/>
              </a:rPr>
              <a:t>) презентација,</a:t>
            </a:r>
          </a:p>
          <a:p>
            <a:pPr marL="0" indent="0">
              <a:buNone/>
            </a:pPr>
            <a:r>
              <a:rPr lang="sr-Cyrl-RS" sz="1800" dirty="0">
                <a:latin typeface="Comic Sans MS" pitchFamily="66" charset="0"/>
                <a:cs typeface="Times New Roman" panose="02020603050405020304" pitchFamily="18" charset="0"/>
              </a:rPr>
              <a:t>е</a:t>
            </a:r>
            <a:r>
              <a:rPr lang="sr-Cyrl-RS" sz="1800" dirty="0" smtClean="0">
                <a:latin typeface="Comic Sans MS" pitchFamily="66" charset="0"/>
                <a:cs typeface="Times New Roman" panose="02020603050405020304" pitchFamily="18" charset="0"/>
              </a:rPr>
              <a:t>) тестова,</a:t>
            </a:r>
          </a:p>
          <a:p>
            <a:pPr marL="0" indent="0">
              <a:buNone/>
            </a:pPr>
            <a:r>
              <a:rPr lang="sr-Cyrl-RS" sz="1800" dirty="0">
                <a:latin typeface="Comic Sans MS" pitchFamily="66" charset="0"/>
                <a:cs typeface="Times New Roman" panose="02020603050405020304" pitchFamily="18" charset="0"/>
              </a:rPr>
              <a:t>ж</a:t>
            </a:r>
            <a:r>
              <a:rPr lang="sr-Cyrl-RS" sz="1800" dirty="0" smtClean="0">
                <a:latin typeface="Comic Sans MS" pitchFamily="66" charset="0"/>
                <a:cs typeface="Times New Roman" panose="02020603050405020304" pitchFamily="18" charset="0"/>
              </a:rPr>
              <a:t>) интервјуа,</a:t>
            </a:r>
          </a:p>
          <a:p>
            <a:pPr marL="0" indent="0">
              <a:buNone/>
            </a:pPr>
            <a:r>
              <a:rPr lang="sr-Cyrl-RS" sz="1800" dirty="0">
                <a:latin typeface="Comic Sans MS" pitchFamily="66" charset="0"/>
                <a:cs typeface="Times New Roman" panose="02020603050405020304" pitchFamily="18" charset="0"/>
              </a:rPr>
              <a:t>з</a:t>
            </a:r>
            <a:r>
              <a:rPr lang="sr-Cyrl-RS" sz="1800" dirty="0" smtClean="0">
                <a:latin typeface="Comic Sans MS" pitchFamily="66" charset="0"/>
                <a:cs typeface="Times New Roman" panose="02020603050405020304" pitchFamily="18" charset="0"/>
              </a:rPr>
              <a:t>) есеја и</a:t>
            </a:r>
          </a:p>
          <a:p>
            <a:pPr marL="0" indent="0">
              <a:buNone/>
            </a:pPr>
            <a:r>
              <a:rPr lang="sr-Cyrl-RS" sz="1800" dirty="0">
                <a:latin typeface="Comic Sans MS" pitchFamily="66" charset="0"/>
                <a:cs typeface="Times New Roman" panose="02020603050405020304" pitchFamily="18" charset="0"/>
              </a:rPr>
              <a:t>и</a:t>
            </a:r>
            <a:r>
              <a:rPr lang="sr-Cyrl-RS" sz="1800" dirty="0" smtClean="0">
                <a:latin typeface="Comic Sans MS" pitchFamily="66" charset="0"/>
                <a:cs typeface="Times New Roman" panose="02020603050405020304" pitchFamily="18" charset="0"/>
              </a:rPr>
              <a:t>) извођења и других одговарајућих облика и поступака у складу са наставним програмом предмета</a:t>
            </a:r>
            <a:endParaRPr lang="bs-Latn-BA" sz="1800" dirty="0">
              <a:latin typeface="Comic Sans MS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165119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sr-Cyrl-RS" sz="4000" dirty="0">
                <a:solidFill>
                  <a:srgbClr val="BAA23C"/>
                </a:solidFill>
                <a:latin typeface="Comic Sans MS" pitchFamily="66" charset="0"/>
              </a:rPr>
              <a:t>П</a:t>
            </a:r>
            <a:r>
              <a:rPr lang="sr-Cyrl-RS" sz="4000" dirty="0" smtClean="0">
                <a:solidFill>
                  <a:srgbClr val="BAA23C"/>
                </a:solidFill>
                <a:latin typeface="Comic Sans MS" pitchFamily="66" charset="0"/>
              </a:rPr>
              <a:t>равилник</a:t>
            </a:r>
            <a:endParaRPr lang="bs-Latn-BA" sz="4000" dirty="0">
              <a:solidFill>
                <a:srgbClr val="BAA23C"/>
              </a:solidFill>
              <a:latin typeface="Comic Sans MS" pitchFamily="66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sz="quarter" idx="1"/>
          </p:nvPr>
        </p:nvSpPr>
        <p:spPr>
          <a:xfrm>
            <a:off x="152400" y="990600"/>
            <a:ext cx="8763000" cy="56388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sr-Cyrl-RS" dirty="0" smtClean="0">
                <a:latin typeface="Comic Sans MS" pitchFamily="66" charset="0"/>
              </a:rPr>
              <a:t>Члан 5.</a:t>
            </a:r>
          </a:p>
          <a:p>
            <a:pPr marL="0" indent="0">
              <a:buNone/>
            </a:pPr>
            <a:r>
              <a:rPr lang="sr-Cyrl-RS" sz="2200" dirty="0" smtClean="0">
                <a:latin typeface="Comic Sans MS" pitchFamily="66" charset="0"/>
                <a:cs typeface="Times New Roman" panose="02020603050405020304" pitchFamily="18" charset="0"/>
              </a:rPr>
              <a:t>     Током спровођења провјеравања и оцјењивања знања, вјештин</a:t>
            </a:r>
            <a:r>
              <a:rPr lang="sr-Latn-RS" sz="2200" dirty="0" smtClean="0">
                <a:latin typeface="Comic Sans MS" pitchFamily="66" charset="0"/>
                <a:cs typeface="Times New Roman" panose="02020603050405020304" pitchFamily="18" charset="0"/>
              </a:rPr>
              <a:t>a</a:t>
            </a:r>
            <a:r>
              <a:rPr lang="sr-Cyrl-RS" sz="2200" dirty="0" smtClean="0">
                <a:latin typeface="Comic Sans MS" pitchFamily="66" charset="0"/>
                <a:cs typeface="Times New Roman" panose="02020603050405020304" pitchFamily="18" charset="0"/>
              </a:rPr>
              <a:t> и способности ученика обавезно се:</a:t>
            </a:r>
          </a:p>
          <a:p>
            <a:pPr marL="0" indent="0">
              <a:buNone/>
            </a:pPr>
            <a:r>
              <a:rPr lang="sr-Cyrl-RS" sz="22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Comic Sans MS" pitchFamily="66" charset="0"/>
                <a:cs typeface="Times New Roman" panose="02020603050405020304" pitchFamily="18" charset="0"/>
              </a:rPr>
              <a:t>    а) поштује личност ученика,</a:t>
            </a:r>
          </a:p>
          <a:p>
            <a:pPr marL="0" indent="0">
              <a:buNone/>
            </a:pPr>
            <a:r>
              <a:rPr lang="sr-Cyrl-RS" sz="22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Comic Sans MS" pitchFamily="66" charset="0"/>
                <a:cs typeface="Times New Roman" panose="02020603050405020304" pitchFamily="18" charset="0"/>
              </a:rPr>
              <a:t>    б) уважава и подстиче ученикова способност и развија осјећај самопоуздања,</a:t>
            </a:r>
          </a:p>
          <a:p>
            <a:pPr marL="0" indent="0">
              <a:buNone/>
            </a:pPr>
            <a:r>
              <a:rPr lang="sr-Cyrl-RS" sz="22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Comic Sans MS" pitchFamily="66" charset="0"/>
                <a:cs typeface="Times New Roman" panose="02020603050405020304" pitchFamily="18" charset="0"/>
              </a:rPr>
              <a:t>    в) омогућава ученику да се сам јави за провјеру знања,</a:t>
            </a:r>
          </a:p>
          <a:p>
            <a:pPr marL="0" indent="0">
              <a:buNone/>
            </a:pPr>
            <a:r>
              <a:rPr lang="sr-Cyrl-RS" sz="22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Comic Sans MS" pitchFamily="66" charset="0"/>
                <a:cs typeface="Times New Roman" panose="02020603050405020304" pitchFamily="18" charset="0"/>
              </a:rPr>
              <a:t>    г) омогућава ученику да разговара са наставником у поступку утврђивања оцјене,</a:t>
            </a:r>
          </a:p>
          <a:p>
            <a:pPr marL="0" indent="0">
              <a:buNone/>
            </a:pPr>
            <a:r>
              <a:rPr lang="sr-Cyrl-RS" sz="22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Comic Sans MS" pitchFamily="66" charset="0"/>
                <a:cs typeface="Times New Roman" panose="02020603050405020304" pitchFamily="18" charset="0"/>
              </a:rPr>
              <a:t>    д) помаже ученику да процјењује рад других ученика и да може дати јасну и објективну повратну информацију,</a:t>
            </a:r>
          </a:p>
          <a:p>
            <a:pPr marL="0" indent="0">
              <a:buNone/>
            </a:pPr>
            <a:r>
              <a:rPr lang="sr-Cyrl-RS" sz="22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Comic Sans MS" pitchFamily="66" charset="0"/>
                <a:cs typeface="Times New Roman" panose="02020603050405020304" pitchFamily="18" charset="0"/>
              </a:rPr>
              <a:t>    ђ) даје јасна повратна информација ученицима и родитељима о томе шта је ученик савладао, а у чему му је потребна помоћ,</a:t>
            </a:r>
          </a:p>
          <a:p>
            <a:pPr marL="0" indent="0">
              <a:buNone/>
            </a:pPr>
            <a:r>
              <a:rPr lang="sr-Cyrl-RS" sz="22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Comic Sans MS" pitchFamily="66" charset="0"/>
                <a:cs typeface="Times New Roman" panose="02020603050405020304" pitchFamily="18" charset="0"/>
              </a:rPr>
              <a:t>    е) ученик оспособљава за самоучење, самовредновање и самопроцјену свог знања, вјештина и способности и процјену знања других ученика у складу са њиховим индивидуалним могућностима,</a:t>
            </a:r>
          </a:p>
          <a:p>
            <a:pPr marL="0" indent="0">
              <a:buNone/>
            </a:pPr>
            <a:r>
              <a:rPr lang="sr-Cyrl-RS" sz="22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Comic Sans MS" pitchFamily="66" charset="0"/>
                <a:cs typeface="Times New Roman" panose="02020603050405020304" pitchFamily="18" charset="0"/>
              </a:rPr>
              <a:t>    ж) подстиче ученика на активно учествовање у свим облицима васпитно-образовног рада и </a:t>
            </a:r>
          </a:p>
          <a:p>
            <a:pPr marL="0" indent="0">
              <a:buNone/>
            </a:pPr>
            <a:r>
              <a:rPr lang="sr-Cyrl-RS" sz="22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Comic Sans MS" pitchFamily="66" charset="0"/>
                <a:cs typeface="Times New Roman" panose="02020603050405020304" pitchFamily="18" charset="0"/>
              </a:rPr>
              <a:t>    з) јавно саопштава оцјена.</a:t>
            </a:r>
            <a:endParaRPr lang="bs-Latn-BA" sz="2200" dirty="0">
              <a:latin typeface="Comic Sans MS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371933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sr-Cyrl-RS" sz="4000" dirty="0" smtClean="0">
                <a:solidFill>
                  <a:srgbClr val="BAA23C"/>
                </a:solidFill>
                <a:latin typeface="Comic Sans MS" pitchFamily="66" charset="0"/>
                <a:cs typeface="Times New Roman" panose="02020603050405020304" pitchFamily="18" charset="0"/>
              </a:rPr>
              <a:t>Правилник </a:t>
            </a:r>
            <a:endParaRPr lang="bs-Latn-BA" sz="4000" dirty="0">
              <a:solidFill>
                <a:srgbClr val="BAA23C"/>
              </a:solidFill>
              <a:latin typeface="Comic Sans MS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sz="quarter" idx="1"/>
          </p:nvPr>
        </p:nvSpPr>
        <p:spPr>
          <a:xfrm>
            <a:off x="0" y="990600"/>
            <a:ext cx="9144000" cy="5867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r-Cyrl-RS" dirty="0" smtClean="0">
                <a:latin typeface="Comic Sans MS" pitchFamily="66" charset="0"/>
                <a:cs typeface="Times New Roman" panose="02020603050405020304" pitchFamily="18" charset="0"/>
              </a:rPr>
              <a:t>Члан 6.</a:t>
            </a:r>
          </a:p>
          <a:p>
            <a:pPr marL="0" indent="0">
              <a:buNone/>
            </a:pPr>
            <a:r>
              <a:rPr lang="sr-Cyrl-RS" dirty="0"/>
              <a:t> </a:t>
            </a:r>
            <a:r>
              <a:rPr lang="sr-Cyrl-RS" dirty="0" smtClean="0"/>
              <a:t>    </a:t>
            </a:r>
            <a:r>
              <a:rPr lang="sr-Cyrl-RS" sz="2400" dirty="0" smtClean="0">
                <a:latin typeface="Comic Sans MS" pitchFamily="66" charset="0"/>
                <a:cs typeface="Times New Roman" panose="02020603050405020304" pitchFamily="18" charset="0"/>
              </a:rPr>
              <a:t>Праћење и оцјењивање ученика из наставних предмета је сталан процес, који нарочито треба да:</a:t>
            </a:r>
          </a:p>
          <a:p>
            <a:pPr marL="0" indent="0">
              <a:buNone/>
            </a:pPr>
            <a:r>
              <a:rPr lang="sr-Cyrl-RS" sz="24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latin typeface="Comic Sans MS" pitchFamily="66" charset="0"/>
                <a:cs typeface="Times New Roman" panose="02020603050405020304" pitchFamily="18" charset="0"/>
              </a:rPr>
              <a:t>    а) на објективан и поуздан начин утврди напредовање ученика у савладавању садржаја наставног плана и програма,</a:t>
            </a:r>
          </a:p>
          <a:p>
            <a:pPr marL="0" indent="0">
              <a:buNone/>
            </a:pPr>
            <a:r>
              <a:rPr lang="sr-Cyrl-RS" sz="24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latin typeface="Comic Sans MS" pitchFamily="66" charset="0"/>
                <a:cs typeface="Times New Roman" panose="02020603050405020304" pitchFamily="18" charset="0"/>
              </a:rPr>
              <a:t>    б) подстиче наставника, ученика и родитеља на активан однос према настави и ваннаставним облицима васпитно-образовног рада и учења,</a:t>
            </a:r>
          </a:p>
          <a:p>
            <a:pPr marL="0" indent="0">
              <a:buNone/>
            </a:pPr>
            <a:r>
              <a:rPr lang="sr-Cyrl-RS" sz="24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latin typeface="Comic Sans MS" pitchFamily="66" charset="0"/>
                <a:cs typeface="Times New Roman" panose="02020603050405020304" pitchFamily="18" charset="0"/>
              </a:rPr>
              <a:t>    в) оспособљава ученика за објективну процјену сопствених постигнућа и постигнућа других ученика и</a:t>
            </a:r>
          </a:p>
          <a:p>
            <a:pPr marL="0" indent="0">
              <a:buNone/>
            </a:pPr>
            <a:r>
              <a:rPr lang="sr-Cyrl-RS" sz="2400" dirty="0">
                <a:latin typeface="Comic Sans MS" pitchFamily="66" charset="0"/>
                <a:cs typeface="Times New Roman" panose="02020603050405020304" pitchFamily="18" charset="0"/>
              </a:rPr>
              <a:t> </a:t>
            </a:r>
            <a:r>
              <a:rPr lang="sr-Cyrl-RS" sz="2400" dirty="0" smtClean="0">
                <a:latin typeface="Comic Sans MS" pitchFamily="66" charset="0"/>
                <a:cs typeface="Times New Roman" panose="02020603050405020304" pitchFamily="18" charset="0"/>
              </a:rPr>
              <a:t>    г) показује ефикасност организације наставе и рада наставника.</a:t>
            </a:r>
            <a:endParaRPr lang="bs-Latn-BA" sz="2400" dirty="0">
              <a:latin typeface="Comic Sans MS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694903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63"/>
          </a:xfrm>
        </p:spPr>
        <p:txBody>
          <a:bodyPr/>
          <a:lstStyle/>
          <a:p>
            <a:r>
              <a:rPr lang="en-US" sz="4000" dirty="0" smtClean="0">
                <a:solidFill>
                  <a:srgbClr val="BAA23C"/>
                </a:solidFill>
                <a:latin typeface="Comic Sans MS" pitchFamily="66" charset="0"/>
              </a:rPr>
              <a:t>ОЦ</a:t>
            </a:r>
            <a:r>
              <a:rPr lang="sr-Cyrl-RS" sz="4000" dirty="0" smtClean="0">
                <a:solidFill>
                  <a:srgbClr val="BAA23C"/>
                </a:solidFill>
                <a:latin typeface="Comic Sans MS" pitchFamily="66" charset="0"/>
              </a:rPr>
              <a:t>ј</a:t>
            </a:r>
            <a:r>
              <a:rPr lang="en-US" sz="4000" dirty="0" smtClean="0">
                <a:solidFill>
                  <a:srgbClr val="BAA23C"/>
                </a:solidFill>
                <a:latin typeface="Comic Sans MS" pitchFamily="66" charset="0"/>
              </a:rPr>
              <a:t>ЕЊИВАЊ</a:t>
            </a:r>
            <a:r>
              <a:rPr lang="sr-Cyrl-RS" sz="4000" dirty="0" smtClean="0">
                <a:solidFill>
                  <a:srgbClr val="BAA23C"/>
                </a:solidFill>
                <a:latin typeface="Comic Sans MS" pitchFamily="66" charset="0"/>
              </a:rPr>
              <a:t>Е</a:t>
            </a:r>
            <a:endParaRPr lang="en-US" sz="4000" dirty="0" smtClean="0">
              <a:solidFill>
                <a:srgbClr val="BAA23C"/>
              </a:solidFill>
              <a:latin typeface="Comic Sans MS" pitchFamily="66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500688"/>
          </a:xfrm>
        </p:spPr>
        <p:txBody>
          <a:bodyPr/>
          <a:lstStyle/>
          <a:p>
            <a:r>
              <a:rPr lang="en-US" sz="2800" dirty="0" smtClean="0">
                <a:latin typeface="Comic Sans MS" pitchFamily="66" charset="0"/>
              </a:rPr>
              <a:t>Оц</a:t>
            </a:r>
            <a:r>
              <a:rPr lang="sr-Cyrl-RS" sz="2800" dirty="0" smtClean="0">
                <a:latin typeface="Comic Sans MS" pitchFamily="66" charset="0"/>
              </a:rPr>
              <a:t>ј</a:t>
            </a:r>
            <a:r>
              <a:rPr lang="en-US" sz="2800" dirty="0" smtClean="0">
                <a:latin typeface="Comic Sans MS" pitchFamily="66" charset="0"/>
              </a:rPr>
              <a:t>ењивање је д</a:t>
            </a:r>
            <a:r>
              <a:rPr lang="sr-Cyrl-RS" sz="2800" dirty="0" smtClean="0">
                <a:latin typeface="Comic Sans MS" pitchFamily="66" charset="0"/>
              </a:rPr>
              <a:t>и</a:t>
            </a:r>
            <a:r>
              <a:rPr lang="en-US" sz="2800" dirty="0" smtClean="0">
                <a:latin typeface="Comic Sans MS" pitchFamily="66" charset="0"/>
              </a:rPr>
              <a:t>о </a:t>
            </a:r>
            <a:r>
              <a:rPr lang="en-US" sz="2800" b="1" dirty="0" smtClean="0">
                <a:solidFill>
                  <a:srgbClr val="92D050"/>
                </a:solidFill>
                <a:latin typeface="Comic Sans MS" pitchFamily="66" charset="0"/>
              </a:rPr>
              <a:t>планирања</a:t>
            </a:r>
            <a:r>
              <a:rPr lang="en-US" sz="2800" dirty="0" smtClean="0">
                <a:latin typeface="Comic Sans MS" pitchFamily="66" charset="0"/>
              </a:rPr>
              <a:t> наставе и учења</a:t>
            </a:r>
          </a:p>
          <a:p>
            <a:r>
              <a:rPr lang="en-US" sz="2800" b="1" dirty="0" smtClean="0">
                <a:solidFill>
                  <a:srgbClr val="00B0F0"/>
                </a:solidFill>
                <a:latin typeface="Comic Sans MS" pitchFamily="66" charset="0"/>
              </a:rPr>
              <a:t>Критична</a:t>
            </a:r>
            <a:r>
              <a:rPr lang="en-US" sz="2800" dirty="0" smtClean="0">
                <a:latin typeface="Comic Sans MS" pitchFamily="66" charset="0"/>
              </a:rPr>
              <a:t> активност наставничке праксе</a:t>
            </a:r>
          </a:p>
          <a:p>
            <a:r>
              <a:rPr lang="en-US" sz="2800" dirty="0" smtClean="0">
                <a:latin typeface="Comic Sans MS" pitchFamily="66" charset="0"/>
              </a:rPr>
              <a:t>Посебна </a:t>
            </a:r>
            <a:r>
              <a:rPr lang="en-US" sz="2800" b="1" dirty="0" smtClean="0">
                <a:solidFill>
                  <a:srgbClr val="CC00CC"/>
                </a:solidFill>
                <a:latin typeface="Comic Sans MS" pitchFamily="66" charset="0"/>
              </a:rPr>
              <a:t>професионална в</a:t>
            </a:r>
            <a:r>
              <a:rPr lang="sr-Cyrl-RS" sz="2800" b="1" dirty="0" smtClean="0">
                <a:solidFill>
                  <a:srgbClr val="CC00CC"/>
                </a:solidFill>
                <a:latin typeface="Comic Sans MS" pitchFamily="66" charset="0"/>
              </a:rPr>
              <a:t>ј</a:t>
            </a:r>
            <a:r>
              <a:rPr lang="en-US" sz="2800" b="1" dirty="0" smtClean="0">
                <a:solidFill>
                  <a:srgbClr val="CC00CC"/>
                </a:solidFill>
                <a:latin typeface="Comic Sans MS" pitchFamily="66" charset="0"/>
              </a:rPr>
              <a:t>ештина</a:t>
            </a:r>
          </a:p>
          <a:p>
            <a:r>
              <a:rPr lang="en-US" sz="2800" dirty="0" smtClean="0">
                <a:latin typeface="Comic Sans MS" pitchFamily="66" charset="0"/>
              </a:rPr>
              <a:t>Одговара на питање </a:t>
            </a:r>
            <a:r>
              <a:rPr lang="en-US" sz="2800" b="1" dirty="0" smtClean="0">
                <a:solidFill>
                  <a:srgbClr val="FF9900"/>
                </a:solidFill>
                <a:latin typeface="Comic Sans MS" pitchFamily="66" charset="0"/>
              </a:rPr>
              <a:t>како ученици уче</a:t>
            </a:r>
          </a:p>
          <a:p>
            <a:r>
              <a:rPr lang="en-US" sz="2800" dirty="0" smtClean="0">
                <a:latin typeface="Comic Sans MS" pitchFamily="66" charset="0"/>
              </a:rPr>
              <a:t>Значајн</a:t>
            </a:r>
            <a:r>
              <a:rPr lang="sr-Cyrl-RS" sz="2800" dirty="0" smtClean="0">
                <a:latin typeface="Comic Sans MS" pitchFamily="66" charset="0"/>
              </a:rPr>
              <a:t>о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sr-Cyrl-RS" sz="2800" dirty="0" smtClean="0">
                <a:latin typeface="Comic Sans MS" pitchFamily="66" charset="0"/>
              </a:rPr>
              <a:t>је</a:t>
            </a:r>
            <a:r>
              <a:rPr lang="en-US" sz="2800" dirty="0" smtClean="0">
                <a:latin typeface="Comic Sans MS" pitchFamily="66" charset="0"/>
              </a:rPr>
              <a:t> као подршка </a:t>
            </a:r>
            <a:r>
              <a:rPr lang="en-US" sz="2800" b="1" dirty="0" smtClean="0">
                <a:solidFill>
                  <a:srgbClr val="00B050"/>
                </a:solidFill>
                <a:latin typeface="Comic Sans MS" pitchFamily="66" charset="0"/>
              </a:rPr>
              <a:t>напредовању</a:t>
            </a:r>
            <a:r>
              <a:rPr lang="en-US" sz="2800" dirty="0" smtClean="0">
                <a:latin typeface="Comic Sans MS" pitchFamily="66" charset="0"/>
              </a:rPr>
              <a:t> ученика</a:t>
            </a:r>
          </a:p>
          <a:p>
            <a:r>
              <a:rPr lang="en-US" sz="2800" dirty="0" smtClean="0">
                <a:latin typeface="Comic Sans MS" pitchFamily="66" charset="0"/>
              </a:rPr>
              <a:t>Утич</a:t>
            </a:r>
            <a:r>
              <a:rPr lang="sr-Cyrl-RS" sz="2800" dirty="0" smtClean="0">
                <a:latin typeface="Comic Sans MS" pitchFamily="66" charset="0"/>
              </a:rPr>
              <a:t>е</a:t>
            </a:r>
            <a:r>
              <a:rPr lang="en-US" sz="2800" dirty="0" smtClean="0">
                <a:latin typeface="Comic Sans MS" pitchFamily="66" charset="0"/>
              </a:rPr>
              <a:t> на мотивацију, емоције  и</a:t>
            </a:r>
            <a:r>
              <a:rPr lang="sr-Cyrl-RS" sz="2800" dirty="0" smtClean="0">
                <a:latin typeface="Comic Sans MS" pitchFamily="66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omic Sans MS" pitchFamily="66" charset="0"/>
              </a:rPr>
              <a:t>самопоштовање</a:t>
            </a:r>
            <a:r>
              <a:rPr lang="en-US" sz="28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ученика</a:t>
            </a:r>
          </a:p>
          <a:p>
            <a:r>
              <a:rPr lang="en-US" sz="2800" dirty="0" smtClean="0">
                <a:latin typeface="Comic Sans MS" pitchFamily="66" charset="0"/>
              </a:rPr>
              <a:t>Оц</a:t>
            </a:r>
            <a:r>
              <a:rPr lang="sr-Cyrl-RS" sz="2800" dirty="0" smtClean="0">
                <a:latin typeface="Comic Sans MS" pitchFamily="66" charset="0"/>
              </a:rPr>
              <a:t>ј</a:t>
            </a:r>
            <a:r>
              <a:rPr lang="en-US" sz="2800" dirty="0" smtClean="0">
                <a:latin typeface="Comic Sans MS" pitchFamily="66" charset="0"/>
              </a:rPr>
              <a:t>ењивање је фактор за упознавање </a:t>
            </a:r>
            <a:r>
              <a:rPr lang="en-US" sz="2800" b="1" dirty="0" smtClean="0">
                <a:solidFill>
                  <a:srgbClr val="0070C0"/>
                </a:solidFill>
                <a:latin typeface="Comic Sans MS" pitchFamily="66" charset="0"/>
              </a:rPr>
              <a:t>циљева</a:t>
            </a:r>
            <a:r>
              <a:rPr lang="en-US" sz="28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учења и критеријума за </a:t>
            </a:r>
            <a:r>
              <a:rPr lang="en-US" sz="2800" b="1" dirty="0" smtClean="0">
                <a:solidFill>
                  <a:srgbClr val="0070C0"/>
                </a:solidFill>
                <a:latin typeface="Comic Sans MS" pitchFamily="66" charset="0"/>
              </a:rPr>
              <a:t>вредновање</a:t>
            </a:r>
          </a:p>
          <a:p>
            <a:r>
              <a:rPr lang="en-US" sz="2800" dirty="0" smtClean="0">
                <a:latin typeface="Comic Sans MS" pitchFamily="66" charset="0"/>
              </a:rPr>
              <a:t>Развија способност </a:t>
            </a:r>
            <a:r>
              <a:rPr lang="en-US" sz="2800" b="1" dirty="0" smtClean="0">
                <a:solidFill>
                  <a:srgbClr val="FF0000"/>
                </a:solidFill>
                <a:latin typeface="Comic Sans MS" pitchFamily="66" charset="0"/>
              </a:rPr>
              <a:t>ученика за самопроц</a:t>
            </a:r>
            <a:r>
              <a:rPr lang="sr-Cyrl-RS" sz="2800" b="1" dirty="0" smtClean="0">
                <a:solidFill>
                  <a:srgbClr val="FF0000"/>
                </a:solidFill>
                <a:latin typeface="Comic Sans MS" pitchFamily="66" charset="0"/>
              </a:rPr>
              <a:t>ј</a:t>
            </a:r>
            <a:r>
              <a:rPr lang="en-US" sz="2800" b="1" dirty="0" smtClean="0">
                <a:solidFill>
                  <a:srgbClr val="FF0000"/>
                </a:solidFill>
                <a:latin typeface="Comic Sans MS" pitchFamily="66" charset="0"/>
              </a:rPr>
              <a:t>ену</a:t>
            </a:r>
          </a:p>
          <a:p>
            <a:r>
              <a:rPr lang="en-US" sz="2800" dirty="0" smtClean="0">
                <a:latin typeface="Comic Sans MS" pitchFamily="66" charset="0"/>
              </a:rPr>
              <a:t>Обухвата ц</a:t>
            </a:r>
            <a:r>
              <a:rPr lang="sr-Cyrl-RS" sz="2800" dirty="0" smtClean="0">
                <a:latin typeface="Comic Sans MS" pitchFamily="66" charset="0"/>
              </a:rPr>
              <a:t>и</a:t>
            </a:r>
            <a:r>
              <a:rPr lang="en-US" sz="2800" dirty="0" smtClean="0">
                <a:latin typeface="Comic Sans MS" pitchFamily="66" charset="0"/>
              </a:rPr>
              <a:t>о </a:t>
            </a:r>
            <a:r>
              <a:rPr lang="en-US" sz="2800" dirty="0" smtClean="0">
                <a:solidFill>
                  <a:srgbClr val="CC00CC"/>
                </a:solidFill>
                <a:latin typeface="Comic Sans MS" pitchFamily="66" charset="0"/>
              </a:rPr>
              <a:t>распон</a:t>
            </a:r>
            <a:r>
              <a:rPr lang="en-US" sz="2800" dirty="0" smtClean="0">
                <a:latin typeface="Comic Sans MS" pitchFamily="66" charset="0"/>
              </a:rPr>
              <a:t> ученичких постигнућа  </a:t>
            </a: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7CA737B-9EC8-4223-87F0-E5A1AC41033D}" type="slidenum">
              <a:rPr lang="sr-Latn-CS" smtClean="0"/>
              <a:pPr/>
              <a:t>8</a:t>
            </a:fld>
            <a:endParaRPr lang="sr-Latn-CS" smtClean="0"/>
          </a:p>
        </p:txBody>
      </p:sp>
      <p:pic>
        <p:nvPicPr>
          <p:cNvPr id="5125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75" y="214313"/>
            <a:ext cx="814388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-142875"/>
            <a:ext cx="8858250" cy="928688"/>
          </a:xfrm>
        </p:spPr>
        <p:txBody>
          <a:bodyPr>
            <a:normAutofit/>
          </a:bodyPr>
          <a:lstStyle/>
          <a:p>
            <a:pPr eaLnBrk="1" hangingPunct="1"/>
            <a:r>
              <a:rPr lang="sr-Cyrl-CS" sz="3200" b="1" dirty="0" smtClean="0">
                <a:solidFill>
                  <a:srgbClr val="BAA23C"/>
                </a:solidFill>
                <a:latin typeface="Comic Sans MS" pitchFamily="66" charset="0"/>
              </a:rPr>
              <a:t>ВРСТЕ ОЦјЕЊИВАЊА</a:t>
            </a:r>
            <a:endParaRPr lang="sr-Latn-CS" sz="3200" b="1" dirty="0" smtClean="0">
              <a:solidFill>
                <a:srgbClr val="BAA23C"/>
              </a:solidFill>
              <a:latin typeface="Comic Sans MS" pitchFamily="66" charset="0"/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42875" y="214313"/>
            <a:ext cx="9001125" cy="6643687"/>
          </a:xfrm>
        </p:spPr>
        <p:txBody>
          <a:bodyPr>
            <a:normAutofit fontScale="2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sr-Cyrl-CS" sz="9600" b="1" u="sng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sr-Cyrl-CS" sz="10400" b="1" u="sng" dirty="0" smtClean="0">
                <a:solidFill>
                  <a:srgbClr val="00B050"/>
                </a:solidFill>
                <a:latin typeface="Comic Sans MS" pitchFamily="66" charset="0"/>
              </a:rPr>
              <a:t>Формативно оцјењивање </a:t>
            </a:r>
            <a:r>
              <a:rPr lang="sr-Cyrl-CS" sz="10400" b="1" dirty="0" smtClean="0">
                <a:latin typeface="Comic Sans MS" pitchFamily="66" charset="0"/>
              </a:rPr>
              <a:t>–</a:t>
            </a:r>
            <a:r>
              <a:rPr lang="sr-Cyrl-CS" sz="10400" dirty="0" smtClean="0">
                <a:latin typeface="Comic Sans MS" pitchFamily="66" charset="0"/>
              </a:rPr>
              <a:t> </a:t>
            </a:r>
            <a:r>
              <a:rPr lang="sr-Cyrl-CS" sz="10400" b="1" dirty="0" smtClean="0">
                <a:solidFill>
                  <a:srgbClr val="FF0000"/>
                </a:solidFill>
                <a:latin typeface="Comic Sans MS" pitchFamily="66" charset="0"/>
              </a:rPr>
              <a:t>редовно</a:t>
            </a:r>
            <a:r>
              <a:rPr lang="sr-Cyrl-CS" sz="104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sr-Cyrl-CS" sz="10400" dirty="0" smtClean="0">
                <a:latin typeface="Comic Sans MS" pitchFamily="66" charset="0"/>
              </a:rPr>
              <a:t>провјеравање постигнућа и праћење ученика у току савладавања школског програма, садржи </a:t>
            </a:r>
            <a:r>
              <a:rPr lang="sr-Cyrl-CS" sz="10400" b="1" dirty="0" smtClean="0">
                <a:solidFill>
                  <a:srgbClr val="FF0000"/>
                </a:solidFill>
                <a:latin typeface="Comic Sans MS" pitchFamily="66" charset="0"/>
              </a:rPr>
              <a:t>повратну</a:t>
            </a:r>
            <a:r>
              <a:rPr lang="sr-Cyrl-CS" sz="10400" dirty="0" smtClean="0">
                <a:latin typeface="Comic Sans MS" pitchFamily="66" charset="0"/>
              </a:rPr>
              <a:t> информацију и </a:t>
            </a:r>
            <a:r>
              <a:rPr lang="sr-Cyrl-CS" sz="10400" b="1" dirty="0" smtClean="0">
                <a:solidFill>
                  <a:srgbClr val="FF0000"/>
                </a:solidFill>
                <a:latin typeface="Comic Sans MS" pitchFamily="66" charset="0"/>
              </a:rPr>
              <a:t>препоруке </a:t>
            </a:r>
            <a:r>
              <a:rPr lang="sr-Cyrl-CS" sz="10400" dirty="0" smtClean="0">
                <a:latin typeface="Comic Sans MS" pitchFamily="66" charset="0"/>
              </a:rPr>
              <a:t>за даље напредовање и, по правилу, евидентира се у педагошкој документацији наставника.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sr-Cyrl-CS" sz="10400" b="1" u="sng" dirty="0" smtClean="0">
                <a:solidFill>
                  <a:srgbClr val="00B050"/>
                </a:solidFill>
                <a:latin typeface="Comic Sans MS" pitchFamily="66" charset="0"/>
              </a:rPr>
              <a:t>Сумативно оцјењивање </a:t>
            </a:r>
            <a:r>
              <a:rPr lang="sr-Cyrl-CS" sz="10400" b="1" dirty="0" smtClean="0">
                <a:latin typeface="Comic Sans MS" pitchFamily="66" charset="0"/>
              </a:rPr>
              <a:t>–</a:t>
            </a:r>
            <a:r>
              <a:rPr lang="sr-Cyrl-CS" sz="10400" dirty="0" smtClean="0">
                <a:latin typeface="Comic Sans MS" pitchFamily="66" charset="0"/>
              </a:rPr>
              <a:t> вредновање постигнућа ученика </a:t>
            </a:r>
            <a:r>
              <a:rPr lang="sr-Cyrl-CS" sz="10400" b="1" dirty="0" smtClean="0">
                <a:solidFill>
                  <a:srgbClr val="FF0000"/>
                </a:solidFill>
                <a:latin typeface="Comic Sans MS" pitchFamily="66" charset="0"/>
              </a:rPr>
              <a:t>на крају програмске цјелине </a:t>
            </a:r>
            <a:r>
              <a:rPr lang="sr-Cyrl-CS" sz="10400" dirty="0" smtClean="0">
                <a:latin typeface="Comic Sans MS" pitchFamily="66" charset="0"/>
              </a:rPr>
              <a:t>или за класификациони период из предмета са и без модула и владања. Оцјене добијене сумативним оцјењивањем су, по правилу, </a:t>
            </a:r>
            <a:r>
              <a:rPr lang="sr-Cyrl-CS" sz="10400" b="1" dirty="0" smtClean="0">
                <a:solidFill>
                  <a:srgbClr val="FF0000"/>
                </a:solidFill>
                <a:latin typeface="Comic Sans MS" pitchFamily="66" charset="0"/>
              </a:rPr>
              <a:t>бројчане</a:t>
            </a:r>
            <a:r>
              <a:rPr lang="sr-Cyrl-CS" sz="10400" dirty="0" smtClean="0">
                <a:latin typeface="Comic Sans MS" pitchFamily="66" charset="0"/>
              </a:rPr>
              <a:t> и уносе се у прописану евиденцију о образовно-васпитном раду (дневник).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sr-Cyrl-CS" sz="10400" b="1" u="sng" dirty="0" smtClean="0">
                <a:solidFill>
                  <a:srgbClr val="00B050"/>
                </a:solidFill>
                <a:latin typeface="Comic Sans MS" pitchFamily="66" charset="0"/>
              </a:rPr>
              <a:t>Дијагностичко оцјењивање </a:t>
            </a:r>
            <a:r>
              <a:rPr lang="sr-Cyrl-CS" sz="10400" b="1" dirty="0" smtClean="0">
                <a:latin typeface="Comic Sans MS" pitchFamily="66" charset="0"/>
              </a:rPr>
              <a:t>–</a:t>
            </a:r>
            <a:r>
              <a:rPr lang="sr-Cyrl-CS" sz="10400" dirty="0" smtClean="0">
                <a:latin typeface="Comic Sans MS" pitchFamily="66" charset="0"/>
              </a:rPr>
              <a:t> на </a:t>
            </a:r>
            <a:r>
              <a:rPr lang="sr-Cyrl-CS" sz="10400" dirty="0">
                <a:latin typeface="Comic Sans MS" pitchFamily="66" charset="0"/>
              </a:rPr>
              <a:t>почетку школске године наставник </a:t>
            </a:r>
            <a:r>
              <a:rPr lang="sr-Cyrl-CS" sz="10400" dirty="0" smtClean="0">
                <a:latin typeface="Comic Sans MS" pitchFamily="66" charset="0"/>
              </a:rPr>
              <a:t>процјењује </a:t>
            </a:r>
            <a:r>
              <a:rPr lang="sr-Cyrl-CS" sz="10400" b="1" dirty="0">
                <a:solidFill>
                  <a:srgbClr val="FF0000"/>
                </a:solidFill>
                <a:latin typeface="Comic Sans MS" pitchFamily="66" charset="0"/>
              </a:rPr>
              <a:t>претходна постигнућа ученика </a:t>
            </a:r>
            <a:r>
              <a:rPr lang="sr-Cyrl-CS" sz="10400" dirty="0">
                <a:latin typeface="Comic Sans MS" pitchFamily="66" charset="0"/>
              </a:rPr>
              <a:t>у оквиру одређене </a:t>
            </a:r>
            <a:r>
              <a:rPr lang="sr-Cyrl-CS" sz="10400" dirty="0" smtClean="0">
                <a:latin typeface="Comic Sans MS" pitchFamily="66" charset="0"/>
              </a:rPr>
              <a:t>области; резултат </a:t>
            </a:r>
            <a:r>
              <a:rPr lang="sr-Cyrl-CS" sz="10400" dirty="0">
                <a:latin typeface="Comic Sans MS" pitchFamily="66" charset="0"/>
              </a:rPr>
              <a:t>иницијалног </a:t>
            </a:r>
            <a:r>
              <a:rPr lang="sr-Cyrl-CS" sz="10400" dirty="0" smtClean="0">
                <a:latin typeface="Comic Sans MS" pitchFamily="66" charset="0"/>
              </a:rPr>
              <a:t>процјењивања </a:t>
            </a:r>
            <a:r>
              <a:rPr lang="sr-Cyrl-CS" sz="10400" b="1" dirty="0">
                <a:solidFill>
                  <a:srgbClr val="FF0000"/>
                </a:solidFill>
                <a:latin typeface="Comic Sans MS" pitchFamily="66" charset="0"/>
              </a:rPr>
              <a:t>не </a:t>
            </a:r>
            <a:r>
              <a:rPr lang="sr-Cyrl-CS" sz="10400" b="1" dirty="0" smtClean="0">
                <a:solidFill>
                  <a:srgbClr val="FF0000"/>
                </a:solidFill>
                <a:latin typeface="Comic Sans MS" pitchFamily="66" charset="0"/>
              </a:rPr>
              <a:t>оцјењује </a:t>
            </a:r>
            <a:r>
              <a:rPr lang="sr-Cyrl-CS" sz="10400" b="1" dirty="0">
                <a:solidFill>
                  <a:srgbClr val="FF0000"/>
                </a:solidFill>
                <a:latin typeface="Comic Sans MS" pitchFamily="66" charset="0"/>
              </a:rPr>
              <a:t>се </a:t>
            </a:r>
            <a:r>
              <a:rPr lang="sr-Cyrl-CS" sz="10400" dirty="0">
                <a:latin typeface="Comic Sans MS" pitchFamily="66" charset="0"/>
              </a:rPr>
              <a:t>и служи за планирање рада наставника и даље праћење напредовања ученика</a:t>
            </a:r>
            <a:r>
              <a:rPr lang="sr-Cyrl-CS" sz="10400" dirty="0" smtClean="0">
                <a:latin typeface="Comic Sans MS" pitchFamily="66" charset="0"/>
              </a:rPr>
              <a:t>.                        </a:t>
            </a:r>
            <a:endParaRPr lang="sr-Latn-CS" sz="6400" dirty="0" smtClean="0">
              <a:latin typeface="Comic Sans MS" pitchFamily="66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sr-Latn-CS" sz="2000" dirty="0" smtClean="0">
              <a:latin typeface="Comic Sans MS" pitchFamily="66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4CD1A96-AA85-433A-A24E-96F65844DADE}" type="slidenum">
              <a:rPr lang="sr-Latn-CS" smtClean="0"/>
              <a:pPr/>
              <a:t>9</a:t>
            </a:fld>
            <a:endParaRPr lang="sr-Latn-C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</TotalTime>
  <Words>2054</Words>
  <Application>Microsoft Office PowerPoint</Application>
  <PresentationFormat>On-screen Show (4:3)</PresentationFormat>
  <Paragraphs>236</Paragraphs>
  <Slides>31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Apex</vt:lpstr>
      <vt:lpstr>ПРАЋЕЊЕ И ОЦЈЕЊИВАЊЕ (ПАЋЕЊЕ И УЦЈЕЊИВАЊЕ)  УЧЕНИКА</vt:lpstr>
      <vt:lpstr>Члан 4. Циљеви средњег образовања су: а) стицање средњег образовања у складу са интересима и потребама ученика, б) развијање свијести о потреби цјеловитог приступа образовању, в) развијање свијести о потреби обликовања сопственог живота у процесу цјеложивотног учења, г) припрема за настaвaк школовaњa нa високoшкoлским устaнoвaмa, д) рaзвијaње и јaчaње знaњa, способности и вјештина потребних за рад у струци, ђ) подршка ученицима у избору одговарајућег занимања у складу са потребама тржишта рада,  е) развијање интереса за теоријска знања, као и за њихову практичну примјенљивост,  ж) подстицање свеукупног потенцијала и мотивације ученика за развијање критичког мишљења и отворености за нова знања,  з) изградња властитих стандарда образовања који ће бити усклађен са стандардима образовања у земљама Европске уније,  и) стицање интернационално упоредивих нивоа знања  j) развијање свијести о значају потребе заштите и очувања природне и животне средине,  к) разумијевање и његовање система друштвених и моралних вриједности који је заснован на друштву толерантности,  л) развијање културе комуникације, конструктивног рјешавања проблема и дјеловања у тиму,  љ) развијање поштовања различитости о питању пола, способности, расног, националног, вјерског и социјалног статуса и његовање прага толеранције на различитост,  м) његовање и развијање потребе за културом и очувањем  културног и духовног насљеђа уз поштовање културног идентитета, језика и традиције,  н) поштовање права и разумијевање сопствених обавеза које проистичу из права и разумијевање себе као личности која живи у друштву које се континуирано мијења и  њ) поштивање права дјеце, људских и грађанских права, и основних слобода, те развијање способности за живот у демократски уређеном друштву. </vt:lpstr>
      <vt:lpstr>Члан 74. (1) Васпитно-образовни рад у школи обављају наставници и стручни сарадници. (2) Наставник обавља сљедеће послове: а) остварује циљеве и задатке средњег образовања и васпитања утврђене овим законом и на основу њега донесеним прописима и другим актима, б) планира и реализује наставни план и програм у оквиру 40-часовне радне недјеље и годишњег програма рада школе, в) вреднује успјех и владање ученика, г) води педагошку евиденцију и документацију о васпитно-образовном раду и ученицима, д) сарађује са стручном службом школе, родитељима ученика и друштвеним партнерима чији је рад значајан за квалитет рада школе, ђ) учествује у раду стручних органа школе ради унапређивања рада школе и е) извршава и друге обавезе које произлазе из општих аката школе и годишњег програма рада школе. (3) Наставници и стручни сарадници дужни су да предузимају мјере заштите права дјетета, те да о сваком кршењу  тих права, посебно о свим облицима насиља над дјететом , одмах обавијесте надлежну  социјалну службу.</vt:lpstr>
      <vt:lpstr>ПРАВИЛНИК о оцјењивању ученика  у средњој школи</vt:lpstr>
      <vt:lpstr>Правилник </vt:lpstr>
      <vt:lpstr>Правилник</vt:lpstr>
      <vt:lpstr>Правилник </vt:lpstr>
      <vt:lpstr>ОЦјЕЊИВАЊЕ</vt:lpstr>
      <vt:lpstr>ВРСТЕ ОЦјЕЊИВАЊА</vt:lpstr>
      <vt:lpstr>Принципи оцјењивања  </vt:lpstr>
      <vt:lpstr>ЕФИКАСНО И ТРАДИЦИОНАЛНО ОЦЈЕЊИВАЊЕ</vt:lpstr>
      <vt:lpstr>ШТА ЈЕ НОВО ?</vt:lpstr>
      <vt:lpstr>Зашто је важно оспособљавање за објективну процјену сопствених постигнућа?</vt:lpstr>
      <vt:lpstr>Правилник </vt:lpstr>
      <vt:lpstr>Правилник </vt:lpstr>
      <vt:lpstr>Slide 16</vt:lpstr>
      <vt:lpstr>Излагање / Презентација</vt:lpstr>
      <vt:lpstr>Истраживачки рад</vt:lpstr>
      <vt:lpstr>Групни рад</vt:lpstr>
      <vt:lpstr>Портфолио</vt:lpstr>
      <vt:lpstr>                 Правилник  Члан 13. (1) Оцјену одличан (5) добија ученик: а) који је у цјелини усвојио основна, проширена и продубљена знања, вјештине и способности, а према програму предмета;  б) чија су знања, вјештине и способности на нивоу разумијевања и самосталне примјене у сродним и новим околностима, односно који: 1) уочава битно, 2) лако одваја појединачно, опште и посебно, ради уопштавања, 3) логички повезује чињенице и појмове, 4) самостално закључује, на основу датих података, 5) критички расуђује, 6) рјешава проблеме на нивоу стваралачког мишљења, 7) посједује богат рјечник и лако се садржајно усмено и писмено изражава, 8) лако и брзо примјењује стечена знања, 9) испољава креативну активност на већини часова тог предмета, 10) показује интересовање и самоиницијативу за проширење стеченог знања и додатно самообразовање, 11) учествује самостално у идејном рјешењу пројекта и 12) је овладао предвиђеним психомоторним вјештинама и способностима у руковању средствима и техникама рада на нивоу самосталне и стваралачке примјене у различитим околностима.</vt:lpstr>
      <vt:lpstr>(2) Оцјену врлодобар (4) добија ученик: а) који је у цјелини усвојио основна знања, вјештине и способности и усвојио више од половине од проширених, односно продубљених знања, вјештина и способности, а према програму предмета; б) чија су знања, вјештине и способности на нивоу самосталне репродукције, разумијевања и примјене, односно који: 1) уочава битно, 2) лако разумије, закључује и репродукује чињенице, дате дефиниције и законе, 3) критички анализира чињенице и формулише правила, 4) лако се усмено и писмено изражава, 5) испољава активности на већини часова у идејама и рјешењима на нов начин, 6) самостално и уз помоћ наставника практично примјењује знања, вјештине и способности у истим и сличним ситуацијама, 7) испољава интересовање и упорност у савлађивању предвиђених садржаја и програма и 8) који је овладао предвиђеним психомоторним вјештинама способностима у руковању средствима и техникама рада на нивоу самосталне примјене.</vt:lpstr>
      <vt:lpstr>(3) Оцјену добар (3) добија ученик: а) који је у цјелини усвојио основна знања, вјештине и способности половине од проширених знања, вјештине и способности, а према програму предмета; б) чија су знања, вјештине и способности на нивоу самосталне репродукције и разумијевања уз помоћ наставника, односно на нивоу могућности ученика да: 1) схвати значење научених садржаја, објашњења и да их повезује, 2) уочава битно, а у ситуацијама анализа, апстраховања и закључивања захтијева посебно залагање наставника и додатну помоћ, 3) има тешкоћа у брзом и течном усменом и писменом изражавању и 4) који је овладао одређеним психомоторним вјештинама и способностима у руковању средствима и техникама рада на нивоу примјене.</vt:lpstr>
      <vt:lpstr>(4) Оцјену довољан (2) добија ученик: а) који је усвојио основна знања, вјештине и способности, а према програму предмета;  б) чија су знања, вјештине и способности на нивоу репродукције уз наставникову помоћ, односно који: 1) испољава тешкоће у анализи чињеница, података, њиховом уопштавању и закључивању, 2) има склоност ка пасивном памћењу и механичком репродуковању, 3) има тешкоће у усменом и писменом изражавању, 4) испољава несналажење у новим ситуацијама и 5) који је овладао предвиђеним психомоторним вјештинама и способностима у руковању средствима и техникама рада уз помоћ наставника.  (5) Оцјену недовољан (1) добија ученик:  који није усвојио основна знања, вјештине и способности довољне за  остваривање минималних циљева програма.</vt:lpstr>
      <vt:lpstr>Правилник </vt:lpstr>
      <vt:lpstr>Зашто је важно да се у пракси користе различите методе и технике оцјењивања?</vt:lpstr>
      <vt:lpstr>Избор зависи и од…</vt:lpstr>
      <vt:lpstr>Slide 28</vt:lpstr>
      <vt:lpstr>УМЈЕСТО ЗАКЉУЧКА</vt:lpstr>
      <vt:lpstr>Литература: 1.Закон о средњем образовању и васпитању, ( “Службени гласник Републике Српске”, број 74/08). 2. Правилник о оцјењивању ученика у настави и полагању испита у средњој школи( “Службени гласник Републике Српске”, број 73/13) 3. Презентација оцењивање (www.tsz.edu.rs/test/dokumenta/su/ocenjivanje_ucenika.ppt</vt:lpstr>
      <vt:lpstr>Slide 31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Оцењивање ученика</dc:title>
  <dc:creator>Goran Jankovic</dc:creator>
  <cp:lastModifiedBy>Milisav Knezevic</cp:lastModifiedBy>
  <cp:revision>50</cp:revision>
  <dcterms:created xsi:type="dcterms:W3CDTF">2017-06-15T06:18:37Z</dcterms:created>
  <dcterms:modified xsi:type="dcterms:W3CDTF">2017-09-22T07:42:38Z</dcterms:modified>
</cp:coreProperties>
</file>