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1" r:id="rId4"/>
    <p:sldId id="276" r:id="rId5"/>
    <p:sldId id="279" r:id="rId6"/>
    <p:sldId id="292" r:id="rId7"/>
    <p:sldId id="290" r:id="rId8"/>
    <p:sldId id="291" r:id="rId9"/>
    <p:sldId id="293" r:id="rId10"/>
    <p:sldId id="268" r:id="rId11"/>
    <p:sldId id="282" r:id="rId12"/>
    <p:sldId id="295" r:id="rId13"/>
    <p:sldId id="294" r:id="rId14"/>
    <p:sldId id="296" r:id="rId15"/>
    <p:sldId id="297" r:id="rId16"/>
    <p:sldId id="289" r:id="rId17"/>
    <p:sldId id="275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FE7C5F-A805-41A0-8D4F-D1AB3E6AF4E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79197A5-1B61-429D-B3B4-AE815381964C}">
      <dgm:prSet phldrT="[Text]"/>
      <dgm:spPr/>
      <dgm:t>
        <a:bodyPr/>
        <a:lstStyle/>
        <a:p>
          <a:r>
            <a:rPr lang="sr-Cyrl-RS" dirty="0" smtClean="0"/>
            <a:t>ВРСТЕ</a:t>
          </a:r>
        </a:p>
        <a:p>
          <a:r>
            <a:rPr lang="sr-Cyrl-RS" dirty="0" smtClean="0"/>
            <a:t>РИЈЕЧИ</a:t>
          </a:r>
          <a:endParaRPr lang="en-US" dirty="0"/>
        </a:p>
      </dgm:t>
    </dgm:pt>
    <dgm:pt modelId="{7D040637-7C97-404C-A348-AE274322DA90}" type="parTrans" cxnId="{81FC2067-21B9-43CB-8331-39E0BEDEB1A4}">
      <dgm:prSet/>
      <dgm:spPr/>
      <dgm:t>
        <a:bodyPr/>
        <a:lstStyle/>
        <a:p>
          <a:endParaRPr lang="en-US"/>
        </a:p>
      </dgm:t>
    </dgm:pt>
    <dgm:pt modelId="{5756A37C-B080-45F1-B2AC-527F7F422275}" type="sibTrans" cxnId="{81FC2067-21B9-43CB-8331-39E0BEDEB1A4}">
      <dgm:prSet/>
      <dgm:spPr/>
      <dgm:t>
        <a:bodyPr/>
        <a:lstStyle/>
        <a:p>
          <a:endParaRPr lang="en-US"/>
        </a:p>
      </dgm:t>
    </dgm:pt>
    <dgm:pt modelId="{90339730-D1B3-4194-90E0-7C83BEB94579}">
      <dgm:prSet phldrT="[Text]"/>
      <dgm:spPr/>
      <dgm:t>
        <a:bodyPr/>
        <a:lstStyle/>
        <a:p>
          <a:r>
            <a:rPr lang="sr-Cyrl-RS" dirty="0" smtClean="0"/>
            <a:t>ПРОМЈЕНЉИВЕ</a:t>
          </a:r>
          <a:endParaRPr lang="en-US" dirty="0"/>
        </a:p>
      </dgm:t>
    </dgm:pt>
    <dgm:pt modelId="{AC6CC96C-72FD-412E-9A94-1BA7C35308FC}" type="parTrans" cxnId="{F0997047-2D2A-44FF-8B23-254D8C721003}">
      <dgm:prSet/>
      <dgm:spPr/>
      <dgm:t>
        <a:bodyPr/>
        <a:lstStyle/>
        <a:p>
          <a:endParaRPr lang="en-US"/>
        </a:p>
      </dgm:t>
    </dgm:pt>
    <dgm:pt modelId="{7321644A-277A-455E-A8E8-2AD34D4D9EE1}" type="sibTrans" cxnId="{F0997047-2D2A-44FF-8B23-254D8C721003}">
      <dgm:prSet/>
      <dgm:spPr/>
      <dgm:t>
        <a:bodyPr/>
        <a:lstStyle/>
        <a:p>
          <a:endParaRPr lang="en-US"/>
        </a:p>
      </dgm:t>
    </dgm:pt>
    <dgm:pt modelId="{C643F5DF-06A0-4D6C-B010-41E7DB1CF679}">
      <dgm:prSet phldrT="[Text]"/>
      <dgm:spPr/>
      <dgm:t>
        <a:bodyPr/>
        <a:lstStyle/>
        <a:p>
          <a:r>
            <a:rPr lang="sr-Cyrl-RS" dirty="0" smtClean="0"/>
            <a:t>НЕПРОМЈЕНЉИВЕ</a:t>
          </a:r>
          <a:endParaRPr lang="en-US" dirty="0"/>
        </a:p>
      </dgm:t>
    </dgm:pt>
    <dgm:pt modelId="{35778CBC-78D1-4791-96D8-83857CF7D7B2}" type="parTrans" cxnId="{A736958A-202B-420F-B9DD-F6A019E2205B}">
      <dgm:prSet/>
      <dgm:spPr/>
      <dgm:t>
        <a:bodyPr/>
        <a:lstStyle/>
        <a:p>
          <a:endParaRPr lang="en-US"/>
        </a:p>
      </dgm:t>
    </dgm:pt>
    <dgm:pt modelId="{276DA5A7-A136-43D7-AEDF-CE3C3FE5122F}" type="sibTrans" cxnId="{A736958A-202B-420F-B9DD-F6A019E2205B}">
      <dgm:prSet/>
      <dgm:spPr/>
      <dgm:t>
        <a:bodyPr/>
        <a:lstStyle/>
        <a:p>
          <a:endParaRPr lang="en-US"/>
        </a:p>
      </dgm:t>
    </dgm:pt>
    <dgm:pt modelId="{28AF4C50-DB2C-4CC6-8128-F4F704B93808}" type="pres">
      <dgm:prSet presAssocID="{46FE7C5F-A805-41A0-8D4F-D1AB3E6AF4E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401DB80-5E5A-4E3E-8F77-1FD196A2B70B}" type="pres">
      <dgm:prSet presAssocID="{E79197A5-1B61-429D-B3B4-AE815381964C}" presName="hierRoot1" presStyleCnt="0"/>
      <dgm:spPr/>
    </dgm:pt>
    <dgm:pt modelId="{3478F766-DD4C-405F-94E1-1500D47974ED}" type="pres">
      <dgm:prSet presAssocID="{E79197A5-1B61-429D-B3B4-AE815381964C}" presName="composite" presStyleCnt="0"/>
      <dgm:spPr/>
    </dgm:pt>
    <dgm:pt modelId="{E41FDD0A-E0DA-41CA-A842-92CF13107ACD}" type="pres">
      <dgm:prSet presAssocID="{E79197A5-1B61-429D-B3B4-AE815381964C}" presName="background" presStyleLbl="node0" presStyleIdx="0" presStyleCnt="1"/>
      <dgm:spPr/>
    </dgm:pt>
    <dgm:pt modelId="{1EFEEB87-5CB0-4612-ADD5-F77FA58F8002}" type="pres">
      <dgm:prSet presAssocID="{E79197A5-1B61-429D-B3B4-AE815381964C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E6600FB-0492-4E68-AC70-28B4E802C7B0}" type="pres">
      <dgm:prSet presAssocID="{E79197A5-1B61-429D-B3B4-AE815381964C}" presName="hierChild2" presStyleCnt="0"/>
      <dgm:spPr/>
    </dgm:pt>
    <dgm:pt modelId="{5565F2A2-3657-4C85-8C68-8AED396321F6}" type="pres">
      <dgm:prSet presAssocID="{AC6CC96C-72FD-412E-9A94-1BA7C35308FC}" presName="Name10" presStyleLbl="parChTrans1D2" presStyleIdx="0" presStyleCnt="2"/>
      <dgm:spPr/>
      <dgm:t>
        <a:bodyPr/>
        <a:lstStyle/>
        <a:p>
          <a:endParaRPr lang="en-US"/>
        </a:p>
      </dgm:t>
    </dgm:pt>
    <dgm:pt modelId="{3CA64D56-43CB-4FF4-9B67-6CA70E1423DA}" type="pres">
      <dgm:prSet presAssocID="{90339730-D1B3-4194-90E0-7C83BEB94579}" presName="hierRoot2" presStyleCnt="0"/>
      <dgm:spPr/>
    </dgm:pt>
    <dgm:pt modelId="{EA218EE4-DF39-48E1-8668-0EB1E8207F71}" type="pres">
      <dgm:prSet presAssocID="{90339730-D1B3-4194-90E0-7C83BEB94579}" presName="composite2" presStyleCnt="0"/>
      <dgm:spPr/>
    </dgm:pt>
    <dgm:pt modelId="{E40CCCF2-F5A7-4D36-AB88-37E8E91D6C52}" type="pres">
      <dgm:prSet presAssocID="{90339730-D1B3-4194-90E0-7C83BEB94579}" presName="background2" presStyleLbl="node2" presStyleIdx="0" presStyleCnt="2"/>
      <dgm:spPr/>
    </dgm:pt>
    <dgm:pt modelId="{608AFC3E-C04C-475E-B5BB-D331B123AF44}" type="pres">
      <dgm:prSet presAssocID="{90339730-D1B3-4194-90E0-7C83BEB94579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069FE91-A5AA-4B99-B8F3-6B0CA902E117}" type="pres">
      <dgm:prSet presAssocID="{90339730-D1B3-4194-90E0-7C83BEB94579}" presName="hierChild3" presStyleCnt="0"/>
      <dgm:spPr/>
    </dgm:pt>
    <dgm:pt modelId="{CF63B1B7-0B9F-4DC5-B57F-01B1CE43DBCD}" type="pres">
      <dgm:prSet presAssocID="{35778CBC-78D1-4791-96D8-83857CF7D7B2}" presName="Name10" presStyleLbl="parChTrans1D2" presStyleIdx="1" presStyleCnt="2"/>
      <dgm:spPr/>
      <dgm:t>
        <a:bodyPr/>
        <a:lstStyle/>
        <a:p>
          <a:endParaRPr lang="en-US"/>
        </a:p>
      </dgm:t>
    </dgm:pt>
    <dgm:pt modelId="{C4B71E05-3D3B-4E19-BDD6-2B0670B0CA84}" type="pres">
      <dgm:prSet presAssocID="{C643F5DF-06A0-4D6C-B010-41E7DB1CF679}" presName="hierRoot2" presStyleCnt="0"/>
      <dgm:spPr/>
    </dgm:pt>
    <dgm:pt modelId="{73DE1A0B-F7BC-48F3-BF5D-80CA2E075255}" type="pres">
      <dgm:prSet presAssocID="{C643F5DF-06A0-4D6C-B010-41E7DB1CF679}" presName="composite2" presStyleCnt="0"/>
      <dgm:spPr/>
    </dgm:pt>
    <dgm:pt modelId="{281D0143-78E8-42EA-9CB5-6F6BD3781155}" type="pres">
      <dgm:prSet presAssocID="{C643F5DF-06A0-4D6C-B010-41E7DB1CF679}" presName="background2" presStyleLbl="node2" presStyleIdx="1" presStyleCnt="2"/>
      <dgm:spPr/>
    </dgm:pt>
    <dgm:pt modelId="{492BE9DB-866B-4D07-8E70-CA583D7E9DE0}" type="pres">
      <dgm:prSet presAssocID="{C643F5DF-06A0-4D6C-B010-41E7DB1CF679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E47D799-5ABF-4C79-93AA-73B03ECCE6EA}" type="pres">
      <dgm:prSet presAssocID="{C643F5DF-06A0-4D6C-B010-41E7DB1CF679}" presName="hierChild3" presStyleCnt="0"/>
      <dgm:spPr/>
    </dgm:pt>
  </dgm:ptLst>
  <dgm:cxnLst>
    <dgm:cxn modelId="{524E7509-6B71-46EC-B5B5-42FF0C1B4492}" type="presOf" srcId="{35778CBC-78D1-4791-96D8-83857CF7D7B2}" destId="{CF63B1B7-0B9F-4DC5-B57F-01B1CE43DBCD}" srcOrd="0" destOrd="0" presId="urn:microsoft.com/office/officeart/2005/8/layout/hierarchy1"/>
    <dgm:cxn modelId="{3B43E8D3-1CD8-4E5D-ACC8-6CAF379E79DB}" type="presOf" srcId="{AC6CC96C-72FD-412E-9A94-1BA7C35308FC}" destId="{5565F2A2-3657-4C85-8C68-8AED396321F6}" srcOrd="0" destOrd="0" presId="urn:microsoft.com/office/officeart/2005/8/layout/hierarchy1"/>
    <dgm:cxn modelId="{BCE545BB-E184-460B-B4AE-9C22F3BB22A6}" type="presOf" srcId="{C643F5DF-06A0-4D6C-B010-41E7DB1CF679}" destId="{492BE9DB-866B-4D07-8E70-CA583D7E9DE0}" srcOrd="0" destOrd="0" presId="urn:microsoft.com/office/officeart/2005/8/layout/hierarchy1"/>
    <dgm:cxn modelId="{81FC2067-21B9-43CB-8331-39E0BEDEB1A4}" srcId="{46FE7C5F-A805-41A0-8D4F-D1AB3E6AF4E3}" destId="{E79197A5-1B61-429D-B3B4-AE815381964C}" srcOrd="0" destOrd="0" parTransId="{7D040637-7C97-404C-A348-AE274322DA90}" sibTransId="{5756A37C-B080-45F1-B2AC-527F7F422275}"/>
    <dgm:cxn modelId="{E4B7772A-134E-4DD0-9FF6-ACCF9B9B2813}" type="presOf" srcId="{90339730-D1B3-4194-90E0-7C83BEB94579}" destId="{608AFC3E-C04C-475E-B5BB-D331B123AF44}" srcOrd="0" destOrd="0" presId="urn:microsoft.com/office/officeart/2005/8/layout/hierarchy1"/>
    <dgm:cxn modelId="{A736958A-202B-420F-B9DD-F6A019E2205B}" srcId="{E79197A5-1B61-429D-B3B4-AE815381964C}" destId="{C643F5DF-06A0-4D6C-B010-41E7DB1CF679}" srcOrd="1" destOrd="0" parTransId="{35778CBC-78D1-4791-96D8-83857CF7D7B2}" sibTransId="{276DA5A7-A136-43D7-AEDF-CE3C3FE5122F}"/>
    <dgm:cxn modelId="{F0997047-2D2A-44FF-8B23-254D8C721003}" srcId="{E79197A5-1B61-429D-B3B4-AE815381964C}" destId="{90339730-D1B3-4194-90E0-7C83BEB94579}" srcOrd="0" destOrd="0" parTransId="{AC6CC96C-72FD-412E-9A94-1BA7C35308FC}" sibTransId="{7321644A-277A-455E-A8E8-2AD34D4D9EE1}"/>
    <dgm:cxn modelId="{018DFF8E-2459-4912-AE0D-C7383560B8E9}" type="presOf" srcId="{E79197A5-1B61-429D-B3B4-AE815381964C}" destId="{1EFEEB87-5CB0-4612-ADD5-F77FA58F8002}" srcOrd="0" destOrd="0" presId="urn:microsoft.com/office/officeart/2005/8/layout/hierarchy1"/>
    <dgm:cxn modelId="{B93820DD-23B5-4E3B-9616-D53E88F149BE}" type="presOf" srcId="{46FE7C5F-A805-41A0-8D4F-D1AB3E6AF4E3}" destId="{28AF4C50-DB2C-4CC6-8128-F4F704B93808}" srcOrd="0" destOrd="0" presId="urn:microsoft.com/office/officeart/2005/8/layout/hierarchy1"/>
    <dgm:cxn modelId="{1311C037-7553-413D-BE2A-973DABA8D3F0}" type="presParOf" srcId="{28AF4C50-DB2C-4CC6-8128-F4F704B93808}" destId="{1401DB80-5E5A-4E3E-8F77-1FD196A2B70B}" srcOrd="0" destOrd="0" presId="urn:microsoft.com/office/officeart/2005/8/layout/hierarchy1"/>
    <dgm:cxn modelId="{8C211202-BE2F-4495-963D-A0EE9F8E8067}" type="presParOf" srcId="{1401DB80-5E5A-4E3E-8F77-1FD196A2B70B}" destId="{3478F766-DD4C-405F-94E1-1500D47974ED}" srcOrd="0" destOrd="0" presId="urn:microsoft.com/office/officeart/2005/8/layout/hierarchy1"/>
    <dgm:cxn modelId="{A18A6CFC-9409-426E-B10A-F64252E9FE3A}" type="presParOf" srcId="{3478F766-DD4C-405F-94E1-1500D47974ED}" destId="{E41FDD0A-E0DA-41CA-A842-92CF13107ACD}" srcOrd="0" destOrd="0" presId="urn:microsoft.com/office/officeart/2005/8/layout/hierarchy1"/>
    <dgm:cxn modelId="{2B57ADCC-60C4-466B-A91C-7969D7036CE6}" type="presParOf" srcId="{3478F766-DD4C-405F-94E1-1500D47974ED}" destId="{1EFEEB87-5CB0-4612-ADD5-F77FA58F8002}" srcOrd="1" destOrd="0" presId="urn:microsoft.com/office/officeart/2005/8/layout/hierarchy1"/>
    <dgm:cxn modelId="{622DDDA0-6F37-4F94-9A6A-07B2A9F72A61}" type="presParOf" srcId="{1401DB80-5E5A-4E3E-8F77-1FD196A2B70B}" destId="{0E6600FB-0492-4E68-AC70-28B4E802C7B0}" srcOrd="1" destOrd="0" presId="urn:microsoft.com/office/officeart/2005/8/layout/hierarchy1"/>
    <dgm:cxn modelId="{0751B985-9022-45CD-B821-D98F297246DD}" type="presParOf" srcId="{0E6600FB-0492-4E68-AC70-28B4E802C7B0}" destId="{5565F2A2-3657-4C85-8C68-8AED396321F6}" srcOrd="0" destOrd="0" presId="urn:microsoft.com/office/officeart/2005/8/layout/hierarchy1"/>
    <dgm:cxn modelId="{B6B62BD9-3DAA-4B46-8EF5-19E73BD2B83F}" type="presParOf" srcId="{0E6600FB-0492-4E68-AC70-28B4E802C7B0}" destId="{3CA64D56-43CB-4FF4-9B67-6CA70E1423DA}" srcOrd="1" destOrd="0" presId="urn:microsoft.com/office/officeart/2005/8/layout/hierarchy1"/>
    <dgm:cxn modelId="{0E86CF1A-A4EE-4A9D-9EE9-5DA6404CF2ED}" type="presParOf" srcId="{3CA64D56-43CB-4FF4-9B67-6CA70E1423DA}" destId="{EA218EE4-DF39-48E1-8668-0EB1E8207F71}" srcOrd="0" destOrd="0" presId="urn:microsoft.com/office/officeart/2005/8/layout/hierarchy1"/>
    <dgm:cxn modelId="{061E0C46-25AC-4D3E-9F27-3EC4D68A511A}" type="presParOf" srcId="{EA218EE4-DF39-48E1-8668-0EB1E8207F71}" destId="{E40CCCF2-F5A7-4D36-AB88-37E8E91D6C52}" srcOrd="0" destOrd="0" presId="urn:microsoft.com/office/officeart/2005/8/layout/hierarchy1"/>
    <dgm:cxn modelId="{D9EF3214-33F9-4924-9DC0-01FAD5CF3F56}" type="presParOf" srcId="{EA218EE4-DF39-48E1-8668-0EB1E8207F71}" destId="{608AFC3E-C04C-475E-B5BB-D331B123AF44}" srcOrd="1" destOrd="0" presId="urn:microsoft.com/office/officeart/2005/8/layout/hierarchy1"/>
    <dgm:cxn modelId="{4514D79F-05B8-4793-8F54-A696D28C78E0}" type="presParOf" srcId="{3CA64D56-43CB-4FF4-9B67-6CA70E1423DA}" destId="{5069FE91-A5AA-4B99-B8F3-6B0CA902E117}" srcOrd="1" destOrd="0" presId="urn:microsoft.com/office/officeart/2005/8/layout/hierarchy1"/>
    <dgm:cxn modelId="{DE2CD8F6-4720-4428-B798-34378DFDBCDB}" type="presParOf" srcId="{0E6600FB-0492-4E68-AC70-28B4E802C7B0}" destId="{CF63B1B7-0B9F-4DC5-B57F-01B1CE43DBCD}" srcOrd="2" destOrd="0" presId="urn:microsoft.com/office/officeart/2005/8/layout/hierarchy1"/>
    <dgm:cxn modelId="{B417DE7C-5D1E-478B-9EE6-D496240CDBF7}" type="presParOf" srcId="{0E6600FB-0492-4E68-AC70-28B4E802C7B0}" destId="{C4B71E05-3D3B-4E19-BDD6-2B0670B0CA84}" srcOrd="3" destOrd="0" presId="urn:microsoft.com/office/officeart/2005/8/layout/hierarchy1"/>
    <dgm:cxn modelId="{A0BD1E22-93BB-4F60-AA32-EEA7EACE4AE8}" type="presParOf" srcId="{C4B71E05-3D3B-4E19-BDD6-2B0670B0CA84}" destId="{73DE1A0B-F7BC-48F3-BF5D-80CA2E075255}" srcOrd="0" destOrd="0" presId="urn:microsoft.com/office/officeart/2005/8/layout/hierarchy1"/>
    <dgm:cxn modelId="{E9DFD115-4CB7-4932-A7FE-9AC541C2EF1C}" type="presParOf" srcId="{73DE1A0B-F7BC-48F3-BF5D-80CA2E075255}" destId="{281D0143-78E8-42EA-9CB5-6F6BD3781155}" srcOrd="0" destOrd="0" presId="urn:microsoft.com/office/officeart/2005/8/layout/hierarchy1"/>
    <dgm:cxn modelId="{4813B96E-2427-4DC4-A3F7-A3511CFB0F33}" type="presParOf" srcId="{73DE1A0B-F7BC-48F3-BF5D-80CA2E075255}" destId="{492BE9DB-866B-4D07-8E70-CA583D7E9DE0}" srcOrd="1" destOrd="0" presId="urn:microsoft.com/office/officeart/2005/8/layout/hierarchy1"/>
    <dgm:cxn modelId="{224D1433-8552-44F5-A5F2-4108FA027A05}" type="presParOf" srcId="{C4B71E05-3D3B-4E19-BDD6-2B0670B0CA84}" destId="{1E47D799-5ABF-4C79-93AA-73B03ECCE6E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F63B1B7-0B9F-4DC5-B57F-01B1CE43DBCD}">
      <dsp:nvSpPr>
        <dsp:cNvPr id="0" name=""/>
        <dsp:cNvSpPr/>
      </dsp:nvSpPr>
      <dsp:spPr>
        <a:xfrm>
          <a:off x="4354338" y="2652493"/>
          <a:ext cx="2394272" cy="11394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6506"/>
              </a:lnTo>
              <a:lnTo>
                <a:pt x="2394272" y="776506"/>
              </a:lnTo>
              <a:lnTo>
                <a:pt x="2394272" y="113945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65F2A2-3657-4C85-8C68-8AED396321F6}">
      <dsp:nvSpPr>
        <dsp:cNvPr id="0" name=""/>
        <dsp:cNvSpPr/>
      </dsp:nvSpPr>
      <dsp:spPr>
        <a:xfrm>
          <a:off x="1960066" y="2652493"/>
          <a:ext cx="2394272" cy="1139456"/>
        </a:xfrm>
        <a:custGeom>
          <a:avLst/>
          <a:gdLst/>
          <a:ahLst/>
          <a:cxnLst/>
          <a:rect l="0" t="0" r="0" b="0"/>
          <a:pathLst>
            <a:path>
              <a:moveTo>
                <a:pt x="2394272" y="0"/>
              </a:moveTo>
              <a:lnTo>
                <a:pt x="2394272" y="776506"/>
              </a:lnTo>
              <a:lnTo>
                <a:pt x="0" y="776506"/>
              </a:lnTo>
              <a:lnTo>
                <a:pt x="0" y="113945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1FDD0A-E0DA-41CA-A842-92CF13107ACD}">
      <dsp:nvSpPr>
        <dsp:cNvPr id="0" name=""/>
        <dsp:cNvSpPr/>
      </dsp:nvSpPr>
      <dsp:spPr>
        <a:xfrm>
          <a:off x="2395388" y="164627"/>
          <a:ext cx="3917900" cy="2487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FEEB87-5CB0-4612-ADD5-F77FA58F8002}">
      <dsp:nvSpPr>
        <dsp:cNvPr id="0" name=""/>
        <dsp:cNvSpPr/>
      </dsp:nvSpPr>
      <dsp:spPr>
        <a:xfrm>
          <a:off x="2830710" y="578183"/>
          <a:ext cx="3917900" cy="24878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3500" kern="1200" dirty="0" smtClean="0"/>
            <a:t>ВРСТЕ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3500" kern="1200" dirty="0" smtClean="0"/>
            <a:t>РИЈЕЧИ</a:t>
          </a:r>
          <a:endParaRPr lang="en-US" sz="3500" kern="1200" dirty="0"/>
        </a:p>
      </dsp:txBody>
      <dsp:txXfrm>
        <a:off x="2830710" y="578183"/>
        <a:ext cx="3917900" cy="2487866"/>
      </dsp:txXfrm>
    </dsp:sp>
    <dsp:sp modelId="{E40CCCF2-F5A7-4D36-AB88-37E8E91D6C52}">
      <dsp:nvSpPr>
        <dsp:cNvPr id="0" name=""/>
        <dsp:cNvSpPr/>
      </dsp:nvSpPr>
      <dsp:spPr>
        <a:xfrm>
          <a:off x="1116" y="3791949"/>
          <a:ext cx="3917900" cy="2487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8AFC3E-C04C-475E-B5BB-D331B123AF44}">
      <dsp:nvSpPr>
        <dsp:cNvPr id="0" name=""/>
        <dsp:cNvSpPr/>
      </dsp:nvSpPr>
      <dsp:spPr>
        <a:xfrm>
          <a:off x="436438" y="4205506"/>
          <a:ext cx="3917900" cy="24878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3500" kern="1200" dirty="0" smtClean="0"/>
            <a:t>ПРОМЈЕНЉИВЕ</a:t>
          </a:r>
          <a:endParaRPr lang="en-US" sz="3500" kern="1200" dirty="0"/>
        </a:p>
      </dsp:txBody>
      <dsp:txXfrm>
        <a:off x="436438" y="4205506"/>
        <a:ext cx="3917900" cy="2487866"/>
      </dsp:txXfrm>
    </dsp:sp>
    <dsp:sp modelId="{281D0143-78E8-42EA-9CB5-6F6BD3781155}">
      <dsp:nvSpPr>
        <dsp:cNvPr id="0" name=""/>
        <dsp:cNvSpPr/>
      </dsp:nvSpPr>
      <dsp:spPr>
        <a:xfrm>
          <a:off x="4789661" y="3791949"/>
          <a:ext cx="3917900" cy="2487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2BE9DB-866B-4D07-8E70-CA583D7E9DE0}">
      <dsp:nvSpPr>
        <dsp:cNvPr id="0" name=""/>
        <dsp:cNvSpPr/>
      </dsp:nvSpPr>
      <dsp:spPr>
        <a:xfrm>
          <a:off x="5224983" y="4205506"/>
          <a:ext cx="3917900" cy="24878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3500" kern="1200" dirty="0" smtClean="0"/>
            <a:t>НЕПРОМЈЕНЉИВЕ</a:t>
          </a:r>
          <a:endParaRPr lang="en-US" sz="3500" kern="1200" dirty="0"/>
        </a:p>
      </dsp:txBody>
      <dsp:txXfrm>
        <a:off x="5224983" y="4205506"/>
        <a:ext cx="3917900" cy="24878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9640-3093-40FC-BE62-CD84323984EC}" type="datetimeFigureOut">
              <a:rPr lang="en-US" smtClean="0"/>
              <a:pPr/>
              <a:t>6/1/2015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1353-B3DD-40AC-B907-AEF70275F6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9640-3093-40FC-BE62-CD84323984EC}" type="datetimeFigureOut">
              <a:rPr lang="en-US" smtClean="0"/>
              <a:pPr/>
              <a:t>6/1/2015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1353-B3DD-40AC-B907-AEF70275F6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9640-3093-40FC-BE62-CD84323984EC}" type="datetimeFigureOut">
              <a:rPr lang="en-US" smtClean="0"/>
              <a:pPr/>
              <a:t>6/1/2015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1353-B3DD-40AC-B907-AEF70275F6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9640-3093-40FC-BE62-CD84323984EC}" type="datetimeFigureOut">
              <a:rPr lang="en-US" smtClean="0"/>
              <a:pPr/>
              <a:t>6/1/2015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1353-B3DD-40AC-B907-AEF70275F6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9640-3093-40FC-BE62-CD84323984EC}" type="datetimeFigureOut">
              <a:rPr lang="en-US" smtClean="0"/>
              <a:pPr/>
              <a:t>6/1/2015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1353-B3DD-40AC-B907-AEF70275F6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9640-3093-40FC-BE62-CD84323984EC}" type="datetimeFigureOut">
              <a:rPr lang="en-US" smtClean="0"/>
              <a:pPr/>
              <a:t>6/1/2015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1353-B3DD-40AC-B907-AEF70275F6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9640-3093-40FC-BE62-CD84323984EC}" type="datetimeFigureOut">
              <a:rPr lang="en-US" smtClean="0"/>
              <a:pPr/>
              <a:t>6/1/2015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1353-B3DD-40AC-B907-AEF70275F6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9640-3093-40FC-BE62-CD84323984EC}" type="datetimeFigureOut">
              <a:rPr lang="en-US" smtClean="0"/>
              <a:pPr/>
              <a:t>6/1/2015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1353-B3DD-40AC-B907-AEF70275F6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9640-3093-40FC-BE62-CD84323984EC}" type="datetimeFigureOut">
              <a:rPr lang="en-US" smtClean="0"/>
              <a:pPr/>
              <a:t>6/1/2015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1353-B3DD-40AC-B907-AEF70275F6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9640-3093-40FC-BE62-CD84323984EC}" type="datetimeFigureOut">
              <a:rPr lang="en-US" smtClean="0"/>
              <a:pPr/>
              <a:t>6/1/2015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1353-B3DD-40AC-B907-AEF70275F6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9640-3093-40FC-BE62-CD84323984EC}" type="datetimeFigureOut">
              <a:rPr lang="en-US" smtClean="0"/>
              <a:pPr/>
              <a:t>6/1/2015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1353-B3DD-40AC-B907-AEF70275F6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B9640-3093-40FC-BE62-CD84323984EC}" type="datetimeFigureOut">
              <a:rPr lang="en-US" smtClean="0"/>
              <a:pPr/>
              <a:t>6/1/2015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11353-B3DD-40AC-B907-AEF70275F6D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57298"/>
            <a:ext cx="3214678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sr-Cyrl-RS" sz="20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</a:t>
            </a:r>
            <a:endParaRPr lang="en-US" sz="20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43636" y="1571612"/>
            <a:ext cx="1398140" cy="30162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sr-Cyrl-RS" sz="19000" b="1" dirty="0">
                <a:ln/>
                <a:solidFill>
                  <a:schemeClr val="accent3"/>
                </a:solidFill>
              </a:rPr>
              <a:t>=</a:t>
            </a:r>
            <a:endParaRPr lang="en-US" sz="19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8926" y="928670"/>
            <a:ext cx="17812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sr-Cyrl-RS" sz="25000" b="1" cap="none" spc="0" dirty="0" smtClean="0">
                <a:ln/>
                <a:solidFill>
                  <a:schemeClr val="accent3"/>
                </a:solidFill>
                <a:effectLst/>
              </a:rPr>
              <a:t>+</a:t>
            </a:r>
            <a:endParaRPr lang="en-US" sz="25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0" y="1357298"/>
            <a:ext cx="1737976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sr-Cyrl-RS" sz="1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</a:t>
            </a:r>
            <a:endParaRPr lang="en-US" sz="18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77170" y="1214422"/>
            <a:ext cx="1766830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sr-Cyrl-RS" sz="2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endParaRPr lang="en-US" sz="2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4214818"/>
            <a:ext cx="1785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5400" b="1" dirty="0" smtClean="0"/>
              <a:t>ПР</a:t>
            </a:r>
            <a:endParaRPr lang="en-US" sz="5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428992" y="4143380"/>
            <a:ext cx="1785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5400" b="1" dirty="0" smtClean="0"/>
              <a:t>И</a:t>
            </a:r>
            <a:endParaRPr lang="en-US" sz="5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072066" y="4071942"/>
            <a:ext cx="1785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5400" b="1" dirty="0" smtClean="0"/>
              <a:t>Д</a:t>
            </a:r>
            <a:endParaRPr lang="en-US" sz="5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357950" y="4071942"/>
            <a:ext cx="1785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5400" b="1" dirty="0" smtClean="0"/>
              <a:t>ЈЕ</a:t>
            </a:r>
            <a:endParaRPr lang="en-US" sz="5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929586" y="4071942"/>
            <a:ext cx="1785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5400" b="1" dirty="0" smtClean="0"/>
              <a:t>В</a:t>
            </a:r>
            <a:endParaRPr lang="en-US" sz="5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786050" y="5429264"/>
            <a:ext cx="35004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6000" b="1" dirty="0" smtClean="0">
                <a:solidFill>
                  <a:srgbClr val="FF0000"/>
                </a:solidFill>
              </a:rPr>
              <a:t>ПРИДЈЕВ</a:t>
            </a:r>
            <a:endParaRPr 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143116"/>
            <a:ext cx="91440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2.У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сљедећем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низу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ријечи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подвуци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само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придјеве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вода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зелен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Марко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пјевати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сломљен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слатка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Фоча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она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трчати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зуб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GB" smtClean="0">
                <a:latin typeface="Times New Roman" pitchFamily="18" charset="0"/>
                <a:cs typeface="Times New Roman" pitchFamily="18" charset="0"/>
              </a:rPr>
              <a:t>врућe.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2071670" y="2786058"/>
            <a:ext cx="1143008" cy="1588"/>
          </a:xfrm>
          <a:prstGeom prst="line">
            <a:avLst/>
          </a:prstGeom>
          <a:ln w="25400" cmpd="sng">
            <a:solidFill>
              <a:schemeClr val="tx1"/>
            </a:solidFill>
            <a:head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6929454" y="2786058"/>
            <a:ext cx="2000264" cy="1588"/>
          </a:xfrm>
          <a:prstGeom prst="line">
            <a:avLst/>
          </a:prstGeom>
          <a:ln w="25400" cmpd="sng">
            <a:solidFill>
              <a:schemeClr val="tx1"/>
            </a:solidFill>
            <a:head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14282" y="4000504"/>
            <a:ext cx="1571636" cy="1588"/>
          </a:xfrm>
          <a:prstGeom prst="line">
            <a:avLst/>
          </a:prstGeom>
          <a:ln w="25400" cmpd="sng">
            <a:solidFill>
              <a:schemeClr val="tx1"/>
            </a:solidFill>
            <a:head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7072330" y="4000504"/>
            <a:ext cx="1143008" cy="1588"/>
          </a:xfrm>
          <a:prstGeom prst="line">
            <a:avLst/>
          </a:prstGeom>
          <a:ln w="25400" cmpd="sng">
            <a:solidFill>
              <a:schemeClr val="tx1"/>
            </a:solidFill>
            <a:head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http://www.pipidugacarapa.hr/wp-content/uploads/2011/10/grupe_bubamare-150x15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902207">
            <a:off x="7480495" y="5194495"/>
            <a:ext cx="142875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2571744"/>
            <a:ext cx="8786842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3.У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сљедећим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реченицама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пронађи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придјеве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обоји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их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црвено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CS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На             клупи је сједио                             дјечак.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00728" y="3714752"/>
            <a:ext cx="314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4000" dirty="0" smtClean="0">
                <a:latin typeface="Times New Roman" pitchFamily="18" charset="0"/>
                <a:cs typeface="Times New Roman" pitchFamily="18" charset="0"/>
              </a:rPr>
              <a:t>уплакани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3714752"/>
            <a:ext cx="2428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4000" dirty="0" smtClean="0">
                <a:latin typeface="Times New Roman" pitchFamily="18" charset="0"/>
                <a:cs typeface="Times New Roman" pitchFamily="18" charset="0"/>
              </a:rPr>
              <a:t>старој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3714752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старој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0728" y="3714752"/>
            <a:ext cx="314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уплакани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http://www.pipidugacarapa.hr/wp-content/uploads/2011/10/grupe_bubamare-150x15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902207">
            <a:off x="7480495" y="5194495"/>
            <a:ext cx="142875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14612" y="1357298"/>
            <a:ext cx="34173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sr-Cyrl-RS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Пчела</a:t>
            </a:r>
            <a:endParaRPr lang="en-US" sz="9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8194" name="Picture 2" descr="http://igricezadevojcice.com/zabavno/images/stories/decije-pesme/Bumb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3429000"/>
            <a:ext cx="2333625" cy="1962150"/>
          </a:xfrm>
          <a:prstGeom prst="rect">
            <a:avLst/>
          </a:prstGeom>
          <a:noFill/>
        </p:spPr>
      </p:pic>
      <p:pic>
        <p:nvPicPr>
          <p:cNvPr id="8198" name="Picture 6" descr="http://static.politika.co.rs/uploads/rubrike/13085/i/1/Os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285728"/>
            <a:ext cx="2381250" cy="1781176"/>
          </a:xfrm>
          <a:prstGeom prst="rect">
            <a:avLst/>
          </a:prstGeom>
          <a:noFill/>
        </p:spPr>
      </p:pic>
      <p:pic>
        <p:nvPicPr>
          <p:cNvPr id="2" name="Picture 2" descr="https://hedera.hr/slike-shop/kosarica-pcelice.png"/>
          <p:cNvPicPr>
            <a:picLocks noChangeAspect="1" noChangeArrowheads="1"/>
          </p:cNvPicPr>
          <p:nvPr/>
        </p:nvPicPr>
        <p:blipFill>
          <a:blip r:embed="rId4" cstate="print"/>
          <a:srcRect l="69562" t="3483" r="4637" b="8709"/>
          <a:stretch>
            <a:fillRect/>
          </a:stretch>
        </p:blipFill>
        <p:spPr bwMode="auto">
          <a:xfrm>
            <a:off x="1214414" y="3495802"/>
            <a:ext cx="2071702" cy="2105310"/>
          </a:xfrm>
          <a:prstGeom prst="rect">
            <a:avLst/>
          </a:prstGeom>
          <a:noFill/>
        </p:spPr>
      </p:pic>
      <p:pic>
        <p:nvPicPr>
          <p:cNvPr id="8" name="Picture 2" descr="https://hedera.hr/slike-shop/kosarica-pcelice.png"/>
          <p:cNvPicPr>
            <a:picLocks noChangeAspect="1" noChangeArrowheads="1"/>
          </p:cNvPicPr>
          <p:nvPr/>
        </p:nvPicPr>
        <p:blipFill>
          <a:blip r:embed="rId4" cstate="print"/>
          <a:srcRect l="41737" t="3483" r="39418" b="8709"/>
          <a:stretch>
            <a:fillRect/>
          </a:stretch>
        </p:blipFill>
        <p:spPr bwMode="auto">
          <a:xfrm>
            <a:off x="642910" y="571480"/>
            <a:ext cx="1170238" cy="18149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928934"/>
            <a:ext cx="8929718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датих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именица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направи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придјеве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зид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срећа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датих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глагола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направи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придјеве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пити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опрати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71604" y="1928802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зидни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2500306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срећан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5000636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пијан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5984" y="5572140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опран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https://encrypted-tbn0.gstatic.com/images?q=tbn:ANd9GcQFo-S2Ocnibg_dcC7XUDuiiHg2f9knnTkRy977B159tEs0-kv2tQ"/>
          <p:cNvPicPr>
            <a:picLocks noChangeAspect="1" noChangeArrowheads="1"/>
          </p:cNvPicPr>
          <p:nvPr/>
        </p:nvPicPr>
        <p:blipFill>
          <a:blip r:embed="rId2" cstate="print"/>
          <a:srcRect l="6719" t="1680" r="10079" b="13438"/>
          <a:stretch>
            <a:fillRect/>
          </a:stretch>
        </p:blipFill>
        <p:spPr bwMode="auto">
          <a:xfrm>
            <a:off x="7265393" y="5626295"/>
            <a:ext cx="1878607" cy="12317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1428736"/>
            <a:ext cx="8786842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Напиш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два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придјева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која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имају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супротно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значење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https://encrypted-tbn0.gstatic.com/images?q=tbn:ANd9GcQFo-S2Ocnibg_dcC7XUDuiiHg2f9knnTkRy977B159tEs0-kv2tQ"/>
          <p:cNvPicPr>
            <a:picLocks noChangeAspect="1" noChangeArrowheads="1"/>
          </p:cNvPicPr>
          <p:nvPr/>
        </p:nvPicPr>
        <p:blipFill>
          <a:blip r:embed="rId2" cstate="print"/>
          <a:srcRect l="6719" t="1680" r="10079" b="13438"/>
          <a:stretch>
            <a:fillRect/>
          </a:stretch>
        </p:blipFill>
        <p:spPr bwMode="auto">
          <a:xfrm>
            <a:off x="7072330" y="5429264"/>
            <a:ext cx="1878607" cy="123170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3214686"/>
            <a:ext cx="67151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велики</a:t>
            </a:r>
            <a:r>
              <a:rPr lang="en-GB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GB" sz="4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мали</a:t>
            </a:r>
            <a:r>
              <a:rPr lang="en-GB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en-GB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пун</a:t>
            </a:r>
            <a:r>
              <a:rPr lang="en-GB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GB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празан</a:t>
            </a:r>
            <a:r>
              <a:rPr lang="en-GB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sr-Cyrl-RS" sz="4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стар</a:t>
            </a:r>
            <a:r>
              <a:rPr lang="en-GB" sz="4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Cyrl-RS" sz="4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нов</a:t>
            </a:r>
            <a:r>
              <a:rPr lang="en-GB" sz="4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en-GB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мекан</a:t>
            </a:r>
            <a:r>
              <a:rPr lang="en-GB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GB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тврд</a:t>
            </a:r>
            <a:r>
              <a:rPr lang="en-GB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GB" sz="4000" b="1" dirty="0" smtClean="0">
                <a:latin typeface="Times New Roman" pitchFamily="18" charset="0"/>
                <a:cs typeface="Times New Roman" pitchFamily="18" charset="0"/>
              </a:rPr>
              <a:t> ...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714356"/>
            <a:ext cx="8786874" cy="1143000"/>
          </a:xfrm>
        </p:spPr>
        <p:txBody>
          <a:bodyPr>
            <a:noAutofit/>
          </a:bodyPr>
          <a:lstStyle/>
          <a:p>
            <a:pPr algn="l"/>
            <a:r>
              <a:rPr lang="en-GB" sz="3800" dirty="0" smtClean="0">
                <a:latin typeface="Times New Roman" pitchFamily="18" charset="0"/>
                <a:cs typeface="Times New Roman" pitchFamily="18" charset="0"/>
              </a:rPr>
              <a:t>3.Прошири </a:t>
            </a:r>
            <a:r>
              <a:rPr lang="en-GB" sz="3800" dirty="0" err="1" smtClean="0">
                <a:latin typeface="Times New Roman" pitchFamily="18" charset="0"/>
                <a:cs typeface="Times New Roman" pitchFamily="18" charset="0"/>
              </a:rPr>
              <a:t>придјевима</a:t>
            </a:r>
            <a:r>
              <a:rPr lang="en-GB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800" dirty="0" smtClean="0">
                <a:latin typeface="Times New Roman" pitchFamily="18" charset="0"/>
                <a:cs typeface="Times New Roman" pitchFamily="18" charset="0"/>
              </a:rPr>
              <a:t>прву строфу </a:t>
            </a:r>
            <a:r>
              <a:rPr lang="en-GB" sz="3800" dirty="0" err="1" smtClean="0">
                <a:latin typeface="Times New Roman" pitchFamily="18" charset="0"/>
                <a:cs typeface="Times New Roman" pitchFamily="18" charset="0"/>
              </a:rPr>
              <a:t>пјесм</a:t>
            </a:r>
            <a:r>
              <a:rPr lang="sr-Cyrl-RS" sz="38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GB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800" dirty="0" err="1" smtClean="0">
                <a:latin typeface="Times New Roman" pitchFamily="18" charset="0"/>
                <a:cs typeface="Times New Roman" pitchFamily="18" charset="0"/>
              </a:rPr>
              <a:t>Љубивоја</a:t>
            </a:r>
            <a:r>
              <a:rPr lang="en-GB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800" dirty="0" err="1" smtClean="0">
                <a:latin typeface="Times New Roman" pitchFamily="18" charset="0"/>
                <a:cs typeface="Times New Roman" pitchFamily="18" charset="0"/>
              </a:rPr>
              <a:t>Ршумовића</a:t>
            </a:r>
            <a:r>
              <a:rPr lang="en-GB" sz="3800" dirty="0" smtClean="0">
                <a:latin typeface="Times New Roman" pitchFamily="18" charset="0"/>
                <a:cs typeface="Times New Roman" pitchFamily="18" charset="0"/>
              </a:rPr>
              <a:t> „</a:t>
            </a:r>
            <a:r>
              <a:rPr lang="en-GB" sz="3800" dirty="0" err="1" smtClean="0">
                <a:latin typeface="Times New Roman" pitchFamily="18" charset="0"/>
                <a:cs typeface="Times New Roman" pitchFamily="18" charset="0"/>
              </a:rPr>
              <a:t>Слобода</a:t>
            </a:r>
            <a:r>
              <a:rPr lang="en-GB" sz="3800" dirty="0" smtClean="0">
                <a:latin typeface="Times New Roman" pitchFamily="18" charset="0"/>
                <a:cs typeface="Times New Roman" pitchFamily="18" charset="0"/>
              </a:rPr>
              <a:t>“: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800" dirty="0" smtClean="0">
                <a:latin typeface="Times New Roman" pitchFamily="18" charset="0"/>
                <a:cs typeface="Times New Roman" pitchFamily="18" charset="0"/>
              </a:rPr>
            </a:br>
            <a:endParaRPr lang="en-US" sz="3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44" y="3286124"/>
            <a:ext cx="728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Птица шета небом.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3714752"/>
            <a:ext cx="728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Риба шета водом.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4143380"/>
            <a:ext cx="728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Буба шета травом.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44" y="4572008"/>
            <a:ext cx="728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28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 човек слободом.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4" descr="https://encrypted-tbn0.gstatic.com/images?q=tbn:ANd9GcQFo-S2Ocnibg_dcC7XUDuiiHg2f9knnTkRy977B159tEs0-kv2tQ"/>
          <p:cNvPicPr>
            <a:picLocks noChangeAspect="1" noChangeArrowheads="1"/>
          </p:cNvPicPr>
          <p:nvPr/>
        </p:nvPicPr>
        <p:blipFill>
          <a:blip r:embed="rId2" cstate="print"/>
          <a:srcRect l="6719" t="1680" r="10079" b="13438"/>
          <a:stretch>
            <a:fillRect/>
          </a:stretch>
        </p:blipFill>
        <p:spPr bwMode="auto">
          <a:xfrm>
            <a:off x="7265393" y="5626295"/>
            <a:ext cx="1878607" cy="1231705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357554" y="2500306"/>
            <a:ext cx="578644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en-GB" sz="2800" dirty="0" err="1" smtClean="0">
                <a:latin typeface="Times New Roman" pitchFamily="18" charset="0"/>
                <a:cs typeface="Times New Roman" pitchFamily="18" charset="0"/>
              </a:rPr>
              <a:t>Слобода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Рањена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птица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шета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модрим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небом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Печена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риба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шета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хладном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водом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Џ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иновска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буба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шета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густом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травом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храбри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човек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драгом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слободом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2571744"/>
            <a:ext cx="221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Слобода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385762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Напиши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придјева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могу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стајати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уз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именицу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СТО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тако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почињу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задатим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словом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357166"/>
            <a:ext cx="6715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4000" dirty="0" smtClean="0">
                <a:latin typeface="Times New Roman" pitchFamily="18" charset="0"/>
                <a:cs typeface="Times New Roman" pitchFamily="18" charset="0"/>
              </a:rPr>
              <a:t>ДОДАТНИ ЗАДАТАК: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66" y="3714752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4000" dirty="0" smtClean="0">
                <a:latin typeface="Times New Roman" pitchFamily="18" charset="0"/>
                <a:cs typeface="Times New Roman" pitchFamily="18" charset="0"/>
              </a:rPr>
              <a:t>стаклени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00166" y="4357694"/>
            <a:ext cx="3357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4000" dirty="0" smtClean="0">
                <a:latin typeface="Times New Roman" pitchFamily="18" charset="0"/>
                <a:cs typeface="Times New Roman" pitchFamily="18" charset="0"/>
              </a:rPr>
              <a:t>трпезаријски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0166" y="5000636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4000" dirty="0" smtClean="0">
                <a:latin typeface="Times New Roman" pitchFamily="18" charset="0"/>
                <a:cs typeface="Times New Roman" pitchFamily="18" charset="0"/>
              </a:rPr>
              <a:t>округли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8" descr="http://www.zvrk.rs/recnik/slike_termini/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3214686"/>
            <a:ext cx="3000376" cy="3000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19891615">
            <a:off x="70936" y="2654169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sr-Cyrl-RS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Игра </a:t>
            </a:r>
            <a:r>
              <a:rPr lang="sr-Cyrl-RS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“</a:t>
            </a:r>
            <a:r>
              <a:rPr lang="sr-Cyrl-RS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На слово, на слово ...”</a:t>
            </a:r>
            <a:endParaRPr lang="en-US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38771" y="928670"/>
            <a:ext cx="9182770" cy="36009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sr-Cyrl-R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Напишите што више </a:t>
            </a:r>
          </a:p>
          <a:p>
            <a:pPr algn="ctr"/>
            <a:r>
              <a:rPr lang="sr-Cyrl-R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придјева који почињу словом</a:t>
            </a:r>
          </a:p>
          <a:p>
            <a:pPr algn="ctr"/>
            <a:r>
              <a:rPr lang="en-US" sz="12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H</a:t>
            </a:r>
            <a:endParaRPr lang="en-US" sz="12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1643050"/>
            <a:ext cx="8229600" cy="1143000"/>
          </a:xfrm>
        </p:spPr>
        <p:txBody>
          <a:bodyPr>
            <a:noAutofit/>
          </a:bodyPr>
          <a:lstStyle/>
          <a:p>
            <a:r>
              <a:rPr lang="sr-Cyrl-RS" sz="6600" dirty="0" smtClean="0">
                <a:latin typeface="Times New Roman" pitchFamily="18" charset="0"/>
                <a:cs typeface="Times New Roman" pitchFamily="18" charset="0"/>
              </a:rPr>
              <a:t>Придјеви</a:t>
            </a:r>
            <a:br>
              <a:rPr lang="sr-Cyrl-RS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6600" dirty="0" smtClean="0">
                <a:latin typeface="Times New Roman" pitchFamily="18" charset="0"/>
                <a:cs typeface="Times New Roman" pitchFamily="18" charset="0"/>
              </a:rPr>
              <a:t>(вјежбање)</a:t>
            </a:r>
            <a:endParaRPr lang="en-US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643174" y="1428736"/>
            <a:ext cx="406233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sr-Cyrl-RS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Лептир</a:t>
            </a:r>
            <a:endParaRPr lang="en-US" sz="9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6390" name="AutoShape 6" descr="data:image/jpeg;base64,/9j/4AAQSkZJRgABAQAAAQABAAD/2wCEAAkGBxQSEhUUEhIWFRUWGBIXFxgXFBcWFRUaFxYXHBocGBcYHCggGBolHRgXIzEhJSkrLi4uFx8zODMsNygtLisBCgoKDg0OGxAQGy0kICQsLDAsNDQvLC8sLTcyLCwsLCwsLDUsLC8sLC81LCwsLCwvLSwsLCw0LCwsLCwsLCwsLP/AABEIAOEA4QMBIgACEQEDEQH/xAAcAAEAAQUBAQAAAAAAAAAAAAAABQEDBAYHAgj/xABCEAABAwIDBQYDBgMGBgMAAAABAAIDBBESITEFE0FRYQYHInGBkRQyoUJScrHB0WLh8BUjM0OColNjkrLS8SQ0w//EABoBAQACAwEAAAAAAAAAAAAAAAABAgMEBQb/xAAvEQACAgECAwUHBQEAAAAAAAAAAQIRAwQhBRIxE0FRYcEiMnGBobHwFBUjkeFC/9oADAMBAAIRAxEAPwDuKIiAIiIAiIgCIiAIiIAiIgCIiAIiIAiIgCIiAIiIAiIgCIiAIiIAiIgCIiAIiIAiIgCIiAIiIAiIgCIiAIiIAiIgCIiAIiIAiIgCIiAIiIAiIgCIiAKy6rjBsZGA8sQv7Li/eD29lnrDRU8/w0DZBFJMMi4kgPJcM2sbnpYmxzXORsky1ZgikZK90jmMkLrNkIJs7G7nZCGz6zBVV8oxbVq6ORzI6iWJ7HFpDZSW3BsciS0reKHvVqqcxh8sVa1zGufdhikjdfNhcMiRztxQWd2Rab2T7xqOuIZiMMxy3UpALj/A4GztPPotwuhJ6RURAVRURAVRURAVRURAVRURAVRURAVRUUJ2l7VUtC29RKA4glrB4pH2+63X1OSAnFRcWr++GWaRsdOxlLG5wBmmvI5jfvYG+Ee5Wh7a7WVkzniStlkYC62FxjaQDkQ1lrA9UIs+oJKuNps57QeRcAfzV0OXyVtnY8kG7MwaTKwSN8Ye7CdMXI9Fs+yO1c+ypIhFViqgcyN8kQJLW4vmY3Fmx46ZcwhFn0eixtn1bZomSsN2SNa9p5hwBCyULBERAEREB8u7b2Y99XX2wDcvnkeHOAJbvCfDf5jYjILIopKR8VO1jC2ZoeZ3Oya51/Dh9FId4OwCdtSRAtb8Q6N7HPOFgxsANz+JrvdRFLWQshdCabFMyYl07Dibux4beRPFWi9y2FqORNklJEz+A+jSo3adCw4MNmuc5jRbIEuNtPZZcdTF95o6WF/ayl+wkdJLtACpwNZGwvbvPA0yNc22pHAk26LNNqjua7Li7GvYd+Br/aXsdUUUrI5MB3mHA5rrA5gcdLEi63Cn7V7R2JK2nrh8RCRdpL8T8N9WSHM2+673CjO9/b8NXVsZHJjZC0txts5pc43dbnoBcLUwJqgAEvnEbTYi73xsGZy1whYaOBXgfSnZntNT18e8p5MX3mnJ7Dyc05jz0UyvlXZcr6YGphqd1MxzBG1oN5Gu+Yg6EDi0rtnd93jx1wEM+GKp0AvZkvVl9D/D7XVaFm/IiISEREAREQBERAFj19dHAx0kz2sY3VzjYD+uShu2Ha6DZ0WOU3eQd3G0+OQjpwbzcclwbb/aGbahlkqJwwR2MNOAcJJdazeoGZe76IRZvG3e9GerlFLsqMgyHC2V4Ae64+wx2TBrm7lotG2j2VqzXfDSOEtQ/CS50hf8wvm455Z+SjKWGWINnjxNsSGzZtaHDURuOpHNZfZfbApq2Gpke5xa8F7sz4XZOJvm7IlWoV4mTV9nPhqp9PM4PfG1pyNmHEL5LLELNLMHo1bZ3sy0LxBUwyRSSvcGuwODnPjAvcgHhkM+a034mK2bmjTIix9iLrLjao7fDcmPkafKn5l+J1JHKx9UwyRWeHBlsXynCRbrZax8G7cOqLswCTd4S4by5bi+UZkW4qabtKnYJd5TGYOjLGOthbHITkbqLq9iub8M3ExxqmsLBGcTm434A144OudFSb3OXrJKWVuNV5dD6U7DxFmz6RpyIggv/wBAU4sehgEcbGDRjWtH+kAfoshYzCEREAREQGj95nYpu0GRPDhHJE4Xef8AhOI3l+dgMQ8uq41svbTtny1UMQjmifjiLi0EOa1xAc3+rL6bcLr5t7bdldxtT4ZhayOdzXwl2TGNkcRYngGuBHlZSiOjtHvY22YaWrhqAGPDSQ9tgciLXHJwWb3o7Upq+eJ9ILlrCJHYS3Fc3AtbMjPPqsGkrqCnpZ6eamElYHyMbM04mZOsHNdfwgdBmrGyiMFxxOayJc7N/T4v1mfldK9yFh2ZmMYOG4xW1tfO3Wy33tDNS7OfDPsiTxujk3jSS8YbD5g7Q9Oijg0WzWK+McMuv7jkr9mu46UuB0rhI1dhkkcSAXYnFxAGVyc/JVFK7G1rSQS5oBvhLCSADiGlidVtDDyy59CrdTSh4zAunZeZiycDmoc0ZWzrHZvb9RSyx0O03NL3j/49Q0+CcD7LuUnXit5Lxlnrp1XyttwSnDvHve2Noay7icDRoGngB9F1jsb2imkbFRV5dFVYWS0sxIvM3UB3AutkRxF+IWBpo4soyhLlkqZ1NF5ifcAr0oICIiALX+1G3nwgRU0W+qZMmM0jZf7czvsN1txNsln7Try0iKOxldnnoxl7GRw5DQD7RsOZHHu23aeo+IlpoJnACRhe9owuYYwLMDvtOv4nHQZNGQKJWSk26RqXbWhqWVsjKqUTTeAue0ktGIXDWj7IGmFQ00L2DIODSMzz8z+i2OKluS593OJJJJuSTqSeJWQeq2Fi2Oxg4JOcOabpnrsvtFtY6lpa94bSRbwAAYbm1xicOuV1G9q9lQCqkFFcwCwbck528Vic8N9FmhgOZHkOAHUc1ksYLfsnZ+JmhwRyVzkQ3ZJsdNWwy1LA6JjruFr8DY2tnY2Nui2bt/2npq2pjEYYIogfGW4XPJ9PlHJRVRbCQdLO91b2PtnZ8dLUR1NJvZnYt1INRdtgMV/DY55aqkoqLNDWaVaPJFJ3e5jbW7SuNK6jYxm6LxIXgDESNADyW+92HYNjZ46zetmY2JjmAD5ZnjxX/APq7ouZVOwJGy08TXxySVDYnMwOxYTIbAO5EcV9N9ntkMpKeKnj+WNobfi4/acepNz6rG3ZoSk5ycmSIVVRVUEBERAEREBRcu7+dlB9LFUAeKKQMceOCQW/7g33XUVrPeVQ77ZlW0C5EZePOPxD8kIZ82wU7TFJIZGgsMYEZPjkxk3Lfw2z81N7FpyI76A8MysWGtppjTMmi3McTHtlkhGKSYnNriDxuAPUrP2NUXjtpYnXLyWXH7x0OEcv6lc3nRnCI8/9oR8ZHE/kvfxg5j0z/JW3y3+97W/NZ9z16avc8EHUZnkT/Wa9RyX/AKzHQrxc9Pc3VC12uLPoNfNWKtuD9lNovyQXHP8ANQW14ZA5r8byWYcJLiSzCbtwE5tA5DRTkM1siLHlwPkf0V6aIPb7rHON9TQ1ujhqY3Hr+dTpXdd2x+OhLZf8eLCJOT7jwyAcA6xBHMHmt6Xzb2Rr/wCz9oQyEkQyHdyfgeQM/wALsJ9F9HRP4HUfXkVrNU6PKThKEnGXVFxYu0qoxsLg0vdkGtGRc45AX4DmeABKyQ4HRQPanbzKWEyOs7PDGy9t6/l+Eak8gVBCTbpGo9sttOpIjEx+KrqM5JB/ltOXg+6BmGDhm45rQYKa2ZuSbkkklxJ6nM+aynPdK900rsT3klxP6chyHABWJ6gae3M+Q/VbMI8p6fQ6GOBc8+v2PL3Afr0Vki/O3DmULSeIH8NrgfuV6z/hPuFlR1OZy2adfc9tYSdT73Xvcnn9ArYfbUH0sfyVwVY5+4IUOyza7jFqoHOaW34E6EX9lrkVI10crzIxhjDbMJOKXEbEM8tStonqgGk3Bydob6qGpKymgfTTbt07xjNRFKMMV9Ghptnln6LBl6nmOOKPbRrrW5sncnsts20N4RcU8bnj8T7sb9C5fQQXK+4WkG5qp8IbvZQ0AaBrATYdAXkei6osJx10CqqKqEhERAEREBRWa2ASRvYRcPa5tueIEfqryID5gbshtHuJaxu9imZUAMjktIx0fhGPS1nWy6FeOz8Voy4631W096nZ9lLtKOpkYXUtQ8Oe1uVnNtvGgjTEPEOfiWtivgEsogDmwFxMbTcuaOF/qsmN7m3w6cMeojLJ0JAnzVxkV1aBGR5q6HkLZdnuNquJcjh5q4+MWWPvXD+iqPqHcj6Efqq0zHLbdniUag5hVDi0a3H+4fuseaWQfLFfqXfssWWafiA0dAB9TmnN5HP1OuxQ3ipN/B+p72vE18bhcZ/Q812LYHbKF+zmymVhmigaZWBwxNNsIuOF3AWXA6qY5Anjmp3Z1G9lLjcbNlkx4eJawEAn1vYeq1ss73PMajUPU5eeqOpd3W3sUE+9eGMjc173uNmxs3bQ7xHIXc1x9SVom3+0hr6h0l7RMuyFnBrAfm832Dr8sIUMZAIZc3YHMcHBrrXNxgxDiMVlAU8xByNsgq4pd5WGXsMqmldG27y4sCABxP6c15Y23rqeJ8yoqmmmA8OY5GxWXDPL9qIeYNvottS8j0um4hjybzjK/g2voS0UYXmWHkFjsncPskeZCub9x/o/slM6cZc269QYrK1dew5x4/mvNs9CpVmVeZi7QjDo3XA0uOawtk7PZWfD00A3dQTKZJJH2icALtAGdrAK5tOtaGloJzyOSvw7Kg2hXQU+z43xscxglLiSW4f8WS98srDqSFhy9Tx3GMmOeo/j7lTOyd0Oz3Q7NjDrXe+Z5toQXkAg8QQBZborNJTtjY1jBZrGta0cg0WCvLCc0KqoqoAiIgCIiAoiIgI/bmx4auF0E7A+N+o0II0LTwcDmCuTVvcnKHHcVjMPDeMIePMsyPsF2eSQNBLiAACSSbAAaklcP7e95klS809A4xxE4DKLtklJNvA77DOup1yQhmv9othnZ92SbSifKP8AJia97h+ImwZ6rXW7QmeQ0PK2HtJ2KNHJEx84kfK3G6wzaeNySb358V5go2M+Vvqs0YN7s6Wi0eo1HuyaivM8bV2DVQtjJqGO3jQ8BrrkA8HZarB3dWNHezhf6qYw8df0/ZeS4XsDc/l/q0Cv2a8TsftcIbynL5MiQyrOWK3m4fovD9lSE+OUe7ifZTR8/bI++v5K4xgAJNhx/opyeJZ8LxNXLmfxl6Gs1mzmxgkvJPkB+ZupPaUlgGD5WNa0LxtmMvZfho0cc7m5/ZVq2ktaTqWtP0C1c6Sao4GpxLHklGKpbUWYRiD2niD+SxIaFjyQHOyJGgN/TJZkXhxHk0nzyVvYsDgSbZixtzvcW8+qjArbspix8+WMWrH9jOHyTDyIc0r3uKpoyeHf6s/YqbZhc3n5jP8AkVbPQn1zH7hbfIu49DDheGrhfyZENbVnj7uAWXsjY1TUSiMTsjJvYvfZuXospz88zh+oPrw9V7Lf/d05F4kftcJv2ZyvzZr9bNPBI5jpCSCRcG7Tbks3Yg+JdgfXspnk2bvWu3br/wDMbk0+dlnTU7XfM1Y+yuy7amqZAJBEJL2c4XANibWyuTZUlBrdHL1uh1Gn9pSbj8WbXF3MVL7F1ZDY2N2te64PEaArpXYrsXBs2MiK75H23krrYnW4C3ytHILkGxu1NXsWqfSvfv4Y34XRkki3OIk+A2Py6eWq7rsLbEVXCyeB2JjxlwIPEOHBw4hYTkokEREJCqqKqAIiIAiIgKIiIDlPfT2kfZuz6e7nyDFMGAucGfZZYZ+KxJ6N6rj9FSbyRjScAL2tc52QZcgEnyUztbtZO3aFVUwvwvkfLGCQCQweAYb/ACmzRmr20xRCnp/hnPdO4YqguvbEfPjfkrxVshK2SW29lxwVBEMxnaA3x5Zm2l78FjBp8vc/sF5ZYAenn7alXCTyt5/+IWz0VHt9LghhglFt2eHNFvFcjS3AnkAFWMH14209FSME5nqB5X4cllNc1oPPmos2Y0/barw/0x1bIxZ/Z4D73U9FVxx6/LwHF3U9F7vz9fIalSVf8u7937/59y08AkA52F/Vxy+gPusGskILhlkRboHC9lKQsu3Fa2LxW6WsPoApPtl2YbSxxSYiTOwOLTkGljWiw53xcVr56cd/E4vFeXsoz/6k/p+UafLMTGRlnb2JCmCwNIIFs8J9RYH3A9177I7AbVytgc8sElxiABIwguyB8lnbY2aYpZYSc2uc0HTTQ9OBVdPsmkYOEpS5795U18iOwm+IZniOfX8Q+quXBzGd9Ov8+io1+IA6X16HiPdUtY3b5kczzHI/mtpHoU+X+SHuvf8A1eqPThlbmLLy0eh42yv/ABdQVkxyNcOY5qxIzkcxexUWWlT9tK/UpgPCxv5i/qP2VIaQSSxiRxjaXNDnfcF8zfovTSehuBpkdORyS9yOfIix9lKZhzYoZocsm18SH7W7LbT1UrY5d/GLESDO+IAkE8wtj7qu0T6GqbFKC2CqLR4gWgPOTHi+oPyk9RyUdsFlG6oeK+4iLX2Ivk77OmfNQO09tyyxxwOkLo4cW5uAHtB0u7X04LXnGmeHyR5ZM+sQiiOyO0TUUVPMdXxRk+drH6gqXWMgKqoqoAiIgCIiAohREB8z1lFNTybVga6PdsI3wdYPewylzDHcE4hiztzVKnaZmZSx7lsLI2YQQCHSXdm4vIuc+XVSPeJUCDaW0WSQNf8AEMjwOdrH4GYZGHhmCDbkobZ1bJV7mnmmjjZAxzY3vGFrRqGlw1JOQurwdMQlyyslY8tBb+uJOaoX3+X34fuVj08mK+KxLTawNwbcf4llP0JPn1Wy1Z7nBljlxqUdo/UtNuMraAccvfn0skkd7XJOYtwGXTj6q/CzK56k+asCJzpG2NmtBy4ku/kFBGWL7Onb3S+H4i82K4urRbicG8NXfhvkPU/QLNq3BrfLX+vNW6OLDcnUm55X5DoNFVuy+Rua5O7v+Hh8yR2bSbyaKLi97QfK+f0utl75mgfCC+m//wDzWL3c0m9rN59mFpP+p3hH0JU13wUhdBC8C+CQg9A9v7gLW1HQ4HFcl6iMPBfV/iNT7tG3r4ieUlv+gqV7wqTBWF1spGNd6gYT+QWN3Z05+NabXsyQ6ZC4AWy96tJ/cxTD/LdZ34X2/UD3WPTO0YtDPs9Wl47HLZW4X24O/wC7+Y/JXGxXF1eqmB4/XiOR8wvNBJfI66Hz/YjNbqdHpINwbj3Pdeq9TDwZk3N8jccedxoSvTiRbK9yLEZC/W/yr1VwFsjSDkLgj8RyPurjmXHuCrWUxLaSj7NP++8ssuNRe19M7C/LXivTzccx6EKsZvrkdD5jj65FWah+EF3EW8j6c+qlIvOax47e8Uu8bP2g6mqQ9kQm8L2mNwLwQ5uduIP81DyzSfAPw7ttOagXZcGUvEdxa4xYAPqpCWukoXxzwTRukkY/EG2fuQ8Wwv4XIOXKyhjUh9OymZC3eumL959t+NoY1nRtze3Na+Rq9jw2eankk49LPpjsTQGCgpYiblsUd/Mi5/NTas0UZbGxp1DWg+YAV5YyoVVRVQBERAEREBRERAc973ex3xkIqI/8anDjYayR5FzfMWuPUcVwmOZmJl2kxhzS4A5ubcXA6kL63cLrgPbzuxnppHy0jDNTkl2FucsV7kgt+0wcCM9MsroVa7yI29XUj6ln9nNexrg0YX3HjJtYYjp9FdqQ+KQxTMwSNPiBIPDLTz+i1aCma6KR+9aHNLA2M3xyYjYlvDw8b81Jt2vEKV0JgxTmRpE5dchgHy291ljkrqbWm1uTA9nt4E7vMrcF5pJB83O5/b6WUZPT4KWOczMLZXYN2115GW+bE3hl+YUwzZ28llZs/FVQxta8uGRaCNDe2dwdBwWXnizt4+MwnkSkqRbqJMTh08RHPl9fyVQ82torRjcKf4twAhdIYmkEXuwHh53UPtPaowkM1Op5D91FpKzc/c9PDHKd79y+x2PubhLoJ5+D5cDOrYwLn1e5/st32zs5tRC+J+jxbyOoPobKJ7vNmmn2dTRuFnbtrnDk5/iI8xdbGtZ79TymTLLJNzl1Zq/YXYL6Vkm9AD3uytn4W5D3Nys7tlSGWiqGNF3btzmjmWeID/appUcL66cVWEVBJIh5Jc3P3nznBUBzQWm7SLjyKo11nX5i3tmPpcKOnd8JUT0rxYRyvDeFhfw+hbY+qkKNjp45nwDFuGiV9yBYA8OfFbaknGz1WPimDJhUpOpLevv/AGXql4d/Wi8wTXF+f58fqvEtK/dxTSMMdLK9rd8c22JzItnpfhwVmChimmqI6eqa2KLG9j5XYd40a4bDM3/NTzRRrZuMY4ZKgrVCWezg0eJzsrDnfJW5C2GrZHtBrmsa5u8Y0guDTnlh/TNYFBtqJkM7H0+OSQM3Ul7GEg5n1WB8K0xySOmaHNcwNjNzJIHauB0sBrdY5ZL6HG1WvyZ9uivoZe36unfVSOpGOZA4jC12uguc8xc3Nit87nOx4lmFdIP7qIkRNP2pBq78Lc7dT0WodkuxFVtAgxMwRXzmfkzrh4vPQZdQvo3s/shlHTx08V8EbQ0E6u5k9SblYmaSW9kiiIoLBVVFVAEREAREQFEREASyIgOXd4/dial/xNDgZMf8SM+Fsh+806Nf6WPRcZq9nSQSiOqjkhIcA4FvitfMtvk7LkbL63WFtTZUNSzd1ETJWcntDh6X09EIaPl2ubTbhpikeZRI8Fhjwt3dvC7F985XCy6CmrKamNXE8xRSBzLtlaHSZkWwXuRe/Bdk2h3QbPkvgEsJ/wCXJcD/AEvDgoxvcjS3zqqk9P7r/wAEK0ch2xCIiyFlSJ2YWP8ABcNa9wzba5u4aXHNbz3b920s8jKisjMcDSHtjcCHzEG4u3VrPPM6aLqnZzsNRURxQwAyf8R/jk9HHT0stkQskUAVURCQiIgOZd63d86sPxVKAZ2tAfHcDfNAysTkJBpnkRkuNUMD2TiGZ7qXEcEhe1wwC+Zc3IuF/RfWSi9udnqasbhqYWSDgSPE38LhmPQoQ0fOkNBV1MUkMUu+gpC8hu8a1tgXeNjXG5vmfVRmxxB/emeR7Duzuw1mIPeT8r/ui3Fdkqu5Sjc4lk9RGPuhzHW9XMur1F3MULDeSSol6F7Wj1wNBQrRwyojaX4YcbwQ2wweMusMQDW3uL3t0XRuw/dVPM9kte3dQix3RP8AeSW0DgPkb9fJdc2F2WpKP/61OyMnVwF3nzec/qplCeUtwQNY0NY0Na0AAAWAA4ADRXERCwREQBVVFVAEREAREQBERAEREAREQBERAEREAREQBERAEREAREQBERAEREAREQBERAEREAREQBERAEREAREQBERAEREAREQBERAEREAREQBERAEREAREQBERAEREAREQBERAEREAREQBERAEREAREQBERAEREAREQBERAEREAREQBERAEREB/9k="/>
          <p:cNvSpPr>
            <a:spLocks noChangeAspect="1" noChangeArrowheads="1"/>
          </p:cNvSpPr>
          <p:nvPr/>
        </p:nvSpPr>
        <p:spPr bwMode="auto">
          <a:xfrm>
            <a:off x="155575" y="-1600200"/>
            <a:ext cx="3333750" cy="3333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392" name="Picture 8" descr="http://www.takolako.rs/user/include/takolako/images/items/solarni_leptir_pink.jpg"/>
          <p:cNvPicPr>
            <a:picLocks noChangeAspect="1" noChangeArrowheads="1"/>
          </p:cNvPicPr>
          <p:nvPr/>
        </p:nvPicPr>
        <p:blipFill>
          <a:blip r:embed="rId2" cstate="print"/>
          <a:srcRect l="7559" t="14038" r="5399" b="15118"/>
          <a:stretch>
            <a:fillRect/>
          </a:stretch>
        </p:blipFill>
        <p:spPr bwMode="auto">
          <a:xfrm rot="20245339">
            <a:off x="5112243" y="3467580"/>
            <a:ext cx="2901745" cy="2361746"/>
          </a:xfrm>
          <a:prstGeom prst="rect">
            <a:avLst/>
          </a:prstGeom>
          <a:noFill/>
        </p:spPr>
      </p:pic>
      <p:pic>
        <p:nvPicPr>
          <p:cNvPr id="16396" name="Picture 12" descr="http://www.djecji-vrtic-ploce.hr/slike/ploce/lepti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00042"/>
            <a:ext cx="1428750" cy="1200150"/>
          </a:xfrm>
          <a:prstGeom prst="rect">
            <a:avLst/>
          </a:prstGeom>
          <a:noFill/>
        </p:spPr>
      </p:pic>
      <p:pic>
        <p:nvPicPr>
          <p:cNvPr id="16398" name="Picture 14" descr="http://img30.glitterfy.com/10124/glitterfy0015154491D3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447930">
            <a:off x="571472" y="3286124"/>
            <a:ext cx="2381250" cy="2324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928934"/>
            <a:ext cx="9144000" cy="1143000"/>
          </a:xfrm>
        </p:spPr>
        <p:txBody>
          <a:bodyPr>
            <a:noAutofit/>
          </a:bodyPr>
          <a:lstStyle/>
          <a:p>
            <a:pPr algn="l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Подебљај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болдуј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тврдњу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која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тачна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GB" sz="3600" b="1" dirty="0" err="1" smtClean="0">
                <a:latin typeface="Times New Roman" pitchFamily="18" charset="0"/>
                <a:cs typeface="Times New Roman" pitchFamily="18" charset="0"/>
              </a:rPr>
              <a:t>Придјеви</a:t>
            </a:r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b="1" dirty="0" err="1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b="1" dirty="0" err="1" smtClean="0">
                <a:latin typeface="Times New Roman" pitchFamily="18" charset="0"/>
                <a:cs typeface="Times New Roman" pitchFamily="18" charset="0"/>
              </a:rPr>
              <a:t>врсте</a:t>
            </a:r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b="1" dirty="0" err="1" smtClean="0">
                <a:latin typeface="Times New Roman" pitchFamily="18" charset="0"/>
                <a:cs typeface="Times New Roman" pitchFamily="18" charset="0"/>
              </a:rPr>
              <a:t>ријечи</a:t>
            </a:r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b="1" dirty="0" err="1" smtClean="0">
                <a:latin typeface="Times New Roman" pitchFamily="18" charset="0"/>
                <a:cs typeface="Times New Roman" pitchFamily="18" charset="0"/>
              </a:rPr>
              <a:t>које</a:t>
            </a:r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3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означавају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имена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бића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предмета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појава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означавају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радњу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стање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збивање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3441680"/>
            <a:ext cx="87154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стоје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уз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именицу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одређују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особину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бића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предмета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sz="3600" dirty="0" err="1" smtClean="0">
                <a:latin typeface="Times New Roman" pitchFamily="18" charset="0"/>
                <a:cs typeface="Times New Roman" pitchFamily="18" charset="0"/>
              </a:rPr>
              <a:t>појава</a:t>
            </a: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214282" y="3441680"/>
            <a:ext cx="87154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en-GB" sz="3600" b="1" dirty="0" err="1" smtClean="0">
                <a:latin typeface="Times New Roman" pitchFamily="18" charset="0"/>
                <a:cs typeface="Times New Roman" pitchFamily="18" charset="0"/>
              </a:rPr>
              <a:t>стоје</a:t>
            </a:r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b="1" dirty="0" err="1" smtClean="0">
                <a:latin typeface="Times New Roman" pitchFamily="18" charset="0"/>
                <a:cs typeface="Times New Roman" pitchFamily="18" charset="0"/>
              </a:rPr>
              <a:t>уз</a:t>
            </a:r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b="1" dirty="0" err="1" smtClean="0">
                <a:latin typeface="Times New Roman" pitchFamily="18" charset="0"/>
                <a:cs typeface="Times New Roman" pitchFamily="18" charset="0"/>
              </a:rPr>
              <a:t>именицу</a:t>
            </a:r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sz="3600" b="1" dirty="0" err="1" smtClean="0">
                <a:latin typeface="Times New Roman" pitchFamily="18" charset="0"/>
                <a:cs typeface="Times New Roman" pitchFamily="18" charset="0"/>
              </a:rPr>
              <a:t>одређују</a:t>
            </a:r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b="1" dirty="0" err="1" smtClean="0">
                <a:latin typeface="Times New Roman" pitchFamily="18" charset="0"/>
                <a:cs typeface="Times New Roman" pitchFamily="18" charset="0"/>
              </a:rPr>
              <a:t>особину</a:t>
            </a:r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sz="3600" b="1" dirty="0" err="1" smtClean="0">
                <a:latin typeface="Times New Roman" pitchFamily="18" charset="0"/>
                <a:cs typeface="Times New Roman" pitchFamily="18" charset="0"/>
              </a:rPr>
              <a:t>бића</a:t>
            </a:r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3600" b="1" dirty="0" err="1" smtClean="0">
                <a:latin typeface="Times New Roman" pitchFamily="18" charset="0"/>
                <a:cs typeface="Times New Roman" pitchFamily="18" charset="0"/>
              </a:rPr>
              <a:t>предмета</a:t>
            </a:r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sz="3600" b="1" dirty="0" err="1" smtClean="0">
                <a:latin typeface="Times New Roman" pitchFamily="18" charset="0"/>
                <a:cs typeface="Times New Roman" pitchFamily="18" charset="0"/>
              </a:rPr>
              <a:t>појава</a:t>
            </a:r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RS" sz="3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3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3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3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3600" b="1" dirty="0"/>
          </a:p>
        </p:txBody>
      </p:sp>
      <p:pic>
        <p:nvPicPr>
          <p:cNvPr id="5" name="Picture 12" descr="http://www.djecji-vrtic-ploce.hr/slike/ploce/lept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5572140"/>
            <a:ext cx="1357290" cy="1140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0"/>
            <a:ext cx="8372476" cy="2857496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r-Cyrl-RS" sz="4000" dirty="0" smtClean="0">
                <a:latin typeface="Times New Roman" pitchFamily="18" charset="0"/>
                <a:cs typeface="Times New Roman" pitchFamily="18" charset="0"/>
              </a:rPr>
              <a:t>. Напиши једну реченицу у којој ћеш употријебити придјев храбар.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2" descr="http://www.djecji-vrtic-ploce.hr/slike/ploce/lept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5286388"/>
            <a:ext cx="1428750" cy="12001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282" y="2786058"/>
            <a:ext cx="871543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Мој</a:t>
            </a:r>
            <a:r>
              <a:rPr lang="en-GB" sz="3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храбри</a:t>
            </a:r>
            <a:r>
              <a:rPr lang="en-GB" sz="3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друг</a:t>
            </a:r>
            <a:r>
              <a:rPr lang="en-GB" sz="3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Марко</a:t>
            </a:r>
            <a:r>
              <a:rPr lang="en-GB" sz="3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GB" sz="3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</a:t>
            </a:r>
            <a:r>
              <a:rPr lang="en-GB" sz="3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пронашао</a:t>
            </a:r>
            <a:r>
              <a:rPr lang="en-GB" sz="3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пут</a:t>
            </a:r>
            <a:r>
              <a:rPr lang="en-GB" sz="3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кроз</a:t>
            </a:r>
            <a:r>
              <a:rPr lang="en-GB" sz="3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шуму</a:t>
            </a:r>
            <a:r>
              <a:rPr lang="en-GB" sz="3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3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372476" cy="2643182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sr-Cyrl-RS" sz="4000" dirty="0" smtClean="0">
                <a:latin typeface="Times New Roman" pitchFamily="18" charset="0"/>
                <a:cs typeface="Times New Roman" pitchFamily="18" charset="0"/>
              </a:rPr>
              <a:t>. Напиши три придјева којима би могао описати јабуку.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2428868"/>
            <a:ext cx="842968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4000" dirty="0" smtClean="0">
                <a:latin typeface="Times New Roman" pitchFamily="18" charset="0"/>
                <a:cs typeface="Times New Roman" pitchFamily="18" charset="0"/>
              </a:rPr>
              <a:t>Јабука:</a:t>
            </a:r>
            <a:r>
              <a:rPr lang="sr-Cyrl-B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румена, ц</a:t>
            </a:r>
            <a:r>
              <a:rPr lang="sr-Cyrl-R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рвена, жута, зелена, </a:t>
            </a:r>
          </a:p>
          <a:p>
            <a:r>
              <a:rPr lang="sr-Cyrl-B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sr-Cyrl-R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латка, кисела, сочна, велика, </a:t>
            </a:r>
          </a:p>
          <a:p>
            <a:r>
              <a:rPr lang="sr-Cyrl-B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sr-Cyrl-R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рела, трула, цијела, исјечена, </a:t>
            </a:r>
          </a:p>
          <a:p>
            <a:r>
              <a:rPr lang="sr-Cyrl-B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sr-Cyrl-R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иста, прљава, опрана, црвава, ...</a:t>
            </a:r>
          </a:p>
          <a:p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2" descr="http://www.djecji-vrtic-ploce.hr/slike/ploce/lept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58" y="5429264"/>
            <a:ext cx="1428750" cy="1200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43042" y="1071546"/>
            <a:ext cx="54571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sr-Cyrl-RS" sz="9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Бубама</a:t>
            </a:r>
            <a:r>
              <a:rPr lang="sr-Cyrl-RS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ра</a:t>
            </a:r>
            <a:endParaRPr lang="en-US" sz="9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2290" name="Picture 2" descr="http://www.pipidugacarapa.hr/wp-content/uploads/2011/10/grupe_bubamare-150x15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428604"/>
            <a:ext cx="1428750" cy="1428750"/>
          </a:xfrm>
          <a:prstGeom prst="rect">
            <a:avLst/>
          </a:prstGeom>
          <a:noFill/>
        </p:spPr>
      </p:pic>
      <p:sp>
        <p:nvSpPr>
          <p:cNvPr id="12292" name="AutoShape 4" descr="Rezultat slika za bubamara slik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94" name="AutoShape 6" descr="Rezultat slika za bubamara slik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296" name="Picture 8" descr="http://www.magicus.info/gn/slike/gn_slike_3/r2/g2012/m04/x125452957394924933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929066"/>
            <a:ext cx="2857500" cy="1981201"/>
          </a:xfrm>
          <a:prstGeom prst="rect">
            <a:avLst/>
          </a:prstGeom>
          <a:noFill/>
        </p:spPr>
      </p:pic>
      <p:pic>
        <p:nvPicPr>
          <p:cNvPr id="12300" name="Picture 12" descr="https://encrypted-tbn3.gstatic.com/images?q=tbn:ANd9GcT70AkE44wnuHDiQFPdsAyDCmu77ontHgduwVoXVu9utAENgeb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2928934"/>
            <a:ext cx="4714875" cy="1809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57148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1.  Допуни реченицу:</a:t>
            </a:r>
            <a:br>
              <a:rPr lang="sr-Cyrl-R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785926"/>
            <a:ext cx="81439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40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sr-Cyrl-RS" sz="4000" dirty="0" smtClean="0">
                <a:latin typeface="Times New Roman" pitchFamily="18" charset="0"/>
                <a:cs typeface="Times New Roman" pitchFamily="18" charset="0"/>
              </a:rPr>
              <a:t>ридјеви су 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571612"/>
            <a:ext cx="95726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40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www.pipidugacarapa.hr/wp-content/uploads/2011/10/grupe_bubamare-150x15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902207">
            <a:off x="7480495" y="5194495"/>
            <a:ext cx="1428750" cy="14287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1785926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en-GB" sz="4000" dirty="0" err="1" smtClean="0">
                <a:latin typeface="Times New Roman" pitchFamily="18" charset="0"/>
                <a:cs typeface="Times New Roman" pitchFamily="18" charset="0"/>
              </a:rPr>
              <a:t>ријечи</a:t>
            </a:r>
            <a:r>
              <a:rPr lang="en-GB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000" dirty="0" err="1" smtClean="0">
                <a:latin typeface="Times New Roman" pitchFamily="18" charset="0"/>
                <a:cs typeface="Times New Roman" pitchFamily="18" charset="0"/>
              </a:rPr>
              <a:t>које</a:t>
            </a:r>
            <a:r>
              <a:rPr lang="en-GB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000" dirty="0" err="1" smtClean="0">
                <a:latin typeface="Times New Roman" pitchFamily="18" charset="0"/>
                <a:cs typeface="Times New Roman" pitchFamily="18" charset="0"/>
              </a:rPr>
              <a:t>стоје</a:t>
            </a:r>
            <a:r>
              <a:rPr lang="en-GB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000" dirty="0" err="1" smtClean="0">
                <a:latin typeface="Times New Roman" pitchFamily="18" charset="0"/>
                <a:cs typeface="Times New Roman" pitchFamily="18" charset="0"/>
              </a:rPr>
              <a:t>уз</a:t>
            </a:r>
            <a:r>
              <a:rPr lang="en-GB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000" dirty="0" err="1" smtClean="0">
                <a:latin typeface="Times New Roman" pitchFamily="18" charset="0"/>
                <a:cs typeface="Times New Roman" pitchFamily="18" charset="0"/>
              </a:rPr>
              <a:t>именицу</a:t>
            </a:r>
            <a:r>
              <a:rPr lang="en-GB" sz="4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sz="4000" dirty="0" err="1" smtClean="0">
                <a:latin typeface="Times New Roman" pitchFamily="18" charset="0"/>
                <a:cs typeface="Times New Roman" pitchFamily="18" charset="0"/>
              </a:rPr>
              <a:t>означавају</a:t>
            </a:r>
            <a:r>
              <a:rPr lang="en-GB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000" dirty="0" err="1" smtClean="0">
                <a:latin typeface="Times New Roman" pitchFamily="18" charset="0"/>
                <a:cs typeface="Times New Roman" pitchFamily="18" charset="0"/>
              </a:rPr>
              <a:t>особине</a:t>
            </a:r>
            <a:r>
              <a:rPr lang="en-GB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000" dirty="0" err="1" smtClean="0">
                <a:latin typeface="Times New Roman" pitchFamily="18" charset="0"/>
                <a:cs typeface="Times New Roman" pitchFamily="18" charset="0"/>
              </a:rPr>
              <a:t>предмета</a:t>
            </a:r>
            <a:r>
              <a:rPr lang="en-GB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4000" dirty="0" err="1" smtClean="0">
                <a:latin typeface="Times New Roman" pitchFamily="18" charset="0"/>
                <a:cs typeface="Times New Roman" pitchFamily="18" charset="0"/>
              </a:rPr>
              <a:t>бића</a:t>
            </a:r>
            <a:r>
              <a:rPr lang="en-GB" sz="4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sz="4000" dirty="0" err="1" smtClean="0">
                <a:latin typeface="Times New Roman" pitchFamily="18" charset="0"/>
                <a:cs typeface="Times New Roman" pitchFamily="18" charset="0"/>
              </a:rPr>
              <a:t>појава</a:t>
            </a:r>
            <a:r>
              <a:rPr lang="en-GB" sz="4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272</Words>
  <Application>Microsoft Office PowerPoint</Application>
  <PresentationFormat>On-screen Show (4:3)</PresentationFormat>
  <Paragraphs>74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Slide 2</vt:lpstr>
      <vt:lpstr>Придјеви (вјежбање)</vt:lpstr>
      <vt:lpstr>Slide 4</vt:lpstr>
      <vt:lpstr>1. Подебљај (болдуј) тврдњу која је тачна:         Придјеви су врсте ријечи које      а) означавају имена бића, предмета и појава.      в) означавају радњу, стање и збивање.  </vt:lpstr>
      <vt:lpstr>2. Напиши једну реченицу у којој ћеш употријебити придјев храбар.</vt:lpstr>
      <vt:lpstr>3. Напиши три придјева којима би могао описати јабуку.</vt:lpstr>
      <vt:lpstr>Slide 8</vt:lpstr>
      <vt:lpstr>1.  Допуни реченицу: </vt:lpstr>
      <vt:lpstr>  2.У сљедећем низу ријечи подвуци само придјеве:   вода, ти, зелен, Марко, пјевати, сломљен,    слатка,  Фоча, она, трчати, зуб,  врућe.     </vt:lpstr>
      <vt:lpstr>3.У сљедећим реченицама пронађи придјеве и обоји их црвено:     На             клупи је сједио                             дјечак. </vt:lpstr>
      <vt:lpstr>Slide 12</vt:lpstr>
      <vt:lpstr>1. а) Од датих именица направи придјеве:  зид –  срећа –   б) Од датих глагола направи придјеве:  пити –  опрати –  </vt:lpstr>
      <vt:lpstr>2. Напиши два придјева која имају супротно значење. </vt:lpstr>
      <vt:lpstr>3.Прошири придјевима прву строфу пјесме Љубивоја Ршумовића „Слобода“: </vt:lpstr>
      <vt:lpstr>Напиши 3 придјева који могу стајати уз именицу СТО, тако да почињу задатим словом:  С –  Т –  О –     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Win7</dc:creator>
  <cp:lastModifiedBy>Sladjana Vilotic</cp:lastModifiedBy>
  <cp:revision>164</cp:revision>
  <dcterms:created xsi:type="dcterms:W3CDTF">2015-03-31T20:05:13Z</dcterms:created>
  <dcterms:modified xsi:type="dcterms:W3CDTF">2015-06-01T12:48:24Z</dcterms:modified>
</cp:coreProperties>
</file>