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24"/>
  </p:handoutMasterIdLst>
  <p:sldIdLst>
    <p:sldId id="256" r:id="rId2"/>
    <p:sldId id="258" r:id="rId3"/>
    <p:sldId id="259" r:id="rId4"/>
    <p:sldId id="262" r:id="rId5"/>
    <p:sldId id="264" r:id="rId6"/>
    <p:sldId id="265" r:id="rId7"/>
    <p:sldId id="263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6" r:id="rId17"/>
    <p:sldId id="277" r:id="rId18"/>
    <p:sldId id="278" r:id="rId19"/>
    <p:sldId id="279" r:id="rId20"/>
    <p:sldId id="280" r:id="rId21"/>
    <p:sldId id="281" r:id="rId22"/>
    <p:sldId id="282" r:id="rId23"/>
  </p:sldIdLst>
  <p:sldSz cx="9144000" cy="6858000" type="screen4x3"/>
  <p:notesSz cx="6761163" cy="99425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  <a:srgbClr val="3399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6192" autoAdjust="0"/>
  </p:normalViewPr>
  <p:slideViewPr>
    <p:cSldViewPr>
      <p:cViewPr varScale="1">
        <p:scale>
          <a:sx n="100" d="100"/>
          <a:sy n="100" d="100"/>
        </p:scale>
        <p:origin x="-21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Book1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a.stankovic\Documents\takmicenje1\202021\Osnovne%20skole\republicko\reyultati\&#1047;&#1074;&#1072;&#1085;&#1080;&#1095;&#1085;&#1080;%20&#1088;&#1077;&#1079;&#1091;&#1083;&#1090;&#1072;&#1090;&#1080;%20-%20&#1056;&#1077;&#1087;&#1091;&#1073;&#1083;&#1080;&#1095;&#1082;&#1086;%20&#1054;&#1048;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Book2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a.stankovic\Documents\takmicenje1\202021\&#1089;&#1088;&#1077;&#1076;&#1114;&#1077;%20&#1096;&#1082;&#1086;&#1083;&#1077;\republicko-2021\reyultati\&#1047;&#1074;&#1072;&#1085;&#1080;&#1095;&#1085;&#1080;%20&#1088;&#1077;&#1079;&#1091;&#1083;&#1090;&#1072;&#1090;&#1080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title>
      <c:layout/>
    </c:title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Sheet1!$E$8</c:f>
              <c:strCache>
                <c:ptCount val="1"/>
                <c:pt idx="0">
                  <c:v>Просјек </c:v>
                </c:pt>
              </c:strCache>
            </c:strRef>
          </c:tx>
          <c:cat>
            <c:strRef>
              <c:f>Sheet1!$D$9:$D$16</c:f>
              <c:strCache>
                <c:ptCount val="8"/>
                <c:pt idx="0">
                  <c:v>Приједор </c:v>
                </c:pt>
                <c:pt idx="1">
                  <c:v>Бањалука </c:v>
                </c:pt>
                <c:pt idx="2">
                  <c:v>Добој </c:v>
                </c:pt>
                <c:pt idx="3">
                  <c:v>Семберија </c:v>
                </c:pt>
                <c:pt idx="4">
                  <c:v>Бирач </c:v>
                </c:pt>
                <c:pt idx="5">
                  <c:v>Сарај.-ром. </c:v>
                </c:pt>
                <c:pt idx="6">
                  <c:v>Херцеговина </c:v>
                </c:pt>
                <c:pt idx="7">
                  <c:v>Укупно: </c:v>
                </c:pt>
              </c:strCache>
            </c:strRef>
          </c:cat>
          <c:val>
            <c:numRef>
              <c:f>Sheet1!$E$9:$E$16</c:f>
              <c:numCache>
                <c:formatCode>0.00%</c:formatCode>
                <c:ptCount val="8"/>
                <c:pt idx="0">
                  <c:v>0.34540000000000004</c:v>
                </c:pt>
                <c:pt idx="1">
                  <c:v>0.2985000000000001</c:v>
                </c:pt>
                <c:pt idx="2">
                  <c:v>0.29180000000000006</c:v>
                </c:pt>
                <c:pt idx="3">
                  <c:v>0.4</c:v>
                </c:pt>
                <c:pt idx="4">
                  <c:v>0.19750000000000001</c:v>
                </c:pt>
                <c:pt idx="5">
                  <c:v>0.37080000000000007</c:v>
                </c:pt>
                <c:pt idx="6">
                  <c:v>0.44800000000000001</c:v>
                </c:pt>
                <c:pt idx="7">
                  <c:v>0.32500000000000007</c:v>
                </c:pt>
              </c:numCache>
            </c:numRef>
          </c:val>
        </c:ser>
        <c:shape val="cone"/>
        <c:axId val="72620288"/>
        <c:axId val="72672768"/>
        <c:axId val="0"/>
      </c:bar3DChart>
      <c:catAx>
        <c:axId val="72620288"/>
        <c:scaling>
          <c:orientation val="minMax"/>
        </c:scaling>
        <c:axPos val="b"/>
        <c:tickLblPos val="nextTo"/>
        <c:crossAx val="72672768"/>
        <c:crosses val="autoZero"/>
        <c:auto val="1"/>
        <c:lblAlgn val="ctr"/>
        <c:lblOffset val="100"/>
      </c:catAx>
      <c:valAx>
        <c:axId val="72672768"/>
        <c:scaling>
          <c:orientation val="minMax"/>
        </c:scaling>
        <c:axPos val="l"/>
        <c:majorGridlines/>
        <c:numFmt formatCode="0.00%" sourceLinked="1"/>
        <c:tickLblPos val="nextTo"/>
        <c:crossAx val="72620288"/>
        <c:crosses val="autoZero"/>
        <c:crossBetween val="between"/>
      </c:valAx>
    </c:plotArea>
    <c:legend>
      <c:legendPos val="r"/>
      <c:layout/>
    </c:legend>
    <c:plotVisOnly val="1"/>
  </c:chart>
  <c:externalData r:id="rId1"/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plotArea>
      <c:layout/>
      <c:scatterChart>
        <c:scatterStyle val="lineMarker"/>
        <c:ser>
          <c:idx val="0"/>
          <c:order val="0"/>
          <c:spPr>
            <a:ln w="28575">
              <a:noFill/>
            </a:ln>
          </c:spPr>
          <c:yVal>
            <c:numRef>
              <c:f>Rezultati!$K$7:$K$24</c:f>
              <c:numCache>
                <c:formatCode>General</c:formatCode>
                <c:ptCount val="18"/>
                <c:pt idx="0">
                  <c:v>66</c:v>
                </c:pt>
                <c:pt idx="1">
                  <c:v>65</c:v>
                </c:pt>
                <c:pt idx="2">
                  <c:v>64</c:v>
                </c:pt>
                <c:pt idx="3">
                  <c:v>62</c:v>
                </c:pt>
                <c:pt idx="4">
                  <c:v>56</c:v>
                </c:pt>
                <c:pt idx="5">
                  <c:v>55</c:v>
                </c:pt>
                <c:pt idx="6">
                  <c:v>50</c:v>
                </c:pt>
                <c:pt idx="7">
                  <c:v>44</c:v>
                </c:pt>
                <c:pt idx="8">
                  <c:v>40</c:v>
                </c:pt>
                <c:pt idx="9">
                  <c:v>40</c:v>
                </c:pt>
                <c:pt idx="10">
                  <c:v>39</c:v>
                </c:pt>
                <c:pt idx="11">
                  <c:v>39</c:v>
                </c:pt>
                <c:pt idx="12">
                  <c:v>35</c:v>
                </c:pt>
                <c:pt idx="13">
                  <c:v>30</c:v>
                </c:pt>
                <c:pt idx="14">
                  <c:v>25</c:v>
                </c:pt>
                <c:pt idx="15">
                  <c:v>25</c:v>
                </c:pt>
                <c:pt idx="16">
                  <c:v>19</c:v>
                </c:pt>
                <c:pt idx="17">
                  <c:v>5</c:v>
                </c:pt>
              </c:numCache>
            </c:numRef>
          </c:yVal>
        </c:ser>
        <c:axId val="43939328"/>
        <c:axId val="43940864"/>
      </c:scatterChart>
      <c:valAx>
        <c:axId val="43939328"/>
        <c:scaling>
          <c:orientation val="minMax"/>
        </c:scaling>
        <c:axPos val="b"/>
        <c:tickLblPos val="nextTo"/>
        <c:crossAx val="43940864"/>
        <c:crosses val="autoZero"/>
        <c:crossBetween val="midCat"/>
      </c:valAx>
      <c:valAx>
        <c:axId val="43940864"/>
        <c:scaling>
          <c:orientation val="minMax"/>
        </c:scaling>
        <c:axPos val="l"/>
        <c:majorGridlines/>
        <c:numFmt formatCode="General" sourceLinked="1"/>
        <c:tickLblPos val="nextTo"/>
        <c:crossAx val="43939328"/>
        <c:crosses val="autoZero"/>
        <c:crossBetween val="midCat"/>
      </c:valAx>
    </c:plotArea>
    <c:plotVisOnly val="1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autoTitleDeleted val="1"/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Sheet1!$E$7</c:f>
              <c:strCache>
                <c:ptCount val="1"/>
                <c:pt idx="0">
                  <c:v>Просјек </c:v>
                </c:pt>
              </c:strCache>
            </c:strRef>
          </c:tx>
          <c:cat>
            <c:strRef>
              <c:f>Sheet1!$D$8:$D$13</c:f>
              <c:strCache>
                <c:ptCount val="6"/>
                <c:pt idx="0">
                  <c:v>Приједор </c:v>
                </c:pt>
                <c:pt idx="1">
                  <c:v>Бањалука </c:v>
                </c:pt>
                <c:pt idx="2">
                  <c:v>Добој </c:v>
                </c:pt>
                <c:pt idx="3">
                  <c:v>Семб. и Бирач </c:v>
                </c:pt>
                <c:pt idx="4">
                  <c:v>Сарај.-ром. </c:v>
                </c:pt>
                <c:pt idx="5">
                  <c:v>Херцеговина </c:v>
                </c:pt>
              </c:strCache>
            </c:strRef>
          </c:cat>
          <c:val>
            <c:numRef>
              <c:f>Sheet1!$E$8:$E$13</c:f>
              <c:numCache>
                <c:formatCode>0.00%</c:formatCode>
                <c:ptCount val="6"/>
                <c:pt idx="0">
                  <c:v>0.58749999999999991</c:v>
                </c:pt>
                <c:pt idx="1">
                  <c:v>0.40360000000000001</c:v>
                </c:pt>
                <c:pt idx="2">
                  <c:v>0.33100000000000007</c:v>
                </c:pt>
                <c:pt idx="3">
                  <c:v>0.27290000000000003</c:v>
                </c:pt>
                <c:pt idx="4">
                  <c:v>0.31930000000000003</c:v>
                </c:pt>
                <c:pt idx="5" formatCode="General">
                  <c:v>0</c:v>
                </c:pt>
              </c:numCache>
            </c:numRef>
          </c:val>
        </c:ser>
        <c:shape val="cone"/>
        <c:axId val="43972096"/>
        <c:axId val="43973632"/>
        <c:axId val="0"/>
      </c:bar3DChart>
      <c:catAx>
        <c:axId val="43972096"/>
        <c:scaling>
          <c:orientation val="minMax"/>
        </c:scaling>
        <c:axPos val="b"/>
        <c:tickLblPos val="nextTo"/>
        <c:crossAx val="43973632"/>
        <c:crosses val="autoZero"/>
        <c:auto val="1"/>
        <c:lblAlgn val="ctr"/>
        <c:lblOffset val="100"/>
      </c:catAx>
      <c:valAx>
        <c:axId val="43973632"/>
        <c:scaling>
          <c:orientation val="minMax"/>
        </c:scaling>
        <c:axPos val="l"/>
        <c:majorGridlines/>
        <c:numFmt formatCode="0.00%" sourceLinked="1"/>
        <c:tickLblPos val="nextTo"/>
        <c:crossAx val="43972096"/>
        <c:crosses val="autoZero"/>
        <c:crossBetween val="between"/>
      </c:valAx>
    </c:plotArea>
    <c:plotVisOnly val="1"/>
  </c:chart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>
        <c:manualLayout>
          <c:layoutTarget val="inner"/>
          <c:xMode val="edge"/>
          <c:yMode val="edge"/>
          <c:x val="7.8916278931042735E-2"/>
          <c:y val="2.2110450479404367E-2"/>
          <c:w val="0.89681292305567051"/>
          <c:h val="0.86900661873787521"/>
        </c:manualLayout>
      </c:layout>
      <c:scatterChart>
        <c:scatterStyle val="lineMarker"/>
        <c:ser>
          <c:idx val="0"/>
          <c:order val="0"/>
          <c:spPr>
            <a:ln w="28575">
              <a:noFill/>
            </a:ln>
          </c:spPr>
          <c:yVal>
            <c:numRef>
              <c:f>Rezultati!$K$7:$K$31</c:f>
              <c:numCache>
                <c:formatCode>General</c:formatCode>
                <c:ptCount val="25"/>
                <c:pt idx="0">
                  <c:v>94</c:v>
                </c:pt>
                <c:pt idx="1">
                  <c:v>90</c:v>
                </c:pt>
                <c:pt idx="2">
                  <c:v>80</c:v>
                </c:pt>
                <c:pt idx="3">
                  <c:v>72</c:v>
                </c:pt>
                <c:pt idx="4">
                  <c:v>70</c:v>
                </c:pt>
                <c:pt idx="5">
                  <c:v>66</c:v>
                </c:pt>
                <c:pt idx="6">
                  <c:v>64</c:v>
                </c:pt>
                <c:pt idx="7">
                  <c:v>60</c:v>
                </c:pt>
                <c:pt idx="8">
                  <c:v>60</c:v>
                </c:pt>
                <c:pt idx="9">
                  <c:v>54</c:v>
                </c:pt>
                <c:pt idx="10">
                  <c:v>52</c:v>
                </c:pt>
                <c:pt idx="11">
                  <c:v>52</c:v>
                </c:pt>
                <c:pt idx="12">
                  <c:v>50</c:v>
                </c:pt>
                <c:pt idx="13">
                  <c:v>44</c:v>
                </c:pt>
                <c:pt idx="14">
                  <c:v>42</c:v>
                </c:pt>
                <c:pt idx="15">
                  <c:v>40</c:v>
                </c:pt>
                <c:pt idx="16">
                  <c:v>32</c:v>
                </c:pt>
                <c:pt idx="17">
                  <c:v>28</c:v>
                </c:pt>
                <c:pt idx="18">
                  <c:v>26</c:v>
                </c:pt>
                <c:pt idx="19">
                  <c:v>22</c:v>
                </c:pt>
                <c:pt idx="20">
                  <c:v>20</c:v>
                </c:pt>
                <c:pt idx="21">
                  <c:v>20</c:v>
                </c:pt>
                <c:pt idx="22">
                  <c:v>16</c:v>
                </c:pt>
                <c:pt idx="23">
                  <c:v>8</c:v>
                </c:pt>
                <c:pt idx="24">
                  <c:v>6</c:v>
                </c:pt>
              </c:numCache>
            </c:numRef>
          </c:yVal>
        </c:ser>
        <c:axId val="44014976"/>
        <c:axId val="44131456"/>
      </c:scatterChart>
      <c:valAx>
        <c:axId val="44014976"/>
        <c:scaling>
          <c:orientation val="minMax"/>
        </c:scaling>
        <c:axPos val="b"/>
        <c:tickLblPos val="nextTo"/>
        <c:crossAx val="44131456"/>
        <c:crosses val="autoZero"/>
        <c:crossBetween val="midCat"/>
      </c:valAx>
      <c:valAx>
        <c:axId val="44131456"/>
        <c:scaling>
          <c:orientation val="minMax"/>
        </c:scaling>
        <c:axPos val="l"/>
        <c:majorGridlines/>
        <c:numFmt formatCode="General" sourceLinked="1"/>
        <c:tickLblPos val="nextTo"/>
        <c:crossAx val="44014976"/>
        <c:crosses val="autoZero"/>
        <c:crossBetween val="midCat"/>
      </c:valAx>
    </c:plotArea>
    <c:plotVisOnly val="1"/>
  </c:chart>
  <c:externalData r:id="rId1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0.10145</cdr:x>
      <cdr:y>0.33333</cdr:y>
    </cdr:from>
    <cdr:to>
      <cdr:x>0.89855</cdr:x>
      <cdr:y>0.33333</cdr:y>
    </cdr:to>
    <cdr:sp macro="" textlink="">
      <cdr:nvSpPr>
        <cdr:cNvPr id="3" name="Straight Connector 2"/>
        <cdr:cNvSpPr/>
      </cdr:nvSpPr>
      <cdr:spPr>
        <a:xfrm xmlns:a="http://schemas.openxmlformats.org/drawingml/2006/main">
          <a:off x="533400" y="1295400"/>
          <a:ext cx="4191000" cy="0"/>
        </a:xfrm>
        <a:prstGeom xmlns:a="http://schemas.openxmlformats.org/drawingml/2006/main" prst="line">
          <a:avLst/>
        </a:prstGeom>
        <a:ln xmlns:a="http://schemas.openxmlformats.org/drawingml/2006/main" w="25400"/>
      </cdr:spPr>
      <cdr:style>
        <a:lnRef xmlns:a="http://schemas.openxmlformats.org/drawingml/2006/main" idx="1">
          <a:schemeClr val="accent2"/>
        </a:lnRef>
        <a:fillRef xmlns:a="http://schemas.openxmlformats.org/drawingml/2006/main" idx="0">
          <a:schemeClr val="accent2"/>
        </a:fillRef>
        <a:effectRef xmlns:a="http://schemas.openxmlformats.org/drawingml/2006/main" idx="0">
          <a:schemeClr val="accent2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en-US"/>
        </a:p>
      </cdr:txBody>
    </cdr:sp>
  </cdr:relSizeAnchor>
  <cdr:relSizeAnchor xmlns:cdr="http://schemas.openxmlformats.org/drawingml/2006/chartDrawing">
    <cdr:from>
      <cdr:x>0.82609</cdr:x>
      <cdr:y>0.19608</cdr:y>
    </cdr:from>
    <cdr:to>
      <cdr:x>0.98551</cdr:x>
      <cdr:y>0.29412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4343400" y="762000"/>
          <a:ext cx="838200" cy="3810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sr-Cyrl-RS" sz="1600" b="1" dirty="0" smtClean="0">
              <a:solidFill>
                <a:srgbClr val="C00000"/>
              </a:solidFill>
            </a:rPr>
            <a:t>32,50%</a:t>
          </a:r>
          <a:endParaRPr lang="en-US" sz="1600" b="1" dirty="0">
            <a:solidFill>
              <a:srgbClr val="C00000"/>
            </a:solidFill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29761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3A699A-F472-4BE0-A112-46DFC702E5B6}" type="datetimeFigureOut">
              <a:rPr lang="en-US" smtClean="0"/>
              <a:pPr/>
              <a:t>7/22/2021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29761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E89C78-BA68-46E4-8E5A-190D139A4B9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FC4A1-938E-44DA-928D-2ABD917180C1}" type="datetimeFigureOut">
              <a:rPr lang="en-US" smtClean="0"/>
              <a:pPr/>
              <a:t>7/22/2021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51549-54AD-4E8C-858B-F595D38275C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FC4A1-938E-44DA-928D-2ABD917180C1}" type="datetimeFigureOut">
              <a:rPr lang="en-US" smtClean="0"/>
              <a:pPr/>
              <a:t>7/22/2021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51549-54AD-4E8C-858B-F595D38275C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FC4A1-938E-44DA-928D-2ABD917180C1}" type="datetimeFigureOut">
              <a:rPr lang="en-US" smtClean="0"/>
              <a:pPr/>
              <a:t>7/22/2021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51549-54AD-4E8C-858B-F595D38275C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FC4A1-938E-44DA-928D-2ABD917180C1}" type="datetimeFigureOut">
              <a:rPr lang="en-US" smtClean="0"/>
              <a:pPr/>
              <a:t>7/22/2021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51549-54AD-4E8C-858B-F595D38275C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FC4A1-938E-44DA-928D-2ABD917180C1}" type="datetimeFigureOut">
              <a:rPr lang="en-US" smtClean="0"/>
              <a:pPr/>
              <a:t>7/22/2021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51549-54AD-4E8C-858B-F595D38275C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FC4A1-938E-44DA-928D-2ABD917180C1}" type="datetimeFigureOut">
              <a:rPr lang="en-US" smtClean="0"/>
              <a:pPr/>
              <a:t>7/22/2021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51549-54AD-4E8C-858B-F595D38275C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FC4A1-938E-44DA-928D-2ABD917180C1}" type="datetimeFigureOut">
              <a:rPr lang="en-US" smtClean="0"/>
              <a:pPr/>
              <a:t>7/22/2021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51549-54AD-4E8C-858B-F595D38275C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FC4A1-938E-44DA-928D-2ABD917180C1}" type="datetimeFigureOut">
              <a:rPr lang="en-US" smtClean="0"/>
              <a:pPr/>
              <a:t>7/22/2021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51549-54AD-4E8C-858B-F595D38275C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FC4A1-938E-44DA-928D-2ABD917180C1}" type="datetimeFigureOut">
              <a:rPr lang="en-US" smtClean="0"/>
              <a:pPr/>
              <a:t>7/22/2021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51549-54AD-4E8C-858B-F595D38275C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FC4A1-938E-44DA-928D-2ABD917180C1}" type="datetimeFigureOut">
              <a:rPr lang="en-US" smtClean="0"/>
              <a:pPr/>
              <a:t>7/22/2021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51549-54AD-4E8C-858B-F595D38275C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FC4A1-938E-44DA-928D-2ABD917180C1}" type="datetimeFigureOut">
              <a:rPr lang="en-US" smtClean="0"/>
              <a:pPr/>
              <a:t>7/22/2021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51549-54AD-4E8C-858B-F595D38275C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7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CFC4A1-938E-44DA-928D-2ABD917180C1}" type="datetimeFigureOut">
              <a:rPr lang="en-US" smtClean="0"/>
              <a:pPr/>
              <a:t>7/22/2021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F51549-54AD-4E8C-858B-F595D38275C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1219200"/>
            <a:ext cx="7772400" cy="1695450"/>
          </a:xfrm>
        </p:spPr>
        <p:txBody>
          <a:bodyPr>
            <a:normAutofit fontScale="90000"/>
          </a:bodyPr>
          <a:lstStyle/>
          <a:p>
            <a:r>
              <a:rPr lang="sr-Cyrl-RS" dirty="0" smtClean="0">
                <a:solidFill>
                  <a:srgbClr val="003300"/>
                </a:solidFill>
              </a:rPr>
              <a:t>РЕАЛИЗАЦИЈА ТАКМИЧЕЊА УЧЕНИКА ОСНОВНИХ И СРЕДЊИХ ШКОЛА</a:t>
            </a:r>
            <a:endParaRPr lang="en-US" dirty="0">
              <a:solidFill>
                <a:srgbClr val="0033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90800" y="6096000"/>
            <a:ext cx="6400800" cy="533400"/>
          </a:xfrm>
        </p:spPr>
        <p:txBody>
          <a:bodyPr>
            <a:normAutofit lnSpcReduction="10000"/>
          </a:bodyPr>
          <a:lstStyle/>
          <a:p>
            <a:r>
              <a:rPr lang="sr-Cyrl-RS" dirty="0" smtClean="0">
                <a:solidFill>
                  <a:srgbClr val="003300"/>
                </a:solidFill>
              </a:rPr>
              <a:t>ШКОЛСКА 20</a:t>
            </a:r>
            <a:r>
              <a:rPr lang="en-US" dirty="0" smtClean="0">
                <a:solidFill>
                  <a:srgbClr val="003300"/>
                </a:solidFill>
              </a:rPr>
              <a:t>20</a:t>
            </a:r>
            <a:r>
              <a:rPr lang="sr-Cyrl-RS" dirty="0" smtClean="0">
                <a:solidFill>
                  <a:srgbClr val="003300"/>
                </a:solidFill>
              </a:rPr>
              <a:t>/</a:t>
            </a:r>
            <a:r>
              <a:rPr lang="en-US" dirty="0" smtClean="0">
                <a:solidFill>
                  <a:srgbClr val="003300"/>
                </a:solidFill>
              </a:rPr>
              <a:t>21</a:t>
            </a:r>
            <a:r>
              <a:rPr lang="sr-Cyrl-RS" dirty="0" smtClean="0">
                <a:solidFill>
                  <a:srgbClr val="003300"/>
                </a:solidFill>
              </a:rPr>
              <a:t>. ГОДИНА</a:t>
            </a:r>
            <a:endParaRPr lang="en-US" dirty="0">
              <a:solidFill>
                <a:srgbClr val="00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533401"/>
            <a:ext cx="7620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Cyrl-RS" sz="2400" dirty="0" smtClean="0">
                <a:solidFill>
                  <a:srgbClr val="003300"/>
                </a:solidFill>
              </a:rPr>
              <a:t>Резултати регионалних такмичења:</a:t>
            </a:r>
            <a:endParaRPr lang="en-US" sz="2400" dirty="0">
              <a:solidFill>
                <a:srgbClr val="003300"/>
              </a:solidFill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76201" y="1219200"/>
          <a:ext cx="8839201" cy="4114800"/>
        </p:xfrm>
        <a:graphic>
          <a:graphicData uri="http://schemas.openxmlformats.org/drawingml/2006/table">
            <a:tbl>
              <a:tblPr/>
              <a:tblGrid>
                <a:gridCol w="1462122"/>
                <a:gridCol w="671477"/>
                <a:gridCol w="838200"/>
                <a:gridCol w="914400"/>
                <a:gridCol w="838200"/>
                <a:gridCol w="762000"/>
                <a:gridCol w="838200"/>
                <a:gridCol w="838200"/>
                <a:gridCol w="762000"/>
                <a:gridCol w="914402"/>
              </a:tblGrid>
              <a:tr h="381000">
                <a:tc>
                  <a:txBody>
                    <a:bodyPr/>
                    <a:lstStyle/>
                    <a:p>
                      <a:pPr marL="452438" indent="-452438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err="1" smtClean="0">
                          <a:solidFill>
                            <a:schemeClr val="tx1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Регија</a:t>
                      </a:r>
                      <a:endParaRPr lang="en-US" sz="2000" dirty="0">
                        <a:solidFill>
                          <a:schemeClr val="tx1"/>
                        </a:solidFill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46892" marR="46892" marT="0" marB="0" anchor="ctr">
                    <a:lnL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9">
                  <a:txBody>
                    <a:bodyPr/>
                    <a:lstStyle/>
                    <a:p>
                      <a:pPr marL="453390" indent="-226695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err="1" smtClean="0">
                          <a:solidFill>
                            <a:schemeClr val="tx1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Освојени</a:t>
                      </a:r>
                      <a:r>
                        <a:rPr lang="en-US" sz="20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000" dirty="0" err="1">
                          <a:solidFill>
                            <a:schemeClr val="tx1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број</a:t>
                      </a:r>
                      <a:r>
                        <a:rPr lang="en-US" sz="2000" dirty="0">
                          <a:solidFill>
                            <a:schemeClr val="tx1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000" dirty="0" err="1">
                          <a:solidFill>
                            <a:schemeClr val="tx1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бодова</a:t>
                      </a:r>
                      <a:endParaRPr lang="en-US" sz="2000" dirty="0">
                        <a:solidFill>
                          <a:schemeClr val="tx1"/>
                        </a:solidFill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453390" indent="-226695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2000" dirty="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453390" indent="-226695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600" dirty="0">
                        <a:solidFill>
                          <a:schemeClr val="tx1"/>
                        </a:solidFill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&lt;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45%</a:t>
                      </a:r>
                      <a:endParaRPr lang="en-US" sz="1600" dirty="0">
                        <a:solidFill>
                          <a:schemeClr val="tx1"/>
                        </a:solidFill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45-55%</a:t>
                      </a:r>
                      <a:endParaRPr lang="en-US" sz="1600" dirty="0">
                        <a:solidFill>
                          <a:schemeClr val="tx1"/>
                        </a:solidFill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56-65%</a:t>
                      </a:r>
                      <a:endParaRPr lang="en-US" sz="1600" dirty="0">
                        <a:solidFill>
                          <a:schemeClr val="tx1"/>
                        </a:solidFill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66-75%</a:t>
                      </a:r>
                      <a:endParaRPr lang="en-US" sz="1600" dirty="0">
                        <a:solidFill>
                          <a:schemeClr val="tx1"/>
                        </a:solidFill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76-85%</a:t>
                      </a:r>
                      <a:endParaRPr lang="en-US" sz="1600" dirty="0">
                        <a:solidFill>
                          <a:schemeClr val="tx1"/>
                        </a:solidFill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86-95%</a:t>
                      </a:r>
                      <a:endParaRPr lang="en-US" sz="1600" dirty="0">
                        <a:solidFill>
                          <a:schemeClr val="tx1"/>
                        </a:solidFill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9</a:t>
                      </a:r>
                      <a:r>
                        <a:rPr lang="sr-Cyrl-RS" sz="16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6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-99%</a:t>
                      </a:r>
                      <a:endParaRPr lang="en-US" sz="1600" dirty="0">
                        <a:solidFill>
                          <a:schemeClr val="tx1"/>
                        </a:solidFill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100%</a:t>
                      </a: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Просјек</a:t>
                      </a:r>
                      <a:endParaRPr lang="en-US" sz="1600" dirty="0">
                        <a:solidFill>
                          <a:schemeClr val="tx1"/>
                        </a:solidFill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452438" indent="-452438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Cyrl-RS" sz="20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Приједор</a:t>
                      </a:r>
                      <a:endParaRPr lang="en-US" sz="2000" dirty="0">
                        <a:solidFill>
                          <a:schemeClr val="tx1"/>
                        </a:solidFill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Cyrl-RS" sz="20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9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Cyrl-RS" sz="20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1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Cyrl-RS" sz="20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1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Cyrl-RS" sz="20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34,54%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452438" indent="-452438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Cyrl-RS" sz="20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Бањалука</a:t>
                      </a:r>
                      <a:endParaRPr lang="en-US" sz="2000" dirty="0">
                        <a:solidFill>
                          <a:schemeClr val="tx1"/>
                        </a:solidFill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9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3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0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Cyrl-RS" sz="20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29,85%</a:t>
                      </a:r>
                      <a:endParaRPr lang="en-US" sz="20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452438" indent="-452438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Cyrl-RS" sz="20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Добој</a:t>
                      </a:r>
                      <a:endParaRPr lang="en-US" sz="2000" dirty="0">
                        <a:solidFill>
                          <a:schemeClr val="tx1"/>
                        </a:solidFill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9</a:t>
                      </a:r>
                      <a:endParaRPr lang="en-US" sz="2000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1</a:t>
                      </a:r>
                      <a:endParaRPr lang="en-US" sz="2000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0</a:t>
                      </a:r>
                      <a:endParaRPr lang="en-US" sz="2000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1</a:t>
                      </a:r>
                      <a:endParaRPr lang="en-US" sz="2000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0</a:t>
                      </a:r>
                      <a:endParaRPr lang="en-US" sz="2000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0</a:t>
                      </a:r>
                      <a:endParaRPr lang="en-US" sz="2000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0</a:t>
                      </a:r>
                      <a:endParaRPr lang="en-US" sz="2000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0</a:t>
                      </a:r>
                      <a:endParaRPr lang="en-US" sz="2000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Cyrl-RS" sz="20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29, 18%</a:t>
                      </a:r>
                      <a:endParaRPr lang="en-US" sz="2000" dirty="0">
                        <a:solidFill>
                          <a:schemeClr val="tx1"/>
                        </a:solidFill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452438" indent="-452438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Cyrl-RS" sz="20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Семберија</a:t>
                      </a:r>
                      <a:endParaRPr lang="en-US" sz="2000" dirty="0">
                        <a:solidFill>
                          <a:schemeClr val="tx1"/>
                        </a:solidFill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5</a:t>
                      </a:r>
                      <a:endParaRPr lang="en-US" sz="2000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0</a:t>
                      </a:r>
                      <a:endParaRPr lang="en-US" sz="2000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0</a:t>
                      </a:r>
                      <a:endParaRPr lang="en-US" sz="2000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0</a:t>
                      </a:r>
                      <a:endParaRPr lang="en-US" sz="2000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2</a:t>
                      </a:r>
                      <a:endParaRPr lang="en-US" sz="2000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0</a:t>
                      </a:r>
                      <a:endParaRPr lang="en-US" sz="2000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0</a:t>
                      </a:r>
                      <a:endParaRPr lang="en-US" sz="2000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0</a:t>
                      </a:r>
                      <a:endParaRPr lang="en-US" sz="2000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Cyrl-RS" sz="20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40,00%</a:t>
                      </a:r>
                      <a:endParaRPr lang="en-US" sz="2000" dirty="0">
                        <a:solidFill>
                          <a:schemeClr val="tx1"/>
                        </a:solidFill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452438" indent="-452438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Cyrl-RS" sz="20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Бирач</a:t>
                      </a:r>
                      <a:endParaRPr lang="en-US" sz="2000" dirty="0">
                        <a:solidFill>
                          <a:schemeClr val="tx1"/>
                        </a:solidFill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7</a:t>
                      </a:r>
                      <a:endParaRPr lang="en-US" sz="2000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0</a:t>
                      </a:r>
                      <a:endParaRPr lang="en-US" sz="2000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0</a:t>
                      </a:r>
                      <a:endParaRPr lang="en-US" sz="2000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0</a:t>
                      </a:r>
                      <a:endParaRPr lang="en-US" sz="2000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0</a:t>
                      </a:r>
                      <a:endParaRPr lang="en-US" sz="2000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0</a:t>
                      </a:r>
                      <a:endParaRPr lang="en-US" sz="2000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0</a:t>
                      </a:r>
                      <a:endParaRPr lang="en-US" sz="2000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1</a:t>
                      </a:r>
                      <a:endParaRPr lang="en-US" sz="2000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Cyrl-RS" sz="20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19,75%</a:t>
                      </a:r>
                      <a:endParaRPr lang="en-US" sz="2000" dirty="0">
                        <a:solidFill>
                          <a:schemeClr val="tx1"/>
                        </a:solidFill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452438" indent="-452438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Cyrl-RS" sz="20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Сарај.-ром.</a:t>
                      </a:r>
                      <a:endParaRPr lang="en-US" sz="2000" dirty="0">
                        <a:solidFill>
                          <a:schemeClr val="tx1"/>
                        </a:solidFill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4</a:t>
                      </a:r>
                      <a:endParaRPr lang="en-US" sz="2000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1</a:t>
                      </a:r>
                      <a:endParaRPr lang="en-US" sz="2000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1</a:t>
                      </a:r>
                      <a:endParaRPr lang="en-US" sz="2000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0</a:t>
                      </a:r>
                      <a:endParaRPr lang="en-US" sz="2000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0</a:t>
                      </a:r>
                      <a:endParaRPr lang="en-US" sz="2000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0</a:t>
                      </a:r>
                      <a:endParaRPr lang="en-US" sz="2000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0</a:t>
                      </a:r>
                      <a:endParaRPr lang="en-US" sz="2000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0</a:t>
                      </a:r>
                      <a:endParaRPr lang="en-US" sz="2000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Cyrl-RS" sz="20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37,08%</a:t>
                      </a:r>
                      <a:endParaRPr lang="en-US" sz="2000" dirty="0">
                        <a:solidFill>
                          <a:schemeClr val="tx1"/>
                        </a:solidFill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452438" indent="-452438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Cyrl-RS" sz="18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Херцеговина</a:t>
                      </a:r>
                      <a:endParaRPr lang="en-US" sz="2000" dirty="0">
                        <a:solidFill>
                          <a:schemeClr val="tx1"/>
                        </a:solidFill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2</a:t>
                      </a:r>
                      <a:endParaRPr lang="en-US" sz="2000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0</a:t>
                      </a:r>
                      <a:endParaRPr lang="en-US" sz="2000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1</a:t>
                      </a:r>
                      <a:endParaRPr lang="en-US" sz="2000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0</a:t>
                      </a:r>
                      <a:endParaRPr lang="en-US" sz="2000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1</a:t>
                      </a:r>
                      <a:endParaRPr lang="en-US" sz="2000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1</a:t>
                      </a:r>
                      <a:endParaRPr lang="en-US" sz="2000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0</a:t>
                      </a:r>
                      <a:endParaRPr lang="en-US" sz="2000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0</a:t>
                      </a:r>
                      <a:endParaRPr lang="en-US" sz="2000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Cyrl-RS" sz="20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44,80%</a:t>
                      </a:r>
                      <a:endParaRPr lang="en-US" sz="2000" dirty="0">
                        <a:solidFill>
                          <a:schemeClr val="tx1"/>
                        </a:solidFill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452438" indent="-452438"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Cyrl-RS" sz="2000" b="1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Укупно:</a:t>
                      </a:r>
                      <a:endParaRPr lang="en-US" sz="2000" b="1" dirty="0">
                        <a:solidFill>
                          <a:schemeClr val="tx1"/>
                        </a:solidFill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b="1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45</a:t>
                      </a:r>
                    </a:p>
                    <a:p>
                      <a:pPr algn="ctr"/>
                      <a:r>
                        <a:rPr lang="sr-Cyrl-RS" sz="1200" b="1" baseline="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(72,58%)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b="1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6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sz="1600" b="1" baseline="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(9,68%)</a:t>
                      </a:r>
                      <a:endParaRPr lang="en-US" sz="1600" b="1" dirty="0" smtClean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b="1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4</a:t>
                      </a:r>
                    </a:p>
                    <a:p>
                      <a:pPr algn="ctr"/>
                      <a:r>
                        <a:rPr lang="sr-Cyrl-RS" sz="1600" b="1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(6,45%)</a:t>
                      </a:r>
                      <a:endParaRPr lang="en-US" sz="1600" b="1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b="1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1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sz="1600" b="1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(1,61%)</a:t>
                      </a:r>
                      <a:endParaRPr lang="en-US" sz="1600" b="1" dirty="0" smtClean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b="1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3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sz="1600" b="1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(4,84%)</a:t>
                      </a:r>
                      <a:endParaRPr lang="en-US" sz="1600" b="1" dirty="0" smtClean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b="1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1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sz="1600" b="1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(1,61%)</a:t>
                      </a:r>
                      <a:endParaRPr lang="en-US" sz="1600" b="1" dirty="0" smtClean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b="1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0</a:t>
                      </a:r>
                    </a:p>
                    <a:p>
                      <a:pPr algn="ctr"/>
                      <a:r>
                        <a:rPr lang="sr-Cyrl-RS" sz="2000" b="1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/</a:t>
                      </a:r>
                      <a:endParaRPr lang="en-US" sz="2000" b="1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b="1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2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sz="1600" b="1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(3,23%)</a:t>
                      </a:r>
                      <a:endParaRPr lang="en-US" sz="1600" b="1" dirty="0" smtClean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b="1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32,50%</a:t>
                      </a:r>
                      <a:endParaRPr lang="en-US" sz="2000" b="1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46892" marR="468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/>
          <p:cNvGraphicFramePr/>
          <p:nvPr/>
        </p:nvGraphicFramePr>
        <p:xfrm>
          <a:off x="1828800" y="914400"/>
          <a:ext cx="5257800" cy="3886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304800" y="152400"/>
            <a:ext cx="8382000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Републичко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такмичење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је</a:t>
            </a:r>
            <a:r>
              <a:rPr lang="sr-Cyrl-RS" sz="2000" dirty="0">
                <a:solidFill>
                  <a:srgbClr val="0033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одржано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2</a:t>
            </a:r>
            <a:r>
              <a:rPr kumimoji="0" lang="sr-Cyrl-RS" sz="20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9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 </a:t>
            </a:r>
            <a:r>
              <a:rPr lang="sr-Cyrl-RS" sz="2000" dirty="0" smtClean="0">
                <a:solidFill>
                  <a:srgbClr val="0033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маја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20</a:t>
            </a:r>
            <a:r>
              <a:rPr kumimoji="0" lang="sr-Cyrl-RS" sz="20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21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године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sr-Cyrl-RS" sz="20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(школа</a:t>
            </a:r>
            <a:r>
              <a:rPr kumimoji="0" lang="sr-Cyrl-RS" sz="2000" b="0" i="0" u="none" strike="noStrike" cap="none" normalizeH="0" dirty="0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домаћин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ЈУ ОШ „</a:t>
            </a:r>
            <a:r>
              <a:rPr kumimoji="0" lang="sr-Cyrl-RS" sz="20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Јован Јовановић Змај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“ </a:t>
            </a:r>
            <a:r>
              <a:rPr kumimoji="0" lang="sr-Cyrl-RS" sz="20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Србац)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sr-Cyrl-RS" sz="2000" b="0" i="0" u="none" strike="noStrike" cap="none" normalizeH="0" baseline="0" dirty="0" smtClean="0">
              <a:ln>
                <a:noFill/>
              </a:ln>
              <a:solidFill>
                <a:srgbClr val="003300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r-Cyrl-RS" sz="2000" dirty="0" smtClean="0">
                <a:solidFill>
                  <a:srgbClr val="0033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На такмичењу </a:t>
            </a:r>
            <a:r>
              <a:rPr lang="sr-Cyrl-RS" sz="2000" dirty="0" smtClean="0">
                <a:solidFill>
                  <a:srgbClr val="0033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је</a:t>
            </a:r>
            <a:r>
              <a:rPr lang="sr-Cyrl-RS" sz="2000" dirty="0" smtClean="0">
                <a:solidFill>
                  <a:srgbClr val="0033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учествовало </a:t>
            </a:r>
            <a:r>
              <a:rPr lang="sr-Cyrl-RS" sz="2000" dirty="0" smtClean="0">
                <a:solidFill>
                  <a:srgbClr val="0033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18 најбољих ученика (4 ученика осмог и 14 деветог разреда).</a:t>
            </a:r>
          </a:p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r-Cyrl-RS" sz="2000" b="0" i="0" u="none" strike="noStrike" cap="none" normalizeH="0" baseline="0" dirty="0" smtClean="0">
              <a:ln>
                <a:noFill/>
              </a:ln>
              <a:solidFill>
                <a:srgbClr val="003300"/>
              </a:solidFill>
              <a:effectLst/>
              <a:latin typeface="Calibri" pitchFamily="34" charset="0"/>
              <a:cs typeface="Times New Roman" pitchFamily="18" charset="0"/>
            </a:endParaRPr>
          </a:p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sr-Cyrl-RS" sz="2000" dirty="0">
              <a:solidFill>
                <a:srgbClr val="003300"/>
              </a:solidFill>
              <a:latin typeface="Calibri" pitchFamily="34" charset="0"/>
              <a:cs typeface="Times New Roman" pitchFamily="18" charset="0"/>
            </a:endParaRPr>
          </a:p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Cyrl-RS" sz="20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cs typeface="Times New Roman" pitchFamily="18" charset="0"/>
              </a:rPr>
              <a:t>Постигнућа</a:t>
            </a:r>
            <a:r>
              <a:rPr kumimoji="0" lang="sr-Cyrl-RS" sz="2000" b="0" i="0" u="none" strike="noStrike" cap="none" normalizeH="0" dirty="0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cs typeface="Times New Roman" pitchFamily="18" charset="0"/>
              </a:rPr>
              <a:t> су приказана у Табели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rgbClr val="003300"/>
              </a:solidFill>
              <a:effectLst/>
              <a:latin typeface="Calibri" pitchFamily="34" charset="0"/>
              <a:cs typeface="Arial" pitchFamily="34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1219200" y="2971800"/>
          <a:ext cx="7057654" cy="1386840"/>
        </p:xfrm>
        <a:graphic>
          <a:graphicData uri="http://schemas.openxmlformats.org/drawingml/2006/table">
            <a:tbl>
              <a:tblPr/>
              <a:tblGrid>
                <a:gridCol w="1233377"/>
                <a:gridCol w="753730"/>
                <a:gridCol w="822251"/>
                <a:gridCol w="822251"/>
                <a:gridCol w="890772"/>
                <a:gridCol w="822251"/>
                <a:gridCol w="822251"/>
                <a:gridCol w="890771"/>
              </a:tblGrid>
              <a:tr h="50800">
                <a:tc>
                  <a:txBody>
                    <a:bodyPr/>
                    <a:lstStyle/>
                    <a:p>
                      <a:pPr marL="452438" indent="-452438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2000" dirty="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46892" marR="46892" marT="0" marB="0" anchor="ctr">
                    <a:lnL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marL="453390" indent="-22669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err="1">
                          <a:latin typeface="Calibri" pitchFamily="34" charset="0"/>
                          <a:ea typeface="Calibri"/>
                          <a:cs typeface="Times New Roman"/>
                        </a:rPr>
                        <a:t>Освојени</a:t>
                      </a:r>
                      <a:r>
                        <a:rPr lang="en-US" sz="2000" dirty="0">
                          <a:latin typeface="Calibri" pitchFamily="34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000" dirty="0" err="1">
                          <a:latin typeface="Calibri" pitchFamily="34" charset="0"/>
                          <a:ea typeface="Calibri"/>
                          <a:cs typeface="Times New Roman"/>
                        </a:rPr>
                        <a:t>број</a:t>
                      </a:r>
                      <a:r>
                        <a:rPr lang="en-US" sz="2000" dirty="0">
                          <a:latin typeface="Calibri" pitchFamily="34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000" dirty="0" err="1">
                          <a:latin typeface="Calibri" pitchFamily="34" charset="0"/>
                          <a:ea typeface="Calibri"/>
                          <a:cs typeface="Times New Roman"/>
                        </a:rPr>
                        <a:t>бодова</a:t>
                      </a:r>
                      <a:endParaRPr lang="en-US" sz="2000" dirty="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3390" indent="-22669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2000" dirty="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453390" indent="-22669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2000" dirty="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Calibri" pitchFamily="34" charset="0"/>
                          <a:ea typeface="Calibri"/>
                          <a:cs typeface="Times New Roman"/>
                        </a:rPr>
                        <a:t>&lt;45%</a:t>
                      </a: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Calibri" pitchFamily="34" charset="0"/>
                          <a:ea typeface="Calibri"/>
                          <a:cs typeface="Times New Roman"/>
                        </a:rPr>
                        <a:t>45-55%</a:t>
                      </a: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Calibri" pitchFamily="34" charset="0"/>
                          <a:ea typeface="Calibri"/>
                          <a:cs typeface="Times New Roman"/>
                        </a:rPr>
                        <a:t>56-65%</a:t>
                      </a: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Calibri" pitchFamily="34" charset="0"/>
                          <a:ea typeface="Calibri"/>
                          <a:cs typeface="Times New Roman"/>
                        </a:rPr>
                        <a:t>66-75%</a:t>
                      </a: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Calibri" pitchFamily="34" charset="0"/>
                          <a:ea typeface="Calibri"/>
                          <a:cs typeface="Times New Roman"/>
                        </a:rPr>
                        <a:t>76-85%</a:t>
                      </a: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Calibri" pitchFamily="34" charset="0"/>
                          <a:ea typeface="Calibri"/>
                          <a:cs typeface="Times New Roman"/>
                        </a:rPr>
                        <a:t>86-95%</a:t>
                      </a: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Cyrl-RS" sz="1800" dirty="0" smtClean="0">
                          <a:latin typeface="Calibri" pitchFamily="34" charset="0"/>
                          <a:ea typeface="Calibri"/>
                          <a:cs typeface="Times New Roman"/>
                        </a:rPr>
                        <a:t>Просјек</a:t>
                      </a:r>
                      <a:endParaRPr lang="en-US" sz="1800" dirty="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452438" indent="-452438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Cyrl-RS" sz="1800" dirty="0" smtClean="0">
                          <a:latin typeface="Calibri" pitchFamily="34" charset="0"/>
                          <a:ea typeface="Calibri"/>
                          <a:cs typeface="Times New Roman"/>
                        </a:rPr>
                        <a:t>Бр. ученика</a:t>
                      </a:r>
                      <a:endParaRPr lang="en-US" sz="1800" dirty="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Cyrl-RS" sz="2000" dirty="0" smtClean="0">
                          <a:latin typeface="Calibri" pitchFamily="34" charset="0"/>
                          <a:ea typeface="Calibri"/>
                          <a:cs typeface="Times New Roman"/>
                        </a:rPr>
                        <a:t>11</a:t>
                      </a:r>
                    </a:p>
                    <a:p>
                      <a:pPr marL="452438" indent="-452438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Cyrl-RS" sz="1400" dirty="0" smtClean="0">
                          <a:latin typeface="Calibri" pitchFamily="34" charset="0"/>
                          <a:ea typeface="Calibri"/>
                          <a:cs typeface="Times New Roman"/>
                        </a:rPr>
                        <a:t>(61,11%)</a:t>
                      </a:r>
                      <a:endParaRPr lang="en-US" sz="1400" dirty="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Cyrl-RS" sz="2000" dirty="0" smtClean="0">
                          <a:latin typeface="Calibri" pitchFamily="34" charset="0"/>
                          <a:ea typeface="Calibri"/>
                          <a:cs typeface="Times New Roman"/>
                        </a:rPr>
                        <a:t>2</a:t>
                      </a:r>
                    </a:p>
                    <a:p>
                      <a:pPr marL="452438" indent="-452438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Cyrl-RS" sz="1400" dirty="0" smtClean="0">
                          <a:latin typeface="Calibri" pitchFamily="34" charset="0"/>
                          <a:ea typeface="Calibri"/>
                          <a:cs typeface="Times New Roman"/>
                        </a:rPr>
                        <a:t>(11,11%)</a:t>
                      </a:r>
                      <a:endParaRPr lang="en-US" sz="1400" dirty="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Cyrl-RS" sz="2000" dirty="0" smtClean="0">
                          <a:latin typeface="Calibri" pitchFamily="34" charset="0"/>
                          <a:ea typeface="Calibri"/>
                          <a:cs typeface="Times New Roman"/>
                        </a:rPr>
                        <a:t>4</a:t>
                      </a:r>
                    </a:p>
                    <a:p>
                      <a:pPr marL="452438" indent="-452438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Cyrl-RS" sz="1500" dirty="0" smtClean="0">
                          <a:latin typeface="Calibri" pitchFamily="34" charset="0"/>
                          <a:ea typeface="Calibri"/>
                          <a:cs typeface="Times New Roman"/>
                        </a:rPr>
                        <a:t>(22,22%)</a:t>
                      </a:r>
                      <a:endParaRPr lang="en-US" sz="1500" dirty="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Cyrl-RS" sz="2000" dirty="0" smtClean="0">
                          <a:latin typeface="Calibri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  <a:p>
                      <a:pPr marL="452438" indent="-452438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latin typeface="Calibri" pitchFamily="34" charset="0"/>
                          <a:ea typeface="Calibri"/>
                          <a:cs typeface="Times New Roman"/>
                        </a:rPr>
                        <a:t>(5,56%)</a:t>
                      </a:r>
                      <a:endParaRPr lang="en-US" sz="1600" dirty="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Cyrl-RS" sz="2000" dirty="0" smtClean="0">
                          <a:latin typeface="Calibri" pitchFamily="34" charset="0"/>
                          <a:ea typeface="Calibri"/>
                          <a:cs typeface="Times New Roman"/>
                        </a:rPr>
                        <a:t>0</a:t>
                      </a:r>
                      <a:endParaRPr lang="en-US" sz="2000" dirty="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Cyrl-RS" sz="2000" dirty="0" smtClean="0">
                          <a:latin typeface="Calibri" pitchFamily="34" charset="0"/>
                          <a:ea typeface="Calibri"/>
                          <a:cs typeface="Times New Roman"/>
                        </a:rPr>
                        <a:t>0</a:t>
                      </a:r>
                      <a:endParaRPr lang="en-US" sz="2000" dirty="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Cyrl-RS" sz="2000" dirty="0" smtClean="0">
                          <a:latin typeface="Calibri" pitchFamily="34" charset="0"/>
                          <a:ea typeface="Calibri"/>
                          <a:cs typeface="Times New Roman"/>
                        </a:rPr>
                        <a:t>42,17%</a:t>
                      </a:r>
                      <a:endParaRPr lang="en-US" sz="2000" dirty="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3400" y="457200"/>
            <a:ext cx="762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2000" dirty="0" smtClean="0">
                <a:solidFill>
                  <a:srgbClr val="003300"/>
                </a:solidFill>
              </a:rPr>
              <a:t>Појединачна постигнућа ученика на Републичком такмичењу:</a:t>
            </a:r>
            <a:endParaRPr lang="en-US" sz="2000" dirty="0">
              <a:solidFill>
                <a:srgbClr val="003300"/>
              </a:solidFill>
            </a:endParaRPr>
          </a:p>
        </p:txBody>
      </p:sp>
      <p:graphicFrame>
        <p:nvGraphicFramePr>
          <p:cNvPr id="4" name="Chart 3"/>
          <p:cNvGraphicFramePr/>
          <p:nvPr/>
        </p:nvGraphicFramePr>
        <p:xfrm>
          <a:off x="1447800" y="1447800"/>
          <a:ext cx="5410200" cy="3352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6" name="Straight Connector 5"/>
          <p:cNvCxnSpPr/>
          <p:nvPr/>
        </p:nvCxnSpPr>
        <p:spPr>
          <a:xfrm>
            <a:off x="1676400" y="2743200"/>
            <a:ext cx="541020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7239000" y="2362200"/>
            <a:ext cx="990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2000" dirty="0" smtClean="0">
                <a:solidFill>
                  <a:srgbClr val="C00000"/>
                </a:solidFill>
              </a:rPr>
              <a:t>42,17%</a:t>
            </a:r>
            <a:endParaRPr lang="en-US" sz="20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685800" y="662851"/>
            <a:ext cx="7467600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701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Cyrl-R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ЈБХОИ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je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одржан</a:t>
            </a:r>
            <a:r>
              <a:rPr kumimoji="0" lang="sr-Cyrl-R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а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sr-Cyrl-R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3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ју</a:t>
            </a:r>
            <a:r>
              <a:rPr kumimoji="0" lang="sr-Cyrl-R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ла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20</a:t>
            </a:r>
            <a:r>
              <a:rPr kumimoji="0" lang="sr-Cyrl-R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21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године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у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просторијама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sr-Cyrl-R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Друге гимназије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у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Сарајеву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</a:t>
            </a:r>
            <a:r>
              <a:rPr kumimoji="0" lang="sr-Cyrl-R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Учествовало</a:t>
            </a:r>
            <a:r>
              <a:rPr kumimoji="0" lang="sr-Cyrl-RS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је </a:t>
            </a:r>
            <a:r>
              <a:rPr lang="sr-Cyrl-RS" sz="20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7</a:t>
            </a:r>
            <a:r>
              <a:rPr kumimoji="0" lang="sr-Cyrl-RS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ученика из Републике Српске.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Arial" pitchFamily="34" charset="0"/>
            </a:endParaRPr>
          </a:p>
          <a:p>
            <a:pPr marL="0" marR="0" lvl="0" indent="2270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Марко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sr-Cyrl-R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Бабић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ученик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деветог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разреда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ЈУ ОШ „</a:t>
            </a:r>
            <a:r>
              <a:rPr kumimoji="0" lang="sr-Cyrl-R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Свети Сава”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у </a:t>
            </a:r>
            <a:r>
              <a:rPr kumimoji="0" lang="sr-Cyrl-R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Новом Граду,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заузео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је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треће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мјесто</a:t>
            </a:r>
            <a:r>
              <a:rPr lang="sr-Cyrl-RS" sz="20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, док је Сергеј Петковић, ученик осмог разреда ЈУ ОШ “Кнез Иво од Семберије” у Бијељини, заузео </a:t>
            </a:r>
            <a:r>
              <a:rPr lang="sr-Cyrl-RS" sz="20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четврто </a:t>
            </a:r>
            <a:r>
              <a:rPr lang="sr-Cyrl-RS" sz="20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мјесто.</a:t>
            </a:r>
          </a:p>
          <a:p>
            <a:pPr marL="0" marR="0" lvl="0" indent="2270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sr-Cyrl-RS" sz="2000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2270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r-Cyrl-RS" sz="20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Они су се пласирали на ЕЈОИ, која ће се одржати онлајн од 24-28. августа (домаћин је Румунија). 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3400" y="1524000"/>
            <a:ext cx="7086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2800" b="1" dirty="0" smtClean="0">
                <a:solidFill>
                  <a:srgbClr val="C00000"/>
                </a:solidFill>
              </a:rPr>
              <a:t>Такмичење ученика средњих школа</a:t>
            </a:r>
            <a:endParaRPr lang="en-US" sz="2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304800" y="411781"/>
            <a:ext cx="8674509" cy="4447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701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Tx/>
              <a:buNone/>
              <a:tabLst/>
            </a:pPr>
            <a:r>
              <a:rPr kumimoji="0" lang="sr-Cyrl-RS" sz="2200" b="1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ea typeface="Calibri" pitchFamily="34" charset="0"/>
                <a:cs typeface="Times New Roman" pitchFamily="18" charset="0"/>
              </a:rPr>
              <a:t>Регионална такмичења </a:t>
            </a:r>
            <a:r>
              <a:rPr kumimoji="0" lang="sr-Cyrl-RS" sz="22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ea typeface="Calibri" pitchFamily="34" charset="0"/>
                <a:cs typeface="Times New Roman" pitchFamily="18" charset="0"/>
              </a:rPr>
              <a:t>у свим </a:t>
            </a:r>
            <a:r>
              <a:rPr kumimoji="0" lang="en-US" sz="2200" b="0" i="0" u="none" strike="noStrike" cap="none" normalizeH="0" baseline="0" dirty="0" err="1" smtClean="0">
                <a:ln>
                  <a:noFill/>
                </a:ln>
                <a:solidFill>
                  <a:srgbClr val="003300"/>
                </a:solidFill>
                <a:effectLst/>
                <a:ea typeface="Calibri" pitchFamily="34" charset="0"/>
                <a:cs typeface="Times New Roman" pitchFamily="18" charset="0"/>
              </a:rPr>
              <a:t>регијама</a:t>
            </a:r>
            <a:r>
              <a:rPr kumimoji="0" lang="en-US" sz="22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200" b="0" i="0" u="none" strike="noStrike" cap="none" normalizeH="0" baseline="0" dirty="0" err="1" smtClean="0">
                <a:ln>
                  <a:noFill/>
                </a:ln>
                <a:solidFill>
                  <a:srgbClr val="003300"/>
                </a:solidFill>
                <a:effectLst/>
                <a:ea typeface="Calibri" pitchFamily="34" charset="0"/>
                <a:cs typeface="Times New Roman" pitchFamily="18" charset="0"/>
              </a:rPr>
              <a:t>одржана</a:t>
            </a:r>
            <a:r>
              <a:rPr kumimoji="0" lang="sr-Cyrl-RS" sz="22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ea typeface="Calibri" pitchFamily="34" charset="0"/>
                <a:cs typeface="Times New Roman" pitchFamily="18" charset="0"/>
              </a:rPr>
              <a:t> су</a:t>
            </a:r>
            <a:r>
              <a:rPr kumimoji="0" lang="en-US" sz="22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en-US" sz="2200" b="0" i="0" u="none" strike="noStrike" cap="none" normalizeH="0" baseline="0" dirty="0" err="1" smtClean="0">
                <a:ln>
                  <a:noFill/>
                </a:ln>
                <a:solidFill>
                  <a:srgbClr val="003300"/>
                </a:solidFill>
                <a:effectLst/>
                <a:ea typeface="Calibri" pitchFamily="34" charset="0"/>
                <a:cs typeface="Times New Roman" pitchFamily="18" charset="0"/>
              </a:rPr>
              <a:t>према</a:t>
            </a:r>
            <a:r>
              <a:rPr kumimoji="0" lang="en-US" sz="22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200" b="0" i="0" u="none" strike="noStrike" cap="none" normalizeH="0" baseline="0" dirty="0" err="1" smtClean="0">
                <a:ln>
                  <a:noFill/>
                </a:ln>
                <a:solidFill>
                  <a:srgbClr val="003300"/>
                </a:solidFill>
                <a:effectLst/>
                <a:ea typeface="Calibri" pitchFamily="34" charset="0"/>
                <a:cs typeface="Times New Roman" pitchFamily="18" charset="0"/>
              </a:rPr>
              <a:t>Календару</a:t>
            </a:r>
            <a:r>
              <a:rPr kumimoji="0" lang="en-US" sz="22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200" b="0" i="0" u="none" strike="noStrike" cap="none" normalizeH="0" baseline="0" dirty="0" err="1" smtClean="0">
                <a:ln>
                  <a:noFill/>
                </a:ln>
                <a:solidFill>
                  <a:srgbClr val="003300"/>
                </a:solidFill>
                <a:effectLst/>
                <a:ea typeface="Calibri" pitchFamily="34" charset="0"/>
                <a:cs typeface="Times New Roman" pitchFamily="18" charset="0"/>
              </a:rPr>
              <a:t>такмичења</a:t>
            </a:r>
            <a:r>
              <a:rPr kumimoji="0" lang="en-US" sz="22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ea typeface="Calibri" pitchFamily="34" charset="0"/>
                <a:cs typeface="Times New Roman" pitchFamily="18" charset="0"/>
              </a:rPr>
              <a:t>, </a:t>
            </a:r>
            <a:r>
              <a:rPr lang="sr-Cyrl-RS" sz="2200" dirty="0" smtClean="0">
                <a:solidFill>
                  <a:srgbClr val="003300"/>
                </a:solidFill>
                <a:ea typeface="Calibri" pitchFamily="34" charset="0"/>
                <a:cs typeface="Times New Roman" pitchFamily="18" charset="0"/>
              </a:rPr>
              <a:t>8</a:t>
            </a:r>
            <a:r>
              <a:rPr kumimoji="0" lang="en-US" sz="22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ea typeface="Calibri" pitchFamily="34" charset="0"/>
                <a:cs typeface="Times New Roman" pitchFamily="18" charset="0"/>
              </a:rPr>
              <a:t>. </a:t>
            </a:r>
            <a:r>
              <a:rPr kumimoji="0" lang="en-US" sz="2200" b="0" i="0" u="none" strike="noStrike" cap="none" normalizeH="0" baseline="0" dirty="0" err="1" smtClean="0">
                <a:ln>
                  <a:noFill/>
                </a:ln>
                <a:solidFill>
                  <a:srgbClr val="003300"/>
                </a:solidFill>
                <a:effectLst/>
                <a:ea typeface="Calibri" pitchFamily="34" charset="0"/>
                <a:cs typeface="Times New Roman" pitchFamily="18" charset="0"/>
              </a:rPr>
              <a:t>ма</a:t>
            </a:r>
            <a:r>
              <a:rPr kumimoji="0" lang="sr-Cyrl-RS" sz="22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ea typeface="Calibri" pitchFamily="34" charset="0"/>
                <a:cs typeface="Times New Roman" pitchFamily="18" charset="0"/>
              </a:rPr>
              <a:t>ја</a:t>
            </a:r>
            <a:r>
              <a:rPr kumimoji="0" lang="en-US" sz="22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ea typeface="Calibri" pitchFamily="34" charset="0"/>
                <a:cs typeface="Times New Roman" pitchFamily="18" charset="0"/>
              </a:rPr>
              <a:t> 20</a:t>
            </a:r>
            <a:r>
              <a:rPr kumimoji="0" lang="sr-Cyrl-RS" sz="22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ea typeface="Calibri" pitchFamily="34" charset="0"/>
                <a:cs typeface="Times New Roman" pitchFamily="18" charset="0"/>
              </a:rPr>
              <a:t>21</a:t>
            </a:r>
            <a:r>
              <a:rPr kumimoji="0" lang="en-US" sz="22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ea typeface="Calibri" pitchFamily="34" charset="0"/>
                <a:cs typeface="Times New Roman" pitchFamily="18" charset="0"/>
              </a:rPr>
              <a:t>. </a:t>
            </a:r>
            <a:r>
              <a:rPr kumimoji="0" lang="en-US" sz="2200" b="0" i="0" u="none" strike="noStrike" cap="none" normalizeH="0" baseline="0" dirty="0" err="1" smtClean="0">
                <a:ln>
                  <a:noFill/>
                </a:ln>
                <a:solidFill>
                  <a:srgbClr val="003300"/>
                </a:solidFill>
                <a:effectLst/>
                <a:ea typeface="Calibri" pitchFamily="34" charset="0"/>
                <a:cs typeface="Times New Roman" pitchFamily="18" charset="0"/>
              </a:rPr>
              <a:t>године</a:t>
            </a:r>
            <a:r>
              <a:rPr kumimoji="0" lang="en-US" sz="22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ea typeface="Calibri" pitchFamily="34" charset="0"/>
                <a:cs typeface="Times New Roman" pitchFamily="18" charset="0"/>
              </a:rPr>
              <a:t>. </a:t>
            </a:r>
            <a:endParaRPr kumimoji="0" lang="sr-Cyrl-RS" sz="2200" b="0" i="0" u="none" strike="noStrike" cap="none" normalizeH="0" baseline="0" dirty="0" smtClean="0">
              <a:ln>
                <a:noFill/>
              </a:ln>
              <a:solidFill>
                <a:srgbClr val="003300"/>
              </a:solidFill>
              <a:effectLst/>
              <a:ea typeface="Calibri" pitchFamily="34" charset="0"/>
              <a:cs typeface="Times New Roman" pitchFamily="18" charset="0"/>
            </a:endParaRPr>
          </a:p>
          <a:p>
            <a:pPr marR="0" lvl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kumimoji="0" lang="sr-Cyrl-RS" sz="22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ea typeface="Calibri" pitchFamily="34" charset="0"/>
                <a:cs typeface="Times New Roman" pitchFamily="18" charset="0"/>
              </a:rPr>
              <a:t>Д</a:t>
            </a:r>
            <a:r>
              <a:rPr kumimoji="0" lang="en-US" sz="2200" b="0" i="0" u="none" strike="noStrike" cap="none" normalizeH="0" baseline="0" dirty="0" err="1" smtClean="0">
                <a:ln>
                  <a:noFill/>
                </a:ln>
                <a:solidFill>
                  <a:srgbClr val="003300"/>
                </a:solidFill>
                <a:effectLst/>
                <a:ea typeface="Calibri" pitchFamily="34" charset="0"/>
                <a:cs typeface="Times New Roman" pitchFamily="18" charset="0"/>
              </a:rPr>
              <a:t>омаћини</a:t>
            </a:r>
            <a:r>
              <a:rPr kumimoji="0" lang="en-US" sz="22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200" b="0" i="0" u="none" strike="noStrike" cap="none" normalizeH="0" baseline="0" dirty="0" err="1" smtClean="0">
                <a:ln>
                  <a:noFill/>
                </a:ln>
                <a:solidFill>
                  <a:srgbClr val="003300"/>
                </a:solidFill>
                <a:effectLst/>
                <a:ea typeface="Calibri" pitchFamily="34" charset="0"/>
                <a:cs typeface="Times New Roman" pitchFamily="18" charset="0"/>
              </a:rPr>
              <a:t>ових</a:t>
            </a:r>
            <a:r>
              <a:rPr kumimoji="0" lang="en-US" sz="22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200" b="0" i="0" u="none" strike="noStrike" cap="none" normalizeH="0" baseline="0" dirty="0" err="1" smtClean="0">
                <a:ln>
                  <a:noFill/>
                </a:ln>
                <a:solidFill>
                  <a:srgbClr val="003300"/>
                </a:solidFill>
                <a:effectLst/>
                <a:ea typeface="Calibri" pitchFamily="34" charset="0"/>
                <a:cs typeface="Times New Roman" pitchFamily="18" charset="0"/>
              </a:rPr>
              <a:t>такмичења</a:t>
            </a:r>
            <a:r>
              <a:rPr kumimoji="0" lang="en-US" sz="22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200" b="0" i="0" u="none" strike="noStrike" cap="none" normalizeH="0" baseline="0" dirty="0" err="1" smtClean="0">
                <a:ln>
                  <a:noFill/>
                </a:ln>
                <a:solidFill>
                  <a:srgbClr val="003300"/>
                </a:solidFill>
                <a:effectLst/>
                <a:ea typeface="Calibri" pitchFamily="34" charset="0"/>
                <a:cs typeface="Times New Roman" pitchFamily="18" charset="0"/>
              </a:rPr>
              <a:t>по</a:t>
            </a:r>
            <a:r>
              <a:rPr kumimoji="0" lang="en-US" sz="22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200" b="0" i="0" u="none" strike="noStrike" cap="none" normalizeH="0" baseline="0" dirty="0" err="1" smtClean="0">
                <a:ln>
                  <a:noFill/>
                </a:ln>
                <a:solidFill>
                  <a:srgbClr val="003300"/>
                </a:solidFill>
                <a:effectLst/>
                <a:ea typeface="Calibri" pitchFamily="34" charset="0"/>
                <a:cs typeface="Times New Roman" pitchFamily="18" charset="0"/>
              </a:rPr>
              <a:t>регијама</a:t>
            </a:r>
            <a:r>
              <a:rPr kumimoji="0" lang="en-US" sz="22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200" b="0" i="0" u="none" strike="noStrike" cap="none" normalizeH="0" baseline="0" dirty="0" err="1" smtClean="0">
                <a:ln>
                  <a:noFill/>
                </a:ln>
                <a:solidFill>
                  <a:srgbClr val="003300"/>
                </a:solidFill>
                <a:effectLst/>
                <a:ea typeface="Calibri" pitchFamily="34" charset="0"/>
                <a:cs typeface="Times New Roman" pitchFamily="18" charset="0"/>
              </a:rPr>
              <a:t>биле</a:t>
            </a:r>
            <a:r>
              <a:rPr kumimoji="0" lang="en-US" sz="22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200" b="0" i="0" u="none" strike="noStrike" cap="none" normalizeH="0" baseline="0" dirty="0" err="1" smtClean="0">
                <a:ln>
                  <a:noFill/>
                </a:ln>
                <a:solidFill>
                  <a:srgbClr val="003300"/>
                </a:solidFill>
                <a:effectLst/>
                <a:ea typeface="Calibri" pitchFamily="34" charset="0"/>
                <a:cs typeface="Times New Roman" pitchFamily="18" charset="0"/>
              </a:rPr>
              <a:t>су</a:t>
            </a:r>
            <a:r>
              <a:rPr kumimoji="0" lang="en-US" sz="22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ea typeface="Calibri" pitchFamily="34" charset="0"/>
                <a:cs typeface="Times New Roman" pitchFamily="18" charset="0"/>
              </a:rPr>
              <a:t>:</a:t>
            </a:r>
            <a:endParaRPr kumimoji="0" lang="en-US" sz="2200" b="0" i="0" u="none" strike="noStrike" cap="none" normalizeH="0" baseline="0" dirty="0" smtClean="0">
              <a:ln>
                <a:noFill/>
              </a:ln>
              <a:solidFill>
                <a:srgbClr val="003300"/>
              </a:solidFill>
              <a:effectLst/>
              <a:cs typeface="Arial" pitchFamily="34" charset="0"/>
            </a:endParaRPr>
          </a:p>
          <a:p>
            <a:pPr marL="228600" lvl="0" indent="-114300">
              <a:spcAft>
                <a:spcPts val="300"/>
              </a:spcAft>
              <a:buFont typeface="Arial" pitchFamily="34" charset="0"/>
              <a:buChar char="•"/>
            </a:pPr>
            <a:r>
              <a:rPr lang="en-US" sz="2400" dirty="0" err="1" smtClean="0"/>
              <a:t>Регија</a:t>
            </a:r>
            <a:r>
              <a:rPr lang="en-US" sz="2400" dirty="0" smtClean="0"/>
              <a:t> </a:t>
            </a:r>
            <a:r>
              <a:rPr lang="en-US" sz="2400" dirty="0" err="1" smtClean="0"/>
              <a:t>Приједор</a:t>
            </a:r>
            <a:r>
              <a:rPr lang="en-US" sz="2400" dirty="0" smtClean="0"/>
              <a:t> – </a:t>
            </a:r>
            <a:r>
              <a:rPr lang="sr-Cyrl-CS" sz="2400" dirty="0" smtClean="0"/>
              <a:t>ЈУ СШЦ „Ђуро </a:t>
            </a:r>
            <a:r>
              <a:rPr lang="sr-Cyrl-CS" sz="2400" dirty="0" err="1" smtClean="0"/>
              <a:t>Радмановић</a:t>
            </a:r>
            <a:r>
              <a:rPr lang="sr-Cyrl-CS" sz="2400" dirty="0" smtClean="0"/>
              <a:t>“ Нови Град,</a:t>
            </a:r>
            <a:endParaRPr lang="en-US" sz="2400" dirty="0" smtClean="0"/>
          </a:p>
          <a:p>
            <a:pPr marL="228600" lvl="0" indent="-114300">
              <a:spcAft>
                <a:spcPts val="300"/>
              </a:spcAft>
              <a:buFont typeface="Arial" pitchFamily="34" charset="0"/>
              <a:buChar char="•"/>
            </a:pPr>
            <a:r>
              <a:rPr lang="en-US" sz="2400" dirty="0" err="1" smtClean="0"/>
              <a:t>Регија</a:t>
            </a:r>
            <a:r>
              <a:rPr lang="en-US" sz="2400" dirty="0" smtClean="0"/>
              <a:t> </a:t>
            </a:r>
            <a:r>
              <a:rPr lang="en-US" sz="2400" dirty="0" err="1" smtClean="0"/>
              <a:t>Бањалука</a:t>
            </a:r>
            <a:r>
              <a:rPr lang="en-US" sz="2400" dirty="0" smtClean="0"/>
              <a:t> – ЈУ </a:t>
            </a:r>
            <a:r>
              <a:rPr lang="en-US" sz="2400" dirty="0" err="1" smtClean="0"/>
              <a:t>Електротехничка</a:t>
            </a:r>
            <a:r>
              <a:rPr lang="en-US" sz="2400" dirty="0" smtClean="0"/>
              <a:t> </a:t>
            </a:r>
            <a:r>
              <a:rPr lang="en-US" sz="2400" dirty="0" err="1" smtClean="0"/>
              <a:t>школа</a:t>
            </a:r>
            <a:r>
              <a:rPr lang="en-US" sz="2400" dirty="0" smtClean="0"/>
              <a:t> „</a:t>
            </a:r>
            <a:r>
              <a:rPr lang="en-US" sz="2400" dirty="0" err="1" smtClean="0"/>
              <a:t>Никола</a:t>
            </a:r>
            <a:r>
              <a:rPr lang="en-US" sz="2400" dirty="0" smtClean="0"/>
              <a:t> </a:t>
            </a:r>
            <a:r>
              <a:rPr lang="en-US" sz="2400" dirty="0" err="1" smtClean="0"/>
              <a:t>Тесла</a:t>
            </a:r>
            <a:r>
              <a:rPr lang="en-US" sz="2400" dirty="0" smtClean="0"/>
              <a:t>“, </a:t>
            </a:r>
            <a:r>
              <a:rPr lang="en-US" sz="2400" dirty="0" err="1" smtClean="0"/>
              <a:t>Бањалука</a:t>
            </a:r>
            <a:r>
              <a:rPr lang="en-US" sz="2400" dirty="0" smtClean="0"/>
              <a:t>,</a:t>
            </a:r>
          </a:p>
          <a:p>
            <a:pPr marL="228600" lvl="0" indent="-114300">
              <a:spcAft>
                <a:spcPts val="300"/>
              </a:spcAft>
              <a:buFont typeface="Arial" pitchFamily="34" charset="0"/>
              <a:buChar char="•"/>
            </a:pPr>
            <a:r>
              <a:rPr lang="en-US" sz="2400" dirty="0" err="1" smtClean="0"/>
              <a:t>Регија</a:t>
            </a:r>
            <a:r>
              <a:rPr lang="en-US" sz="2400" dirty="0" smtClean="0"/>
              <a:t> </a:t>
            </a:r>
            <a:r>
              <a:rPr lang="en-US" sz="2400" dirty="0" err="1" smtClean="0"/>
              <a:t>Добој</a:t>
            </a:r>
            <a:r>
              <a:rPr lang="en-US" sz="2400" dirty="0" smtClean="0"/>
              <a:t> – </a:t>
            </a:r>
            <a:r>
              <a:rPr lang="sr-Cyrl-CS" sz="2400" dirty="0" smtClean="0"/>
              <a:t>ЈУ Саобраћајна и електро школа </a:t>
            </a:r>
            <a:r>
              <a:rPr lang="sr-Cyrl-CS" sz="2400" dirty="0" err="1" smtClean="0"/>
              <a:t>Добој</a:t>
            </a:r>
            <a:r>
              <a:rPr lang="en-US" sz="2400" dirty="0" smtClean="0"/>
              <a:t>,</a:t>
            </a:r>
          </a:p>
          <a:p>
            <a:pPr marL="228600" lvl="0" indent="-114300">
              <a:spcAft>
                <a:spcPts val="300"/>
              </a:spcAft>
              <a:buFont typeface="Arial" pitchFamily="34" charset="0"/>
              <a:buChar char="•"/>
            </a:pPr>
            <a:r>
              <a:rPr lang="en-US" sz="2400" dirty="0" err="1" smtClean="0"/>
              <a:t>Регија</a:t>
            </a:r>
            <a:r>
              <a:rPr lang="en-US" sz="2400" dirty="0" smtClean="0"/>
              <a:t> </a:t>
            </a:r>
            <a:r>
              <a:rPr lang="en-US" sz="2400" dirty="0" err="1" smtClean="0"/>
              <a:t>Семберија</a:t>
            </a:r>
            <a:r>
              <a:rPr lang="en-US" sz="2400" dirty="0" smtClean="0"/>
              <a:t> и </a:t>
            </a:r>
            <a:r>
              <a:rPr lang="en-US" sz="2400" dirty="0" err="1" smtClean="0"/>
              <a:t>Бирач</a:t>
            </a:r>
            <a:r>
              <a:rPr lang="en-US" sz="2400" dirty="0" smtClean="0"/>
              <a:t> – </a:t>
            </a:r>
            <a:r>
              <a:rPr lang="sr-Cyrl-CS" sz="2400" dirty="0" smtClean="0"/>
              <a:t>ЈУ </a:t>
            </a:r>
            <a:r>
              <a:rPr lang="en-US" sz="2400" dirty="0" smtClean="0"/>
              <a:t>СШЦ „</a:t>
            </a:r>
            <a:r>
              <a:rPr lang="en-US" sz="2400" dirty="0" err="1" smtClean="0"/>
              <a:t>Михајло</a:t>
            </a:r>
            <a:r>
              <a:rPr lang="en-US" sz="2400" dirty="0" smtClean="0"/>
              <a:t> </a:t>
            </a:r>
            <a:r>
              <a:rPr lang="en-US" sz="2400" dirty="0" err="1" smtClean="0"/>
              <a:t>Петровић</a:t>
            </a:r>
            <a:r>
              <a:rPr lang="en-US" sz="2400" dirty="0" smtClean="0"/>
              <a:t> </a:t>
            </a:r>
            <a:r>
              <a:rPr lang="en-US" sz="2400" dirty="0" err="1" smtClean="0"/>
              <a:t>Алас</a:t>
            </a:r>
            <a:r>
              <a:rPr lang="en-US" sz="2400" dirty="0" smtClean="0"/>
              <a:t>“ </a:t>
            </a:r>
            <a:r>
              <a:rPr lang="en-US" sz="2400" dirty="0" err="1" smtClean="0"/>
              <a:t>Угљевик</a:t>
            </a:r>
            <a:r>
              <a:rPr lang="en-US" sz="2400" dirty="0" smtClean="0"/>
              <a:t>,</a:t>
            </a:r>
          </a:p>
          <a:p>
            <a:pPr marL="228600" lvl="0" indent="-114300">
              <a:spcAft>
                <a:spcPts val="300"/>
              </a:spcAft>
              <a:buFont typeface="Arial" pitchFamily="34" charset="0"/>
              <a:buChar char="•"/>
            </a:pPr>
            <a:r>
              <a:rPr lang="en-US" sz="2400" dirty="0" err="1" smtClean="0"/>
              <a:t>Сарајевско-романијска</a:t>
            </a:r>
            <a:r>
              <a:rPr lang="en-US" sz="2400" dirty="0" smtClean="0"/>
              <a:t> </a:t>
            </a:r>
            <a:r>
              <a:rPr lang="en-US" sz="2400" dirty="0" err="1" smtClean="0"/>
              <a:t>регија</a:t>
            </a:r>
            <a:r>
              <a:rPr lang="en-US" sz="2400" dirty="0" smtClean="0"/>
              <a:t> – ЈУ СШЦ „</a:t>
            </a:r>
            <a:r>
              <a:rPr lang="en-US" sz="2400" dirty="0" err="1" smtClean="0"/>
              <a:t>Иво</a:t>
            </a:r>
            <a:r>
              <a:rPr lang="en-US" sz="2400" dirty="0" smtClean="0"/>
              <a:t> </a:t>
            </a:r>
            <a:r>
              <a:rPr lang="en-US" sz="2400" dirty="0" err="1" smtClean="0"/>
              <a:t>Андрић</a:t>
            </a:r>
            <a:r>
              <a:rPr lang="en-US" sz="2400" dirty="0" smtClean="0"/>
              <a:t>“, </a:t>
            </a:r>
            <a:r>
              <a:rPr lang="en-US" sz="2400" dirty="0" err="1" smtClean="0"/>
              <a:t>Вишеград</a:t>
            </a:r>
            <a:r>
              <a:rPr lang="sr-Cyrl-CS" sz="2400" dirty="0" smtClean="0"/>
              <a:t>.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8600" y="381000"/>
            <a:ext cx="79248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2200" dirty="0" smtClean="0">
                <a:solidFill>
                  <a:srgbClr val="003300"/>
                </a:solidFill>
              </a:rPr>
              <a:t>Број учесника по регијама и разредима приказан је у Табели</a:t>
            </a:r>
            <a:endParaRPr lang="en-US" sz="2200" dirty="0">
              <a:solidFill>
                <a:srgbClr val="003300"/>
              </a:solidFill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914400" y="1524000"/>
          <a:ext cx="7315199" cy="3171461"/>
        </p:xfrm>
        <a:graphic>
          <a:graphicData uri="http://schemas.openxmlformats.org/drawingml/2006/table">
            <a:tbl>
              <a:tblPr/>
              <a:tblGrid>
                <a:gridCol w="2393373"/>
                <a:gridCol w="717105"/>
                <a:gridCol w="817736"/>
                <a:gridCol w="817736"/>
                <a:gridCol w="815922"/>
                <a:gridCol w="1753327"/>
              </a:tblGrid>
              <a:tr h="319270"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sr-Cyrl-CS" sz="2000">
                          <a:latin typeface="+mn-lt"/>
                          <a:ea typeface="Calibri"/>
                          <a:cs typeface="Times New Roman"/>
                        </a:rPr>
                        <a:t>Регија</a:t>
                      </a:r>
                      <a:endParaRPr lang="en-US" sz="18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000">
                          <a:latin typeface="+mn-lt"/>
                          <a:ea typeface="Calibri"/>
                          <a:cs typeface="Times New Roman"/>
                        </a:rPr>
                        <a:t>Разред</a:t>
                      </a:r>
                      <a:endParaRPr lang="en-US" sz="18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000">
                          <a:latin typeface="+mn-lt"/>
                          <a:ea typeface="Calibri"/>
                          <a:cs typeface="Times New Roman"/>
                        </a:rPr>
                        <a:t>Укупно</a:t>
                      </a:r>
                      <a:endParaRPr lang="en-US" sz="18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927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000">
                          <a:latin typeface="+mn-lt"/>
                          <a:ea typeface="Calibri"/>
                          <a:cs typeface="Times New Roman"/>
                        </a:rPr>
                        <a:t>1.</a:t>
                      </a:r>
                      <a:endParaRPr lang="en-US" sz="18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000">
                          <a:latin typeface="+mn-lt"/>
                          <a:ea typeface="Calibri"/>
                          <a:cs typeface="Times New Roman"/>
                        </a:rPr>
                        <a:t>2.</a:t>
                      </a:r>
                      <a:endParaRPr lang="en-US" sz="18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000">
                          <a:latin typeface="+mn-lt"/>
                          <a:ea typeface="Calibri"/>
                          <a:cs typeface="Times New Roman"/>
                        </a:rPr>
                        <a:t>3.</a:t>
                      </a:r>
                      <a:endParaRPr lang="en-US" sz="18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000">
                          <a:latin typeface="+mn-lt"/>
                          <a:ea typeface="Calibri"/>
                          <a:cs typeface="Times New Roman"/>
                        </a:rPr>
                        <a:t>4.</a:t>
                      </a:r>
                      <a:endParaRPr lang="en-US" sz="18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1927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sr-Cyrl-CS" sz="2000">
                          <a:latin typeface="+mn-lt"/>
                          <a:ea typeface="Calibri"/>
                          <a:cs typeface="Times New Roman"/>
                        </a:rPr>
                        <a:t>Бања Лука</a:t>
                      </a:r>
                      <a:endParaRPr lang="en-US" sz="18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>
                          <a:latin typeface="+mn-lt"/>
                          <a:ea typeface="Calibri"/>
                          <a:cs typeface="Times New Roman"/>
                        </a:rPr>
                        <a:t>1</a:t>
                      </a:r>
                      <a:endParaRPr lang="en-US" sz="18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000">
                          <a:latin typeface="+mn-lt"/>
                          <a:ea typeface="Calibri"/>
                          <a:cs typeface="Times New Roman"/>
                        </a:rPr>
                        <a:t>3</a:t>
                      </a:r>
                      <a:endParaRPr lang="en-US" sz="18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>
                          <a:latin typeface="+mn-lt"/>
                          <a:ea typeface="Calibri"/>
                          <a:cs typeface="Times New Roman"/>
                        </a:rPr>
                        <a:t>7</a:t>
                      </a:r>
                      <a:endParaRPr lang="en-US" sz="18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>
                          <a:latin typeface="+mn-lt"/>
                          <a:ea typeface="Calibri"/>
                          <a:cs typeface="Times New Roman"/>
                        </a:rPr>
                        <a:t>3</a:t>
                      </a:r>
                      <a:endParaRPr lang="en-US" sz="18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>
                          <a:latin typeface="+mn-lt"/>
                          <a:ea typeface="Calibri"/>
                          <a:cs typeface="Times New Roman"/>
                        </a:rPr>
                        <a:t>14</a:t>
                      </a:r>
                      <a:endParaRPr lang="en-US" sz="18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144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sr-Cyrl-CS" sz="2000">
                          <a:latin typeface="+mn-lt"/>
                          <a:ea typeface="Calibri"/>
                          <a:cs typeface="Times New Roman"/>
                        </a:rPr>
                        <a:t>Бирач и </a:t>
                      </a:r>
                      <a:r>
                        <a:rPr lang="en-US" sz="2000">
                          <a:latin typeface="+mn-lt"/>
                          <a:ea typeface="Calibri"/>
                          <a:cs typeface="Times New Roman"/>
                        </a:rPr>
                        <a:t>Семберија</a:t>
                      </a:r>
                      <a:endParaRPr lang="en-US" sz="18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000">
                          <a:latin typeface="+mn-lt"/>
                          <a:ea typeface="Calibri"/>
                          <a:cs typeface="Times New Roman"/>
                        </a:rPr>
                        <a:t>2</a:t>
                      </a:r>
                      <a:endParaRPr lang="en-US" sz="18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000">
                          <a:latin typeface="+mn-lt"/>
                          <a:ea typeface="Calibri"/>
                          <a:cs typeface="Times New Roman"/>
                        </a:rPr>
                        <a:t>3</a:t>
                      </a:r>
                      <a:endParaRPr lang="en-US" sz="18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000">
                          <a:latin typeface="+mn-lt"/>
                          <a:ea typeface="Calibri"/>
                          <a:cs typeface="Times New Roman"/>
                        </a:rPr>
                        <a:t>5</a:t>
                      </a:r>
                      <a:endParaRPr lang="en-US" sz="18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000">
                          <a:latin typeface="+mn-lt"/>
                          <a:ea typeface="Calibri"/>
                          <a:cs typeface="Times New Roman"/>
                        </a:rPr>
                        <a:t>1</a:t>
                      </a:r>
                      <a:endParaRPr lang="en-US" sz="18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000">
                          <a:latin typeface="+mn-lt"/>
                          <a:ea typeface="Calibri"/>
                          <a:cs typeface="Times New Roman"/>
                        </a:rPr>
                        <a:t>11</a:t>
                      </a:r>
                      <a:endParaRPr lang="en-US" sz="18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927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sr-Cyrl-CS" sz="2000">
                          <a:latin typeface="+mn-lt"/>
                          <a:ea typeface="Calibri"/>
                          <a:cs typeface="Times New Roman"/>
                        </a:rPr>
                        <a:t>Добој</a:t>
                      </a:r>
                      <a:endParaRPr lang="en-US" sz="18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000">
                          <a:latin typeface="+mn-lt"/>
                          <a:ea typeface="Calibri"/>
                          <a:cs typeface="Times New Roman"/>
                        </a:rPr>
                        <a:t>1</a:t>
                      </a:r>
                      <a:endParaRPr lang="en-US" sz="18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000">
                          <a:latin typeface="+mn-lt"/>
                          <a:ea typeface="Calibri"/>
                          <a:cs typeface="Times New Roman"/>
                        </a:rPr>
                        <a:t>1</a:t>
                      </a:r>
                      <a:endParaRPr lang="en-US" sz="18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000">
                          <a:latin typeface="+mn-lt"/>
                          <a:ea typeface="Calibri"/>
                          <a:cs typeface="Times New Roman"/>
                        </a:rPr>
                        <a:t>4</a:t>
                      </a:r>
                      <a:endParaRPr lang="en-US" sz="18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000">
                          <a:latin typeface="+mn-lt"/>
                          <a:ea typeface="Calibri"/>
                          <a:cs typeface="Times New Roman"/>
                        </a:rPr>
                        <a:t>4</a:t>
                      </a:r>
                      <a:endParaRPr lang="en-US" sz="18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000">
                          <a:latin typeface="+mn-lt"/>
                          <a:ea typeface="Calibri"/>
                          <a:cs typeface="Times New Roman"/>
                        </a:rPr>
                        <a:t>10</a:t>
                      </a:r>
                      <a:endParaRPr lang="en-US" sz="18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647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sr-Cyrl-CS" sz="2000">
                          <a:latin typeface="+mn-lt"/>
                          <a:ea typeface="Calibri"/>
                          <a:cs typeface="Times New Roman"/>
                        </a:rPr>
                        <a:t>Приједор</a:t>
                      </a:r>
                      <a:endParaRPr lang="en-US" sz="18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000">
                          <a:latin typeface="+mn-lt"/>
                          <a:ea typeface="Calibri"/>
                          <a:cs typeface="Times New Roman"/>
                        </a:rPr>
                        <a:t>1</a:t>
                      </a:r>
                      <a:endParaRPr lang="en-US" sz="18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000">
                          <a:latin typeface="+mn-lt"/>
                          <a:ea typeface="Calibri"/>
                          <a:cs typeface="Times New Roman"/>
                        </a:rPr>
                        <a:t>3</a:t>
                      </a:r>
                      <a:endParaRPr lang="en-US" sz="18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000">
                          <a:latin typeface="+mn-lt"/>
                          <a:ea typeface="Calibri"/>
                          <a:cs typeface="Times New Roman"/>
                        </a:rPr>
                        <a:t>1</a:t>
                      </a:r>
                      <a:endParaRPr lang="en-US" sz="18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000">
                          <a:latin typeface="+mn-lt"/>
                          <a:ea typeface="Calibri"/>
                          <a:cs typeface="Times New Roman"/>
                        </a:rPr>
                        <a:t>5</a:t>
                      </a:r>
                      <a:endParaRPr lang="en-US" sz="18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000">
                          <a:latin typeface="+mn-lt"/>
                          <a:ea typeface="Calibri"/>
                          <a:cs typeface="Times New Roman"/>
                        </a:rPr>
                        <a:t>10</a:t>
                      </a:r>
                      <a:endParaRPr lang="en-US" sz="18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927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sr-Cyrl-CS" sz="2000">
                          <a:latin typeface="+mn-lt"/>
                          <a:ea typeface="Calibri"/>
                          <a:cs typeface="Times New Roman"/>
                        </a:rPr>
                        <a:t>Сарајевско-романијска</a:t>
                      </a:r>
                      <a:endParaRPr lang="en-US" sz="18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000" dirty="0">
                          <a:latin typeface="+mn-lt"/>
                          <a:ea typeface="Calibri"/>
                          <a:cs typeface="Times New Roman"/>
                        </a:rPr>
                        <a:t>2</a:t>
                      </a:r>
                      <a:endParaRPr lang="en-US" sz="18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000" dirty="0">
                          <a:latin typeface="+mn-lt"/>
                          <a:ea typeface="Calibri"/>
                          <a:cs typeface="Times New Roman"/>
                        </a:rPr>
                        <a:t>4</a:t>
                      </a:r>
                      <a:endParaRPr lang="en-US" sz="18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000" dirty="0">
                          <a:latin typeface="+mn-lt"/>
                          <a:ea typeface="Calibri"/>
                          <a:cs typeface="Times New Roman"/>
                        </a:rPr>
                        <a:t>3</a:t>
                      </a:r>
                      <a:endParaRPr lang="en-US" sz="18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000" dirty="0">
                          <a:latin typeface="+mn-lt"/>
                          <a:ea typeface="Calibri"/>
                          <a:cs typeface="Times New Roman"/>
                        </a:rPr>
                        <a:t>6</a:t>
                      </a:r>
                      <a:endParaRPr lang="en-US" sz="18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000" dirty="0">
                          <a:latin typeface="+mn-lt"/>
                          <a:ea typeface="Calibri"/>
                          <a:cs typeface="Times New Roman"/>
                        </a:rPr>
                        <a:t>15</a:t>
                      </a:r>
                      <a:endParaRPr lang="en-US" sz="18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927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sr-Cyrl-CS" sz="2000">
                          <a:latin typeface="+mn-lt"/>
                          <a:ea typeface="Calibri"/>
                          <a:cs typeface="Times New Roman"/>
                        </a:rPr>
                        <a:t>Херцеговина</a:t>
                      </a:r>
                      <a:endParaRPr lang="en-US" sz="18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000">
                          <a:latin typeface="+mn-lt"/>
                          <a:ea typeface="Calibri"/>
                          <a:cs typeface="Times New Roman"/>
                        </a:rPr>
                        <a:t>0</a:t>
                      </a:r>
                      <a:endParaRPr lang="en-US" sz="18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000">
                          <a:latin typeface="+mn-lt"/>
                          <a:ea typeface="Calibri"/>
                          <a:cs typeface="Times New Roman"/>
                        </a:rPr>
                        <a:t>0</a:t>
                      </a:r>
                      <a:endParaRPr lang="en-US" sz="18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000">
                          <a:latin typeface="+mn-lt"/>
                          <a:ea typeface="Calibri"/>
                          <a:cs typeface="Times New Roman"/>
                        </a:rPr>
                        <a:t>0</a:t>
                      </a:r>
                      <a:endParaRPr lang="en-US" sz="18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000">
                          <a:latin typeface="+mn-lt"/>
                          <a:ea typeface="Calibri"/>
                          <a:cs typeface="Times New Roman"/>
                        </a:rPr>
                        <a:t>0</a:t>
                      </a:r>
                      <a:endParaRPr lang="en-US" sz="18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000">
                          <a:latin typeface="+mn-lt"/>
                          <a:ea typeface="Calibri"/>
                          <a:cs typeface="Times New Roman"/>
                        </a:rPr>
                        <a:t>0*</a:t>
                      </a:r>
                      <a:endParaRPr lang="en-US" sz="18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927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r-Cyrl-CS" sz="2000">
                          <a:latin typeface="+mn-lt"/>
                          <a:ea typeface="Calibri"/>
                          <a:cs typeface="Times New Roman"/>
                        </a:rPr>
                        <a:t>Укупно</a:t>
                      </a:r>
                      <a:endParaRPr lang="en-US" sz="18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000">
                          <a:latin typeface="+mn-lt"/>
                          <a:ea typeface="Calibri"/>
                          <a:cs typeface="Times New Roman"/>
                        </a:rPr>
                        <a:t>7</a:t>
                      </a:r>
                      <a:endParaRPr lang="en-US" sz="18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000">
                          <a:latin typeface="+mn-lt"/>
                          <a:ea typeface="Calibri"/>
                          <a:cs typeface="Times New Roman"/>
                        </a:rPr>
                        <a:t>14</a:t>
                      </a:r>
                      <a:endParaRPr lang="en-US" sz="18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000">
                          <a:latin typeface="+mn-lt"/>
                          <a:ea typeface="Calibri"/>
                          <a:cs typeface="Times New Roman"/>
                        </a:rPr>
                        <a:t>20</a:t>
                      </a:r>
                      <a:endParaRPr lang="en-US" sz="18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000">
                          <a:latin typeface="+mn-lt"/>
                          <a:ea typeface="Calibri"/>
                          <a:cs typeface="Times New Roman"/>
                        </a:rPr>
                        <a:t>19</a:t>
                      </a:r>
                      <a:endParaRPr lang="en-US" sz="18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000" dirty="0">
                          <a:latin typeface="+mn-lt"/>
                          <a:ea typeface="Calibri"/>
                          <a:cs typeface="Times New Roman"/>
                        </a:rPr>
                        <a:t>60</a:t>
                      </a:r>
                      <a:endParaRPr lang="en-US" sz="18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685800" y="4889958"/>
            <a:ext cx="75438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Cyrl-C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*Напомена: У регији Херцеговина такмичење није реализовано јер није било пријављених  такмичара.</a:t>
            </a:r>
            <a:endParaRPr kumimoji="0" lang="sr-Cyrl-C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533401"/>
            <a:ext cx="7620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Cyrl-RS" sz="2400" dirty="0" smtClean="0">
                <a:solidFill>
                  <a:srgbClr val="003300"/>
                </a:solidFill>
              </a:rPr>
              <a:t>Резултати регионалних такмичења:</a:t>
            </a:r>
            <a:endParaRPr lang="en-US" sz="2400" dirty="0">
              <a:solidFill>
                <a:srgbClr val="003300"/>
              </a:solidFill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76201" y="1219200"/>
          <a:ext cx="8839201" cy="3672840"/>
        </p:xfrm>
        <a:graphic>
          <a:graphicData uri="http://schemas.openxmlformats.org/drawingml/2006/table">
            <a:tbl>
              <a:tblPr/>
              <a:tblGrid>
                <a:gridCol w="1462122"/>
                <a:gridCol w="747677"/>
                <a:gridCol w="762000"/>
                <a:gridCol w="914400"/>
                <a:gridCol w="838200"/>
                <a:gridCol w="762000"/>
                <a:gridCol w="838200"/>
                <a:gridCol w="838200"/>
                <a:gridCol w="762000"/>
                <a:gridCol w="914402"/>
              </a:tblGrid>
              <a:tr h="381000">
                <a:tc>
                  <a:txBody>
                    <a:bodyPr/>
                    <a:lstStyle/>
                    <a:p>
                      <a:pPr marL="452438" indent="-452438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err="1" smtClean="0">
                          <a:solidFill>
                            <a:srgbClr val="003300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Регија</a:t>
                      </a:r>
                      <a:endParaRPr lang="en-US" sz="2000" dirty="0">
                        <a:solidFill>
                          <a:srgbClr val="003300"/>
                        </a:solidFill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46892" marR="46892" marT="0" marB="0" anchor="ctr">
                    <a:lnL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9">
                  <a:txBody>
                    <a:bodyPr/>
                    <a:lstStyle/>
                    <a:p>
                      <a:pPr marL="453390" indent="-226695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err="1">
                          <a:solidFill>
                            <a:srgbClr val="003300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Освојени</a:t>
                      </a:r>
                      <a:r>
                        <a:rPr lang="en-US" sz="2000" dirty="0">
                          <a:solidFill>
                            <a:srgbClr val="003300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3300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број</a:t>
                      </a:r>
                      <a:r>
                        <a:rPr lang="en-US" sz="2000" dirty="0">
                          <a:solidFill>
                            <a:srgbClr val="003300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3300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бодова</a:t>
                      </a:r>
                      <a:endParaRPr lang="en-US" sz="2000" dirty="0">
                        <a:solidFill>
                          <a:srgbClr val="003300"/>
                        </a:solidFill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453390" indent="-226695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2000" dirty="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453390" indent="-226695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600" dirty="0">
                        <a:solidFill>
                          <a:srgbClr val="003300"/>
                        </a:solidFill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3300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&lt;45%</a:t>
                      </a: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3300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45-55%</a:t>
                      </a: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3300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56-65%</a:t>
                      </a: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3300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66-75%</a:t>
                      </a: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3300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76-85%</a:t>
                      </a: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3300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86-95%</a:t>
                      </a: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3300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95-99%</a:t>
                      </a: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3300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100%</a:t>
                      </a: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solidFill>
                            <a:srgbClr val="003300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Просјек</a:t>
                      </a:r>
                      <a:endParaRPr lang="en-US" sz="1600" dirty="0">
                        <a:solidFill>
                          <a:srgbClr val="003300"/>
                        </a:solidFill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452438" indent="-452438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Cyrl-RS" sz="2000" dirty="0" smtClean="0">
                          <a:solidFill>
                            <a:srgbClr val="003300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Приједор</a:t>
                      </a:r>
                      <a:endParaRPr lang="en-US" sz="2000" dirty="0">
                        <a:solidFill>
                          <a:srgbClr val="003300"/>
                        </a:solidFill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Cyrl-RS" sz="2000" dirty="0" smtClean="0">
                          <a:solidFill>
                            <a:srgbClr val="003300"/>
                          </a:solidFill>
                          <a:latin typeface="+mn-lt"/>
                          <a:ea typeface="Calibri"/>
                          <a:cs typeface="Times New Roman"/>
                        </a:rPr>
                        <a:t>2</a:t>
                      </a:r>
                      <a:endParaRPr lang="en-US" sz="2000" dirty="0">
                        <a:solidFill>
                          <a:srgbClr val="00330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Cyrl-RS" sz="2000" dirty="0" smtClean="0">
                          <a:solidFill>
                            <a:srgbClr val="003300"/>
                          </a:solidFill>
                          <a:latin typeface="+mn-lt"/>
                          <a:ea typeface="Calibri"/>
                          <a:cs typeface="Times New Roman"/>
                        </a:rPr>
                        <a:t>3</a:t>
                      </a:r>
                      <a:endParaRPr lang="en-US" sz="2000" dirty="0">
                        <a:solidFill>
                          <a:srgbClr val="00330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Cyrl-RS" sz="2000" dirty="0" smtClean="0">
                          <a:solidFill>
                            <a:srgbClr val="003300"/>
                          </a:solidFill>
                          <a:latin typeface="+mn-lt"/>
                          <a:ea typeface="Calibri"/>
                          <a:cs typeface="Times New Roman"/>
                        </a:rPr>
                        <a:t>2</a:t>
                      </a:r>
                      <a:endParaRPr lang="en-US" sz="2000" dirty="0">
                        <a:solidFill>
                          <a:srgbClr val="00330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dirty="0" smtClean="0">
                          <a:solidFill>
                            <a:srgbClr val="003300"/>
                          </a:solidFill>
                          <a:latin typeface="+mn-lt"/>
                        </a:rPr>
                        <a:t>1</a:t>
                      </a:r>
                      <a:endParaRPr lang="en-US" sz="2000" dirty="0">
                        <a:solidFill>
                          <a:srgbClr val="003300"/>
                        </a:solidFill>
                        <a:latin typeface="+mn-lt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dirty="0" smtClean="0">
                          <a:solidFill>
                            <a:srgbClr val="003300"/>
                          </a:solidFill>
                          <a:latin typeface="+mn-lt"/>
                        </a:rPr>
                        <a:t>2</a:t>
                      </a:r>
                      <a:endParaRPr lang="en-US" sz="2000" dirty="0">
                        <a:solidFill>
                          <a:srgbClr val="003300"/>
                        </a:solidFill>
                        <a:latin typeface="+mn-lt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dirty="0" smtClean="0">
                          <a:solidFill>
                            <a:srgbClr val="003300"/>
                          </a:solidFill>
                          <a:latin typeface="+mn-lt"/>
                        </a:rPr>
                        <a:t>0</a:t>
                      </a:r>
                      <a:endParaRPr lang="en-US" sz="2000" dirty="0">
                        <a:solidFill>
                          <a:srgbClr val="003300"/>
                        </a:solidFill>
                        <a:latin typeface="+mn-lt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dirty="0" smtClean="0">
                          <a:solidFill>
                            <a:srgbClr val="003300"/>
                          </a:solidFill>
                          <a:latin typeface="+mn-lt"/>
                        </a:rPr>
                        <a:t>0</a:t>
                      </a:r>
                      <a:endParaRPr lang="en-US" sz="2000" dirty="0">
                        <a:solidFill>
                          <a:srgbClr val="003300"/>
                        </a:solidFill>
                        <a:latin typeface="+mn-lt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dirty="0" smtClean="0">
                          <a:solidFill>
                            <a:srgbClr val="003300"/>
                          </a:solidFill>
                          <a:latin typeface="+mn-lt"/>
                        </a:rPr>
                        <a:t>0</a:t>
                      </a:r>
                      <a:endParaRPr lang="en-US" sz="2000" dirty="0">
                        <a:solidFill>
                          <a:srgbClr val="003300"/>
                        </a:solidFill>
                        <a:latin typeface="+mn-lt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Cyrl-RS" sz="2000" dirty="0" smtClean="0">
                          <a:solidFill>
                            <a:srgbClr val="003300"/>
                          </a:solidFill>
                          <a:latin typeface="+mn-lt"/>
                          <a:ea typeface="Calibri"/>
                          <a:cs typeface="Times New Roman"/>
                        </a:rPr>
                        <a:t>58,75%</a:t>
                      </a:r>
                      <a:endParaRPr lang="en-US" sz="2000" dirty="0">
                        <a:solidFill>
                          <a:srgbClr val="00330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452438" indent="-452438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Cyrl-RS" sz="2000" dirty="0" smtClean="0">
                          <a:solidFill>
                            <a:srgbClr val="003300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Бањалука</a:t>
                      </a:r>
                      <a:endParaRPr lang="en-US" sz="2000" dirty="0">
                        <a:solidFill>
                          <a:srgbClr val="003300"/>
                        </a:solidFill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dirty="0" smtClean="0">
                          <a:solidFill>
                            <a:srgbClr val="003300"/>
                          </a:solidFill>
                          <a:latin typeface="+mn-lt"/>
                        </a:rPr>
                        <a:t>6</a:t>
                      </a:r>
                      <a:endParaRPr lang="en-US" sz="2000" dirty="0">
                        <a:solidFill>
                          <a:srgbClr val="003300"/>
                        </a:solidFill>
                        <a:latin typeface="+mn-lt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dirty="0" smtClean="0">
                          <a:solidFill>
                            <a:srgbClr val="003300"/>
                          </a:solidFill>
                          <a:latin typeface="+mn-lt"/>
                        </a:rPr>
                        <a:t>1</a:t>
                      </a:r>
                      <a:endParaRPr lang="en-US" sz="2000" dirty="0">
                        <a:solidFill>
                          <a:srgbClr val="003300"/>
                        </a:solidFill>
                        <a:latin typeface="+mn-lt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dirty="0" smtClean="0">
                          <a:solidFill>
                            <a:srgbClr val="003300"/>
                          </a:solidFill>
                          <a:latin typeface="+mn-lt"/>
                        </a:rPr>
                        <a:t>7</a:t>
                      </a:r>
                      <a:endParaRPr lang="en-US" sz="2000" dirty="0">
                        <a:solidFill>
                          <a:srgbClr val="003300"/>
                        </a:solidFill>
                        <a:latin typeface="+mn-lt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dirty="0" smtClean="0">
                          <a:solidFill>
                            <a:srgbClr val="003300"/>
                          </a:solidFill>
                          <a:latin typeface="+mn-lt"/>
                        </a:rPr>
                        <a:t>0</a:t>
                      </a:r>
                      <a:endParaRPr lang="en-US" sz="2000" dirty="0">
                        <a:solidFill>
                          <a:srgbClr val="003300"/>
                        </a:solidFill>
                        <a:latin typeface="+mn-lt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dirty="0" smtClean="0">
                          <a:solidFill>
                            <a:srgbClr val="003300"/>
                          </a:solidFill>
                          <a:latin typeface="+mn-lt"/>
                        </a:rPr>
                        <a:t>0</a:t>
                      </a:r>
                      <a:endParaRPr lang="en-US" sz="2000" dirty="0">
                        <a:solidFill>
                          <a:srgbClr val="003300"/>
                        </a:solidFill>
                        <a:latin typeface="+mn-lt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dirty="0" smtClean="0">
                          <a:solidFill>
                            <a:srgbClr val="003300"/>
                          </a:solidFill>
                          <a:latin typeface="+mn-lt"/>
                        </a:rPr>
                        <a:t>0</a:t>
                      </a:r>
                      <a:endParaRPr lang="en-US" sz="2000" dirty="0">
                        <a:solidFill>
                          <a:srgbClr val="003300"/>
                        </a:solidFill>
                        <a:latin typeface="+mn-lt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dirty="0" smtClean="0">
                          <a:solidFill>
                            <a:srgbClr val="003300"/>
                          </a:solidFill>
                          <a:latin typeface="+mn-lt"/>
                        </a:rPr>
                        <a:t>0</a:t>
                      </a:r>
                      <a:endParaRPr lang="en-US" sz="2000" dirty="0">
                        <a:solidFill>
                          <a:srgbClr val="003300"/>
                        </a:solidFill>
                        <a:latin typeface="+mn-lt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dirty="0" smtClean="0">
                          <a:solidFill>
                            <a:srgbClr val="003300"/>
                          </a:solidFill>
                          <a:latin typeface="+mn-lt"/>
                        </a:rPr>
                        <a:t>0</a:t>
                      </a:r>
                      <a:endParaRPr lang="en-US" sz="2000" dirty="0">
                        <a:solidFill>
                          <a:srgbClr val="003300"/>
                        </a:solidFill>
                        <a:latin typeface="+mn-lt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Cyrl-RS" sz="2000" dirty="0" smtClean="0">
                          <a:solidFill>
                            <a:srgbClr val="003300"/>
                          </a:solidFill>
                          <a:latin typeface="+mn-lt"/>
                          <a:ea typeface="Calibri"/>
                          <a:cs typeface="Times New Roman"/>
                        </a:rPr>
                        <a:t>40,36%</a:t>
                      </a:r>
                      <a:endParaRPr lang="en-US" sz="2000" dirty="0">
                        <a:solidFill>
                          <a:srgbClr val="00330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452438" indent="-452438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Cyrl-RS" sz="2000" dirty="0" smtClean="0">
                          <a:solidFill>
                            <a:srgbClr val="003300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Добој</a:t>
                      </a:r>
                      <a:endParaRPr lang="en-US" sz="2000" dirty="0">
                        <a:solidFill>
                          <a:srgbClr val="003300"/>
                        </a:solidFill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dirty="0" smtClean="0">
                          <a:solidFill>
                            <a:srgbClr val="003300"/>
                          </a:solidFill>
                          <a:latin typeface="Calibri" pitchFamily="34" charset="0"/>
                        </a:rPr>
                        <a:t>7</a:t>
                      </a:r>
                      <a:endParaRPr lang="en-US" sz="2000" dirty="0">
                        <a:solidFill>
                          <a:srgbClr val="003300"/>
                        </a:solidFill>
                        <a:latin typeface="Calibri" pitchFamily="34" charset="0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dirty="0" smtClean="0">
                          <a:solidFill>
                            <a:srgbClr val="003300"/>
                          </a:solidFill>
                          <a:latin typeface="Calibri" pitchFamily="34" charset="0"/>
                        </a:rPr>
                        <a:t>1</a:t>
                      </a:r>
                      <a:endParaRPr lang="en-US" sz="2000" dirty="0">
                        <a:solidFill>
                          <a:srgbClr val="003300"/>
                        </a:solidFill>
                        <a:latin typeface="Calibri" pitchFamily="34" charset="0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dirty="0" smtClean="0">
                          <a:solidFill>
                            <a:srgbClr val="003300"/>
                          </a:solidFill>
                          <a:latin typeface="Calibri" pitchFamily="34" charset="0"/>
                        </a:rPr>
                        <a:t>2</a:t>
                      </a:r>
                      <a:endParaRPr lang="en-US" sz="2000" dirty="0">
                        <a:solidFill>
                          <a:srgbClr val="003300"/>
                        </a:solidFill>
                        <a:latin typeface="Calibri" pitchFamily="34" charset="0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dirty="0" smtClean="0">
                          <a:solidFill>
                            <a:srgbClr val="003300"/>
                          </a:solidFill>
                          <a:latin typeface="Calibri" pitchFamily="34" charset="0"/>
                        </a:rPr>
                        <a:t>0</a:t>
                      </a:r>
                      <a:endParaRPr lang="en-US" sz="2000" dirty="0">
                        <a:solidFill>
                          <a:srgbClr val="003300"/>
                        </a:solidFill>
                        <a:latin typeface="Calibri" pitchFamily="34" charset="0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dirty="0" smtClean="0">
                          <a:solidFill>
                            <a:srgbClr val="003300"/>
                          </a:solidFill>
                          <a:latin typeface="Calibri" pitchFamily="34" charset="0"/>
                        </a:rPr>
                        <a:t>0</a:t>
                      </a:r>
                      <a:endParaRPr lang="en-US" sz="2000" dirty="0">
                        <a:solidFill>
                          <a:srgbClr val="003300"/>
                        </a:solidFill>
                        <a:latin typeface="Calibri" pitchFamily="34" charset="0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dirty="0" smtClean="0">
                          <a:solidFill>
                            <a:srgbClr val="003300"/>
                          </a:solidFill>
                          <a:latin typeface="Calibri" pitchFamily="34" charset="0"/>
                        </a:rPr>
                        <a:t>0</a:t>
                      </a:r>
                      <a:endParaRPr lang="en-US" sz="2000" dirty="0">
                        <a:solidFill>
                          <a:srgbClr val="003300"/>
                        </a:solidFill>
                        <a:latin typeface="Calibri" pitchFamily="34" charset="0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dirty="0" smtClean="0">
                          <a:solidFill>
                            <a:srgbClr val="003300"/>
                          </a:solidFill>
                          <a:latin typeface="Calibri" pitchFamily="34" charset="0"/>
                        </a:rPr>
                        <a:t>0</a:t>
                      </a:r>
                      <a:endParaRPr lang="en-US" sz="2000" dirty="0">
                        <a:solidFill>
                          <a:srgbClr val="003300"/>
                        </a:solidFill>
                        <a:latin typeface="Calibri" pitchFamily="34" charset="0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dirty="0" smtClean="0">
                          <a:solidFill>
                            <a:srgbClr val="003300"/>
                          </a:solidFill>
                          <a:latin typeface="Calibri" pitchFamily="34" charset="0"/>
                        </a:rPr>
                        <a:t>0</a:t>
                      </a:r>
                      <a:endParaRPr lang="en-US" sz="2000" dirty="0">
                        <a:solidFill>
                          <a:srgbClr val="003300"/>
                        </a:solidFill>
                        <a:latin typeface="Calibri" pitchFamily="34" charset="0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Cyrl-RS" sz="2000" dirty="0" smtClean="0">
                          <a:solidFill>
                            <a:srgbClr val="003300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33,10%</a:t>
                      </a:r>
                      <a:endParaRPr lang="en-US" sz="2000" dirty="0">
                        <a:solidFill>
                          <a:srgbClr val="003300"/>
                        </a:solidFill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452438" indent="-452438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solidFill>
                            <a:srgbClr val="003300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Семб.</a:t>
                      </a:r>
                      <a:r>
                        <a:rPr lang="sr-Cyrl-RS" sz="1600" baseline="0" dirty="0" smtClean="0">
                          <a:solidFill>
                            <a:srgbClr val="003300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sr-Cyrl-BA" sz="1600" baseline="0" dirty="0" smtClean="0">
                          <a:solidFill>
                            <a:srgbClr val="003300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и</a:t>
                      </a:r>
                      <a:r>
                        <a:rPr lang="sr-Cyrl-RS" sz="1600" baseline="0" dirty="0" smtClean="0">
                          <a:solidFill>
                            <a:srgbClr val="003300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 Бирач</a:t>
                      </a:r>
                      <a:endParaRPr lang="en-US" sz="1600" dirty="0">
                        <a:solidFill>
                          <a:srgbClr val="003300"/>
                        </a:solidFill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46892" marR="46892" marT="0" marB="0" anchor="ctr">
                    <a:lnL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dirty="0" smtClean="0">
                          <a:solidFill>
                            <a:srgbClr val="003300"/>
                          </a:solidFill>
                          <a:latin typeface="Calibri" pitchFamily="34" charset="0"/>
                        </a:rPr>
                        <a:t>8</a:t>
                      </a:r>
                      <a:endParaRPr lang="en-US" sz="2000" dirty="0">
                        <a:solidFill>
                          <a:srgbClr val="003300"/>
                        </a:solidFill>
                        <a:latin typeface="Calibri" pitchFamily="34" charset="0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dirty="0" smtClean="0">
                          <a:solidFill>
                            <a:srgbClr val="003300"/>
                          </a:solidFill>
                          <a:latin typeface="Calibri" pitchFamily="34" charset="0"/>
                        </a:rPr>
                        <a:t>0</a:t>
                      </a:r>
                      <a:endParaRPr lang="en-US" sz="2000" dirty="0">
                        <a:solidFill>
                          <a:srgbClr val="003300"/>
                        </a:solidFill>
                        <a:latin typeface="Calibri" pitchFamily="34" charset="0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dirty="0" smtClean="0">
                          <a:solidFill>
                            <a:srgbClr val="003300"/>
                          </a:solidFill>
                          <a:latin typeface="Calibri" pitchFamily="34" charset="0"/>
                        </a:rPr>
                        <a:t>2</a:t>
                      </a:r>
                      <a:endParaRPr lang="en-US" sz="2000" dirty="0">
                        <a:solidFill>
                          <a:srgbClr val="003300"/>
                        </a:solidFill>
                        <a:latin typeface="Calibri" pitchFamily="34" charset="0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dirty="0" smtClean="0">
                          <a:solidFill>
                            <a:srgbClr val="003300"/>
                          </a:solidFill>
                          <a:latin typeface="Calibri" pitchFamily="34" charset="0"/>
                        </a:rPr>
                        <a:t>0</a:t>
                      </a:r>
                      <a:endParaRPr lang="en-US" sz="2000" dirty="0">
                        <a:solidFill>
                          <a:srgbClr val="003300"/>
                        </a:solidFill>
                        <a:latin typeface="Calibri" pitchFamily="34" charset="0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dirty="0" smtClean="0">
                          <a:solidFill>
                            <a:srgbClr val="003300"/>
                          </a:solidFill>
                          <a:latin typeface="Calibri" pitchFamily="34" charset="0"/>
                        </a:rPr>
                        <a:t>1</a:t>
                      </a:r>
                      <a:endParaRPr lang="en-US" sz="2000" dirty="0">
                        <a:solidFill>
                          <a:srgbClr val="003300"/>
                        </a:solidFill>
                        <a:latin typeface="Calibri" pitchFamily="34" charset="0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dirty="0" smtClean="0">
                          <a:solidFill>
                            <a:srgbClr val="003300"/>
                          </a:solidFill>
                          <a:latin typeface="Calibri" pitchFamily="34" charset="0"/>
                        </a:rPr>
                        <a:t>0</a:t>
                      </a:r>
                      <a:endParaRPr lang="en-US" sz="2000" dirty="0">
                        <a:solidFill>
                          <a:srgbClr val="003300"/>
                        </a:solidFill>
                        <a:latin typeface="Calibri" pitchFamily="34" charset="0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dirty="0" smtClean="0">
                          <a:solidFill>
                            <a:srgbClr val="003300"/>
                          </a:solidFill>
                          <a:latin typeface="Calibri" pitchFamily="34" charset="0"/>
                        </a:rPr>
                        <a:t>0</a:t>
                      </a:r>
                      <a:endParaRPr lang="en-US" sz="2000" dirty="0">
                        <a:solidFill>
                          <a:srgbClr val="003300"/>
                        </a:solidFill>
                        <a:latin typeface="Calibri" pitchFamily="34" charset="0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dirty="0" smtClean="0">
                          <a:solidFill>
                            <a:srgbClr val="003300"/>
                          </a:solidFill>
                          <a:latin typeface="Calibri" pitchFamily="34" charset="0"/>
                        </a:rPr>
                        <a:t>0</a:t>
                      </a:r>
                      <a:endParaRPr lang="en-US" sz="2000" dirty="0">
                        <a:solidFill>
                          <a:srgbClr val="003300"/>
                        </a:solidFill>
                        <a:latin typeface="Calibri" pitchFamily="34" charset="0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Cyrl-RS" sz="2000" dirty="0" smtClean="0">
                          <a:solidFill>
                            <a:srgbClr val="003300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27,29%</a:t>
                      </a:r>
                      <a:endParaRPr lang="en-US" sz="2000" dirty="0">
                        <a:solidFill>
                          <a:srgbClr val="003300"/>
                        </a:solidFill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452438" indent="-452438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Cyrl-RS" sz="2000" dirty="0" smtClean="0">
                          <a:solidFill>
                            <a:srgbClr val="003300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Сарај.-ром.</a:t>
                      </a:r>
                      <a:endParaRPr lang="en-US" sz="2000" dirty="0">
                        <a:solidFill>
                          <a:srgbClr val="003300"/>
                        </a:solidFill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dirty="0" smtClean="0">
                          <a:solidFill>
                            <a:srgbClr val="003300"/>
                          </a:solidFill>
                          <a:latin typeface="Calibri" pitchFamily="34" charset="0"/>
                        </a:rPr>
                        <a:t>11</a:t>
                      </a:r>
                      <a:endParaRPr lang="en-US" sz="2000" dirty="0">
                        <a:solidFill>
                          <a:srgbClr val="003300"/>
                        </a:solidFill>
                        <a:latin typeface="Calibri" pitchFamily="34" charset="0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dirty="0" smtClean="0">
                          <a:solidFill>
                            <a:srgbClr val="003300"/>
                          </a:solidFill>
                          <a:latin typeface="Calibri" pitchFamily="34" charset="0"/>
                        </a:rPr>
                        <a:t>1</a:t>
                      </a:r>
                      <a:endParaRPr lang="en-US" sz="2000" dirty="0">
                        <a:solidFill>
                          <a:srgbClr val="003300"/>
                        </a:solidFill>
                        <a:latin typeface="Calibri" pitchFamily="34" charset="0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dirty="0" smtClean="0">
                          <a:solidFill>
                            <a:srgbClr val="003300"/>
                          </a:solidFill>
                          <a:latin typeface="Calibri" pitchFamily="34" charset="0"/>
                        </a:rPr>
                        <a:t>3</a:t>
                      </a:r>
                      <a:endParaRPr lang="en-US" sz="2000" dirty="0">
                        <a:solidFill>
                          <a:srgbClr val="003300"/>
                        </a:solidFill>
                        <a:latin typeface="Calibri" pitchFamily="34" charset="0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dirty="0" smtClean="0">
                          <a:solidFill>
                            <a:srgbClr val="003300"/>
                          </a:solidFill>
                          <a:latin typeface="Calibri" pitchFamily="34" charset="0"/>
                        </a:rPr>
                        <a:t>0</a:t>
                      </a:r>
                      <a:endParaRPr lang="en-US" sz="2000" dirty="0">
                        <a:solidFill>
                          <a:srgbClr val="003300"/>
                        </a:solidFill>
                        <a:latin typeface="Calibri" pitchFamily="34" charset="0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dirty="0" smtClean="0">
                          <a:solidFill>
                            <a:srgbClr val="003300"/>
                          </a:solidFill>
                          <a:latin typeface="Calibri" pitchFamily="34" charset="0"/>
                        </a:rPr>
                        <a:t>0</a:t>
                      </a:r>
                      <a:endParaRPr lang="en-US" sz="2000" dirty="0">
                        <a:solidFill>
                          <a:srgbClr val="003300"/>
                        </a:solidFill>
                        <a:latin typeface="Calibri" pitchFamily="34" charset="0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dirty="0" smtClean="0">
                          <a:solidFill>
                            <a:srgbClr val="003300"/>
                          </a:solidFill>
                          <a:latin typeface="Calibri" pitchFamily="34" charset="0"/>
                        </a:rPr>
                        <a:t>0</a:t>
                      </a:r>
                      <a:endParaRPr lang="en-US" sz="2000" dirty="0">
                        <a:solidFill>
                          <a:srgbClr val="003300"/>
                        </a:solidFill>
                        <a:latin typeface="Calibri" pitchFamily="34" charset="0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dirty="0" smtClean="0">
                          <a:solidFill>
                            <a:srgbClr val="003300"/>
                          </a:solidFill>
                          <a:latin typeface="Calibri" pitchFamily="34" charset="0"/>
                        </a:rPr>
                        <a:t>0</a:t>
                      </a:r>
                      <a:endParaRPr lang="en-US" sz="2000" dirty="0">
                        <a:solidFill>
                          <a:srgbClr val="003300"/>
                        </a:solidFill>
                        <a:latin typeface="Calibri" pitchFamily="34" charset="0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dirty="0" smtClean="0">
                          <a:solidFill>
                            <a:srgbClr val="003300"/>
                          </a:solidFill>
                          <a:latin typeface="Calibri" pitchFamily="34" charset="0"/>
                        </a:rPr>
                        <a:t>0</a:t>
                      </a:r>
                      <a:endParaRPr lang="en-US" sz="2000" dirty="0">
                        <a:solidFill>
                          <a:srgbClr val="003300"/>
                        </a:solidFill>
                        <a:latin typeface="Calibri" pitchFamily="34" charset="0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Cyrl-RS" sz="2000" dirty="0" smtClean="0">
                          <a:solidFill>
                            <a:srgbClr val="003300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31,93%</a:t>
                      </a:r>
                      <a:endParaRPr lang="en-US" sz="2000" dirty="0">
                        <a:solidFill>
                          <a:srgbClr val="003300"/>
                        </a:solidFill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452438" indent="-452438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Cyrl-RS" sz="1800" dirty="0" smtClean="0">
                          <a:solidFill>
                            <a:srgbClr val="003300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Херцеговина</a:t>
                      </a:r>
                      <a:endParaRPr lang="en-US" sz="2000" dirty="0">
                        <a:solidFill>
                          <a:srgbClr val="003300"/>
                        </a:solidFill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dirty="0" smtClean="0">
                          <a:solidFill>
                            <a:srgbClr val="003300"/>
                          </a:solidFill>
                          <a:latin typeface="Calibri" pitchFamily="34" charset="0"/>
                        </a:rPr>
                        <a:t>/</a:t>
                      </a:r>
                      <a:endParaRPr lang="en-US" sz="2000" dirty="0">
                        <a:solidFill>
                          <a:srgbClr val="003300"/>
                        </a:solidFill>
                        <a:latin typeface="Calibri" pitchFamily="34" charset="0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dirty="0" smtClean="0">
                          <a:solidFill>
                            <a:srgbClr val="003300"/>
                          </a:solidFill>
                          <a:latin typeface="Calibri" pitchFamily="34" charset="0"/>
                        </a:rPr>
                        <a:t>/</a:t>
                      </a:r>
                      <a:endParaRPr lang="en-US" sz="2000" dirty="0">
                        <a:solidFill>
                          <a:srgbClr val="003300"/>
                        </a:solidFill>
                        <a:latin typeface="Calibri" pitchFamily="34" charset="0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dirty="0" smtClean="0">
                          <a:solidFill>
                            <a:srgbClr val="003300"/>
                          </a:solidFill>
                          <a:latin typeface="Calibri" pitchFamily="34" charset="0"/>
                        </a:rPr>
                        <a:t>/</a:t>
                      </a:r>
                      <a:endParaRPr lang="en-US" sz="2000" dirty="0">
                        <a:solidFill>
                          <a:srgbClr val="003300"/>
                        </a:solidFill>
                        <a:latin typeface="Calibri" pitchFamily="34" charset="0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dirty="0" smtClean="0">
                          <a:solidFill>
                            <a:srgbClr val="003300"/>
                          </a:solidFill>
                          <a:latin typeface="Calibri" pitchFamily="34" charset="0"/>
                        </a:rPr>
                        <a:t>/</a:t>
                      </a:r>
                      <a:endParaRPr lang="en-US" sz="2000" dirty="0">
                        <a:solidFill>
                          <a:srgbClr val="003300"/>
                        </a:solidFill>
                        <a:latin typeface="Calibri" pitchFamily="34" charset="0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dirty="0" smtClean="0">
                          <a:solidFill>
                            <a:srgbClr val="003300"/>
                          </a:solidFill>
                          <a:latin typeface="Calibri" pitchFamily="34" charset="0"/>
                        </a:rPr>
                        <a:t>/</a:t>
                      </a:r>
                      <a:endParaRPr lang="en-US" sz="2000" dirty="0">
                        <a:solidFill>
                          <a:srgbClr val="003300"/>
                        </a:solidFill>
                        <a:latin typeface="Calibri" pitchFamily="34" charset="0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dirty="0" smtClean="0">
                          <a:solidFill>
                            <a:srgbClr val="003300"/>
                          </a:solidFill>
                          <a:latin typeface="Calibri" pitchFamily="34" charset="0"/>
                        </a:rPr>
                        <a:t>/</a:t>
                      </a:r>
                      <a:endParaRPr lang="en-US" sz="2000" dirty="0">
                        <a:solidFill>
                          <a:srgbClr val="003300"/>
                        </a:solidFill>
                        <a:latin typeface="Calibri" pitchFamily="34" charset="0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dirty="0" smtClean="0">
                          <a:solidFill>
                            <a:srgbClr val="003300"/>
                          </a:solidFill>
                          <a:latin typeface="Calibri" pitchFamily="34" charset="0"/>
                        </a:rPr>
                        <a:t>/</a:t>
                      </a:r>
                      <a:endParaRPr lang="en-US" sz="2000" dirty="0">
                        <a:solidFill>
                          <a:srgbClr val="003300"/>
                        </a:solidFill>
                        <a:latin typeface="Calibri" pitchFamily="34" charset="0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dirty="0" smtClean="0">
                          <a:solidFill>
                            <a:srgbClr val="003300"/>
                          </a:solidFill>
                          <a:latin typeface="Calibri" pitchFamily="34" charset="0"/>
                        </a:rPr>
                        <a:t>/</a:t>
                      </a:r>
                      <a:endParaRPr lang="en-US" sz="2000" dirty="0">
                        <a:solidFill>
                          <a:srgbClr val="003300"/>
                        </a:solidFill>
                        <a:latin typeface="Calibri" pitchFamily="34" charset="0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Cyrl-RS" sz="2000" dirty="0" smtClean="0">
                          <a:solidFill>
                            <a:srgbClr val="003300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/</a:t>
                      </a:r>
                      <a:endParaRPr lang="en-US" sz="2000" dirty="0">
                        <a:solidFill>
                          <a:srgbClr val="003300"/>
                        </a:solidFill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452438" indent="-452438"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Cyrl-RS" sz="2000" b="1" dirty="0" smtClean="0">
                          <a:solidFill>
                            <a:srgbClr val="003300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Укупно:</a:t>
                      </a:r>
                      <a:endParaRPr lang="en-US" sz="2000" b="1" dirty="0">
                        <a:solidFill>
                          <a:srgbClr val="003300"/>
                        </a:solidFill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b="1" dirty="0" smtClean="0">
                          <a:solidFill>
                            <a:srgbClr val="003300"/>
                          </a:solidFill>
                          <a:latin typeface="Calibri" pitchFamily="34" charset="0"/>
                        </a:rPr>
                        <a:t>34</a:t>
                      </a:r>
                    </a:p>
                    <a:p>
                      <a:pPr algn="ctr"/>
                      <a:r>
                        <a:rPr lang="sr-Cyrl-RS" sz="1400" b="1" dirty="0" smtClean="0">
                          <a:solidFill>
                            <a:srgbClr val="003300"/>
                          </a:solidFill>
                          <a:latin typeface="Calibri" pitchFamily="34" charset="0"/>
                        </a:rPr>
                        <a:t>(56,67%)</a:t>
                      </a:r>
                      <a:endParaRPr lang="en-US" sz="1400" b="1" dirty="0">
                        <a:solidFill>
                          <a:srgbClr val="003300"/>
                        </a:solidFill>
                        <a:latin typeface="Calibri" pitchFamily="34" charset="0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b="1" dirty="0" smtClean="0">
                          <a:solidFill>
                            <a:srgbClr val="003300"/>
                          </a:solidFill>
                          <a:latin typeface="Calibri" pitchFamily="34" charset="0"/>
                        </a:rPr>
                        <a:t>6</a:t>
                      </a:r>
                    </a:p>
                    <a:p>
                      <a:pPr algn="ctr"/>
                      <a:r>
                        <a:rPr lang="sr-Cyrl-RS" sz="1400" b="1" dirty="0" smtClean="0">
                          <a:solidFill>
                            <a:srgbClr val="003300"/>
                          </a:solidFill>
                          <a:latin typeface="Calibri" pitchFamily="34" charset="0"/>
                        </a:rPr>
                        <a:t>(10,00%)</a:t>
                      </a:r>
                      <a:endParaRPr lang="en-US" sz="1400" b="1" dirty="0">
                        <a:solidFill>
                          <a:srgbClr val="003300"/>
                        </a:solidFill>
                        <a:latin typeface="Calibri" pitchFamily="34" charset="0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b="1" dirty="0" smtClean="0">
                          <a:solidFill>
                            <a:srgbClr val="003300"/>
                          </a:solidFill>
                          <a:latin typeface="Calibri" pitchFamily="34" charset="0"/>
                        </a:rPr>
                        <a:t>16</a:t>
                      </a:r>
                    </a:p>
                    <a:p>
                      <a:pPr algn="ctr"/>
                      <a:r>
                        <a:rPr lang="sr-Cyrl-RS" sz="1600" b="1" dirty="0" smtClean="0">
                          <a:solidFill>
                            <a:srgbClr val="003300"/>
                          </a:solidFill>
                          <a:latin typeface="Calibri" pitchFamily="34" charset="0"/>
                        </a:rPr>
                        <a:t>(26,67%)</a:t>
                      </a:r>
                      <a:endParaRPr lang="en-US" sz="1600" b="1" dirty="0">
                        <a:solidFill>
                          <a:srgbClr val="003300"/>
                        </a:solidFill>
                        <a:latin typeface="Calibri" pitchFamily="34" charset="0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b="1" dirty="0" smtClean="0">
                          <a:solidFill>
                            <a:srgbClr val="003300"/>
                          </a:solidFill>
                          <a:latin typeface="Calibri" pitchFamily="34" charset="0"/>
                        </a:rPr>
                        <a:t>1</a:t>
                      </a:r>
                    </a:p>
                    <a:p>
                      <a:pPr algn="ctr"/>
                      <a:r>
                        <a:rPr lang="sr-Cyrl-RS" sz="1600" b="1" dirty="0" smtClean="0">
                          <a:solidFill>
                            <a:srgbClr val="003300"/>
                          </a:solidFill>
                          <a:latin typeface="Calibri" pitchFamily="34" charset="0"/>
                        </a:rPr>
                        <a:t>(1,66%)</a:t>
                      </a:r>
                      <a:endParaRPr lang="en-US" sz="1600" b="1" dirty="0">
                        <a:solidFill>
                          <a:srgbClr val="003300"/>
                        </a:solidFill>
                        <a:latin typeface="Calibri" pitchFamily="34" charset="0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b="1" dirty="0" smtClean="0">
                          <a:solidFill>
                            <a:srgbClr val="003300"/>
                          </a:solidFill>
                          <a:latin typeface="Calibri" pitchFamily="34" charset="0"/>
                        </a:rPr>
                        <a:t>3</a:t>
                      </a:r>
                    </a:p>
                    <a:p>
                      <a:pPr algn="ctr"/>
                      <a:r>
                        <a:rPr lang="sr-Cyrl-RS" sz="1600" b="1" dirty="0" smtClean="0">
                          <a:solidFill>
                            <a:srgbClr val="003300"/>
                          </a:solidFill>
                          <a:latin typeface="Calibri" pitchFamily="34" charset="0"/>
                        </a:rPr>
                        <a:t>(5,00%)</a:t>
                      </a:r>
                      <a:endParaRPr lang="en-US" sz="1600" b="1" dirty="0">
                        <a:solidFill>
                          <a:srgbClr val="003300"/>
                        </a:solidFill>
                        <a:latin typeface="Calibri" pitchFamily="34" charset="0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b="1" dirty="0" smtClean="0">
                          <a:solidFill>
                            <a:srgbClr val="003300"/>
                          </a:solidFill>
                          <a:latin typeface="Calibri" pitchFamily="34" charset="0"/>
                        </a:rPr>
                        <a:t>/</a:t>
                      </a:r>
                      <a:endParaRPr lang="en-US" sz="2000" b="1" dirty="0">
                        <a:solidFill>
                          <a:srgbClr val="003300"/>
                        </a:solidFill>
                        <a:latin typeface="Calibri" pitchFamily="34" charset="0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b="1" dirty="0" smtClean="0">
                          <a:solidFill>
                            <a:srgbClr val="003300"/>
                          </a:solidFill>
                          <a:latin typeface="Calibri" pitchFamily="34" charset="0"/>
                        </a:rPr>
                        <a:t>/</a:t>
                      </a:r>
                      <a:endParaRPr lang="en-US" sz="2000" b="1" dirty="0">
                        <a:solidFill>
                          <a:srgbClr val="003300"/>
                        </a:solidFill>
                        <a:latin typeface="Calibri" pitchFamily="34" charset="0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b="1" dirty="0" smtClean="0">
                          <a:solidFill>
                            <a:srgbClr val="003300"/>
                          </a:solidFill>
                          <a:latin typeface="Calibri" pitchFamily="34" charset="0"/>
                        </a:rPr>
                        <a:t>/</a:t>
                      </a:r>
                      <a:endParaRPr lang="en-US" sz="2000" b="1" dirty="0">
                        <a:solidFill>
                          <a:srgbClr val="003300"/>
                        </a:solidFill>
                        <a:latin typeface="Calibri" pitchFamily="34" charset="0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b="1" dirty="0" smtClean="0">
                          <a:solidFill>
                            <a:srgbClr val="003300"/>
                          </a:solidFill>
                          <a:latin typeface="Calibri" pitchFamily="34" charset="0"/>
                        </a:rPr>
                        <a:t>37,72%</a:t>
                      </a:r>
                      <a:endParaRPr lang="en-US" sz="2000" b="1" dirty="0">
                        <a:solidFill>
                          <a:srgbClr val="003300"/>
                        </a:solidFill>
                        <a:latin typeface="Calibri" pitchFamily="34" charset="0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1746" name="AutoShape 2"/>
          <p:cNvCxnSpPr>
            <a:cxnSpLocks noChangeShapeType="1"/>
          </p:cNvCxnSpPr>
          <p:nvPr/>
        </p:nvCxnSpPr>
        <p:spPr bwMode="auto">
          <a:xfrm>
            <a:off x="2590800" y="2286000"/>
            <a:ext cx="5181600" cy="0"/>
          </a:xfrm>
          <a:prstGeom prst="straightConnector1">
            <a:avLst/>
          </a:prstGeom>
          <a:noFill/>
          <a:ln w="19050">
            <a:solidFill>
              <a:srgbClr val="C00000"/>
            </a:solidFill>
            <a:round/>
            <a:headEnd/>
            <a:tailEnd/>
          </a:ln>
        </p:spPr>
      </p:cxnSp>
      <p:graphicFrame>
        <p:nvGraphicFramePr>
          <p:cNvPr id="4" name="Chart 3"/>
          <p:cNvGraphicFramePr/>
          <p:nvPr/>
        </p:nvGraphicFramePr>
        <p:xfrm>
          <a:off x="1371600" y="1066800"/>
          <a:ext cx="5486400" cy="3886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381000"/>
            <a:ext cx="7239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2400" b="1" dirty="0" smtClean="0">
                <a:solidFill>
                  <a:srgbClr val="003300"/>
                </a:solidFill>
              </a:rPr>
              <a:t>Такмичења у Републици Срспкој: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3400" y="838200"/>
            <a:ext cx="5340373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Cyrl-RS" sz="2400" u="sng" dirty="0" smtClean="0"/>
              <a:t>Основци:</a:t>
            </a:r>
          </a:p>
          <a:p>
            <a:pPr marL="342900" indent="-342900">
              <a:buAutoNum type="arabicPeriod"/>
            </a:pPr>
            <a:r>
              <a:rPr lang="sr-Cyrl-BA" sz="2400" dirty="0" smtClean="0"/>
              <a:t>Ш</a:t>
            </a:r>
            <a:r>
              <a:rPr lang="sr-Cyrl-RS" sz="2400" dirty="0" smtClean="0"/>
              <a:t>колско,</a:t>
            </a:r>
          </a:p>
          <a:p>
            <a:pPr marL="342900" indent="-342900">
              <a:buAutoNum type="arabicPeriod"/>
            </a:pPr>
            <a:r>
              <a:rPr lang="sr-Cyrl-BA" sz="2400" dirty="0" smtClean="0"/>
              <a:t>О</a:t>
            </a:r>
            <a:r>
              <a:rPr lang="sr-Cyrl-RS" sz="2400" dirty="0" smtClean="0"/>
              <a:t>пштинско,</a:t>
            </a:r>
          </a:p>
          <a:p>
            <a:pPr marL="342900" indent="-342900">
              <a:buAutoNum type="arabicPeriod"/>
            </a:pPr>
            <a:r>
              <a:rPr lang="sr-Cyrl-BA" sz="2400" dirty="0" smtClean="0"/>
              <a:t>Р</a:t>
            </a:r>
            <a:r>
              <a:rPr lang="sr-Cyrl-RS" sz="2400" dirty="0" smtClean="0"/>
              <a:t>егионално,</a:t>
            </a:r>
          </a:p>
          <a:p>
            <a:pPr marL="342900" indent="-342900">
              <a:buAutoNum type="arabicPeriod"/>
            </a:pPr>
            <a:r>
              <a:rPr lang="sr-Cyrl-BA" sz="2400" dirty="0" smtClean="0"/>
              <a:t>Р</a:t>
            </a:r>
            <a:r>
              <a:rPr lang="sr-Cyrl-RS" sz="2400" dirty="0" smtClean="0"/>
              <a:t>епубличко,</a:t>
            </a:r>
          </a:p>
          <a:p>
            <a:pPr marL="342900" indent="-342900">
              <a:buAutoNum type="arabicPeriod"/>
            </a:pPr>
            <a:r>
              <a:rPr lang="sr-Cyrl-BA" sz="2400" dirty="0" smtClean="0"/>
              <a:t>ЈБХОИ,</a:t>
            </a:r>
          </a:p>
          <a:p>
            <a:pPr marL="342900" indent="-342900">
              <a:buAutoNum type="arabicPeriod"/>
            </a:pPr>
            <a:r>
              <a:rPr lang="sr-Cyrl-BA" sz="2400" dirty="0" smtClean="0">
                <a:solidFill>
                  <a:srgbClr val="FF0000"/>
                </a:solidFill>
              </a:rPr>
              <a:t>Јуниорска балканијада,</a:t>
            </a:r>
          </a:p>
          <a:p>
            <a:pPr marL="342900" indent="-342900">
              <a:buAutoNum type="arabicPeriod"/>
            </a:pPr>
            <a:r>
              <a:rPr lang="sr-Cyrl-BA" sz="2400" dirty="0" smtClean="0"/>
              <a:t>Европска информатичка олимпијада</a:t>
            </a:r>
            <a:endParaRPr lang="en-US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4876800" y="3810000"/>
            <a:ext cx="4104137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Cyrl-RS" sz="2400" u="sng" dirty="0" smtClean="0"/>
              <a:t>Средњошколци:</a:t>
            </a:r>
          </a:p>
          <a:p>
            <a:pPr marL="342900" indent="-342900">
              <a:buAutoNum type="arabicPeriod"/>
            </a:pPr>
            <a:r>
              <a:rPr lang="sr-Cyrl-BA" sz="2400" dirty="0" smtClean="0"/>
              <a:t>Ш</a:t>
            </a:r>
            <a:r>
              <a:rPr lang="sr-Cyrl-RS" sz="2400" dirty="0" smtClean="0"/>
              <a:t>колско,</a:t>
            </a:r>
          </a:p>
          <a:p>
            <a:pPr marL="342900" indent="-342900">
              <a:buAutoNum type="arabicPeriod"/>
            </a:pPr>
            <a:r>
              <a:rPr lang="sr-Cyrl-BA" sz="2400" dirty="0" smtClean="0"/>
              <a:t>Р</a:t>
            </a:r>
            <a:r>
              <a:rPr lang="sr-Cyrl-RS" sz="2400" dirty="0" smtClean="0"/>
              <a:t>егионално,</a:t>
            </a:r>
          </a:p>
          <a:p>
            <a:pPr marL="342900" indent="-342900">
              <a:buAutoNum type="arabicPeriod"/>
            </a:pPr>
            <a:r>
              <a:rPr lang="sr-Cyrl-BA" sz="2400" dirty="0" smtClean="0"/>
              <a:t>Р</a:t>
            </a:r>
            <a:r>
              <a:rPr lang="sr-Cyrl-RS" sz="2400" dirty="0" smtClean="0"/>
              <a:t>епубличко,</a:t>
            </a:r>
          </a:p>
          <a:p>
            <a:pPr marL="342900" indent="-342900">
              <a:buAutoNum type="arabicPeriod"/>
            </a:pPr>
            <a:r>
              <a:rPr lang="sr-Cyrl-BA" sz="2400" dirty="0" smtClean="0"/>
              <a:t>БХОИ,</a:t>
            </a:r>
          </a:p>
          <a:p>
            <a:pPr marL="342900" indent="-342900">
              <a:buAutoNum type="arabicPeriod"/>
            </a:pPr>
            <a:r>
              <a:rPr lang="sr-Cyrl-BA" sz="2400" dirty="0" smtClean="0">
                <a:solidFill>
                  <a:srgbClr val="FF0000"/>
                </a:solidFill>
              </a:rPr>
              <a:t>Балканијада,</a:t>
            </a:r>
          </a:p>
          <a:p>
            <a:pPr marL="342900" indent="-342900">
              <a:buAutoNum type="arabicPeriod"/>
            </a:pPr>
            <a:r>
              <a:rPr lang="sr-Cyrl-BA" sz="2400" dirty="0" smtClean="0"/>
              <a:t>Информатичка олимпијада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304800" y="675619"/>
            <a:ext cx="83820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Републичко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такмичење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је</a:t>
            </a:r>
            <a:r>
              <a:rPr lang="sr-Cyrl-RS" sz="2400" dirty="0">
                <a:solidFill>
                  <a:srgbClr val="0033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одржано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2</a:t>
            </a:r>
            <a:r>
              <a:rPr lang="sr-Cyrl-RS" sz="2400" dirty="0" smtClean="0">
                <a:solidFill>
                  <a:srgbClr val="0033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9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 </a:t>
            </a:r>
            <a:r>
              <a:rPr kumimoji="0" lang="sr-Cyrl-RS" sz="24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маја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20</a:t>
            </a:r>
            <a:r>
              <a:rPr kumimoji="0" lang="sr-Cyrl-RS" sz="24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21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године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sr-Cyrl-RS" sz="24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(домаћин</a:t>
            </a:r>
            <a:r>
              <a:rPr kumimoji="0" lang="sr-Cyrl-RS" sz="2400" b="0" i="0" u="none" strike="noStrike" cap="none" normalizeH="0" dirty="0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ЈУ Техмичка школа у Градишци).</a:t>
            </a:r>
            <a:endParaRPr kumimoji="0" lang="sr-Cyrl-RS" sz="2400" b="0" i="0" u="none" strike="noStrike" cap="none" normalizeH="0" baseline="0" dirty="0" smtClean="0">
              <a:ln>
                <a:noFill/>
              </a:ln>
              <a:solidFill>
                <a:srgbClr val="003300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r-Cyrl-RS" sz="2400" dirty="0" smtClean="0">
                <a:solidFill>
                  <a:srgbClr val="0033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На такмичењу је учествовало 25 најбољих ученика: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0" y="5029200"/>
          <a:ext cx="8839197" cy="1386840"/>
        </p:xfrm>
        <a:graphic>
          <a:graphicData uri="http://schemas.openxmlformats.org/drawingml/2006/table">
            <a:tbl>
              <a:tblPr/>
              <a:tblGrid>
                <a:gridCol w="1233377"/>
                <a:gridCol w="753730"/>
                <a:gridCol w="822251"/>
                <a:gridCol w="822251"/>
                <a:gridCol w="890772"/>
                <a:gridCol w="822251"/>
                <a:gridCol w="822251"/>
                <a:gridCol w="890772"/>
                <a:gridCol w="890771"/>
                <a:gridCol w="890771"/>
              </a:tblGrid>
              <a:tr h="0">
                <a:tc>
                  <a:txBody>
                    <a:bodyPr/>
                    <a:lstStyle/>
                    <a:p>
                      <a:pPr marL="452438" indent="-452438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2000" dirty="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46892" marR="46892" marT="0" marB="0" anchor="ctr">
                    <a:lnL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8">
                  <a:txBody>
                    <a:bodyPr/>
                    <a:lstStyle/>
                    <a:p>
                      <a:pPr marL="453390" indent="-226695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err="1">
                          <a:latin typeface="Calibri" pitchFamily="34" charset="0"/>
                          <a:ea typeface="Calibri"/>
                          <a:cs typeface="Times New Roman"/>
                        </a:rPr>
                        <a:t>Освојени</a:t>
                      </a:r>
                      <a:r>
                        <a:rPr lang="en-US" sz="2000" dirty="0">
                          <a:latin typeface="Calibri" pitchFamily="34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000" dirty="0" err="1">
                          <a:latin typeface="Calibri" pitchFamily="34" charset="0"/>
                          <a:ea typeface="Calibri"/>
                          <a:cs typeface="Times New Roman"/>
                        </a:rPr>
                        <a:t>број</a:t>
                      </a:r>
                      <a:r>
                        <a:rPr lang="en-US" sz="2000" dirty="0">
                          <a:latin typeface="Calibri" pitchFamily="34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000" dirty="0" err="1">
                          <a:latin typeface="Calibri" pitchFamily="34" charset="0"/>
                          <a:ea typeface="Calibri"/>
                          <a:cs typeface="Times New Roman"/>
                        </a:rPr>
                        <a:t>бодова</a:t>
                      </a:r>
                      <a:endParaRPr lang="en-US" sz="2000" dirty="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3390" indent="-226695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2000" dirty="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453390" indent="-226695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2000" dirty="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Calibri" pitchFamily="34" charset="0"/>
                          <a:ea typeface="Calibri"/>
                          <a:cs typeface="Times New Roman"/>
                        </a:rPr>
                        <a:t>&lt;45%</a:t>
                      </a: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Calibri" pitchFamily="34" charset="0"/>
                          <a:ea typeface="Calibri"/>
                          <a:cs typeface="Times New Roman"/>
                        </a:rPr>
                        <a:t>45-55%</a:t>
                      </a: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Calibri" pitchFamily="34" charset="0"/>
                          <a:ea typeface="Calibri"/>
                          <a:cs typeface="Times New Roman"/>
                        </a:rPr>
                        <a:t>56-65%</a:t>
                      </a: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Calibri" pitchFamily="34" charset="0"/>
                          <a:ea typeface="Calibri"/>
                          <a:cs typeface="Times New Roman"/>
                        </a:rPr>
                        <a:t>66-75%</a:t>
                      </a: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Calibri" pitchFamily="34" charset="0"/>
                          <a:ea typeface="Calibri"/>
                          <a:cs typeface="Times New Roman"/>
                        </a:rPr>
                        <a:t>76-85%</a:t>
                      </a: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Calibri" pitchFamily="34" charset="0"/>
                          <a:ea typeface="Calibri"/>
                          <a:cs typeface="Times New Roman"/>
                        </a:rPr>
                        <a:t>86-95%</a:t>
                      </a: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Calibri" pitchFamily="34" charset="0"/>
                          <a:ea typeface="Calibri"/>
                          <a:cs typeface="Times New Roman"/>
                        </a:rPr>
                        <a:t>95-99%</a:t>
                      </a: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Calibri" pitchFamily="34" charset="0"/>
                          <a:ea typeface="Calibri"/>
                          <a:cs typeface="Times New Roman"/>
                        </a:rPr>
                        <a:t>100%</a:t>
                      </a: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Cyrl-RS" sz="1800" dirty="0" smtClean="0">
                          <a:latin typeface="Calibri" pitchFamily="34" charset="0"/>
                          <a:ea typeface="Calibri"/>
                          <a:cs typeface="Times New Roman"/>
                        </a:rPr>
                        <a:t>Просјек</a:t>
                      </a:r>
                      <a:endParaRPr lang="en-US" sz="1800" dirty="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452438" indent="-452438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Cyrl-RS" sz="1800" dirty="0" smtClean="0">
                          <a:latin typeface="Calibri" pitchFamily="34" charset="0"/>
                          <a:ea typeface="Calibri"/>
                          <a:cs typeface="Times New Roman"/>
                        </a:rPr>
                        <a:t>Бр. ученика</a:t>
                      </a:r>
                      <a:endParaRPr lang="en-US" sz="1800" dirty="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Cyrl-RS" sz="2000" dirty="0" smtClean="0">
                          <a:latin typeface="Calibri" pitchFamily="34" charset="0"/>
                          <a:ea typeface="Calibri"/>
                          <a:cs typeface="Times New Roman"/>
                        </a:rPr>
                        <a:t>12</a:t>
                      </a:r>
                    </a:p>
                    <a:p>
                      <a:pPr marL="452438" indent="-452438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Cyrl-RS" sz="1400" dirty="0" smtClean="0">
                          <a:latin typeface="Calibri" pitchFamily="34" charset="0"/>
                          <a:ea typeface="Calibri"/>
                          <a:cs typeface="Times New Roman"/>
                        </a:rPr>
                        <a:t>(48,00%)</a:t>
                      </a:r>
                      <a:endParaRPr lang="en-US" sz="1400" dirty="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Cyrl-RS" sz="2000" dirty="0" smtClean="0">
                          <a:latin typeface="Calibri" pitchFamily="34" charset="0"/>
                          <a:ea typeface="Calibri"/>
                          <a:cs typeface="Times New Roman"/>
                        </a:rPr>
                        <a:t>4</a:t>
                      </a:r>
                    </a:p>
                    <a:p>
                      <a:pPr marL="452438" indent="-452438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Cyrl-RS" sz="1500" dirty="0" smtClean="0">
                          <a:latin typeface="Calibri" pitchFamily="34" charset="0"/>
                          <a:ea typeface="Calibri"/>
                          <a:cs typeface="Times New Roman"/>
                        </a:rPr>
                        <a:t>(16,00%)</a:t>
                      </a:r>
                      <a:endParaRPr lang="en-US" sz="1500" dirty="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Cyrl-RS" sz="2000" dirty="0" smtClean="0">
                          <a:latin typeface="Calibri" pitchFamily="34" charset="0"/>
                          <a:ea typeface="Calibri"/>
                          <a:cs typeface="Times New Roman"/>
                        </a:rPr>
                        <a:t>3</a:t>
                      </a:r>
                    </a:p>
                    <a:p>
                      <a:pPr marL="452438" marR="0" indent="-452438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sz="1500" dirty="0" smtClean="0">
                          <a:latin typeface="Calibri" pitchFamily="34" charset="0"/>
                          <a:ea typeface="Calibri"/>
                          <a:cs typeface="Times New Roman"/>
                        </a:rPr>
                        <a:t>(12,00%)</a:t>
                      </a:r>
                      <a:endParaRPr lang="en-US" sz="1500" dirty="0" smtClean="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Cyrl-RS" sz="2000" dirty="0" smtClean="0">
                          <a:latin typeface="Calibri" pitchFamily="34" charset="0"/>
                          <a:ea typeface="Calibri"/>
                          <a:cs typeface="Times New Roman"/>
                        </a:rPr>
                        <a:t>3</a:t>
                      </a:r>
                    </a:p>
                    <a:p>
                      <a:pPr marL="452438" indent="-452438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latin typeface="Calibri" pitchFamily="34" charset="0"/>
                          <a:ea typeface="Calibri"/>
                          <a:cs typeface="Times New Roman"/>
                        </a:rPr>
                        <a:t>(12,00%)</a:t>
                      </a:r>
                      <a:endParaRPr lang="en-US" sz="1600" dirty="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Cyrl-RS" sz="2000" dirty="0" smtClean="0">
                          <a:latin typeface="Calibri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  <a:p>
                      <a:pPr marL="452438" indent="-452438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latin typeface="Calibri" pitchFamily="34" charset="0"/>
                          <a:ea typeface="Calibri"/>
                          <a:cs typeface="Times New Roman"/>
                        </a:rPr>
                        <a:t>(4,00%)</a:t>
                      </a:r>
                      <a:endParaRPr lang="en-US" sz="1600" dirty="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Cyrl-RS" sz="2000" dirty="0" smtClean="0">
                          <a:latin typeface="Calibri" pitchFamily="34" charset="0"/>
                          <a:ea typeface="Calibri"/>
                          <a:cs typeface="Times New Roman"/>
                        </a:rPr>
                        <a:t>2</a:t>
                      </a:r>
                    </a:p>
                    <a:p>
                      <a:pPr marL="452438" indent="-452438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Cyrl-RS" sz="1600" dirty="0" smtClean="0">
                          <a:latin typeface="Calibri" pitchFamily="34" charset="0"/>
                          <a:ea typeface="Calibri"/>
                          <a:cs typeface="Times New Roman"/>
                        </a:rPr>
                        <a:t>(8,00%)</a:t>
                      </a:r>
                      <a:endParaRPr lang="en-US" sz="1600" dirty="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Cyrl-RS" sz="2000" dirty="0" smtClean="0">
                          <a:latin typeface="Calibri" pitchFamily="34" charset="0"/>
                          <a:ea typeface="Calibri"/>
                          <a:cs typeface="Times New Roman"/>
                        </a:rPr>
                        <a:t>0</a:t>
                      </a:r>
                      <a:endParaRPr lang="en-US" sz="2000" dirty="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46892" marR="468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Cyrl-RS" sz="2000" dirty="0" smtClean="0">
                          <a:latin typeface="Calibri" pitchFamily="34" charset="0"/>
                          <a:ea typeface="Calibri"/>
                          <a:cs typeface="Times New Roman"/>
                        </a:rPr>
                        <a:t>0</a:t>
                      </a:r>
                      <a:endParaRPr lang="en-US" sz="2000" dirty="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46892" marR="468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Cyrl-RS" sz="2000" dirty="0" smtClean="0">
                          <a:latin typeface="Calibri" pitchFamily="34" charset="0"/>
                          <a:ea typeface="Calibri"/>
                          <a:cs typeface="Times New Roman"/>
                        </a:rPr>
                        <a:t>46,72%</a:t>
                      </a:r>
                      <a:endParaRPr lang="en-US" sz="2000" dirty="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46892" marR="468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2362200" y="1905000"/>
          <a:ext cx="6119848" cy="1371600"/>
        </p:xfrm>
        <a:graphic>
          <a:graphicData uri="http://schemas.openxmlformats.org/drawingml/2006/table">
            <a:tbl>
              <a:tblPr/>
              <a:tblGrid>
                <a:gridCol w="1148146"/>
                <a:gridCol w="1148146"/>
                <a:gridCol w="1146796"/>
                <a:gridCol w="1338380"/>
                <a:gridCol w="1338380"/>
              </a:tblGrid>
              <a:tr h="0">
                <a:tc gridSpan="5">
                  <a:txBody>
                    <a:bodyPr/>
                    <a:lstStyle/>
                    <a:p>
                      <a:pPr marL="453390" indent="-226695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err="1">
                          <a:latin typeface="+mn-lt"/>
                          <a:ea typeface="Calibri"/>
                          <a:cs typeface="Times New Roman"/>
                        </a:rPr>
                        <a:t>Број</a:t>
                      </a:r>
                      <a:r>
                        <a:rPr lang="en-US" sz="2000" dirty="0"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000" dirty="0" err="1">
                          <a:latin typeface="+mn-lt"/>
                          <a:ea typeface="Calibri"/>
                          <a:cs typeface="Times New Roman"/>
                        </a:rPr>
                        <a:t>ученика</a:t>
                      </a:r>
                      <a:r>
                        <a:rPr lang="en-US" sz="2000" dirty="0"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000" dirty="0" err="1" smtClean="0">
                          <a:latin typeface="+mn-lt"/>
                          <a:ea typeface="Calibri"/>
                          <a:cs typeface="Times New Roman"/>
                        </a:rPr>
                        <a:t>по</a:t>
                      </a:r>
                      <a:r>
                        <a:rPr lang="en-US" sz="2000" dirty="0" smtClean="0"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000" dirty="0" err="1">
                          <a:latin typeface="+mn-lt"/>
                          <a:ea typeface="Calibri"/>
                          <a:cs typeface="Times New Roman"/>
                        </a:rPr>
                        <a:t>разредима</a:t>
                      </a:r>
                      <a:endParaRPr lang="en-US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6446" marR="46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 marL="453390" indent="-22669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Cyrl-RS" sz="2000" dirty="0" smtClean="0">
                          <a:latin typeface="+mn-lt"/>
                          <a:ea typeface="Calibri"/>
                          <a:cs typeface="Times New Roman"/>
                        </a:rPr>
                        <a:t>1</a:t>
                      </a:r>
                      <a:r>
                        <a:rPr lang="en-US" sz="2000" dirty="0" smtClean="0">
                          <a:latin typeface="+mn-lt"/>
                          <a:ea typeface="Calibri"/>
                          <a:cs typeface="Times New Roman"/>
                        </a:rPr>
                        <a:t>.</a:t>
                      </a:r>
                      <a:endParaRPr lang="en-US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6446" marR="46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3390" indent="-22669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Cyrl-RS" sz="2000" dirty="0" smtClean="0">
                          <a:latin typeface="+mn-lt"/>
                          <a:ea typeface="Calibri"/>
                          <a:cs typeface="Times New Roman"/>
                        </a:rPr>
                        <a:t>2</a:t>
                      </a:r>
                      <a:r>
                        <a:rPr lang="en-US" sz="2000" dirty="0" smtClean="0">
                          <a:latin typeface="+mn-lt"/>
                          <a:ea typeface="Calibri"/>
                          <a:cs typeface="Times New Roman"/>
                        </a:rPr>
                        <a:t>.</a:t>
                      </a:r>
                      <a:endParaRPr lang="en-US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6446" marR="46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3390" indent="-22669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Cyrl-RS" sz="2000" dirty="0" smtClean="0">
                          <a:latin typeface="+mn-lt"/>
                          <a:ea typeface="Calibri"/>
                          <a:cs typeface="Times New Roman"/>
                        </a:rPr>
                        <a:t>3</a:t>
                      </a:r>
                      <a:r>
                        <a:rPr lang="en-US" sz="2000" dirty="0" smtClean="0">
                          <a:latin typeface="+mn-lt"/>
                          <a:ea typeface="Calibri"/>
                          <a:cs typeface="Times New Roman"/>
                        </a:rPr>
                        <a:t>.</a:t>
                      </a:r>
                      <a:endParaRPr lang="en-US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6446" marR="46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3390" indent="-22669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Cyrl-RS" sz="2000" dirty="0" smtClean="0">
                          <a:latin typeface="+mn-lt"/>
                          <a:ea typeface="Calibri"/>
                          <a:cs typeface="Times New Roman"/>
                        </a:rPr>
                        <a:t>4</a:t>
                      </a:r>
                      <a:r>
                        <a:rPr lang="en-US" sz="2000" dirty="0" smtClean="0">
                          <a:latin typeface="+mn-lt"/>
                          <a:ea typeface="Calibri"/>
                          <a:cs typeface="Times New Roman"/>
                        </a:rPr>
                        <a:t>.</a:t>
                      </a:r>
                      <a:endParaRPr lang="en-US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6446" marR="46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3390" indent="-22669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err="1">
                          <a:latin typeface="+mn-lt"/>
                          <a:ea typeface="Calibri"/>
                          <a:cs typeface="Times New Roman"/>
                        </a:rPr>
                        <a:t>Укупно</a:t>
                      </a:r>
                      <a:endParaRPr lang="en-US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6446" marR="46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1940">
                <a:tc>
                  <a:txBody>
                    <a:bodyPr/>
                    <a:lstStyle/>
                    <a:p>
                      <a:pPr marL="453390" indent="-22669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Cyrl-RS" sz="2000" dirty="0" smtClean="0">
                          <a:latin typeface="+mn-lt"/>
                          <a:ea typeface="Calibri"/>
                          <a:cs typeface="Times New Roman"/>
                        </a:rPr>
                        <a:t>3</a:t>
                      </a:r>
                      <a:endParaRPr lang="en-US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6446" marR="46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3390" indent="-22669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Cyrl-RS" sz="2000" dirty="0" smtClean="0">
                          <a:latin typeface="+mn-lt"/>
                          <a:ea typeface="Calibri"/>
                          <a:cs typeface="Times New Roman"/>
                        </a:rPr>
                        <a:t>5</a:t>
                      </a:r>
                      <a:endParaRPr lang="en-US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6446" marR="46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3390" indent="-22669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Cyrl-RS" sz="2000" dirty="0" smtClean="0">
                          <a:latin typeface="+mn-lt"/>
                          <a:ea typeface="Calibri"/>
                          <a:cs typeface="Times New Roman"/>
                        </a:rPr>
                        <a:t>8</a:t>
                      </a:r>
                      <a:endParaRPr lang="en-US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6446" marR="46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3390" indent="-22669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Cyrl-RS" sz="2000" dirty="0" smtClean="0">
                          <a:latin typeface="+mn-lt"/>
                          <a:ea typeface="Calibri"/>
                          <a:cs typeface="Times New Roman"/>
                        </a:rPr>
                        <a:t>9</a:t>
                      </a:r>
                      <a:endParaRPr lang="en-US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6446" marR="46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3390" indent="-22669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Cyrl-RS" sz="2000" dirty="0" smtClean="0">
                          <a:latin typeface="+mn-lt"/>
                          <a:ea typeface="Calibri"/>
                          <a:cs typeface="Times New Roman"/>
                        </a:rPr>
                        <a:t>25</a:t>
                      </a:r>
                      <a:endParaRPr lang="en-US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6446" marR="464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609600" y="4114800"/>
            <a:ext cx="6019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2000" dirty="0" smtClean="0"/>
              <a:t>Постигнучћа ученика приказана су у Табели: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3400" y="457200"/>
            <a:ext cx="762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2000" dirty="0" smtClean="0">
                <a:solidFill>
                  <a:srgbClr val="003300"/>
                </a:solidFill>
              </a:rPr>
              <a:t>Појединачна постигнућа ученика на Републичком такмичењу:</a:t>
            </a:r>
            <a:endParaRPr lang="en-US" sz="2000" dirty="0">
              <a:solidFill>
                <a:srgbClr val="003300"/>
              </a:solidFill>
            </a:endParaRPr>
          </a:p>
        </p:txBody>
      </p:sp>
      <p:cxnSp>
        <p:nvCxnSpPr>
          <p:cNvPr id="32770" name="AutoShape 2"/>
          <p:cNvCxnSpPr>
            <a:cxnSpLocks noChangeShapeType="1"/>
          </p:cNvCxnSpPr>
          <p:nvPr/>
        </p:nvCxnSpPr>
        <p:spPr bwMode="auto">
          <a:xfrm>
            <a:off x="1143000" y="3505200"/>
            <a:ext cx="6019800" cy="0"/>
          </a:xfrm>
          <a:prstGeom prst="straightConnector1">
            <a:avLst/>
          </a:prstGeom>
          <a:noFill/>
          <a:ln w="34925">
            <a:solidFill>
              <a:srgbClr val="C00000"/>
            </a:solidFill>
            <a:round/>
            <a:headEnd/>
            <a:tailEnd/>
          </a:ln>
        </p:spPr>
      </p:cxnSp>
      <p:graphicFrame>
        <p:nvGraphicFramePr>
          <p:cNvPr id="5" name="Chart 4"/>
          <p:cNvGraphicFramePr/>
          <p:nvPr/>
        </p:nvGraphicFramePr>
        <p:xfrm>
          <a:off x="1066800" y="1676400"/>
          <a:ext cx="6248400" cy="3657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228600" y="1990887"/>
            <a:ext cx="8610600" cy="246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701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Cyrl-RS" sz="22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БХОИ </a:t>
            </a:r>
            <a:r>
              <a:rPr kumimoji="0" lang="en-US" sz="22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je </a:t>
            </a:r>
            <a:r>
              <a:rPr kumimoji="0" lang="en-US" sz="2200" b="0" i="0" u="none" strike="noStrike" cap="none" normalizeH="0" baseline="0" dirty="0" err="1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одржан</a:t>
            </a:r>
            <a:r>
              <a:rPr kumimoji="0" lang="sr-Cyrl-RS" sz="22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а</a:t>
            </a:r>
            <a:r>
              <a:rPr kumimoji="0" lang="en-US" sz="22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sr-Cyrl-RS" sz="2200" dirty="0" smtClean="0">
                <a:solidFill>
                  <a:srgbClr val="0033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5</a:t>
            </a:r>
            <a:r>
              <a:rPr kumimoji="0" lang="en-US" sz="22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</a:t>
            </a:r>
            <a:r>
              <a:rPr kumimoji="0" lang="sr-Cyrl-RS" sz="22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и 6.</a:t>
            </a:r>
            <a:r>
              <a:rPr kumimoji="0" lang="en-US" sz="22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200" b="0" i="0" u="none" strike="noStrike" cap="none" normalizeH="0" baseline="0" dirty="0" err="1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јуна</a:t>
            </a:r>
            <a:r>
              <a:rPr kumimoji="0" lang="en-US" sz="22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20</a:t>
            </a:r>
            <a:r>
              <a:rPr kumimoji="0" lang="sr-Cyrl-RS" sz="22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21</a:t>
            </a:r>
            <a:r>
              <a:rPr kumimoji="0" lang="en-US" sz="22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 </a:t>
            </a:r>
            <a:r>
              <a:rPr kumimoji="0" lang="en-US" sz="2200" b="0" i="0" u="none" strike="noStrike" cap="none" normalizeH="0" baseline="0" dirty="0" err="1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године</a:t>
            </a:r>
            <a:r>
              <a:rPr kumimoji="0" lang="en-US" sz="22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у </a:t>
            </a:r>
            <a:r>
              <a:rPr kumimoji="0" lang="en-US" sz="2200" b="0" i="0" u="none" strike="noStrike" cap="none" normalizeH="0" baseline="0" dirty="0" err="1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просторијама</a:t>
            </a:r>
            <a:r>
              <a:rPr kumimoji="0" lang="en-US" sz="22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sr-Cyrl-RS" sz="22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Друге гимназије </a:t>
            </a:r>
            <a:r>
              <a:rPr kumimoji="0" lang="en-US" sz="22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у </a:t>
            </a:r>
            <a:r>
              <a:rPr kumimoji="0" lang="en-US" sz="2200" b="0" i="0" u="none" strike="noStrike" cap="none" normalizeH="0" baseline="0" dirty="0" err="1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Сарајеву</a:t>
            </a:r>
            <a:r>
              <a:rPr kumimoji="0" lang="en-US" sz="22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</a:t>
            </a:r>
            <a:r>
              <a:rPr kumimoji="0" lang="sr-Cyrl-RS" sz="22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Учествовало</a:t>
            </a:r>
            <a:r>
              <a:rPr kumimoji="0" lang="sr-Cyrl-RS" sz="2200" b="0" i="0" u="none" strike="noStrike" cap="none" normalizeH="0" dirty="0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је 14 ученика из Републике Српске.</a:t>
            </a:r>
          </a:p>
          <a:p>
            <a:pPr marL="0" marR="0" lvl="0" indent="22701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r-Cyrl-RS" sz="2200" b="0" i="0" u="none" strike="noStrike" cap="none" normalizeH="0" dirty="0" smtClean="0">
              <a:ln>
                <a:noFill/>
              </a:ln>
              <a:solidFill>
                <a:srgbClr val="003300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22701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r-Cyrl-RS" sz="2200" b="1" u="sng" dirty="0" smtClean="0">
                <a:solidFill>
                  <a:srgbClr val="003300"/>
                </a:solidFill>
                <a:latin typeface="Calibri" pitchFamily="34" charset="0"/>
                <a:cs typeface="Times New Roman" pitchFamily="18" charset="0"/>
              </a:rPr>
              <a:t>ПЕТО МЈЕСТО </a:t>
            </a:r>
            <a:r>
              <a:rPr lang="sr-Cyrl-RS" sz="2200" dirty="0" smtClean="0">
                <a:solidFill>
                  <a:srgbClr val="003300"/>
                </a:solidFill>
                <a:latin typeface="Calibri" pitchFamily="34" charset="0"/>
                <a:cs typeface="Times New Roman" pitchFamily="18" charset="0"/>
              </a:rPr>
              <a:t>заузео је:</a:t>
            </a:r>
          </a:p>
          <a:p>
            <a:pPr marL="228600" marR="0" lvl="0" indent="-1588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sr-Cyrl-RS" sz="2200" dirty="0" smtClean="0">
                <a:solidFill>
                  <a:srgbClr val="003300"/>
                </a:solidFill>
                <a:latin typeface="Calibri" pitchFamily="34" charset="0"/>
              </a:rPr>
              <a:t>Василије Макитан</a:t>
            </a:r>
            <a:r>
              <a:rPr lang="en-US" sz="2200" dirty="0" smtClean="0">
                <a:solidFill>
                  <a:srgbClr val="003300"/>
                </a:solidFill>
                <a:latin typeface="Calibri" pitchFamily="34" charset="0"/>
              </a:rPr>
              <a:t>, </a:t>
            </a:r>
            <a:r>
              <a:rPr lang="en-US" sz="2200" dirty="0" err="1">
                <a:solidFill>
                  <a:srgbClr val="003300"/>
                </a:solidFill>
                <a:latin typeface="Calibri" pitchFamily="34" charset="0"/>
              </a:rPr>
              <a:t>ученик</a:t>
            </a:r>
            <a:r>
              <a:rPr lang="en-US" sz="2200" dirty="0">
                <a:solidFill>
                  <a:srgbClr val="003300"/>
                </a:solidFill>
                <a:latin typeface="Calibri" pitchFamily="34" charset="0"/>
              </a:rPr>
              <a:t> </a:t>
            </a:r>
            <a:r>
              <a:rPr lang="en-US" sz="2200" dirty="0" err="1">
                <a:solidFill>
                  <a:srgbClr val="003300"/>
                </a:solidFill>
                <a:latin typeface="Calibri" pitchFamily="34" charset="0"/>
              </a:rPr>
              <a:t>четвртог</a:t>
            </a:r>
            <a:r>
              <a:rPr lang="en-US" sz="2200" dirty="0">
                <a:solidFill>
                  <a:srgbClr val="003300"/>
                </a:solidFill>
                <a:latin typeface="Calibri" pitchFamily="34" charset="0"/>
              </a:rPr>
              <a:t> </a:t>
            </a:r>
            <a:r>
              <a:rPr lang="en-US" sz="2200" dirty="0" err="1">
                <a:solidFill>
                  <a:srgbClr val="003300"/>
                </a:solidFill>
                <a:latin typeface="Calibri" pitchFamily="34" charset="0"/>
              </a:rPr>
              <a:t>разреда</a:t>
            </a:r>
            <a:r>
              <a:rPr lang="en-US" sz="2200" dirty="0">
                <a:solidFill>
                  <a:srgbClr val="003300"/>
                </a:solidFill>
                <a:latin typeface="Calibri" pitchFamily="34" charset="0"/>
              </a:rPr>
              <a:t> ЈУ </a:t>
            </a:r>
            <a:r>
              <a:rPr lang="en-US" sz="2200" dirty="0" err="1">
                <a:solidFill>
                  <a:srgbClr val="003300"/>
                </a:solidFill>
                <a:latin typeface="Calibri" pitchFamily="34" charset="0"/>
              </a:rPr>
              <a:t>Техничке</a:t>
            </a:r>
            <a:r>
              <a:rPr lang="en-US" sz="2200" dirty="0">
                <a:solidFill>
                  <a:srgbClr val="003300"/>
                </a:solidFill>
                <a:latin typeface="Calibri" pitchFamily="34" charset="0"/>
              </a:rPr>
              <a:t> </a:t>
            </a:r>
            <a:r>
              <a:rPr lang="en-US" sz="2200" dirty="0" err="1">
                <a:solidFill>
                  <a:srgbClr val="003300"/>
                </a:solidFill>
                <a:latin typeface="Calibri" pitchFamily="34" charset="0"/>
              </a:rPr>
              <a:t>школе</a:t>
            </a:r>
            <a:r>
              <a:rPr lang="en-US" sz="2200" dirty="0">
                <a:solidFill>
                  <a:srgbClr val="003300"/>
                </a:solidFill>
                <a:latin typeface="Calibri" pitchFamily="34" charset="0"/>
              </a:rPr>
              <a:t> у </a:t>
            </a:r>
            <a:r>
              <a:rPr lang="en-US" sz="2200" dirty="0" err="1" smtClean="0">
                <a:solidFill>
                  <a:srgbClr val="003300"/>
                </a:solidFill>
                <a:latin typeface="Calibri" pitchFamily="34" charset="0"/>
              </a:rPr>
              <a:t>Градишци</a:t>
            </a:r>
            <a:r>
              <a:rPr lang="en-US" sz="2200" dirty="0" smtClean="0">
                <a:solidFill>
                  <a:srgbClr val="003300"/>
                </a:solidFill>
                <a:latin typeface="Calibri" pitchFamily="34" charset="0"/>
              </a:rPr>
              <a:t>.</a:t>
            </a:r>
            <a:endParaRPr lang="en-US" sz="2200" dirty="0">
              <a:solidFill>
                <a:srgbClr val="003300"/>
              </a:solidFill>
              <a:latin typeface="Calibri" pitchFamily="34" charset="0"/>
            </a:endParaRPr>
          </a:p>
          <a:p>
            <a:pPr marL="0" marR="0" lvl="0" indent="22701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200" b="0" i="0" u="none" strike="noStrike" cap="none" normalizeH="0" baseline="0" dirty="0" smtClean="0">
              <a:ln>
                <a:noFill/>
              </a:ln>
              <a:solidFill>
                <a:srgbClr val="003300"/>
              </a:solidFill>
              <a:effectLst/>
              <a:latin typeface="Calibri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95400" y="1524000"/>
            <a:ext cx="7086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2800" b="1" dirty="0" smtClean="0">
                <a:solidFill>
                  <a:srgbClr val="003300"/>
                </a:solidFill>
              </a:rPr>
              <a:t>Такмичење ученика основних школа</a:t>
            </a:r>
            <a:endParaRPr lang="en-US" sz="2800" b="1" dirty="0">
              <a:solidFill>
                <a:srgbClr val="00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81000" y="1143000"/>
            <a:ext cx="84582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Cyrl-RS" sz="2400" b="1" dirty="0" smtClean="0">
                <a:solidFill>
                  <a:srgbClr val="003300"/>
                </a:solidFill>
              </a:rPr>
              <a:t>Општинско такмичења </a:t>
            </a:r>
            <a:r>
              <a:rPr lang="sr-Cyrl-RS" sz="2400" dirty="0" smtClean="0">
                <a:solidFill>
                  <a:srgbClr val="003300"/>
                </a:solidFill>
              </a:rPr>
              <a:t>- </a:t>
            </a:r>
            <a:r>
              <a:rPr lang="en-US" sz="2400" dirty="0" err="1" smtClean="0">
                <a:solidFill>
                  <a:srgbClr val="003300"/>
                </a:solidFill>
              </a:rPr>
              <a:t>реализована</a:t>
            </a:r>
            <a:r>
              <a:rPr lang="en-US" sz="2400" dirty="0" smtClean="0">
                <a:solidFill>
                  <a:srgbClr val="003300"/>
                </a:solidFill>
              </a:rPr>
              <a:t> </a:t>
            </a:r>
            <a:r>
              <a:rPr lang="en-US" sz="2400" dirty="0" err="1">
                <a:solidFill>
                  <a:srgbClr val="003300"/>
                </a:solidFill>
              </a:rPr>
              <a:t>су</a:t>
            </a:r>
            <a:r>
              <a:rPr lang="en-US" sz="2400" dirty="0">
                <a:solidFill>
                  <a:srgbClr val="003300"/>
                </a:solidFill>
              </a:rPr>
              <a:t> </a:t>
            </a:r>
            <a:r>
              <a:rPr lang="sr-Cyrl-RS" sz="2400" dirty="0" smtClean="0">
                <a:solidFill>
                  <a:srgbClr val="003300"/>
                </a:solidFill>
              </a:rPr>
              <a:t>у свим општинама </a:t>
            </a:r>
            <a:r>
              <a:rPr lang="en-US" sz="2400" dirty="0" err="1" smtClean="0">
                <a:solidFill>
                  <a:srgbClr val="003300"/>
                </a:solidFill>
              </a:rPr>
              <a:t>према</a:t>
            </a:r>
            <a:r>
              <a:rPr lang="en-US" sz="2400" dirty="0" smtClean="0">
                <a:solidFill>
                  <a:srgbClr val="003300"/>
                </a:solidFill>
              </a:rPr>
              <a:t> </a:t>
            </a:r>
            <a:r>
              <a:rPr lang="en-US" sz="2400" dirty="0" err="1">
                <a:solidFill>
                  <a:srgbClr val="003300"/>
                </a:solidFill>
              </a:rPr>
              <a:t>Календару</a:t>
            </a:r>
            <a:r>
              <a:rPr lang="en-US" sz="2400" dirty="0">
                <a:solidFill>
                  <a:srgbClr val="003300"/>
                </a:solidFill>
              </a:rPr>
              <a:t> </a:t>
            </a:r>
            <a:r>
              <a:rPr lang="en-US" sz="2400" dirty="0" err="1">
                <a:solidFill>
                  <a:srgbClr val="003300"/>
                </a:solidFill>
              </a:rPr>
              <a:t>такмичења</a:t>
            </a:r>
            <a:r>
              <a:rPr lang="en-US" sz="2400" dirty="0">
                <a:solidFill>
                  <a:srgbClr val="003300"/>
                </a:solidFill>
              </a:rPr>
              <a:t>, </a:t>
            </a:r>
            <a:r>
              <a:rPr lang="sr-Cyrl-RS" sz="2400" dirty="0" smtClean="0">
                <a:solidFill>
                  <a:srgbClr val="003300"/>
                </a:solidFill>
              </a:rPr>
              <a:t>27</a:t>
            </a:r>
            <a:r>
              <a:rPr lang="en-US" sz="2400" dirty="0" smtClean="0">
                <a:solidFill>
                  <a:srgbClr val="003300"/>
                </a:solidFill>
              </a:rPr>
              <a:t>. </a:t>
            </a:r>
            <a:r>
              <a:rPr lang="sr-Cyrl-RS" sz="2400" dirty="0" smtClean="0">
                <a:solidFill>
                  <a:srgbClr val="003300"/>
                </a:solidFill>
              </a:rPr>
              <a:t>фебруар</a:t>
            </a:r>
            <a:r>
              <a:rPr lang="en-US" sz="2400" dirty="0" smtClean="0">
                <a:solidFill>
                  <a:srgbClr val="003300"/>
                </a:solidFill>
              </a:rPr>
              <a:t>а 20</a:t>
            </a:r>
            <a:r>
              <a:rPr lang="sr-Cyrl-RS" sz="2400" dirty="0" smtClean="0">
                <a:solidFill>
                  <a:srgbClr val="003300"/>
                </a:solidFill>
              </a:rPr>
              <a:t>21</a:t>
            </a:r>
            <a:r>
              <a:rPr lang="en-US" sz="2400" dirty="0" smtClean="0">
                <a:solidFill>
                  <a:srgbClr val="003300"/>
                </a:solidFill>
              </a:rPr>
              <a:t>. </a:t>
            </a:r>
            <a:r>
              <a:rPr lang="en-US" sz="2400" dirty="0" err="1">
                <a:solidFill>
                  <a:srgbClr val="003300"/>
                </a:solidFill>
              </a:rPr>
              <a:t>године</a:t>
            </a:r>
            <a:r>
              <a:rPr lang="en-US" sz="2400" dirty="0">
                <a:solidFill>
                  <a:srgbClr val="003300"/>
                </a:solidFill>
              </a:rPr>
              <a:t>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2400" y="304800"/>
            <a:ext cx="8839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2400" dirty="0" smtClean="0">
                <a:solidFill>
                  <a:srgbClr val="003300"/>
                </a:solidFill>
              </a:rPr>
              <a:t>Број ученика који је учествовао на општинским такмичењима приказан по регијама </a:t>
            </a:r>
            <a:endParaRPr lang="en-US" sz="2400" dirty="0">
              <a:solidFill>
                <a:srgbClr val="003300"/>
              </a:solidFill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609602" y="1295398"/>
          <a:ext cx="8153397" cy="4656409"/>
        </p:xfrm>
        <a:graphic>
          <a:graphicData uri="http://schemas.openxmlformats.org/drawingml/2006/table">
            <a:tbl>
              <a:tblPr/>
              <a:tblGrid>
                <a:gridCol w="2341962"/>
                <a:gridCol w="645813"/>
                <a:gridCol w="645813"/>
                <a:gridCol w="628959"/>
                <a:gridCol w="690451"/>
                <a:gridCol w="1600200"/>
                <a:gridCol w="1600199"/>
              </a:tblGrid>
              <a:tr h="398585"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sr-Cyrl-CS" sz="2200" dirty="0">
                          <a:latin typeface="+mn-lt"/>
                          <a:ea typeface="Calibri"/>
                          <a:cs typeface="Times New Roman"/>
                        </a:rPr>
                        <a:t>Регија</a:t>
                      </a:r>
                      <a:endParaRPr lang="en-US" sz="22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200">
                          <a:latin typeface="+mn-lt"/>
                          <a:ea typeface="Calibri"/>
                          <a:cs typeface="Times New Roman"/>
                        </a:rPr>
                        <a:t>Разред</a:t>
                      </a:r>
                      <a:endParaRPr lang="en-US" sz="22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200" dirty="0">
                          <a:latin typeface="+mn-lt"/>
                          <a:ea typeface="Calibri"/>
                          <a:cs typeface="Times New Roman"/>
                        </a:rPr>
                        <a:t>Укупно</a:t>
                      </a:r>
                      <a:endParaRPr lang="en-US" sz="22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201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200">
                          <a:latin typeface="+mn-lt"/>
                          <a:ea typeface="Calibri"/>
                          <a:cs typeface="Times New Roman"/>
                        </a:rPr>
                        <a:t>5.</a:t>
                      </a:r>
                      <a:endParaRPr lang="en-US" sz="22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200">
                          <a:latin typeface="+mn-lt"/>
                          <a:ea typeface="Calibri"/>
                          <a:cs typeface="Times New Roman"/>
                        </a:rPr>
                        <a:t>7.</a:t>
                      </a:r>
                      <a:endParaRPr lang="en-US" sz="22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200">
                          <a:latin typeface="+mn-lt"/>
                          <a:ea typeface="Calibri"/>
                          <a:cs typeface="Times New Roman"/>
                        </a:rPr>
                        <a:t>8.</a:t>
                      </a:r>
                      <a:endParaRPr lang="en-US" sz="22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200">
                          <a:latin typeface="+mn-lt"/>
                          <a:ea typeface="Calibri"/>
                          <a:cs typeface="Times New Roman"/>
                        </a:rPr>
                        <a:t>9.</a:t>
                      </a:r>
                      <a:endParaRPr lang="en-US" sz="22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200">
                          <a:latin typeface="+mn-lt"/>
                          <a:ea typeface="Calibri"/>
                          <a:cs typeface="Times New Roman"/>
                        </a:rPr>
                        <a:t>Није прецизиран</a:t>
                      </a:r>
                      <a:endParaRPr lang="en-US" sz="22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9858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sr-Cyrl-CS" sz="2200" dirty="0">
                          <a:latin typeface="+mn-lt"/>
                          <a:ea typeface="Calibri"/>
                          <a:cs typeface="Times New Roman"/>
                        </a:rPr>
                        <a:t>Бања Лука</a:t>
                      </a:r>
                      <a:endParaRPr lang="en-US" sz="22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200">
                          <a:latin typeface="+mn-lt"/>
                          <a:ea typeface="Calibri"/>
                          <a:cs typeface="Times New Roman"/>
                        </a:rPr>
                        <a:t>0</a:t>
                      </a:r>
                      <a:endParaRPr lang="en-US" sz="22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200">
                          <a:latin typeface="+mn-lt"/>
                          <a:ea typeface="Calibri"/>
                          <a:cs typeface="Times New Roman"/>
                        </a:rPr>
                        <a:t>0</a:t>
                      </a:r>
                      <a:endParaRPr lang="en-US" sz="22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200">
                          <a:latin typeface="+mn-lt"/>
                          <a:ea typeface="Calibri"/>
                          <a:cs typeface="Times New Roman"/>
                        </a:rPr>
                        <a:t>6</a:t>
                      </a:r>
                      <a:endParaRPr lang="en-US" sz="22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200">
                          <a:latin typeface="+mn-lt"/>
                          <a:ea typeface="Calibri"/>
                          <a:cs typeface="Times New Roman"/>
                        </a:rPr>
                        <a:t>32</a:t>
                      </a:r>
                      <a:endParaRPr lang="en-US" sz="22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200">
                          <a:latin typeface="+mn-lt"/>
                          <a:ea typeface="Calibri"/>
                          <a:cs typeface="Times New Roman"/>
                        </a:rPr>
                        <a:t>5</a:t>
                      </a:r>
                      <a:endParaRPr lang="en-US" sz="22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200">
                          <a:latin typeface="+mn-lt"/>
                          <a:ea typeface="Calibri"/>
                          <a:cs typeface="Times New Roman"/>
                        </a:rPr>
                        <a:t>43</a:t>
                      </a:r>
                      <a:endParaRPr lang="en-US" sz="22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858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sr-Cyrl-CS" sz="2200">
                          <a:latin typeface="+mn-lt"/>
                          <a:ea typeface="Calibri"/>
                          <a:cs typeface="Times New Roman"/>
                        </a:rPr>
                        <a:t>Бирач</a:t>
                      </a:r>
                      <a:endParaRPr lang="en-US" sz="22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200">
                          <a:latin typeface="+mn-lt"/>
                          <a:ea typeface="Calibri"/>
                          <a:cs typeface="Times New Roman"/>
                        </a:rPr>
                        <a:t>1</a:t>
                      </a:r>
                      <a:endParaRPr lang="en-US" sz="22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200">
                          <a:latin typeface="+mn-lt"/>
                          <a:ea typeface="Calibri"/>
                          <a:cs typeface="Times New Roman"/>
                        </a:rPr>
                        <a:t>0</a:t>
                      </a:r>
                      <a:endParaRPr lang="en-US" sz="22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200">
                          <a:latin typeface="+mn-lt"/>
                          <a:ea typeface="Calibri"/>
                          <a:cs typeface="Times New Roman"/>
                        </a:rPr>
                        <a:t>3</a:t>
                      </a:r>
                      <a:endParaRPr lang="en-US" sz="22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200">
                          <a:latin typeface="+mn-lt"/>
                          <a:ea typeface="Calibri"/>
                          <a:cs typeface="Times New Roman"/>
                        </a:rPr>
                        <a:t>19</a:t>
                      </a:r>
                      <a:endParaRPr lang="en-US" sz="22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200">
                          <a:latin typeface="+mn-lt"/>
                          <a:ea typeface="Calibri"/>
                          <a:cs typeface="Times New Roman"/>
                        </a:rPr>
                        <a:t>0</a:t>
                      </a:r>
                      <a:endParaRPr lang="en-US" sz="22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200">
                          <a:latin typeface="+mn-lt"/>
                          <a:ea typeface="Calibri"/>
                          <a:cs typeface="Times New Roman"/>
                        </a:rPr>
                        <a:t>23</a:t>
                      </a:r>
                      <a:endParaRPr lang="en-US" sz="22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858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sr-Cyrl-CS" sz="2200">
                          <a:latin typeface="+mn-lt"/>
                          <a:ea typeface="Calibri"/>
                          <a:cs typeface="Times New Roman"/>
                        </a:rPr>
                        <a:t>Семберија</a:t>
                      </a:r>
                      <a:endParaRPr lang="en-US" sz="22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200">
                          <a:latin typeface="+mn-lt"/>
                          <a:ea typeface="Calibri"/>
                          <a:cs typeface="Times New Roman"/>
                        </a:rPr>
                        <a:t>0</a:t>
                      </a:r>
                      <a:endParaRPr lang="en-US" sz="22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200">
                          <a:latin typeface="+mn-lt"/>
                          <a:ea typeface="Calibri"/>
                          <a:cs typeface="Times New Roman"/>
                        </a:rPr>
                        <a:t>0</a:t>
                      </a:r>
                      <a:endParaRPr lang="en-US" sz="22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200">
                          <a:latin typeface="+mn-lt"/>
                          <a:ea typeface="Calibri"/>
                          <a:cs typeface="Times New Roman"/>
                        </a:rPr>
                        <a:t>2</a:t>
                      </a:r>
                      <a:endParaRPr lang="en-US" sz="22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200" dirty="0" smtClean="0">
                          <a:latin typeface="+mn-lt"/>
                          <a:ea typeface="Calibri"/>
                          <a:cs typeface="Times New Roman"/>
                        </a:rPr>
                        <a:t>15</a:t>
                      </a:r>
                      <a:endParaRPr lang="en-US" sz="22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200">
                          <a:latin typeface="+mn-lt"/>
                          <a:ea typeface="Calibri"/>
                          <a:cs typeface="Times New Roman"/>
                        </a:rPr>
                        <a:t>0</a:t>
                      </a:r>
                      <a:endParaRPr lang="en-US" sz="22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200" dirty="0" smtClean="0">
                          <a:latin typeface="+mn-lt"/>
                          <a:ea typeface="Calibri"/>
                          <a:cs typeface="Times New Roman"/>
                        </a:rPr>
                        <a:t>17</a:t>
                      </a:r>
                      <a:endParaRPr lang="en-US" sz="22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858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sr-Cyrl-CS" sz="2200">
                          <a:latin typeface="+mn-lt"/>
                          <a:ea typeface="Calibri"/>
                          <a:cs typeface="Times New Roman"/>
                        </a:rPr>
                        <a:t>Добој</a:t>
                      </a:r>
                      <a:endParaRPr lang="en-US" sz="22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200">
                          <a:latin typeface="+mn-lt"/>
                          <a:ea typeface="Calibri"/>
                          <a:cs typeface="Times New Roman"/>
                        </a:rPr>
                        <a:t>0</a:t>
                      </a:r>
                      <a:endParaRPr lang="en-US" sz="22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200">
                          <a:latin typeface="+mn-lt"/>
                          <a:ea typeface="Calibri"/>
                          <a:cs typeface="Times New Roman"/>
                        </a:rPr>
                        <a:t>1</a:t>
                      </a:r>
                      <a:endParaRPr lang="en-US" sz="22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200">
                          <a:latin typeface="+mn-lt"/>
                          <a:ea typeface="Calibri"/>
                          <a:cs typeface="Times New Roman"/>
                        </a:rPr>
                        <a:t>11</a:t>
                      </a:r>
                      <a:endParaRPr lang="en-US" sz="22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200">
                          <a:latin typeface="+mn-lt"/>
                          <a:ea typeface="Calibri"/>
                          <a:cs typeface="Times New Roman"/>
                        </a:rPr>
                        <a:t>21</a:t>
                      </a:r>
                      <a:endParaRPr lang="en-US" sz="22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200">
                          <a:latin typeface="+mn-lt"/>
                          <a:ea typeface="Calibri"/>
                          <a:cs typeface="Times New Roman"/>
                        </a:rPr>
                        <a:t>0</a:t>
                      </a:r>
                      <a:endParaRPr lang="en-US" sz="22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200">
                          <a:latin typeface="+mn-lt"/>
                          <a:ea typeface="Calibri"/>
                          <a:cs typeface="Times New Roman"/>
                        </a:rPr>
                        <a:t>33</a:t>
                      </a:r>
                      <a:endParaRPr lang="en-US" sz="22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858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sr-Cyrl-CS" sz="2200">
                          <a:latin typeface="+mn-lt"/>
                          <a:ea typeface="Calibri"/>
                          <a:cs typeface="Times New Roman"/>
                        </a:rPr>
                        <a:t>Приједор</a:t>
                      </a:r>
                      <a:endParaRPr lang="en-US" sz="22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200">
                          <a:latin typeface="+mn-lt"/>
                          <a:ea typeface="Calibri"/>
                          <a:cs typeface="Times New Roman"/>
                        </a:rPr>
                        <a:t>0</a:t>
                      </a:r>
                      <a:endParaRPr lang="en-US" sz="22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200">
                          <a:latin typeface="+mn-lt"/>
                          <a:ea typeface="Calibri"/>
                          <a:cs typeface="Times New Roman"/>
                        </a:rPr>
                        <a:t>0</a:t>
                      </a:r>
                      <a:endParaRPr lang="en-US" sz="22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200" dirty="0">
                          <a:latin typeface="+mn-lt"/>
                          <a:ea typeface="Calibri"/>
                          <a:cs typeface="Times New Roman"/>
                        </a:rPr>
                        <a:t>8</a:t>
                      </a:r>
                      <a:endParaRPr lang="en-US" sz="22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200">
                          <a:latin typeface="+mn-lt"/>
                          <a:ea typeface="Calibri"/>
                          <a:cs typeface="Times New Roman"/>
                        </a:rPr>
                        <a:t>33</a:t>
                      </a:r>
                      <a:endParaRPr lang="en-US" sz="22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200">
                          <a:latin typeface="+mn-lt"/>
                          <a:ea typeface="Calibri"/>
                          <a:cs typeface="Times New Roman"/>
                        </a:rPr>
                        <a:t>0</a:t>
                      </a:r>
                      <a:endParaRPr lang="en-US" sz="22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200">
                          <a:latin typeface="+mn-lt"/>
                          <a:ea typeface="Calibri"/>
                          <a:cs typeface="Times New Roman"/>
                        </a:rPr>
                        <a:t>41</a:t>
                      </a:r>
                      <a:endParaRPr lang="en-US" sz="22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716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sr-Cyrl-CS" sz="2200">
                          <a:latin typeface="+mn-lt"/>
                          <a:ea typeface="Calibri"/>
                          <a:cs typeface="Times New Roman"/>
                        </a:rPr>
                        <a:t>Сарајевско-романијска</a:t>
                      </a:r>
                      <a:endParaRPr lang="en-US" sz="22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200" dirty="0">
                          <a:latin typeface="+mn-lt"/>
                          <a:ea typeface="Calibri"/>
                          <a:cs typeface="Times New Roman"/>
                        </a:rPr>
                        <a:t>0</a:t>
                      </a:r>
                      <a:endParaRPr lang="en-US" sz="22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200" dirty="0">
                          <a:latin typeface="+mn-lt"/>
                          <a:ea typeface="Calibri"/>
                          <a:cs typeface="Times New Roman"/>
                        </a:rPr>
                        <a:t>0</a:t>
                      </a:r>
                      <a:endParaRPr lang="en-US" sz="22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200" dirty="0">
                          <a:latin typeface="+mn-lt"/>
                          <a:ea typeface="Calibri"/>
                          <a:cs typeface="Times New Roman"/>
                        </a:rPr>
                        <a:t>5</a:t>
                      </a:r>
                      <a:endParaRPr lang="en-US" sz="22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200" dirty="0">
                          <a:latin typeface="+mn-lt"/>
                          <a:ea typeface="Calibri"/>
                          <a:cs typeface="Times New Roman"/>
                        </a:rPr>
                        <a:t>15</a:t>
                      </a:r>
                      <a:endParaRPr lang="en-US" sz="22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200" dirty="0">
                          <a:latin typeface="+mn-lt"/>
                          <a:ea typeface="Calibri"/>
                          <a:cs typeface="Times New Roman"/>
                        </a:rPr>
                        <a:t>0</a:t>
                      </a:r>
                      <a:endParaRPr lang="en-US" sz="22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200" dirty="0">
                          <a:latin typeface="+mn-lt"/>
                          <a:ea typeface="Calibri"/>
                          <a:cs typeface="Times New Roman"/>
                        </a:rPr>
                        <a:t>20</a:t>
                      </a:r>
                      <a:endParaRPr lang="en-US" sz="22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858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sr-Cyrl-CS" sz="2200">
                          <a:latin typeface="+mn-lt"/>
                          <a:ea typeface="Calibri"/>
                          <a:cs typeface="Times New Roman"/>
                        </a:rPr>
                        <a:t>Херцеговина</a:t>
                      </a:r>
                      <a:endParaRPr lang="en-US" sz="22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200">
                          <a:latin typeface="+mn-lt"/>
                          <a:ea typeface="Calibri"/>
                          <a:cs typeface="Times New Roman"/>
                        </a:rPr>
                        <a:t>0</a:t>
                      </a:r>
                      <a:endParaRPr lang="en-US" sz="22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200">
                          <a:latin typeface="+mn-lt"/>
                          <a:ea typeface="Calibri"/>
                          <a:cs typeface="Times New Roman"/>
                        </a:rPr>
                        <a:t>0</a:t>
                      </a:r>
                      <a:endParaRPr lang="en-US" sz="22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200">
                          <a:latin typeface="+mn-lt"/>
                          <a:ea typeface="Calibri"/>
                          <a:cs typeface="Times New Roman"/>
                        </a:rPr>
                        <a:t>2</a:t>
                      </a:r>
                      <a:endParaRPr lang="en-US" sz="22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200">
                          <a:latin typeface="+mn-lt"/>
                          <a:ea typeface="Calibri"/>
                          <a:cs typeface="Times New Roman"/>
                        </a:rPr>
                        <a:t>13</a:t>
                      </a:r>
                      <a:endParaRPr lang="en-US" sz="22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200">
                          <a:latin typeface="+mn-lt"/>
                          <a:ea typeface="Calibri"/>
                          <a:cs typeface="Times New Roman"/>
                        </a:rPr>
                        <a:t>0</a:t>
                      </a:r>
                      <a:endParaRPr lang="en-US" sz="22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200">
                          <a:latin typeface="+mn-lt"/>
                          <a:ea typeface="Calibri"/>
                          <a:cs typeface="Times New Roman"/>
                        </a:rPr>
                        <a:t>15</a:t>
                      </a:r>
                      <a:endParaRPr lang="en-US" sz="22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858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r-Cyrl-CS" sz="2200">
                          <a:latin typeface="+mn-lt"/>
                          <a:ea typeface="Calibri"/>
                          <a:cs typeface="Times New Roman"/>
                        </a:rPr>
                        <a:t>Укупно</a:t>
                      </a:r>
                      <a:endParaRPr lang="en-US" sz="22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200">
                          <a:latin typeface="+mn-lt"/>
                          <a:ea typeface="Calibri"/>
                          <a:cs typeface="Times New Roman"/>
                        </a:rPr>
                        <a:t>1</a:t>
                      </a:r>
                      <a:endParaRPr lang="en-US" sz="22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200">
                          <a:latin typeface="+mn-lt"/>
                          <a:ea typeface="Calibri"/>
                          <a:cs typeface="Times New Roman"/>
                        </a:rPr>
                        <a:t>1</a:t>
                      </a:r>
                      <a:endParaRPr lang="en-US" sz="22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200">
                          <a:latin typeface="+mn-lt"/>
                          <a:ea typeface="Calibri"/>
                          <a:cs typeface="Times New Roman"/>
                        </a:rPr>
                        <a:t>37</a:t>
                      </a:r>
                      <a:endParaRPr lang="en-US" sz="22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200">
                          <a:latin typeface="+mn-lt"/>
                          <a:ea typeface="Calibri"/>
                          <a:cs typeface="Times New Roman"/>
                        </a:rPr>
                        <a:t>148</a:t>
                      </a:r>
                      <a:endParaRPr lang="en-US" sz="22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200">
                          <a:latin typeface="+mn-lt"/>
                          <a:ea typeface="Calibri"/>
                          <a:cs typeface="Times New Roman"/>
                        </a:rPr>
                        <a:t>5</a:t>
                      </a:r>
                      <a:endParaRPr lang="en-US" sz="22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200" dirty="0" smtClean="0">
                          <a:latin typeface="+mn-lt"/>
                          <a:ea typeface="Calibri"/>
                          <a:cs typeface="Times New Roman"/>
                        </a:rPr>
                        <a:t>192</a:t>
                      </a:r>
                      <a:endParaRPr lang="sr-Cyrl-CS" sz="22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228600" y="988114"/>
            <a:ext cx="8382000" cy="4016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sr-Cyrl-RS" sz="24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Oпштинско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такмичење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је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реализовано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у 5</a:t>
            </a:r>
            <a:r>
              <a:rPr lang="sr-Cyrl-RS" sz="2400" dirty="0" smtClean="0">
                <a:solidFill>
                  <a:srgbClr val="0033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1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општинa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, </a:t>
            </a:r>
            <a:endParaRPr kumimoji="0" lang="sr-Cyrl-RS" sz="2400" b="0" i="0" u="none" strike="noStrike" cap="none" normalizeH="0" baseline="0" dirty="0" smtClean="0">
              <a:ln>
                <a:noFill/>
              </a:ln>
              <a:solidFill>
                <a:srgbClr val="003300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sr-Cyrl-RS" sz="2400" dirty="0">
                <a:solidFill>
                  <a:srgbClr val="0033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sr-Cyrl-RS" sz="2400" dirty="0" smtClean="0">
                <a:solidFill>
                  <a:srgbClr val="0033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У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честововал</a:t>
            </a:r>
            <a:r>
              <a:rPr kumimoji="0" lang="sr-Cyrl-RS" sz="24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а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sr-Cyrl-RS" sz="24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су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укупно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sr-Cyrl-RS" sz="2400" dirty="0" smtClean="0">
                <a:solidFill>
                  <a:srgbClr val="0033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192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ученика</a:t>
            </a:r>
            <a:r>
              <a:rPr lang="sr-Cyrl-RS" sz="2400" dirty="0">
                <a:solidFill>
                  <a:srgbClr val="0033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,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lang="sr-Cyrl-RS" sz="2400" dirty="0">
              <a:solidFill>
                <a:srgbClr val="003300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R="0" lvl="0" algn="just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sr-Cyrl-RS" sz="2400" b="0" i="0" u="none" strike="noStrike" cap="none" normalizeH="0" dirty="0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У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општинама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на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чијој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тeриторији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постоји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једна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школа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такмичење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је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реализовано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под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надзором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наставника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основа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информатике</a:t>
            </a:r>
            <a:r>
              <a:rPr kumimoji="0" lang="sr-Cyrl-RS" sz="24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уз поштовање Упутства за реализацију такмичења</a:t>
            </a:r>
            <a:r>
              <a:rPr lang="sr-Cyrl-RS" sz="2400" dirty="0" smtClean="0">
                <a:solidFill>
                  <a:srgbClr val="0033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,</a:t>
            </a:r>
          </a:p>
          <a:p>
            <a:pPr marL="0" marR="0" lvl="0" indent="0" algn="just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Изузетак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је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школа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ЈУ ОШ „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Вук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Караџић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“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из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општине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Језеро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која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је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такмичење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реализовала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у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сарадњи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са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школама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из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Шипова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тако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да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је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у ЈУ ОШ „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Немања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Влатковић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''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из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Шипово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реализовано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међуопштинско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такмичење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en-US" sz="3600" b="0" i="0" u="none" strike="noStrike" cap="none" normalizeH="0" baseline="0" dirty="0" smtClean="0">
              <a:ln>
                <a:noFill/>
              </a:ln>
              <a:solidFill>
                <a:srgbClr val="003300"/>
              </a:solidFill>
              <a:effectLst/>
              <a:latin typeface="Calibri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2400" y="304800"/>
            <a:ext cx="6934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2400" dirty="0" smtClean="0"/>
              <a:t>Резултати општинских такмичења по регијама:</a:t>
            </a:r>
            <a:endParaRPr lang="en-US" sz="2400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76201" y="1219200"/>
          <a:ext cx="8077199" cy="4114800"/>
        </p:xfrm>
        <a:graphic>
          <a:graphicData uri="http://schemas.openxmlformats.org/drawingml/2006/table">
            <a:tbl>
              <a:tblPr/>
              <a:tblGrid>
                <a:gridCol w="1676399"/>
                <a:gridCol w="762000"/>
                <a:gridCol w="914400"/>
                <a:gridCol w="914400"/>
                <a:gridCol w="990600"/>
                <a:gridCol w="914400"/>
                <a:gridCol w="914400"/>
                <a:gridCol w="990600"/>
              </a:tblGrid>
              <a:tr h="381000">
                <a:tc>
                  <a:txBody>
                    <a:bodyPr/>
                    <a:lstStyle/>
                    <a:p>
                      <a:pPr marL="452438" indent="-452438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err="1">
                          <a:latin typeface="Calibri" pitchFamily="34" charset="0"/>
                          <a:ea typeface="Calibri"/>
                          <a:cs typeface="Times New Roman"/>
                        </a:rPr>
                        <a:t>Регија</a:t>
                      </a:r>
                      <a:endParaRPr lang="en-US" sz="2000" dirty="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46892" marR="46892" marT="0" marB="0" anchor="ctr">
                    <a:lnL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7">
                  <a:txBody>
                    <a:bodyPr/>
                    <a:lstStyle/>
                    <a:p>
                      <a:pPr marL="453390" indent="-226695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err="1">
                          <a:latin typeface="Calibri" pitchFamily="34" charset="0"/>
                          <a:ea typeface="Calibri"/>
                          <a:cs typeface="Times New Roman"/>
                        </a:rPr>
                        <a:t>Освојени</a:t>
                      </a:r>
                      <a:r>
                        <a:rPr lang="en-US" sz="2000" dirty="0">
                          <a:latin typeface="Calibri" pitchFamily="34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000" dirty="0" err="1">
                          <a:latin typeface="Calibri" pitchFamily="34" charset="0"/>
                          <a:ea typeface="Calibri"/>
                          <a:cs typeface="Times New Roman"/>
                        </a:rPr>
                        <a:t>број</a:t>
                      </a:r>
                      <a:r>
                        <a:rPr lang="en-US" sz="2000" dirty="0">
                          <a:latin typeface="Calibri" pitchFamily="34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000" dirty="0" err="1">
                          <a:latin typeface="Calibri" pitchFamily="34" charset="0"/>
                          <a:ea typeface="Calibri"/>
                          <a:cs typeface="Times New Roman"/>
                        </a:rPr>
                        <a:t>бодова</a:t>
                      </a:r>
                      <a:endParaRPr lang="en-US" sz="2000" dirty="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 marL="453390" indent="-226695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200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Calibri" pitchFamily="34" charset="0"/>
                          <a:ea typeface="Calibri"/>
                          <a:cs typeface="Times New Roman"/>
                        </a:rPr>
                        <a:t>&lt;</a:t>
                      </a:r>
                      <a:r>
                        <a:rPr lang="en-US" sz="2000" dirty="0" smtClean="0">
                          <a:latin typeface="Calibri" pitchFamily="34" charset="0"/>
                          <a:ea typeface="Calibri"/>
                          <a:cs typeface="Times New Roman"/>
                        </a:rPr>
                        <a:t>45</a:t>
                      </a:r>
                      <a:endParaRPr lang="en-US" sz="2000" dirty="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latin typeface="Calibri" pitchFamily="34" charset="0"/>
                          <a:ea typeface="Calibri"/>
                          <a:cs typeface="Times New Roman"/>
                        </a:rPr>
                        <a:t>45-55</a:t>
                      </a:r>
                      <a:endParaRPr lang="en-US" sz="2000" dirty="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latin typeface="Calibri" pitchFamily="34" charset="0"/>
                          <a:ea typeface="Calibri"/>
                          <a:cs typeface="Times New Roman"/>
                        </a:rPr>
                        <a:t>56-65</a:t>
                      </a:r>
                      <a:endParaRPr lang="en-US" sz="2000" dirty="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latin typeface="Calibri" pitchFamily="34" charset="0"/>
                          <a:ea typeface="Calibri"/>
                          <a:cs typeface="Times New Roman"/>
                        </a:rPr>
                        <a:t>66-75</a:t>
                      </a:r>
                      <a:endParaRPr lang="en-US" sz="2000" dirty="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latin typeface="Calibri" pitchFamily="34" charset="0"/>
                          <a:ea typeface="Calibri"/>
                          <a:cs typeface="Times New Roman"/>
                        </a:rPr>
                        <a:t>76-85</a:t>
                      </a:r>
                      <a:endParaRPr lang="en-US" sz="2000" dirty="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latin typeface="Calibri" pitchFamily="34" charset="0"/>
                          <a:ea typeface="Calibri"/>
                          <a:cs typeface="Times New Roman"/>
                        </a:rPr>
                        <a:t>86-9</a:t>
                      </a:r>
                      <a:r>
                        <a:rPr lang="sr-Cyrl-RS" sz="2000" dirty="0" smtClean="0">
                          <a:latin typeface="Calibri" pitchFamily="34" charset="0"/>
                          <a:ea typeface="Calibri"/>
                          <a:cs typeface="Times New Roman"/>
                        </a:rPr>
                        <a:t>4</a:t>
                      </a:r>
                      <a:endParaRPr lang="en-US" sz="2000" dirty="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latin typeface="Calibri" pitchFamily="34" charset="0"/>
                          <a:ea typeface="Calibri"/>
                          <a:cs typeface="Times New Roman"/>
                        </a:rPr>
                        <a:t>95</a:t>
                      </a:r>
                      <a:endParaRPr lang="en-US" sz="2000" dirty="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452438" indent="-452438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Cyrl-RS" sz="2000" dirty="0" smtClean="0">
                          <a:latin typeface="Calibri" pitchFamily="34" charset="0"/>
                          <a:ea typeface="Calibri"/>
                          <a:cs typeface="Times New Roman"/>
                        </a:rPr>
                        <a:t>Приједор</a:t>
                      </a:r>
                      <a:endParaRPr lang="en-US" sz="2000" dirty="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Cyrl-RS" sz="20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32</a:t>
                      </a:r>
                      <a:endParaRPr lang="en-US" sz="2000" dirty="0">
                        <a:solidFill>
                          <a:schemeClr val="tx1"/>
                        </a:solidFill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Cyrl-RS" sz="20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3</a:t>
                      </a:r>
                      <a:endParaRPr lang="en-US" sz="2000" dirty="0">
                        <a:solidFill>
                          <a:schemeClr val="tx1"/>
                        </a:solidFill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Cyrl-RS" sz="20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3</a:t>
                      </a:r>
                      <a:endParaRPr lang="en-US" sz="2000" dirty="0">
                        <a:solidFill>
                          <a:schemeClr val="tx1"/>
                        </a:solidFill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Cyrl-RS" sz="20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1</a:t>
                      </a:r>
                      <a:endParaRPr lang="en-US" sz="2000" dirty="0">
                        <a:solidFill>
                          <a:schemeClr val="tx1"/>
                        </a:solidFill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Cyrl-RS" sz="20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0</a:t>
                      </a:r>
                      <a:endParaRPr lang="en-US" sz="2000" dirty="0">
                        <a:solidFill>
                          <a:schemeClr val="tx1"/>
                        </a:solidFill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Cyrl-RS" sz="20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1</a:t>
                      </a:r>
                      <a:endParaRPr lang="en-US" sz="2000" dirty="0">
                        <a:solidFill>
                          <a:schemeClr val="tx1"/>
                        </a:solidFill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Cyrl-RS" sz="20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1</a:t>
                      </a:r>
                      <a:endParaRPr lang="en-US" sz="2000" dirty="0">
                        <a:solidFill>
                          <a:schemeClr val="tx1"/>
                        </a:solidFill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452438" indent="-452438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Cyrl-RS" sz="2000" dirty="0" smtClean="0">
                          <a:latin typeface="Calibri" pitchFamily="34" charset="0"/>
                          <a:ea typeface="Calibri"/>
                          <a:cs typeface="Times New Roman"/>
                        </a:rPr>
                        <a:t>Бањалука</a:t>
                      </a:r>
                      <a:endParaRPr lang="en-US" sz="2000" dirty="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Cyrl-RS" sz="20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36</a:t>
                      </a:r>
                      <a:endParaRPr lang="en-US" sz="2000" dirty="0">
                        <a:solidFill>
                          <a:schemeClr val="tx1"/>
                        </a:solidFill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Cyrl-RS" sz="20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2</a:t>
                      </a:r>
                      <a:endParaRPr lang="en-US" sz="2000" dirty="0">
                        <a:solidFill>
                          <a:schemeClr val="tx1"/>
                        </a:solidFill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Cyrl-RS" sz="20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3</a:t>
                      </a:r>
                      <a:endParaRPr lang="en-US" sz="2000" dirty="0">
                        <a:solidFill>
                          <a:schemeClr val="tx1"/>
                        </a:solidFill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Cyrl-RS" sz="20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0</a:t>
                      </a:r>
                      <a:endParaRPr lang="en-US" sz="2000" dirty="0">
                        <a:solidFill>
                          <a:schemeClr val="tx1"/>
                        </a:solidFill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Cyrl-RS" sz="20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1</a:t>
                      </a:r>
                      <a:endParaRPr lang="en-US" sz="2000" dirty="0">
                        <a:solidFill>
                          <a:schemeClr val="tx1"/>
                        </a:solidFill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Cyrl-RS" sz="20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0</a:t>
                      </a:r>
                      <a:endParaRPr lang="en-US" sz="2000" dirty="0">
                        <a:solidFill>
                          <a:schemeClr val="tx1"/>
                        </a:solidFill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Cyrl-RS" sz="20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1</a:t>
                      </a:r>
                      <a:endParaRPr lang="en-US" sz="2000" dirty="0">
                        <a:solidFill>
                          <a:schemeClr val="tx1"/>
                        </a:solidFill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452438" indent="-452438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Cyrl-RS" sz="2000" dirty="0" smtClean="0">
                          <a:latin typeface="Calibri" pitchFamily="34" charset="0"/>
                          <a:ea typeface="Calibri"/>
                          <a:cs typeface="Times New Roman"/>
                        </a:rPr>
                        <a:t>Добој</a:t>
                      </a:r>
                      <a:endParaRPr lang="en-US" sz="2000" dirty="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Cyrl-RS" sz="20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23</a:t>
                      </a:r>
                      <a:endParaRPr lang="en-US" sz="2000" dirty="0">
                        <a:solidFill>
                          <a:schemeClr val="tx1"/>
                        </a:solidFill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Cyrl-RS" sz="20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6</a:t>
                      </a:r>
                      <a:endParaRPr lang="en-US" sz="2000" dirty="0">
                        <a:solidFill>
                          <a:schemeClr val="tx1"/>
                        </a:solidFill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Cyrl-RS" sz="20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1</a:t>
                      </a:r>
                      <a:endParaRPr lang="en-US" sz="2000" dirty="0">
                        <a:solidFill>
                          <a:schemeClr val="tx1"/>
                        </a:solidFill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Cyrl-RS" sz="20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0</a:t>
                      </a:r>
                      <a:endParaRPr lang="en-US" sz="2000" dirty="0">
                        <a:solidFill>
                          <a:schemeClr val="tx1"/>
                        </a:solidFill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Cyrl-RS" sz="20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2</a:t>
                      </a:r>
                      <a:endParaRPr lang="en-US" sz="2000" dirty="0">
                        <a:solidFill>
                          <a:schemeClr val="tx1"/>
                        </a:solidFill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Cyrl-RS" sz="20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0</a:t>
                      </a:r>
                      <a:endParaRPr lang="en-US" sz="2000" dirty="0">
                        <a:solidFill>
                          <a:schemeClr val="tx1"/>
                        </a:solidFill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Cyrl-RS" sz="20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1</a:t>
                      </a:r>
                      <a:endParaRPr lang="en-US" sz="2000" dirty="0">
                        <a:solidFill>
                          <a:schemeClr val="tx1"/>
                        </a:solidFill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452438" indent="-452438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Cyrl-RS" sz="2000" dirty="0" smtClean="0">
                          <a:latin typeface="Calibri" pitchFamily="34" charset="0"/>
                          <a:ea typeface="Calibri"/>
                          <a:cs typeface="Times New Roman"/>
                        </a:rPr>
                        <a:t>Семберија</a:t>
                      </a:r>
                      <a:endParaRPr lang="en-US" sz="2000" dirty="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Cyrl-RS" sz="20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12</a:t>
                      </a:r>
                      <a:endParaRPr lang="en-US" sz="2000" dirty="0">
                        <a:solidFill>
                          <a:schemeClr val="tx1"/>
                        </a:solidFill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Cyrl-RS" sz="20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1</a:t>
                      </a:r>
                      <a:endParaRPr lang="en-US" sz="2000" dirty="0">
                        <a:solidFill>
                          <a:schemeClr val="tx1"/>
                        </a:solidFill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Cyrl-RS" sz="20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1</a:t>
                      </a:r>
                      <a:endParaRPr lang="en-US" sz="2000" dirty="0">
                        <a:solidFill>
                          <a:schemeClr val="tx1"/>
                        </a:solidFill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Cyrl-RS" sz="20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1</a:t>
                      </a:r>
                      <a:endParaRPr lang="en-US" sz="2000" dirty="0">
                        <a:solidFill>
                          <a:schemeClr val="tx1"/>
                        </a:solidFill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Cyrl-RS" sz="20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0</a:t>
                      </a:r>
                      <a:endParaRPr lang="en-US" sz="2000" dirty="0">
                        <a:solidFill>
                          <a:schemeClr val="tx1"/>
                        </a:solidFill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Cyrl-RS" sz="20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2</a:t>
                      </a:r>
                      <a:endParaRPr lang="en-US" sz="2000" dirty="0">
                        <a:solidFill>
                          <a:schemeClr val="tx1"/>
                        </a:solidFill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Cyrl-RS" sz="20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0</a:t>
                      </a:r>
                      <a:endParaRPr lang="en-US" sz="2000" dirty="0">
                        <a:solidFill>
                          <a:schemeClr val="tx1"/>
                        </a:solidFill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452438" indent="-452438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Cyrl-RS" sz="2000" dirty="0" smtClean="0">
                          <a:latin typeface="Calibri" pitchFamily="34" charset="0"/>
                          <a:ea typeface="Calibri"/>
                          <a:cs typeface="Times New Roman"/>
                        </a:rPr>
                        <a:t>Бирач</a:t>
                      </a:r>
                      <a:endParaRPr lang="en-US" sz="2000" dirty="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Cyrl-RS" sz="20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17</a:t>
                      </a:r>
                      <a:endParaRPr lang="en-US" sz="2000" dirty="0">
                        <a:solidFill>
                          <a:schemeClr val="tx1"/>
                        </a:solidFill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Cyrl-RS" sz="20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3</a:t>
                      </a:r>
                      <a:endParaRPr lang="en-US" sz="2000" dirty="0">
                        <a:solidFill>
                          <a:schemeClr val="tx1"/>
                        </a:solidFill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Cyrl-RS" sz="20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1</a:t>
                      </a:r>
                      <a:endParaRPr lang="en-US" sz="2000" dirty="0">
                        <a:solidFill>
                          <a:schemeClr val="tx1"/>
                        </a:solidFill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Cyrl-RS" sz="20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1</a:t>
                      </a:r>
                      <a:endParaRPr lang="en-US" sz="2000" dirty="0">
                        <a:solidFill>
                          <a:schemeClr val="tx1"/>
                        </a:solidFill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Cyrl-RS" sz="20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0</a:t>
                      </a:r>
                      <a:endParaRPr lang="en-US" sz="2000" dirty="0">
                        <a:solidFill>
                          <a:schemeClr val="tx1"/>
                        </a:solidFill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Cyrl-RS" sz="20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0</a:t>
                      </a:r>
                      <a:endParaRPr lang="en-US" sz="2000" dirty="0">
                        <a:solidFill>
                          <a:schemeClr val="tx1"/>
                        </a:solidFill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Cyrl-RS" sz="20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1</a:t>
                      </a:r>
                      <a:endParaRPr lang="en-US" sz="2000" dirty="0">
                        <a:solidFill>
                          <a:schemeClr val="tx1"/>
                        </a:solidFill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452438" indent="-452438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Cyrl-RS" sz="2000" dirty="0" smtClean="0">
                          <a:latin typeface="Calibri" pitchFamily="34" charset="0"/>
                          <a:ea typeface="Calibri"/>
                          <a:cs typeface="Times New Roman"/>
                        </a:rPr>
                        <a:t>Сарај.-ром.</a:t>
                      </a:r>
                      <a:endParaRPr lang="en-US" sz="2000" dirty="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Cyrl-RS" sz="20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15</a:t>
                      </a:r>
                      <a:endParaRPr lang="en-US" sz="2000" dirty="0">
                        <a:solidFill>
                          <a:schemeClr val="tx1"/>
                        </a:solidFill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Cyrl-RS" sz="20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3</a:t>
                      </a:r>
                      <a:endParaRPr lang="en-US" sz="2000" dirty="0">
                        <a:solidFill>
                          <a:schemeClr val="tx1"/>
                        </a:solidFill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Cyrl-RS" sz="20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1</a:t>
                      </a:r>
                      <a:endParaRPr lang="en-US" sz="2000" dirty="0">
                        <a:solidFill>
                          <a:schemeClr val="tx1"/>
                        </a:solidFill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Cyrl-RS" sz="20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0</a:t>
                      </a:r>
                      <a:endParaRPr lang="en-US" sz="2000" dirty="0">
                        <a:solidFill>
                          <a:schemeClr val="tx1"/>
                        </a:solidFill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Cyrl-RS" sz="20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0</a:t>
                      </a:r>
                      <a:endParaRPr lang="en-US" sz="2000" dirty="0">
                        <a:solidFill>
                          <a:schemeClr val="tx1"/>
                        </a:solidFill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Cyrl-RS" sz="20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0</a:t>
                      </a:r>
                      <a:endParaRPr lang="en-US" sz="2000" dirty="0">
                        <a:solidFill>
                          <a:schemeClr val="tx1"/>
                        </a:solidFill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Cyrl-RS" sz="20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1</a:t>
                      </a:r>
                      <a:endParaRPr lang="en-US" sz="2000" dirty="0">
                        <a:solidFill>
                          <a:schemeClr val="tx1"/>
                        </a:solidFill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452438" indent="-452438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Cyrl-RS" sz="2000" dirty="0" smtClean="0">
                          <a:latin typeface="Calibri" pitchFamily="34" charset="0"/>
                          <a:ea typeface="Calibri"/>
                          <a:cs typeface="Times New Roman"/>
                        </a:rPr>
                        <a:t>Херцеговина</a:t>
                      </a:r>
                      <a:endParaRPr lang="en-US" sz="2000" dirty="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Cyrl-RS" sz="2000" dirty="0" smtClean="0">
                          <a:latin typeface="Calibri" pitchFamily="34" charset="0"/>
                          <a:ea typeface="Calibri"/>
                          <a:cs typeface="Times New Roman"/>
                        </a:rPr>
                        <a:t>9</a:t>
                      </a:r>
                      <a:endParaRPr lang="en-US" sz="2000" dirty="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dirty="0" smtClean="0"/>
                        <a:t>3</a:t>
                      </a:r>
                      <a:endParaRPr lang="en-US" dirty="0"/>
                    </a:p>
                  </a:txBody>
                  <a:tcPr marL="46892" marR="468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dirty="0" smtClean="0"/>
                        <a:t>0</a:t>
                      </a:r>
                      <a:endParaRPr lang="en-US" dirty="0"/>
                    </a:p>
                  </a:txBody>
                  <a:tcPr marL="46892" marR="468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dirty="0" smtClean="0"/>
                        <a:t>1</a:t>
                      </a:r>
                      <a:endParaRPr lang="en-US" dirty="0"/>
                    </a:p>
                  </a:txBody>
                  <a:tcPr marL="46892" marR="468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dirty="0" smtClean="0"/>
                        <a:t>0</a:t>
                      </a:r>
                      <a:endParaRPr lang="en-US" dirty="0"/>
                    </a:p>
                  </a:txBody>
                  <a:tcPr marL="46892" marR="468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dirty="0" smtClean="0"/>
                        <a:t>0</a:t>
                      </a:r>
                      <a:endParaRPr lang="en-US" dirty="0"/>
                    </a:p>
                  </a:txBody>
                  <a:tcPr marL="46892" marR="468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dirty="0" smtClean="0"/>
                        <a:t>2</a:t>
                      </a:r>
                      <a:endParaRPr lang="en-US" dirty="0"/>
                    </a:p>
                  </a:txBody>
                  <a:tcPr marL="46892" marR="468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452438" indent="-452438"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Cyrl-RS" sz="2000" b="1" dirty="0" smtClean="0">
                          <a:latin typeface="Calibri" pitchFamily="34" charset="0"/>
                          <a:ea typeface="Calibri"/>
                          <a:cs typeface="Times New Roman"/>
                        </a:rPr>
                        <a:t>Укупно:</a:t>
                      </a:r>
                      <a:endParaRPr lang="en-US" sz="2000" b="1" dirty="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Cyrl-RS" sz="2000" b="1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144</a:t>
                      </a:r>
                      <a:r>
                        <a:rPr lang="sr-Cyrl-RS" sz="2000" b="1" baseline="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 </a:t>
                      </a:r>
                    </a:p>
                    <a:p>
                      <a:pPr marL="452438" indent="-452438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Cyrl-RS" sz="1400" b="1" baseline="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(75,00%)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Cyrl-RS" sz="2000" b="1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21</a:t>
                      </a:r>
                    </a:p>
                    <a:p>
                      <a:pPr marL="452438" indent="-452438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Cyrl-RS" sz="1600" b="1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(10,93%)</a:t>
                      </a:r>
                      <a:endParaRPr lang="en-US" sz="1600" b="1" dirty="0">
                        <a:solidFill>
                          <a:schemeClr val="tx1"/>
                        </a:solidFill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Cyrl-RS" sz="2000" b="1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10</a:t>
                      </a:r>
                    </a:p>
                    <a:p>
                      <a:pPr marL="452438" indent="-452438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Cyrl-RS" sz="1800" b="1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(5,21%)</a:t>
                      </a:r>
                      <a:endParaRPr lang="en-US" sz="1800" b="1" dirty="0">
                        <a:solidFill>
                          <a:schemeClr val="tx1"/>
                        </a:solidFill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Cyrl-RS" sz="2000" b="1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4</a:t>
                      </a:r>
                    </a:p>
                    <a:p>
                      <a:pPr marL="452438" indent="-452438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Cyrl-RS" sz="2000" b="1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(2,08%)</a:t>
                      </a:r>
                      <a:endParaRPr lang="en-US" sz="2000" b="1" dirty="0">
                        <a:solidFill>
                          <a:schemeClr val="tx1"/>
                        </a:solidFill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Cyrl-RS" sz="2000" b="1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3</a:t>
                      </a:r>
                    </a:p>
                    <a:p>
                      <a:pPr marL="452438" indent="-452438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Cyrl-RS" sz="2000" b="1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(1,56%)</a:t>
                      </a:r>
                      <a:endParaRPr lang="en-US" sz="2000" b="1" dirty="0">
                        <a:solidFill>
                          <a:schemeClr val="tx1"/>
                        </a:solidFill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Cyrl-RS" sz="2000" b="1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3</a:t>
                      </a:r>
                    </a:p>
                    <a:p>
                      <a:pPr marL="452438" indent="-452438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Cyrl-RS" sz="2000" b="1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(1,56%)</a:t>
                      </a:r>
                      <a:endParaRPr lang="en-US" sz="2000" b="1" dirty="0">
                        <a:solidFill>
                          <a:schemeClr val="tx1"/>
                        </a:solidFill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2438" indent="-452438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Cyrl-RS" sz="2000" b="1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7</a:t>
                      </a:r>
                    </a:p>
                    <a:p>
                      <a:pPr marL="452438" indent="-452438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Cyrl-RS" sz="2000" b="1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(3,66%)</a:t>
                      </a:r>
                      <a:endParaRPr lang="en-US" sz="2000" b="1" dirty="0">
                        <a:solidFill>
                          <a:schemeClr val="tx1"/>
                        </a:solidFill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0" y="341784"/>
            <a:ext cx="8674509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701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Tx/>
              <a:buNone/>
              <a:tabLst/>
            </a:pPr>
            <a:r>
              <a:rPr kumimoji="0" lang="sr-Cyrl-RS" sz="2200" b="1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ea typeface="Calibri" pitchFamily="34" charset="0"/>
                <a:cs typeface="Times New Roman" pitchFamily="18" charset="0"/>
              </a:rPr>
              <a:t>Регионална такмичења </a:t>
            </a:r>
            <a:r>
              <a:rPr kumimoji="0" lang="sr-Cyrl-RS" sz="22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ea typeface="Calibri" pitchFamily="34" charset="0"/>
                <a:cs typeface="Times New Roman" pitchFamily="18" charset="0"/>
              </a:rPr>
              <a:t>у свим </a:t>
            </a:r>
            <a:r>
              <a:rPr kumimoji="0" lang="en-US" sz="2200" b="0" i="0" u="none" strike="noStrike" cap="none" normalizeH="0" baseline="0" dirty="0" err="1" smtClean="0">
                <a:ln>
                  <a:noFill/>
                </a:ln>
                <a:solidFill>
                  <a:srgbClr val="003300"/>
                </a:solidFill>
                <a:effectLst/>
                <a:ea typeface="Calibri" pitchFamily="34" charset="0"/>
                <a:cs typeface="Times New Roman" pitchFamily="18" charset="0"/>
              </a:rPr>
              <a:t>регијама</a:t>
            </a:r>
            <a:r>
              <a:rPr kumimoji="0" lang="en-US" sz="22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200" b="0" i="0" u="none" strike="noStrike" cap="none" normalizeH="0" baseline="0" dirty="0" err="1" smtClean="0">
                <a:ln>
                  <a:noFill/>
                </a:ln>
                <a:solidFill>
                  <a:srgbClr val="003300"/>
                </a:solidFill>
                <a:effectLst/>
                <a:ea typeface="Calibri" pitchFamily="34" charset="0"/>
                <a:cs typeface="Times New Roman" pitchFamily="18" charset="0"/>
              </a:rPr>
              <a:t>одржана</a:t>
            </a:r>
            <a:r>
              <a:rPr kumimoji="0" lang="sr-Cyrl-RS" sz="22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ea typeface="Calibri" pitchFamily="34" charset="0"/>
                <a:cs typeface="Times New Roman" pitchFamily="18" charset="0"/>
              </a:rPr>
              <a:t> су</a:t>
            </a:r>
            <a:r>
              <a:rPr kumimoji="0" lang="en-US" sz="22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en-US" sz="2200" b="0" i="0" u="none" strike="noStrike" cap="none" normalizeH="0" baseline="0" dirty="0" err="1" smtClean="0">
                <a:ln>
                  <a:noFill/>
                </a:ln>
                <a:solidFill>
                  <a:srgbClr val="003300"/>
                </a:solidFill>
                <a:effectLst/>
                <a:ea typeface="Calibri" pitchFamily="34" charset="0"/>
                <a:cs typeface="Times New Roman" pitchFamily="18" charset="0"/>
              </a:rPr>
              <a:t>према</a:t>
            </a:r>
            <a:r>
              <a:rPr kumimoji="0" lang="en-US" sz="22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sr-Cyrl-RS" sz="22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ea typeface="Calibri" pitchFamily="34" charset="0"/>
                <a:cs typeface="Times New Roman" pitchFamily="18" charset="0"/>
              </a:rPr>
              <a:t>К</a:t>
            </a:r>
            <a:r>
              <a:rPr kumimoji="0" lang="en-US" sz="2200" b="0" i="0" u="none" strike="noStrike" cap="none" normalizeH="0" baseline="0" dirty="0" err="1" smtClean="0">
                <a:ln>
                  <a:noFill/>
                </a:ln>
                <a:solidFill>
                  <a:srgbClr val="003300"/>
                </a:solidFill>
                <a:effectLst/>
                <a:ea typeface="Calibri" pitchFamily="34" charset="0"/>
                <a:cs typeface="Times New Roman" pitchFamily="18" charset="0"/>
              </a:rPr>
              <a:t>алендару</a:t>
            </a:r>
            <a:r>
              <a:rPr kumimoji="0" lang="en-US" sz="22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200" b="0" i="0" u="none" strike="noStrike" cap="none" normalizeH="0" baseline="0" dirty="0" err="1" smtClean="0">
                <a:ln>
                  <a:noFill/>
                </a:ln>
                <a:solidFill>
                  <a:srgbClr val="003300"/>
                </a:solidFill>
                <a:effectLst/>
                <a:ea typeface="Calibri" pitchFamily="34" charset="0"/>
                <a:cs typeface="Times New Roman" pitchFamily="18" charset="0"/>
              </a:rPr>
              <a:t>такмичења</a:t>
            </a:r>
            <a:r>
              <a:rPr kumimoji="0" lang="en-US" sz="22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ea typeface="Calibri" pitchFamily="34" charset="0"/>
                <a:cs typeface="Times New Roman" pitchFamily="18" charset="0"/>
              </a:rPr>
              <a:t>, 2</a:t>
            </a:r>
            <a:r>
              <a:rPr kumimoji="0" lang="sr-Cyrl-RS" sz="22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ea typeface="Calibri" pitchFamily="34" charset="0"/>
                <a:cs typeface="Times New Roman" pitchFamily="18" charset="0"/>
              </a:rPr>
              <a:t>0</a:t>
            </a:r>
            <a:r>
              <a:rPr kumimoji="0" lang="en-US" sz="22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ea typeface="Calibri" pitchFamily="34" charset="0"/>
                <a:cs typeface="Times New Roman" pitchFamily="18" charset="0"/>
              </a:rPr>
              <a:t>. </a:t>
            </a:r>
            <a:r>
              <a:rPr kumimoji="0" lang="en-US" sz="2200" b="0" i="0" u="none" strike="noStrike" cap="none" normalizeH="0" baseline="0" dirty="0" err="1" smtClean="0">
                <a:ln>
                  <a:noFill/>
                </a:ln>
                <a:solidFill>
                  <a:srgbClr val="003300"/>
                </a:solidFill>
                <a:effectLst/>
                <a:ea typeface="Calibri" pitchFamily="34" charset="0"/>
                <a:cs typeface="Times New Roman" pitchFamily="18" charset="0"/>
              </a:rPr>
              <a:t>марта</a:t>
            </a:r>
            <a:r>
              <a:rPr kumimoji="0" lang="en-US" sz="22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ea typeface="Calibri" pitchFamily="34" charset="0"/>
                <a:cs typeface="Times New Roman" pitchFamily="18" charset="0"/>
              </a:rPr>
              <a:t> 20</a:t>
            </a:r>
            <a:r>
              <a:rPr kumimoji="0" lang="sr-Cyrl-RS" sz="22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ea typeface="Calibri" pitchFamily="34" charset="0"/>
                <a:cs typeface="Times New Roman" pitchFamily="18" charset="0"/>
              </a:rPr>
              <a:t>21</a:t>
            </a:r>
            <a:r>
              <a:rPr kumimoji="0" lang="en-US" sz="22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ea typeface="Calibri" pitchFamily="34" charset="0"/>
                <a:cs typeface="Times New Roman" pitchFamily="18" charset="0"/>
              </a:rPr>
              <a:t>. </a:t>
            </a:r>
            <a:r>
              <a:rPr kumimoji="0" lang="en-US" sz="2200" b="0" i="0" u="none" strike="noStrike" cap="none" normalizeH="0" baseline="0" dirty="0" err="1" smtClean="0">
                <a:ln>
                  <a:noFill/>
                </a:ln>
                <a:solidFill>
                  <a:srgbClr val="003300"/>
                </a:solidFill>
                <a:effectLst/>
                <a:ea typeface="Calibri" pitchFamily="34" charset="0"/>
                <a:cs typeface="Times New Roman" pitchFamily="18" charset="0"/>
              </a:rPr>
              <a:t>године</a:t>
            </a:r>
            <a:r>
              <a:rPr kumimoji="0" lang="en-US" sz="22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ea typeface="Calibri" pitchFamily="34" charset="0"/>
                <a:cs typeface="Times New Roman" pitchFamily="18" charset="0"/>
              </a:rPr>
              <a:t>. </a:t>
            </a:r>
            <a:endParaRPr kumimoji="0" lang="sr-Cyrl-RS" sz="2200" b="0" i="0" u="none" strike="noStrike" cap="none" normalizeH="0" baseline="0" dirty="0" smtClean="0">
              <a:ln>
                <a:noFill/>
              </a:ln>
              <a:solidFill>
                <a:srgbClr val="003300"/>
              </a:solidFill>
              <a:effectLst/>
              <a:ea typeface="Calibri" pitchFamily="34" charset="0"/>
              <a:cs typeface="Times New Roman" pitchFamily="18" charset="0"/>
            </a:endParaRPr>
          </a:p>
          <a:p>
            <a:pPr marR="0" lvl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kumimoji="0" lang="sr-Cyrl-RS" sz="22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ea typeface="Calibri" pitchFamily="34" charset="0"/>
                <a:cs typeface="Times New Roman" pitchFamily="18" charset="0"/>
              </a:rPr>
              <a:t>Д</a:t>
            </a:r>
            <a:r>
              <a:rPr kumimoji="0" lang="en-US" sz="2200" b="0" i="0" u="none" strike="noStrike" cap="none" normalizeH="0" baseline="0" dirty="0" err="1" smtClean="0">
                <a:ln>
                  <a:noFill/>
                </a:ln>
                <a:solidFill>
                  <a:srgbClr val="003300"/>
                </a:solidFill>
                <a:effectLst/>
                <a:ea typeface="Calibri" pitchFamily="34" charset="0"/>
                <a:cs typeface="Times New Roman" pitchFamily="18" charset="0"/>
              </a:rPr>
              <a:t>омаћини</a:t>
            </a:r>
            <a:r>
              <a:rPr kumimoji="0" lang="en-US" sz="22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200" b="0" i="0" u="none" strike="noStrike" cap="none" normalizeH="0" baseline="0" dirty="0" err="1" smtClean="0">
                <a:ln>
                  <a:noFill/>
                </a:ln>
                <a:solidFill>
                  <a:srgbClr val="003300"/>
                </a:solidFill>
                <a:effectLst/>
                <a:ea typeface="Calibri" pitchFamily="34" charset="0"/>
                <a:cs typeface="Times New Roman" pitchFamily="18" charset="0"/>
              </a:rPr>
              <a:t>ових</a:t>
            </a:r>
            <a:r>
              <a:rPr kumimoji="0" lang="en-US" sz="22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200" b="0" i="0" u="none" strike="noStrike" cap="none" normalizeH="0" baseline="0" dirty="0" err="1" smtClean="0">
                <a:ln>
                  <a:noFill/>
                </a:ln>
                <a:solidFill>
                  <a:srgbClr val="003300"/>
                </a:solidFill>
                <a:effectLst/>
                <a:ea typeface="Calibri" pitchFamily="34" charset="0"/>
                <a:cs typeface="Times New Roman" pitchFamily="18" charset="0"/>
              </a:rPr>
              <a:t>такмичења</a:t>
            </a:r>
            <a:r>
              <a:rPr kumimoji="0" lang="en-US" sz="22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200" b="0" i="0" u="none" strike="noStrike" cap="none" normalizeH="0" baseline="0" dirty="0" err="1" smtClean="0">
                <a:ln>
                  <a:noFill/>
                </a:ln>
                <a:solidFill>
                  <a:srgbClr val="003300"/>
                </a:solidFill>
                <a:effectLst/>
                <a:ea typeface="Calibri" pitchFamily="34" charset="0"/>
                <a:cs typeface="Times New Roman" pitchFamily="18" charset="0"/>
              </a:rPr>
              <a:t>по</a:t>
            </a:r>
            <a:r>
              <a:rPr kumimoji="0" lang="en-US" sz="22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200" b="0" i="0" u="none" strike="noStrike" cap="none" normalizeH="0" baseline="0" dirty="0" err="1" smtClean="0">
                <a:ln>
                  <a:noFill/>
                </a:ln>
                <a:solidFill>
                  <a:srgbClr val="003300"/>
                </a:solidFill>
                <a:effectLst/>
                <a:ea typeface="Calibri" pitchFamily="34" charset="0"/>
                <a:cs typeface="Times New Roman" pitchFamily="18" charset="0"/>
              </a:rPr>
              <a:t>регијама</a:t>
            </a:r>
            <a:r>
              <a:rPr kumimoji="0" lang="en-US" sz="22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200" b="0" i="0" u="none" strike="noStrike" cap="none" normalizeH="0" baseline="0" dirty="0" err="1" smtClean="0">
                <a:ln>
                  <a:noFill/>
                </a:ln>
                <a:solidFill>
                  <a:srgbClr val="003300"/>
                </a:solidFill>
                <a:effectLst/>
                <a:ea typeface="Calibri" pitchFamily="34" charset="0"/>
                <a:cs typeface="Times New Roman" pitchFamily="18" charset="0"/>
              </a:rPr>
              <a:t>биле</a:t>
            </a:r>
            <a:r>
              <a:rPr kumimoji="0" lang="en-US" sz="22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200" b="0" i="0" u="none" strike="noStrike" cap="none" normalizeH="0" baseline="0" dirty="0" err="1" smtClean="0">
                <a:ln>
                  <a:noFill/>
                </a:ln>
                <a:solidFill>
                  <a:srgbClr val="003300"/>
                </a:solidFill>
                <a:effectLst/>
                <a:ea typeface="Calibri" pitchFamily="34" charset="0"/>
                <a:cs typeface="Times New Roman" pitchFamily="18" charset="0"/>
              </a:rPr>
              <a:t>су</a:t>
            </a:r>
            <a:r>
              <a:rPr kumimoji="0" lang="en-US" sz="2200" b="0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ea typeface="Calibri" pitchFamily="34" charset="0"/>
                <a:cs typeface="Times New Roman" pitchFamily="18" charset="0"/>
              </a:rPr>
              <a:t>:</a:t>
            </a:r>
            <a:endParaRPr kumimoji="0" lang="en-US" sz="2200" b="0" i="0" u="none" strike="noStrike" cap="none" normalizeH="0" baseline="0" dirty="0" smtClean="0">
              <a:ln>
                <a:noFill/>
              </a:ln>
              <a:solidFill>
                <a:srgbClr val="003300"/>
              </a:solidFill>
              <a:effectLst/>
              <a:cs typeface="Arial" pitchFamily="34" charset="0"/>
            </a:endParaRPr>
          </a:p>
          <a:p>
            <a:pPr marL="231775" lvl="0" indent="-115888">
              <a:spcAft>
                <a:spcPts val="300"/>
              </a:spcAft>
              <a:buFont typeface="Arial" pitchFamily="34" charset="0"/>
              <a:buChar char="•"/>
            </a:pPr>
            <a:r>
              <a:rPr lang="en-US" sz="2400" dirty="0" err="1" smtClean="0"/>
              <a:t>Регија</a:t>
            </a:r>
            <a:r>
              <a:rPr lang="en-US" sz="2400" dirty="0" smtClean="0"/>
              <a:t> </a:t>
            </a:r>
            <a:r>
              <a:rPr lang="en-US" sz="2400" dirty="0" err="1" smtClean="0"/>
              <a:t>Приједор</a:t>
            </a:r>
            <a:r>
              <a:rPr lang="en-US" sz="2400" dirty="0" smtClean="0"/>
              <a:t> – </a:t>
            </a:r>
            <a:r>
              <a:rPr lang="sr-Cyrl-CS" sz="2400" dirty="0" smtClean="0"/>
              <a:t>ЈУ ОШ „Бранко Радичевић“ Петрово</a:t>
            </a:r>
            <a:endParaRPr lang="sr-Cyrl-RS" sz="2400" dirty="0" smtClean="0"/>
          </a:p>
          <a:p>
            <a:pPr marL="231775" lvl="0" indent="-115888">
              <a:spcAft>
                <a:spcPts val="300"/>
              </a:spcAft>
              <a:buFont typeface="Arial" pitchFamily="34" charset="0"/>
              <a:buChar char="•"/>
            </a:pPr>
            <a:r>
              <a:rPr lang="en-US" sz="2400" dirty="0" err="1" smtClean="0"/>
              <a:t>Регија</a:t>
            </a:r>
            <a:r>
              <a:rPr lang="en-US" sz="2400" dirty="0" smtClean="0"/>
              <a:t> </a:t>
            </a:r>
            <a:r>
              <a:rPr lang="en-US" sz="2400" dirty="0" err="1" smtClean="0"/>
              <a:t>Бањалука</a:t>
            </a:r>
            <a:r>
              <a:rPr lang="en-US" sz="2400" dirty="0" smtClean="0"/>
              <a:t> – </a:t>
            </a:r>
            <a:r>
              <a:rPr lang="sr-Cyrl-CS" sz="2400" dirty="0" smtClean="0"/>
              <a:t>ЈУ ОШ „</a:t>
            </a:r>
            <a:r>
              <a:rPr lang="sr-Cyrl-CS" sz="2400" dirty="0" err="1" smtClean="0"/>
              <a:t>Георги</a:t>
            </a:r>
            <a:r>
              <a:rPr lang="sr-Cyrl-CS" sz="2400" dirty="0" smtClean="0"/>
              <a:t> Стојков </a:t>
            </a:r>
            <a:r>
              <a:rPr lang="sr-Cyrl-CS" sz="2400" dirty="0" err="1" smtClean="0"/>
              <a:t>Раковски</a:t>
            </a:r>
            <a:r>
              <a:rPr lang="sr-Cyrl-CS" sz="2400" dirty="0" smtClean="0"/>
              <a:t>“ </a:t>
            </a:r>
            <a:r>
              <a:rPr lang="sr-Cyrl-CS" sz="2400" dirty="0" err="1" smtClean="0"/>
              <a:t>Бањалука</a:t>
            </a:r>
            <a:r>
              <a:rPr lang="en-US" sz="2400" dirty="0" smtClean="0"/>
              <a:t>,</a:t>
            </a:r>
            <a:endParaRPr lang="sr-Cyrl-RS" sz="2400" dirty="0" smtClean="0"/>
          </a:p>
          <a:p>
            <a:pPr marL="231775" lvl="0" indent="-115888">
              <a:spcAft>
                <a:spcPts val="300"/>
              </a:spcAft>
              <a:buFont typeface="Arial" pitchFamily="34" charset="0"/>
              <a:buChar char="•"/>
            </a:pPr>
            <a:r>
              <a:rPr lang="en-US" sz="2400" dirty="0" err="1" smtClean="0"/>
              <a:t>Регија</a:t>
            </a:r>
            <a:r>
              <a:rPr lang="en-US" sz="2400" dirty="0" smtClean="0"/>
              <a:t> </a:t>
            </a:r>
            <a:r>
              <a:rPr lang="en-US" sz="2400" dirty="0" err="1" smtClean="0"/>
              <a:t>Добој</a:t>
            </a:r>
            <a:r>
              <a:rPr lang="en-US" sz="2400" dirty="0" smtClean="0"/>
              <a:t> – ЈУ ОШ „</a:t>
            </a:r>
            <a:r>
              <a:rPr lang="en-US" sz="2400" dirty="0" err="1" smtClean="0"/>
              <a:t>Србија</a:t>
            </a:r>
            <a:r>
              <a:rPr lang="en-US" sz="2400" dirty="0" smtClean="0"/>
              <a:t>“ </a:t>
            </a:r>
            <a:r>
              <a:rPr lang="en-US" sz="2400" dirty="0" err="1" smtClean="0"/>
              <a:t>Црквина</a:t>
            </a:r>
            <a:r>
              <a:rPr lang="en-US" sz="2400" dirty="0" smtClean="0"/>
              <a:t>,</a:t>
            </a:r>
            <a:endParaRPr lang="sr-Cyrl-RS" sz="2400" dirty="0" smtClean="0"/>
          </a:p>
          <a:p>
            <a:pPr marL="231775" lvl="0" indent="-115888">
              <a:spcAft>
                <a:spcPts val="300"/>
              </a:spcAft>
              <a:buFont typeface="Arial" pitchFamily="34" charset="0"/>
              <a:buChar char="•"/>
            </a:pPr>
            <a:r>
              <a:rPr lang="en-US" sz="2400" dirty="0" err="1" smtClean="0"/>
              <a:t>Регија</a:t>
            </a:r>
            <a:r>
              <a:rPr lang="en-US" sz="2400" dirty="0" smtClean="0"/>
              <a:t> </a:t>
            </a:r>
            <a:r>
              <a:rPr lang="en-US" sz="2400" dirty="0" err="1" smtClean="0"/>
              <a:t>Семберија</a:t>
            </a:r>
            <a:r>
              <a:rPr lang="en-US" sz="2400" dirty="0" smtClean="0"/>
              <a:t> – </a:t>
            </a:r>
            <a:r>
              <a:rPr lang="sr-Cyrl-CS" sz="2400" dirty="0" smtClean="0"/>
              <a:t>ЈУ ОШ „Јован Дучић“, Бијељина</a:t>
            </a:r>
            <a:endParaRPr lang="sr-Cyrl-RS" sz="2400" dirty="0" smtClean="0"/>
          </a:p>
          <a:p>
            <a:pPr marL="231775" lvl="0" indent="-115888">
              <a:spcAft>
                <a:spcPts val="300"/>
              </a:spcAft>
              <a:buFont typeface="Arial" pitchFamily="34" charset="0"/>
              <a:buChar char="•"/>
            </a:pPr>
            <a:r>
              <a:rPr lang="en-US" sz="2400" dirty="0" err="1" smtClean="0"/>
              <a:t>Регија</a:t>
            </a:r>
            <a:r>
              <a:rPr lang="en-US" sz="2400" dirty="0" smtClean="0"/>
              <a:t> </a:t>
            </a:r>
            <a:r>
              <a:rPr lang="en-US" sz="2400" dirty="0" err="1" smtClean="0"/>
              <a:t>Бирач</a:t>
            </a:r>
            <a:r>
              <a:rPr lang="en-US" sz="2400" dirty="0" smtClean="0"/>
              <a:t> – ЈУ ОШ „</a:t>
            </a:r>
            <a:r>
              <a:rPr lang="en-US" sz="2400" dirty="0" err="1" smtClean="0"/>
              <a:t>Прва</a:t>
            </a:r>
            <a:r>
              <a:rPr lang="en-US" sz="2400" dirty="0" smtClean="0"/>
              <a:t> </a:t>
            </a:r>
            <a:r>
              <a:rPr lang="en-US" sz="2400" dirty="0" err="1" smtClean="0"/>
              <a:t>основна</a:t>
            </a:r>
            <a:r>
              <a:rPr lang="en-US" sz="2400" dirty="0" smtClean="0"/>
              <a:t> </a:t>
            </a:r>
            <a:r>
              <a:rPr lang="en-US" sz="2400" dirty="0" err="1" smtClean="0"/>
              <a:t>школа</a:t>
            </a:r>
            <a:r>
              <a:rPr lang="en-US" sz="2400" dirty="0" smtClean="0"/>
              <a:t>“, </a:t>
            </a:r>
            <a:r>
              <a:rPr lang="en-US" sz="2400" dirty="0" err="1" smtClean="0"/>
              <a:t>Сребреница</a:t>
            </a:r>
            <a:r>
              <a:rPr lang="en-US" sz="2400" dirty="0" smtClean="0"/>
              <a:t>,</a:t>
            </a:r>
            <a:endParaRPr lang="sr-Cyrl-RS" sz="2400" dirty="0" smtClean="0"/>
          </a:p>
          <a:p>
            <a:pPr marL="231775" lvl="0" indent="-115888">
              <a:spcAft>
                <a:spcPts val="300"/>
              </a:spcAft>
              <a:buFont typeface="Arial" pitchFamily="34" charset="0"/>
              <a:buChar char="•"/>
            </a:pPr>
            <a:r>
              <a:rPr lang="en-US" sz="2400" dirty="0" err="1" smtClean="0"/>
              <a:t>Сарајевско-романијска</a:t>
            </a:r>
            <a:r>
              <a:rPr lang="en-US" sz="2400" dirty="0" smtClean="0"/>
              <a:t> </a:t>
            </a:r>
            <a:r>
              <a:rPr lang="en-US" sz="2400" dirty="0" err="1" smtClean="0"/>
              <a:t>регија</a:t>
            </a:r>
            <a:r>
              <a:rPr lang="en-US" sz="2400" dirty="0" smtClean="0"/>
              <a:t> – </a:t>
            </a:r>
            <a:r>
              <a:rPr lang="sr-Cyrl-CS" sz="2400" dirty="0" smtClean="0"/>
              <a:t>ЈУ ОШ „Петар Петровић Његош“ Источна Илиџа</a:t>
            </a:r>
            <a:endParaRPr lang="sr-Cyrl-RS" sz="2400" dirty="0" smtClean="0"/>
          </a:p>
          <a:p>
            <a:pPr marL="231775" lvl="0" indent="-115888">
              <a:spcAft>
                <a:spcPts val="300"/>
              </a:spcAft>
              <a:buFont typeface="Arial" pitchFamily="34" charset="0"/>
              <a:buChar char="•"/>
            </a:pPr>
            <a:r>
              <a:rPr lang="en-US" sz="2400" dirty="0" err="1" smtClean="0"/>
              <a:t>Регија</a:t>
            </a:r>
            <a:r>
              <a:rPr lang="en-US" sz="2400" dirty="0" smtClean="0"/>
              <a:t> </a:t>
            </a:r>
            <a:r>
              <a:rPr lang="en-US" sz="2400" dirty="0" err="1" smtClean="0"/>
              <a:t>Херцеговина</a:t>
            </a:r>
            <a:r>
              <a:rPr lang="en-US" sz="2400" dirty="0" smtClean="0"/>
              <a:t> – ЈУ ОШ „</a:t>
            </a:r>
            <a:r>
              <a:rPr lang="en-US" sz="2400" dirty="0" err="1" smtClean="0"/>
              <a:t>Свети</a:t>
            </a:r>
            <a:r>
              <a:rPr lang="en-US" sz="2400" dirty="0" smtClean="0"/>
              <a:t> </a:t>
            </a:r>
            <a:r>
              <a:rPr lang="en-US" sz="2400" dirty="0" err="1" smtClean="0"/>
              <a:t>Василије</a:t>
            </a:r>
            <a:r>
              <a:rPr lang="en-US" sz="2400" dirty="0" smtClean="0"/>
              <a:t> </a:t>
            </a:r>
            <a:r>
              <a:rPr lang="en-US" sz="2400" dirty="0" err="1" smtClean="0"/>
              <a:t>Острошки</a:t>
            </a:r>
            <a:r>
              <a:rPr lang="en-US" sz="2400" dirty="0" smtClean="0"/>
              <a:t>“, </a:t>
            </a:r>
            <a:r>
              <a:rPr lang="en-US" sz="2400" dirty="0" err="1" smtClean="0"/>
              <a:t>Требиње</a:t>
            </a:r>
            <a:r>
              <a:rPr lang="en-US" sz="2400" dirty="0" smtClean="0"/>
              <a:t>.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8600" y="381000"/>
            <a:ext cx="7010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2000" dirty="0" smtClean="0">
                <a:solidFill>
                  <a:srgbClr val="003300"/>
                </a:solidFill>
              </a:rPr>
              <a:t>Број учесника по регијама и разредима приказан је у Табели</a:t>
            </a:r>
            <a:endParaRPr lang="en-US" sz="2000" dirty="0">
              <a:solidFill>
                <a:srgbClr val="003300"/>
              </a:solidFill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990600" y="914400"/>
          <a:ext cx="6934201" cy="4836160"/>
        </p:xfrm>
        <a:graphic>
          <a:graphicData uri="http://schemas.openxmlformats.org/drawingml/2006/table">
            <a:tbl>
              <a:tblPr/>
              <a:tblGrid>
                <a:gridCol w="2806852"/>
                <a:gridCol w="775074"/>
                <a:gridCol w="753810"/>
                <a:gridCol w="753810"/>
                <a:gridCol w="753810"/>
                <a:gridCol w="1090845"/>
              </a:tblGrid>
              <a:tr h="467360"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sr-Cyrl-CS" sz="2400">
                          <a:latin typeface="+mn-lt"/>
                          <a:ea typeface="Calibri"/>
                          <a:cs typeface="Times New Roman"/>
                        </a:rPr>
                        <a:t>Регија</a:t>
                      </a:r>
                      <a:endParaRPr lang="en-US" sz="24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400">
                          <a:latin typeface="+mn-lt"/>
                          <a:ea typeface="Calibri"/>
                          <a:cs typeface="Times New Roman"/>
                        </a:rPr>
                        <a:t>Разред</a:t>
                      </a:r>
                      <a:endParaRPr lang="en-US" sz="24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400">
                          <a:latin typeface="+mn-lt"/>
                          <a:ea typeface="Calibri"/>
                          <a:cs typeface="Times New Roman"/>
                        </a:rPr>
                        <a:t>Укупно</a:t>
                      </a:r>
                      <a:endParaRPr lang="en-US" sz="24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736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400">
                          <a:latin typeface="+mn-lt"/>
                          <a:ea typeface="Calibri"/>
                          <a:cs typeface="Times New Roman"/>
                        </a:rPr>
                        <a:t>5.</a:t>
                      </a:r>
                      <a:endParaRPr lang="en-US" sz="24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400">
                          <a:latin typeface="+mn-lt"/>
                          <a:ea typeface="Calibri"/>
                          <a:cs typeface="Times New Roman"/>
                        </a:rPr>
                        <a:t>7.</a:t>
                      </a:r>
                      <a:endParaRPr lang="en-US" sz="24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400">
                          <a:latin typeface="+mn-lt"/>
                          <a:ea typeface="Calibri"/>
                          <a:cs typeface="Times New Roman"/>
                        </a:rPr>
                        <a:t>8.</a:t>
                      </a:r>
                      <a:endParaRPr lang="en-US" sz="24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400">
                          <a:latin typeface="+mn-lt"/>
                          <a:ea typeface="Calibri"/>
                          <a:cs typeface="Times New Roman"/>
                        </a:rPr>
                        <a:t>9.</a:t>
                      </a:r>
                      <a:endParaRPr lang="en-US" sz="24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6736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sr-Cyrl-CS" sz="2400">
                          <a:latin typeface="+mn-lt"/>
                          <a:ea typeface="Calibri"/>
                          <a:cs typeface="Times New Roman"/>
                        </a:rPr>
                        <a:t>Бања Лука</a:t>
                      </a:r>
                      <a:endParaRPr lang="en-US" sz="24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400">
                          <a:latin typeface="+mn-lt"/>
                          <a:ea typeface="Calibri"/>
                          <a:cs typeface="Times New Roman"/>
                        </a:rPr>
                        <a:t>0</a:t>
                      </a:r>
                      <a:endParaRPr lang="en-US" sz="24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400">
                          <a:latin typeface="+mn-lt"/>
                          <a:ea typeface="Calibri"/>
                          <a:cs typeface="Times New Roman"/>
                        </a:rPr>
                        <a:t>0</a:t>
                      </a:r>
                      <a:endParaRPr lang="en-US" sz="24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400">
                          <a:latin typeface="+mn-lt"/>
                          <a:ea typeface="Calibri"/>
                          <a:cs typeface="Times New Roman"/>
                        </a:rPr>
                        <a:t>2</a:t>
                      </a:r>
                      <a:endParaRPr lang="en-US" sz="24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400">
                          <a:latin typeface="+mn-lt"/>
                          <a:ea typeface="Calibri"/>
                          <a:cs typeface="Times New Roman"/>
                        </a:rPr>
                        <a:t>11</a:t>
                      </a:r>
                      <a:endParaRPr lang="en-US" sz="24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400">
                          <a:latin typeface="+mn-lt"/>
                          <a:ea typeface="Calibri"/>
                          <a:cs typeface="Times New Roman"/>
                        </a:rPr>
                        <a:t>13</a:t>
                      </a:r>
                      <a:endParaRPr lang="en-US" sz="24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736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sr-Cyrl-CS" sz="2400">
                          <a:latin typeface="+mn-lt"/>
                          <a:ea typeface="Calibri"/>
                          <a:cs typeface="Times New Roman"/>
                        </a:rPr>
                        <a:t>Бирач</a:t>
                      </a:r>
                      <a:endParaRPr lang="en-US" sz="24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400">
                          <a:latin typeface="+mn-lt"/>
                          <a:ea typeface="Calibri"/>
                          <a:cs typeface="Times New Roman"/>
                        </a:rPr>
                        <a:t>1</a:t>
                      </a:r>
                      <a:endParaRPr lang="en-US" sz="24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400">
                          <a:latin typeface="+mn-lt"/>
                          <a:ea typeface="Calibri"/>
                          <a:cs typeface="Times New Roman"/>
                        </a:rPr>
                        <a:t>0</a:t>
                      </a:r>
                      <a:endParaRPr lang="en-US" sz="24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400">
                          <a:latin typeface="+mn-lt"/>
                          <a:ea typeface="Calibri"/>
                          <a:cs typeface="Times New Roman"/>
                        </a:rPr>
                        <a:t>1</a:t>
                      </a:r>
                      <a:endParaRPr lang="en-US" sz="24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400">
                          <a:latin typeface="+mn-lt"/>
                          <a:ea typeface="Calibri"/>
                          <a:cs typeface="Times New Roman"/>
                        </a:rPr>
                        <a:t>6</a:t>
                      </a:r>
                      <a:endParaRPr lang="en-US" sz="24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400">
                          <a:latin typeface="+mn-lt"/>
                          <a:ea typeface="Calibri"/>
                          <a:cs typeface="Times New Roman"/>
                        </a:rPr>
                        <a:t>8</a:t>
                      </a:r>
                      <a:endParaRPr lang="en-US" sz="24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736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sr-Cyrl-CS" sz="2400">
                          <a:latin typeface="+mn-lt"/>
                          <a:ea typeface="Calibri"/>
                          <a:cs typeface="Times New Roman"/>
                        </a:rPr>
                        <a:t>Семберија</a:t>
                      </a:r>
                      <a:endParaRPr lang="en-US" sz="24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400">
                          <a:latin typeface="+mn-lt"/>
                          <a:ea typeface="Calibri"/>
                          <a:cs typeface="Times New Roman"/>
                        </a:rPr>
                        <a:t>0</a:t>
                      </a:r>
                      <a:endParaRPr lang="en-US" sz="24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400">
                          <a:latin typeface="+mn-lt"/>
                          <a:ea typeface="Calibri"/>
                          <a:cs typeface="Times New Roman"/>
                        </a:rPr>
                        <a:t>0</a:t>
                      </a:r>
                      <a:endParaRPr lang="en-US" sz="24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400">
                          <a:latin typeface="+mn-lt"/>
                          <a:ea typeface="Calibri"/>
                          <a:cs typeface="Times New Roman"/>
                        </a:rPr>
                        <a:t>2</a:t>
                      </a:r>
                      <a:endParaRPr lang="en-US" sz="24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400">
                          <a:latin typeface="+mn-lt"/>
                          <a:ea typeface="Calibri"/>
                          <a:cs typeface="Times New Roman"/>
                        </a:rPr>
                        <a:t>5</a:t>
                      </a:r>
                      <a:endParaRPr lang="en-US" sz="24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400">
                          <a:latin typeface="+mn-lt"/>
                          <a:ea typeface="Calibri"/>
                          <a:cs typeface="Times New Roman"/>
                        </a:rPr>
                        <a:t>7</a:t>
                      </a:r>
                      <a:endParaRPr lang="en-US" sz="24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736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sr-Cyrl-CS" sz="2400">
                          <a:latin typeface="+mn-lt"/>
                          <a:ea typeface="Calibri"/>
                          <a:cs typeface="Times New Roman"/>
                        </a:rPr>
                        <a:t>Добој</a:t>
                      </a:r>
                      <a:endParaRPr lang="en-US" sz="24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400">
                          <a:latin typeface="+mn-lt"/>
                          <a:ea typeface="Calibri"/>
                          <a:cs typeface="Times New Roman"/>
                        </a:rPr>
                        <a:t>0</a:t>
                      </a:r>
                      <a:endParaRPr lang="en-US" sz="24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400">
                          <a:latin typeface="+mn-lt"/>
                          <a:ea typeface="Calibri"/>
                          <a:cs typeface="Times New Roman"/>
                        </a:rPr>
                        <a:t>1</a:t>
                      </a:r>
                      <a:endParaRPr lang="en-US" sz="24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400">
                          <a:latin typeface="+mn-lt"/>
                          <a:ea typeface="Calibri"/>
                          <a:cs typeface="Times New Roman"/>
                        </a:rPr>
                        <a:t>2</a:t>
                      </a:r>
                      <a:endParaRPr lang="en-US" sz="24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400" dirty="0">
                          <a:latin typeface="+mn-lt"/>
                          <a:ea typeface="Calibri"/>
                          <a:cs typeface="Times New Roman"/>
                        </a:rPr>
                        <a:t>8</a:t>
                      </a:r>
                      <a:endParaRPr lang="en-US" sz="2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400">
                          <a:latin typeface="+mn-lt"/>
                          <a:ea typeface="Calibri"/>
                          <a:cs typeface="Times New Roman"/>
                        </a:rPr>
                        <a:t>11</a:t>
                      </a:r>
                      <a:endParaRPr lang="en-US" sz="24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736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sr-Cyrl-CS" sz="2400">
                          <a:latin typeface="+mn-lt"/>
                          <a:ea typeface="Calibri"/>
                          <a:cs typeface="Times New Roman"/>
                        </a:rPr>
                        <a:t>Приједор</a:t>
                      </a:r>
                      <a:endParaRPr lang="en-US" sz="24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400">
                          <a:latin typeface="+mn-lt"/>
                          <a:ea typeface="Calibri"/>
                          <a:cs typeface="Times New Roman"/>
                        </a:rPr>
                        <a:t>0</a:t>
                      </a:r>
                      <a:endParaRPr lang="en-US" sz="24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400">
                          <a:latin typeface="+mn-lt"/>
                          <a:ea typeface="Calibri"/>
                          <a:cs typeface="Times New Roman"/>
                        </a:rPr>
                        <a:t>0</a:t>
                      </a:r>
                      <a:endParaRPr lang="en-US" sz="24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400">
                          <a:latin typeface="+mn-lt"/>
                          <a:ea typeface="Calibri"/>
                          <a:cs typeface="Times New Roman"/>
                        </a:rPr>
                        <a:t>3</a:t>
                      </a:r>
                      <a:endParaRPr lang="en-US" sz="24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400">
                          <a:latin typeface="+mn-lt"/>
                          <a:ea typeface="Calibri"/>
                          <a:cs typeface="Times New Roman"/>
                        </a:rPr>
                        <a:t>9</a:t>
                      </a:r>
                      <a:endParaRPr lang="en-US" sz="24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400">
                          <a:latin typeface="+mn-lt"/>
                          <a:ea typeface="Calibri"/>
                          <a:cs typeface="Times New Roman"/>
                        </a:rPr>
                        <a:t>12</a:t>
                      </a:r>
                      <a:endParaRPr lang="en-US" sz="24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088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sr-Cyrl-CS" sz="2400">
                          <a:latin typeface="+mn-lt"/>
                          <a:ea typeface="Calibri"/>
                          <a:cs typeface="Times New Roman"/>
                        </a:rPr>
                        <a:t>Сарајевско-романијска</a:t>
                      </a:r>
                      <a:endParaRPr lang="en-US" sz="24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400" dirty="0">
                          <a:latin typeface="+mn-lt"/>
                          <a:ea typeface="Calibri"/>
                          <a:cs typeface="Times New Roman"/>
                        </a:rPr>
                        <a:t>0</a:t>
                      </a:r>
                      <a:endParaRPr lang="en-US" sz="2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400" dirty="0">
                          <a:latin typeface="+mn-lt"/>
                          <a:ea typeface="Calibri"/>
                          <a:cs typeface="Times New Roman"/>
                        </a:rPr>
                        <a:t>0</a:t>
                      </a:r>
                      <a:endParaRPr lang="en-US" sz="2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400" dirty="0">
                          <a:latin typeface="+mn-lt"/>
                          <a:ea typeface="Calibri"/>
                          <a:cs typeface="Times New Roman"/>
                        </a:rPr>
                        <a:t>2</a:t>
                      </a:r>
                      <a:endParaRPr lang="en-US" sz="2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400" dirty="0">
                          <a:latin typeface="+mn-lt"/>
                          <a:ea typeface="Calibri"/>
                          <a:cs typeface="Times New Roman"/>
                        </a:rPr>
                        <a:t>4</a:t>
                      </a:r>
                      <a:endParaRPr lang="en-US" sz="2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400" dirty="0">
                          <a:latin typeface="+mn-lt"/>
                          <a:ea typeface="Calibri"/>
                          <a:cs typeface="Times New Roman"/>
                        </a:rPr>
                        <a:t>6</a:t>
                      </a:r>
                      <a:endParaRPr lang="en-US" sz="2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sr-Cyrl-CS" sz="2400">
                          <a:latin typeface="+mn-lt"/>
                          <a:ea typeface="Calibri"/>
                          <a:cs typeface="Times New Roman"/>
                        </a:rPr>
                        <a:t>Херцеговина</a:t>
                      </a:r>
                      <a:endParaRPr lang="en-US" sz="24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400">
                          <a:latin typeface="+mn-lt"/>
                          <a:ea typeface="Calibri"/>
                          <a:cs typeface="Times New Roman"/>
                        </a:rPr>
                        <a:t>0</a:t>
                      </a:r>
                      <a:endParaRPr lang="en-US" sz="24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400">
                          <a:latin typeface="+mn-lt"/>
                          <a:ea typeface="Calibri"/>
                          <a:cs typeface="Times New Roman"/>
                        </a:rPr>
                        <a:t>0</a:t>
                      </a:r>
                      <a:endParaRPr lang="en-US" sz="24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400">
                          <a:latin typeface="+mn-lt"/>
                          <a:ea typeface="Calibri"/>
                          <a:cs typeface="Times New Roman"/>
                        </a:rPr>
                        <a:t>0</a:t>
                      </a:r>
                      <a:endParaRPr lang="en-US" sz="24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400">
                          <a:latin typeface="+mn-lt"/>
                          <a:ea typeface="Calibri"/>
                          <a:cs typeface="Times New Roman"/>
                        </a:rPr>
                        <a:t>5</a:t>
                      </a:r>
                      <a:endParaRPr lang="en-US" sz="24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400">
                          <a:latin typeface="+mn-lt"/>
                          <a:ea typeface="Calibri"/>
                          <a:cs typeface="Times New Roman"/>
                        </a:rPr>
                        <a:t>5</a:t>
                      </a:r>
                      <a:endParaRPr lang="en-US" sz="24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73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r-Cyrl-CS" sz="2400">
                          <a:latin typeface="+mn-lt"/>
                          <a:ea typeface="Calibri"/>
                          <a:cs typeface="Times New Roman"/>
                        </a:rPr>
                        <a:t>Укупно</a:t>
                      </a:r>
                      <a:endParaRPr lang="en-US" sz="24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400">
                          <a:latin typeface="+mn-lt"/>
                          <a:ea typeface="Calibri"/>
                          <a:cs typeface="Times New Roman"/>
                        </a:rPr>
                        <a:t>1</a:t>
                      </a:r>
                      <a:endParaRPr lang="en-US" sz="24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400">
                          <a:latin typeface="+mn-lt"/>
                          <a:ea typeface="Calibri"/>
                          <a:cs typeface="Times New Roman"/>
                        </a:rPr>
                        <a:t>1</a:t>
                      </a:r>
                      <a:endParaRPr lang="en-US" sz="24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400">
                          <a:latin typeface="+mn-lt"/>
                          <a:ea typeface="Calibri"/>
                          <a:cs typeface="Times New Roman"/>
                        </a:rPr>
                        <a:t>12</a:t>
                      </a:r>
                      <a:endParaRPr lang="en-US" sz="24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400">
                          <a:latin typeface="+mn-lt"/>
                          <a:ea typeface="Calibri"/>
                          <a:cs typeface="Times New Roman"/>
                        </a:rPr>
                        <a:t>48</a:t>
                      </a:r>
                      <a:endParaRPr lang="en-US" sz="24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400" dirty="0">
                          <a:latin typeface="+mn-lt"/>
                          <a:ea typeface="Calibri"/>
                          <a:cs typeface="Times New Roman"/>
                        </a:rPr>
                        <a:t>62</a:t>
                      </a:r>
                      <a:endParaRPr lang="en-US" sz="2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838</TotalTime>
  <Words>1326</Words>
  <Application>Microsoft Office PowerPoint</Application>
  <PresentationFormat>On-screen Show (4:3)</PresentationFormat>
  <Paragraphs>559</Paragraphs>
  <Slides>22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Office Theme</vt:lpstr>
      <vt:lpstr>РЕАЛИЗАЦИЈА ТАКМИЧЕЊА УЧЕНИКА ОСНОВНИХ И СРЕДЊИХ ШКОЛА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</vt:vector>
  </TitlesOfParts>
  <Company>Republicki pedagoski zavod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РЕАЛИЗАЦИЈА ТАКМИЧЕЊА УЧЕНИКА ОСНОВНИХ И СРЕДЊИХ ШКОЛА</dc:title>
  <dc:creator>Aleksandra Stankovic</dc:creator>
  <cp:lastModifiedBy>Aleksandra Stankovic</cp:lastModifiedBy>
  <cp:revision>90</cp:revision>
  <dcterms:created xsi:type="dcterms:W3CDTF">2018-07-19T07:13:53Z</dcterms:created>
  <dcterms:modified xsi:type="dcterms:W3CDTF">2021-07-22T13:13:01Z</dcterms:modified>
</cp:coreProperties>
</file>