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92" r:id="rId5"/>
    <p:sldId id="261" r:id="rId6"/>
    <p:sldId id="262" r:id="rId7"/>
    <p:sldId id="293" r:id="rId8"/>
    <p:sldId id="294" r:id="rId9"/>
    <p:sldId id="259" r:id="rId10"/>
    <p:sldId id="263" r:id="rId11"/>
    <p:sldId id="264" r:id="rId12"/>
    <p:sldId id="295" r:id="rId13"/>
    <p:sldId id="296" r:id="rId14"/>
    <p:sldId id="297" r:id="rId15"/>
    <p:sldId id="265" r:id="rId16"/>
    <p:sldId id="298" r:id="rId17"/>
    <p:sldId id="299" r:id="rId18"/>
    <p:sldId id="300" r:id="rId19"/>
    <p:sldId id="303" r:id="rId20"/>
    <p:sldId id="301" r:id="rId21"/>
    <p:sldId id="302" r:id="rId22"/>
    <p:sldId id="304" r:id="rId23"/>
    <p:sldId id="266" r:id="rId24"/>
    <p:sldId id="305" r:id="rId25"/>
    <p:sldId id="306" r:id="rId26"/>
    <p:sldId id="307" r:id="rId27"/>
    <p:sldId id="308" r:id="rId28"/>
    <p:sldId id="268" r:id="rId29"/>
    <p:sldId id="309" r:id="rId30"/>
    <p:sldId id="310" r:id="rId31"/>
    <p:sldId id="311" r:id="rId32"/>
    <p:sldId id="312" r:id="rId33"/>
    <p:sldId id="313" r:id="rId34"/>
    <p:sldId id="314" r:id="rId35"/>
    <p:sldId id="317" r:id="rId36"/>
    <p:sldId id="319" r:id="rId37"/>
    <p:sldId id="320" r:id="rId38"/>
    <p:sldId id="322" r:id="rId39"/>
    <p:sldId id="333" r:id="rId40"/>
    <p:sldId id="332" r:id="rId41"/>
    <p:sldId id="324" r:id="rId42"/>
    <p:sldId id="325" r:id="rId43"/>
    <p:sldId id="334" r:id="rId44"/>
    <p:sldId id="335" r:id="rId45"/>
    <p:sldId id="336" r:id="rId46"/>
    <p:sldId id="337" r:id="rId47"/>
    <p:sldId id="338" r:id="rId48"/>
    <p:sldId id="331" r:id="rId49"/>
    <p:sldId id="339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4ED8D-6163-421D-9645-6E495D92CE97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E674-4BFF-423D-B1C1-1575759586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4ED8D-6163-421D-9645-6E495D92CE97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E674-4BFF-423D-B1C1-1575759586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4ED8D-6163-421D-9645-6E495D92CE97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E674-4BFF-423D-B1C1-1575759586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4ED8D-6163-421D-9645-6E495D92CE97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E674-4BFF-423D-B1C1-1575759586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4ED8D-6163-421D-9645-6E495D92CE97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E674-4BFF-423D-B1C1-1575759586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4ED8D-6163-421D-9645-6E495D92CE97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E674-4BFF-423D-B1C1-1575759586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4ED8D-6163-421D-9645-6E495D92CE97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E674-4BFF-423D-B1C1-1575759586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4ED8D-6163-421D-9645-6E495D92CE97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E674-4BFF-423D-B1C1-1575759586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4ED8D-6163-421D-9645-6E495D92CE97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E674-4BFF-423D-B1C1-1575759586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4ED8D-6163-421D-9645-6E495D92CE97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E674-4BFF-423D-B1C1-1575759586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4ED8D-6163-421D-9645-6E495D92CE97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E674-4BFF-423D-B1C1-1575759586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64999">
              <a:schemeClr val="accent2">
                <a:lumMod val="20000"/>
                <a:lumOff val="80000"/>
              </a:schemeClr>
            </a:gs>
            <a:gs pos="100000">
              <a:schemeClr val="accent2">
                <a:lumMod val="20000"/>
                <a:lumOff val="8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4ED8D-6163-421D-9645-6E495D92CE97}" type="datetimeFigureOut">
              <a:rPr lang="en-US" smtClean="0"/>
              <a:pPr/>
              <a:t>7/26/2021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4E674-4BFF-423D-B1C1-15757595866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1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4724400"/>
            <a:ext cx="7772400" cy="1470025"/>
          </a:xfrm>
        </p:spPr>
        <p:txBody>
          <a:bodyPr/>
          <a:lstStyle/>
          <a:p>
            <a:r>
              <a:rPr lang="sr-Cyrl-RS" dirty="0" smtClean="0">
                <a:solidFill>
                  <a:schemeClr val="accent2">
                    <a:lumMod val="75000"/>
                  </a:schemeClr>
                </a:solidFill>
              </a:rPr>
              <a:t>Измјењени наставни програми у средњој школи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457200"/>
            <a:ext cx="731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b="1" u="sng" dirty="0" smtClean="0">
                <a:solidFill>
                  <a:schemeClr val="accent2">
                    <a:lumMod val="75000"/>
                  </a:schemeClr>
                </a:solidFill>
              </a:rPr>
              <a:t>ПРЕГЛЕД ИСХОДА УЧЕЊА:</a:t>
            </a:r>
            <a:endParaRPr lang="en-US" sz="2000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1163538"/>
            <a:ext cx="9144000" cy="5709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sr-Cyrl-BA" sz="2000" b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</a:t>
            </a:r>
            <a:r>
              <a:rPr kumimoji="0" lang="sr-Cyrl-BA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аставна</a:t>
            </a: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тема 1 - </a:t>
            </a:r>
            <a:r>
              <a:rPr lang="bs-Latn-BA" sz="2000" dirty="0" smtClean="0">
                <a:solidFill>
                  <a:schemeClr val="accent2">
                    <a:lumMod val="75000"/>
                  </a:schemeClr>
                </a:solidFill>
                <a:ea typeface="Times New Roman"/>
                <a:cs typeface="Arial" pitchFamily="34" charset="0"/>
              </a:rPr>
              <a:t>Информатика у савременом друштв</a:t>
            </a: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Знања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231775" indent="-115888" algn="just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</a:rPr>
              <a:t>Описује најважније догађаје из развоја ИКТ-а;</a:t>
            </a:r>
          </a:p>
          <a:p>
            <a:pPr algn="just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(Потребно је навести ученике да размишљају о настанку рачунара: када се јавила идеја о рачунарима који се могу програмирати, како је текао даљњи развој рачунара, са нагласком на настанку персоналних рачунара. Направити паралелу између првобитних рачунара (технологија израде, димензије, могућности – прикупљање, обрада, складиштење, приказивање и пренос података) до савремених рачунара (таблети, мобилни телефони...). Дискутовати о могућим правцима развоја ИКТ-а у будућности. 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Основни циљ изучавања ове теме јесте да ученици улогу ИКТ-а у свакодневном животу схвате на исправан начин, са нагласком на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уочавању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предности употребе ИКТ-а у свакодневном животу, али и развијању свијести о изазовима са којима се данашње друштво сусреће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усљед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експанзије  коришћења ИКТ-а, утицај коришћења дигиталних уређаја на здравље и околину, значај поштовања интелектуалнe својинe.)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85800"/>
            <a:ext cx="9144000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231775" indent="-115888" algn="just">
              <a:spcAft>
                <a:spcPts val="600"/>
              </a:spcAft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Анализира улогу ИКТ-а у свакодневном животу;</a:t>
            </a: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Када говоримо о улози ИКТ-а у свакодневном животу, треба раздвојити улогу коју ИКТ има у пословању (нпр. аутоматизација производње, индустрија и пољопривреда, електронски сервиси, пословна комуникација – акценат ставити на струку и занимање за које се ученик школује), од улоге ИКТ-а у животу појединца (нагласак на појединачне професије, улога ИКТ-а у животу ученика, унутар-породична комуникација, социјалне мреже, информисање, забава...).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Бројни су примјери важности употребе ИКТ-а, на основу којих ученици треба да стекну личне ставове и вриједности. Међу свим примјерима, издвојити оне најважније и аргументовати неопходност употребе ИКТ-а у најважнијим људским дјелатностима. Повезати исте људске активности, у смјеру како су се оне обављале у даљој прошлости, ближој прошлости и сада.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Усмјеравати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ученике да размишљају како ће се данашње дневне рутине обављати у будућности. У циљу оспособљавања за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цјеложивотно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учење развијати свијест о важности предвиђања, на који начин ће ИКТ бити кориштена у периоду када ученици буду представљали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радноспособни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дио становништва.)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533400"/>
            <a:ext cx="86868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Анализира информације са интернета и процјењује њихов квалитет и поузданост.</a:t>
            </a:r>
          </a:p>
          <a:p>
            <a:endParaRPr lang="sr-Cyrl-B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15888" algn="just"/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У дијелу који се односи на употребу интернета, поред стручних компетенција и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вјештина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, у смислу разумијевања како интернет функционише и како се приступа информацијама на исправан, брз и ефикасан начин важно је развијати и личне вриједности ученика, у смислу да ученици схвате и усвоје важност правилне употребе интернет ресурса, водећи рачуна о личној безбједности и безбједности других особа.  Кроз навођење и анализу важних интернет ресурса (образовни сајтови, енциклопедијске странице, информативни портали, сервиси за мултимедијални садржај...), ученици треба да овладају како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вјештинама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навигирања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по интернету, тако и да стекну способност да препознају исправан, важан и користан садржај, да га разликују од садржаја који задире у приватност појединца или садржи неетичке и нетачне елементе. 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15888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Кроз конкретне практичне и/или пројектне задатке подстаћи ученике да самостално истражују и проналазе информације, да их преузимају и користе у свом раду. Посебан акценат ставити на процјену тачности информација и поузданости интернет извора. Овим сегментом потребно се бавити током реализације свих других наставних тема. )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15888" algn="just"/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0" y="150912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Вјештине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r-Cyrl-RS" sz="2000" dirty="0" smtClean="0">
              <a:solidFill>
                <a:schemeClr val="accent2">
                  <a:lumMod val="75000"/>
                </a:schemeClr>
              </a:solidFill>
              <a:ea typeface="Times New Roman" pitchFamily="18" charset="0"/>
              <a:cs typeface="Arial" pitchFamily="34" charset="0"/>
            </a:endParaRPr>
          </a:p>
          <a:p>
            <a:pPr marL="231775" marR="0" lvl="0" indent="-115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Користи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мјере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заштите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приликом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кориштења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ИКТ-а;</a:t>
            </a:r>
            <a:endParaRPr kumimoji="0" lang="sr-Cyrl-RS" sz="200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231775" marR="0" lvl="0" indent="-115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Ефикасно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користи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интернет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сервисе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синхрону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асинхрону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комуникацију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lang="sr-Cyrl-RS" sz="2000" dirty="0" smtClean="0">
              <a:solidFill>
                <a:schemeClr val="accent2">
                  <a:lumMod val="75000"/>
                </a:schemeClr>
              </a:solidFill>
              <a:cs typeface="Arial" pitchFamily="34" charset="0"/>
            </a:endParaRPr>
          </a:p>
          <a:p>
            <a:pPr marL="231775" marR="0" lvl="0" indent="-115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Самостално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приступа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интернету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претражује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информације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преузима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их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свој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уређај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lang="sr-Cyrl-RS" sz="2000" dirty="0" smtClean="0">
              <a:solidFill>
                <a:schemeClr val="accent2">
                  <a:lumMod val="75000"/>
                </a:schemeClr>
              </a:solidFill>
              <a:cs typeface="Arial" pitchFamily="34" charset="0"/>
            </a:endParaRPr>
          </a:p>
          <a:p>
            <a:pPr marL="231775" marR="0" lvl="0" indent="-115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Користи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поуздане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интернет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ресурсе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сврхе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информисања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учења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забаве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sr-Cyrl-RS" sz="200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231775" marR="0" lvl="0" indent="-115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Користи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интернет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сервисе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који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подржавају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различите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привредне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дјелатности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0" y="500137"/>
            <a:ext cx="8915400" cy="574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Потребно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је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ставити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нагласак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правилну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употребу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интернета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синхрону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асинхрону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комуникацију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Неопходно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је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ученици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практично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кроз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комуникацију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професорима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другим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ученицима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науче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користити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имејл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Посебно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осврнути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прилоге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који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шаљу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мејлом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шта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може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шта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може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слати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зашто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). 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sr-Cyrl-R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При том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инсистирати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безбједности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одговорности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уз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поштовање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правила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лијепог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понашања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нетикеција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).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Скренути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пажњу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писање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пословних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мјелова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нпр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мејл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професору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).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Употребом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ових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сервиса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код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ученика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је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неопходно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развијати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комуникацијске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вјештине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оспособити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их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размјену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искустава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сучељавање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ставова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уз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поштовање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различитости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уважавање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туђег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мишљења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sr-Cyrl-RS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>
              <a:spcAft>
                <a:spcPts val="600"/>
              </a:spcAft>
            </a:pP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Појам интелектуалне својине развојем интернета постао је посебно важан. Неопходно је јасно истаћи права и одговорности аутора и корисника интелектуалног власништва, са посебним освртом на плагијат. 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spcAft>
                <a:spcPts val="600"/>
              </a:spcAft>
            </a:pP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У циљу повећања мотивације за самостално и сарадничко учење ученике упознати са неким платформама за учење, објаснити предности и недостатке учења на даљину и електронског учења уопште. Развијати свијест о потреби употребе учења на даљину у сврху каснијег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цјеложивотног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 учења и стручног усавршавања. 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spcAft>
                <a:spcPts val="600"/>
              </a:spcAft>
            </a:pP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Неопходно је ученицима објаснити предности и недостатке електронског банкарства, плаћања и трговине, са посебним освртом на сигурности трансакција.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-19107"/>
            <a:ext cx="9144000" cy="558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sr-Cyrl-BA" sz="2000" b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</a:t>
            </a:r>
            <a:r>
              <a:rPr kumimoji="0" lang="sr-Cyrl-BA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аставна</a:t>
            </a: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тема 2 - 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  <a:ea typeface="Times New Roman"/>
              </a:rPr>
              <a:t>Рачунарски системи</a:t>
            </a:r>
            <a:endParaRPr lang="en-US" sz="2000" dirty="0">
              <a:solidFill>
                <a:schemeClr val="accent2">
                  <a:lumMod val="75000"/>
                </a:schemeClr>
              </a:solidFill>
              <a:ea typeface="Calibri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chemeClr val="accent2">
                  <a:lumMod val="75000"/>
                </a:schemeClr>
              </a:solidFill>
              <a:ea typeface="Calibri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Знања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231775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Именује основне дијелове, карактеристике и задатке рачунара;</a:t>
            </a:r>
          </a:p>
          <a:p>
            <a:pPr marL="115888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(У оквиру реализације овог исхода, са ученицима прво поновити знања стечена у основној школи, која се односе на дијелове рачунара, хардвер, софтвер,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намјену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и карактеристике појединих хардверских компоненти. Ученици треба да разликују компоненте рачунарског система (процесор, различите меморије, улазне и излазне јединице). Наставник треба сам да процијени у којој мјери да изучава унутрашњу структуру и начин функционисања појединих компоненти. За најважније компоненте потребно је да ученици знају чему служе; које су њихове особине. 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15888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Неопходно је ученике упознати са новим технологијама које се односе на организацију рада процесора, меморије (унутрашње и спољашње), те улазно-излазних јединица. Потребно је да разликују унутрашњу и спољашњу меморију,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намјену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RAM и RОМ меморије, карактеристике различитих врста меморије (брзину рада, капацитет, технологија чувања података,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намјена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и цијена).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spcAft>
                <a:spcPts val="600"/>
              </a:spcAft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533400"/>
            <a:ext cx="883920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Објашњава и анализира утицај појединих хардверских компоненти на карактеристике система;</a:t>
            </a:r>
          </a:p>
          <a:p>
            <a:pPr marL="231775" indent="-115888">
              <a:spcAft>
                <a:spcPts val="600"/>
              </a:spcAft>
            </a:pPr>
            <a:endParaRPr lang="sr-Cyrl-B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>
              <a:spcAft>
                <a:spcPts val="600"/>
              </a:spcAft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Ученици треба да објасне на који начин функционише рачунарски систем у смислу како ради Фон-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Нојманов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модел. Потребно је да науче на који начин поједине компоненте комуницирају у оквиру рачунарског система, те како њихове особине утичу на рад и на карактеристике система. На основу овог ученици ће анализирати карактеристике система у зависности од појединих компоненти. Ученици треба да стекну способност да самостално процјењују квалитет рачунарског система и упоређују перформансе рачунарског система, на основу података о најважнијим компонентама. )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spcAft>
                <a:spcPts val="600"/>
              </a:spcAft>
            </a:pPr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533400"/>
            <a:ext cx="85344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Објашњава начин представљања података у дигиталном запису;</a:t>
            </a:r>
          </a:p>
          <a:p>
            <a:pPr marL="231775" algn="just">
              <a:spcAft>
                <a:spcPts val="600"/>
              </a:spcAft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Ученици треба да науче математичке основе рачунара тј. начин на који се информације представљају помоћу бројева. Препоручено је провјерити и по потреби поновити знања из основне школе (бројни системи, конверзија из једног у други бројни систем, бинарна алгебра). Ученицима је потребно објаснити и представљање карактера, користећи се стандардним шемама за кодирање (ASCII, UNICODE). Наставник може да процијени у којој мјери треба да објасни представљање других типова података у дигиталном запису, као што су звучни запис (AD конверзија), графички подаци (представљање слика у дигиталном запису и разни типови компресије слика са и без губитака), те видео подаци.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spcAft>
                <a:spcPts val="600"/>
              </a:spcAft>
            </a:pPr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609600"/>
            <a:ext cx="8229600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</a:rPr>
              <a:t>Анализира улогу системског софтвера;</a:t>
            </a:r>
            <a:endParaRPr lang="en-US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</a:rPr>
              <a:t>Oбјашњава улогу апликативног софтвера.</a:t>
            </a:r>
          </a:p>
          <a:p>
            <a:pPr marL="231775" indent="-115888">
              <a:spcAft>
                <a:spcPts val="600"/>
              </a:spcAft>
            </a:pPr>
            <a:endParaRPr lang="sr-Cyrl-BA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>
              <a:spcAft>
                <a:spcPts val="600"/>
              </a:spcAft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  <a:cs typeface="Arial" pitchFamily="34" charset="0"/>
              </a:rPr>
              <a:t>(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Ученици треба да анализирају улогу системског софтвера у рачунарском систему. Посебну пажњу обратити на оперативни систем као најважнију компоненту системског софтвера. Кроз историјски преглед оперативних система ученици треба да спознају интензиван развој ИКТ-а у посљедњих неколико деценија. Кроз развој оперативних система посебно истаћи прилагођавање оперативног система крајњем кориснику кроз развој функционалног, интуитивног и лијепо дизајнираног корисничког интерфејса.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457200"/>
            <a:ext cx="83058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(Ученици треба да упознају могућности рада у различитим врстама апликативног софтвера. Препознају различите апликативне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софтвере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: за преглед веба, канцеларијско пословање, мултимедијални алати - рад са сликом, звуком и видео записом, игре, примена у науци и техници, образовни софтвер, специјализовани софтвер. Ставити акценат на сљедеће одлике апликативног софтвера: документацију, надоградњу и верзије програма, компатибилност, лиценцирање и дистрибуцију. 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Објаснити суштинску разлику између апликативног и системског софтвера. 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Прегледати са ученицима доступне програме, анализирати њихове примјене, могућности и услове коришћења.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Како би се код ученика развијала свијест о поштовању ауторских права посебно нагласити да нису сви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софтвери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заштићени ауторским правима, али и шта ова заштита  подразумијева, какве су законске и моралне посљедице злоупотребе. С циљем борбе против злоупотребе ауторских права и плагијата, овим садржајима потребно се бавити у свим наставним темама.) 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bs-Cyrl-B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Министарство просвјете и културе Републике Српске, формирало је стручни тим за модернизацију наставног програма за информатичку групу предмета 2020.</a:t>
            </a:r>
            <a:r>
              <a:rPr kumimoji="0" lang="sr-Latn-R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bs-Cyrl-B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године.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bs-Cyrl-B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На основу уочених недостатака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sr-Cyrl-R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у </a:t>
            </a:r>
            <a:r>
              <a:rPr kumimoji="0" lang="bs-Cyrl-B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актуелном НПП-а, приступило се редефинисању постојећег и изради модернизованог НПП-а. 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bs-Cyrl-B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Радна група, формиране од стране Министарства просвјете и културе, школске 2019/20.</a:t>
            </a:r>
            <a:r>
              <a:rPr kumimoji="0" lang="sr-Cyrl-R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bs-Cyrl-B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године завршила</a:t>
            </a:r>
            <a:r>
              <a:rPr kumimoji="0" lang="bs-Cyrl-BA" sz="2000" b="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је</a:t>
            </a:r>
            <a:r>
              <a:rPr kumimoji="0" lang="bs-Cyrl-B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активности на изради два модула модернизованог наставног програма за при разред средњих стручних и техничких школа</a:t>
            </a:r>
            <a:r>
              <a:rPr kumimoji="0" lang="bs-Cyrl-BA" sz="2000" b="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bs-Cyrl-B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Приликом израде наставних планова и програма, чланови радних група, у чијем саставу су били: истакнути наставници из школа, </a:t>
            </a:r>
            <a:r>
              <a:rPr kumimoji="0" lang="sr-Cyrl-R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универзитетски </a:t>
            </a:r>
            <a:r>
              <a:rPr kumimoji="0" lang="bs-Cyrl-B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професори и инспектор-просвјетни савјетник Републичког педагошког завода, сагледали су савремене трендове у информатици,</a:t>
            </a:r>
            <a:r>
              <a:rPr kumimoji="0" lang="bs-Cyrl-BA" sz="2000" b="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bs-Cyrl-B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приједлоге и примједбе наставника прикупљених у претходном</a:t>
            </a:r>
            <a:r>
              <a:rPr kumimoji="0" lang="bs-Cyrl-BA" sz="2000" b="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периоду</a:t>
            </a:r>
            <a:r>
              <a:rPr kumimoji="0" lang="bs-Cyrl-B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, стручна мишљења професора</a:t>
            </a:r>
            <a:r>
              <a:rPr kumimoji="0" lang="bs-Cyrl-BA" sz="2000" b="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и наставника чланова радне групе, постојеће наставне програме у земљама окружења. </a:t>
            </a:r>
            <a:endParaRPr kumimoji="0" lang="bs-Cyrl-BA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Aft>
                <a:spcPts val="10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37356"/>
            <a:ext cx="9144000" cy="717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Вјештине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r-Cyrl-RS" sz="2000" dirty="0" smtClean="0">
              <a:solidFill>
                <a:schemeClr val="accent2">
                  <a:lumMod val="75000"/>
                </a:schemeClr>
              </a:solidFill>
              <a:ea typeface="Times New Roman" pitchFamily="18" charset="0"/>
              <a:cs typeface="Arial" pitchFamily="34" charset="0"/>
            </a:endParaRPr>
          </a:p>
          <a:p>
            <a:pPr marL="231775" indent="-115888">
              <a:buFont typeface="Arial" pitchFamily="34" charset="0"/>
              <a:buChar char="•"/>
            </a:pP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</a:rPr>
              <a:t>Прилагођава радно окружење графичког оперативног система;</a:t>
            </a:r>
          </a:p>
          <a:p>
            <a:pPr marL="231775" indent="-115888"/>
            <a:endParaRPr lang="sr-Cyrl-BA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Објаснити да поред графичког постоји и командни кориснички интерфејс, подјелу оперативних система (по начину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задавања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команди, по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преносивости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на различите архитектуре рачунара, по броју програма који се истовремено извршавају у меморији,...).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Ученици треба да препознају различите оперативне системе који се данас користе на различитим дигиталним уређајима, уочавају сличности и разлике појединих ОС на мобилним уређајима, преносним и десктоп рачунарима; објаснити предности и недостатке употребе сваког од њих. 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Ученици треба да разликују основне елементе графичког корисничког интерфејса и да буду способни да самостално подесе основне и неке напредније параметре оперативног система (подешавање датума и времена, радне површине, регионална и језичка подешавања, промјена и подешавање корисничког налога, изглед окружења…). Ученици треба да стекну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вјештину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комуникације са оперативним системом: да користе различите улазне уређаје (поред миша и тастатуре требало би користе екран осјетљив на додир, као и да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разумију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предност коришћења и користе основне пречице са тастатуре) и да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разумију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и правилно одговарају на поруке које добијају од система током рада (нпр. при брисању података, затварању програма, чувању документа…).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/>
            <a:endParaRPr lang="en-US" sz="20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6106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115888"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Разликује </a:t>
            </a:r>
            <a:r>
              <a:rPr lang="sr-Cyrl-BA" b="1" dirty="0" err="1" smtClean="0">
                <a:solidFill>
                  <a:schemeClr val="accent2">
                    <a:lumMod val="75000"/>
                  </a:schemeClr>
                </a:solidFill>
              </a:rPr>
              <a:t>намјену</a:t>
            </a: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 системског и апликативног софтвера.</a:t>
            </a:r>
          </a:p>
          <a:p>
            <a:pPr marL="231775" indent="-115888"/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Инсталира и </a:t>
            </a:r>
            <a:r>
              <a:rPr lang="sr-Cyrl-BA" b="1" dirty="0" err="1" smtClean="0">
                <a:solidFill>
                  <a:schemeClr val="accent2">
                    <a:lumMod val="75000"/>
                  </a:schemeClr>
                </a:solidFill>
              </a:rPr>
              <a:t>деинсталира</a:t>
            </a: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 корисничке програме;</a:t>
            </a:r>
          </a:p>
          <a:p>
            <a:pPr marL="231775" indent="-115888"/>
            <a:endParaRPr lang="sr-Cyrl-B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Потребно је објаснити шта процес инсталације значи, зашто је важна правилна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деинсталација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програма, као и које су посљедице неправилне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деинсталације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. Ученици треба да успјешно савладају процес проласка кроз инсталацију, а након тога и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деинсталацију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корисничких програма.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У оквиру достизања исхода везаног за инсталацију и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деинсталацију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софтвера наставник може да ученицима демонстрира и процес инсталације управљачких програма за улазно-излазне уређаје, као што су штампач, скенер, камера, микрофон и сл.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Ученици ће на основу знања стечених о ажурирању софтвера образлагати потребу за ажурирањем софтвера са становишта доступних побољшања и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исправки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(нове опције, уклањање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застарјелих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опција, ажурирање драјвера, исправљање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безбједносних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пропуста). Упутити ученике у процес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верзионисања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софтвера.)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/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685800"/>
            <a:ext cx="838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115888"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Користи стандардне помоћне програме и алате (</a:t>
            </a:r>
            <a:r>
              <a:rPr lang="sr-Cyrl-BA" b="1" dirty="0" err="1" smtClean="0">
                <a:solidFill>
                  <a:schemeClr val="accent2">
                    <a:lumMod val="75000"/>
                  </a:schemeClr>
                </a:solidFill>
              </a:rPr>
              <a:t>Calculator</a:t>
            </a: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sr-Cyrl-BA" b="1" dirty="0" err="1" smtClean="0">
                <a:solidFill>
                  <a:schemeClr val="accent2">
                    <a:lumMod val="75000"/>
                  </a:schemeClr>
                </a:solidFill>
              </a:rPr>
              <a:t>Paint</a:t>
            </a: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,  </a:t>
            </a:r>
            <a:r>
              <a:rPr lang="sr-Cyrl-BA" b="1" dirty="0" err="1" smtClean="0">
                <a:solidFill>
                  <a:schemeClr val="accent2">
                    <a:lumMod val="75000"/>
                  </a:schemeClr>
                </a:solidFill>
              </a:rPr>
              <a:t>Notepad</a:t>
            </a: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, Word Pad, </a:t>
            </a:r>
            <a:r>
              <a:rPr lang="sr-Cyrl-BA" b="1" dirty="0" err="1" smtClean="0">
                <a:solidFill>
                  <a:schemeClr val="accent2">
                    <a:lumMod val="75000"/>
                  </a:schemeClr>
                </a:solidFill>
              </a:rPr>
              <a:t>архивере</a:t>
            </a: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, програме за покретање музичких и видео датотека, итд.).</a:t>
            </a:r>
          </a:p>
          <a:p>
            <a:pPr marL="231775" indent="-115888">
              <a:buFont typeface="Arial" pitchFamily="34" charset="0"/>
              <a:buChar char="•"/>
            </a:pPr>
            <a:endParaRPr lang="sr-Cyrl-B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(Кроз практичну примјену и практичне задатке ученици треба да савладају потребу стандардних помоћних програма и алата. Приликом учења програма за архивирање поред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намјене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програма потребно је објаснити и принципе различитих техника архивирања. Истаћи разлику између архивирања са и без губитака.)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7140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sr-Cyrl-BA" sz="2000" b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</a:t>
            </a:r>
            <a:r>
              <a:rPr kumimoji="0" lang="sr-Cyrl-BA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аставна</a:t>
            </a: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тема 3 - 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  <a:ea typeface="Times New Roman"/>
              </a:rPr>
              <a:t>Организација података и управљање програмима и подацима</a:t>
            </a:r>
            <a:endParaRPr lang="en-US" sz="2000" dirty="0">
              <a:solidFill>
                <a:schemeClr val="accent2">
                  <a:lumMod val="75000"/>
                </a:schemeClr>
              </a:solidFill>
              <a:ea typeface="Calibri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Знања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231775"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Класификује датотеке према њиховим типовима;</a:t>
            </a:r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Класификује корисничке програме према њиховим типовима и </a:t>
            </a:r>
            <a:r>
              <a:rPr lang="sr-Cyrl-BA" b="1" dirty="0" err="1" smtClean="0">
                <a:solidFill>
                  <a:schemeClr val="accent2">
                    <a:lumMod val="75000"/>
                  </a:schemeClr>
                </a:solidFill>
              </a:rPr>
              <a:t>намјенама</a:t>
            </a: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marL="231775">
              <a:buFont typeface="Arial" pitchFamily="34" charset="0"/>
              <a:buChar char="•"/>
            </a:pPr>
            <a:endParaRPr lang="sr-Cyrl-BA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(На основу екстензије ученици ће разликовати различите врсте датотека, а затим ће користећи знања о одговарајућим програмима и њиховим екстензијама класификовати датотекe (текстуалне, табеларни прикази, презентације, слике, видео запис, звучне датотеке, компримоване датотеке, интернет датотеке).  Приликом учења различитих програма у оквиру наставног предмета ученици ће научити типове и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намјену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различитих програма, различите екстензије које датотеке креиране у неком програму добијају, на основу којих ће вршити класификацију датотека.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Врсте корисничких програма које наставник може анализирати са ученицима: текстуални едитори (нпр.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NotePad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NotePad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++,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WordPad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, Vim,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UltraEdit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…), програми за канцеларијско пословање (нпр. Microsoft Office пакет или еквивалент), програми за графичку обраду података (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Paint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Photoshop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, Corel), програми за аудио и видео продукцију, програми за репродукцију мултимедијалног садржаја, интернет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претраживачи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имејл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клијенти, рачунарске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игрице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, образовни софтвер и сл. У зависности од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наставникове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процјене, могу се анализирати и програми који спадају у области софтверског инжењерства, као што су компајлери, интегрисана развојна окружења, програми за контролу верзија, базе података и разни други десктоп и веб засновани системи.) 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/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46075" indent="-114300">
              <a:spcAft>
                <a:spcPts val="600"/>
              </a:spcAft>
              <a:buFont typeface="Arial" pitchFamily="34" charset="0"/>
              <a:buChar char="•"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0" y="726267"/>
            <a:ext cx="9144000" cy="2662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ВЈЕШТИНЕ</a:t>
            </a:r>
            <a:r>
              <a:rPr kumimoji="0" lang="sr-Cyrl-R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Cyrl-R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231775" marR="0" lvl="0" indent="-115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Чува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модификује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организује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податке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фасцикле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логичан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начин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231775" marR="0" lvl="0" indent="-115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Користи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јединице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мјерење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количине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података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231775" marR="0" lvl="0" indent="-115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Користи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различите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носаче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спољашње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меморије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cloud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сервисе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похрањивање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података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</a:p>
          <a:p>
            <a:pPr marL="231775" marR="0" lvl="0" indent="-115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Користи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операције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манипулисање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фајловима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копирање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премјештање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брисање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промјена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имена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).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0" y="548870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Инсистирати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именовању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датотека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фасцикли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употребом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препознатљивих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смислених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назива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циљу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лакшег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проналажења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те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чувању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датотека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одговарајућим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фасциклама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уз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креирање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логичке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хијерархијске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структуре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фасцикле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подфасцикле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које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ће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груписати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сродне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податке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) с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циљем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лакшег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ефикаснијег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проналаска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приступа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подацима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 У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оквиру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реализације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овог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исхода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учења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потребно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је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ученицима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објаснити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предности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креирања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различитих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партиција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оквиру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хард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диска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могућност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инсталације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различитих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оперативних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система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могућност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употребе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рачунара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од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стране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више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корисника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без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дијељења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података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раздвајање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личних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података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од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оперативног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система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). </a:t>
            </a:r>
            <a:endParaRPr kumimoji="0" lang="sr-Cyrl-RS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Потребно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је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да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се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ученици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упознају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како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да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манипулишу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датотекама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више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различитих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начина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Препоручити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ученицима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да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у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циљу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повећања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ефикасности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комбинују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команде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миша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тастатуре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користећи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одговарајуће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пречице</a:t>
            </a:r>
            <a:r>
              <a:rPr kumimoji="0" lang="en-US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endParaRPr kumimoji="0" lang="en-US" b="0" i="0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381000"/>
            <a:ext cx="8305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Кроз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вјежбање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манипулације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подацима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ученици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треба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увиде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различити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типови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датотека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имају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различиту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величину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.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Након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реализације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овог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исхода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учења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ученик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треба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изабере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одговарајући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носаче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спољње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меморије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водећи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рачуна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о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количини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података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и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капацитету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носача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спољње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меморије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.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Ученици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треба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стекну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способност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поуздано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процјењују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величине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датотека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односно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ког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су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реда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величине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различите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врсте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датотека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.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примјер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, 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величине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кратких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текстуалних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докумената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величине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фотографија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које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креирају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дигиталним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камерама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величине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аудио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датотека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величине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дужих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и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краћих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видео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датотека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и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сл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. </a:t>
            </a:r>
            <a:endParaRPr lang="en-US" dirty="0" smtClean="0">
              <a:solidFill>
                <a:schemeClr val="accent2">
                  <a:lumMod val="75000"/>
                </a:schemeClr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Посебну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пажњу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посветити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cloud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технологији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и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похрањивању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података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(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нпр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. Google Drive,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Dropbox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и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сл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.),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истаћи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значај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оваквог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вида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похрањивања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податка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позиције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дијељења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података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посебно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велике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количине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података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, (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умрежавања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сарадницима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),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те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личне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доступности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података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Потребно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је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објаснити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зашто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је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одржавање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(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које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су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последице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неправилног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руковања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) и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оптимизација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спољње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меморије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важно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,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који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начин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користе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и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шта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постиже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употребом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програма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за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опоравак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података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спољним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меморијама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.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Неопходно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је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да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ученици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стекну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вјештину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употребе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ових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програма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кроз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практичну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вјежбу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. </a:t>
            </a:r>
            <a:endParaRPr lang="en-US" dirty="0" smtClean="0">
              <a:solidFill>
                <a:schemeClr val="accent2">
                  <a:lumMod val="75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0" y="872952"/>
            <a:ext cx="9144000" cy="386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BA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</a:t>
            </a:r>
            <a:r>
              <a:rPr lang="sr-Cyrl-RS" sz="2000" b="1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ЉУЧНЕ КОМЕТЕНЦИЈЕ:</a:t>
            </a: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r-Cyrl-RS" sz="2000" dirty="0" smtClean="0">
              <a:solidFill>
                <a:schemeClr val="accent2">
                  <a:lumMod val="75000"/>
                </a:schemeClr>
              </a:solidFill>
              <a:ea typeface="Times New Roman" pitchFamily="18" charset="0"/>
              <a:cs typeface="Arial" pitchFamily="34" charset="0"/>
            </a:endParaRPr>
          </a:p>
          <a:p>
            <a:pPr marL="461963" marR="0" lvl="0" indent="-115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Показује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иницијативу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одлучивању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избору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одговарајућег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програма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рјешавање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конкретног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проблeма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461963" marR="0" lvl="0" indent="-115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Истражује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утицај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ИКТ-а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властити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живот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461963" marR="0" lvl="0" indent="-115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Уочава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изазове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коришћења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ИКТ-а и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примјерено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користи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ИКТ 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властитом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животу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461963" marR="0" lvl="0" indent="-115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Користи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сервисе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друштвених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мрежа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разумној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мјери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складу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општим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етичким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нормама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461963" marR="0" lvl="0" indent="-115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Критички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промишља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вреднује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информације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прикупљене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интернету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461963" marR="0" lvl="0" indent="-115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Ефикасно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одговорно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комуницира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сарађује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дигиталном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окружењу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47800" y="4038600"/>
            <a:ext cx="647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 smtClean="0">
                <a:solidFill>
                  <a:schemeClr val="accent2">
                    <a:lumMod val="75000"/>
                  </a:schemeClr>
                </a:solidFill>
              </a:rPr>
              <a:t>Модул 2 - </a:t>
            </a:r>
            <a:r>
              <a:rPr lang="sr-Cyrl-BA" sz="2400" b="1" dirty="0" smtClean="0">
                <a:solidFill>
                  <a:schemeClr val="accent2">
                    <a:lumMod val="75000"/>
                  </a:schemeClr>
                </a:solidFill>
              </a:rPr>
              <a:t>Примјена рачунара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990600"/>
            <a:ext cx="8915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ts val="600"/>
              </a:spcAft>
            </a:pPr>
            <a:r>
              <a:rPr kumimoji="0" lang="sr-Cyrl-RS" sz="2000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СВРХА</a:t>
            </a: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</a:p>
          <a:p>
            <a:pPr lvl="0" fontAlgn="base">
              <a:spcBef>
                <a:spcPct val="0"/>
              </a:spcBef>
              <a:spcAft>
                <a:spcPts val="600"/>
              </a:spcAft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461963" lvl="0" indent="-346075" algn="just" eaLnBrk="0" fontAlgn="base" hangingPunct="0"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Оспособити ученике за употребу рачунарског софтвера за представљање резултата сопственог рада у различитим областима у облику електронског документа.</a:t>
            </a:r>
            <a:endParaRPr 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35674"/>
            <a:ext cx="8458200" cy="6268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6075" lvl="0" indent="-230188" algn="just">
              <a:spcAft>
                <a:spcPts val="1000"/>
              </a:spcAft>
              <a:buFont typeface="Arial" pitchFamily="34" charset="0"/>
              <a:buChar char="•"/>
            </a:pPr>
            <a:r>
              <a:rPr lang="sr-Cyrl-CS" sz="2300" dirty="0" smtClean="0">
                <a:solidFill>
                  <a:schemeClr val="accent2">
                    <a:lumMod val="75000"/>
                  </a:schemeClr>
                </a:solidFill>
              </a:rPr>
              <a:t>У </a:t>
            </a:r>
            <a:r>
              <a:rPr lang="sr-Cyrl-CS" sz="2300" dirty="0">
                <a:solidFill>
                  <a:schemeClr val="accent2">
                    <a:lumMod val="75000"/>
                  </a:schemeClr>
                </a:solidFill>
              </a:rPr>
              <a:t>модернизованом НПП  дефинисани су </a:t>
            </a:r>
            <a:r>
              <a:rPr lang="sr-Cyrl-CS" sz="2300" b="1" dirty="0" smtClean="0">
                <a:solidFill>
                  <a:schemeClr val="accent2">
                    <a:lumMod val="75000"/>
                  </a:schemeClr>
                </a:solidFill>
              </a:rPr>
              <a:t>сврха, посебни захтјеви и циљеви </a:t>
            </a:r>
            <a:r>
              <a:rPr lang="sr-Cyrl-CS" sz="2300" b="1" dirty="0">
                <a:solidFill>
                  <a:schemeClr val="accent2">
                    <a:lumMod val="75000"/>
                  </a:schemeClr>
                </a:solidFill>
              </a:rPr>
              <a:t>наставе </a:t>
            </a:r>
            <a:r>
              <a:rPr lang="sr-Cyrl-CS" sz="2300" b="1" dirty="0" smtClean="0">
                <a:solidFill>
                  <a:schemeClr val="accent2">
                    <a:lumMod val="75000"/>
                  </a:schemeClr>
                </a:solidFill>
              </a:rPr>
              <a:t>информатике.</a:t>
            </a:r>
            <a:endParaRPr lang="sr-Cyrl-CS" sz="23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346075" lvl="0" indent="-230188" algn="just">
              <a:spcAft>
                <a:spcPts val="1000"/>
              </a:spcAft>
              <a:buFont typeface="Arial" pitchFamily="34" charset="0"/>
              <a:buChar char="•"/>
            </a:pPr>
            <a:r>
              <a:rPr lang="sr-Cyrl-CS" sz="23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sr-Cyrl-CS" sz="2300" b="1" dirty="0">
                <a:solidFill>
                  <a:schemeClr val="accent2">
                    <a:lumMod val="75000"/>
                  </a:schemeClr>
                </a:solidFill>
              </a:rPr>
              <a:t>Редефинисане  су тематске цјелине </a:t>
            </a:r>
            <a:r>
              <a:rPr lang="sr-Cyrl-CS" sz="2300" b="1" dirty="0" smtClean="0">
                <a:solidFill>
                  <a:schemeClr val="accent2">
                    <a:lumMod val="75000"/>
                  </a:schemeClr>
                </a:solidFill>
              </a:rPr>
              <a:t>у оба модула.  </a:t>
            </a:r>
            <a:endParaRPr lang="sr-Cyrl-CS" sz="23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346075" lvl="0" indent="-230188" algn="just">
              <a:spcAft>
                <a:spcPts val="1000"/>
              </a:spcAft>
              <a:buFont typeface="Arial" pitchFamily="34" charset="0"/>
              <a:buChar char="•"/>
            </a:pPr>
            <a:r>
              <a:rPr lang="sr-Cyrl-CS" sz="2300" dirty="0" smtClean="0">
                <a:solidFill>
                  <a:schemeClr val="accent2">
                    <a:lumMod val="75000"/>
                  </a:schemeClr>
                </a:solidFill>
              </a:rPr>
              <a:t>У </a:t>
            </a:r>
            <a:r>
              <a:rPr lang="sr-Cyrl-CS" sz="2300" dirty="0">
                <a:solidFill>
                  <a:schemeClr val="accent2">
                    <a:lumMod val="75000"/>
                  </a:schemeClr>
                </a:solidFill>
              </a:rPr>
              <a:t>процесу модернизације НПП посебна пажња је посвећена свеобухватној и детаљној дефиницији </a:t>
            </a:r>
            <a:r>
              <a:rPr lang="sr-Cyrl-CS" sz="2300" b="1" dirty="0" smtClean="0">
                <a:solidFill>
                  <a:schemeClr val="accent2">
                    <a:lumMod val="75000"/>
                  </a:schemeClr>
                </a:solidFill>
              </a:rPr>
              <a:t>исхода који се односе на знања и </a:t>
            </a:r>
            <a:r>
              <a:rPr lang="sr-Cyrl-CS" sz="2300" b="1" dirty="0" err="1" smtClean="0">
                <a:solidFill>
                  <a:schemeClr val="accent2">
                    <a:lumMod val="75000"/>
                  </a:schemeClr>
                </a:solidFill>
              </a:rPr>
              <a:t>вјештине</a:t>
            </a:r>
            <a:r>
              <a:rPr lang="sr-Cyrl-CS" sz="2300" dirty="0" smtClean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sr-Cyrl-RS" sz="2300" dirty="0" smtClean="0">
                <a:solidFill>
                  <a:schemeClr val="accent2">
                    <a:lumMod val="75000"/>
                  </a:schemeClr>
                </a:solidFill>
              </a:rPr>
              <a:t>Исходи су дефинисани у складу са </a:t>
            </a:r>
            <a:r>
              <a:rPr lang="sr-Cyrl-CS" sz="2300" b="1" dirty="0" smtClean="0">
                <a:solidFill>
                  <a:schemeClr val="accent2">
                    <a:lumMod val="75000"/>
                  </a:schemeClr>
                </a:solidFill>
              </a:rPr>
              <a:t>Блумовом </a:t>
            </a:r>
            <a:r>
              <a:rPr lang="sr-Cyrl-CS" sz="2300" b="1" dirty="0" err="1" smtClean="0">
                <a:solidFill>
                  <a:schemeClr val="accent2">
                    <a:lumMod val="75000"/>
                  </a:schemeClr>
                </a:solidFill>
              </a:rPr>
              <a:t>таксономијом</a:t>
            </a:r>
            <a:r>
              <a:rPr lang="en-US" sz="2300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  <a:r>
              <a:rPr lang="sr-Cyrl-RS" sz="2300" dirty="0" smtClean="0">
                <a:solidFill>
                  <a:schemeClr val="accent2">
                    <a:lumMod val="75000"/>
                  </a:schemeClr>
                </a:solidFill>
              </a:rPr>
              <a:t> водило се рачуна да буду</a:t>
            </a:r>
            <a:r>
              <a:rPr lang="en-US" sz="23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accent2">
                    <a:lumMod val="75000"/>
                  </a:schemeClr>
                </a:solidFill>
              </a:rPr>
              <a:t>што</a:t>
            </a:r>
            <a:r>
              <a:rPr lang="en-US" sz="23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sr-Cyrl-CS" sz="2300" dirty="0">
                <a:solidFill>
                  <a:schemeClr val="accent2">
                    <a:lumMod val="75000"/>
                  </a:schemeClr>
                </a:solidFill>
              </a:rPr>
              <a:t>јаснији, прецизнији, </a:t>
            </a:r>
            <a:r>
              <a:rPr lang="sr-Cyrl-CS" sz="2300" dirty="0" err="1">
                <a:solidFill>
                  <a:schemeClr val="accent2">
                    <a:lumMod val="75000"/>
                  </a:schemeClr>
                </a:solidFill>
              </a:rPr>
              <a:t>реалистичнији</a:t>
            </a:r>
            <a:r>
              <a:rPr lang="sr-Cyrl-CS" sz="2300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sr-Cyrl-CS" sz="2300" dirty="0" err="1">
                <a:solidFill>
                  <a:schemeClr val="accent2">
                    <a:lumMod val="75000"/>
                  </a:schemeClr>
                </a:solidFill>
              </a:rPr>
              <a:t>релевантнији</a:t>
            </a:r>
            <a:r>
              <a:rPr lang="sr-Cyrl-CS" sz="2300" dirty="0">
                <a:solidFill>
                  <a:schemeClr val="accent2">
                    <a:lumMod val="75000"/>
                  </a:schemeClr>
                </a:solidFill>
              </a:rPr>
              <a:t> и </a:t>
            </a:r>
            <a:r>
              <a:rPr lang="sr-Cyrl-CS" sz="2300" dirty="0" err="1">
                <a:solidFill>
                  <a:schemeClr val="accent2">
                    <a:lumMod val="75000"/>
                  </a:schemeClr>
                </a:solidFill>
              </a:rPr>
              <a:t>провјерљивији</a:t>
            </a:r>
            <a:r>
              <a:rPr lang="en-US" sz="2300" dirty="0">
                <a:solidFill>
                  <a:schemeClr val="accent2">
                    <a:lumMod val="75000"/>
                  </a:schemeClr>
                </a:solidFill>
              </a:rPr>
              <a:t> и </a:t>
            </a:r>
            <a:r>
              <a:rPr lang="en-US" sz="2300" dirty="0" err="1">
                <a:solidFill>
                  <a:schemeClr val="accent2">
                    <a:lumMod val="75000"/>
                  </a:schemeClr>
                </a:solidFill>
              </a:rPr>
              <a:t>како</a:t>
            </a:r>
            <a:r>
              <a:rPr lang="en-US" sz="23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accent2">
                    <a:lumMod val="75000"/>
                  </a:schemeClr>
                </a:solidFill>
              </a:rPr>
              <a:t>би</a:t>
            </a:r>
            <a:r>
              <a:rPr lang="en-US" sz="23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accent2">
                    <a:lumMod val="75000"/>
                  </a:schemeClr>
                </a:solidFill>
              </a:rPr>
              <a:t>се</a:t>
            </a:r>
            <a:r>
              <a:rPr lang="en-US" sz="23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accent2">
                    <a:lumMod val="75000"/>
                  </a:schemeClr>
                </a:solidFill>
              </a:rPr>
              <a:t>односили</a:t>
            </a:r>
            <a:r>
              <a:rPr lang="en-US" sz="23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accent2">
                    <a:lumMod val="75000"/>
                  </a:schemeClr>
                </a:solidFill>
              </a:rPr>
              <a:t>на</a:t>
            </a:r>
            <a:r>
              <a:rPr lang="en-US" sz="23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accent2">
                    <a:lumMod val="75000"/>
                  </a:schemeClr>
                </a:solidFill>
              </a:rPr>
              <a:t>све</a:t>
            </a:r>
            <a:r>
              <a:rPr lang="en-US" sz="23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accent2">
                    <a:lumMod val="75000"/>
                  </a:schemeClr>
                </a:solidFill>
              </a:rPr>
              <a:t>области</a:t>
            </a:r>
            <a:r>
              <a:rPr lang="en-US" sz="23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accent2">
                    <a:lumMod val="75000"/>
                  </a:schemeClr>
                </a:solidFill>
              </a:rPr>
              <a:t>развоја</a:t>
            </a:r>
            <a:r>
              <a:rPr lang="en-US" sz="23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300" dirty="0" err="1">
                <a:solidFill>
                  <a:schemeClr val="accent2">
                    <a:lumMod val="75000"/>
                  </a:schemeClr>
                </a:solidFill>
              </a:rPr>
              <a:t>личности</a:t>
            </a:r>
            <a:r>
              <a:rPr lang="en-US" sz="23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300" dirty="0" err="1" smtClean="0">
                <a:solidFill>
                  <a:schemeClr val="accent2">
                    <a:lumMod val="75000"/>
                  </a:schemeClr>
                </a:solidFill>
              </a:rPr>
              <a:t>ученика</a:t>
            </a:r>
            <a:r>
              <a:rPr lang="sr-Cyrl-RS" sz="2300" dirty="0" smtClean="0">
                <a:solidFill>
                  <a:schemeClr val="accent2">
                    <a:lumMod val="75000"/>
                  </a:schemeClr>
                </a:solidFill>
              </a:rPr>
              <a:t>. </a:t>
            </a:r>
          </a:p>
          <a:p>
            <a:pPr marL="346075" lvl="0" indent="-230188" algn="just">
              <a:spcAft>
                <a:spcPts val="1000"/>
              </a:spcAft>
              <a:buFont typeface="Arial" pitchFamily="34" charset="0"/>
              <a:buChar char="•"/>
            </a:pPr>
            <a:r>
              <a:rPr lang="sr-Cyrl-RS" sz="2300" dirty="0" smtClean="0">
                <a:solidFill>
                  <a:schemeClr val="accent2">
                    <a:lumMod val="75000"/>
                  </a:schemeClr>
                </a:solidFill>
              </a:rPr>
              <a:t>Поред исхода учења који се односе на знања и вјештине дефинисане су и </a:t>
            </a:r>
            <a:r>
              <a:rPr lang="sr-Cyrl-RS" sz="2300" b="1" dirty="0" smtClean="0">
                <a:solidFill>
                  <a:schemeClr val="accent2">
                    <a:lumMod val="75000"/>
                  </a:schemeClr>
                </a:solidFill>
              </a:rPr>
              <a:t>личне компетенције </a:t>
            </a:r>
            <a:r>
              <a:rPr lang="sr-Cyrl-RS" sz="2300" dirty="0" smtClean="0">
                <a:solidFill>
                  <a:schemeClr val="accent2">
                    <a:lumMod val="75000"/>
                  </a:schemeClr>
                </a:solidFill>
              </a:rPr>
              <a:t>које ученици изучавањем модула треба да стекну.</a:t>
            </a:r>
          </a:p>
          <a:p>
            <a:pPr marL="346075" lvl="0" indent="-230188" algn="just">
              <a:spcAft>
                <a:spcPts val="1000"/>
              </a:spcAft>
              <a:buFont typeface="Arial" pitchFamily="34" charset="0"/>
              <a:buChar char="•"/>
            </a:pPr>
            <a:r>
              <a:rPr lang="sr-Cyrl-CS" sz="2300" dirty="0" smtClean="0">
                <a:solidFill>
                  <a:schemeClr val="accent2">
                    <a:lumMod val="75000"/>
                  </a:schemeClr>
                </a:solidFill>
              </a:rPr>
              <a:t>Посебно </a:t>
            </a:r>
            <a:r>
              <a:rPr lang="sr-Cyrl-CS" sz="2300" dirty="0">
                <a:solidFill>
                  <a:schemeClr val="accent2">
                    <a:lumMod val="75000"/>
                  </a:schemeClr>
                </a:solidFill>
              </a:rPr>
              <a:t>значајна карактеристика иновираног НПП су конкретна и свеобухватна  </a:t>
            </a:r>
            <a:r>
              <a:rPr lang="sr-Cyrl-CS" sz="2300" b="1" dirty="0">
                <a:solidFill>
                  <a:schemeClr val="accent2">
                    <a:lumMod val="75000"/>
                  </a:schemeClr>
                </a:solidFill>
              </a:rPr>
              <a:t>дидактичко-методичка упутства </a:t>
            </a:r>
            <a:r>
              <a:rPr lang="sr-Cyrl-CS" sz="2300" dirty="0">
                <a:solidFill>
                  <a:schemeClr val="accent2">
                    <a:lumMod val="75000"/>
                  </a:schemeClr>
                </a:solidFill>
              </a:rPr>
              <a:t>за реализацију програма дата иза НПП за сваки разред </a:t>
            </a:r>
            <a:r>
              <a:rPr lang="sr-Cyrl-CS" sz="2300" dirty="0" smtClean="0">
                <a:solidFill>
                  <a:schemeClr val="accent2">
                    <a:lumMod val="75000"/>
                  </a:schemeClr>
                </a:solidFill>
              </a:rPr>
              <a:t>посебно.</a:t>
            </a:r>
            <a:endParaRPr lang="sr-Cyrl-RS" sz="23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04800" y="646333"/>
            <a:ext cx="86868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ПОСЕБНИ </a:t>
            </a:r>
            <a:r>
              <a:rPr kumimoji="0" lang="sr-Cyrl-RS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ЗАХТЈЕВИ</a:t>
            </a:r>
            <a:r>
              <a:rPr kumimoji="0" lang="sr-Cyrl-R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115888" indent="-115888" algn="just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Поучавање и учење наставног предмета Информатика/модул 1 неопходно је организовати у информатичкој учионици, која посједује радно мјесто за сваког ученика опремљено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умреженим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рачунаром спојеним на интернет. Рачунари морају имати могућност покретања свих потребних програма, који на њима морају бити и инсталирани, као и чувања свих материјала потребних за учење. Опрема у учионици мора се одржавати у функционалном стању.</a:t>
            </a:r>
            <a:endParaRPr lang="sr-Cyrl-R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15888" indent="-115888" algn="just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Препоручено је да учионица буде опремљена и неким од софтвера за управљање учионицом.  </a:t>
            </a:r>
            <a:endParaRPr lang="sr-Cyrl-R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15888" indent="-115888" algn="just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Рад у учионици препоручено је организовати тако да сваки ученик има своје радно мјесто, које дијели са ученицима других одјељења.</a:t>
            </a:r>
            <a:endParaRPr lang="sr-Cyrl-R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15888" indent="-115888" algn="just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Поучавање и учење потребно је организовати тако да ученици стекну функционално знање</a:t>
            </a:r>
            <a:r>
              <a:rPr lang="sr-Latn-BA" dirty="0" smtClean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Инсистирати на практичној примјени знања и  развијању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вјештине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употребе ИКТ-а у свакодневном животу и раду. Koд ученика је потребно развијати личне компетенције и вриједности.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fontAlgn="base"/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81000"/>
            <a:ext cx="868680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5888" indent="-115888" algn="just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Исходи учења нису сложени хронолошким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редослиједом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, већ је потребно креативно планирати процес поучавања и учења и ускладити га са другим исходима у оквиру наставног предмета Информатика, као и са исходима учења других наставних предмета. Поједини исходи учења не захтијевају једнако вријеме учења. Потребно је реализовати их на више часова који неће бити хронолошки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поредани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, јер је неопходно повезати знања ученика из различитих наставних тема (нпр. исход </a:t>
            </a:r>
            <a:r>
              <a:rPr lang="sr-Cyrl-BA" sz="2000" i="1" dirty="0" smtClean="0">
                <a:solidFill>
                  <a:schemeClr val="accent2">
                    <a:lumMod val="75000"/>
                  </a:schemeClr>
                </a:solidFill>
              </a:rPr>
              <a:t>Анализира информације са интернета и процјењује њихов квалитет и поузданост 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биће реализован на више часова на којима ће се расправљати о квалитету информација које су ученици прикупили приликом проучавања различитих садржаја, чак и у оквиру различитих наставних предмета и ваншколских активности).</a:t>
            </a:r>
            <a:endParaRPr lang="sr-Cyrl-R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15888" indent="-115888" algn="just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У оквиру једне групе/одјељења потребно је што чешће организовати рад у мањим групама ученика, при рјешавању различитих групних задатака (проблемска, пројектна и интегрисана настава). </a:t>
            </a:r>
            <a:endParaRPr lang="sr-Cyrl-R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15888" indent="-115888" algn="just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За несметано праћење овог предмета и достизање наведених исхода учења, неопходно је да ученици имају адекватна знања,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вјештине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и компетенције стечене у основној школи (реализацијом исхода учења у оквиру наставног предмета Основи информатике).</a:t>
            </a:r>
            <a:endParaRPr 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66772"/>
            <a:ext cx="9144000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sr-Cyrl-RS" sz="2000" b="1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ЦИЉЕВИ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sr-Cyrl-R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231775" lvl="0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Оспособљавање за самосталну израду документа у програму за обраду текста;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lvl="0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Развијање правилног односа према употреби и заштити података и апликација; 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lvl="0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Оспособљавање за представљање резултата сопственог рада или рада тима употребом програма за израду презентација;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lvl="0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Оспособљавање за табеларну обраду података;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lvl="0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Оспособљавање за рад у тиму;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lvl="0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Развијање комуникацијских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вјештина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, те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вјештине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презентовања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резултата сопственог рада или рада тима;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lvl="0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Развој критичког мишљења;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Оспособљавање за правилно тумачење резултата обраде података.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81000" y="2286000"/>
          <a:ext cx="8001000" cy="822960"/>
        </p:xfrm>
        <a:graphic>
          <a:graphicData uri="http://schemas.openxmlformats.org/drawingml/2006/table">
            <a:tbl>
              <a:tblPr/>
              <a:tblGrid>
                <a:gridCol w="8001000"/>
              </a:tblGrid>
              <a:tr h="41148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sr-Cyrl-BA" sz="2000" b="1" kern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</a:rPr>
                        <a:t>Рачунарске мреже</a:t>
                      </a:r>
                      <a:endParaRPr lang="en-US" sz="2000" b="1" kern="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sr-Cyrl-BA" sz="2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Times New Roman"/>
                        </a:rPr>
                        <a:t>Израда и уређивање дигиталног садржаја</a:t>
                      </a:r>
                      <a:endParaRPr lang="en-US" sz="20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9600" y="990600"/>
            <a:ext cx="731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b="1" u="sng" dirty="0" smtClean="0">
                <a:solidFill>
                  <a:schemeClr val="accent2">
                    <a:lumMod val="75000"/>
                  </a:schemeClr>
                </a:solidFill>
              </a:rPr>
              <a:t>ПРЕГЛЕД НАСТАВНИХ ТЕМА:</a:t>
            </a:r>
            <a:endParaRPr lang="en-US" sz="2000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457200"/>
            <a:ext cx="731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b="1" u="sng" dirty="0" smtClean="0">
                <a:solidFill>
                  <a:schemeClr val="accent2">
                    <a:lumMod val="75000"/>
                  </a:schemeClr>
                </a:solidFill>
              </a:rPr>
              <a:t>ПРЕГЛЕД ИСХОДА УЧЕЊА:</a:t>
            </a:r>
            <a:endParaRPr lang="en-US" sz="2000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1817564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sr-Cyrl-BA" sz="2000" b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</a:t>
            </a:r>
            <a:r>
              <a:rPr kumimoji="0" lang="sr-Cyrl-BA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аставна</a:t>
            </a: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тема 1 - </a:t>
            </a:r>
            <a:r>
              <a:rPr lang="sr-Cyrl-BA" sz="2000" b="1" kern="0" dirty="0" smtClean="0">
                <a:solidFill>
                  <a:schemeClr val="accent2">
                    <a:lumMod val="75000"/>
                  </a:schemeClr>
                </a:solidFill>
              </a:rPr>
              <a:t>Рачунарске мреже</a:t>
            </a: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Знања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</a:rPr>
              <a:t>Упоређује различите рачунарске мреже према архитектури и принципу рада;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73038" algn="just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(Потребно је поновити знања која су ученици стекли у основној школи о рачунарским мрежама (појам мреже, елементи мреже и њихова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намјена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, подјела мрежа према архитектури и принципу рада). Неопходно је да ученици спознају значај рачунарских мрежа за пословање и појединце, посебно истаћи предности употребе мрежа: дијељење ресурса, поузданост система, уштеда новца и других ресурса, скалабилност, могућност комуникације, електронско пословање. Неопходно је истаћи предности и недостатке сваког типа мреже, како би се могле упоређивати.)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0" y="533400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Вјештине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r-Cyrl-RS" sz="2000" dirty="0" smtClean="0">
              <a:solidFill>
                <a:schemeClr val="accent2">
                  <a:lumMod val="75000"/>
                </a:schemeClr>
              </a:solidFill>
              <a:ea typeface="Times New Roman" pitchFamily="18" charset="0"/>
              <a:cs typeface="Arial" pitchFamily="34" charset="0"/>
            </a:endParaRPr>
          </a:p>
          <a:p>
            <a:pPr marL="231775" lvl="0" indent="-115888" algn="just" fontAlgn="base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</a:rPr>
              <a:t>Проводи мјере заштите и интегритета личних података за вријеме  коришћења интернет сервиса и рачунарских мрежа.</a:t>
            </a:r>
          </a:p>
          <a:p>
            <a:pPr marL="231775" lvl="0" indent="-115888" algn="just" fontAlgn="base"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kumimoji="0" lang="sr-Cyrl-BA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231775" algn="just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(Објаснити опасност од неовлаштеног приступа и вируса, као  начине заштите (путем корисничког имена и лозинке и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криптовања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података, те употребом антивирусне заштите). Посебну пажњу посветити мјерама заштите приликом коришћења интернета (структура лозинке за приступ, повезаност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оnline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и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offline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живота – креирање дигиталног трага, заштита личних података, преузимање апликација, сигуран и несигуран приступ, употреба и ажурирање антивирусних програма, поштовање туђе приватности, правилно реаговање у случају електронског насиља...).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Ученици треба да самостално примјењују мјере заштите.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152400"/>
            <a:ext cx="8915400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sr-Cyrl-BA" sz="2000" b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</a:t>
            </a:r>
            <a:r>
              <a:rPr kumimoji="0" lang="sr-Cyrl-BA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аставна</a:t>
            </a: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тема 2 - </a:t>
            </a: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  <a:ea typeface="Times New Roman"/>
              </a:rPr>
              <a:t>Израда и уређивање дигиталног садржаја</a:t>
            </a:r>
            <a:endParaRPr lang="en-US" sz="2000" dirty="0">
              <a:solidFill>
                <a:schemeClr val="accent2">
                  <a:lumMod val="75000"/>
                </a:schemeClr>
              </a:solidFill>
              <a:ea typeface="Calibri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sr-Cyrl-RS" sz="2000" dirty="0" smtClean="0">
              <a:solidFill>
                <a:schemeClr val="accent2">
                  <a:lumMod val="75000"/>
                </a:schemeClr>
              </a:solidFill>
              <a:ea typeface="Calibri"/>
              <a:cs typeface="Arial" pitchFamily="34" charset="0"/>
            </a:endParaRPr>
          </a:p>
          <a:p>
            <a:pPr marL="0" lvl="1" algn="just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b="1" u="sng" dirty="0" smtClean="0">
                <a:solidFill>
                  <a:schemeClr val="accent2">
                    <a:lumMod val="75000"/>
                  </a:schemeClr>
                </a:solidFill>
                <a:ea typeface="Calibri"/>
                <a:cs typeface="Arial" pitchFamily="34" charset="0"/>
              </a:rPr>
              <a:t>1. </a:t>
            </a:r>
            <a:r>
              <a:rPr lang="sr-Cyrl-BA" b="1" u="sng" dirty="0" smtClean="0">
                <a:solidFill>
                  <a:schemeClr val="accent2">
                    <a:lumMod val="75000"/>
                  </a:schemeClr>
                </a:solidFill>
              </a:rPr>
              <a:t>Обрада текста</a:t>
            </a:r>
            <a:endParaRPr lang="en-US" sz="2000" b="1" u="sng" dirty="0">
              <a:solidFill>
                <a:schemeClr val="accent2">
                  <a:lumMod val="75000"/>
                </a:schemeClr>
              </a:solidFill>
              <a:ea typeface="Calibri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Вјештине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231775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Прецизно и ефикасно уноси и уређује </a:t>
            </a:r>
            <a:r>
              <a:rPr lang="sr-Cyrl-BA" b="1" dirty="0" err="1" smtClean="0">
                <a:solidFill>
                  <a:schemeClr val="accent2">
                    <a:lumMod val="75000"/>
                  </a:schemeClr>
                </a:solidFill>
              </a:rPr>
              <a:t>неформатиран</a:t>
            </a: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 текст;</a:t>
            </a:r>
          </a:p>
          <a:p>
            <a:pPr marL="231775" indent="-115888">
              <a:spcAft>
                <a:spcPts val="600"/>
              </a:spcAft>
              <a:buFont typeface="Arial" pitchFamily="34" charset="0"/>
              <a:buChar char="•"/>
            </a:pPr>
            <a:endParaRPr lang="sr-Cyrl-BA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(Инсистирати на писању текста у складу са правописом српског језика, употреби дијакритичких знакова, правилној употреби размака са интерпункцијским знацима, непотребности понављања  бјелина (размаци, нови ред и сл.). Мотивисати ученике да користе правила слијепог куцања, као и да  користе „пречице“ на тастатури умјесто честе употребе миша. На првим часовима ученици треба да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вјежбају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рад са чистим текстом, без укључивања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нетекстуалних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објеката.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Ученике треба упознати са постојањем различитих врста програма за обраду текста – направити паралелу и упоредну анализу једноставних текстуалних едитора (као што су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NotePad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или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NotePad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++) и програма за напредно обликовање текста (као што су MS Word и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LibreOfficе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). Објаснити значење WYSIWYG система и упоредити такве системе са системима којима се текст форматира означавањем (системом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тагова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).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spcAft>
                <a:spcPts val="600"/>
              </a:spcAft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533400"/>
            <a:ext cx="8839200" cy="6848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Форматира и структурира </a:t>
            </a:r>
            <a:r>
              <a:rPr lang="sr-Cyrl-BA" b="1" dirty="0" err="1" smtClean="0">
                <a:solidFill>
                  <a:schemeClr val="accent2">
                    <a:lumMod val="75000"/>
                  </a:schemeClr>
                </a:solidFill>
              </a:rPr>
              <a:t>неформатиран</a:t>
            </a: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 текст на нивоу знака, параграфа и странице;</a:t>
            </a:r>
          </a:p>
          <a:p>
            <a:pPr marL="231775" indent="-115888">
              <a:spcAft>
                <a:spcPts val="600"/>
              </a:spcAft>
            </a:pPr>
            <a:endParaRPr lang="sr-Cyrl-BA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RS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Поновити из основне школе: поравнања, прореди, увлачење текста, набрајања, обликовање текста на нивоу знака – фонт, величина, боја, индекс, експонент, додавање заглавља и подножја, броја стрaне, фуснота и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енднота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. Могуће је кроз практичну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вјежбу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у уводном часу провјерити знања и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вјештине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које су ученици стекли у основној школи, како се не би непотребно понављало оно што већ знају. 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Ученици треба да овладају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вјештинама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у вези са подешавањем изгледа странице (димензије, маргине, оријентација, број колоне итд.), треба да јасно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разумију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подјелу текста на цјелине – параграфе. 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Поред  технике подешавања секције,  прекиде секција документа, ученици треба да стекну практична знања о потреби за овим подешавањима (када и зашто се врше нпр. у случају потребе за различитим положајем папира у појединим дијеловима документа). 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Повезати рад у једноставним текстуалним едиторима (нпр. у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NotePad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-у)  и рад у програмима који омогућавају напредно форматирање (нпр. у MS Word-у), као и у сличним програмима који омогућавају креирање и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едитовање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докумената у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cloud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системима.)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spcAft>
                <a:spcPts val="600"/>
              </a:spcAft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spcAft>
                <a:spcPts val="600"/>
              </a:spcAft>
              <a:buFont typeface="Arial" pitchFamily="34" charset="0"/>
              <a:buChar char="•"/>
            </a:pPr>
            <a:endParaRPr lang="sr-Cyrl-B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spcAft>
                <a:spcPts val="600"/>
              </a:spcAft>
            </a:pPr>
            <a:endParaRPr lang="sr-Cyrl-B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spcAft>
                <a:spcPts val="600"/>
              </a:spcAft>
            </a:pPr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371600"/>
            <a:ext cx="8610600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</a:rPr>
              <a:t>Поставља напредне текстуалне и </a:t>
            </a:r>
            <a:r>
              <a:rPr lang="sr-Cyrl-BA" sz="2000" b="1" dirty="0" err="1" smtClean="0">
                <a:solidFill>
                  <a:schemeClr val="accent2">
                    <a:lumMod val="75000"/>
                  </a:schemeClr>
                </a:solidFill>
              </a:rPr>
              <a:t>нетекстуалне</a:t>
            </a: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</a:rPr>
              <a:t> објекте у текстуални документ;</a:t>
            </a:r>
          </a:p>
          <a:p>
            <a:pPr marL="231775" indent="-115888">
              <a:spcAft>
                <a:spcPts val="600"/>
              </a:spcAft>
              <a:buFont typeface="Arial" pitchFamily="34" charset="0"/>
              <a:buChar char="•"/>
            </a:pPr>
            <a:endParaRPr lang="sr-Cyrl-BA" sz="3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(Ученик треба да у документ поставља слике, табеле, графиконе, математичке формуле и симболе, табеле из програма за табеларни прорачун и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хиперлинкове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. Реализација овог исхода учења подразумијева додавање и форматирање објеката. 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just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Наставник може да процијени до ког нивоа ученици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савладавају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дио исхода који се односи на математичке формуле. На примјер, ученици могу да добију задатак да креирају документ који садржи домаћи задатак из математике, физике или хемије.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685800"/>
            <a:ext cx="7696200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Укључује елементе у тексту који се аутоматски генеришу и ажурирају.</a:t>
            </a:r>
          </a:p>
          <a:p>
            <a:pPr marL="231775" indent="-115888">
              <a:spcAft>
                <a:spcPts val="600"/>
              </a:spcAft>
              <a:buFont typeface="Arial" pitchFamily="34" charset="0"/>
              <a:buChar char="•"/>
            </a:pPr>
            <a:endParaRPr lang="sr-Cyrl-B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(Ученик треба да влада употребом стилова: користи постојеће стилове, креира  свој стил (на нивоу карактера, параграфа и странице),  поставља аутоматски садржај. Ученик горе наведено треба да користи у пракси за израду семинарских радова, школских новина, службених докумената (молбе и сл.) итд. </a:t>
            </a:r>
          </a:p>
          <a:p>
            <a:pPr marL="231775" algn="just"/>
            <a:endParaRPr lang="sr-Cyrl-BA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Не треба инсистирати на познавању свих појединачних команди у програму и пролазити их једну по једну, већ на примјени основног сета команди како би ученик креирао квалитетан документ. </a:t>
            </a: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Препоручити ученицима задатке који су у вези са другим предметима.) 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spcAft>
                <a:spcPts val="600"/>
              </a:spcAft>
              <a:buFont typeface="Arial" pitchFamily="34" charset="0"/>
              <a:buChar char="•"/>
            </a:pPr>
            <a:endParaRPr lang="sr-Cyrl-B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spcAft>
                <a:spcPts val="600"/>
              </a:spcAft>
            </a:pPr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3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800" y="4038600"/>
            <a:ext cx="647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 smtClean="0">
                <a:solidFill>
                  <a:schemeClr val="accent2">
                    <a:lumMod val="75000"/>
                  </a:schemeClr>
                </a:solidFill>
              </a:rPr>
              <a:t>Модул 1 - </a:t>
            </a:r>
            <a:r>
              <a:rPr lang="sr-Cyrl-BA" sz="2400" b="1" dirty="0" smtClean="0">
                <a:solidFill>
                  <a:schemeClr val="accent2">
                    <a:lumMod val="75000"/>
                  </a:schemeClr>
                </a:solidFill>
              </a:rPr>
              <a:t>Основе информатике</a:t>
            </a:r>
            <a:endParaRPr 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758770"/>
            <a:ext cx="9144000" cy="5339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sr-Cyrl-BA" sz="2000" b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</a:t>
            </a:r>
            <a:r>
              <a:rPr kumimoji="0" lang="sr-Cyrl-BA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аставна</a:t>
            </a: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тема 2 - </a:t>
            </a: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  <a:ea typeface="Times New Roman"/>
              </a:rPr>
              <a:t>Израда и уређивање дигиталног садржаја</a:t>
            </a:r>
            <a:endParaRPr lang="en-US" sz="2000" dirty="0">
              <a:solidFill>
                <a:schemeClr val="accent2">
                  <a:lumMod val="75000"/>
                </a:schemeClr>
              </a:solidFill>
              <a:ea typeface="Calibri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sr-Cyrl-RS" sz="2000" dirty="0" smtClean="0">
              <a:solidFill>
                <a:schemeClr val="accent2">
                  <a:lumMod val="75000"/>
                </a:schemeClr>
              </a:solidFill>
              <a:ea typeface="Calibri"/>
              <a:cs typeface="Arial" pitchFamily="34" charset="0"/>
            </a:endParaRPr>
          </a:p>
          <a:p>
            <a:pPr marL="0" lvl="1" algn="just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b="1" u="sng" dirty="0" smtClean="0">
                <a:solidFill>
                  <a:schemeClr val="accent2">
                    <a:lumMod val="75000"/>
                  </a:schemeClr>
                </a:solidFill>
                <a:cs typeface="Arial" pitchFamily="34" charset="0"/>
              </a:rPr>
              <a:t>2. </a:t>
            </a: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</a:rPr>
              <a:t>Презентације</a:t>
            </a:r>
            <a:endParaRPr lang="en-US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Знања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231775" indent="-115888"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Анализира различите програме за израду презентација и самостално процјењује које од њих да користи за израду својих презентација.</a:t>
            </a:r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spcAft>
                <a:spcPts val="600"/>
              </a:spcAft>
            </a:pPr>
            <a:endParaRPr lang="sr-Cyrl-B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(Поред стандардних програма за израду презентација (као што је нпр. MS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PowerPoint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), препоручује се да ученици користе и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онлајн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програме за израду презентација. Заједно са наставником, ученици треба да анализирају неколико различитих програма  (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Prezi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Google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Slides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и друге) и по свом слободном избору изаберу онај који им је најпогоднији за рад и који највише одговара захтјевима.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Препоручено је приликом реализације исхода учења у оквиру ове и претходних наставних тема користити презентације урађене у различитим програмима, како би ученици могли извршити избор).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spcAft>
                <a:spcPts val="600"/>
              </a:spcAft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769442"/>
            <a:ext cx="91440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Вјештине</a:t>
            </a:r>
            <a:r>
              <a:rPr kumimoji="0" lang="sr-Cyrl-R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r-Cyrl-RS" sz="2000" dirty="0" smtClean="0">
              <a:solidFill>
                <a:schemeClr val="accent2">
                  <a:lumMod val="75000"/>
                </a:schemeClr>
              </a:solidFill>
              <a:ea typeface="Times New Roman" pitchFamily="18" charset="0"/>
              <a:cs typeface="Arial" pitchFamily="34" charset="0"/>
            </a:endParaRPr>
          </a:p>
          <a:p>
            <a:pPr marL="231775" indent="-174625">
              <a:buFont typeface="Arial" pitchFamily="34" charset="0"/>
              <a:buChar char="•"/>
            </a:pPr>
            <a:r>
              <a:rPr lang="sr-Cyrl-BA" sz="2000" b="1" dirty="0" err="1" smtClean="0">
                <a:solidFill>
                  <a:schemeClr val="accent2">
                    <a:lumMod val="75000"/>
                  </a:schemeClr>
                </a:solidFill>
              </a:rPr>
              <a:t>Дизајнира</a:t>
            </a: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</a:rPr>
              <a:t> и приказује </a:t>
            </a:r>
            <a:r>
              <a:rPr lang="sr-Cyrl-BA" sz="2000" b="1" dirty="0" err="1" smtClean="0">
                <a:solidFill>
                  <a:schemeClr val="accent2">
                    <a:lumMod val="75000"/>
                  </a:schemeClr>
                </a:solidFill>
              </a:rPr>
              <a:t>слајдове</a:t>
            </a: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</a:rPr>
              <a:t> у презентацији;</a:t>
            </a:r>
          </a:p>
          <a:p>
            <a:pPr marL="231775" indent="-174625"/>
            <a:endParaRPr lang="sr-Cyrl-BA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Ученици треба да буду способни да самостално израђују слајд презентације са и без употребе тематских предложака (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Template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-а), инсталираних у оквиру програмског пакета, као и оних који су доступни преко интернета. Очекује се да ученици савладају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вјештине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манипулисања текстом, графиком, видеом, звуком и анимацијама и креирају добру и ефективну презентацију.</a:t>
            </a:r>
          </a:p>
          <a:p>
            <a:pPr marL="231775"/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Могуће је као увод у тему провјерити знања ученика из основне школе </a:t>
            </a:r>
          </a:p>
          <a:p>
            <a:pPr marL="231775"/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(у складу са наставним програмом основне школе) нпр. дати ученицима практичан задатак да израде презентацију на одређену тему са јасно дефинисаним критеријумима. У зависности од резултата рада ученика могуће је да ће се јавити потреба за понављањем неких знања.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/>
            <a:endParaRPr lang="en-US" sz="20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6106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115888"/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74625"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Критички просуђује елементе презентације и примјењује правила за израду добре презентације.</a:t>
            </a:r>
          </a:p>
          <a:p>
            <a:pPr marL="231775" indent="-115888"/>
            <a:endParaRPr lang="sr-Cyrl-B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(Поновити са ученицима конвенције везане за израду квалитетне и ефективне презентације: фазе у изради презентације, начини форматирања и стилизовања текста, укључивање графичких и мултимедијалних елемената, анимације у служби садржаја. Напоменути ученицима да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слајдови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не треба да садрже превише текста, реченице треба да буду кратке али концизне, текст треба да буде јасно видљив, важни дијелови се на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слајдовима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додатно истичу другачијим изгледом, графички елементи треба да буду доброг квалитета, а елементи на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слајдовима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треба да буду добро поравнати.)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/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243244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sr-Cyrl-BA" sz="2000" b="1" dirty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Н</a:t>
            </a:r>
            <a:r>
              <a:rPr kumimoji="0" lang="sr-Cyrl-BA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аставна</a:t>
            </a: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тема 2 - </a:t>
            </a: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  <a:ea typeface="Times New Roman"/>
              </a:rPr>
              <a:t>Израда и уређивање дигиталног садржаја</a:t>
            </a:r>
            <a:endParaRPr lang="en-US" sz="2000" dirty="0">
              <a:solidFill>
                <a:schemeClr val="accent2">
                  <a:lumMod val="75000"/>
                </a:schemeClr>
              </a:solidFill>
              <a:ea typeface="Calibri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sr-Cyrl-RS" sz="2000" dirty="0" smtClean="0">
              <a:solidFill>
                <a:schemeClr val="accent2">
                  <a:lumMod val="75000"/>
                </a:schemeClr>
              </a:solidFill>
              <a:ea typeface="Calibri"/>
              <a:cs typeface="Arial" pitchFamily="34" charset="0"/>
            </a:endParaRPr>
          </a:p>
          <a:p>
            <a:pPr marL="0" lvl="1" algn="just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b="1" u="sng" dirty="0" smtClean="0">
                <a:solidFill>
                  <a:schemeClr val="accent2">
                    <a:lumMod val="75000"/>
                  </a:schemeClr>
                </a:solidFill>
                <a:cs typeface="Arial" pitchFamily="34" charset="0"/>
              </a:rPr>
              <a:t>3. </a:t>
            </a:r>
            <a:r>
              <a:rPr lang="sr-Cyrl-BA" sz="2000" b="1" dirty="0" smtClean="0">
                <a:solidFill>
                  <a:schemeClr val="accent2">
                    <a:lumMod val="75000"/>
                  </a:schemeClr>
                </a:solidFill>
              </a:rPr>
              <a:t>Табеларна обрада података</a:t>
            </a:r>
            <a:endParaRPr lang="en-US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Знања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231775" indent="-115888"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Обрађује веће количине података у табеларном запису и анализира резултате добијене обрадом;</a:t>
            </a:r>
          </a:p>
          <a:p>
            <a:pPr marL="231775" indent="-115888"/>
            <a:endParaRPr lang="sr-Cyrl-B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(Ученик стечена знања треба да примијени у конкретним практичним ситуацијама. Одабрати проблем из свакодневног живота или примјере који се односе на занимање за које се школују, прикупити потребне податке те анализирати и приказати помоћу програма за табеларно израчунавање.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Примјери табеларне обраде података треба да буду смислени и да одражавају реалне ситуације (нпр. симулација рада продавнице, фабрике, статистичка обрада података). Обрада података подразумијева све фазе: прикупљање, структурирање, уношење, израчунавање, графичко приказивање, тумачење, синтеза, анализа и други облици закључивања, те представљање. 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У складу са могућностима скренути пажњу на рад са великим подацима: прикупљање и унос велике количине бројева (на примјер реда величине неколико стотина појединачних података), њихову обраду, представљање и тумачење.)</a:t>
            </a:r>
          </a:p>
          <a:p>
            <a:pPr marL="231775" indent="-115888"/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6106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115888"/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Упоређује и процјењује податке приказане на различите начине.</a:t>
            </a:r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/>
            <a:endParaRPr lang="sr-Cyrl-B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(Ученик треба да влада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вјештинама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приказивања података из табеле различитим типовима графикона и упоређује поједине графичке приказе. Потребно је да стекну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вјештину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избора одговарајућег типа графикона који највише одговара одређеној групи података, да представи податке тако да је могуће извући одређене закључке.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Рад у програму за табеларну обраду података не треба да развија само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вјештине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ученика које се односе на технике рада са подацима, већ да развијају и формирају критичко мишљење о израчунатим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вриједностима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, да развијају способност предвиђања догађаја на основу добијених информација и развијање вриједности и ставова о полазним и израчунатим величинама.)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/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6106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115888"/>
            <a:r>
              <a:rPr lang="sr-Cyrl-RS" b="1" dirty="0" smtClean="0">
                <a:solidFill>
                  <a:schemeClr val="accent2">
                    <a:lumMod val="75000"/>
                  </a:schemeClr>
                </a:solidFill>
              </a:rPr>
              <a:t>Вјештине:</a:t>
            </a:r>
          </a:p>
          <a:p>
            <a:pPr marL="231775" indent="-115888"/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Прецизно и  ефикасно  структурира и уноси податке у програм за табеларну обраду података;</a:t>
            </a:r>
          </a:p>
          <a:p>
            <a:pPr marL="231775" indent="-115888">
              <a:buFont typeface="Arial" pitchFamily="34" charset="0"/>
              <a:buChar char="•"/>
            </a:pPr>
            <a:endParaRPr lang="sr-Cyrl-R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(Поновити из основне школе: додавање и манипулацијa радним листовима, рад са редовима и колонама, форматирање ћелија. Могуће је кроз практичну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вјежбу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у уводном часу провјерити знања и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вјештине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које су ученици стекли у основној школи, како се не би непотребно понављало оно што већ знају.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Подаци могу да се уносе појединачно, или групно, на основу података који су већ структурирани у табеле (нпр. копирање табела из једног програма у други), или на основу текстуалног записа (текстуални документи,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csv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документи и слично).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Ставити акценат на правилан унос података, у зависности у њихове природе, као и на типове података.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Инсистирати на употреби пречица за ефикаснији унос података (aутоматска попуна, креирање и унос листи).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Ученик треба да познаје различите начине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задавања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команди за обраду података, а у раду ће користити онај начин који му највише одговара. )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/>
            <a:endParaRPr lang="sr-Cyrl-B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/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1"/>
            <a:ext cx="8610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115888"/>
            <a:r>
              <a:rPr lang="sr-Cyrl-RS" b="1" dirty="0" smtClean="0">
                <a:solidFill>
                  <a:schemeClr val="accent2">
                    <a:lumMod val="75000"/>
                  </a:schemeClr>
                </a:solidFill>
              </a:rPr>
              <a:t>Вјештине:</a:t>
            </a:r>
          </a:p>
          <a:p>
            <a:pPr marL="231775" indent="-115888"/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Користи основне математичке, статистичке и финансијске функције за обраду нумеричких података у програму за табеларно израчунавање;</a:t>
            </a: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(Ученик треба да примјењује основне аритметичке операције у писању математичких формула (процентни и каматни рачун, површина, запремина), као и формула из других општеобразовних и стручних предмета. Користи једноставне/уграђене функције програма за лакшу обраду података за сабирање, множење, рачунање минимума, максимума, просјечне вриједности и сл. Избор функција прилагодити нивоу знања ученика и потребама образовног профила.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Инсистирати и на коришћењу релативне и апсолутне адресе неке ћелије у програму за табеларно израчунавање и копирање формула. 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Поред стандардних техника, које се односе на рад са математичким и другим формулама, код ученика је важно развијати и компетенцију критичког осврта према добијеним подацима, у смислу правилног тумачења података (на који начин се израчунате величине могу ставити у контекст закључивања и  предвиђања).</a:t>
            </a:r>
            <a:endParaRPr lang="sr-Cyrl-B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/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6106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115888"/>
            <a:r>
              <a:rPr lang="sr-Cyrl-RS" b="1" dirty="0" smtClean="0">
                <a:solidFill>
                  <a:schemeClr val="accent2">
                    <a:lumMod val="75000"/>
                  </a:schemeClr>
                </a:solidFill>
              </a:rPr>
              <a:t>Вјештине:</a:t>
            </a:r>
          </a:p>
          <a:p>
            <a:pPr marL="231775" indent="-115888"/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buFont typeface="Arial" pitchFamily="34" charset="0"/>
              <a:buChar char="•"/>
            </a:pPr>
            <a:r>
              <a:rPr lang="sr-Cyrl-BA" b="1" dirty="0" smtClean="0">
                <a:solidFill>
                  <a:schemeClr val="accent2">
                    <a:lumMod val="75000"/>
                  </a:schemeClr>
                </a:solidFill>
              </a:rPr>
              <a:t>Представља податке у погодним облицима према типу и садржају проблема.</a:t>
            </a:r>
          </a:p>
          <a:p>
            <a:pPr marL="231775" indent="-115888">
              <a:buFont typeface="Arial" pitchFamily="34" charset="0"/>
              <a:buChar char="•"/>
            </a:pPr>
            <a:endParaRPr lang="sr-Cyrl-B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/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(Акценат ставити на одабир одговарајућег начина приказивања података (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одоговарајући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графикон) у зависности од врсте података.  Конкретне примјере за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вјежбање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прилагодити образовном профилу кроз корелацију са општеобразовним и стручним предметима. )</a:t>
            </a:r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>
              <a:buFont typeface="Arial" pitchFamily="34" charset="0"/>
              <a:buChar char="•"/>
            </a:pPr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/>
            <a:endParaRPr lang="sr-Cyrl-BA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algn="just"/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231775" indent="-115888"/>
            <a:endParaRPr lang="en-US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0" y="680593"/>
            <a:ext cx="91440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Cyrl-BA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</a:t>
            </a:r>
            <a:r>
              <a:rPr lang="sr-Cyrl-RS" sz="2000" b="1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ЉУЧНЕ КОМЕТЕНЦИЈЕ:</a:t>
            </a:r>
            <a:endParaRPr kumimoji="0" lang="sr-Cyrl-R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r-Cyrl-RS" sz="2000" dirty="0" smtClean="0">
              <a:solidFill>
                <a:schemeClr val="accent2">
                  <a:lumMod val="75000"/>
                </a:schemeClr>
              </a:solidFill>
              <a:ea typeface="Times New Roman" pitchFamily="18" charset="0"/>
              <a:cs typeface="Arial" pitchFamily="34" charset="0"/>
            </a:endParaRPr>
          </a:p>
          <a:p>
            <a:pPr marL="461963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Користи програм за уређивање текста и табеларни прорачун за израду докумената везаних за различите ученичке активности;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461963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Представља резултате рада из различитих ученичких активности у виду презентације;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461963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Користи предности рада у мрежи;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461963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Показује одговорност при самосталном раду, као и при раду у тиму;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461963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Има позитиван став према безбједној и одговорној употреби интернета, укључујући питања  приватности и међусобних разлика;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461963" indent="-115888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Схвата значај и потребу за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цјеложивотним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учењем.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461963" marR="0" lvl="0" indent="-115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25624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6075" marR="0" lvl="0" indent="-1143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6075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Потребно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реализовати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предметну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међупредметну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интеграцију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 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Дакле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остварити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повезивање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знања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унутар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наставног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предмета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Информатика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кроз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интеграцију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исхода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учења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из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исте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или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различитих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наставних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тема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sr-Cyrl-R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346075" marR="0" lvl="0" indent="-1143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46075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346075" marR="0" lvl="0" indent="-1143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6075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Потребно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наставници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информатике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сарадњи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наставницима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других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наставних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предмета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изврше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међупредметно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планирање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ускладе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реализацију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исхода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учења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Такође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потребно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осмисле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заједничке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задатке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ученике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кроз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ће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ученици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реализовати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исходе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учења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из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различитих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предмета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нпр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могуће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осмислити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истраживачки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задатак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из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неког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предмета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који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захтијева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ученици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истражују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прикупљају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информације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интернету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а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истовремено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реализује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исход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Анализира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информације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са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интернета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0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процјењује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њихов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квалитет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000" b="0" i="1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поузданост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оквиру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наставног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предмета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информатика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могуће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ученици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припреме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есеје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различите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теме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који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ће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вредновати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сарадњи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наставницима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језика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...).</a:t>
            </a:r>
            <a:endParaRPr kumimoji="0" lang="sr-Cyrl-R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346075" marR="0" lvl="0" indent="-1143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46075" algn="l"/>
              </a:tabLst>
            </a:pPr>
            <a:endParaRPr kumimoji="0" lang="sr-Cyrl-R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346075" marR="0" lvl="0" indent="-1143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6075" algn="l"/>
              </a:tabLst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Исходи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учења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који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ће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бити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реализовани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овом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модулу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директно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везани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исходе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учења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предмета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Основи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информатике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основној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школи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неопходно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проучити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наставни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програм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овог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предмета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990600"/>
            <a:ext cx="89154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ts val="600"/>
              </a:spcAft>
            </a:pPr>
            <a:r>
              <a:rPr kumimoji="0" lang="sr-Cyrl-RS" sz="2000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СВРХА</a:t>
            </a:r>
            <a:r>
              <a:rPr kumimoji="0" lang="sr-Cyrl-RS" sz="20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</a:p>
          <a:p>
            <a:pPr lvl="0" fontAlgn="base">
              <a:spcBef>
                <a:spcPct val="0"/>
              </a:spcBef>
              <a:spcAft>
                <a:spcPts val="600"/>
              </a:spcAft>
            </a:pP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461963" lvl="0" indent="-346075" algn="just" eaLnBrk="0" fontAlgn="base" hangingPunct="0">
              <a:spcBef>
                <a:spcPct val="0"/>
              </a:spcBef>
              <a:spcAft>
                <a:spcPts val="600"/>
              </a:spcAft>
              <a:buFontTx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Оспособити ученике за употребу рачунара у свакодневном животу и раду, за предвиђање праваца развоја ИКТ-а у циљу оспособљавања за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цјеложивотно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учење, за ефикасно </a:t>
            </a:r>
            <a:r>
              <a:rPr lang="sr-Cyrl-RS" sz="2000" dirty="0" smtClean="0">
                <a:solidFill>
                  <a:schemeClr val="accent2">
                    <a:lumMod val="75000"/>
                  </a:schemeClr>
                </a:solidFill>
              </a:rPr>
              <a:t>кориштење 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ИКТ-а  на рационалан, етичан и безбједан начин.</a:t>
            </a:r>
            <a:endParaRPr 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04800" y="646333"/>
            <a:ext cx="86868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ПОСЕБНИ </a:t>
            </a:r>
            <a:r>
              <a:rPr kumimoji="0" lang="sr-Cyrl-RS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ЗАХТЈЕВИ</a:t>
            </a:r>
            <a:r>
              <a:rPr kumimoji="0" lang="sr-Cyrl-RS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115888" indent="-115888" algn="just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Поучавање и учење наставног предмета Информатика/модул 1 неопходно је организовати у информатичкој учионици, која посједује радно мјесто за сваког ученика опремљено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умреженим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рачунаром спојеним на интернет. Рачунари морају имати могућност покретања свих потребних програма, који на њима морају бити и инсталирани, као и чувања свих материјала потребних за учење. Опрема у учионици мора се одржавати у функционалном стању.</a:t>
            </a:r>
            <a:endParaRPr lang="sr-Cyrl-R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15888" indent="-115888" algn="just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Препоручено је да учионица буде опремљена и неким од софтвера за управљање учионицом.  </a:t>
            </a:r>
            <a:endParaRPr lang="sr-Cyrl-R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15888" indent="-115888" algn="just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Рад у учионици препоручено је организовати тако да сваки ученик има своје радно мјесто, које дијели са ученицима других одјељења.</a:t>
            </a:r>
            <a:endParaRPr lang="sr-Cyrl-R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15888" indent="-115888" algn="just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Поучавање и учење потребно је организовати тако да ученици стекну функционално знање</a:t>
            </a:r>
            <a:r>
              <a:rPr lang="sr-Latn-BA" dirty="0" smtClean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Инсистирати на практичној примјени знања и  развијању </a:t>
            </a:r>
            <a:r>
              <a:rPr lang="sr-Cyrl-BA" dirty="0" err="1" smtClean="0">
                <a:solidFill>
                  <a:schemeClr val="accent2">
                    <a:lumMod val="75000"/>
                  </a:schemeClr>
                </a:solidFill>
              </a:rPr>
              <a:t>вјештине</a:t>
            </a:r>
            <a:r>
              <a:rPr lang="sr-Cyrl-BA" dirty="0" smtClean="0">
                <a:solidFill>
                  <a:schemeClr val="accent2">
                    <a:lumMod val="75000"/>
                  </a:schemeClr>
                </a:solidFill>
              </a:rPr>
              <a:t> употребе ИКТ-а у свакодневном животу и раду. Koд ученика је потребно развијати личне компетенције и вриједности.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fontAlgn="base"/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81000"/>
            <a:ext cx="868680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5888" indent="-115888" algn="just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Исходи учења нису сложени хронолошким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редослиједом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, већ је потребно креативно планирати процес поучавања и учења и ускладити га са другим исходима у оквиру наставног предмета Информатика, као и са исходима учења других наставних предмета. Поједини исходи учења не захтијевају једнако вријеме учења. Потребно је реализовати их на више часова који неће бити хронолошки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поредани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, јер је неопходно повезати знања ученика из различитих наставних тема (нпр. исход </a:t>
            </a:r>
            <a:r>
              <a:rPr lang="sr-Cyrl-BA" sz="2000" i="1" dirty="0" smtClean="0">
                <a:solidFill>
                  <a:schemeClr val="accent2">
                    <a:lumMod val="75000"/>
                  </a:schemeClr>
                </a:solidFill>
              </a:rPr>
              <a:t>Анализира информације са интернета и процјењује њихов квалитет и поузданост 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биће реализован на више часова на којима ће се расправљати о квалитету информација које су ученици прикупили приликом проучавања различитих садржаја, чак и у оквиру различитих наставних предмета и ваншколских активности).</a:t>
            </a:r>
            <a:endParaRPr lang="sr-Cyrl-R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15888" indent="-115888" algn="just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У оквиру једне групе/одјељења потребно је што чешће организовати рад у мањим групама ученика, при рјешавању различитих групних задатака (проблемска, пројектна и интегрисана настава). </a:t>
            </a:r>
            <a:endParaRPr lang="sr-Cyrl-R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15888" indent="-115888" algn="just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За несметано праћење овог предмета и достизање наведених исхода учења, неопходно је да ученици имају адекватна знања, </a:t>
            </a:r>
            <a:r>
              <a:rPr lang="sr-Cyrl-BA" sz="2000" dirty="0" err="1" smtClean="0">
                <a:solidFill>
                  <a:schemeClr val="accent2">
                    <a:lumMod val="75000"/>
                  </a:schemeClr>
                </a:solidFill>
              </a:rPr>
              <a:t>вјештине</a:t>
            </a:r>
            <a:r>
              <a:rPr lang="sr-Cyrl-BA" sz="2000" dirty="0" smtClean="0">
                <a:solidFill>
                  <a:schemeClr val="accent2">
                    <a:lumMod val="75000"/>
                  </a:schemeClr>
                </a:solidFill>
              </a:rPr>
              <a:t> и компетенције стечене у основној школи (реализацијом исхода учења у оквиру наставног предмета Основи информатике).</a:t>
            </a:r>
            <a:endParaRPr 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51354"/>
            <a:ext cx="9144000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sr-Cyrl-RS" sz="2000" b="1" dirty="0" smtClean="0">
                <a:solidFill>
                  <a:schemeClr val="accent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ЦИЉЕВИ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sr-Cyrl-R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346075" marR="0" lvl="0" indent="-2889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Схватање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значаја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улоге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коју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ИКТ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има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савременом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друштву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346075" marR="0" lvl="0" indent="-288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Оспособљавање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ученика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проналазак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информација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интернету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посебним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освртом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процјену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тачности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информација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346075" marR="0" lvl="0" indent="-288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Развијање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свијести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о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обавези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поштовања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правне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регулативе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моралних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начела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области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ИКТ-а;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346075" marR="0" lvl="0" indent="-288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Оспособљавање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избор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рачунарске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конфигурације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складу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потребама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346075" marR="0" lvl="0" indent="-288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Развијање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комуникацијских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вјештина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те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вјештине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презентовања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резултата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сопственог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рада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или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рада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тима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346075" marR="0" lvl="0" indent="-288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Оспособљавање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ученика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тимски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рад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sr-Cyrl-RS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346075" marR="0" lvl="0" indent="-2889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Примијена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стечених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знања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вјештина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свакодневном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професионалном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животу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81000" y="2286000"/>
          <a:ext cx="8001000" cy="1234440"/>
        </p:xfrm>
        <a:graphic>
          <a:graphicData uri="http://schemas.openxmlformats.org/drawingml/2006/table">
            <a:tbl>
              <a:tblPr/>
              <a:tblGrid>
                <a:gridCol w="8001000"/>
              </a:tblGrid>
              <a:tr h="411480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sr-Cyrl-BA" sz="2000" b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j-lt"/>
                          <a:ea typeface="Times New Roman"/>
                        </a:rPr>
                        <a:t>Информатика у савременом друштву</a:t>
                      </a:r>
                      <a:endParaRPr lang="en-US" sz="2000" b="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sr-Cyrl-BA" sz="2000" b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j-lt"/>
                          <a:ea typeface="Times New Roman"/>
                        </a:rPr>
                        <a:t>Рачунарски системи</a:t>
                      </a:r>
                      <a:endParaRPr lang="en-US" sz="2000" b="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r>
                        <a:rPr lang="sr-Cyrl-BA" sz="2000" b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j-lt"/>
                          <a:ea typeface="Times New Roman"/>
                        </a:rPr>
                        <a:t>Организација података и управљање програмима и подацима</a:t>
                      </a:r>
                      <a:endParaRPr lang="en-US" sz="20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+mj-lt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9600" y="990600"/>
            <a:ext cx="731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b="1" u="sng" dirty="0" smtClean="0">
                <a:solidFill>
                  <a:schemeClr val="accent2">
                    <a:lumMod val="75000"/>
                  </a:schemeClr>
                </a:solidFill>
              </a:rPr>
              <a:t>ПРЕГЛЕД НАСТАВНИХ ТЕМА:</a:t>
            </a:r>
            <a:endParaRPr lang="en-US" sz="2000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</TotalTime>
  <Words>5623</Words>
  <Application>Microsoft Office PowerPoint</Application>
  <PresentationFormat>On-screen Show (4:3)</PresentationFormat>
  <Paragraphs>274</Paragraphs>
  <Slides>49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Office Theme</vt:lpstr>
      <vt:lpstr>Измјењени наставни програми у средњој школи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Измјењени наставни порграми у основној школи</dc:title>
  <dc:creator>Aleksandra Stankovic</dc:creator>
  <cp:lastModifiedBy>Aleksandra Stankovic</cp:lastModifiedBy>
  <cp:revision>76</cp:revision>
  <dcterms:created xsi:type="dcterms:W3CDTF">2021-07-19T08:03:51Z</dcterms:created>
  <dcterms:modified xsi:type="dcterms:W3CDTF">2021-07-26T12:27:01Z</dcterms:modified>
</cp:coreProperties>
</file>