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82" r:id="rId4"/>
    <p:sldId id="283" r:id="rId5"/>
    <p:sldId id="258" r:id="rId6"/>
    <p:sldId id="280"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3" r:id="rId20"/>
    <p:sldId id="275" r:id="rId21"/>
    <p:sldId id="277"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F9F8"/>
    <a:srgbClr val="D2E4CE"/>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6E253362-4983-4837-ACF5-A6BCD5639C55}" type="datetimeFigureOut">
              <a:rPr lang="en-US" smtClean="0"/>
              <a:pPr/>
              <a:t>9/17/2019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DEFF504-2E66-404D-854E-F632BA2877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253362-4983-4837-ACF5-A6BCD5639C55}" type="datetimeFigureOut">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FF504-2E66-404D-854E-F632BA2877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253362-4983-4837-ACF5-A6BCD5639C55}" type="datetimeFigureOut">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FF504-2E66-404D-854E-F632BA2877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253362-4983-4837-ACF5-A6BCD5639C55}" type="datetimeFigureOut">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FF504-2E66-404D-854E-F632BA2877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E253362-4983-4837-ACF5-A6BCD5639C55}" type="datetimeFigureOut">
              <a:rPr lang="en-US" smtClean="0"/>
              <a:pPr/>
              <a:t>9/17/2019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FF504-2E66-404D-854E-F632BA2877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E253362-4983-4837-ACF5-A6BCD5639C55}" type="datetimeFigureOut">
              <a:rPr lang="en-US" smtClean="0"/>
              <a:pPr/>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FF504-2E66-404D-854E-F632BA2877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6E253362-4983-4837-ACF5-A6BCD5639C55}" type="datetimeFigureOut">
              <a:rPr lang="en-US" smtClean="0"/>
              <a:pPr/>
              <a:t>9/17/2019</a:t>
            </a:fld>
            <a:endParaRPr lang="en-US"/>
          </a:p>
        </p:txBody>
      </p:sp>
      <p:sp>
        <p:nvSpPr>
          <p:cNvPr id="27" name="Slide Number Placeholder 26"/>
          <p:cNvSpPr>
            <a:spLocks noGrp="1"/>
          </p:cNvSpPr>
          <p:nvPr>
            <p:ph type="sldNum" sz="quarter" idx="11"/>
          </p:nvPr>
        </p:nvSpPr>
        <p:spPr/>
        <p:txBody>
          <a:bodyPr rtlCol="0"/>
          <a:lstStyle/>
          <a:p>
            <a:fld id="{8DEFF504-2E66-404D-854E-F632BA2877D1}"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6E253362-4983-4837-ACF5-A6BCD5639C55}" type="datetimeFigureOut">
              <a:rPr lang="en-US" smtClean="0"/>
              <a:pPr/>
              <a:t>9/17/2019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8DEFF504-2E66-404D-854E-F632BA2877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253362-4983-4837-ACF5-A6BCD5639C55}" type="datetimeFigureOut">
              <a:rPr lang="en-US" smtClean="0"/>
              <a:pPr/>
              <a:t>9/17/2019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EFF504-2E66-404D-854E-F632BA2877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E253362-4983-4837-ACF5-A6BCD5639C55}" type="datetimeFigureOut">
              <a:rPr lang="en-US" smtClean="0"/>
              <a:pPr/>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FF504-2E66-404D-854E-F632BA2877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E253362-4983-4837-ACF5-A6BCD5639C55}" type="datetimeFigureOut">
              <a:rPr lang="en-US" smtClean="0"/>
              <a:pPr/>
              <a:t>9/17/2019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FF504-2E66-404D-854E-F632BA2877D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E253362-4983-4837-ACF5-A6BCD5639C55}" type="datetimeFigureOut">
              <a:rPr lang="en-US" smtClean="0"/>
              <a:pPr/>
              <a:t>9/17/2019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DEFF504-2E66-404D-854E-F632BA2877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hyperlink" Target="http://stejeannedarc.eklablog.com/projet-2015-2016-a11859683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ba/url?sa=i&amp;rct=j&amp;q=&amp;esrc=s&amp;source=images&amp;cd=&amp;cad=rja&amp;uact=8&amp;ved=2ahUKEwityuTU1sPkAhXDIVAKHfh8DZYQjRx6BAgBEAQ&amp;url=/url?sa=i&amp;rct=j&amp;q=&amp;esrc=s&amp;source=images&amp;cd=&amp;ved=&amp;url=https://www.nitor-usluge.com/tecajevi-engleskog-jezika/vrste-tecajevi-engleskog-jezika/prednosti-tecajevi-nitor/&amp;psig=AOvVaw0Bk4H6t6cOQvav7OlBec4O&amp;ust=1568115930549097&amp;psig=AOvVaw0Bk4H6t6cOQvav7OlBec4O&amp;ust=1568115930549097"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0.jpeg"/><Relationship Id="rId2" Type="http://schemas.openxmlformats.org/officeDocument/2006/relationships/hyperlink" Target="http://www.google.ba/url?sa=i&amp;rct=j&amp;q=&amp;esrc=s&amp;source=images&amp;cd=&amp;ved=0ahUKEwj8loa9grjUAhVGxxQKHYK0A2AQjRwIBw&amp;url=http://docslide.net/search/?q=Priprema+nastavnika+za+cas&amp;page=6.html&amp;psig=AFQjCNFleg-XT1MabzgbsY3ZivOMWYoFVA&amp;ust=1497346998858755" TargetMode="External"/><Relationship Id="rId1" Type="http://schemas.openxmlformats.org/officeDocument/2006/relationships/slideLayout" Target="../slideLayouts/slideLayout7.xml"/><Relationship Id="rId6" Type="http://schemas.openxmlformats.org/officeDocument/2006/relationships/hyperlink" Target="https://www.google.ba/url?sa=i&amp;rct=j&amp;q=&amp;esrc=s&amp;source=images&amp;cd=&amp;cad=rja&amp;uact=8&amp;ved=0ahUKEwiC5O33jbjUAhXEwxQKHeP1CpAQjRwIBw&amp;url=https://marijanalikovno.wordpress.com/2014/06/07/pisana-priprema-za-nastavni-cas/&amp;psig=AFQjCNGct1kqpKuLcBf9OtOhweRs3FOcJA&amp;ust=1497350089962219" TargetMode="External"/><Relationship Id="rId5" Type="http://schemas.openxmlformats.org/officeDocument/2006/relationships/image" Target="../media/image9.jpeg"/><Relationship Id="rId4" Type="http://schemas.openxmlformats.org/officeDocument/2006/relationships/hyperlink" Target="https://www.google.ba/url?sa=i&amp;rct=j&amp;q=&amp;esrc=s&amp;source=images&amp;cd=&amp;cad=rja&amp;uact=8&amp;ved=0ahUKEwiH2N3GjLjUAhWLuhQKHZi9AN0QjRwIBw&amp;url=https://www.slideshare.net/tatjanakrpovic/1-47298395&amp;psig=AFQjCNHOp474knOKrQP355HZ5Dz2kSBA4g&amp;ust=1497349720960914"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1524000"/>
            <a:ext cx="815340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228600"/>
            <a:ext cx="9601200" cy="2743199"/>
          </a:xfrm>
        </p:spPr>
        <p:txBody>
          <a:bodyPr>
            <a:normAutofit/>
          </a:bodyPr>
          <a:lstStyle/>
          <a:p>
            <a:r>
              <a:rPr lang="sr-Cyrl-RS" sz="2400" dirty="0" smtClean="0">
                <a:latin typeface="Times New Roman" pitchFamily="18" charset="0"/>
                <a:cs typeface="Times New Roman" pitchFamily="18" charset="0"/>
              </a:rPr>
              <a:t>ШКОЛОВАЊЕ УЧЕНИКА СА ЛАКИМ ОШТЕЋЕЊЕМ ИНТЕЛЕКТУАЛНОГ ФУНКЦИОНИСАЊА У РЕДОВНИМ ОДЈЕЉЕЊИМА РАЗРЕДНЕ НАСТАВЕ</a:t>
            </a:r>
            <a:endParaRPr lang="en-US" sz="2400" dirty="0">
              <a:latin typeface="Times New Roman" pitchFamily="18" charset="0"/>
              <a:cs typeface="Times New Roman" pitchFamily="18" charset="0"/>
            </a:endParaRPr>
          </a:p>
        </p:txBody>
      </p:sp>
      <p:pic>
        <p:nvPicPr>
          <p:cNvPr id="1026" name="Picture 2" descr="C:\Users\dajana.gluvic\Desktop\skola-naslovna_0015_Ebene-10.jpg"/>
          <p:cNvPicPr>
            <a:picLocks noChangeAspect="1" noChangeArrowheads="1"/>
          </p:cNvPicPr>
          <p:nvPr/>
        </p:nvPicPr>
        <p:blipFill>
          <a:blip r:embed="rId2" cstate="print"/>
          <a:srcRect/>
          <a:stretch>
            <a:fillRect/>
          </a:stretch>
        </p:blipFill>
        <p:spPr bwMode="auto">
          <a:xfrm>
            <a:off x="0" y="4343400"/>
            <a:ext cx="9144000" cy="25146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8991600" cy="5888736"/>
          </a:xfrm>
        </p:spPr>
        <p:txBody>
          <a:bodyPr>
            <a:normAutofit fontScale="92500" lnSpcReduction="20000"/>
          </a:bodyPr>
          <a:lstStyle/>
          <a:p>
            <a:r>
              <a:rPr lang="sr-Cyrl-RS" dirty="0" smtClean="0">
                <a:solidFill>
                  <a:schemeClr val="accent2">
                    <a:lumMod val="75000"/>
                  </a:schemeClr>
                </a:solidFill>
                <a:latin typeface="Times New Roman" pitchFamily="18" charset="0"/>
                <a:cs typeface="Times New Roman" pitchFamily="18" charset="0"/>
              </a:rPr>
              <a:t>РАЗВОЈ ГОВОРА</a:t>
            </a:r>
          </a:p>
          <a:p>
            <a:pPr algn="just">
              <a:buNone/>
            </a:pPr>
            <a:r>
              <a:rPr lang="sr-Cyrl-BA" dirty="0" smtClean="0"/>
              <a:t>   </a:t>
            </a:r>
            <a:r>
              <a:rPr lang="sr-Cyrl-BA" sz="1700" dirty="0" smtClean="0">
                <a:latin typeface="Times New Roman" pitchFamily="18" charset="0"/>
                <a:cs typeface="Times New Roman" pitchFamily="18" charset="0"/>
              </a:rPr>
              <a:t>Један од фактора који утиче на социјализацију инелектулно ометених особа јесте недовољно развијен говор. </a:t>
            </a:r>
            <a:r>
              <a:rPr lang="bs-Latn-BA" sz="1700" dirty="0" smtClean="0">
                <a:latin typeface="Times New Roman" pitchFamily="18" charset="0"/>
                <a:cs typeface="Times New Roman" pitchFamily="18" charset="0"/>
              </a:rPr>
              <a:t>У већини случајева </a:t>
            </a:r>
            <a:r>
              <a:rPr lang="sr-Cyrl-BA" sz="1700" dirty="0" smtClean="0">
                <a:latin typeface="Times New Roman" pitchFamily="18" charset="0"/>
                <a:cs typeface="Times New Roman" pitchFamily="18" charset="0"/>
              </a:rPr>
              <a:t>развој говора</a:t>
            </a:r>
            <a:r>
              <a:rPr lang="bs-Latn-BA" sz="1700" dirty="0" smtClean="0">
                <a:latin typeface="Times New Roman" pitchFamily="18" charset="0"/>
                <a:cs typeface="Times New Roman" pitchFamily="18" charset="0"/>
              </a:rPr>
              <a:t> почиње са закашњењем. Говор</a:t>
            </a:r>
            <a:r>
              <a:rPr lang="sr-Cyrl-BA" sz="1700" dirty="0" smtClean="0">
                <a:latin typeface="Times New Roman" pitchFamily="18" charset="0"/>
                <a:cs typeface="Times New Roman" pitchFamily="18" charset="0"/>
              </a:rPr>
              <a:t> на одређену тему </a:t>
            </a:r>
            <a:r>
              <a:rPr lang="bs-Latn-BA" sz="1700" dirty="0" smtClean="0">
                <a:latin typeface="Times New Roman" pitchFamily="18" charset="0"/>
                <a:cs typeface="Times New Roman" pitchFamily="18" charset="0"/>
              </a:rPr>
              <a:t>карактерише мали фонд ријечи и једноставне реченице, али очувана граматичка конструкција.</a:t>
            </a:r>
            <a:r>
              <a:rPr lang="sr-Cyrl-BA" sz="1700" dirty="0" smtClean="0">
                <a:latin typeface="Times New Roman" pitchFamily="18" charset="0"/>
                <a:cs typeface="Times New Roman" pitchFamily="18" charset="0"/>
              </a:rPr>
              <a:t> Могу се јавити различите сметње у говору: тепање, муцање, отегнутост и испрекиданост, уметање непотребних ријечи и реченица, сиромашан рјечник, неспособност да се формирају и користе сложене реченице. </a:t>
            </a:r>
            <a:r>
              <a:rPr lang="bs-Latn-BA" sz="1700" dirty="0" smtClean="0">
                <a:latin typeface="Times New Roman" pitchFamily="18" charset="0"/>
                <a:cs typeface="Times New Roman" pitchFamily="18" charset="0"/>
              </a:rPr>
              <a:t>Лоше се усмено и писмено изражавају. Отежано читају сложеније ријечи, реченице и текст, док је читање слова и слогова боље</a:t>
            </a:r>
            <a:r>
              <a:rPr lang="sr-Cyrl-RS" sz="1700" dirty="0" smtClean="0">
                <a:latin typeface="Times New Roman" pitchFamily="18" charset="0"/>
                <a:cs typeface="Times New Roman" pitchFamily="18" charset="0"/>
              </a:rPr>
              <a:t>.</a:t>
            </a:r>
            <a:endParaRPr lang="en-US" sz="1700" dirty="0" smtClean="0">
              <a:latin typeface="Times New Roman" pitchFamily="18" charset="0"/>
              <a:cs typeface="Times New Roman" pitchFamily="18" charset="0"/>
            </a:endParaRPr>
          </a:p>
          <a:p>
            <a:endParaRPr lang="en-US" sz="1800" dirty="0" smtClean="0"/>
          </a:p>
          <a:p>
            <a:r>
              <a:rPr lang="sr-Cyrl-RS" dirty="0" smtClean="0">
                <a:solidFill>
                  <a:schemeClr val="accent2">
                    <a:lumMod val="75000"/>
                  </a:schemeClr>
                </a:solidFill>
                <a:latin typeface="Times New Roman" pitchFamily="18" charset="0"/>
                <a:cs typeface="Times New Roman" pitchFamily="18" charset="0"/>
              </a:rPr>
              <a:t>СОЦИЈАЛНИ РАЗВОЈ</a:t>
            </a:r>
          </a:p>
          <a:p>
            <a:pPr algn="just">
              <a:buNone/>
            </a:pPr>
            <a:r>
              <a:rPr lang="bs-Cyrl-BA" sz="1600" dirty="0" smtClean="0">
                <a:latin typeface="Times New Roman" pitchFamily="18" charset="0"/>
                <a:cs typeface="Times New Roman" pitchFamily="18" charset="0"/>
              </a:rPr>
              <a:t>     Однос према ауторитету креће се од потпуне покорности, до безобзирности, тврдоглавости и непријатељског става. </a:t>
            </a:r>
            <a:r>
              <a:rPr lang="sr-Cyrl-BA" sz="1600" dirty="0" smtClean="0">
                <a:latin typeface="Times New Roman" pitchFamily="18" charset="0"/>
                <a:cs typeface="Times New Roman" pitchFamily="18" charset="0"/>
              </a:rPr>
              <a:t>Њихова социјализација траје дуже и захтијева социјално обучавање. Присутне су </a:t>
            </a:r>
            <a:r>
              <a:rPr lang="bs-Cyrl-BA" sz="1600" dirty="0" smtClean="0">
                <a:latin typeface="Times New Roman" pitchFamily="18" charset="0"/>
                <a:cs typeface="Times New Roman" pitchFamily="18" charset="0"/>
              </a:rPr>
              <a:t>сметње у прилагођавању захтјевима школе и развоју интерперсоналних односа. Не могу да предвиде посљедице својих поступака, али</a:t>
            </a:r>
            <a:r>
              <a:rPr lang="sr-Cyrl-BA" sz="1600" dirty="0" smtClean="0">
                <a:latin typeface="Times New Roman" pitchFamily="18" charset="0"/>
                <a:cs typeface="Times New Roman" pitchFamily="18" charset="0"/>
              </a:rPr>
              <a:t> желе да припадају групи. Веома су поводљиви. Воле да се друже са млађом дјецом. Потреба и жеља за социјалним припадањем дјеце са лаким оштећењем интелектуалног функционисања не разликује се од дјеце уредног когнитивног развоја, међутим, они немају довољно развијену способност прилагођавања као ни вјештину испуњавања властитих социјалних потреба. Незрелије просуђују социјалне ситуације.</a:t>
            </a:r>
          </a:p>
          <a:p>
            <a:pPr>
              <a:buNone/>
            </a:pPr>
            <a:endParaRPr lang="en-US" dirty="0" smtClean="0"/>
          </a:p>
          <a:p>
            <a:r>
              <a:rPr lang="sr-Cyrl-RS" dirty="0" smtClean="0">
                <a:solidFill>
                  <a:schemeClr val="accent2">
                    <a:lumMod val="75000"/>
                  </a:schemeClr>
                </a:solidFill>
                <a:latin typeface="Times New Roman" pitchFamily="18" charset="0"/>
                <a:cs typeface="Times New Roman" pitchFamily="18" charset="0"/>
              </a:rPr>
              <a:t>ЕМОЦИОНАЛНИ РАЗВОЈ</a:t>
            </a:r>
          </a:p>
          <a:p>
            <a:pPr algn="just">
              <a:buNone/>
            </a:pPr>
            <a:r>
              <a:rPr lang="bs-Cyrl-BA" dirty="0" smtClean="0"/>
              <a:t>   </a:t>
            </a:r>
            <a:r>
              <a:rPr lang="bs-Cyrl-BA" sz="1500" dirty="0" smtClean="0">
                <a:latin typeface="Times New Roman" pitchFamily="18" charset="0"/>
                <a:cs typeface="Times New Roman" pitchFamily="18" charset="0"/>
              </a:rPr>
              <a:t>У њиховом понашању могу се уочити честе промјене расположења и раздражљивост, мрзовоља, експлозивност и склоност ка свађи. Стања еуфорије или апатије без икакавог основаног разлога. </a:t>
            </a:r>
            <a:r>
              <a:rPr lang="sr-Cyrl-BA" sz="1500" dirty="0" smtClean="0">
                <a:latin typeface="Times New Roman" pitchFamily="18" charset="0"/>
                <a:cs typeface="Times New Roman" pitchFamily="18" charset="0"/>
              </a:rPr>
              <a:t>Своје понашање теже контролишу, немају могућност да савладају и одложе тренутне жеље.</a:t>
            </a:r>
            <a:endParaRPr lang="sr-Cyrl-RS" sz="1500" dirty="0" smtClean="0">
              <a:latin typeface="Times New Roman" pitchFamily="18" charset="0"/>
              <a:cs typeface="Times New Roman" pitchFamily="18" charset="0"/>
            </a:endParaRPr>
          </a:p>
          <a:p>
            <a:pPr>
              <a:buNone/>
            </a:pPr>
            <a:endParaRPr lang="sr-Cyrl-RS"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Callout 3"/>
          <p:cNvSpPr/>
          <p:nvPr/>
        </p:nvSpPr>
        <p:spPr>
          <a:xfrm>
            <a:off x="152400" y="1600200"/>
            <a:ext cx="5562600" cy="3962400"/>
          </a:xfrm>
          <a:prstGeom prst="rightArrowCallout">
            <a:avLst/>
          </a:prstGeom>
          <a:solidFill>
            <a:srgbClr val="D2E4C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685800"/>
            <a:ext cx="8229600" cy="685800"/>
          </a:xfrm>
        </p:spPr>
        <p:txBody>
          <a:bodyPr>
            <a:noAutofit/>
          </a:bodyPr>
          <a:lstStyle/>
          <a:p>
            <a:r>
              <a:rPr lang="sr-Cyrl-BA" sz="2800" dirty="0" smtClean="0">
                <a:solidFill>
                  <a:schemeClr val="accent2">
                    <a:lumMod val="75000"/>
                  </a:schemeClr>
                </a:solidFill>
                <a:latin typeface="Times New Roman" pitchFamily="18" charset="0"/>
                <a:cs typeface="Times New Roman" pitchFamily="18" charset="0"/>
              </a:rPr>
              <a:t>Потешкоће које прате васпитно-образовни рад са ученицима </a:t>
            </a:r>
            <a:endParaRPr lang="en-US" sz="2800" dirty="0">
              <a:solidFill>
                <a:schemeClr val="accent2">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752600"/>
            <a:ext cx="8458200" cy="4821936"/>
          </a:xfrm>
        </p:spPr>
        <p:txBody>
          <a:bodyPr>
            <a:normAutofit/>
          </a:bodyPr>
          <a:lstStyle/>
          <a:p>
            <a:pPr algn="just"/>
            <a:r>
              <a:rPr lang="sr-Cyrl-BA" sz="1700" dirty="0" smtClean="0">
                <a:latin typeface="Times New Roman" pitchFamily="18" charset="0"/>
                <a:cs typeface="Times New Roman" pitchFamily="18" charset="0"/>
              </a:rPr>
              <a:t>Одликује их краткотрајна и ненамјерна пажња што показују и резултати на тестовима пажње. Дефицит пажње и слаба концентрација је нешто што ће итекако утицати на учење и постизање резултата у васпитно-образовном раду. </a:t>
            </a:r>
          </a:p>
          <a:p>
            <a:pPr algn="just"/>
            <a:endParaRPr lang="sr-Cyrl-BA" sz="1700" dirty="0" smtClean="0">
              <a:latin typeface="Times New Roman" pitchFamily="18" charset="0"/>
              <a:cs typeface="Times New Roman" pitchFamily="18" charset="0"/>
            </a:endParaRPr>
          </a:p>
          <a:p>
            <a:pPr algn="just"/>
            <a:r>
              <a:rPr lang="sr-Cyrl-BA" sz="1700" dirty="0" smtClean="0">
                <a:latin typeface="Times New Roman" pitchFamily="18" charset="0"/>
                <a:cs typeface="Times New Roman" pitchFamily="18" charset="0"/>
              </a:rPr>
              <a:t>Споро перципирају слова и бројеве, а брзо их заборављају. Неопходно је провести много више времена у писању, читању и рачунању, због чега им је потребно више помоћи и наставних помагала у учењу, као и честе провјере знања. Јављају се проблеми при усвајању бројевног низа. При бројању прескачу бројеве, тј. броје преко реда. Проблеми су видљиви и код усвајања рачунских операција: не знају њихово значење, мијешају их или имају проблема са примјеном на конкретним задацима. Сам процес учења читања је спорији, тежи, временски трајнији. Не поштују никаква правила при читању, готово никад неће достићи стадијум изражајног читања. </a:t>
            </a:r>
            <a:endParaRPr lang="en-US" sz="17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ajana.gluvic\Desktop\formation.jpg"/>
          <p:cNvPicPr>
            <a:picLocks noChangeAspect="1" noChangeArrowheads="1"/>
          </p:cNvPicPr>
          <p:nvPr/>
        </p:nvPicPr>
        <p:blipFill>
          <a:blip r:embed="rId2" cstate="print"/>
          <a:srcRect/>
          <a:stretch>
            <a:fillRect/>
          </a:stretch>
        </p:blipFill>
        <p:spPr bwMode="auto">
          <a:xfrm>
            <a:off x="5981700" y="0"/>
            <a:ext cx="3162300" cy="2105426"/>
          </a:xfrm>
          <a:prstGeom prst="rect">
            <a:avLst/>
          </a:prstGeom>
          <a:noFill/>
        </p:spPr>
      </p:pic>
      <p:sp>
        <p:nvSpPr>
          <p:cNvPr id="2" name="Title 1"/>
          <p:cNvSpPr>
            <a:spLocks noGrp="1"/>
          </p:cNvSpPr>
          <p:nvPr>
            <p:ph type="title"/>
          </p:nvPr>
        </p:nvSpPr>
        <p:spPr>
          <a:xfrm>
            <a:off x="152400" y="533400"/>
            <a:ext cx="8229600" cy="1066800"/>
          </a:xfrm>
        </p:spPr>
        <p:txBody>
          <a:bodyPr>
            <a:normAutofit/>
          </a:bodyPr>
          <a:lstStyle/>
          <a:p>
            <a:pPr lvl="2" algn="l" rtl="0">
              <a:spcBef>
                <a:spcPct val="0"/>
              </a:spcBef>
            </a:pPr>
            <a:r>
              <a:rPr lang="bs-Latn-BA" sz="2800" b="1" dirty="0">
                <a:solidFill>
                  <a:schemeClr val="accent2">
                    <a:lumMod val="75000"/>
                  </a:schemeClr>
                </a:solidFill>
                <a:latin typeface="Times New Roman" pitchFamily="18" charset="0"/>
                <a:cs typeface="Times New Roman" pitchFamily="18" charset="0"/>
              </a:rPr>
              <a:t>Индивидуални приступ у раду</a:t>
            </a:r>
            <a:r>
              <a:rPr lang="en-US" sz="2800" b="1" dirty="0">
                <a:solidFill>
                  <a:schemeClr val="accent2">
                    <a:lumMod val="75000"/>
                  </a:schemeClr>
                </a:solidFill>
                <a:latin typeface="Times New Roman" pitchFamily="18" charset="0"/>
                <a:cs typeface="Times New Roman" pitchFamily="18" charset="0"/>
              </a:rPr>
              <a:t/>
            </a:r>
            <a:br>
              <a:rPr lang="en-US" sz="2800" b="1" dirty="0">
                <a:solidFill>
                  <a:schemeClr val="accent2">
                    <a:lumMod val="75000"/>
                  </a:schemeClr>
                </a:solidFill>
                <a:latin typeface="Times New Roman" pitchFamily="18" charset="0"/>
                <a:cs typeface="Times New Roman" pitchFamily="18" charset="0"/>
              </a:rPr>
            </a:br>
            <a:endParaRPr lang="en-US" sz="2800" dirty="0">
              <a:solidFill>
                <a:schemeClr val="accent2">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981200"/>
            <a:ext cx="8229600" cy="4364736"/>
          </a:xfrm>
        </p:spPr>
        <p:txBody>
          <a:bodyPr/>
          <a:lstStyle/>
          <a:p>
            <a:r>
              <a:rPr lang="sr-Cyrl-BA" dirty="0" smtClean="0"/>
              <a:t>Учитељ ће циљеве, садржаје, облике, методе прилагодити ученицима, уважавајући разлике између њих. Уколико добро познаје образовне потребе, лакше је планирати различите облике у процесу рјешавања проблема. </a:t>
            </a:r>
            <a:endParaRPr lang="en-US" dirty="0" smtClean="0"/>
          </a:p>
          <a:p>
            <a:r>
              <a:rPr lang="sr-Cyrl-BA" dirty="0" smtClean="0"/>
              <a:t>Једном ријечју, индивидуализација је прилагођавање школе ученику, његовим способностима, могућностима и интересима. </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normAutofit/>
          </a:bodyPr>
          <a:lstStyle/>
          <a:p>
            <a:r>
              <a:rPr lang="sr-Cyrl-BA" dirty="0" smtClean="0"/>
              <a:t>Програм за рад са ученицима са лаким оштећењем интелектуалног функционисања, специфичан је само за ту групу ученика, прилагођен њиховим могућностима и потребама.</a:t>
            </a:r>
            <a:endParaRPr lang="en-US" dirty="0" smtClean="0"/>
          </a:p>
          <a:p>
            <a:pPr>
              <a:buNone/>
            </a:pPr>
            <a:endParaRPr lang="en-US" dirty="0" smtClean="0"/>
          </a:p>
          <a:p>
            <a:r>
              <a:rPr lang="sr-Cyrl-BA" dirty="0" smtClean="0"/>
              <a:t>Индивидуални образовни програм (ИОП) је програм прилагођен индивидуалним способностима и потребама конкретног ученика, а који се израђује на основу НПП-а по којем је првостепена стручна комисија предложила да се ученик школује.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Srodna slika">
            <a:hlinkClick r:id="rId2"/>
          </p:cNvPr>
          <p:cNvPicPr>
            <a:picLocks noChangeAspect="1" noChangeArrowheads="1" noCrop="1"/>
          </p:cNvPicPr>
          <p:nvPr/>
        </p:nvPicPr>
        <p:blipFill>
          <a:blip r:embed="rId3" cstate="print"/>
          <a:srcRect/>
          <a:stretch>
            <a:fillRect/>
          </a:stretch>
        </p:blipFill>
        <p:spPr bwMode="auto">
          <a:xfrm>
            <a:off x="6803298" y="0"/>
            <a:ext cx="2340702" cy="2276476"/>
          </a:xfrm>
          <a:prstGeom prst="rect">
            <a:avLst/>
          </a:prstGeom>
          <a:noFill/>
        </p:spPr>
      </p:pic>
      <p:sp>
        <p:nvSpPr>
          <p:cNvPr id="2" name="Title 1"/>
          <p:cNvSpPr>
            <a:spLocks noGrp="1"/>
          </p:cNvSpPr>
          <p:nvPr>
            <p:ph type="title"/>
          </p:nvPr>
        </p:nvSpPr>
        <p:spPr>
          <a:xfrm>
            <a:off x="457200" y="457200"/>
            <a:ext cx="8229600" cy="1752600"/>
          </a:xfrm>
        </p:spPr>
        <p:txBody>
          <a:bodyPr/>
          <a:lstStyle/>
          <a:p>
            <a:pPr lvl="2" algn="l" rtl="0">
              <a:spcBef>
                <a:spcPct val="0"/>
              </a:spcBef>
            </a:pPr>
            <a:r>
              <a:rPr lang="sr-Cyrl-BA" sz="2000" b="1" dirty="0">
                <a:solidFill>
                  <a:schemeClr val="accent2">
                    <a:lumMod val="60000"/>
                    <a:lumOff val="40000"/>
                  </a:schemeClr>
                </a:solidFill>
                <a:latin typeface="Times New Roman" pitchFamily="18" charset="0"/>
                <a:cs typeface="Times New Roman" pitchFamily="18" charset="0"/>
              </a:rPr>
              <a:t>Васпитно-образовни рад са ученицима са </a:t>
            </a:r>
            <a:r>
              <a:rPr lang="bs-Latn-BA" sz="2000" b="1" dirty="0">
                <a:solidFill>
                  <a:schemeClr val="accent2">
                    <a:lumMod val="60000"/>
                    <a:lumOff val="40000"/>
                  </a:schemeClr>
                </a:solidFill>
                <a:latin typeface="Times New Roman" pitchFamily="18" charset="0"/>
                <a:cs typeface="Times New Roman" pitchFamily="18" charset="0"/>
              </a:rPr>
              <a:t>лаким </a:t>
            </a:r>
            <a:r>
              <a:rPr lang="sr-Cyrl-RS" sz="2000" b="1" dirty="0" smtClean="0">
                <a:solidFill>
                  <a:schemeClr val="accent2">
                    <a:lumMod val="60000"/>
                    <a:lumOff val="40000"/>
                  </a:schemeClr>
                </a:solidFill>
                <a:latin typeface="Times New Roman" pitchFamily="18" charset="0"/>
                <a:cs typeface="Times New Roman" pitchFamily="18" charset="0"/>
              </a:rPr>
              <a:t/>
            </a:r>
            <a:br>
              <a:rPr lang="sr-Cyrl-RS" sz="2000" b="1" dirty="0" smtClean="0">
                <a:solidFill>
                  <a:schemeClr val="accent2">
                    <a:lumMod val="60000"/>
                    <a:lumOff val="40000"/>
                  </a:schemeClr>
                </a:solidFill>
                <a:latin typeface="Times New Roman" pitchFamily="18" charset="0"/>
                <a:cs typeface="Times New Roman" pitchFamily="18" charset="0"/>
              </a:rPr>
            </a:br>
            <a:r>
              <a:rPr lang="bs-Latn-BA" sz="2000" b="1" dirty="0" smtClean="0">
                <a:solidFill>
                  <a:schemeClr val="accent2">
                    <a:lumMod val="60000"/>
                    <a:lumOff val="40000"/>
                  </a:schemeClr>
                </a:solidFill>
                <a:latin typeface="Times New Roman" pitchFamily="18" charset="0"/>
                <a:cs typeface="Times New Roman" pitchFamily="18" charset="0"/>
              </a:rPr>
              <a:t>оштећењем </a:t>
            </a:r>
            <a:r>
              <a:rPr lang="bs-Latn-BA" sz="2000" b="1" dirty="0">
                <a:solidFill>
                  <a:schemeClr val="accent2">
                    <a:lumMod val="60000"/>
                    <a:lumOff val="40000"/>
                  </a:schemeClr>
                </a:solidFill>
                <a:latin typeface="Times New Roman" pitchFamily="18" charset="0"/>
                <a:cs typeface="Times New Roman" pitchFamily="18" charset="0"/>
              </a:rPr>
              <a:t>интелектуалног функционисања</a:t>
            </a:r>
            <a:r>
              <a:rPr lang="en-US" sz="1100" b="1" dirty="0"/>
              <a:t/>
            </a:r>
            <a:br>
              <a:rPr lang="en-US" sz="1100" b="1" dirty="0"/>
            </a:br>
            <a:endParaRPr lang="en-US" dirty="0"/>
          </a:p>
        </p:txBody>
      </p:sp>
      <p:sp>
        <p:nvSpPr>
          <p:cNvPr id="3" name="Content Placeholder 2"/>
          <p:cNvSpPr>
            <a:spLocks noGrp="1"/>
          </p:cNvSpPr>
          <p:nvPr>
            <p:ph idx="1"/>
          </p:nvPr>
        </p:nvSpPr>
        <p:spPr>
          <a:xfrm>
            <a:off x="457200" y="1752600"/>
            <a:ext cx="8229600" cy="4821936"/>
          </a:xfrm>
        </p:spPr>
        <p:txBody>
          <a:bodyPr>
            <a:noAutofit/>
          </a:bodyPr>
          <a:lstStyle/>
          <a:p>
            <a:r>
              <a:rPr lang="sr-Cyrl-BA" sz="1600" dirty="0" smtClean="0"/>
              <a:t>добро планирање активности дјеце искључује дисциплинске проблеме у разреду</a:t>
            </a:r>
            <a:endParaRPr lang="en-US" sz="1600" dirty="0" smtClean="0"/>
          </a:p>
          <a:p>
            <a:pPr lvl="0"/>
            <a:r>
              <a:rPr lang="sr-Cyrl-BA" sz="1600" dirty="0" smtClean="0"/>
              <a:t>заснивање програма обучавања на дјечијим интересима и активностима</a:t>
            </a:r>
            <a:endParaRPr lang="en-US" sz="1600" dirty="0" smtClean="0"/>
          </a:p>
          <a:p>
            <a:pPr lvl="0"/>
            <a:r>
              <a:rPr lang="sr-Cyrl-BA" sz="1600" dirty="0" smtClean="0"/>
              <a:t>материјал за обучавање треба да је примјерен дјечијим способностима, јер тежак материјал може код ових ученика да произведе незаинтересованост за школски рад</a:t>
            </a:r>
            <a:endParaRPr lang="en-US" sz="1600" dirty="0" smtClean="0"/>
          </a:p>
          <a:p>
            <a:pPr lvl="0"/>
            <a:r>
              <a:rPr lang="sr-Cyrl-BA" sz="1600" dirty="0" smtClean="0"/>
              <a:t>свака активност у школском раду треба да траје кратко и да је интересантна</a:t>
            </a:r>
            <a:endParaRPr lang="en-US" sz="1600" dirty="0" smtClean="0"/>
          </a:p>
          <a:p>
            <a:pPr lvl="0"/>
            <a:r>
              <a:rPr lang="sr-Cyrl-BA" sz="1600" dirty="0" smtClean="0"/>
              <a:t>препоручује се што више очигледних средстава у раду</a:t>
            </a:r>
            <a:endParaRPr lang="en-US" sz="1600" dirty="0" smtClean="0"/>
          </a:p>
          <a:p>
            <a:pPr lvl="0"/>
            <a:r>
              <a:rPr lang="sr-Cyrl-BA" sz="1600" dirty="0" smtClean="0"/>
              <a:t>морају се поштовати педагошки принципи: од лакшег ка тежем, од простог ка сложеном, од ближег ка даљем, од познатог ка непознатом</a:t>
            </a:r>
            <a:endParaRPr lang="en-US" sz="1600" dirty="0" smtClean="0"/>
          </a:p>
          <a:p>
            <a:pPr lvl="0"/>
            <a:r>
              <a:rPr lang="sr-Cyrl-BA" sz="1600" dirty="0" smtClean="0"/>
              <a:t>мора да се врши промјена материјала, метода, идеја и активности у раду</a:t>
            </a:r>
            <a:endParaRPr lang="en-US" sz="1600" dirty="0" smtClean="0"/>
          </a:p>
          <a:p>
            <a:pPr lvl="0"/>
            <a:r>
              <a:rPr lang="sr-Cyrl-BA" sz="1600" dirty="0" smtClean="0"/>
              <a:t>активности изван разреда треба да су повезане са активностима у разреду</a:t>
            </a:r>
            <a:endParaRPr lang="en-US" sz="1600" dirty="0" smtClean="0"/>
          </a:p>
          <a:p>
            <a:pPr lvl="0"/>
            <a:r>
              <a:rPr lang="sr-Cyrl-BA" sz="1600" dirty="0" smtClean="0"/>
              <a:t>мора да постоји индивидуално прилажење сваком оваквом ученику у процесу обучавања</a:t>
            </a:r>
            <a:endParaRPr lang="en-US" sz="1600" dirty="0" smtClean="0"/>
          </a:p>
          <a:p>
            <a:pPr lvl="0"/>
            <a:r>
              <a:rPr lang="sr-Cyrl-BA" sz="1600" dirty="0" smtClean="0"/>
              <a:t>оваквом дјетету треба давати такве активности које оно може успјешно да савлада</a:t>
            </a:r>
            <a:endParaRPr lang="en-US" sz="1600" dirty="0" smtClean="0"/>
          </a:p>
          <a:p>
            <a:r>
              <a:rPr lang="sr-Cyrl-BA" sz="1600" dirty="0" smtClean="0"/>
              <a:t>код ових ученика више успјеха имају награда и храбрење, него кажњавање и обесхрабривање</a:t>
            </a:r>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Rezultat slika za individualno">
            <a:hlinkClick r:id="rId2"/>
          </p:cNvPr>
          <p:cNvPicPr>
            <a:picLocks noChangeAspect="1" noChangeArrowheads="1"/>
          </p:cNvPicPr>
          <p:nvPr/>
        </p:nvPicPr>
        <p:blipFill>
          <a:blip r:embed="rId3" cstate="print"/>
          <a:srcRect/>
          <a:stretch>
            <a:fillRect/>
          </a:stretch>
        </p:blipFill>
        <p:spPr bwMode="auto">
          <a:xfrm>
            <a:off x="6019801" y="4911863"/>
            <a:ext cx="3124200" cy="1946137"/>
          </a:xfrm>
          <a:prstGeom prst="ellipse">
            <a:avLst/>
          </a:prstGeom>
          <a:ln>
            <a:noFill/>
          </a:ln>
          <a:effectLst>
            <a:softEdge rad="112500"/>
          </a:effectLst>
        </p:spPr>
      </p:pic>
      <p:sp>
        <p:nvSpPr>
          <p:cNvPr id="2" name="Title 1"/>
          <p:cNvSpPr>
            <a:spLocks noGrp="1"/>
          </p:cNvSpPr>
          <p:nvPr>
            <p:ph type="title"/>
          </p:nvPr>
        </p:nvSpPr>
        <p:spPr>
          <a:xfrm>
            <a:off x="381000" y="990600"/>
            <a:ext cx="8229600" cy="685800"/>
          </a:xfrm>
        </p:spPr>
        <p:txBody>
          <a:bodyPr>
            <a:noAutofit/>
          </a:bodyPr>
          <a:lstStyle/>
          <a:p>
            <a:r>
              <a:rPr lang="sr-Cyrl-BA" sz="2400" dirty="0" smtClean="0">
                <a:solidFill>
                  <a:schemeClr val="accent2">
                    <a:lumMod val="60000"/>
                    <a:lumOff val="40000"/>
                  </a:schemeClr>
                </a:solidFill>
                <a:latin typeface="Times New Roman" pitchFamily="18" charset="0"/>
                <a:cs typeface="Times New Roman" pitchFamily="18" charset="0"/>
              </a:rPr>
              <a:t>Васпитно-образовни рад са ученицима са </a:t>
            </a:r>
            <a:r>
              <a:rPr lang="bs-Latn-BA" sz="2400" dirty="0" smtClean="0">
                <a:solidFill>
                  <a:schemeClr val="accent2">
                    <a:lumMod val="60000"/>
                    <a:lumOff val="40000"/>
                  </a:schemeClr>
                </a:solidFill>
                <a:latin typeface="Times New Roman" pitchFamily="18" charset="0"/>
                <a:cs typeface="Times New Roman" pitchFamily="18" charset="0"/>
              </a:rPr>
              <a:t>лаким оштећењем интелектуалног функционисања</a:t>
            </a:r>
            <a:endParaRPr lang="en-US" sz="2400" dirty="0">
              <a:solidFill>
                <a:schemeClr val="accent2">
                  <a:lumMod val="60000"/>
                  <a:lumOff val="4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sr-Cyrl-BA" dirty="0" smtClean="0"/>
              <a:t>Да би се олакшао процес усвајања наставних садржаја, обим планираног садржаја неопходно је прилагодити могућностима ученика, а најважније дијелове обиљежити. </a:t>
            </a:r>
            <a:endParaRPr lang="en-US" dirty="0" smtClean="0"/>
          </a:p>
          <a:p>
            <a:r>
              <a:rPr lang="sr-Cyrl-BA" dirty="0" smtClean="0"/>
              <a:t>Користити елементе непосредне стварности (слике, цртежи, модели, шеме, прикази).</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066800"/>
          </a:xfrm>
        </p:spPr>
        <p:txBody>
          <a:bodyPr>
            <a:normAutofit/>
          </a:bodyPr>
          <a:lstStyle/>
          <a:p>
            <a:r>
              <a:rPr lang="sr-Cyrl-BA" sz="2400" b="1" dirty="0" smtClean="0">
                <a:latin typeface="Times New Roman" pitchFamily="18" charset="0"/>
                <a:cs typeface="Times New Roman" pitchFamily="18" charset="0"/>
              </a:rPr>
              <a:t>Васпитно-образовни рад са ученицима са </a:t>
            </a:r>
            <a:r>
              <a:rPr lang="bs-Latn-BA" sz="2400" b="1" dirty="0" smtClean="0">
                <a:latin typeface="Times New Roman" pitchFamily="18" charset="0"/>
                <a:cs typeface="Times New Roman" pitchFamily="18" charset="0"/>
              </a:rPr>
              <a:t>лаким оштећењем интелектуалног функционисања</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517136"/>
          </a:xfrm>
        </p:spPr>
        <p:txBody>
          <a:bodyPr/>
          <a:lstStyle/>
          <a:p>
            <a:r>
              <a:rPr lang="sr-Cyrl-BA" dirty="0" smtClean="0"/>
              <a:t>Морају се поштовати индивидуалне могућности ученика при учењу читања, писања, сабирања, одузимања итд. </a:t>
            </a:r>
            <a:endParaRPr lang="en-US" dirty="0" smtClean="0"/>
          </a:p>
          <a:p>
            <a:r>
              <a:rPr lang="sr-Cyrl-BA" dirty="0" smtClean="0"/>
              <a:t>Помоћ у виду додатних питања као и додатно објашњавање садржаја је потребно и пожељно. </a:t>
            </a:r>
            <a:endParaRPr lang="en-US" dirty="0" smtClean="0"/>
          </a:p>
          <a:p>
            <a:r>
              <a:rPr lang="sr-Cyrl-BA" dirty="0" smtClean="0"/>
              <a:t>Рад по диктату прилагодити способностима дјетета.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736336"/>
          </a:xfrm>
        </p:spPr>
        <p:txBody>
          <a:bodyPr>
            <a:normAutofit lnSpcReduction="10000"/>
          </a:bodyPr>
          <a:lstStyle/>
          <a:p>
            <a:r>
              <a:rPr lang="sr-Cyrl-BA" dirty="0" smtClean="0"/>
              <a:t>Током рада на часу, неопходно  је подржавати интеракцију између свих ученика, пожељан је рад у пару или групни рад. </a:t>
            </a:r>
            <a:endParaRPr lang="en-US" dirty="0" smtClean="0"/>
          </a:p>
          <a:p>
            <a:pPr>
              <a:buNone/>
            </a:pPr>
            <a:endParaRPr lang="en-US" dirty="0" smtClean="0"/>
          </a:p>
          <a:p>
            <a:r>
              <a:rPr lang="sr-Cyrl-BA" dirty="0" smtClean="0"/>
              <a:t>Неизоставне методе у раду су метода демонстрације, илустрације и практичних радова. </a:t>
            </a:r>
            <a:endParaRPr lang="en-US" dirty="0" smtClean="0"/>
          </a:p>
          <a:p>
            <a:endParaRPr lang="en-US" dirty="0" smtClean="0"/>
          </a:p>
          <a:p>
            <a:r>
              <a:rPr lang="sr-Cyrl-BA" dirty="0" smtClean="0"/>
              <a:t>Омогућити што више прилика за вјежбу, радити кратко, али </a:t>
            </a:r>
            <a:r>
              <a:rPr lang="sr-Cyrl-BA" dirty="0" smtClean="0"/>
              <a:t>често</a:t>
            </a:r>
            <a:r>
              <a:rPr lang="en-US" dirty="0" smtClean="0"/>
              <a:t>,</a:t>
            </a:r>
            <a:r>
              <a:rPr lang="sr-Cyrl-BA" dirty="0" smtClean="0"/>
              <a:t> </a:t>
            </a:r>
            <a:r>
              <a:rPr lang="sr-Cyrl-BA" dirty="0" smtClean="0"/>
              <a:t>како би били сигурни да је дијете савладало одређену вјештину. </a:t>
            </a:r>
          </a:p>
          <a:p>
            <a:endParaRPr lang="sr-Cyrl-BA" dirty="0" smtClean="0"/>
          </a:p>
          <a:p>
            <a:r>
              <a:rPr lang="sr-Cyrl-BA" dirty="0" smtClean="0"/>
              <a:t>По завршетку рада наставник је обавезан прегледати задатке ученика и обавијестити их о резултату.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C7F9F8"/>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36336"/>
          </a:xfrm>
        </p:spPr>
        <p:txBody>
          <a:bodyPr>
            <a:normAutofit/>
          </a:bodyPr>
          <a:lstStyle/>
          <a:p>
            <a:pPr lvl="0"/>
            <a:r>
              <a:rPr lang="en-US" dirty="0" err="1" smtClean="0">
                <a:latin typeface="Times New Roman" pitchFamily="18" charset="0"/>
                <a:cs typeface="Times New Roman" pitchFamily="18" charset="0"/>
              </a:rPr>
              <a:t>Прилагођавање</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метода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техника</a:t>
            </a:r>
            <a:r>
              <a:rPr lang="en-US" b="1" dirty="0" smtClean="0">
                <a:latin typeface="Times New Roman" pitchFamily="18" charset="0"/>
                <a:cs typeface="Times New Roman" pitchFamily="18" charset="0"/>
              </a:rPr>
              <a:t> и </a:t>
            </a:r>
            <a:r>
              <a:rPr lang="en-US" b="1" dirty="0" err="1" smtClean="0">
                <a:latin typeface="Times New Roman" pitchFamily="18" charset="0"/>
                <a:cs typeface="Times New Roman" pitchFamily="18" charset="0"/>
              </a:rPr>
              <a:t>облика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рада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подразумијева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употребу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различитих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наставних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система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нпр</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индивидуализована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настава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настава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различитих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нивоа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сложености</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употреба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наставних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листића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различитих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метода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нпр</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демонстрације</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метода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практичних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радова</a:t>
            </a:r>
            <a:r>
              <a:rPr lang="en-US" dirty="0" smtClean="0">
                <a:latin typeface="Times New Roman" pitchFamily="18" charset="0"/>
                <a:cs typeface="Times New Roman" pitchFamily="18" charset="0"/>
              </a:rPr>
              <a:t>, </a:t>
            </a:r>
            <a:r>
              <a:rPr lang="sr-Cyrl-RS" dirty="0" smtClean="0">
                <a:latin typeface="Times New Roman" pitchFamily="18" charset="0"/>
                <a:cs typeface="Times New Roman" pitchFamily="18" charset="0"/>
              </a:rPr>
              <a:t>илустрације</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различитих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техника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нпр</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представљање</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истог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садржаја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вербалним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графичким</a:t>
            </a:r>
            <a:r>
              <a:rPr lang="en-US" dirty="0" smtClean="0">
                <a:latin typeface="Times New Roman" pitchFamily="18" charset="0"/>
                <a:cs typeface="Times New Roman" pitchFamily="18" charset="0"/>
              </a:rPr>
              <a:t> и </a:t>
            </a:r>
            <a:r>
              <a:rPr lang="en-US" dirty="0" err="1" smtClean="0">
                <a:latin typeface="Times New Roman" pitchFamily="18" charset="0"/>
                <a:cs typeface="Times New Roman" pitchFamily="18" charset="0"/>
              </a:rPr>
              <a:t>сликовним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техникама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мапе</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ума</a:t>
            </a:r>
            <a:r>
              <a:rPr lang="en-US" dirty="0" smtClean="0">
                <a:latin typeface="Times New Roman" pitchFamily="18" charset="0"/>
                <a:cs typeface="Times New Roman" pitchFamily="18" charset="0"/>
              </a:rPr>
              <a:t>) и  </a:t>
            </a:r>
            <a:r>
              <a:rPr lang="en-US" dirty="0" err="1" smtClean="0">
                <a:latin typeface="Times New Roman" pitchFamily="18" charset="0"/>
                <a:cs typeface="Times New Roman" pitchFamily="18" charset="0"/>
              </a:rPr>
              <a:t>различитих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облика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рада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нпр</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рад</a:t>
            </a:r>
            <a:r>
              <a:rPr lang="en-US" dirty="0" smtClean="0">
                <a:latin typeface="Times New Roman" pitchFamily="18" charset="0"/>
                <a:cs typeface="Times New Roman" pitchFamily="18" charset="0"/>
              </a:rPr>
              <a:t> у </a:t>
            </a:r>
            <a:r>
              <a:rPr lang="en-US" dirty="0" err="1" smtClean="0">
                <a:latin typeface="Times New Roman" pitchFamily="18" charset="0"/>
                <a:cs typeface="Times New Roman" pitchFamily="18" charset="0"/>
              </a:rPr>
              <a:t>малим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групама</a:t>
            </a:r>
            <a:r>
              <a:rPr lang="en-US" dirty="0" smtClean="0">
                <a:latin typeface="Times New Roman" pitchFamily="18" charset="0"/>
                <a:cs typeface="Times New Roman" pitchFamily="18" charset="0"/>
              </a:rPr>
              <a:t>, у </a:t>
            </a:r>
            <a:r>
              <a:rPr lang="en-US" dirty="0" err="1" smtClean="0">
                <a:latin typeface="Times New Roman" pitchFamily="18" charset="0"/>
                <a:cs typeface="Times New Roman" pitchFamily="18" charset="0"/>
              </a:rPr>
              <a:t>пару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индивидуални</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рад</a:t>
            </a:r>
            <a:r>
              <a:rPr lang="en-US" dirty="0" smtClean="0">
                <a:latin typeface="Times New Roman" pitchFamily="18" charset="0"/>
                <a:cs typeface="Times New Roman" pitchFamily="18" charset="0"/>
              </a:rPr>
              <a:t>).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090" y="1765739"/>
            <a:ext cx="7740869" cy="3108543"/>
          </a:xfrm>
          <a:prstGeom prst="rect">
            <a:avLst/>
          </a:prstGeom>
        </p:spPr>
        <p:txBody>
          <a:bodyPr wrap="square">
            <a:spAutoFit/>
          </a:bodyPr>
          <a:lstStyle/>
          <a:p>
            <a:r>
              <a:rPr lang="sr-Cyrl-CS" sz="2800" b="1" i="1" dirty="0" smtClean="0">
                <a:latin typeface="Times New Roman" pitchFamily="18" charset="0"/>
                <a:cs typeface="Times New Roman" pitchFamily="18" charset="0"/>
              </a:rPr>
              <a:t>У припремању за рад као и у планирању морамо имати у виду чињеницу да </a:t>
            </a:r>
            <a:r>
              <a:rPr lang="sr-Latn-CS" sz="2800" b="1" i="1" dirty="0" smtClean="0">
                <a:latin typeface="Times New Roman" pitchFamily="18" charset="0"/>
                <a:cs typeface="Times New Roman" pitchFamily="18" charset="0"/>
              </a:rPr>
              <a:t>je</a:t>
            </a:r>
            <a:r>
              <a:rPr lang="sr-Cyrl-CS" sz="2800" b="1" i="1" dirty="0" smtClean="0">
                <a:latin typeface="Times New Roman" pitchFamily="18" charset="0"/>
                <a:cs typeface="Times New Roman" pitchFamily="18" charset="0"/>
              </a:rPr>
              <a:t> учени</a:t>
            </a:r>
            <a:r>
              <a:rPr lang="sr-Latn-CS" sz="2800" b="1" i="1" dirty="0" smtClean="0">
                <a:latin typeface="Times New Roman" pitchFamily="18" charset="0"/>
                <a:cs typeface="Times New Roman" pitchFamily="18" charset="0"/>
              </a:rPr>
              <a:t>к</a:t>
            </a:r>
            <a:r>
              <a:rPr lang="sr-Cyrl-CS" sz="2800" b="1" i="1" dirty="0" smtClean="0">
                <a:latin typeface="Times New Roman" pitchFamily="18" charset="0"/>
                <a:cs typeface="Times New Roman" pitchFamily="18" charset="0"/>
              </a:rPr>
              <a:t> са сметњама у развоју дио одјељенског колектива. У писаним припремама неопходно је планирати активности са учеником са сметњама у развоју и дефинисати очекиване исходе учења за наведеног ученика.</a:t>
            </a:r>
            <a:endParaRPr lang="en-US" sz="2800"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dajana.gluvic\Desktop\ilustracija-nastavnik-profesor-7.jpg"/>
          <p:cNvPicPr>
            <a:picLocks noChangeAspect="1" noChangeArrowheads="1"/>
          </p:cNvPicPr>
          <p:nvPr/>
        </p:nvPicPr>
        <p:blipFill>
          <a:blip r:embed="rId2" cstate="print"/>
          <a:srcRect/>
          <a:stretch>
            <a:fillRect/>
          </a:stretch>
        </p:blipFill>
        <p:spPr bwMode="auto">
          <a:xfrm>
            <a:off x="4800600" y="3581400"/>
            <a:ext cx="4061460" cy="2838450"/>
          </a:xfrm>
          <a:prstGeom prst="ellipse">
            <a:avLst/>
          </a:prstGeom>
          <a:ln>
            <a:noFill/>
          </a:ln>
          <a:effectLst>
            <a:softEdge rad="112500"/>
          </a:effectLst>
        </p:spPr>
      </p:pic>
      <p:sp>
        <p:nvSpPr>
          <p:cNvPr id="5" name="TextBox 4"/>
          <p:cNvSpPr txBox="1"/>
          <p:nvPr/>
        </p:nvSpPr>
        <p:spPr>
          <a:xfrm>
            <a:off x="533400" y="990600"/>
            <a:ext cx="8305800" cy="3170099"/>
          </a:xfrm>
          <a:prstGeom prst="rect">
            <a:avLst/>
          </a:prstGeom>
          <a:noFill/>
        </p:spPr>
        <p:txBody>
          <a:bodyPr wrap="square" rtlCol="0">
            <a:spAutoFit/>
          </a:bodyPr>
          <a:lstStyle/>
          <a:p>
            <a:r>
              <a:rPr lang="sr-Cyrl-RS" sz="2000" dirty="0" smtClean="0"/>
              <a:t>Оспособљеност за бављење наставничком професијом премашује познавање научне дисциплине тј. захтијева стално праћење напретка у области педагогије, психологије, дидактике, методике, дефектологије и других наука. </a:t>
            </a:r>
          </a:p>
          <a:p>
            <a:endParaRPr lang="sr-Cyrl-RS" sz="2000" dirty="0" smtClean="0"/>
          </a:p>
          <a:p>
            <a:r>
              <a:rPr lang="sr-Cyrl-RS" sz="2000" dirty="0" smtClean="0"/>
              <a:t>Инклузијом је гарантовано право на једнаке могућности током образовања за сва лица, на максималан развој потенцијала, флексибилан програм, адекватно припремљене и стручне наставнике.</a:t>
            </a:r>
          </a:p>
          <a:p>
            <a:endParaRPr lang="sr-Cyrl-RS"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1" y="381000"/>
            <a:ext cx="8741979" cy="646331"/>
          </a:xfrm>
          <a:prstGeom prst="rect">
            <a:avLst/>
          </a:prstGeom>
        </p:spPr>
        <p:txBody>
          <a:bodyPr wrap="square">
            <a:spAutoFit/>
          </a:bodyPr>
          <a:lstStyle/>
          <a:p>
            <a:r>
              <a:rPr lang="sr-Cyrl-CS" b="1" dirty="0" smtClean="0">
                <a:latin typeface="Times New Roman" pitchFamily="18" charset="0"/>
                <a:cs typeface="Times New Roman" pitchFamily="18" charset="0"/>
              </a:rPr>
              <a:t>Потребно је избјећи неадекватно припремање за образовно-васпитни рад са ученицима</a:t>
            </a:r>
            <a:r>
              <a:rPr lang="sr-Cyrl-C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Rectangle 2"/>
          <p:cNvSpPr/>
          <p:nvPr/>
        </p:nvSpPr>
        <p:spPr>
          <a:xfrm>
            <a:off x="228600" y="1143000"/>
            <a:ext cx="4572000" cy="1477328"/>
          </a:xfrm>
          <a:prstGeom prst="rect">
            <a:avLst/>
          </a:prstGeom>
        </p:spPr>
        <p:txBody>
          <a:bodyPr>
            <a:spAutoFit/>
          </a:bodyPr>
          <a:lstStyle/>
          <a:p>
            <a:r>
              <a:rPr lang="sr-Cyrl-CS" b="1" dirty="0" smtClean="0">
                <a:latin typeface="Times New Roman" pitchFamily="18" charset="0"/>
                <a:cs typeface="Times New Roman" pitchFamily="18" charset="0"/>
              </a:rPr>
              <a:t>„униформисан</a:t>
            </a:r>
            <a:r>
              <a:rPr lang="sr-Cyrl-RS" b="1" dirty="0" smtClean="0">
                <a:latin typeface="Times New Roman" pitchFamily="18" charset="0"/>
                <a:cs typeface="Times New Roman" pitchFamily="18" charset="0"/>
              </a:rPr>
              <a:t>и</a:t>
            </a:r>
            <a:r>
              <a:rPr lang="sr-Cyrl-CS" b="1" dirty="0" smtClean="0">
                <a:latin typeface="Times New Roman" pitchFamily="18" charset="0"/>
                <a:cs typeface="Times New Roman" pitchFamily="18" charset="0"/>
              </a:rPr>
              <a:t>“  обрасци за све </a:t>
            </a:r>
            <a:r>
              <a:rPr lang="sr-Cyrl-CS" dirty="0" smtClean="0">
                <a:latin typeface="Times New Roman" pitchFamily="18" charset="0"/>
                <a:cs typeface="Times New Roman" pitchFamily="18" charset="0"/>
              </a:rPr>
              <a:t>(наставници који раде у чистом одјељењу, наставници који раде у комбинованом одјељењу и наставници који у одјељењу имају ученика са сметњама у развоју) </a:t>
            </a:r>
            <a:endParaRPr lang="en-US" dirty="0">
              <a:latin typeface="Times New Roman" pitchFamily="18" charset="0"/>
              <a:cs typeface="Times New Roman" pitchFamily="18" charset="0"/>
            </a:endParaRPr>
          </a:p>
        </p:txBody>
      </p:sp>
      <p:pic>
        <p:nvPicPr>
          <p:cNvPr id="4" name="Picture 2" descr="Srodna slika">
            <a:hlinkClick r:id="rId2"/>
          </p:cNvPr>
          <p:cNvPicPr>
            <a:picLocks noChangeAspect="1" noChangeArrowheads="1"/>
          </p:cNvPicPr>
          <p:nvPr/>
        </p:nvPicPr>
        <p:blipFill>
          <a:blip r:embed="rId3" cstate="print"/>
          <a:srcRect/>
          <a:stretch>
            <a:fillRect/>
          </a:stretch>
        </p:blipFill>
        <p:spPr bwMode="auto">
          <a:xfrm>
            <a:off x="5867400" y="914400"/>
            <a:ext cx="1395803" cy="2409153"/>
          </a:xfrm>
          <a:prstGeom prst="rect">
            <a:avLst/>
          </a:prstGeom>
          <a:noFill/>
        </p:spPr>
      </p:pic>
      <p:sp>
        <p:nvSpPr>
          <p:cNvPr id="5" name="Rectangle 4"/>
          <p:cNvSpPr/>
          <p:nvPr/>
        </p:nvSpPr>
        <p:spPr>
          <a:xfrm>
            <a:off x="520262" y="3850204"/>
            <a:ext cx="4572000" cy="369332"/>
          </a:xfrm>
          <a:prstGeom prst="rect">
            <a:avLst/>
          </a:prstGeom>
        </p:spPr>
        <p:txBody>
          <a:bodyPr>
            <a:spAutoFit/>
          </a:bodyPr>
          <a:lstStyle/>
          <a:p>
            <a:r>
              <a:rPr lang="sr-Cyrl-CS" b="1" dirty="0" smtClean="0">
                <a:latin typeface="Times New Roman" pitchFamily="18" charset="0"/>
                <a:cs typeface="Times New Roman" pitchFamily="18" charset="0"/>
              </a:rPr>
              <a:t>двије писане припреме за један час  </a:t>
            </a:r>
            <a:endParaRPr lang="en-US" b="1" dirty="0">
              <a:latin typeface="Times New Roman" pitchFamily="18" charset="0"/>
              <a:cs typeface="Times New Roman" pitchFamily="18" charset="0"/>
            </a:endParaRPr>
          </a:p>
        </p:txBody>
      </p:sp>
      <p:sp>
        <p:nvSpPr>
          <p:cNvPr id="8" name="Multiply 7"/>
          <p:cNvSpPr/>
          <p:nvPr/>
        </p:nvSpPr>
        <p:spPr>
          <a:xfrm>
            <a:off x="6705600" y="685800"/>
            <a:ext cx="685799" cy="1271751"/>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434" name="Picture 2" descr="Rezultat slika za pripreme za cas">
            <a:hlinkClick r:id="rId4"/>
          </p:cNvPr>
          <p:cNvPicPr>
            <a:picLocks noChangeAspect="1" noChangeArrowheads="1"/>
          </p:cNvPicPr>
          <p:nvPr/>
        </p:nvPicPr>
        <p:blipFill>
          <a:blip r:embed="rId5" cstate="print"/>
          <a:srcRect/>
          <a:stretch>
            <a:fillRect/>
          </a:stretch>
        </p:blipFill>
        <p:spPr bwMode="auto">
          <a:xfrm>
            <a:off x="4365488" y="3195145"/>
            <a:ext cx="1705823" cy="2941528"/>
          </a:xfrm>
          <a:prstGeom prst="rect">
            <a:avLst/>
          </a:prstGeom>
          <a:noFill/>
        </p:spPr>
      </p:pic>
      <p:pic>
        <p:nvPicPr>
          <p:cNvPr id="18436" name="Picture 4" descr="Rezultat slika za pisana pripreme">
            <a:hlinkClick r:id="rId6"/>
          </p:cNvPr>
          <p:cNvPicPr>
            <a:picLocks noChangeAspect="1" noChangeArrowheads="1"/>
          </p:cNvPicPr>
          <p:nvPr/>
        </p:nvPicPr>
        <p:blipFill>
          <a:blip r:embed="rId7" cstate="print"/>
          <a:srcRect/>
          <a:stretch>
            <a:fillRect/>
          </a:stretch>
        </p:blipFill>
        <p:spPr bwMode="auto">
          <a:xfrm>
            <a:off x="6281000" y="3520966"/>
            <a:ext cx="1588623" cy="2264979"/>
          </a:xfrm>
          <a:prstGeom prst="rect">
            <a:avLst/>
          </a:prstGeom>
          <a:noFill/>
        </p:spPr>
      </p:pic>
      <p:sp>
        <p:nvSpPr>
          <p:cNvPr id="12" name="Multiply 11"/>
          <p:cNvSpPr/>
          <p:nvPr/>
        </p:nvSpPr>
        <p:spPr>
          <a:xfrm>
            <a:off x="5332688" y="3316014"/>
            <a:ext cx="685799" cy="1271751"/>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ultiply 12"/>
          <p:cNvSpPr/>
          <p:nvPr/>
        </p:nvSpPr>
        <p:spPr>
          <a:xfrm>
            <a:off x="7090543" y="3210910"/>
            <a:ext cx="685799" cy="1271751"/>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483477"/>
            <a:ext cx="8190186" cy="2492990"/>
          </a:xfrm>
          <a:prstGeom prst="rect">
            <a:avLst/>
          </a:prstGeom>
        </p:spPr>
        <p:txBody>
          <a:bodyPr wrap="square">
            <a:spAutoFit/>
          </a:bodyPr>
          <a:lstStyle/>
          <a:p>
            <a:r>
              <a:rPr lang="sr-Cyrl-CS" sz="2400" dirty="0" smtClean="0">
                <a:latin typeface="Times New Roman" pitchFamily="18" charset="0"/>
                <a:cs typeface="Times New Roman" pitchFamily="18" charset="0"/>
              </a:rPr>
              <a:t>У процесу припремања често се запоставља самосталан рад </a:t>
            </a:r>
          </a:p>
          <a:p>
            <a:r>
              <a:rPr lang="sr-Cyrl-CS" sz="2400" dirty="0" smtClean="0">
                <a:latin typeface="Times New Roman" pitchFamily="18" charset="0"/>
                <a:cs typeface="Times New Roman" pitchFamily="18" charset="0"/>
              </a:rPr>
              <a:t>(индиректна настава). </a:t>
            </a:r>
          </a:p>
          <a:p>
            <a:endParaRPr lang="sr-Cyrl-CS" sz="2400" dirty="0" smtClean="0">
              <a:latin typeface="Times New Roman" pitchFamily="18" charset="0"/>
              <a:cs typeface="Times New Roman" pitchFamily="18" charset="0"/>
            </a:endParaRPr>
          </a:p>
          <a:p>
            <a:r>
              <a:rPr lang="sr-Cyrl-CS" sz="2800" i="1" dirty="0" smtClean="0">
                <a:latin typeface="Times New Roman" pitchFamily="18" charset="0"/>
                <a:cs typeface="Times New Roman" pitchFamily="18" charset="0"/>
              </a:rPr>
              <a:t>НИ МИНУТ САМОСТАЛНОГ РАДА УЧЕНИКА БЕЗ ДОБРО ОСМИШЉЕНИХ И ПРИПРЕМЉЕНИХ ЗАДАТАКА ЗА ТАЈ РАД. </a:t>
            </a:r>
            <a:endParaRPr lang="en-US" sz="2800" i="1"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914400" y="3429000"/>
          <a:ext cx="7044558" cy="883278"/>
        </p:xfrm>
        <a:graphic>
          <a:graphicData uri="http://schemas.openxmlformats.org/drawingml/2006/table">
            <a:tbl>
              <a:tblPr firstRow="1" bandRow="1">
                <a:tableStyleId>{5C22544A-7EE6-4342-B048-85BDC9FD1C3A}</a:tableStyleId>
              </a:tblPr>
              <a:tblGrid>
                <a:gridCol w="3255579"/>
                <a:gridCol w="3788979"/>
              </a:tblGrid>
              <a:tr h="441639">
                <a:tc>
                  <a:txBody>
                    <a:bodyPr/>
                    <a:lstStyle/>
                    <a:p>
                      <a:r>
                        <a:rPr lang="sr-Cyrl-RS" dirty="0" smtClean="0"/>
                        <a:t>Директан рад</a:t>
                      </a:r>
                      <a:endParaRPr lang="en-US" dirty="0"/>
                    </a:p>
                  </a:txBody>
                  <a:tcPr marL="68580" marR="68580"/>
                </a:tc>
                <a:tc>
                  <a:txBody>
                    <a:bodyPr/>
                    <a:lstStyle/>
                    <a:p>
                      <a:r>
                        <a:rPr lang="sr-Cyrl-RS" dirty="0" smtClean="0"/>
                        <a:t>Индиректан</a:t>
                      </a:r>
                      <a:r>
                        <a:rPr lang="sr-Cyrl-RS" baseline="0" dirty="0" smtClean="0"/>
                        <a:t> рад </a:t>
                      </a:r>
                      <a:endParaRPr lang="en-US" dirty="0"/>
                    </a:p>
                  </a:txBody>
                  <a:tcPr marL="68580" marR="68580"/>
                </a:tc>
              </a:tr>
              <a:tr h="441639">
                <a:tc>
                  <a:txBody>
                    <a:bodyPr/>
                    <a:lstStyle/>
                    <a:p>
                      <a:r>
                        <a:rPr lang="sr-Cyrl-RS" dirty="0" smtClean="0"/>
                        <a:t>Идиректан</a:t>
                      </a:r>
                      <a:r>
                        <a:rPr lang="sr-Cyrl-RS" baseline="0" dirty="0" smtClean="0"/>
                        <a:t> рад</a:t>
                      </a:r>
                      <a:endParaRPr lang="en-US" dirty="0"/>
                    </a:p>
                  </a:txBody>
                  <a:tcPr marL="68580" marR="68580"/>
                </a:tc>
                <a:tc>
                  <a:txBody>
                    <a:bodyPr/>
                    <a:lstStyle/>
                    <a:p>
                      <a:r>
                        <a:rPr lang="sr-Cyrl-RS" dirty="0" smtClean="0"/>
                        <a:t>Директан</a:t>
                      </a:r>
                      <a:r>
                        <a:rPr lang="sr-Cyrl-RS" baseline="0" dirty="0" smtClean="0"/>
                        <a:t> рад</a:t>
                      </a:r>
                      <a:endParaRPr lang="en-US" dirty="0"/>
                    </a:p>
                  </a:txBody>
                  <a:tcPr marL="68580" marR="68580"/>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1676400" y="2133600"/>
            <a:ext cx="3799489" cy="1323439"/>
          </a:xfrm>
          <a:prstGeom prst="rect">
            <a:avLst/>
          </a:prstGeom>
          <a:solidFill>
            <a:srgbClr val="C7F9F8"/>
          </a:solidFill>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Очекивани</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исходи</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наставне</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методе</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облике</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садржаје</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рада</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као</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динамику</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рада</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диференцирати</a:t>
            </a:r>
            <a:r>
              <a:rPr kumimoji="0" lang="sr-Cyrl-R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228600" y="838200"/>
            <a:ext cx="4548352" cy="923330"/>
          </a:xfrm>
          <a:prstGeom prst="rect">
            <a:avLst/>
          </a:prstGeom>
          <a:solidFill>
            <a:schemeClr val="bg1">
              <a:lumMod val="85000"/>
            </a:schemeClr>
          </a:solidFill>
        </p:spPr>
        <p:style>
          <a:lnRef idx="2">
            <a:schemeClr val="accent4"/>
          </a:lnRef>
          <a:fillRef idx="1">
            <a:schemeClr val="lt1"/>
          </a:fillRef>
          <a:effectRef idx="0">
            <a:schemeClr val="accent4"/>
          </a:effectRef>
          <a:fontRef idx="minor">
            <a:schemeClr val="dk1"/>
          </a:fontRef>
        </p:style>
        <p:txBody>
          <a:bodyPr wrap="square">
            <a:spAutoFit/>
          </a:bodyPr>
          <a:lstStyle/>
          <a:p>
            <a:pPr lvl="0" algn="just" eaLnBrk="0" fontAlgn="base" hangingPunct="0">
              <a:spcBef>
                <a:spcPct val="0"/>
              </a:spcBef>
              <a:spcAft>
                <a:spcPct val="0"/>
              </a:spcAft>
              <a:buFont typeface="Wingdings" pitchFamily="2" charset="2"/>
              <a:buChar char="ü"/>
            </a:pPr>
            <a:r>
              <a:rPr lang="sr-Cyrl-RS" b="1" dirty="0" smtClean="0">
                <a:latin typeface="Times New Roman" pitchFamily="18" charset="0"/>
                <a:ea typeface="Times New Roman" pitchFamily="18" charset="0"/>
                <a:cs typeface="Times New Roman" pitchFamily="18" charset="0"/>
              </a:rPr>
              <a:t>В</a:t>
            </a:r>
            <a:r>
              <a:rPr lang="en-US" b="1" dirty="0" err="1" smtClean="0">
                <a:latin typeface="Times New Roman" pitchFamily="18" charset="0"/>
                <a:ea typeface="Times New Roman" pitchFamily="18" charset="0"/>
                <a:cs typeface="Times New Roman" pitchFamily="18" charset="0"/>
              </a:rPr>
              <a:t>идљива</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артикулација</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часа</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смјена</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директног</a:t>
            </a:r>
            <a:r>
              <a:rPr lang="en-US" b="1" dirty="0" smtClean="0">
                <a:latin typeface="Times New Roman" pitchFamily="18" charset="0"/>
                <a:ea typeface="Times New Roman" pitchFamily="18" charset="0"/>
                <a:cs typeface="Times New Roman" pitchFamily="18" charset="0"/>
              </a:rPr>
              <a:t> и </a:t>
            </a:r>
            <a:r>
              <a:rPr lang="en-US" b="1" dirty="0" err="1" smtClean="0">
                <a:latin typeface="Times New Roman" pitchFamily="18" charset="0"/>
                <a:ea typeface="Times New Roman" pitchFamily="18" charset="0"/>
                <a:cs typeface="Times New Roman" pitchFamily="18" charset="0"/>
              </a:rPr>
              <a:t>индиректног</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рада</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са</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ученицима</a:t>
            </a:r>
            <a:r>
              <a:rPr lang="sr-Cyrl-RS" b="1" dirty="0" smtClean="0">
                <a:latin typeface="Times New Roman" pitchFamily="18" charset="0"/>
                <a:ea typeface="Times New Roman" pitchFamily="18" charset="0"/>
                <a:cs typeface="Times New Roman" pitchFamily="18" charset="0"/>
              </a:rPr>
              <a:t>.</a:t>
            </a:r>
          </a:p>
        </p:txBody>
      </p:sp>
      <p:sp>
        <p:nvSpPr>
          <p:cNvPr id="6" name="Rectangle 5"/>
          <p:cNvSpPr/>
          <p:nvPr/>
        </p:nvSpPr>
        <p:spPr>
          <a:xfrm>
            <a:off x="4419600" y="5867400"/>
            <a:ext cx="4595553" cy="369332"/>
          </a:xfrm>
          <a:prstGeom prst="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wrap="none">
            <a:spAutoFit/>
          </a:bodyPr>
          <a:lstStyle/>
          <a:p>
            <a:pPr lvl="0" algn="just" eaLnBrk="0" fontAlgn="base" hangingPunct="0">
              <a:spcBef>
                <a:spcPct val="0"/>
              </a:spcBef>
              <a:spcAft>
                <a:spcPct val="0"/>
              </a:spcAft>
              <a:buFont typeface="Wingdings" pitchFamily="2" charset="2"/>
              <a:buChar char="ü"/>
            </a:pPr>
            <a:r>
              <a:rPr lang="en-US" b="1" dirty="0" err="1" smtClean="0">
                <a:latin typeface="Times New Roman" pitchFamily="18" charset="0"/>
                <a:ea typeface="Times New Roman" pitchFamily="18" charset="0"/>
                <a:cs typeface="Times New Roman" pitchFamily="18" charset="0"/>
              </a:rPr>
              <a:t>Одређено</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трајање</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појединих</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етапа</a:t>
            </a:r>
            <a:r>
              <a:rPr lang="en-US" b="1" dirty="0" smtClean="0">
                <a:latin typeface="Times New Roman" pitchFamily="18" charset="0"/>
                <a:ea typeface="Times New Roman" pitchFamily="18" charset="0"/>
                <a:cs typeface="Times New Roman" pitchFamily="18" charset="0"/>
              </a:rPr>
              <a:t> </a:t>
            </a:r>
            <a:r>
              <a:rPr lang="en-US" b="1" dirty="0" err="1" smtClean="0">
                <a:latin typeface="Times New Roman" pitchFamily="18" charset="0"/>
                <a:ea typeface="Times New Roman" pitchFamily="18" charset="0"/>
                <a:cs typeface="Times New Roman" pitchFamily="18" charset="0"/>
              </a:rPr>
              <a:t>часа</a:t>
            </a:r>
            <a:r>
              <a:rPr lang="sr-Cyrl-RS" b="1" dirty="0" smtClean="0">
                <a:latin typeface="Times New Roman" pitchFamily="18" charset="0"/>
                <a:ea typeface="Times New Roman" pitchFamily="18" charset="0"/>
                <a:cs typeface="Times New Roman" pitchFamily="18" charset="0"/>
              </a:rPr>
              <a:t>.</a:t>
            </a:r>
          </a:p>
        </p:txBody>
      </p:sp>
      <p:sp>
        <p:nvSpPr>
          <p:cNvPr id="7" name="Rectangle 6"/>
          <p:cNvSpPr/>
          <p:nvPr/>
        </p:nvSpPr>
        <p:spPr>
          <a:xfrm>
            <a:off x="2209800" y="4038600"/>
            <a:ext cx="4603532" cy="1015663"/>
          </a:xfrm>
          <a:prstGeom prst="rect">
            <a:avLst/>
          </a:prstGeom>
          <a:solidFill>
            <a:schemeClr val="accent3">
              <a:lumMod val="40000"/>
              <a:lumOff val="60000"/>
            </a:schemeClr>
          </a:solidFill>
        </p:spPr>
        <p:style>
          <a:lnRef idx="2">
            <a:schemeClr val="accent1"/>
          </a:lnRef>
          <a:fillRef idx="1">
            <a:schemeClr val="lt1"/>
          </a:fillRef>
          <a:effectRef idx="0">
            <a:schemeClr val="accent1"/>
          </a:effectRef>
          <a:fontRef idx="minor">
            <a:schemeClr val="dk1"/>
          </a:fontRef>
        </p:style>
        <p:txBody>
          <a:bodyPr wrap="square">
            <a:spAutoFit/>
          </a:bodyPr>
          <a:lstStyle/>
          <a:p>
            <a:pPr lvl="1" algn="just" eaLnBrk="0" fontAlgn="base" hangingPunct="0">
              <a:spcBef>
                <a:spcPct val="0"/>
              </a:spcBef>
              <a:spcAft>
                <a:spcPct val="0"/>
              </a:spcAft>
              <a:buFont typeface="Wingdings" pitchFamily="2" charset="2"/>
              <a:buChar char="ü"/>
            </a:pPr>
            <a:r>
              <a:rPr lang="sr-Cyrl-RS" sz="2000" b="1" dirty="0" err="1" smtClean="0">
                <a:latin typeface="Times New Roman" pitchFamily="18" charset="0"/>
                <a:ea typeface="Times New Roman" pitchFamily="18" charset="0"/>
                <a:cs typeface="Times New Roman" pitchFamily="18" charset="0"/>
              </a:rPr>
              <a:t>П</a:t>
            </a:r>
            <a:r>
              <a:rPr lang="en-US" sz="2000" b="1" dirty="0" err="1" smtClean="0">
                <a:latin typeface="Times New Roman" pitchFamily="18" charset="0"/>
                <a:ea typeface="Times New Roman" pitchFamily="18" charset="0"/>
                <a:cs typeface="Times New Roman" pitchFamily="18" charset="0"/>
              </a:rPr>
              <a:t>регледна</a:t>
            </a:r>
            <a:r>
              <a:rPr lang="en-US" sz="2000" b="1" dirty="0" smtClean="0">
                <a:latin typeface="Times New Roman" pitchFamily="18" charset="0"/>
                <a:ea typeface="Times New Roman" pitchFamily="18" charset="0"/>
                <a:cs typeface="Times New Roman" pitchFamily="18" charset="0"/>
              </a:rPr>
              <a:t> </a:t>
            </a:r>
            <a:r>
              <a:rPr lang="en-US" sz="2000" b="1" dirty="0" err="1" smtClean="0">
                <a:latin typeface="Times New Roman" pitchFamily="18" charset="0"/>
                <a:ea typeface="Times New Roman" pitchFamily="18" charset="0"/>
                <a:cs typeface="Times New Roman" pitchFamily="18" charset="0"/>
              </a:rPr>
              <a:t>како</a:t>
            </a:r>
            <a:r>
              <a:rPr lang="en-US" sz="2000" b="1" dirty="0" smtClean="0">
                <a:latin typeface="Times New Roman" pitchFamily="18" charset="0"/>
                <a:ea typeface="Times New Roman" pitchFamily="18" charset="0"/>
                <a:cs typeface="Times New Roman" pitchFamily="18" charset="0"/>
              </a:rPr>
              <a:t> </a:t>
            </a:r>
            <a:r>
              <a:rPr lang="en-US" sz="2000" b="1" dirty="0" err="1" smtClean="0">
                <a:latin typeface="Times New Roman" pitchFamily="18" charset="0"/>
                <a:ea typeface="Times New Roman" pitchFamily="18" charset="0"/>
                <a:cs typeface="Times New Roman" pitchFamily="18" charset="0"/>
              </a:rPr>
              <a:t>би</a:t>
            </a:r>
            <a:r>
              <a:rPr lang="en-US" sz="2000" b="1" dirty="0" smtClean="0">
                <a:latin typeface="Times New Roman" pitchFamily="18" charset="0"/>
                <a:ea typeface="Times New Roman" pitchFamily="18" charset="0"/>
                <a:cs typeface="Times New Roman" pitchFamily="18" charset="0"/>
              </a:rPr>
              <a:t> </a:t>
            </a:r>
            <a:r>
              <a:rPr lang="en-US" sz="2000" b="1" dirty="0" err="1" smtClean="0">
                <a:latin typeface="Times New Roman" pitchFamily="18" charset="0"/>
                <a:ea typeface="Times New Roman" pitchFamily="18" charset="0"/>
                <a:cs typeface="Times New Roman" pitchFamily="18" charset="0"/>
              </a:rPr>
              <a:t>је</a:t>
            </a:r>
            <a:r>
              <a:rPr lang="en-US" sz="2000" b="1" dirty="0" smtClean="0">
                <a:latin typeface="Times New Roman" pitchFamily="18" charset="0"/>
                <a:ea typeface="Times New Roman" pitchFamily="18" charset="0"/>
                <a:cs typeface="Times New Roman" pitchFamily="18" charset="0"/>
              </a:rPr>
              <a:t> </a:t>
            </a:r>
            <a:r>
              <a:rPr lang="en-US" sz="2000" b="1" dirty="0" err="1" smtClean="0">
                <a:latin typeface="Times New Roman" pitchFamily="18" charset="0"/>
                <a:ea typeface="Times New Roman" pitchFamily="18" charset="0"/>
                <a:cs typeface="Times New Roman" pitchFamily="18" charset="0"/>
              </a:rPr>
              <a:t>наставник</a:t>
            </a:r>
            <a:r>
              <a:rPr lang="en-US" sz="2000" b="1" dirty="0" smtClean="0">
                <a:latin typeface="Times New Roman" pitchFamily="18" charset="0"/>
                <a:ea typeface="Times New Roman" pitchFamily="18" charset="0"/>
                <a:cs typeface="Times New Roman" pitchFamily="18" charset="0"/>
              </a:rPr>
              <a:t> </a:t>
            </a:r>
            <a:r>
              <a:rPr lang="en-US" sz="2000" b="1" dirty="0" err="1" smtClean="0">
                <a:latin typeface="Times New Roman" pitchFamily="18" charset="0"/>
                <a:ea typeface="Times New Roman" pitchFamily="18" charset="0"/>
                <a:cs typeface="Times New Roman" pitchFamily="18" charset="0"/>
              </a:rPr>
              <a:t>могао</a:t>
            </a:r>
            <a:r>
              <a:rPr lang="en-US" sz="2000" b="1" dirty="0" smtClean="0">
                <a:latin typeface="Times New Roman" pitchFamily="18" charset="0"/>
                <a:ea typeface="Times New Roman" pitchFamily="18" charset="0"/>
                <a:cs typeface="Times New Roman" pitchFamily="18" charset="0"/>
              </a:rPr>
              <a:t> </a:t>
            </a:r>
            <a:r>
              <a:rPr lang="en-US" sz="2000" b="1" dirty="0" err="1" smtClean="0">
                <a:latin typeface="Times New Roman" pitchFamily="18" charset="0"/>
                <a:ea typeface="Times New Roman" pitchFamily="18" charset="0"/>
                <a:cs typeface="Times New Roman" pitchFamily="18" charset="0"/>
              </a:rPr>
              <a:t>користити</a:t>
            </a:r>
            <a:r>
              <a:rPr lang="en-US" sz="2000" b="1" dirty="0" smtClean="0">
                <a:latin typeface="Times New Roman" pitchFamily="18" charset="0"/>
                <a:ea typeface="Times New Roman" pitchFamily="18" charset="0"/>
                <a:cs typeface="Times New Roman" pitchFamily="18" charset="0"/>
              </a:rPr>
              <a:t> у </a:t>
            </a:r>
            <a:r>
              <a:rPr lang="en-US" sz="2000" b="1" dirty="0" err="1" smtClean="0">
                <a:latin typeface="Times New Roman" pitchFamily="18" charset="0"/>
                <a:ea typeface="Times New Roman" pitchFamily="18" charset="0"/>
                <a:cs typeface="Times New Roman" pitchFamily="18" charset="0"/>
              </a:rPr>
              <a:t>вријеме</a:t>
            </a:r>
            <a:r>
              <a:rPr lang="en-US" sz="2000" b="1" dirty="0" smtClean="0">
                <a:latin typeface="Times New Roman" pitchFamily="18" charset="0"/>
                <a:ea typeface="Times New Roman" pitchFamily="18" charset="0"/>
                <a:cs typeface="Times New Roman" pitchFamily="18" charset="0"/>
              </a:rPr>
              <a:t> </a:t>
            </a:r>
            <a:r>
              <a:rPr lang="en-US" sz="2000" b="1" dirty="0" err="1" smtClean="0">
                <a:latin typeface="Times New Roman" pitchFamily="18" charset="0"/>
                <a:ea typeface="Times New Roman" pitchFamily="18" charset="0"/>
                <a:cs typeface="Times New Roman" pitchFamily="18" charset="0"/>
              </a:rPr>
              <a:t>извођења</a:t>
            </a:r>
            <a:r>
              <a:rPr lang="en-US" sz="2000" b="1" dirty="0" smtClean="0">
                <a:latin typeface="Times New Roman" pitchFamily="18" charset="0"/>
                <a:ea typeface="Times New Roman" pitchFamily="18" charset="0"/>
                <a:cs typeface="Times New Roman" pitchFamily="18" charset="0"/>
              </a:rPr>
              <a:t> </a:t>
            </a:r>
            <a:r>
              <a:rPr lang="en-US" sz="2000" b="1" dirty="0" err="1" smtClean="0">
                <a:latin typeface="Times New Roman" pitchFamily="18" charset="0"/>
                <a:ea typeface="Times New Roman" pitchFamily="18" charset="0"/>
                <a:cs typeface="Times New Roman" pitchFamily="18" charset="0"/>
              </a:rPr>
              <a:t>наставе</a:t>
            </a:r>
            <a:r>
              <a:rPr lang="sr-Cyrl-RS" sz="2000" b="1" dirty="0" smtClean="0">
                <a:latin typeface="Times New Roman" pitchFamily="18" charset="0"/>
                <a:ea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xagon 4"/>
          <p:cNvSpPr/>
          <p:nvPr/>
        </p:nvSpPr>
        <p:spPr>
          <a:xfrm>
            <a:off x="0" y="2743200"/>
            <a:ext cx="7162800" cy="2514600"/>
          </a:xfrm>
          <a:prstGeom prst="hexagon">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C:\Users\dajana.gluvic\Desktop\j0439469.jpg"/>
          <p:cNvPicPr>
            <a:picLocks noChangeAspect="1" noChangeArrowheads="1"/>
          </p:cNvPicPr>
          <p:nvPr/>
        </p:nvPicPr>
        <p:blipFill>
          <a:blip r:embed="rId2" cstate="print"/>
          <a:srcRect/>
          <a:stretch>
            <a:fillRect/>
          </a:stretch>
        </p:blipFill>
        <p:spPr bwMode="auto">
          <a:xfrm>
            <a:off x="6400800" y="2286000"/>
            <a:ext cx="2743199" cy="4572000"/>
          </a:xfrm>
          <a:prstGeom prst="rect">
            <a:avLst/>
          </a:prstGeom>
          <a:noFill/>
        </p:spPr>
      </p:pic>
      <p:sp>
        <p:nvSpPr>
          <p:cNvPr id="2" name="Title 1"/>
          <p:cNvSpPr>
            <a:spLocks noGrp="1"/>
          </p:cNvSpPr>
          <p:nvPr>
            <p:ph type="title"/>
          </p:nvPr>
        </p:nvSpPr>
        <p:spPr>
          <a:xfrm>
            <a:off x="457200" y="533400"/>
            <a:ext cx="8305800" cy="838200"/>
          </a:xfrm>
        </p:spPr>
        <p:txBody>
          <a:bodyPr>
            <a:normAutofit/>
          </a:bodyPr>
          <a:lstStyle/>
          <a:p>
            <a:r>
              <a:rPr lang="sr-Cyrl-RS" sz="2000" b="1" dirty="0" smtClean="0">
                <a:latin typeface="Times New Roman" pitchFamily="18" charset="0"/>
                <a:cs typeface="Times New Roman" pitchFamily="18" charset="0"/>
              </a:rPr>
              <a:t>Компетентност учитеља за рад са ученицима са лаким оштећењем интелектуалног функционисања</a:t>
            </a:r>
            <a:endParaRPr lang="en-US" sz="2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202936"/>
          </a:xfrm>
        </p:spPr>
        <p:txBody>
          <a:bodyPr>
            <a:normAutofit/>
          </a:bodyPr>
          <a:lstStyle/>
          <a:p>
            <a:r>
              <a:rPr lang="sr-Cyrl-RS" sz="1400" dirty="0" smtClean="0">
                <a:latin typeface="Times New Roman" pitchFamily="18" charset="0"/>
                <a:cs typeface="Times New Roman" pitchFamily="18" charset="0"/>
              </a:rPr>
              <a:t>Компетенцијски профил савременог учитеља константно се допуњ</a:t>
            </a:r>
            <a:r>
              <a:rPr lang="en-US" sz="1400" dirty="0" smtClean="0">
                <a:latin typeface="Times New Roman" pitchFamily="18" charset="0"/>
                <a:cs typeface="Times New Roman" pitchFamily="18" charset="0"/>
              </a:rPr>
              <a:t>a</a:t>
            </a:r>
            <a:r>
              <a:rPr lang="sr-Cyrl-RS" sz="1400" dirty="0" smtClean="0">
                <a:latin typeface="Times New Roman" pitchFamily="18" charset="0"/>
                <a:cs typeface="Times New Roman" pitchFamily="18" charset="0"/>
              </a:rPr>
              <a:t>ва додатним компетенцијама у циљу унапређивања његове улоге у васпитању и образовању сваког појединца. </a:t>
            </a:r>
          </a:p>
          <a:p>
            <a:r>
              <a:rPr lang="sr-Cyrl-RS" sz="1400" dirty="0" smtClean="0">
                <a:latin typeface="Times New Roman" pitchFamily="18" charset="0"/>
                <a:cs typeface="Times New Roman" pitchFamily="18" charset="0"/>
              </a:rPr>
              <a:t>Компетентност – функционално јединство знања, вјештина, ставова и увјерења, заснованих на психофизичким способностима и особинама личности. </a:t>
            </a:r>
          </a:p>
          <a:p>
            <a:pPr>
              <a:buNone/>
            </a:pPr>
            <a:endParaRPr lang="en-US" sz="2000" dirty="0" smtClean="0">
              <a:latin typeface="Times New Roman" pitchFamily="18" charset="0"/>
              <a:cs typeface="Times New Roman" pitchFamily="18" charset="0"/>
            </a:endParaRPr>
          </a:p>
          <a:p>
            <a:endParaRPr lang="sr-Cyrl-RS" sz="1800" b="1" i="1" dirty="0" smtClean="0">
              <a:latin typeface="Times New Roman" pitchFamily="18" charset="0"/>
              <a:cs typeface="Times New Roman" pitchFamily="18" charset="0"/>
            </a:endParaRPr>
          </a:p>
          <a:p>
            <a:r>
              <a:rPr lang="sr-Cyrl-RS" sz="1800" b="1" i="1" dirty="0" smtClean="0">
                <a:latin typeface="Times New Roman" pitchFamily="18" charset="0"/>
                <a:cs typeface="Times New Roman" pitchFamily="18" charset="0"/>
              </a:rPr>
              <a:t>Дидактичко</a:t>
            </a:r>
            <a:r>
              <a:rPr lang="bs-Latn-BA" sz="1800" b="1" i="1" dirty="0" smtClean="0">
                <a:latin typeface="Times New Roman" pitchFamily="18" charset="0"/>
                <a:cs typeface="Times New Roman" pitchFamily="18" charset="0"/>
              </a:rPr>
              <a:t>-методичк</a:t>
            </a:r>
            <a:r>
              <a:rPr lang="sr-Cyrl-RS" sz="1800" b="1" i="1" dirty="0" smtClean="0">
                <a:latin typeface="Times New Roman" pitchFamily="18" charset="0"/>
                <a:cs typeface="Times New Roman" pitchFamily="18" charset="0"/>
              </a:rPr>
              <a:t>е</a:t>
            </a:r>
            <a:r>
              <a:rPr lang="bs-Latn-BA" sz="1800" b="1" i="1" dirty="0" smtClean="0">
                <a:latin typeface="Times New Roman" pitchFamily="18" charset="0"/>
                <a:cs typeface="Times New Roman" pitchFamily="18" charset="0"/>
              </a:rPr>
              <a:t> компетенциј</a:t>
            </a:r>
            <a:r>
              <a:rPr lang="sr-Cyrl-RS" sz="1800" b="1" i="1" dirty="0" smtClean="0">
                <a:latin typeface="Times New Roman" pitchFamily="18" charset="0"/>
                <a:cs typeface="Times New Roman" pitchFamily="18" charset="0"/>
              </a:rPr>
              <a:t>е</a:t>
            </a:r>
            <a:r>
              <a:rPr lang="bs-Latn-BA" sz="1800" b="1" i="1" dirty="0" smtClean="0">
                <a:latin typeface="Times New Roman" pitchFamily="18" charset="0"/>
                <a:cs typeface="Times New Roman" pitchFamily="18" charset="0"/>
              </a:rPr>
              <a:t>, </a:t>
            </a:r>
            <a:endParaRPr lang="sr-Cyrl-RS" sz="1800" b="1" i="1" dirty="0" smtClean="0">
              <a:latin typeface="Times New Roman" pitchFamily="18" charset="0"/>
              <a:cs typeface="Times New Roman" pitchFamily="18" charset="0"/>
            </a:endParaRPr>
          </a:p>
          <a:p>
            <a:r>
              <a:rPr lang="sr-Cyrl-RS" sz="1800" b="1" i="1" dirty="0" smtClean="0">
                <a:latin typeface="Times New Roman" pitchFamily="18" charset="0"/>
                <a:cs typeface="Times New Roman" pitchFamily="18" charset="0"/>
              </a:rPr>
              <a:t>П</a:t>
            </a:r>
            <a:r>
              <a:rPr lang="bs-Latn-BA" sz="1800" b="1" i="1" dirty="0" smtClean="0">
                <a:latin typeface="Times New Roman" pitchFamily="18" charset="0"/>
                <a:cs typeface="Times New Roman" pitchFamily="18" charset="0"/>
              </a:rPr>
              <a:t>ознавање специфичности и карактеристика</a:t>
            </a:r>
            <a:endParaRPr lang="sr-Cyrl-RS" sz="1800" b="1" i="1" dirty="0" smtClean="0">
              <a:latin typeface="Times New Roman" pitchFamily="18" charset="0"/>
              <a:cs typeface="Times New Roman" pitchFamily="18" charset="0"/>
            </a:endParaRPr>
          </a:p>
          <a:p>
            <a:pPr>
              <a:buNone/>
            </a:pPr>
            <a:r>
              <a:rPr lang="sr-Cyrl-RS" sz="1800" b="1" i="1" dirty="0" smtClean="0">
                <a:latin typeface="Times New Roman" pitchFamily="18" charset="0"/>
                <a:cs typeface="Times New Roman" pitchFamily="18" charset="0"/>
              </a:rPr>
              <a:t>     </a:t>
            </a:r>
            <a:r>
              <a:rPr lang="bs-Latn-BA" sz="1800" b="1" i="1" dirty="0" smtClean="0">
                <a:latin typeface="Times New Roman" pitchFamily="18" charset="0"/>
                <a:cs typeface="Times New Roman" pitchFamily="18" charset="0"/>
              </a:rPr>
              <a:t> лаког оштећења интелектуалног функционисања,</a:t>
            </a:r>
            <a:r>
              <a:rPr lang="sr-Cyrl-CS" sz="1800" b="1" i="1" dirty="0" smtClean="0">
                <a:latin typeface="Times New Roman" pitchFamily="18" charset="0"/>
                <a:cs typeface="Times New Roman" pitchFamily="18" charset="0"/>
              </a:rPr>
              <a:t> </a:t>
            </a:r>
          </a:p>
          <a:p>
            <a:r>
              <a:rPr lang="sr-Cyrl-CS" sz="1800" b="1" i="1" dirty="0" smtClean="0">
                <a:latin typeface="Times New Roman" pitchFamily="18" charset="0"/>
                <a:cs typeface="Times New Roman" pitchFamily="18" charset="0"/>
              </a:rPr>
              <a:t>Познавање и примјену закона, подзаконских аката, </a:t>
            </a:r>
          </a:p>
          <a:p>
            <a:r>
              <a:rPr lang="sr-Cyrl-CS" sz="1800" b="1" i="1" dirty="0" smtClean="0">
                <a:latin typeface="Times New Roman" pitchFamily="18" charset="0"/>
                <a:cs typeface="Times New Roman" pitchFamily="18" charset="0"/>
              </a:rPr>
              <a:t>НПП-а неопходних за рад са ученицима са</a:t>
            </a:r>
          </a:p>
          <a:p>
            <a:pPr>
              <a:buNone/>
            </a:pPr>
            <a:r>
              <a:rPr lang="sr-Cyrl-CS" sz="1800" b="1" i="1" dirty="0" smtClean="0">
                <a:latin typeface="Times New Roman" pitchFamily="18" charset="0"/>
                <a:cs typeface="Times New Roman" pitchFamily="18" charset="0"/>
              </a:rPr>
              <a:t>      лаким оштећењем интелектуалног функционисања</a:t>
            </a:r>
            <a:r>
              <a:rPr lang="sr-Cyrl-CS" sz="1800" dirty="0" smtClean="0">
                <a:latin typeface="Times New Roman" pitchFamily="18" charset="0"/>
                <a:cs typeface="Times New Roman" pitchFamily="18" charset="0"/>
              </a:rPr>
              <a:t>.</a:t>
            </a:r>
          </a:p>
          <a:p>
            <a:pPr>
              <a:buNone/>
            </a:pPr>
            <a:endParaRPr lang="en-US" sz="1800" dirty="0" smtClean="0">
              <a:latin typeface="Times New Roman" pitchFamily="18" charset="0"/>
              <a:cs typeface="Times New Roman" pitchFamily="18" charset="0"/>
            </a:endParaRPr>
          </a:p>
          <a:p>
            <a:endParaRPr lang="en-US" dirty="0"/>
          </a:p>
        </p:txBody>
      </p:sp>
      <p:sp>
        <p:nvSpPr>
          <p:cNvPr id="6" name="Rectangle 5"/>
          <p:cNvSpPr/>
          <p:nvPr/>
        </p:nvSpPr>
        <p:spPr>
          <a:xfrm>
            <a:off x="0" y="5257800"/>
            <a:ext cx="9372600" cy="923330"/>
          </a:xfrm>
          <a:prstGeom prst="rect">
            <a:avLst/>
          </a:prstGeom>
        </p:spPr>
        <p:txBody>
          <a:bodyPr wrap="square">
            <a:spAutoFit/>
          </a:bodyPr>
          <a:lstStyle/>
          <a:p>
            <a:endParaRPr lang="sr-Cyrl-RS" dirty="0" smtClean="0">
              <a:solidFill>
                <a:schemeClr val="accent1">
                  <a:lumMod val="60000"/>
                  <a:lumOff val="40000"/>
                </a:schemeClr>
              </a:solidFill>
            </a:endParaRPr>
          </a:p>
          <a:p>
            <a:r>
              <a:rPr lang="sr-Cyrl-RS" dirty="0" smtClean="0">
                <a:solidFill>
                  <a:schemeClr val="accent1">
                    <a:lumMod val="60000"/>
                    <a:lumOff val="40000"/>
                  </a:schemeClr>
                </a:solidFill>
              </a:rPr>
              <a:t>Компетенције учитеља за рад са ученицима са лаким оштећењем интелектуалног функционисања</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28600" y="152400"/>
            <a:ext cx="8686800" cy="1077218"/>
          </a:xfrm>
          <a:prstGeom prst="rect">
            <a:avLst/>
          </a:prstGeom>
        </p:spPr>
        <p:txBody>
          <a:bodyPr wrap="square">
            <a:spAutoFit/>
          </a:bodyPr>
          <a:lstStyle/>
          <a:p>
            <a:pPr algn="just"/>
            <a:r>
              <a:rPr lang="bs-Cyrl-BA" sz="1600" dirty="0" smtClean="0">
                <a:latin typeface="Times New Roman" pitchFamily="18" charset="0"/>
                <a:cs typeface="Times New Roman" pitchFamily="18" charset="0"/>
              </a:rPr>
              <a:t>Узмемо ли у обзир да је у популацији дјеце у основној школи њих 10-20 % са посебним васпитно-образовним потребама и да су њихове потребе распоређене од лакших до јако изражених, може се закључити да постоји потреба за сталним развојем професионалних компетенција учитеља из ове области.</a:t>
            </a:r>
            <a:endParaRPr lang="en-US" sz="1600" dirty="0">
              <a:latin typeface="Times New Roman" pitchFamily="18" charset="0"/>
              <a:cs typeface="Times New Roman" pitchFamily="18" charset="0"/>
            </a:endParaRPr>
          </a:p>
        </p:txBody>
      </p:sp>
      <p:sp>
        <p:nvSpPr>
          <p:cNvPr id="6" name="Rounded Rectangle 5"/>
          <p:cNvSpPr/>
          <p:nvPr/>
        </p:nvSpPr>
        <p:spPr>
          <a:xfrm>
            <a:off x="3200400" y="1447800"/>
            <a:ext cx="2743200" cy="1295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bs-Cyrl-BA" dirty="0" smtClean="0"/>
              <a:t>Ученици са посебним васпитно-образовним потребама </a:t>
            </a:r>
            <a:endParaRPr lang="en-US" dirty="0"/>
          </a:p>
        </p:txBody>
      </p:sp>
      <p:sp>
        <p:nvSpPr>
          <p:cNvPr id="7" name="Cloud 6"/>
          <p:cNvSpPr/>
          <p:nvPr/>
        </p:nvSpPr>
        <p:spPr>
          <a:xfrm>
            <a:off x="0" y="3429000"/>
            <a:ext cx="3886200" cy="2514600"/>
          </a:xfrm>
          <a:prstGeom prst="cloud">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bs-Cyrl-BA" dirty="0" smtClean="0"/>
              <a:t>надарени и талентовани ученици</a:t>
            </a:r>
            <a:endParaRPr lang="en-US" dirty="0"/>
          </a:p>
        </p:txBody>
      </p:sp>
      <p:sp>
        <p:nvSpPr>
          <p:cNvPr id="9" name="Cloud 8"/>
          <p:cNvSpPr/>
          <p:nvPr/>
        </p:nvSpPr>
        <p:spPr>
          <a:xfrm>
            <a:off x="5029200" y="3581400"/>
            <a:ext cx="4114800" cy="236220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r-Cyrl-RS" dirty="0" smtClean="0"/>
              <a:t>Ученици са сметњама у развоју</a:t>
            </a:r>
            <a:endParaRPr lang="en-US" dirty="0"/>
          </a:p>
        </p:txBody>
      </p:sp>
      <p:cxnSp>
        <p:nvCxnSpPr>
          <p:cNvPr id="19" name="Straight Arrow Connector 18"/>
          <p:cNvCxnSpPr/>
          <p:nvPr/>
        </p:nvCxnSpPr>
        <p:spPr>
          <a:xfrm flipH="1">
            <a:off x="1752600" y="2057400"/>
            <a:ext cx="12954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172200" y="2057400"/>
            <a:ext cx="12192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990600"/>
            <a:ext cx="8001000" cy="5170646"/>
          </a:xfrm>
          <a:prstGeom prst="rect">
            <a:avLst/>
          </a:prstGeom>
          <a:noFill/>
        </p:spPr>
        <p:txBody>
          <a:bodyPr wrap="square" rtlCol="0">
            <a:spAutoFit/>
          </a:bodyPr>
          <a:lstStyle/>
          <a:p>
            <a:endParaRPr lang="sr-Cyrl-RS" dirty="0" smtClean="0"/>
          </a:p>
          <a:p>
            <a:endParaRPr lang="sr-Cyrl-RS" dirty="0"/>
          </a:p>
          <a:p>
            <a:r>
              <a:rPr lang="sr-Cyrl-RS" sz="2400" dirty="0" smtClean="0">
                <a:latin typeface="Times New Roman" pitchFamily="18" charset="0"/>
                <a:cs typeface="Times New Roman" pitchFamily="18" charset="0"/>
              </a:rPr>
              <a:t>Како би ученик са сметњама био квалитетно укључен у редовно одјељење потребно је предузети одређене активности и задовољити организационе претпоставке:</a:t>
            </a:r>
          </a:p>
          <a:p>
            <a:r>
              <a:rPr lang="sr-Cyrl-RS" sz="2400" dirty="0" smtClean="0">
                <a:latin typeface="Times New Roman" pitchFamily="18" charset="0"/>
                <a:cs typeface="Times New Roman" pitchFamily="18" charset="0"/>
              </a:rPr>
              <a:t> </a:t>
            </a:r>
          </a:p>
          <a:p>
            <a:pPr marL="457200" indent="-457200">
              <a:buAutoNum type="arabicPeriod"/>
            </a:pPr>
            <a:r>
              <a:rPr lang="sr-Cyrl-RS" sz="2400" dirty="0" smtClean="0">
                <a:latin typeface="Times New Roman" pitchFamily="18" charset="0"/>
                <a:cs typeface="Times New Roman" pitchFamily="18" charset="0"/>
              </a:rPr>
              <a:t>Израда </a:t>
            </a:r>
            <a:r>
              <a:rPr lang="sr-Cyrl-RS" sz="2400" dirty="0" smtClean="0">
                <a:latin typeface="Times New Roman"/>
                <a:cs typeface="Times New Roman"/>
              </a:rPr>
              <a:t>адекватног програма</a:t>
            </a:r>
            <a:r>
              <a:rPr lang="sr-Cyrl-RS" sz="2400" dirty="0" smtClean="0">
                <a:latin typeface="Times New Roman" pitchFamily="18" charset="0"/>
                <a:cs typeface="Times New Roman" pitchFamily="18" charset="0"/>
              </a:rPr>
              <a:t>,</a:t>
            </a:r>
          </a:p>
          <a:p>
            <a:pPr marL="457200" indent="-457200">
              <a:buAutoNum type="arabicPeriod"/>
            </a:pPr>
            <a:r>
              <a:rPr lang="sr-Cyrl-RS" sz="2400" dirty="0" smtClean="0">
                <a:latin typeface="Times New Roman" pitchFamily="18" charset="0"/>
                <a:cs typeface="Times New Roman" pitchFamily="18" charset="0"/>
              </a:rPr>
              <a:t>Обука наставника за реализацију тог програма, </a:t>
            </a:r>
          </a:p>
          <a:p>
            <a:pPr marL="457200" indent="-457200">
              <a:buAutoNum type="arabicPeriod"/>
            </a:pPr>
            <a:r>
              <a:rPr lang="sr-Cyrl-RS" sz="2400" dirty="0" smtClean="0">
                <a:latin typeface="Times New Roman" pitchFamily="18" charset="0"/>
                <a:cs typeface="Times New Roman" pitchFamily="18" charset="0"/>
              </a:rPr>
              <a:t>Припрема одјељења за укључивање дјетета, </a:t>
            </a:r>
          </a:p>
          <a:p>
            <a:pPr marL="457200" indent="-457200">
              <a:buAutoNum type="arabicPeriod"/>
            </a:pPr>
            <a:r>
              <a:rPr lang="sr-Cyrl-RS" sz="2400" dirty="0" smtClean="0">
                <a:latin typeface="Times New Roman" pitchFamily="18" charset="0"/>
                <a:cs typeface="Times New Roman" pitchFamily="18" charset="0"/>
              </a:rPr>
              <a:t>Координација наставника и стручних сарадника, </a:t>
            </a:r>
          </a:p>
          <a:p>
            <a:pPr marL="457200" indent="-457200">
              <a:buAutoNum type="arabicPeriod"/>
            </a:pPr>
            <a:r>
              <a:rPr lang="sr-Cyrl-RS" sz="2400" dirty="0" smtClean="0">
                <a:latin typeface="Times New Roman" pitchFamily="18" charset="0"/>
                <a:cs typeface="Times New Roman" pitchFamily="18" charset="0"/>
              </a:rPr>
              <a:t>Реализација</a:t>
            </a:r>
            <a:r>
              <a:rPr lang="en-US" sz="2400" dirty="0" smtClean="0">
                <a:latin typeface="Times New Roman" pitchFamily="18" charset="0"/>
                <a:cs typeface="Times New Roman" pitchFamily="18" charset="0"/>
              </a:rPr>
              <a:t> </a:t>
            </a:r>
            <a:r>
              <a:rPr lang="sr-Cyrl-RS" sz="2400" dirty="0" smtClean="0">
                <a:latin typeface="Times New Roman" pitchFamily="18" charset="0"/>
                <a:cs typeface="Times New Roman" pitchFamily="18" charset="0"/>
              </a:rPr>
              <a:t>програма, </a:t>
            </a:r>
          </a:p>
          <a:p>
            <a:pPr marL="457200" indent="-457200">
              <a:buAutoNum type="arabicPeriod"/>
            </a:pPr>
            <a:r>
              <a:rPr lang="sr-Cyrl-RS" sz="2400" dirty="0" smtClean="0">
                <a:latin typeface="Times New Roman" pitchFamily="18" charset="0"/>
                <a:cs typeface="Times New Roman" pitchFamily="18" charset="0"/>
              </a:rPr>
              <a:t>Праћење и валоризација ефикасности програма</a:t>
            </a:r>
            <a:r>
              <a:rPr lang="en-US" sz="2400" dirty="0" smtClean="0">
                <a:latin typeface="Times New Roman" pitchFamily="18" charset="0"/>
                <a:cs typeface="Times New Roman" pitchFamily="18" charset="0"/>
              </a:rPr>
              <a:t>.</a:t>
            </a:r>
            <a:r>
              <a:rPr lang="sr-Cyrl-RS" sz="2400" dirty="0" smtClean="0">
                <a:latin typeface="Times New Roman" pitchFamily="18" charset="0"/>
                <a:cs typeface="Times New Roman" pitchFamily="18" charset="0"/>
              </a:rPr>
              <a:t>  </a:t>
            </a:r>
          </a:p>
          <a:p>
            <a:endParaRPr lang="sr-Cyrl-RS" dirty="0"/>
          </a:p>
          <a:p>
            <a:endParaRPr lang="sr-Cyrl-RS" dirty="0" smtClean="0"/>
          </a:p>
          <a:p>
            <a:r>
              <a:rPr lang="sr-Cyrl-RS" dirty="0" smtClean="0"/>
              <a: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nip Diagonal Corner Rectangle 4"/>
          <p:cNvSpPr/>
          <p:nvPr/>
        </p:nvSpPr>
        <p:spPr>
          <a:xfrm>
            <a:off x="0" y="1371600"/>
            <a:ext cx="9144000" cy="4191000"/>
          </a:xfrm>
          <a:prstGeom prst="snip2Diag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 name="Content Placeholder 2"/>
          <p:cNvSpPr>
            <a:spLocks noGrp="1"/>
          </p:cNvSpPr>
          <p:nvPr>
            <p:ph idx="1"/>
          </p:nvPr>
        </p:nvSpPr>
        <p:spPr>
          <a:xfrm>
            <a:off x="0" y="1600200"/>
            <a:ext cx="8686800" cy="3886200"/>
          </a:xfrm>
        </p:spPr>
        <p:txBody>
          <a:bodyPr>
            <a:noAutofit/>
          </a:bodyPr>
          <a:lstStyle/>
          <a:p>
            <a:pPr lvl="1" algn="just">
              <a:buNone/>
            </a:pPr>
            <a:r>
              <a:rPr lang="sr-Cyrl-RS" sz="2400" dirty="0" smtClean="0">
                <a:latin typeface="Times New Roman" pitchFamily="18" charset="0"/>
                <a:cs typeface="Times New Roman" pitchFamily="18" charset="0"/>
              </a:rPr>
              <a:t>   </a:t>
            </a:r>
            <a:r>
              <a:rPr lang="sr-Cyrl-RS" sz="2400" dirty="0" smtClean="0">
                <a:solidFill>
                  <a:schemeClr val="accent2">
                    <a:lumMod val="75000"/>
                  </a:schemeClr>
                </a:solidFill>
                <a:latin typeface="Times New Roman" pitchFamily="18" charset="0"/>
                <a:cs typeface="Times New Roman" pitchFamily="18" charset="0"/>
              </a:rPr>
              <a:t>И</a:t>
            </a:r>
            <a:r>
              <a:rPr lang="bs-Latn-BA" sz="2400" dirty="0" smtClean="0">
                <a:solidFill>
                  <a:schemeClr val="accent2">
                    <a:lumMod val="75000"/>
                  </a:schemeClr>
                </a:solidFill>
                <a:latin typeface="Times New Roman" pitchFamily="18" charset="0"/>
                <a:cs typeface="Times New Roman" pitchFamily="18" charset="0"/>
              </a:rPr>
              <a:t>нклузивна</a:t>
            </a:r>
            <a:r>
              <a:rPr lang="sr-Cyrl-RS" sz="2400" dirty="0" smtClean="0">
                <a:solidFill>
                  <a:schemeClr val="accent2">
                    <a:lumMod val="75000"/>
                  </a:schemeClr>
                </a:solidFill>
                <a:latin typeface="Times New Roman" pitchFamily="18" charset="0"/>
                <a:cs typeface="Times New Roman" pitchFamily="18" charset="0"/>
              </a:rPr>
              <a:t> је</a:t>
            </a:r>
            <a:r>
              <a:rPr lang="bs-Latn-BA" sz="2400" dirty="0" smtClean="0">
                <a:solidFill>
                  <a:schemeClr val="accent2">
                    <a:lumMod val="75000"/>
                  </a:schemeClr>
                </a:solidFill>
                <a:latin typeface="Times New Roman" pitchFamily="18" charset="0"/>
                <a:cs typeface="Times New Roman" pitchFamily="18" charset="0"/>
              </a:rPr>
              <a:t> она школа која обухвата и стално укључује сваког ученика са препрекама у учењу и учешћу (појединце са лакшим развојним тешкоћама и даровите) и све остале ученике у све видове васпитно-образовних активности наставних, ваннаставних, друштвено-корисних, културно-јавних, према њиховим индивидуалним потенцијалима (когнитивним, конативним, социјално-моралним, афективним, психомоторним) и максимално очекиваним исходима учења, креирања и поучавања</a:t>
            </a:r>
            <a:r>
              <a:rPr lang="bs-Latn-BA" sz="2400" dirty="0" smtClean="0">
                <a:latin typeface="Times New Roman" pitchFamily="18" charset="0"/>
                <a:cs typeface="Times New Roman" pitchFamily="18" charset="0"/>
              </a:rPr>
              <a:t>.</a:t>
            </a:r>
            <a:endParaRPr lang="sr-Cyrl-RS" sz="2400" dirty="0" smtClean="0">
              <a:latin typeface="Times New Roman" pitchFamily="18" charset="0"/>
              <a:cs typeface="Times New Roman" pitchFamily="18" charset="0"/>
            </a:endParaRPr>
          </a:p>
          <a:p>
            <a:pPr lvl="1" algn="just">
              <a:buNone/>
            </a:pPr>
            <a:endParaRPr lang="sr-Cyrl-RS" sz="2400" dirty="0" smtClean="0">
              <a:latin typeface="Times New Roman" pitchFamily="18" charset="0"/>
              <a:cs typeface="Times New Roman" pitchFamily="18" charset="0"/>
            </a:endParaRPr>
          </a:p>
          <a:p>
            <a:pPr lvl="1" algn="just">
              <a:buNone/>
            </a:pPr>
            <a:endParaRPr lang="sr-Cyrl-RS" sz="1200" dirty="0" smtClean="0">
              <a:latin typeface="Times New Roman" pitchFamily="18" charset="0"/>
              <a:cs typeface="Times New Roman" pitchFamily="18" charset="0"/>
            </a:endParaRPr>
          </a:p>
          <a:p>
            <a:pPr lvl="1" algn="just">
              <a:buNone/>
            </a:pPr>
            <a:endParaRPr lang="sr-Cyrl-RS" sz="1200" dirty="0" smtClean="0">
              <a:latin typeface="Times New Roman" pitchFamily="18" charset="0"/>
              <a:cs typeface="Times New Roman" pitchFamily="18" charset="0"/>
            </a:endParaRPr>
          </a:p>
          <a:p>
            <a:pPr lvl="1" algn="just">
              <a:buNone/>
            </a:pPr>
            <a:endParaRPr lang="sr-Cyrl-RS" sz="1200" dirty="0" smtClean="0">
              <a:latin typeface="Times New Roman" pitchFamily="18" charset="0"/>
              <a:cs typeface="Times New Roman" pitchFamily="18" charset="0"/>
            </a:endParaRPr>
          </a:p>
          <a:p>
            <a:pPr algn="just">
              <a:buNone/>
            </a:pPr>
            <a:r>
              <a:rPr lang="sr-Cyrl-RS" sz="1200" dirty="0" smtClean="0">
                <a:latin typeface="Times New Roman" pitchFamily="18" charset="0"/>
                <a:cs typeface="Times New Roman" pitchFamily="18" charset="0"/>
              </a:rPr>
              <a:t>      </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581400"/>
            <a:ext cx="8382000" cy="9144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304800" y="1981200"/>
            <a:ext cx="8382000" cy="12954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04800" y="4724400"/>
            <a:ext cx="8458200" cy="12192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685800"/>
            <a:ext cx="8610600" cy="5334000"/>
          </a:xfrm>
        </p:spPr>
        <p:txBody>
          <a:bodyPr>
            <a:normAutofit/>
          </a:bodyPr>
          <a:lstStyle/>
          <a:p>
            <a:r>
              <a:rPr lang="sr-Cyrl-RS" sz="1800" b="1" dirty="0" smtClean="0">
                <a:latin typeface="Times New Roman" pitchFamily="18" charset="0"/>
                <a:cs typeface="Times New Roman" pitchFamily="18" charset="0"/>
              </a:rPr>
              <a:t>Промјене у ставовима наставника о школовању ученика са сметњама у развоју </a:t>
            </a:r>
            <a:br>
              <a:rPr lang="sr-Cyrl-RS" sz="1800" b="1" dirty="0" smtClean="0">
                <a:latin typeface="Times New Roman" pitchFamily="18" charset="0"/>
                <a:cs typeface="Times New Roman" pitchFamily="18" charset="0"/>
              </a:rPr>
            </a:br>
            <a:r>
              <a:rPr lang="sr-Cyrl-RS" sz="1800" dirty="0" smtClean="0"/>
              <a:t/>
            </a:r>
            <a:br>
              <a:rPr lang="sr-Cyrl-RS" sz="1800" dirty="0" smtClean="0"/>
            </a:br>
            <a:r>
              <a:rPr lang="sr-Cyrl-RS" sz="1800" dirty="0" smtClean="0"/>
              <a:t/>
            </a:r>
            <a:br>
              <a:rPr lang="sr-Cyrl-RS" sz="1800" dirty="0" smtClean="0"/>
            </a:br>
            <a:r>
              <a:rPr lang="sr-Cyrl-BA" sz="1400" dirty="0" smtClean="0">
                <a:latin typeface="Times New Roman" pitchFamily="18" charset="0"/>
                <a:cs typeface="Times New Roman" pitchFamily="18" charset="0"/>
              </a:rPr>
              <a:t>У извјештају Мапирање инклузивне праксе у основном образовању у БиХ (2008) наставници су наводили сљедеће проблеме са којима се суочавају у раду са ученицима: </a:t>
            </a:r>
            <a:r>
              <a:rPr lang="sr-Cyrl-RS" sz="1400" dirty="0" smtClean="0">
                <a:latin typeface="Times New Roman" pitchFamily="18" charset="0"/>
                <a:cs typeface="Times New Roman" pitchFamily="18" charset="0"/>
              </a:rPr>
              <a:t>не знају како радити и како прситупити ученику са посебним потребама, не знају колико наставних садржаја могу избацити, не знају како развити индивидуалне програме, не знају како оцијенити дјететов успјех, не вјерују у своју компетентност, плаше се да ће премало времена провести са осталим ученицима у одјељењу.</a:t>
            </a:r>
            <a:br>
              <a:rPr lang="sr-Cyrl-RS" sz="1400" dirty="0" smtClean="0">
                <a:latin typeface="Times New Roman" pitchFamily="18" charset="0"/>
                <a:cs typeface="Times New Roman" pitchFamily="18" charset="0"/>
              </a:rPr>
            </a:br>
            <a:r>
              <a:rPr lang="sr-Cyrl-RS" sz="1400" dirty="0" smtClean="0">
                <a:latin typeface="Times New Roman" pitchFamily="18" charset="0"/>
                <a:cs typeface="Times New Roman" pitchFamily="18" charset="0"/>
              </a:rPr>
              <a:t/>
            </a:r>
            <a:br>
              <a:rPr lang="sr-Cyrl-RS" sz="1400" dirty="0" smtClean="0">
                <a:latin typeface="Times New Roman" pitchFamily="18" charset="0"/>
                <a:cs typeface="Times New Roman" pitchFamily="18" charset="0"/>
              </a:rPr>
            </a:br>
            <a:r>
              <a:rPr lang="sr-Cyrl-RS" sz="1400" dirty="0" smtClean="0">
                <a:latin typeface="Times New Roman" pitchFamily="18" charset="0"/>
                <a:cs typeface="Times New Roman" pitchFamily="18" charset="0"/>
              </a:rPr>
              <a:t/>
            </a:r>
            <a:br>
              <a:rPr lang="sr-Cyrl-RS" sz="1400" dirty="0" smtClean="0">
                <a:latin typeface="Times New Roman" pitchFamily="18" charset="0"/>
                <a:cs typeface="Times New Roman" pitchFamily="18" charset="0"/>
              </a:rPr>
            </a:br>
            <a:r>
              <a:rPr lang="sr-Cyrl-RS" sz="1400" dirty="0" smtClean="0">
                <a:latin typeface="Times New Roman" pitchFamily="18" charset="0"/>
                <a:cs typeface="Times New Roman" pitchFamily="18" charset="0"/>
              </a:rPr>
              <a:t/>
            </a:r>
            <a:br>
              <a:rPr lang="sr-Cyrl-RS" sz="1400" dirty="0" smtClean="0">
                <a:latin typeface="Times New Roman" pitchFamily="18" charset="0"/>
                <a:cs typeface="Times New Roman" pitchFamily="18" charset="0"/>
              </a:rPr>
            </a:br>
            <a:r>
              <a:rPr lang="sr-Cyrl-RS" sz="1400" dirty="0" smtClean="0">
                <a:latin typeface="Times New Roman" pitchFamily="18" charset="0"/>
                <a:cs typeface="Times New Roman" pitchFamily="18" charset="0"/>
              </a:rPr>
              <a:t>Мониторинг васпитања и образовања дјеце са сметњама у развоју у Републици Српској 2016/17. год. 46% анкетираних сматр</a:t>
            </a:r>
            <a:r>
              <a:rPr lang="en-US" sz="1400" dirty="0" smtClean="0">
                <a:latin typeface="Times New Roman" pitchFamily="18" charset="0"/>
                <a:cs typeface="Times New Roman" pitchFamily="18" charset="0"/>
              </a:rPr>
              <a:t>a</a:t>
            </a:r>
            <a:r>
              <a:rPr lang="sr-Cyrl-RS" sz="1400" dirty="0" smtClean="0">
                <a:latin typeface="Times New Roman" pitchFamily="18" charset="0"/>
                <a:cs typeface="Times New Roman" pitchFamily="18" charset="0"/>
              </a:rPr>
              <a:t> да је инклузија корак напријед, 48% има одређене сумње, 6% тврди супротно. </a:t>
            </a:r>
            <a:br>
              <a:rPr lang="sr-Cyrl-RS" sz="1400" dirty="0" smtClean="0">
                <a:latin typeface="Times New Roman" pitchFamily="18" charset="0"/>
                <a:cs typeface="Times New Roman" pitchFamily="18" charset="0"/>
              </a:rPr>
            </a:br>
            <a:r>
              <a:rPr lang="sr-Cyrl-RS" sz="1400" dirty="0" smtClean="0">
                <a:latin typeface="Times New Roman" pitchFamily="18" charset="0"/>
                <a:cs typeface="Times New Roman" pitchFamily="18" charset="0"/>
              </a:rPr>
              <a:t/>
            </a:r>
            <a:br>
              <a:rPr lang="sr-Cyrl-RS" sz="1400" dirty="0" smtClean="0">
                <a:latin typeface="Times New Roman" pitchFamily="18" charset="0"/>
                <a:cs typeface="Times New Roman" pitchFamily="18" charset="0"/>
              </a:rPr>
            </a:br>
            <a:r>
              <a:rPr lang="sr-Cyrl-RS" sz="1400" dirty="0" smtClean="0">
                <a:latin typeface="Times New Roman" pitchFamily="18" charset="0"/>
                <a:cs typeface="Times New Roman" pitchFamily="18" charset="0"/>
              </a:rPr>
              <a:t/>
            </a:r>
            <a:br>
              <a:rPr lang="sr-Cyrl-RS" sz="1400" dirty="0" smtClean="0">
                <a:latin typeface="Times New Roman" pitchFamily="18" charset="0"/>
                <a:cs typeface="Times New Roman" pitchFamily="18" charset="0"/>
              </a:rPr>
            </a:br>
            <a:r>
              <a:rPr lang="sr-Cyrl-RS" sz="1400" dirty="0" smtClean="0">
                <a:latin typeface="Times New Roman" pitchFamily="18" charset="0"/>
                <a:cs typeface="Times New Roman" pitchFamily="18" charset="0"/>
              </a:rPr>
              <a:t/>
            </a:r>
            <a:br>
              <a:rPr lang="sr-Cyrl-RS" sz="1400" dirty="0" smtClean="0">
                <a:latin typeface="Times New Roman" pitchFamily="18" charset="0"/>
                <a:cs typeface="Times New Roman" pitchFamily="18" charset="0"/>
              </a:rPr>
            </a:br>
            <a:r>
              <a:rPr lang="bs-Latn-BA" sz="1400" dirty="0" smtClean="0">
                <a:latin typeface="Times New Roman" pitchFamily="18" charset="0"/>
                <a:cs typeface="Times New Roman" pitchFamily="18" charset="0"/>
              </a:rPr>
              <a:t>Истраживање објављено 2018. године на узорку од 654 наставника из Републике Српске указује да су ставови наставника оптимистичнији када је у путању инклузивно школовање ученика са сензомоторичким потешкоћама, а негативније мишљење имају о школовању ученика са психолошким потешкоћама. </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914400" y="3429000"/>
            <a:ext cx="54102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990600"/>
            <a:ext cx="8305800" cy="5562600"/>
          </a:xfrm>
        </p:spPr>
        <p:txBody>
          <a:bodyPr>
            <a:normAutofit fontScale="90000"/>
          </a:bodyPr>
          <a:lstStyle/>
          <a:p>
            <a:r>
              <a:rPr lang="sr-Cyrl-RS" sz="1800" dirty="0" smtClean="0">
                <a:latin typeface="Times New Roman" pitchFamily="18" charset="0"/>
                <a:cs typeface="Times New Roman" pitchFamily="18" charset="0"/>
              </a:rPr>
              <a:t>Закон о основном васпитању и образовању (“Службени гласник Републике Српске” бр. 44/17) Категорије и врсте нивоа ометености у физичком и психичком развоју:</a:t>
            </a:r>
            <a:br>
              <a:rPr lang="sr-Cyrl-RS" sz="1800" dirty="0" smtClean="0">
                <a:latin typeface="Times New Roman" pitchFamily="18" charset="0"/>
                <a:cs typeface="Times New Roman" pitchFamily="18" charset="0"/>
              </a:rPr>
            </a:br>
            <a:r>
              <a:rPr lang="sr-Cyrl-RS" sz="1800" dirty="0" smtClean="0">
                <a:latin typeface="Times New Roman" pitchFamily="18" charset="0"/>
                <a:cs typeface="Times New Roman" pitchFamily="18" charset="0"/>
              </a:rPr>
              <a:t>1. Ученици са оштећењем вида</a:t>
            </a:r>
            <a:br>
              <a:rPr lang="sr-Cyrl-RS" sz="1800" dirty="0" smtClean="0">
                <a:latin typeface="Times New Roman" pitchFamily="18" charset="0"/>
                <a:cs typeface="Times New Roman" pitchFamily="18" charset="0"/>
              </a:rPr>
            </a:br>
            <a:r>
              <a:rPr lang="sr-Cyrl-RS" sz="1800" dirty="0" smtClean="0">
                <a:latin typeface="Times New Roman" pitchFamily="18" charset="0"/>
                <a:cs typeface="Times New Roman" pitchFamily="18" charset="0"/>
              </a:rPr>
              <a:t>2. Ученици са оштећењем слуха</a:t>
            </a:r>
            <a:br>
              <a:rPr lang="sr-Cyrl-RS" sz="1800" dirty="0" smtClean="0">
                <a:latin typeface="Times New Roman" pitchFamily="18" charset="0"/>
                <a:cs typeface="Times New Roman" pitchFamily="18" charset="0"/>
              </a:rPr>
            </a:br>
            <a:r>
              <a:rPr lang="sr-Cyrl-RS" sz="1800" dirty="0" smtClean="0">
                <a:latin typeface="Times New Roman" pitchFamily="18" charset="0"/>
                <a:cs typeface="Times New Roman" pitchFamily="18" charset="0"/>
              </a:rPr>
              <a:t>3. Ученици са оштећењем у говорно-гласовној комуникацији</a:t>
            </a:r>
            <a:br>
              <a:rPr lang="sr-Cyrl-RS" sz="1800" dirty="0" smtClean="0">
                <a:latin typeface="Times New Roman" pitchFamily="18" charset="0"/>
                <a:cs typeface="Times New Roman" pitchFamily="18" charset="0"/>
              </a:rPr>
            </a:br>
            <a:r>
              <a:rPr lang="sr-Cyrl-RS" sz="1800" dirty="0" smtClean="0">
                <a:latin typeface="Times New Roman" pitchFamily="18" charset="0"/>
                <a:cs typeface="Times New Roman" pitchFamily="18" charset="0"/>
              </a:rPr>
              <a:t>4. Ученици са тјелесним оштећењима и хроничним обољењима</a:t>
            </a:r>
            <a:br>
              <a:rPr lang="sr-Cyrl-RS" sz="1800" dirty="0" smtClean="0">
                <a:latin typeface="Times New Roman" pitchFamily="18" charset="0"/>
                <a:cs typeface="Times New Roman" pitchFamily="18" charset="0"/>
              </a:rPr>
            </a:br>
            <a:r>
              <a:rPr lang="sr-Cyrl-RS" sz="1800" i="1" u="sng" dirty="0" smtClean="0">
                <a:latin typeface="Times New Roman" pitchFamily="18" charset="0"/>
                <a:cs typeface="Times New Roman" pitchFamily="18" charset="0"/>
              </a:rPr>
              <a:t>5. Ученици са интелектуалним оштећењима</a:t>
            </a:r>
            <a:r>
              <a:rPr lang="sr-Cyrl-RS" sz="1800" dirty="0" smtClean="0">
                <a:latin typeface="Times New Roman" pitchFamily="18" charset="0"/>
                <a:cs typeface="Times New Roman" pitchFamily="18" charset="0"/>
              </a:rPr>
              <a:t/>
            </a:r>
            <a:br>
              <a:rPr lang="sr-Cyrl-RS" sz="1800" dirty="0" smtClean="0">
                <a:latin typeface="Times New Roman" pitchFamily="18" charset="0"/>
                <a:cs typeface="Times New Roman" pitchFamily="18" charset="0"/>
              </a:rPr>
            </a:br>
            <a:r>
              <a:rPr lang="sr-Cyrl-RS" sz="1800" dirty="0" smtClean="0">
                <a:latin typeface="Times New Roman" pitchFamily="18" charset="0"/>
                <a:cs typeface="Times New Roman" pitchFamily="18" charset="0"/>
              </a:rPr>
              <a:t>6. Ученици са психичким поремећајима и обољењима</a:t>
            </a:r>
            <a:br>
              <a:rPr lang="sr-Cyrl-RS" sz="1800" dirty="0" smtClean="0">
                <a:latin typeface="Times New Roman" pitchFamily="18" charset="0"/>
                <a:cs typeface="Times New Roman" pitchFamily="18" charset="0"/>
              </a:rPr>
            </a:br>
            <a:r>
              <a:rPr lang="sr-Cyrl-RS" sz="1800" dirty="0" smtClean="0">
                <a:latin typeface="Times New Roman" pitchFamily="18" charset="0"/>
                <a:cs typeface="Times New Roman" pitchFamily="18" charset="0"/>
              </a:rPr>
              <a:t>7. Ученици са вишеструким сметњама  </a:t>
            </a:r>
            <a:r>
              <a:rPr lang="sr-Cyrl-RS" sz="1800" dirty="0" smtClean="0"/>
              <a:t/>
            </a:r>
            <a:br>
              <a:rPr lang="sr-Cyrl-RS" sz="1800" dirty="0" smtClean="0"/>
            </a:br>
            <a:r>
              <a:rPr lang="sr-Cyrl-RS" sz="1800" dirty="0" smtClean="0"/>
              <a:t/>
            </a:r>
            <a:br>
              <a:rPr lang="sr-Cyrl-RS" sz="1800" dirty="0" smtClean="0"/>
            </a:br>
            <a:r>
              <a:rPr lang="sr-Cyrl-RS" sz="1800" dirty="0" smtClean="0"/>
              <a:t/>
            </a:r>
            <a:br>
              <a:rPr lang="sr-Cyrl-RS" sz="1800" dirty="0" smtClean="0"/>
            </a:br>
            <a:r>
              <a:rPr lang="sr-Cyrl-RS" sz="1600" dirty="0" smtClean="0"/>
              <a:t>             </a:t>
            </a:r>
            <a:br>
              <a:rPr lang="sr-Cyrl-RS" sz="1600" dirty="0" smtClean="0"/>
            </a:br>
            <a:r>
              <a:rPr lang="sr-Cyrl-RS" sz="1600" dirty="0" smtClean="0"/>
              <a:t>             </a:t>
            </a:r>
            <a:r>
              <a:rPr lang="sr-Cyrl-RS" sz="1600" dirty="0" smtClean="0">
                <a:solidFill>
                  <a:schemeClr val="bg1"/>
                </a:solidFill>
              </a:rPr>
              <a:t>Лако оштећење интелекталног функционисања: </a:t>
            </a:r>
            <a:r>
              <a:rPr lang="sr-Cyrl-BA" sz="1600" dirty="0" smtClean="0">
                <a:solidFill>
                  <a:schemeClr val="bg1"/>
                </a:solidFill>
                <a:latin typeface="Times New Roman" pitchFamily="18" charset="0"/>
                <a:cs typeface="Times New Roman" pitchFamily="18" charset="0"/>
              </a:rPr>
              <a:t>69-50 </a:t>
            </a:r>
            <a:r>
              <a:rPr lang="sr-Latn-CS" sz="1600" dirty="0" smtClean="0">
                <a:solidFill>
                  <a:schemeClr val="bg1"/>
                </a:solidFill>
                <a:latin typeface="Times New Roman" pitchFamily="18" charset="0"/>
                <a:cs typeface="Times New Roman" pitchFamily="18" charset="0"/>
              </a:rPr>
              <a:t>IQ</a:t>
            </a:r>
            <a:r>
              <a:rPr lang="sr-Cyrl-RS" sz="1600" dirty="0" smtClean="0">
                <a:solidFill>
                  <a:schemeClr val="bg1"/>
                </a:solidFill>
              </a:rPr>
              <a:t/>
            </a:r>
            <a:br>
              <a:rPr lang="sr-Cyrl-RS" sz="1600" dirty="0" smtClean="0">
                <a:solidFill>
                  <a:schemeClr val="bg1"/>
                </a:solidFill>
              </a:rPr>
            </a:br>
            <a:r>
              <a:rPr lang="sr-Cyrl-RS" sz="1600" dirty="0" smtClean="0">
                <a:solidFill>
                  <a:schemeClr val="bg1"/>
                </a:solidFill>
              </a:rPr>
              <a:t>             Умјерено оштећење интелекталног функционисања:</a:t>
            </a:r>
            <a:r>
              <a:rPr lang="bs-Latn-BA" sz="1600" dirty="0" smtClean="0">
                <a:solidFill>
                  <a:schemeClr val="bg1"/>
                </a:solidFill>
              </a:rPr>
              <a:t>49-35 IQ</a:t>
            </a:r>
            <a:r>
              <a:rPr lang="sr-Cyrl-RS" sz="1600" dirty="0" smtClean="0">
                <a:solidFill>
                  <a:schemeClr val="bg1"/>
                </a:solidFill>
              </a:rPr>
              <a:t/>
            </a:r>
            <a:br>
              <a:rPr lang="sr-Cyrl-RS" sz="1600" dirty="0" smtClean="0">
                <a:solidFill>
                  <a:schemeClr val="bg1"/>
                </a:solidFill>
              </a:rPr>
            </a:br>
            <a:r>
              <a:rPr lang="sr-Cyrl-RS" sz="1600" dirty="0" smtClean="0">
                <a:solidFill>
                  <a:schemeClr val="bg1"/>
                </a:solidFill>
              </a:rPr>
              <a:t>             Теже оштећење интелекталног функционисања: </a:t>
            </a:r>
            <a:r>
              <a:rPr lang="bs-Latn-BA" sz="1600" dirty="0" smtClean="0">
                <a:solidFill>
                  <a:schemeClr val="bg1"/>
                </a:solidFill>
              </a:rPr>
              <a:t>34-20 IQ</a:t>
            </a:r>
            <a:r>
              <a:rPr lang="sr-Cyrl-RS" sz="1600" dirty="0" smtClean="0">
                <a:solidFill>
                  <a:schemeClr val="bg1"/>
                </a:solidFill>
              </a:rPr>
              <a:t> </a:t>
            </a:r>
            <a:br>
              <a:rPr lang="sr-Cyrl-RS" sz="1600" dirty="0" smtClean="0">
                <a:solidFill>
                  <a:schemeClr val="bg1"/>
                </a:solidFill>
              </a:rPr>
            </a:br>
            <a:r>
              <a:rPr lang="sr-Cyrl-RS" sz="1600" dirty="0" smtClean="0">
                <a:solidFill>
                  <a:schemeClr val="bg1"/>
                </a:solidFill>
              </a:rPr>
              <a:t>             Дубоко оштећење интелекталног функционисања:</a:t>
            </a:r>
            <a:r>
              <a:rPr lang="en-US" sz="1600" dirty="0" smtClean="0">
                <a:solidFill>
                  <a:schemeClr val="bg1"/>
                </a:solidFill>
              </a:rPr>
              <a:t> </a:t>
            </a:r>
            <a:r>
              <a:rPr lang="sr-Cyrl-RS" sz="1600" dirty="0" smtClean="0">
                <a:solidFill>
                  <a:schemeClr val="bg1"/>
                </a:solidFill>
              </a:rPr>
              <a:t>и</a:t>
            </a:r>
            <a:r>
              <a:rPr lang="sr-Cyrl-BA" sz="1600" dirty="0" smtClean="0">
                <a:solidFill>
                  <a:schemeClr val="bg1"/>
                </a:solidFill>
              </a:rPr>
              <a:t>спод 20</a:t>
            </a:r>
            <a:r>
              <a:rPr lang="sr-Cyrl-RS" sz="1600" dirty="0" smtClean="0">
                <a:solidFill>
                  <a:schemeClr val="bg1"/>
                </a:solidFill>
              </a:rPr>
              <a:t> </a:t>
            </a:r>
            <a:r>
              <a:rPr lang="bs-Latn-BA" sz="1600" dirty="0" smtClean="0">
                <a:solidFill>
                  <a:schemeClr val="bg1"/>
                </a:solidFill>
              </a:rPr>
              <a:t>IQ</a:t>
            </a:r>
            <a:r>
              <a:rPr lang="sr-Cyrl-RS" sz="1600" dirty="0" smtClean="0">
                <a:solidFill>
                  <a:schemeClr val="bg1"/>
                </a:solidFill>
              </a:rPr>
              <a:t> </a:t>
            </a:r>
            <a:r>
              <a:rPr lang="sr-Cyrl-RS" sz="1800" dirty="0" smtClean="0">
                <a:solidFill>
                  <a:schemeClr val="bg1"/>
                </a:solidFill>
              </a:rPr>
              <a:t/>
            </a:r>
            <a:br>
              <a:rPr lang="sr-Cyrl-RS" sz="1800" dirty="0" smtClean="0">
                <a:solidFill>
                  <a:schemeClr val="bg1"/>
                </a:solidFill>
              </a:rPr>
            </a:br>
            <a:r>
              <a:rPr lang="sr-Cyrl-RS" sz="1800" dirty="0" smtClean="0">
                <a:solidFill>
                  <a:schemeClr val="bg1"/>
                </a:solidFill>
              </a:rPr>
              <a:t/>
            </a:r>
            <a:br>
              <a:rPr lang="sr-Cyrl-RS" sz="1800" dirty="0" smtClean="0">
                <a:solidFill>
                  <a:schemeClr val="bg1"/>
                </a:solidFill>
              </a:rPr>
            </a:br>
            <a:r>
              <a:rPr lang="sr-Cyrl-RS" sz="1800" dirty="0" smtClean="0"/>
              <a:t/>
            </a:r>
            <a:br>
              <a:rPr lang="sr-Cyrl-RS" sz="1800" dirty="0" smtClean="0"/>
            </a:br>
            <a:r>
              <a:rPr lang="sr-Cyrl-RS" sz="1800" dirty="0" smtClean="0"/>
              <a:t/>
            </a:r>
            <a:br>
              <a:rPr lang="sr-Cyrl-RS" sz="1800" dirty="0" smtClean="0"/>
            </a:br>
            <a:r>
              <a:rPr lang="sr-Cyrl-BA" sz="1600" dirty="0" smtClean="0">
                <a:latin typeface="Times New Roman" pitchFamily="18" charset="0"/>
                <a:cs typeface="Times New Roman" pitchFamily="18" charset="0"/>
              </a:rPr>
              <a:t>Мониторинг инклузије: према подацима Републичког педагошког завода</a:t>
            </a:r>
            <a:r>
              <a:rPr lang="sr-Latn-CS" sz="1600" dirty="0" smtClean="0">
                <a:latin typeface="Times New Roman" pitchFamily="18" charset="0"/>
                <a:cs typeface="Times New Roman" pitchFamily="18" charset="0"/>
              </a:rPr>
              <a:t> Републике Српске у 18</a:t>
            </a:r>
            <a:r>
              <a:rPr lang="bs-Latn-BA" sz="1600" dirty="0" smtClean="0">
                <a:latin typeface="Times New Roman" pitchFamily="18" charset="0"/>
                <a:cs typeface="Times New Roman" pitchFamily="18" charset="0"/>
              </a:rPr>
              <a:t>0 од укупно 187</a:t>
            </a:r>
            <a:r>
              <a:rPr lang="sr-Latn-CS" sz="1600" dirty="0" smtClean="0">
                <a:latin typeface="Times New Roman" pitchFamily="18" charset="0"/>
                <a:cs typeface="Times New Roman" pitchFamily="18" charset="0"/>
              </a:rPr>
              <a:t> основних школа</a:t>
            </a:r>
            <a:r>
              <a:rPr lang="bs-Latn-BA" sz="1600" dirty="0" smtClean="0">
                <a:latin typeface="Times New Roman" pitchFamily="18" charset="0"/>
                <a:cs typeface="Times New Roman" pitchFamily="18" charset="0"/>
              </a:rPr>
              <a:t>, </a:t>
            </a:r>
            <a:r>
              <a:rPr lang="sr-Latn-CS" sz="1600" dirty="0" smtClean="0">
                <a:latin typeface="Times New Roman" pitchFamily="18" charset="0"/>
                <a:cs typeface="Times New Roman" pitchFamily="18" charset="0"/>
              </a:rPr>
              <a:t>школују се ученици са сметњама у развоју по принципима инклузије, </a:t>
            </a:r>
            <a:r>
              <a:rPr lang="bs-Latn-BA" sz="1600" dirty="0" smtClean="0">
                <a:latin typeface="Times New Roman" pitchFamily="18" charset="0"/>
                <a:cs typeface="Times New Roman" pitchFamily="18" charset="0"/>
              </a:rPr>
              <a:t>од 1412 ученика њих </a:t>
            </a:r>
            <a:r>
              <a:rPr lang="sr-Latn-CS" sz="1600" dirty="0" smtClean="0">
                <a:latin typeface="Times New Roman" pitchFamily="18" charset="0"/>
                <a:cs typeface="Times New Roman" pitchFamily="18" charset="0"/>
              </a:rPr>
              <a:t>559</a:t>
            </a:r>
            <a:r>
              <a:rPr lang="bs-Latn-BA" sz="1600" dirty="0" smtClean="0">
                <a:latin typeface="Times New Roman" pitchFamily="18" charset="0"/>
                <a:cs typeface="Times New Roman" pitchFamily="18" charset="0"/>
              </a:rPr>
              <a:t> су</a:t>
            </a:r>
            <a:r>
              <a:rPr lang="sr-Latn-CS" sz="1600" dirty="0" smtClean="0">
                <a:latin typeface="Times New Roman" pitchFamily="18" charset="0"/>
                <a:cs typeface="Times New Roman" pitchFamily="18" charset="0"/>
              </a:rPr>
              <a:t> учени</a:t>
            </a:r>
            <a:r>
              <a:rPr lang="bs-Latn-BA" sz="1600" dirty="0" smtClean="0">
                <a:latin typeface="Times New Roman" pitchFamily="18" charset="0"/>
                <a:cs typeface="Times New Roman" pitchFamily="18" charset="0"/>
              </a:rPr>
              <a:t>ци</a:t>
            </a:r>
            <a:r>
              <a:rPr lang="sr-Latn-CS" sz="1600" dirty="0" smtClean="0">
                <a:latin typeface="Times New Roman" pitchFamily="18" charset="0"/>
                <a:cs typeface="Times New Roman" pitchFamily="18" charset="0"/>
              </a:rPr>
              <a:t> са оштећењем интелектуалног функционисања. </a:t>
            </a:r>
            <a:r>
              <a:rPr lang="sr-Cyrl-BA" sz="1600" dirty="0" smtClean="0">
                <a:latin typeface="Times New Roman" pitchFamily="18" charset="0"/>
                <a:cs typeface="Times New Roman" pitchFamily="18" charset="0"/>
              </a:rPr>
              <a:t>Важно је нагласити да тај број није коначан јер и у групи ученика са вишеструким сметњама (198 ученика) налазе се и ученици са оштећењем интелектуалног функционсања. </a:t>
            </a:r>
            <a:r>
              <a:rPr lang="sr-Cyrl-RS" sz="1600" dirty="0" smtClean="0">
                <a:latin typeface="Times New Roman" pitchFamily="18" charset="0"/>
                <a:cs typeface="Times New Roman" pitchFamily="18" charset="0"/>
              </a:rPr>
              <a:t/>
            </a:r>
            <a:br>
              <a:rPr lang="sr-Cyrl-RS" sz="1600" dirty="0" smtClean="0">
                <a:latin typeface="Times New Roman" pitchFamily="18" charset="0"/>
                <a:cs typeface="Times New Roman" pitchFamily="18" charset="0"/>
              </a:rPr>
            </a:br>
            <a:r>
              <a:rPr lang="sr-Cyrl-RS" sz="1800" dirty="0" smtClean="0"/>
              <a:t/>
            </a:r>
            <a:br>
              <a:rPr lang="sr-Cyrl-RS" sz="1800" dirty="0" smtClean="0"/>
            </a:br>
            <a:r>
              <a:rPr lang="sr-Cyrl-RS" sz="1800" dirty="0" smtClean="0"/>
              <a:t/>
            </a:r>
            <a:br>
              <a:rPr lang="sr-Cyrl-RS" sz="1800" dirty="0" smtClean="0"/>
            </a:br>
            <a:endParaRPr 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838200"/>
          </a:xfrm>
        </p:spPr>
        <p:txBody>
          <a:bodyPr>
            <a:normAutofit fontScale="90000"/>
          </a:bodyPr>
          <a:lstStyle/>
          <a:p>
            <a:r>
              <a:rPr lang="sr-Cyrl-RS" dirty="0" smtClean="0">
                <a:solidFill>
                  <a:schemeClr val="accent2">
                    <a:lumMod val="60000"/>
                    <a:lumOff val="40000"/>
                  </a:schemeClr>
                </a:solidFill>
              </a:rPr>
              <a:t>Ученици са лаким оштећењем интелектуалног функционисања (</a:t>
            </a:r>
            <a:r>
              <a:rPr lang="sr-Latn-RS" dirty="0" smtClean="0">
                <a:solidFill>
                  <a:schemeClr val="accent2">
                    <a:lumMod val="60000"/>
                    <a:lumOff val="40000"/>
                  </a:schemeClr>
                </a:solidFill>
              </a:rPr>
              <a:t>F70)</a:t>
            </a:r>
            <a:endParaRPr lang="en-US" dirty="0">
              <a:solidFill>
                <a:schemeClr val="accent2">
                  <a:lumMod val="60000"/>
                  <a:lumOff val="40000"/>
                </a:schemeClr>
              </a:solidFill>
            </a:endParaRPr>
          </a:p>
        </p:txBody>
      </p:sp>
      <p:sp>
        <p:nvSpPr>
          <p:cNvPr id="4" name="TextBox 3"/>
          <p:cNvSpPr txBox="1"/>
          <p:nvPr/>
        </p:nvSpPr>
        <p:spPr>
          <a:xfrm>
            <a:off x="304800" y="1676400"/>
            <a:ext cx="8686800" cy="4401205"/>
          </a:xfrm>
          <a:prstGeom prst="rect">
            <a:avLst/>
          </a:prstGeom>
          <a:noFill/>
        </p:spPr>
        <p:txBody>
          <a:bodyPr wrap="square" rtlCol="0">
            <a:spAutoFit/>
          </a:bodyPr>
          <a:lstStyle/>
          <a:p>
            <a:r>
              <a:rPr lang="sr-Cyrl-RS" sz="1600" dirty="0" smtClean="0">
                <a:latin typeface="Times New Roman" pitchFamily="18" charset="0"/>
                <a:cs typeface="Times New Roman" pitchFamily="18" charset="0"/>
              </a:rPr>
              <a:t>У популацији ученика са интелектуалном ометеношћу 70-85% је ученика са лаким оштећењем интелектуалног функционисања. </a:t>
            </a:r>
          </a:p>
          <a:p>
            <a:r>
              <a:rPr lang="sr-Cyrl-RS" sz="1400" dirty="0" smtClean="0"/>
              <a:t>  </a:t>
            </a:r>
            <a:endParaRPr lang="sr-Cyrl-RS" dirty="0" smtClean="0"/>
          </a:p>
          <a:p>
            <a:endParaRPr lang="en-US" dirty="0" smtClean="0"/>
          </a:p>
          <a:p>
            <a:endParaRPr lang="en-US" dirty="0" smtClean="0"/>
          </a:p>
          <a:p>
            <a:r>
              <a:rPr lang="sr-Cyrl-RS" dirty="0" smtClean="0">
                <a:solidFill>
                  <a:schemeClr val="accent2">
                    <a:lumMod val="75000"/>
                  </a:schemeClr>
                </a:solidFill>
              </a:rPr>
              <a:t>КОГНИТИВНИ РАЗВОЈ</a:t>
            </a:r>
            <a:endParaRPr lang="en-US" dirty="0" smtClean="0"/>
          </a:p>
          <a:p>
            <a:pPr algn="just"/>
            <a:r>
              <a:rPr lang="bs-Cyrl-BA" sz="1600" dirty="0" smtClean="0">
                <a:latin typeface="Times New Roman" pitchFamily="18" charset="0"/>
                <a:cs typeface="Times New Roman" pitchFamily="18" charset="0"/>
              </a:rPr>
              <a:t>Интелигенција и мишљење заустављени су у једној од фаза развоја и интелектуално ометено дијете не може да достигне више нивое интелектуалног развоја. </a:t>
            </a:r>
          </a:p>
          <a:p>
            <a:pPr algn="just"/>
            <a:r>
              <a:rPr lang="bs-Latn-BA" sz="1600" dirty="0" smtClean="0">
                <a:latin typeface="Times New Roman" pitchFamily="18" charset="0"/>
                <a:cs typeface="Times New Roman" pitchFamily="18" charset="0"/>
              </a:rPr>
              <a:t>Задржавају се на стадијуму конкретних операција у мишљењу и скоро никада не достигне стадијум формалних операција који карактерише aпстракција у мишљењу. </a:t>
            </a:r>
            <a:endParaRPr lang="sr-Cyrl-RS" sz="1600" dirty="0" smtClean="0">
              <a:latin typeface="Times New Roman" pitchFamily="18" charset="0"/>
              <a:cs typeface="Times New Roman" pitchFamily="18" charset="0"/>
            </a:endParaRPr>
          </a:p>
          <a:p>
            <a:pPr algn="just"/>
            <a:r>
              <a:rPr lang="sr-Cyrl-BA" sz="1600" dirty="0" smtClean="0">
                <a:latin typeface="Times New Roman" pitchFamily="18" charset="0"/>
                <a:cs typeface="Times New Roman" pitchFamily="18" charset="0"/>
              </a:rPr>
              <a:t>Јавља се тешкоћа у примјени научених садржаја, бризи о себи, комуникацији и социјалним вјештинама. </a:t>
            </a:r>
          </a:p>
          <a:p>
            <a:pPr algn="just"/>
            <a:r>
              <a:rPr lang="sr-Cyrl-BA" sz="1600" dirty="0" smtClean="0">
                <a:latin typeface="Times New Roman" pitchFamily="18" charset="0"/>
                <a:cs typeface="Times New Roman" pitchFamily="18" charset="0"/>
              </a:rPr>
              <a:t>Сметње се јављају у процесу краткотрајног памћења, најчешће због неодговарајућих стратегија упамћивања. </a:t>
            </a:r>
          </a:p>
          <a:p>
            <a:pPr algn="just"/>
            <a:r>
              <a:rPr lang="sr-Cyrl-BA" sz="1600" dirty="0" smtClean="0">
                <a:latin typeface="Times New Roman" pitchFamily="18" charset="0"/>
                <a:cs typeface="Times New Roman" pitchFamily="18" charset="0"/>
              </a:rPr>
              <a:t>Спорије уче и брже заборављају. </a:t>
            </a:r>
            <a:endParaRPr lang="sr-Cyrl-RS" sz="1600" dirty="0" smtClean="0">
              <a:latin typeface="Times New Roman" pitchFamily="18" charset="0"/>
              <a:cs typeface="Times New Roman" pitchFamily="18" charset="0"/>
            </a:endParaRPr>
          </a:p>
          <a:p>
            <a:endParaRPr lang="sr-Cyrl-RS" dirty="0" smtClean="0"/>
          </a:p>
          <a:p>
            <a:endParaRPr lang="sr-Cyrl-R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1662</TotalTime>
  <Words>1611</Words>
  <Application>Microsoft Office PowerPoint</Application>
  <PresentationFormat>On-screen Show (4:3)</PresentationFormat>
  <Paragraphs>114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Urban</vt:lpstr>
      <vt:lpstr>ШКОЛОВАЊЕ УЧЕНИКА СА ЛАКИМ ОШТЕЋЕЊЕМ ИНТЕЛЕКТУАЛНОГ ФУНКЦИОНИСАЊА У РЕДОВНИМ ОДЈЕЉЕЊИМА РАЗРЕДНЕ НАСТАВЕ</vt:lpstr>
      <vt:lpstr>Slide 2</vt:lpstr>
      <vt:lpstr>Компетентност учитеља за рад са ученицима са лаким оштећењем интелектуалног функционисања</vt:lpstr>
      <vt:lpstr>Slide 4</vt:lpstr>
      <vt:lpstr>Slide 5</vt:lpstr>
      <vt:lpstr>Slide 6</vt:lpstr>
      <vt:lpstr>Промјене у ставовима наставника о школовању ученика са сметњама у развоју    У извјештају Мапирање инклузивне праксе у основном образовању у БиХ (2008) наставници су наводили сљедеће проблеме са којима се суочавају у раду са ученицима: не знају како радити и како прситупити ученику са посебним потребама, не знају колико наставних садржаја могу избацити, не знају како развити индивидуалне програме, не знају како оцијенити дјететов успјех, не вјерују у своју компетентност, плаше се да ће премало времена провести са осталим ученицима у одјељењу.    Мониторинг васпитања и образовања дјеце са сметњама у развоју у Републици Српској 2016/17. год. 46% анкетираних сматрa да је инклузија корак напријед, 48% има одређене сумње, 6% тврди супротно.     Истраживање објављено 2018. године на узорку од 654 наставника из Републике Српске указује да су ставови наставника оптимистичнији када је у путању инклузивно школовање ученика са сензомоторичким потешкоћама, а негативније мишљење имају о школовању ученика са психолошким потешкоћама. </vt:lpstr>
      <vt:lpstr>Закон о основном васпитању и образовању (“Службени гласник Републике Српске” бр. 44/17) Категорије и врсте нивоа ометености у физичком и психичком развоју: 1. Ученици са оштећењем вида 2. Ученици са оштећењем слуха 3. Ученици са оштећењем у говорно-гласовној комуникацији 4. Ученици са тјелесним оштећењима и хроничним обољењима 5. Ученици са интелектуалним оштећењима 6. Ученици са психичким поремећајима и обољењима 7. Ученици са вишеструким сметњама                                Лако оштећење интелекталног функционисања: 69-50 IQ              Умјерено оштећење интелекталног функционисања:49-35 IQ              Теже оштећење интелекталног функционисања: 34-20 IQ               Дубоко оштећење интелекталног функционисања: испод 20 IQ     Мониторинг инклузије: према подацима Републичког педагошког завода Републике Српске у 180 од укупно 187 основних школа, школују се ученици са сметњама у развоју по принципима инклузије, од 1412 ученика њих 559 су ученици са оштећењем интелектуалног функционисања. Важно је нагласити да тај број није коначан јер и у групи ученика са вишеструким сметњама (198 ученика) налазе се и ученици са оштећењем интелектуалног функционсања.    </vt:lpstr>
      <vt:lpstr>Ученици са лаким оштећењем интелектуалног функционисања (F70)</vt:lpstr>
      <vt:lpstr>Slide 10</vt:lpstr>
      <vt:lpstr>Потешкоће које прате васпитно-образовни рад са ученицима </vt:lpstr>
      <vt:lpstr>Индивидуални приступ у раду </vt:lpstr>
      <vt:lpstr>Slide 13</vt:lpstr>
      <vt:lpstr>Васпитно-образовни рад са ученицима са лаким  оштећењем интелектуалног функционисања </vt:lpstr>
      <vt:lpstr>Васпитно-образовни рад са ученицима са лаким оштећењем интелектуалног функционисања</vt:lpstr>
      <vt:lpstr>Васпитно-образовни рад са ученицима са лаким оштећењем интелектуалног функционисања</vt:lpstr>
      <vt:lpstr>Slide 17</vt:lpstr>
      <vt:lpstr>Slide 18</vt:lpstr>
      <vt:lpstr>Slide 19</vt:lpstr>
      <vt:lpstr>Slide 20</vt:lpstr>
      <vt:lpstr>Slide 21</vt:lpstr>
      <vt:lpstr>Slide 22</vt:lpstr>
    </vt:vector>
  </TitlesOfParts>
  <Company>Republicki pedagoski zavod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Стратегије рада у инклузивном одјељењу</dc:title>
  <dc:creator>Dajana Gluvic</dc:creator>
  <cp:lastModifiedBy>Dajana Gluvic</cp:lastModifiedBy>
  <cp:revision>141</cp:revision>
  <dcterms:created xsi:type="dcterms:W3CDTF">2019-07-31T11:13:12Z</dcterms:created>
  <dcterms:modified xsi:type="dcterms:W3CDTF">2019-09-17T10:25:34Z</dcterms:modified>
</cp:coreProperties>
</file>