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Default Extension="docx" ContentType="application/vnd.openxmlformats-officedocument.wordprocessingml.document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doc" ContentType="application/msword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93" r:id="rId2"/>
    <p:sldId id="280" r:id="rId3"/>
    <p:sldId id="257" r:id="rId4"/>
    <p:sldId id="287" r:id="rId5"/>
    <p:sldId id="258" r:id="rId6"/>
    <p:sldId id="266" r:id="rId7"/>
    <p:sldId id="281" r:id="rId8"/>
    <p:sldId id="298" r:id="rId9"/>
    <p:sldId id="297" r:id="rId10"/>
    <p:sldId id="265" r:id="rId11"/>
    <p:sldId id="270" r:id="rId12"/>
    <p:sldId id="271" r:id="rId13"/>
    <p:sldId id="272" r:id="rId14"/>
    <p:sldId id="284" r:id="rId15"/>
    <p:sldId id="285" r:id="rId16"/>
    <p:sldId id="300" r:id="rId17"/>
    <p:sldId id="273" r:id="rId18"/>
    <p:sldId id="274" r:id="rId19"/>
    <p:sldId id="302" r:id="rId20"/>
    <p:sldId id="275" r:id="rId21"/>
    <p:sldId id="308" r:id="rId22"/>
    <p:sldId id="310" r:id="rId23"/>
    <p:sldId id="283" r:id="rId24"/>
    <p:sldId id="269" r:id="rId25"/>
    <p:sldId id="314" r:id="rId26"/>
    <p:sldId id="263" r:id="rId27"/>
    <p:sldId id="264" r:id="rId28"/>
    <p:sldId id="290" r:id="rId29"/>
    <p:sldId id="311" r:id="rId30"/>
    <p:sldId id="323" r:id="rId31"/>
    <p:sldId id="312" r:id="rId32"/>
    <p:sldId id="316" r:id="rId33"/>
    <p:sldId id="320" r:id="rId34"/>
    <p:sldId id="325" r:id="rId35"/>
    <p:sldId id="262" r:id="rId36"/>
    <p:sldId id="259" r:id="rId37"/>
    <p:sldId id="268" r:id="rId38"/>
    <p:sldId id="289" r:id="rId39"/>
    <p:sldId id="260" r:id="rId40"/>
    <p:sldId id="288" r:id="rId41"/>
    <p:sldId id="291" r:id="rId42"/>
    <p:sldId id="286" r:id="rId43"/>
    <p:sldId id="322" r:id="rId44"/>
    <p:sldId id="276" r:id="rId45"/>
    <p:sldId id="278" r:id="rId46"/>
    <p:sldId id="318" r:id="rId47"/>
    <p:sldId id="277" r:id="rId48"/>
    <p:sldId id="261" r:id="rId49"/>
    <p:sldId id="279" r:id="rId50"/>
    <p:sldId id="295" r:id="rId51"/>
  </p:sldIdLst>
  <p:sldSz cx="12192000" cy="6858000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Умерени стил 2 – Наглашавање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Тематски стил 1 – Наглашавање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8FB837D-C827-4EFA-A057-4D05807E0F7C}" styleName="Тематски стил 1 – Наглашавање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284E427A-3D55-4303-BF80-6455036E1DE7}" styleName="Тематски стил 1 – Наглашавање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50" autoAdjust="0"/>
    <p:restoredTop sz="94660"/>
  </p:normalViewPr>
  <p:slideViewPr>
    <p:cSldViewPr snapToGrid="0">
      <p:cViewPr>
        <p:scale>
          <a:sx n="75" d="100"/>
          <a:sy n="75" d="100"/>
        </p:scale>
        <p:origin x="-534" y="-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image" Target="../media/image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CCD966-842F-41F2-B819-8D77B3AB2BDD}" type="datetimeFigureOut">
              <a:rPr lang="en-US" smtClean="0"/>
              <a:pPr/>
              <a:t>11/1/2015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B04530-14BA-48E1-AC74-9A7097EAA45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Чувар места за слику на слајду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3" name="Чувар места за напомене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4" name="Чувар места за број слај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F0519CD7-A68C-4788-A97A-9A9CAA5D6F22}" type="slidenum">
              <a:rPr lang="en-US" smtClean="0"/>
              <a:pPr>
                <a:defRPr/>
              </a:pPr>
              <a:t>50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Naslov slaj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sr-Latn-CS" smtClean="0"/>
              <a:t>Kliknite i uredite naslov mastera</a:t>
            </a:r>
            <a:endParaRPr lang="sr-Latn-CS"/>
          </a:p>
        </p:txBody>
      </p:sp>
      <p:sp>
        <p:nvSpPr>
          <p:cNvPr id="3" name="Podnaslov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sr-Latn-CS" smtClean="0"/>
              <a:t>Kliknite i uredite stil podnaslova mastera</a:t>
            </a:r>
            <a:endParaRPr lang="sr-Latn-CS"/>
          </a:p>
        </p:txBody>
      </p:sp>
      <p:sp>
        <p:nvSpPr>
          <p:cNvPr id="4" name="Čuvar mesta za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5D76-2E63-4DCA-AFB8-3CEFE4164EC2}" type="datetimeFigureOut">
              <a:rPr lang="sr-Latn-CS" smtClean="0"/>
              <a:pPr/>
              <a:t>1.11.2015</a:t>
            </a:fld>
            <a:endParaRPr lang="sr-Latn-CS"/>
          </a:p>
        </p:txBody>
      </p:sp>
      <p:sp>
        <p:nvSpPr>
          <p:cNvPr id="5" name="Čuvar mesta za podnožj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Čuvar mesta za broj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C9F33-7FAD-4DD1-BE81-00193C5A003D}" type="slidenum">
              <a:rPr lang="sr-Latn-CS" smtClean="0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xmlns="" val="24232760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slov i vertikaln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Kliknite i uredite naslov mastera</a:t>
            </a:r>
            <a:endParaRPr lang="sr-Latn-CS"/>
          </a:p>
        </p:txBody>
      </p:sp>
      <p:sp>
        <p:nvSpPr>
          <p:cNvPr id="3" name="Čuvar mesta za vertikalni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sr-Latn-CS" smtClean="0"/>
              <a:t>Kliknite i uredite tekst</a:t>
            </a:r>
          </a:p>
          <a:p>
            <a:pPr lvl="1"/>
            <a:r>
              <a:rPr lang="sr-Latn-CS" smtClean="0"/>
              <a:t>Drugi nivo</a:t>
            </a:r>
          </a:p>
          <a:p>
            <a:pPr lvl="2"/>
            <a:r>
              <a:rPr lang="sr-Latn-CS" smtClean="0"/>
              <a:t>Treći nivo</a:t>
            </a:r>
          </a:p>
          <a:p>
            <a:pPr lvl="3"/>
            <a:r>
              <a:rPr lang="sr-Latn-CS" smtClean="0"/>
              <a:t>Četvrti nivo</a:t>
            </a:r>
          </a:p>
          <a:p>
            <a:pPr lvl="4"/>
            <a:r>
              <a:rPr lang="sr-Latn-CS" smtClean="0"/>
              <a:t>Peti nivo</a:t>
            </a:r>
            <a:endParaRPr lang="sr-Latn-CS"/>
          </a:p>
        </p:txBody>
      </p:sp>
      <p:sp>
        <p:nvSpPr>
          <p:cNvPr id="4" name="Čuvar mesta za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5D76-2E63-4DCA-AFB8-3CEFE4164EC2}" type="datetimeFigureOut">
              <a:rPr lang="sr-Latn-CS" smtClean="0"/>
              <a:pPr/>
              <a:t>1.11.2015</a:t>
            </a:fld>
            <a:endParaRPr lang="sr-Latn-CS"/>
          </a:p>
        </p:txBody>
      </p:sp>
      <p:sp>
        <p:nvSpPr>
          <p:cNvPr id="5" name="Čuvar mesta za podnožj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Čuvar mesta za broj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C9F33-7FAD-4DD1-BE81-00193C5A003D}" type="slidenum">
              <a:rPr lang="sr-Latn-CS" smtClean="0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xmlns="" val="544739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ni naslov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ni naslov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sr-Latn-CS" smtClean="0"/>
              <a:t>Kliknite i uredite naslov mastera</a:t>
            </a:r>
            <a:endParaRPr lang="sr-Latn-CS"/>
          </a:p>
        </p:txBody>
      </p:sp>
      <p:sp>
        <p:nvSpPr>
          <p:cNvPr id="3" name="Čuvar mesta za vertikalni tekst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sr-Latn-CS" smtClean="0"/>
              <a:t>Kliknite i uredite tekst</a:t>
            </a:r>
          </a:p>
          <a:p>
            <a:pPr lvl="1"/>
            <a:r>
              <a:rPr lang="sr-Latn-CS" smtClean="0"/>
              <a:t>Drugi nivo</a:t>
            </a:r>
          </a:p>
          <a:p>
            <a:pPr lvl="2"/>
            <a:r>
              <a:rPr lang="sr-Latn-CS" smtClean="0"/>
              <a:t>Treći nivo</a:t>
            </a:r>
          </a:p>
          <a:p>
            <a:pPr lvl="3"/>
            <a:r>
              <a:rPr lang="sr-Latn-CS" smtClean="0"/>
              <a:t>Četvrti nivo</a:t>
            </a:r>
          </a:p>
          <a:p>
            <a:pPr lvl="4"/>
            <a:r>
              <a:rPr lang="sr-Latn-CS" smtClean="0"/>
              <a:t>Peti nivo</a:t>
            </a:r>
            <a:endParaRPr lang="sr-Latn-CS"/>
          </a:p>
        </p:txBody>
      </p:sp>
      <p:sp>
        <p:nvSpPr>
          <p:cNvPr id="4" name="Čuvar mesta za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5D76-2E63-4DCA-AFB8-3CEFE4164EC2}" type="datetimeFigureOut">
              <a:rPr lang="sr-Latn-CS" smtClean="0"/>
              <a:pPr/>
              <a:t>1.11.2015</a:t>
            </a:fld>
            <a:endParaRPr lang="sr-Latn-CS"/>
          </a:p>
        </p:txBody>
      </p:sp>
      <p:sp>
        <p:nvSpPr>
          <p:cNvPr id="5" name="Čuvar mesta za podnožj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Čuvar mesta za broj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C9F33-7FAD-4DD1-BE81-00193C5A003D}" type="slidenum">
              <a:rPr lang="sr-Latn-CS" smtClean="0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xmlns="" val="6347287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slov i sadržaj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Kliknite i uredite naslov mastera</a:t>
            </a:r>
            <a:endParaRPr lang="sr-Latn-CS"/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sr-Latn-CS" smtClean="0"/>
              <a:t>Kliknite i uredite tekst</a:t>
            </a:r>
          </a:p>
          <a:p>
            <a:pPr lvl="1"/>
            <a:r>
              <a:rPr lang="sr-Latn-CS" smtClean="0"/>
              <a:t>Drugi nivo</a:t>
            </a:r>
          </a:p>
          <a:p>
            <a:pPr lvl="2"/>
            <a:r>
              <a:rPr lang="sr-Latn-CS" smtClean="0"/>
              <a:t>Treći nivo</a:t>
            </a:r>
          </a:p>
          <a:p>
            <a:pPr lvl="3"/>
            <a:r>
              <a:rPr lang="sr-Latn-CS" smtClean="0"/>
              <a:t>Četvrti nivo</a:t>
            </a:r>
          </a:p>
          <a:p>
            <a:pPr lvl="4"/>
            <a:r>
              <a:rPr lang="sr-Latn-CS" smtClean="0"/>
              <a:t>Peti nivo</a:t>
            </a:r>
            <a:endParaRPr lang="sr-Latn-CS"/>
          </a:p>
        </p:txBody>
      </p:sp>
      <p:sp>
        <p:nvSpPr>
          <p:cNvPr id="4" name="Čuvar mesta za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5D76-2E63-4DCA-AFB8-3CEFE4164EC2}" type="datetimeFigureOut">
              <a:rPr lang="sr-Latn-CS" smtClean="0"/>
              <a:pPr/>
              <a:t>1.11.2015</a:t>
            </a:fld>
            <a:endParaRPr lang="sr-Latn-CS"/>
          </a:p>
        </p:txBody>
      </p:sp>
      <p:sp>
        <p:nvSpPr>
          <p:cNvPr id="5" name="Čuvar mesta za podnožj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Čuvar mesta za broj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C9F33-7FAD-4DD1-BE81-00193C5A003D}" type="slidenum">
              <a:rPr lang="sr-Latn-CS" smtClean="0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xmlns="" val="13397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aglavlje odelj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sr-Latn-CS" smtClean="0"/>
              <a:t>Kliknite i uredite naslov mastera</a:t>
            </a:r>
            <a:endParaRPr lang="sr-Latn-CS"/>
          </a:p>
        </p:txBody>
      </p:sp>
      <p:sp>
        <p:nvSpPr>
          <p:cNvPr id="3" name="Čuvar mesta za tekst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sr-Latn-CS" smtClean="0"/>
              <a:t>Kliknite i uredite tekst</a:t>
            </a:r>
          </a:p>
        </p:txBody>
      </p:sp>
      <p:sp>
        <p:nvSpPr>
          <p:cNvPr id="4" name="Čuvar mesta za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5D76-2E63-4DCA-AFB8-3CEFE4164EC2}" type="datetimeFigureOut">
              <a:rPr lang="sr-Latn-CS" smtClean="0"/>
              <a:pPr/>
              <a:t>1.11.2015</a:t>
            </a:fld>
            <a:endParaRPr lang="sr-Latn-CS"/>
          </a:p>
        </p:txBody>
      </p:sp>
      <p:sp>
        <p:nvSpPr>
          <p:cNvPr id="5" name="Čuvar mesta za podnožj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6" name="Čuvar mesta za broj slajd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C9F33-7FAD-4DD1-BE81-00193C5A003D}" type="slidenum">
              <a:rPr lang="sr-Latn-CS" smtClean="0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xmlns="" val="40666318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sadržaj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Kliknite i uredite naslov mastera</a:t>
            </a:r>
            <a:endParaRPr lang="sr-Latn-CS"/>
          </a:p>
        </p:txBody>
      </p:sp>
      <p:sp>
        <p:nvSpPr>
          <p:cNvPr id="3" name="Čuvar mesta za sadržaj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sr-Latn-CS" smtClean="0"/>
              <a:t>Kliknite i uredite tekst</a:t>
            </a:r>
          </a:p>
          <a:p>
            <a:pPr lvl="1"/>
            <a:r>
              <a:rPr lang="sr-Latn-CS" smtClean="0"/>
              <a:t>Drugi nivo</a:t>
            </a:r>
          </a:p>
          <a:p>
            <a:pPr lvl="2"/>
            <a:r>
              <a:rPr lang="sr-Latn-CS" smtClean="0"/>
              <a:t>Treći nivo</a:t>
            </a:r>
          </a:p>
          <a:p>
            <a:pPr lvl="3"/>
            <a:r>
              <a:rPr lang="sr-Latn-CS" smtClean="0"/>
              <a:t>Četvrti nivo</a:t>
            </a:r>
          </a:p>
          <a:p>
            <a:pPr lvl="4"/>
            <a:r>
              <a:rPr lang="sr-Latn-CS" smtClean="0"/>
              <a:t>Peti nivo</a:t>
            </a:r>
            <a:endParaRPr lang="sr-Latn-CS"/>
          </a:p>
        </p:txBody>
      </p:sp>
      <p:sp>
        <p:nvSpPr>
          <p:cNvPr id="4" name="Čuvar mesta za sadržaj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sr-Latn-CS" smtClean="0"/>
              <a:t>Kliknite i uredite tekst</a:t>
            </a:r>
          </a:p>
          <a:p>
            <a:pPr lvl="1"/>
            <a:r>
              <a:rPr lang="sr-Latn-CS" smtClean="0"/>
              <a:t>Drugi nivo</a:t>
            </a:r>
          </a:p>
          <a:p>
            <a:pPr lvl="2"/>
            <a:r>
              <a:rPr lang="sr-Latn-CS" smtClean="0"/>
              <a:t>Treći nivo</a:t>
            </a:r>
          </a:p>
          <a:p>
            <a:pPr lvl="3"/>
            <a:r>
              <a:rPr lang="sr-Latn-CS" smtClean="0"/>
              <a:t>Četvrti nivo</a:t>
            </a:r>
          </a:p>
          <a:p>
            <a:pPr lvl="4"/>
            <a:r>
              <a:rPr lang="sr-Latn-CS" smtClean="0"/>
              <a:t>Peti nivo</a:t>
            </a:r>
            <a:endParaRPr lang="sr-Latn-CS"/>
          </a:p>
        </p:txBody>
      </p:sp>
      <p:sp>
        <p:nvSpPr>
          <p:cNvPr id="5" name="Čuvar mesta za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5D76-2E63-4DCA-AFB8-3CEFE4164EC2}" type="datetimeFigureOut">
              <a:rPr lang="sr-Latn-CS" smtClean="0"/>
              <a:pPr/>
              <a:t>1.11.2015</a:t>
            </a:fld>
            <a:endParaRPr lang="sr-Latn-CS"/>
          </a:p>
        </p:txBody>
      </p:sp>
      <p:sp>
        <p:nvSpPr>
          <p:cNvPr id="6" name="Čuvar mesta za podnožj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7" name="Čuvar mesta za broj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C9F33-7FAD-4DD1-BE81-00193C5A003D}" type="slidenum">
              <a:rPr lang="sr-Latn-CS" smtClean="0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xmlns="" val="19277423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eđen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sr-Latn-CS" smtClean="0"/>
              <a:t>Kliknite i uredite naslov mastera</a:t>
            </a:r>
            <a:endParaRPr lang="sr-Latn-CS"/>
          </a:p>
        </p:txBody>
      </p:sp>
      <p:sp>
        <p:nvSpPr>
          <p:cNvPr id="3" name="Čuvar mesta za tekst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CS" smtClean="0"/>
              <a:t>Kliknite i uredite tekst</a:t>
            </a:r>
          </a:p>
        </p:txBody>
      </p:sp>
      <p:sp>
        <p:nvSpPr>
          <p:cNvPr id="4" name="Čuvar mesta za sadržaj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sr-Latn-CS" smtClean="0"/>
              <a:t>Kliknite i uredite tekst</a:t>
            </a:r>
          </a:p>
          <a:p>
            <a:pPr lvl="1"/>
            <a:r>
              <a:rPr lang="sr-Latn-CS" smtClean="0"/>
              <a:t>Drugi nivo</a:t>
            </a:r>
          </a:p>
          <a:p>
            <a:pPr lvl="2"/>
            <a:r>
              <a:rPr lang="sr-Latn-CS" smtClean="0"/>
              <a:t>Treći nivo</a:t>
            </a:r>
          </a:p>
          <a:p>
            <a:pPr lvl="3"/>
            <a:r>
              <a:rPr lang="sr-Latn-CS" smtClean="0"/>
              <a:t>Četvrti nivo</a:t>
            </a:r>
          </a:p>
          <a:p>
            <a:pPr lvl="4"/>
            <a:r>
              <a:rPr lang="sr-Latn-CS" smtClean="0"/>
              <a:t>Peti nivo</a:t>
            </a:r>
            <a:endParaRPr lang="sr-Latn-CS"/>
          </a:p>
        </p:txBody>
      </p:sp>
      <p:sp>
        <p:nvSpPr>
          <p:cNvPr id="5" name="Čuvar mesta za tekst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sr-Latn-CS" smtClean="0"/>
              <a:t>Kliknite i uredite tekst</a:t>
            </a:r>
          </a:p>
        </p:txBody>
      </p:sp>
      <p:sp>
        <p:nvSpPr>
          <p:cNvPr id="6" name="Čuvar mesta za sadržaj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sr-Latn-CS" smtClean="0"/>
              <a:t>Kliknite i uredite tekst</a:t>
            </a:r>
          </a:p>
          <a:p>
            <a:pPr lvl="1"/>
            <a:r>
              <a:rPr lang="sr-Latn-CS" smtClean="0"/>
              <a:t>Drugi nivo</a:t>
            </a:r>
          </a:p>
          <a:p>
            <a:pPr lvl="2"/>
            <a:r>
              <a:rPr lang="sr-Latn-CS" smtClean="0"/>
              <a:t>Treći nivo</a:t>
            </a:r>
          </a:p>
          <a:p>
            <a:pPr lvl="3"/>
            <a:r>
              <a:rPr lang="sr-Latn-CS" smtClean="0"/>
              <a:t>Četvrti nivo</a:t>
            </a:r>
          </a:p>
          <a:p>
            <a:pPr lvl="4"/>
            <a:r>
              <a:rPr lang="sr-Latn-CS" smtClean="0"/>
              <a:t>Peti nivo</a:t>
            </a:r>
            <a:endParaRPr lang="sr-Latn-CS"/>
          </a:p>
        </p:txBody>
      </p:sp>
      <p:sp>
        <p:nvSpPr>
          <p:cNvPr id="7" name="Čuvar mesta za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5D76-2E63-4DCA-AFB8-3CEFE4164EC2}" type="datetimeFigureOut">
              <a:rPr lang="sr-Latn-CS" smtClean="0"/>
              <a:pPr/>
              <a:t>1.11.2015</a:t>
            </a:fld>
            <a:endParaRPr lang="sr-Latn-CS"/>
          </a:p>
        </p:txBody>
      </p:sp>
      <p:sp>
        <p:nvSpPr>
          <p:cNvPr id="8" name="Čuvar mesta za podnožj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9" name="Čuvar mesta za broj slajd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C9F33-7FAD-4DD1-BE81-00193C5A003D}" type="slidenum">
              <a:rPr lang="sr-Latn-CS" smtClean="0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xmlns="" val="2278865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amo naslov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CS" smtClean="0"/>
              <a:t>Kliknite i uredite naslov mastera</a:t>
            </a:r>
            <a:endParaRPr lang="sr-Latn-CS"/>
          </a:p>
        </p:txBody>
      </p:sp>
      <p:sp>
        <p:nvSpPr>
          <p:cNvPr id="3" name="Čuvar mesta za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5D76-2E63-4DCA-AFB8-3CEFE4164EC2}" type="datetimeFigureOut">
              <a:rPr lang="sr-Latn-CS" smtClean="0"/>
              <a:pPr/>
              <a:t>1.11.2015</a:t>
            </a:fld>
            <a:endParaRPr lang="sr-Latn-CS"/>
          </a:p>
        </p:txBody>
      </p:sp>
      <p:sp>
        <p:nvSpPr>
          <p:cNvPr id="4" name="Čuvar mesta za podnožj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5" name="Čuvar mesta za broj slajd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C9F33-7FAD-4DD1-BE81-00193C5A003D}" type="slidenum">
              <a:rPr lang="sr-Latn-CS" smtClean="0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xmlns="" val="37191049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az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5D76-2E63-4DCA-AFB8-3CEFE4164EC2}" type="datetimeFigureOut">
              <a:rPr lang="sr-Latn-CS" smtClean="0"/>
              <a:pPr/>
              <a:t>1.11.2015</a:t>
            </a:fld>
            <a:endParaRPr lang="sr-Latn-CS"/>
          </a:p>
        </p:txBody>
      </p:sp>
      <p:sp>
        <p:nvSpPr>
          <p:cNvPr id="3" name="Čuvar mesta za podnožj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4" name="Čuvar mesta za broj slajd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C9F33-7FAD-4DD1-BE81-00193C5A003D}" type="slidenum">
              <a:rPr lang="sr-Latn-CS" smtClean="0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xmlns="" val="4710186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Sadržaj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CS" smtClean="0"/>
              <a:t>Kliknite i uredite naslov mastera</a:t>
            </a:r>
            <a:endParaRPr lang="sr-Latn-CS"/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sr-Latn-CS" smtClean="0"/>
              <a:t>Kliknite i uredite tekst</a:t>
            </a:r>
          </a:p>
          <a:p>
            <a:pPr lvl="1"/>
            <a:r>
              <a:rPr lang="sr-Latn-CS" smtClean="0"/>
              <a:t>Drugi nivo</a:t>
            </a:r>
          </a:p>
          <a:p>
            <a:pPr lvl="2"/>
            <a:r>
              <a:rPr lang="sr-Latn-CS" smtClean="0"/>
              <a:t>Treći nivo</a:t>
            </a:r>
          </a:p>
          <a:p>
            <a:pPr lvl="3"/>
            <a:r>
              <a:rPr lang="sr-Latn-CS" smtClean="0"/>
              <a:t>Četvrti nivo</a:t>
            </a:r>
          </a:p>
          <a:p>
            <a:pPr lvl="4"/>
            <a:r>
              <a:rPr lang="sr-Latn-CS" smtClean="0"/>
              <a:t>Peti nivo</a:t>
            </a:r>
            <a:endParaRPr lang="sr-Latn-CS"/>
          </a:p>
        </p:txBody>
      </p:sp>
      <p:sp>
        <p:nvSpPr>
          <p:cNvPr id="4" name="Čuvar mesta za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CS" smtClean="0"/>
              <a:t>Kliknite i uredite tekst</a:t>
            </a:r>
          </a:p>
        </p:txBody>
      </p:sp>
      <p:sp>
        <p:nvSpPr>
          <p:cNvPr id="5" name="Čuvar mesta za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5D76-2E63-4DCA-AFB8-3CEFE4164EC2}" type="datetimeFigureOut">
              <a:rPr lang="sr-Latn-CS" smtClean="0"/>
              <a:pPr/>
              <a:t>1.11.2015</a:t>
            </a:fld>
            <a:endParaRPr lang="sr-Latn-CS"/>
          </a:p>
        </p:txBody>
      </p:sp>
      <p:sp>
        <p:nvSpPr>
          <p:cNvPr id="6" name="Čuvar mesta za podnožj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7" name="Čuvar mesta za broj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C9F33-7FAD-4DD1-BE81-00193C5A003D}" type="slidenum">
              <a:rPr lang="sr-Latn-CS" smtClean="0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xmlns="" val="2765810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Slika sa natpis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sr-Latn-CS" smtClean="0"/>
              <a:t>Kliknite i uredite naslov mastera</a:t>
            </a:r>
            <a:endParaRPr lang="sr-Latn-CS"/>
          </a:p>
        </p:txBody>
      </p:sp>
      <p:sp>
        <p:nvSpPr>
          <p:cNvPr id="3" name="Čuvar mesta za slik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CS"/>
          </a:p>
        </p:txBody>
      </p:sp>
      <p:sp>
        <p:nvSpPr>
          <p:cNvPr id="4" name="Čuvar mesta za tekst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sr-Latn-CS" smtClean="0"/>
              <a:t>Kliknite i uredite tekst</a:t>
            </a:r>
          </a:p>
        </p:txBody>
      </p:sp>
      <p:sp>
        <p:nvSpPr>
          <p:cNvPr id="5" name="Čuvar mesta za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AC5D76-2E63-4DCA-AFB8-3CEFE4164EC2}" type="datetimeFigureOut">
              <a:rPr lang="sr-Latn-CS" smtClean="0"/>
              <a:pPr/>
              <a:t>1.11.2015</a:t>
            </a:fld>
            <a:endParaRPr lang="sr-Latn-CS"/>
          </a:p>
        </p:txBody>
      </p:sp>
      <p:sp>
        <p:nvSpPr>
          <p:cNvPr id="6" name="Čuvar mesta za podnožj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CS"/>
          </a:p>
        </p:txBody>
      </p:sp>
      <p:sp>
        <p:nvSpPr>
          <p:cNvPr id="7" name="Čuvar mesta za broj slajd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FC9F33-7FAD-4DD1-BE81-00193C5A003D}" type="slidenum">
              <a:rPr lang="sr-Latn-CS" smtClean="0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xmlns="" val="35834133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Čuvar mesta za naslov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sr-Latn-CS" smtClean="0"/>
              <a:t>Kliknite i uredite naslov mastera</a:t>
            </a:r>
            <a:endParaRPr lang="sr-Latn-CS"/>
          </a:p>
        </p:txBody>
      </p:sp>
      <p:sp>
        <p:nvSpPr>
          <p:cNvPr id="3" name="Čuvar mesta za tekst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sr-Latn-CS" smtClean="0"/>
              <a:t>Kliknite i uredite tekst</a:t>
            </a:r>
          </a:p>
          <a:p>
            <a:pPr lvl="1"/>
            <a:r>
              <a:rPr lang="sr-Latn-CS" smtClean="0"/>
              <a:t>Drugi nivo</a:t>
            </a:r>
          </a:p>
          <a:p>
            <a:pPr lvl="2"/>
            <a:r>
              <a:rPr lang="sr-Latn-CS" smtClean="0"/>
              <a:t>Treći nivo</a:t>
            </a:r>
          </a:p>
          <a:p>
            <a:pPr lvl="3"/>
            <a:r>
              <a:rPr lang="sr-Latn-CS" smtClean="0"/>
              <a:t>Četvrti nivo</a:t>
            </a:r>
          </a:p>
          <a:p>
            <a:pPr lvl="4"/>
            <a:r>
              <a:rPr lang="sr-Latn-CS" smtClean="0"/>
              <a:t>Peti nivo</a:t>
            </a:r>
            <a:endParaRPr lang="sr-Latn-CS"/>
          </a:p>
        </p:txBody>
      </p:sp>
      <p:sp>
        <p:nvSpPr>
          <p:cNvPr id="4" name="Čuvar mesta za datum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AC5D76-2E63-4DCA-AFB8-3CEFE4164EC2}" type="datetimeFigureOut">
              <a:rPr lang="sr-Latn-CS" smtClean="0"/>
              <a:pPr/>
              <a:t>1.11.2015</a:t>
            </a:fld>
            <a:endParaRPr lang="sr-Latn-CS"/>
          </a:p>
        </p:txBody>
      </p:sp>
      <p:sp>
        <p:nvSpPr>
          <p:cNvPr id="5" name="Čuvar mesta za podnožje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CS"/>
          </a:p>
        </p:txBody>
      </p:sp>
      <p:sp>
        <p:nvSpPr>
          <p:cNvPr id="6" name="Čuvar mesta za broj slajda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FC9F33-7FAD-4DD1-BE81-00193C5A003D}" type="slidenum">
              <a:rPr lang="sr-Latn-CS" smtClean="0"/>
              <a:pPr/>
              <a:t>‹#›</a:t>
            </a:fld>
            <a:endParaRPr lang="sr-Latn-CS"/>
          </a:p>
        </p:txBody>
      </p:sp>
    </p:spTree>
    <p:extLst>
      <p:ext uri="{BB962C8B-B14F-4D97-AF65-F5344CB8AC3E}">
        <p14:creationId xmlns:p14="http://schemas.microsoft.com/office/powerpoint/2010/main" xmlns="" val="2822742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package" Target="../embeddings/Microsoft_Office_Word_Document1.docx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jpe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3.bin"/><Relationship Id="rId4" Type="http://schemas.openxmlformats.org/officeDocument/2006/relationships/oleObject" Target="../embeddings/oleObject2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7" Type="http://schemas.openxmlformats.org/officeDocument/2006/relationships/image" Target="../media/image64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jpeg"/><Relationship Id="rId5" Type="http://schemas.openxmlformats.org/officeDocument/2006/relationships/image" Target="../media/image62.jpeg"/><Relationship Id="rId4" Type="http://schemas.openxmlformats.org/officeDocument/2006/relationships/image" Target="../media/image61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Microsoft_Office_Word_97_-_2003_Document1.doc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flipV="1">
            <a:off x="963084" y="3649663"/>
            <a:ext cx="10363200" cy="4445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63084" y="3684588"/>
            <a:ext cx="10363200" cy="9144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buFont typeface="Wingdings 2"/>
              <a:buNone/>
              <a:defRPr/>
            </a:pPr>
            <a:endParaRPr lang="en-US" dirty="0"/>
          </a:p>
        </p:txBody>
      </p:sp>
      <p:pic>
        <p:nvPicPr>
          <p:cNvPr id="1027" name="Picture 3" descr="C:\Documents and Settings\Computer\Desktop\slike za prezentaciju inkluzija\images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9" name="Rectangle 8"/>
          <p:cNvSpPr/>
          <p:nvPr/>
        </p:nvSpPr>
        <p:spPr>
          <a:xfrm rot="20613702">
            <a:off x="1117124" y="3464184"/>
            <a:ext cx="9049032" cy="2585323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r-Cyrl-BA" sz="2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r-Cyrl-BA" sz="2400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Cyrl-RS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МР </a:t>
            </a:r>
            <a:r>
              <a:rPr lang="sr-Cyrl-BA" sz="2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СЛАЂАНА ВИЛОТИЋ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Cyrl-BA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ИНСПЕКТОР-ПРОСВЈЕТНИ </a:t>
            </a:r>
            <a:r>
              <a:rPr lang="sr-Cyrl-BA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САВЈЕТНИК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Cyrl-BA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Cyrl-BA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                                            </a:t>
            </a:r>
            <a:r>
              <a:rPr lang="sr-Cyrl-R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ОКТОБАР</a:t>
            </a:r>
            <a:r>
              <a:rPr lang="sr-Cyrl-BA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</a:t>
            </a:r>
            <a:r>
              <a:rPr lang="sr-Cyrl-BA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201</a:t>
            </a:r>
            <a:r>
              <a:rPr lang="en-US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5</a:t>
            </a:r>
            <a:r>
              <a:rPr lang="sr-Cyrl-BA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. ГОДИНЕ</a:t>
            </a:r>
            <a:endParaRPr lang="sr-Latn-CS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sr-Latn-CS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Latn-CS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     </a:t>
            </a:r>
            <a:r>
              <a:rPr lang="sr-Cyrl-R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                                            </a:t>
            </a:r>
            <a:r>
              <a:rPr lang="sr-Latn-CS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</a:rPr>
              <a:t>s.vilotic@rpz-rs.org</a:t>
            </a:r>
            <a:endParaRPr lang="sr-Latn-CS" b="1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</a:endParaRPr>
          </a:p>
        </p:txBody>
      </p:sp>
      <p:sp>
        <p:nvSpPr>
          <p:cNvPr id="6151" name="TextBox 6"/>
          <p:cNvSpPr txBox="1">
            <a:spLocks noChangeArrowheads="1"/>
          </p:cNvSpPr>
          <p:nvPr/>
        </p:nvSpPr>
        <p:spPr bwMode="auto">
          <a:xfrm>
            <a:off x="7683742" y="147120"/>
            <a:ext cx="433259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sr-Cyrl-CS" b="1" i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РЕПУБЛИЧКИ </a:t>
            </a:r>
            <a:r>
              <a:rPr lang="sr-Cyrl-CS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ПЕДАГОШКИ  ЗАВОД</a:t>
            </a:r>
            <a:endParaRPr lang="en-US" b="1" i="1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32" name="Rectangle 9"/>
          <p:cNvSpPr>
            <a:spLocks noChangeArrowheads="1"/>
          </p:cNvSpPr>
          <p:nvPr/>
        </p:nvSpPr>
        <p:spPr bwMode="auto">
          <a:xfrm rot="20775845">
            <a:off x="6221009" y="2888065"/>
            <a:ext cx="28448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sr-Cyrl-CS" b="1" i="1" dirty="0" smtClean="0">
                <a:latin typeface="Verdana" pitchFamily="34" charset="0"/>
              </a:rPr>
              <a:t>СЕМИНАР </a:t>
            </a:r>
          </a:p>
          <a:p>
            <a:pPr algn="ctr">
              <a:defRPr/>
            </a:pPr>
            <a:r>
              <a:rPr lang="sr-Cyrl-CS" b="1" i="1" dirty="0" smtClean="0">
                <a:latin typeface="Verdana" pitchFamily="34" charset="0"/>
              </a:rPr>
              <a:t> ЗА ВОДИТЕЉЕ </a:t>
            </a:r>
          </a:p>
          <a:p>
            <a:pPr algn="ctr">
              <a:defRPr/>
            </a:pPr>
            <a:r>
              <a:rPr lang="sr-Cyrl-CS" b="1" i="1" dirty="0" smtClean="0">
                <a:latin typeface="Verdana" pitchFamily="34" charset="0"/>
              </a:rPr>
              <a:t>У</a:t>
            </a:r>
          </a:p>
          <a:p>
            <a:pPr algn="ctr">
              <a:defRPr/>
            </a:pPr>
            <a:r>
              <a:rPr lang="sr-Cyrl-CS" b="1" i="1" dirty="0" smtClean="0">
                <a:latin typeface="Verdana" pitchFamily="34" charset="0"/>
              </a:rPr>
              <a:t> ПРОДУЖЕНОМ БОРАВКУ</a:t>
            </a:r>
            <a:endParaRPr lang="en-US" b="1" i="1" dirty="0">
              <a:latin typeface="Verdana" pitchFamily="34" charset="0"/>
            </a:endParaRPr>
          </a:p>
        </p:txBody>
      </p:sp>
      <p:sp>
        <p:nvSpPr>
          <p:cNvPr id="6155" name="AutoShape 11"/>
          <p:cNvSpPr>
            <a:spLocks noChangeArrowheads="1"/>
          </p:cNvSpPr>
          <p:nvPr/>
        </p:nvSpPr>
        <p:spPr bwMode="auto">
          <a:xfrm rot="20968434" flipH="1">
            <a:off x="4306063" y="3716084"/>
            <a:ext cx="1655686" cy="633608"/>
          </a:xfrm>
          <a:prstGeom prst="wedgeEllipseCallout">
            <a:avLst>
              <a:gd name="adj1" fmla="val 70845"/>
              <a:gd name="adj2" fmla="val -22831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defRPr/>
            </a:pPr>
            <a:r>
              <a:rPr lang="sr-Cyrl-R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ПРОГРАМ 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sr-Cyrl-R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</a:t>
            </a:r>
            <a:r>
              <a:rPr lang="sr-Cyrl-R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</a:t>
            </a:r>
          </a:p>
          <a:p>
            <a:pPr algn="ctr">
              <a:defRPr/>
            </a:pPr>
            <a:endParaRPr lang="sr-Cyrl-R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>
              <a:defRPr/>
            </a:pPr>
            <a:endParaRPr lang="en-US" sz="1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4" name="Text Box 15"/>
          <p:cNvSpPr txBox="1">
            <a:spLocks noChangeArrowheads="1"/>
          </p:cNvSpPr>
          <p:nvPr/>
        </p:nvSpPr>
        <p:spPr bwMode="auto">
          <a:xfrm>
            <a:off x="3128434" y="575151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 rot="20653258">
            <a:off x="4748576" y="6034422"/>
            <a:ext cx="1921616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r>
              <a:rPr lang="sr-Latn-R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el. </a:t>
            </a:r>
            <a:r>
              <a:rPr lang="sr-Latn-R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058/210-390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Rectangle 11"/>
          <p:cNvSpPr/>
          <p:nvPr/>
        </p:nvSpPr>
        <p:spPr>
          <a:xfrm rot="20919297">
            <a:off x="2772986" y="1303605"/>
            <a:ext cx="381651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ПРОДУЖЕНИ БОРАВАК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специфичан облик проширеног програма рада у основној школи</a:t>
            </a:r>
            <a:endParaRPr lang="en-US" b="1" dirty="0"/>
          </a:p>
        </p:txBody>
      </p:sp>
      <p:graphicFrame>
        <p:nvGraphicFramePr>
          <p:cNvPr id="14" name="Object 13"/>
          <p:cNvGraphicFramePr>
            <a:graphicFrameLocks noChangeAspect="1"/>
          </p:cNvGraphicFramePr>
          <p:nvPr/>
        </p:nvGraphicFramePr>
        <p:xfrm>
          <a:off x="3563815" y="3932605"/>
          <a:ext cx="914400" cy="771525"/>
        </p:xfrm>
        <a:graphic>
          <a:graphicData uri="http://schemas.openxmlformats.org/presentationml/2006/ole">
            <p:oleObj spid="_x0000_s1027" name="Document" showAsIcon="1" r:id="rId4" imgW="914400" imgH="771480" progId="Word.Document.12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92428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lvl="0" algn="ctr">
              <a:lnSpc>
                <a:spcPct val="107000"/>
              </a:lnSpc>
              <a:spcBef>
                <a:spcPts val="1000"/>
              </a:spcBef>
            </a:pPr>
            <a:r>
              <a:rPr lang="sr-Latn-CS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sr-Latn-CS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Latn-CS" sz="18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sr-Latn-CS" sz="18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Latn-CS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sr-Latn-CS" sz="1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s-Cyrl-BA" sz="31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Организација рада у продуженом боравку</a:t>
            </a:r>
            <a:r>
              <a:rPr lang="bs-Cyrl-BA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s-Cyrl-BA" sz="18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sr-Latn-CS" dirty="0"/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838200" y="695460"/>
            <a:ext cx="10515600" cy="5733916"/>
          </a:xfrm>
        </p:spPr>
        <p:txBody>
          <a:bodyPr>
            <a:normAutofit lnSpcReduction="10000"/>
          </a:bodyPr>
          <a:lstStyle/>
          <a:p>
            <a:pPr>
              <a:lnSpc>
                <a:spcPct val="107000"/>
              </a:lnSpc>
            </a:pP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Оквирно</a:t>
            </a:r>
            <a:r>
              <a:rPr lang="bs-Cyrl-B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радно вријеме у ПБ од 6</a:t>
            </a:r>
            <a:r>
              <a:rPr lang="sr-Latn-R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bs-Cyrl-B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 до 17</a:t>
            </a:r>
            <a:r>
              <a:rPr lang="sr-Latn-R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bs-Cyrl-B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 часова.</a:t>
            </a:r>
          </a:p>
          <a:p>
            <a:pPr>
              <a:lnSpc>
                <a:spcPct val="107000"/>
              </a:lnSpc>
            </a:pPr>
            <a:r>
              <a:rPr lang="bs-Cyrl-B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Радно вријеме водитеља ПБ 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је 8 сати дневно од чега </a:t>
            </a:r>
            <a:r>
              <a:rPr lang="bs-Cyrl-B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сати непосредног рада са дјецом</a:t>
            </a:r>
            <a:r>
              <a:rPr lang="sr-Latn-C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C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могуће преклапање радног времена водитеља).</a:t>
            </a:r>
          </a:p>
          <a:p>
            <a:pPr marL="0" indent="0">
              <a:lnSpc>
                <a:spcPct val="107000"/>
              </a:lnSpc>
              <a:buNone/>
            </a:pPr>
            <a:endParaRPr lang="bs-Cyrl-BA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bs-Cyrl-B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Дневни распоред рада у ПБ условљен је:</a:t>
            </a:r>
          </a:p>
          <a:p>
            <a:pPr marL="0" lvl="0" indent="0">
              <a:lnSpc>
                <a:spcPct val="107000"/>
              </a:lnSpc>
              <a:buNone/>
            </a:pPr>
            <a:r>
              <a:rPr lang="bs-Cyrl-B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почетком и завршетком редовне наставе,</a:t>
            </a:r>
          </a:p>
          <a:p>
            <a:pPr marL="0" lvl="0" indent="0">
              <a:lnSpc>
                <a:spcPct val="107000"/>
              </a:lnSpc>
              <a:buNone/>
            </a:pPr>
            <a:r>
              <a:rPr lang="bs-Cyrl-B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потребним временом које дјеца треба да проведу у боравку,</a:t>
            </a:r>
          </a:p>
          <a:p>
            <a:pPr marL="0" lvl="0" indent="0">
              <a:lnSpc>
                <a:spcPct val="107000"/>
              </a:lnSpc>
              <a:buNone/>
            </a:pPr>
            <a:r>
              <a:rPr lang="bs-Cyrl-B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врстом и величином групе,</a:t>
            </a:r>
          </a:p>
          <a:p>
            <a:pPr marL="0" lvl="0" indent="0">
              <a:lnSpc>
                <a:spcPct val="107000"/>
              </a:lnSpc>
              <a:buNone/>
            </a:pPr>
            <a:r>
              <a:rPr lang="bs-Cyrl-B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постојањем вишенамјенског простора за продужени боравак.</a:t>
            </a:r>
          </a:p>
          <a:p>
            <a:pPr marL="0" lvl="0" indent="0">
              <a:lnSpc>
                <a:spcPct val="107000"/>
              </a:lnSpc>
              <a:buNone/>
            </a:pPr>
            <a:endParaRPr lang="bs-Cyrl-BA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sr-Cyrl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Планирати оквирно (различито) вријеме пријема дјеце у ПБ, усмјерених активности - учења, израде домаће задаће, слободних активности.</a:t>
            </a:r>
            <a:endParaRPr lang="sr-Latn-C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9217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90153"/>
            <a:ext cx="10515600" cy="682580"/>
          </a:xfrm>
        </p:spPr>
        <p:txBody>
          <a:bodyPr>
            <a:normAutofit/>
          </a:bodyPr>
          <a:lstStyle/>
          <a:p>
            <a:pPr algn="ctr"/>
            <a:r>
              <a:rPr lang="bs-Cyrl-B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 радног времена продуженог боравка</a:t>
            </a:r>
            <a:endParaRPr lang="sr-Latn-C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Čuvar mesta za sadržaj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729907270"/>
              </p:ext>
            </p:extLst>
          </p:nvPr>
        </p:nvGraphicFramePr>
        <p:xfrm>
          <a:off x="876299" y="1171800"/>
          <a:ext cx="10249973" cy="4892642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1512119"/>
                <a:gridCol w="1186591"/>
                <a:gridCol w="2310178"/>
                <a:gridCol w="1711631"/>
                <a:gridCol w="1601091"/>
                <a:gridCol w="1928363"/>
              </a:tblGrid>
              <a:tr h="61818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 smtClean="0">
                          <a:effectLst/>
                        </a:rPr>
                        <a:t>Почетак/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 smtClean="0">
                          <a:effectLst/>
                        </a:rPr>
                        <a:t>завршетак </a:t>
                      </a:r>
                      <a:r>
                        <a:rPr lang="sr-Cyrl-CS" sz="2000" dirty="0">
                          <a:effectLst/>
                        </a:rPr>
                        <a:t>рада боравка</a:t>
                      </a:r>
                      <a:endParaRPr lang="sr-Latn-CS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>
                          <a:effectLst/>
                        </a:rPr>
                        <a:t> 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CS" sz="2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 smtClean="0">
                          <a:effectLst/>
                        </a:rPr>
                        <a:t>Пријем </a:t>
                      </a:r>
                      <a:r>
                        <a:rPr lang="sr-Cyrl-CS" sz="2000" dirty="0">
                          <a:effectLst/>
                        </a:rPr>
                        <a:t>дјеце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sr-Cyrl-CS" sz="2000">
                          <a:effectLst/>
                        </a:rPr>
                        <a:t> </a:t>
                      </a:r>
                      <a:endParaRPr lang="sr-Latn-CS" sz="2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effectLst/>
                        </a:rPr>
                        <a:t>Почетак наставе</a:t>
                      </a:r>
                      <a:endParaRPr lang="sr-Latn-CS" sz="2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effectLst/>
                        </a:rPr>
                        <a:t> </a:t>
                      </a:r>
                      <a:endParaRPr lang="sr-Latn-C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CS" sz="2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 smtClean="0">
                          <a:effectLst/>
                        </a:rPr>
                        <a:t>Боравак</a:t>
                      </a:r>
                      <a:endParaRPr lang="sr-Latn-CS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>
                          <a:effectLst/>
                        </a:rPr>
                        <a:t>на настави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effectLst/>
                        </a:rPr>
                        <a:t>Вријеме</a:t>
                      </a:r>
                      <a:endParaRPr lang="sr-Latn-CS" sz="2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effectLst/>
                        </a:rPr>
                        <a:t>проведено</a:t>
                      </a:r>
                      <a:endParaRPr lang="sr-Latn-CS" sz="20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effectLst/>
                        </a:rPr>
                        <a:t>у боравку</a:t>
                      </a:r>
                      <a:endParaRPr lang="sr-Latn-C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>
                          <a:effectLst/>
                        </a:rPr>
                        <a:t> </a:t>
                      </a:r>
                      <a:endParaRPr lang="sr-Latn-CS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sr-Cyrl-CS" sz="2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 smtClean="0">
                          <a:effectLst/>
                        </a:rPr>
                        <a:t>Одлазак </a:t>
                      </a:r>
                      <a:r>
                        <a:rPr lang="sr-Cyrl-CS" sz="2000" dirty="0">
                          <a:effectLst/>
                        </a:rPr>
                        <a:t>дјеце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08546">
                <a:tc>
                  <a:txBody>
                    <a:bodyPr/>
                    <a:lstStyle/>
                    <a:p>
                      <a:pPr marL="169545" algn="ctr">
                        <a:spcAft>
                          <a:spcPts val="0"/>
                        </a:spcAft>
                      </a:pPr>
                      <a:endParaRPr lang="sr-Cyrl-CS" sz="2400" dirty="0" smtClean="0">
                        <a:effectLst/>
                      </a:endParaRPr>
                    </a:p>
                    <a:p>
                      <a:pPr marL="169545" algn="ctr">
                        <a:spcAft>
                          <a:spcPts val="0"/>
                        </a:spcAft>
                      </a:pPr>
                      <a:r>
                        <a:rPr lang="sr-Cyrl-CS" sz="2400" dirty="0" smtClean="0">
                          <a:effectLst/>
                        </a:rPr>
                        <a:t>6</a:t>
                      </a:r>
                      <a:r>
                        <a:rPr lang="sr-Latn-RS" sz="2400" dirty="0" smtClean="0">
                          <a:effectLst/>
                        </a:rPr>
                        <a:t>:</a:t>
                      </a:r>
                      <a:r>
                        <a:rPr lang="sr-Cyrl-CS" sz="2400" dirty="0" smtClean="0">
                          <a:effectLst/>
                        </a:rPr>
                        <a:t>30</a:t>
                      </a:r>
                      <a:endParaRPr lang="sr-Latn-C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 smtClean="0">
                          <a:effectLst/>
                        </a:rPr>
                        <a:t>6</a:t>
                      </a:r>
                      <a:r>
                        <a:rPr lang="sr-Latn-RS" sz="2400" dirty="0" smtClean="0">
                          <a:effectLst/>
                        </a:rPr>
                        <a:t>:</a:t>
                      </a:r>
                      <a:r>
                        <a:rPr lang="sr-Cyrl-CS" sz="2400" dirty="0" smtClean="0">
                          <a:effectLst/>
                        </a:rPr>
                        <a:t>30</a:t>
                      </a:r>
                      <a:endParaRPr lang="sr-Latn-C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 smtClean="0">
                          <a:effectLst/>
                        </a:rPr>
                        <a:t>7</a:t>
                      </a:r>
                      <a:r>
                        <a:rPr lang="sr-Latn-RS" sz="2400" dirty="0" smtClean="0">
                          <a:effectLst/>
                        </a:rPr>
                        <a:t>:</a:t>
                      </a:r>
                      <a:r>
                        <a:rPr lang="sr-Cyrl-CS" sz="2400" dirty="0" smtClean="0">
                          <a:effectLst/>
                        </a:rPr>
                        <a:t>00 </a:t>
                      </a:r>
                      <a:r>
                        <a:rPr lang="sr-Cyrl-CS" sz="2400" dirty="0">
                          <a:effectLst/>
                        </a:rPr>
                        <a:t>или </a:t>
                      </a:r>
                      <a:r>
                        <a:rPr lang="sr-Cyrl-CS" sz="2400" dirty="0" smtClean="0">
                          <a:effectLst/>
                        </a:rPr>
                        <a:t>7</a:t>
                      </a:r>
                      <a:r>
                        <a:rPr lang="sr-Latn-RS" sz="2400" dirty="0" smtClean="0">
                          <a:effectLst/>
                        </a:rPr>
                        <a:t>:</a:t>
                      </a:r>
                      <a:r>
                        <a:rPr lang="sr-Cyrl-CS" sz="2400" dirty="0" smtClean="0">
                          <a:effectLst/>
                        </a:rPr>
                        <a:t>30</a:t>
                      </a:r>
                      <a:endParaRPr lang="sr-Latn-C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effectLst/>
                        </a:rPr>
                        <a:t>3 - 4 сата</a:t>
                      </a:r>
                      <a:endParaRPr lang="sr-Latn-C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93345" algn="ctr">
                        <a:spcAft>
                          <a:spcPts val="0"/>
                        </a:spcAft>
                      </a:pPr>
                      <a:r>
                        <a:rPr lang="sr-Cyrl-CS" sz="2400">
                          <a:effectLst/>
                        </a:rPr>
                        <a:t>4 - 5 сати</a:t>
                      </a:r>
                      <a:endParaRPr lang="sr-Latn-C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CS" sz="24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 smtClean="0">
                          <a:effectLst/>
                        </a:rPr>
                        <a:t>15</a:t>
                      </a:r>
                      <a:r>
                        <a:rPr lang="sr-Latn-RS" sz="2400" dirty="0" smtClean="0">
                          <a:effectLst/>
                        </a:rPr>
                        <a:t>:</a:t>
                      </a:r>
                      <a:r>
                        <a:rPr lang="sr-Cyrl-CS" sz="2400" dirty="0" smtClean="0">
                          <a:effectLst/>
                        </a:rPr>
                        <a:t>00-15</a:t>
                      </a:r>
                      <a:r>
                        <a:rPr lang="sr-Latn-RS" sz="2400" dirty="0" smtClean="0">
                          <a:effectLst/>
                        </a:rPr>
                        <a:t>:</a:t>
                      </a:r>
                      <a:r>
                        <a:rPr lang="sr-Cyrl-CS" sz="2400" dirty="0" smtClean="0">
                          <a:effectLst/>
                        </a:rPr>
                        <a:t>30</a:t>
                      </a:r>
                      <a:endParaRPr lang="sr-Latn-CS" sz="2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effectLst/>
                        </a:rPr>
                        <a:t> </a:t>
                      </a:r>
                      <a:endParaRPr lang="sr-Latn-C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42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effectLst/>
                        </a:rPr>
                        <a:t> </a:t>
                      </a:r>
                      <a:endParaRPr lang="sr-Latn-C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 smtClean="0">
                          <a:effectLst/>
                        </a:rPr>
                        <a:t>7</a:t>
                      </a:r>
                      <a:r>
                        <a:rPr lang="sr-Latn-RS" sz="2400" dirty="0" smtClean="0">
                          <a:effectLst/>
                        </a:rPr>
                        <a:t>:</a:t>
                      </a:r>
                      <a:r>
                        <a:rPr lang="sr-Cyrl-CS" sz="2400" dirty="0" smtClean="0">
                          <a:effectLst/>
                        </a:rPr>
                        <a:t>30</a:t>
                      </a:r>
                      <a:endParaRPr lang="sr-Latn-C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 smtClean="0">
                          <a:effectLst/>
                        </a:rPr>
                        <a:t>8</a:t>
                      </a:r>
                      <a:r>
                        <a:rPr lang="sr-Latn-RS" sz="2400" dirty="0" smtClean="0">
                          <a:effectLst/>
                        </a:rPr>
                        <a:t>:</a:t>
                      </a:r>
                      <a:r>
                        <a:rPr lang="sr-Cyrl-CS" sz="2400" dirty="0" smtClean="0">
                          <a:effectLst/>
                        </a:rPr>
                        <a:t>00</a:t>
                      </a:r>
                      <a:endParaRPr lang="sr-Latn-C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effectLst/>
                        </a:rPr>
                        <a:t> </a:t>
                      </a:r>
                      <a:endParaRPr lang="sr-Latn-C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effectLst/>
                        </a:rPr>
                        <a:t> </a:t>
                      </a:r>
                      <a:endParaRPr lang="sr-Latn-C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effectLst/>
                        </a:rPr>
                        <a:t> </a:t>
                      </a:r>
                      <a:endParaRPr lang="sr-Latn-C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90854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effectLst/>
                        </a:rPr>
                        <a:t> </a:t>
                      </a:r>
                      <a:endParaRPr lang="sr-Latn-C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 smtClean="0">
                          <a:effectLst/>
                        </a:rPr>
                        <a:t>8</a:t>
                      </a:r>
                      <a:r>
                        <a:rPr lang="sr-Latn-RS" sz="2400" dirty="0" smtClean="0">
                          <a:effectLst/>
                        </a:rPr>
                        <a:t>:</a:t>
                      </a:r>
                      <a:r>
                        <a:rPr lang="sr-Cyrl-CS" sz="2400" dirty="0" smtClean="0">
                          <a:effectLst/>
                        </a:rPr>
                        <a:t>30</a:t>
                      </a:r>
                      <a:endParaRPr lang="sr-Latn-C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 smtClean="0">
                          <a:effectLst/>
                        </a:rPr>
                        <a:t>11</a:t>
                      </a:r>
                      <a:r>
                        <a:rPr lang="sr-Latn-RS" sz="2400" dirty="0" smtClean="0">
                          <a:effectLst/>
                        </a:rPr>
                        <a:t>:</a:t>
                      </a:r>
                      <a:r>
                        <a:rPr lang="sr-Cyrl-CS" sz="2400" dirty="0" smtClean="0">
                          <a:effectLst/>
                        </a:rPr>
                        <a:t>00 </a:t>
                      </a:r>
                      <a:r>
                        <a:rPr lang="sr-Cyrl-CS" sz="2400" dirty="0">
                          <a:effectLst/>
                        </a:rPr>
                        <a:t>или </a:t>
                      </a:r>
                      <a:r>
                        <a:rPr lang="sr-Cyrl-CS" sz="2400" dirty="0" smtClean="0">
                          <a:effectLst/>
                        </a:rPr>
                        <a:t>12</a:t>
                      </a:r>
                      <a:r>
                        <a:rPr lang="sr-Latn-RS" sz="2400" dirty="0" smtClean="0">
                          <a:effectLst/>
                        </a:rPr>
                        <a:t>:</a:t>
                      </a:r>
                      <a:r>
                        <a:rPr lang="sr-Cyrl-CS" sz="2400" dirty="0" smtClean="0">
                          <a:effectLst/>
                        </a:rPr>
                        <a:t>00</a:t>
                      </a:r>
                      <a:endParaRPr lang="sr-Latn-C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effectLst/>
                        </a:rPr>
                        <a:t>3 - 4 сата</a:t>
                      </a:r>
                      <a:endParaRPr lang="sr-Latn-C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>
                          <a:effectLst/>
                        </a:rPr>
                        <a:t>4 - 5 сати</a:t>
                      </a:r>
                      <a:endParaRPr lang="sr-Latn-C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dirty="0" smtClean="0">
                          <a:effectLst/>
                        </a:rPr>
                        <a:t>16:30 </a:t>
                      </a:r>
                      <a:r>
                        <a:rPr lang="sr-Cyrl-CS" sz="2400" dirty="0">
                          <a:effectLst/>
                        </a:rPr>
                        <a:t>или </a:t>
                      </a:r>
                      <a:r>
                        <a:rPr lang="sr-Cyrl-CS" sz="2400" dirty="0" smtClean="0">
                          <a:effectLst/>
                        </a:rPr>
                        <a:t>17</a:t>
                      </a:r>
                      <a:r>
                        <a:rPr lang="sr-Latn-RS" sz="2400" dirty="0" smtClean="0">
                          <a:effectLst/>
                        </a:rPr>
                        <a:t>:</a:t>
                      </a:r>
                      <a:r>
                        <a:rPr lang="sr-Cyrl-CS" sz="2400" dirty="0" smtClean="0">
                          <a:effectLst/>
                        </a:rPr>
                        <a:t>30</a:t>
                      </a:r>
                      <a:endParaRPr lang="sr-Latn-C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42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effectLst/>
                        </a:rPr>
                        <a:t> </a:t>
                      </a:r>
                      <a:endParaRPr lang="sr-Latn-C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Latn-CS" sz="2400" dirty="0" smtClean="0">
                          <a:effectLst/>
                        </a:rPr>
                        <a:t>12:00</a:t>
                      </a:r>
                      <a:endParaRPr lang="sr-Latn-C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 smtClean="0">
                          <a:effectLst/>
                        </a:rPr>
                        <a:t>13</a:t>
                      </a:r>
                      <a:r>
                        <a:rPr lang="sr-Latn-RS" sz="2400" dirty="0" smtClean="0">
                          <a:effectLst/>
                        </a:rPr>
                        <a:t>:</a:t>
                      </a:r>
                      <a:r>
                        <a:rPr lang="sr-Cyrl-CS" sz="2400" dirty="0" smtClean="0">
                          <a:effectLst/>
                        </a:rPr>
                        <a:t>00 </a:t>
                      </a:r>
                      <a:r>
                        <a:rPr lang="sr-Cyrl-CS" sz="2400" dirty="0">
                          <a:effectLst/>
                        </a:rPr>
                        <a:t>или </a:t>
                      </a:r>
                      <a:r>
                        <a:rPr lang="sr-Cyrl-CS" sz="2400" dirty="0" smtClean="0">
                          <a:effectLst/>
                        </a:rPr>
                        <a:t>14</a:t>
                      </a:r>
                      <a:r>
                        <a:rPr lang="sr-Latn-RS" sz="2400" dirty="0" smtClean="0">
                          <a:effectLst/>
                        </a:rPr>
                        <a:t>:</a:t>
                      </a:r>
                      <a:r>
                        <a:rPr lang="sr-Cyrl-CS" sz="2400" dirty="0" smtClean="0">
                          <a:effectLst/>
                        </a:rPr>
                        <a:t>00</a:t>
                      </a:r>
                      <a:endParaRPr lang="sr-Latn-C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effectLst/>
                        </a:rPr>
                        <a:t>3 - 4 сата</a:t>
                      </a:r>
                      <a:endParaRPr lang="sr-Latn-C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effectLst/>
                        </a:rPr>
                        <a:t>4 - 5 сати</a:t>
                      </a:r>
                      <a:endParaRPr lang="sr-Latn-C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 smtClean="0">
                          <a:effectLst/>
                        </a:rPr>
                        <a:t>17</a:t>
                      </a:r>
                      <a:r>
                        <a:rPr lang="sr-Latn-RS" sz="2400" dirty="0" smtClean="0">
                          <a:effectLst/>
                        </a:rPr>
                        <a:t>:</a:t>
                      </a:r>
                      <a:r>
                        <a:rPr lang="sr-Cyrl-CS" sz="2400" dirty="0" smtClean="0">
                          <a:effectLst/>
                        </a:rPr>
                        <a:t>00-17</a:t>
                      </a:r>
                      <a:r>
                        <a:rPr lang="sr-Latn-RS" sz="2400" dirty="0" smtClean="0">
                          <a:effectLst/>
                        </a:rPr>
                        <a:t>:</a:t>
                      </a:r>
                      <a:r>
                        <a:rPr lang="sr-Cyrl-CS" sz="2400" dirty="0" smtClean="0">
                          <a:effectLst/>
                        </a:rPr>
                        <a:t>30</a:t>
                      </a:r>
                      <a:endParaRPr lang="sr-Latn-C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427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400" dirty="0">
                          <a:effectLst/>
                        </a:rPr>
                        <a:t> </a:t>
                      </a:r>
                      <a:r>
                        <a:rPr lang="sr-Cyrl-CS" sz="2400" dirty="0" smtClean="0">
                          <a:effectLst/>
                        </a:rPr>
                        <a:t>17</a:t>
                      </a:r>
                      <a:r>
                        <a:rPr lang="sr-Latn-RS" sz="2400" dirty="0" smtClean="0">
                          <a:effectLst/>
                        </a:rPr>
                        <a:t>:</a:t>
                      </a:r>
                      <a:r>
                        <a:rPr lang="sr-Cyrl-CS" sz="2400" dirty="0" smtClean="0">
                          <a:effectLst/>
                        </a:rPr>
                        <a:t>30</a:t>
                      </a:r>
                      <a:endParaRPr lang="sr-Latn-C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400">
                          <a:effectLst/>
                        </a:rPr>
                        <a:t> </a:t>
                      </a:r>
                      <a:endParaRPr lang="sr-Latn-C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400">
                          <a:effectLst/>
                        </a:rPr>
                        <a:t> </a:t>
                      </a:r>
                      <a:endParaRPr lang="sr-Latn-C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400">
                          <a:effectLst/>
                        </a:rPr>
                        <a:t> </a:t>
                      </a:r>
                      <a:endParaRPr lang="sr-Latn-CS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400" dirty="0">
                          <a:effectLst/>
                        </a:rPr>
                        <a:t> </a:t>
                      </a:r>
                      <a:endParaRPr lang="sr-Latn-C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400" dirty="0">
                          <a:effectLst/>
                        </a:rPr>
                        <a:t> </a:t>
                      </a:r>
                      <a:endParaRPr lang="sr-Latn-CS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04226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54292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bs-Cyrl-B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 распореда обавезних садржаја и активности у ПБ</a:t>
            </a:r>
            <a:endParaRPr lang="sr-Latn-C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Čuvar mesta za sadržaj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75653829"/>
              </p:ext>
            </p:extLst>
          </p:nvPr>
        </p:nvGraphicFramePr>
        <p:xfrm>
          <a:off x="457200" y="809621"/>
          <a:ext cx="11264899" cy="5819778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638191"/>
                <a:gridCol w="1816826"/>
                <a:gridCol w="291278"/>
                <a:gridCol w="3679070"/>
                <a:gridCol w="1839534"/>
              </a:tblGrid>
              <a:tr h="9127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b="1" dirty="0">
                          <a:effectLst/>
                        </a:rPr>
                        <a:t>ПРВИ   модел</a:t>
                      </a:r>
                      <a:endParaRPr lang="sr-Latn-CS" sz="16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b="1" dirty="0">
                          <a:effectLst/>
                        </a:rPr>
                        <a:t>Распоред обавезних садржаја и активности</a:t>
                      </a:r>
                      <a:endParaRPr lang="sr-Latn-CS" sz="1600" b="1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Дужина</a:t>
                      </a:r>
                      <a:endParaRPr lang="sr-Latn-CS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трајања</a:t>
                      </a:r>
                      <a:endParaRPr lang="sr-Latn-C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 </a:t>
                      </a:r>
                      <a:endParaRPr lang="sr-Latn-CS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 </a:t>
                      </a:r>
                      <a:endParaRPr lang="sr-Latn-CS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 </a:t>
                      </a:r>
                      <a:endParaRPr lang="sr-Latn-CS" sz="16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b="1" dirty="0">
                          <a:effectLst/>
                        </a:rPr>
                        <a:t>ДРУГИ  модел</a:t>
                      </a:r>
                      <a:endParaRPr lang="sr-Latn-CS" sz="16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b="1" dirty="0">
                          <a:effectLst/>
                        </a:rPr>
                        <a:t>Распоред обавезних</a:t>
                      </a:r>
                      <a:endParaRPr lang="sr-Latn-CS" sz="16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b="1" dirty="0">
                          <a:effectLst/>
                        </a:rPr>
                        <a:t>садржаја и активности</a:t>
                      </a:r>
                      <a:endParaRPr lang="sr-Latn-C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Дужина</a:t>
                      </a:r>
                      <a:endParaRPr lang="sr-Latn-CS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трајања</a:t>
                      </a:r>
                      <a:endParaRPr lang="sr-Latn-CS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 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3135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1</a:t>
                      </a:r>
                      <a:r>
                        <a:rPr lang="sr-Cyrl-CS" sz="1600" dirty="0" smtClean="0">
                          <a:effectLst/>
                        </a:rPr>
                        <a:t>.</a:t>
                      </a:r>
                      <a:r>
                        <a:rPr lang="sr-Latn-RS" sz="1600" dirty="0" smtClean="0">
                          <a:effectLst/>
                        </a:rPr>
                        <a:t> </a:t>
                      </a:r>
                      <a:r>
                        <a:rPr lang="sr-Cyrl-CS" sz="1600" dirty="0" smtClean="0">
                          <a:effectLst/>
                        </a:rPr>
                        <a:t>Слободне </a:t>
                      </a:r>
                      <a:r>
                        <a:rPr lang="sr-Cyrl-CS" sz="1600" dirty="0">
                          <a:effectLst/>
                        </a:rPr>
                        <a:t>активности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1 сат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 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1</a:t>
                      </a:r>
                      <a:r>
                        <a:rPr lang="sr-Cyrl-CS" sz="1600" dirty="0" smtClean="0">
                          <a:effectLst/>
                        </a:rPr>
                        <a:t>.</a:t>
                      </a:r>
                      <a:r>
                        <a:rPr lang="sr-Latn-RS" sz="1600" dirty="0" smtClean="0">
                          <a:effectLst/>
                        </a:rPr>
                        <a:t> </a:t>
                      </a:r>
                      <a:r>
                        <a:rPr lang="sr-Cyrl-CS" sz="1600" dirty="0" smtClean="0">
                          <a:effectLst/>
                        </a:rPr>
                        <a:t>Настава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3-4 сата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42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2</a:t>
                      </a:r>
                      <a:r>
                        <a:rPr lang="sr-Cyrl-CS" sz="1600" dirty="0" smtClean="0">
                          <a:effectLst/>
                        </a:rPr>
                        <a:t>.</a:t>
                      </a:r>
                      <a:r>
                        <a:rPr lang="sr-Latn-RS" sz="1600" dirty="0" smtClean="0">
                          <a:effectLst/>
                        </a:rPr>
                        <a:t> </a:t>
                      </a:r>
                      <a:r>
                        <a:rPr lang="sr-Cyrl-CS" sz="1600" dirty="0" smtClean="0">
                          <a:effectLst/>
                        </a:rPr>
                        <a:t>Настава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3-4 сата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 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2</a:t>
                      </a:r>
                      <a:r>
                        <a:rPr lang="sr-Cyrl-CS" sz="1600" dirty="0" smtClean="0">
                          <a:effectLst/>
                        </a:rPr>
                        <a:t>.</a:t>
                      </a:r>
                      <a:r>
                        <a:rPr lang="sr-Latn-RS" sz="1600" dirty="0" smtClean="0">
                          <a:effectLst/>
                        </a:rPr>
                        <a:t> </a:t>
                      </a:r>
                      <a:r>
                        <a:rPr lang="sr-Cyrl-CS" sz="1600" dirty="0" smtClean="0">
                          <a:effectLst/>
                        </a:rPr>
                        <a:t>Активан </a:t>
                      </a:r>
                      <a:r>
                        <a:rPr lang="sr-Cyrl-CS" sz="1600" dirty="0">
                          <a:effectLst/>
                        </a:rPr>
                        <a:t>и пасиван одмор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30 минута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614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3</a:t>
                      </a:r>
                      <a:r>
                        <a:rPr lang="sr-Cyrl-CS" sz="1600" dirty="0" smtClean="0">
                          <a:effectLst/>
                        </a:rPr>
                        <a:t>.</a:t>
                      </a:r>
                      <a:r>
                        <a:rPr lang="sr-Latn-RS" sz="1600" dirty="0" smtClean="0">
                          <a:effectLst/>
                        </a:rPr>
                        <a:t> </a:t>
                      </a:r>
                      <a:r>
                        <a:rPr lang="sr-Cyrl-CS" sz="1600" dirty="0" smtClean="0">
                          <a:effectLst/>
                        </a:rPr>
                        <a:t>Активан </a:t>
                      </a:r>
                      <a:r>
                        <a:rPr lang="sr-Cyrl-CS" sz="1600" dirty="0">
                          <a:effectLst/>
                        </a:rPr>
                        <a:t>и пасиван одмор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30 минута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 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3</a:t>
                      </a:r>
                      <a:r>
                        <a:rPr lang="sr-Cyrl-CS" sz="1600" dirty="0" smtClean="0">
                          <a:effectLst/>
                        </a:rPr>
                        <a:t>.</a:t>
                      </a:r>
                      <a:r>
                        <a:rPr lang="sr-Latn-RS" sz="1600" dirty="0" smtClean="0">
                          <a:effectLst/>
                        </a:rPr>
                        <a:t> </a:t>
                      </a:r>
                      <a:r>
                        <a:rPr lang="sr-Cyrl-CS" sz="1600" dirty="0" smtClean="0">
                          <a:effectLst/>
                        </a:rPr>
                        <a:t>Слободне </a:t>
                      </a:r>
                      <a:r>
                        <a:rPr lang="sr-Cyrl-CS" sz="1600" dirty="0">
                          <a:effectLst/>
                        </a:rPr>
                        <a:t>активности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30 </a:t>
                      </a:r>
                      <a:r>
                        <a:rPr lang="sr-Cyrl-CS" sz="1600" dirty="0" smtClean="0">
                          <a:effectLst/>
                        </a:rPr>
                        <a:t>минута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42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4</a:t>
                      </a:r>
                      <a:r>
                        <a:rPr lang="sr-Cyrl-CS" sz="1600" dirty="0" smtClean="0">
                          <a:effectLst/>
                        </a:rPr>
                        <a:t>.</a:t>
                      </a:r>
                      <a:r>
                        <a:rPr lang="sr-Latn-RS" sz="1600" dirty="0" smtClean="0">
                          <a:effectLst/>
                        </a:rPr>
                        <a:t> </a:t>
                      </a:r>
                      <a:r>
                        <a:rPr lang="sr-Cyrl-CS" sz="1600" dirty="0" smtClean="0">
                          <a:effectLst/>
                        </a:rPr>
                        <a:t>Ручак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1 сат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 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4</a:t>
                      </a:r>
                      <a:r>
                        <a:rPr lang="sr-Cyrl-CS" sz="1600" dirty="0" smtClean="0">
                          <a:effectLst/>
                        </a:rPr>
                        <a:t>.</a:t>
                      </a:r>
                      <a:r>
                        <a:rPr lang="sr-Latn-RS" sz="1600" dirty="0" smtClean="0">
                          <a:effectLst/>
                        </a:rPr>
                        <a:t> </a:t>
                      </a:r>
                      <a:r>
                        <a:rPr lang="sr-Cyrl-CS" sz="1600" dirty="0" smtClean="0">
                          <a:effectLst/>
                        </a:rPr>
                        <a:t>Ручак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1 сат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42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5</a:t>
                      </a:r>
                      <a:r>
                        <a:rPr lang="sr-Cyrl-CS" sz="1600" dirty="0" smtClean="0">
                          <a:effectLst/>
                        </a:rPr>
                        <a:t>.</a:t>
                      </a:r>
                      <a:r>
                        <a:rPr lang="sr-Latn-RS" sz="1600" dirty="0" smtClean="0">
                          <a:effectLst/>
                        </a:rPr>
                        <a:t> </a:t>
                      </a:r>
                      <a:r>
                        <a:rPr lang="sr-Cyrl-CS" sz="1600" dirty="0" smtClean="0">
                          <a:effectLst/>
                        </a:rPr>
                        <a:t>Активан </a:t>
                      </a:r>
                      <a:r>
                        <a:rPr lang="sr-Cyrl-CS" sz="1600" dirty="0">
                          <a:effectLst/>
                        </a:rPr>
                        <a:t>одмор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 smtClean="0">
                          <a:effectLst/>
                        </a:rPr>
                        <a:t>15 минута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 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5</a:t>
                      </a:r>
                      <a:r>
                        <a:rPr lang="sr-Cyrl-CS" sz="1600" dirty="0" smtClean="0">
                          <a:effectLst/>
                        </a:rPr>
                        <a:t>.</a:t>
                      </a:r>
                      <a:r>
                        <a:rPr lang="sr-Latn-RS" sz="1600" dirty="0" smtClean="0">
                          <a:effectLst/>
                        </a:rPr>
                        <a:t> </a:t>
                      </a:r>
                      <a:r>
                        <a:rPr lang="sr-Cyrl-CS" sz="1600" dirty="0" smtClean="0">
                          <a:effectLst/>
                        </a:rPr>
                        <a:t>Активан </a:t>
                      </a:r>
                      <a:r>
                        <a:rPr lang="sr-Cyrl-CS" sz="1600" dirty="0">
                          <a:effectLst/>
                        </a:rPr>
                        <a:t>одмор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15 минута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84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6</a:t>
                      </a:r>
                      <a:r>
                        <a:rPr lang="sr-Cyrl-CS" sz="1600" dirty="0" smtClean="0">
                          <a:effectLst/>
                        </a:rPr>
                        <a:t>.</a:t>
                      </a:r>
                      <a:r>
                        <a:rPr lang="sr-Latn-RS" sz="1600" dirty="0" smtClean="0">
                          <a:effectLst/>
                        </a:rPr>
                        <a:t> </a:t>
                      </a:r>
                      <a:r>
                        <a:rPr lang="sr-Cyrl-CS" sz="1600" dirty="0" smtClean="0">
                          <a:effectLst/>
                        </a:rPr>
                        <a:t>Помоћ </a:t>
                      </a:r>
                      <a:r>
                        <a:rPr lang="sr-Cyrl-CS" sz="1600" dirty="0">
                          <a:effectLst/>
                        </a:rPr>
                        <a:t>у учењу и израда домаће задаће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30 минута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 </a:t>
                      </a:r>
                      <a:endParaRPr lang="sr-Latn-CS" sz="16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 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6</a:t>
                      </a:r>
                      <a:r>
                        <a:rPr lang="sr-Cyrl-CS" sz="1600" dirty="0" smtClean="0">
                          <a:effectLst/>
                        </a:rPr>
                        <a:t>.</a:t>
                      </a:r>
                      <a:r>
                        <a:rPr lang="sr-Latn-RS" sz="1600" dirty="0" smtClean="0">
                          <a:effectLst/>
                        </a:rPr>
                        <a:t> </a:t>
                      </a:r>
                      <a:r>
                        <a:rPr lang="sr-Cyrl-CS" sz="1600" dirty="0" smtClean="0">
                          <a:effectLst/>
                        </a:rPr>
                        <a:t>Помоћ </a:t>
                      </a:r>
                      <a:r>
                        <a:rPr lang="sr-Cyrl-CS" sz="1600" dirty="0">
                          <a:effectLst/>
                        </a:rPr>
                        <a:t>у учењу и израда</a:t>
                      </a:r>
                      <a:endParaRPr lang="sr-Latn-CS" sz="1600" dirty="0">
                        <a:effectLst/>
                      </a:endParaRPr>
                    </a:p>
                    <a:p>
                      <a:pPr marL="7620" algn="just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домаће задаће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30 минута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42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7. Активан одмор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15 минута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 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620" algn="just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7. Активан одмор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15 минута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84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8. Помоћ у учењу и израда домаће задаће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30 минута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 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8. Помоћ у учењу и израда</a:t>
                      </a:r>
                      <a:endParaRPr lang="sr-Latn-CS" sz="1600" dirty="0">
                        <a:effectLst/>
                      </a:endParaRPr>
                    </a:p>
                    <a:p>
                      <a:pPr marL="7620" algn="just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домаће задаће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30 минута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60848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9</a:t>
                      </a:r>
                      <a:r>
                        <a:rPr lang="sr-Cyrl-CS" sz="1600" dirty="0" smtClean="0">
                          <a:effectLst/>
                        </a:rPr>
                        <a:t>.</a:t>
                      </a:r>
                      <a:r>
                        <a:rPr lang="sr-Latn-RS" sz="1600" dirty="0" smtClean="0">
                          <a:effectLst/>
                        </a:rPr>
                        <a:t> </a:t>
                      </a:r>
                      <a:r>
                        <a:rPr lang="sr-Cyrl-CS" sz="1600" dirty="0" smtClean="0">
                          <a:effectLst/>
                        </a:rPr>
                        <a:t>Слободне </a:t>
                      </a:r>
                      <a:r>
                        <a:rPr lang="sr-Cyrl-CS" sz="1600" dirty="0">
                          <a:effectLst/>
                        </a:rPr>
                        <a:t>активности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1 сат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 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9</a:t>
                      </a:r>
                      <a:r>
                        <a:rPr lang="sr-Cyrl-CS" sz="1600" dirty="0" smtClean="0">
                          <a:effectLst/>
                        </a:rPr>
                        <a:t>.</a:t>
                      </a:r>
                      <a:r>
                        <a:rPr lang="sr-Latn-RS" sz="1600" dirty="0" smtClean="0">
                          <a:effectLst/>
                        </a:rPr>
                        <a:t> </a:t>
                      </a:r>
                      <a:r>
                        <a:rPr lang="sr-Cyrl-CS" sz="1600" dirty="0" smtClean="0">
                          <a:effectLst/>
                        </a:rPr>
                        <a:t>Слободне </a:t>
                      </a:r>
                      <a:r>
                        <a:rPr lang="sr-Cyrl-CS" sz="1600" dirty="0">
                          <a:effectLst/>
                        </a:rPr>
                        <a:t>активности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 smtClean="0">
                          <a:effectLst/>
                        </a:rPr>
                        <a:t>1 сат</a:t>
                      </a:r>
                      <a:r>
                        <a:rPr lang="sr-Cyrl-CS" sz="1600" baseline="0" dirty="0" smtClean="0">
                          <a:effectLst/>
                        </a:rPr>
                        <a:t> и </a:t>
                      </a:r>
                      <a:r>
                        <a:rPr lang="sr-Cyrl-CS" sz="1600" dirty="0" smtClean="0">
                          <a:effectLst/>
                        </a:rPr>
                        <a:t>30 минута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042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Трајање НАСТАВЕ: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3-4 сата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 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Трајање НАСТАВЕ: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>
                          <a:effectLst/>
                        </a:rPr>
                        <a:t>3-4 сата</a:t>
                      </a:r>
                      <a:endParaRPr lang="sr-Latn-CS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675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 err="1">
                          <a:effectLst/>
                        </a:rPr>
                        <a:t>Вријеме</a:t>
                      </a:r>
                      <a:r>
                        <a:rPr lang="sr-Cyrl-CS" sz="1600" dirty="0">
                          <a:effectLst/>
                        </a:rPr>
                        <a:t> у </a:t>
                      </a:r>
                      <a:r>
                        <a:rPr lang="sr-Cyrl-CS" sz="1600" dirty="0" smtClean="0">
                          <a:effectLst/>
                        </a:rPr>
                        <a:t>ПРОДУЖЕНОМ</a:t>
                      </a:r>
                      <a:endParaRPr lang="sr-Latn-CS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 БОРАВКУ:</a:t>
                      </a:r>
                      <a:endParaRPr lang="sr-Latn-C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 </a:t>
                      </a:r>
                      <a:endParaRPr lang="sr-Latn-CS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5 сати</a:t>
                      </a:r>
                      <a:endParaRPr lang="sr-Latn-C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 </a:t>
                      </a:r>
                      <a:endParaRPr lang="sr-Latn-C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74295" algn="ctr">
                        <a:spcAft>
                          <a:spcPts val="0"/>
                        </a:spcAft>
                      </a:pPr>
                      <a:r>
                        <a:rPr lang="sr-Cyrl-CS" sz="1600" dirty="0" err="1">
                          <a:effectLst/>
                        </a:rPr>
                        <a:t>Вријеме</a:t>
                      </a:r>
                      <a:r>
                        <a:rPr lang="sr-Cyrl-CS" sz="1600" dirty="0">
                          <a:effectLst/>
                        </a:rPr>
                        <a:t> у </a:t>
                      </a:r>
                      <a:r>
                        <a:rPr lang="sr-Cyrl-CS" sz="1600" dirty="0" smtClean="0">
                          <a:effectLst/>
                        </a:rPr>
                        <a:t>ПРОДУЖЕНОМ </a:t>
                      </a:r>
                      <a:endParaRPr lang="sr-Latn-CS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БОРАВКУ:</a:t>
                      </a:r>
                      <a:endParaRPr lang="sr-Latn-C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 </a:t>
                      </a:r>
                      <a:endParaRPr lang="sr-Latn-CS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5 сати</a:t>
                      </a:r>
                      <a:endParaRPr lang="sr-Latn-CS" sz="16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05979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Čuvar mesta za sadržaj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422648776"/>
              </p:ext>
            </p:extLst>
          </p:nvPr>
        </p:nvGraphicFramePr>
        <p:xfrm>
          <a:off x="1362075" y="876300"/>
          <a:ext cx="9506222" cy="5608319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5456485"/>
                <a:gridCol w="4049737"/>
              </a:tblGrid>
              <a:tr h="106942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b="1" dirty="0">
                          <a:effectLst/>
                        </a:rPr>
                        <a:t>ТРЕЋИ  модел</a:t>
                      </a:r>
                      <a:endParaRPr lang="sr-Latn-CS" sz="2000" b="1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b="1" dirty="0">
                          <a:effectLst/>
                        </a:rPr>
                        <a:t>Распоред обавезних садржаја и активности</a:t>
                      </a:r>
                      <a:endParaRPr lang="sr-Latn-CS" sz="20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sr-Cyrl-CS" sz="20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 smtClean="0">
                          <a:effectLst/>
                        </a:rPr>
                        <a:t>Дужина</a:t>
                      </a:r>
                      <a:r>
                        <a:rPr lang="bs-Cyrl-BA" sz="2000" baseline="0" dirty="0" smtClean="0">
                          <a:effectLst/>
                        </a:rPr>
                        <a:t>   </a:t>
                      </a:r>
                      <a:r>
                        <a:rPr lang="sr-Cyrl-CS" sz="2000" dirty="0" smtClean="0">
                          <a:effectLst/>
                        </a:rPr>
                        <a:t>трајања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bg1"/>
                    </a:solidFill>
                  </a:tcPr>
                </a:tc>
              </a:tr>
              <a:tr h="3564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000" dirty="0">
                          <a:effectLst/>
                        </a:rPr>
                        <a:t>1</a:t>
                      </a:r>
                      <a:r>
                        <a:rPr lang="sr-Cyrl-CS" sz="2000" dirty="0" smtClean="0">
                          <a:effectLst/>
                        </a:rPr>
                        <a:t>.</a:t>
                      </a:r>
                      <a:r>
                        <a:rPr lang="sr-Latn-RS" sz="2000" dirty="0" smtClean="0">
                          <a:effectLst/>
                        </a:rPr>
                        <a:t> </a:t>
                      </a:r>
                      <a:r>
                        <a:rPr lang="sr-Cyrl-CS" sz="2000" dirty="0" smtClean="0">
                          <a:effectLst/>
                        </a:rPr>
                        <a:t>Слободне </a:t>
                      </a:r>
                      <a:r>
                        <a:rPr lang="sr-Cyrl-CS" sz="2000" dirty="0">
                          <a:effectLst/>
                        </a:rPr>
                        <a:t>активности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effectLst/>
                        </a:rPr>
                        <a:t>1 сат</a:t>
                      </a:r>
                      <a:endParaRPr lang="sr-Latn-C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0093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000" dirty="0">
                          <a:effectLst/>
                        </a:rPr>
                        <a:t>2</a:t>
                      </a:r>
                      <a:r>
                        <a:rPr lang="sr-Cyrl-CS" sz="2000" dirty="0" smtClean="0">
                          <a:effectLst/>
                        </a:rPr>
                        <a:t>.</a:t>
                      </a:r>
                      <a:r>
                        <a:rPr lang="sr-Latn-RS" sz="2000" dirty="0" smtClean="0">
                          <a:effectLst/>
                        </a:rPr>
                        <a:t> </a:t>
                      </a:r>
                      <a:r>
                        <a:rPr lang="sr-Cyrl-CS" sz="2000" dirty="0" smtClean="0">
                          <a:effectLst/>
                        </a:rPr>
                        <a:t>Помоћ </a:t>
                      </a:r>
                      <a:r>
                        <a:rPr lang="sr-Cyrl-CS" sz="2000" dirty="0">
                          <a:effectLst/>
                        </a:rPr>
                        <a:t>у учењу и израда домаће задаће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>
                          <a:effectLst/>
                        </a:rPr>
                        <a:t>30 минута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64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000" dirty="0">
                          <a:effectLst/>
                        </a:rPr>
                        <a:t>3</a:t>
                      </a:r>
                      <a:r>
                        <a:rPr lang="sr-Cyrl-CS" sz="2000" dirty="0" smtClean="0">
                          <a:effectLst/>
                        </a:rPr>
                        <a:t>.</a:t>
                      </a:r>
                      <a:r>
                        <a:rPr lang="sr-Latn-RS" sz="2000" dirty="0" smtClean="0">
                          <a:effectLst/>
                        </a:rPr>
                        <a:t> </a:t>
                      </a:r>
                      <a:r>
                        <a:rPr lang="sr-Cyrl-CS" sz="2000" dirty="0" smtClean="0">
                          <a:effectLst/>
                        </a:rPr>
                        <a:t>Активан </a:t>
                      </a:r>
                      <a:r>
                        <a:rPr lang="sr-Cyrl-CS" sz="2000" dirty="0">
                          <a:effectLst/>
                        </a:rPr>
                        <a:t>одмор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>
                          <a:effectLst/>
                        </a:rPr>
                        <a:t>15 минута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5397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000" dirty="0">
                          <a:effectLst/>
                        </a:rPr>
                        <a:t>4</a:t>
                      </a:r>
                      <a:r>
                        <a:rPr lang="sr-Cyrl-CS" sz="2000" dirty="0" smtClean="0">
                          <a:effectLst/>
                        </a:rPr>
                        <a:t>.</a:t>
                      </a:r>
                      <a:r>
                        <a:rPr lang="sr-Latn-RS" sz="2000" dirty="0" smtClean="0">
                          <a:effectLst/>
                        </a:rPr>
                        <a:t> </a:t>
                      </a:r>
                      <a:r>
                        <a:rPr lang="sr-Cyrl-CS" sz="2000" dirty="0" smtClean="0">
                          <a:effectLst/>
                        </a:rPr>
                        <a:t>Помоћ </a:t>
                      </a:r>
                      <a:r>
                        <a:rPr lang="sr-Cyrl-CS" sz="2000" dirty="0">
                          <a:effectLst/>
                        </a:rPr>
                        <a:t>у учењу и израда домаће задаће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>
                          <a:effectLst/>
                        </a:rPr>
                        <a:t>30 минута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757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000" dirty="0">
                          <a:effectLst/>
                        </a:rPr>
                        <a:t>5</a:t>
                      </a:r>
                      <a:r>
                        <a:rPr lang="sr-Cyrl-CS" sz="2000" dirty="0" smtClean="0">
                          <a:effectLst/>
                        </a:rPr>
                        <a:t>.</a:t>
                      </a:r>
                      <a:r>
                        <a:rPr lang="sr-Latn-RS" sz="2000" dirty="0" smtClean="0">
                          <a:effectLst/>
                        </a:rPr>
                        <a:t> </a:t>
                      </a:r>
                      <a:r>
                        <a:rPr lang="sr-Cyrl-CS" sz="2000" dirty="0" smtClean="0">
                          <a:effectLst/>
                        </a:rPr>
                        <a:t>Активан </a:t>
                      </a:r>
                      <a:r>
                        <a:rPr lang="sr-Cyrl-CS" sz="2000" dirty="0">
                          <a:effectLst/>
                        </a:rPr>
                        <a:t>и пасиван одмор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>
                          <a:effectLst/>
                        </a:rPr>
                        <a:t>15 минута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64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000" dirty="0">
                          <a:effectLst/>
                        </a:rPr>
                        <a:t>6</a:t>
                      </a:r>
                      <a:r>
                        <a:rPr lang="sr-Cyrl-CS" sz="2000" dirty="0" smtClean="0">
                          <a:effectLst/>
                        </a:rPr>
                        <a:t>.</a:t>
                      </a:r>
                      <a:r>
                        <a:rPr lang="sr-Latn-RS" sz="2000" dirty="0" smtClean="0">
                          <a:effectLst/>
                        </a:rPr>
                        <a:t> </a:t>
                      </a:r>
                      <a:r>
                        <a:rPr lang="sr-Cyrl-CS" sz="2000" dirty="0" smtClean="0">
                          <a:effectLst/>
                        </a:rPr>
                        <a:t>Ручак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>
                          <a:effectLst/>
                        </a:rPr>
                        <a:t>1 сат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64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000">
                          <a:effectLst/>
                        </a:rPr>
                        <a:t>7. Слободне активности</a:t>
                      </a:r>
                      <a:endParaRPr lang="sr-Latn-C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>
                          <a:effectLst/>
                        </a:rPr>
                        <a:t>1 сат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64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000">
                          <a:effectLst/>
                        </a:rPr>
                        <a:t>8. Активан одмор</a:t>
                      </a:r>
                      <a:endParaRPr lang="sr-Latn-C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>
                          <a:effectLst/>
                        </a:rPr>
                        <a:t>30 минута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647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r-Cyrl-CS" sz="2000" dirty="0">
                          <a:effectLst/>
                        </a:rPr>
                        <a:t>9</a:t>
                      </a:r>
                      <a:r>
                        <a:rPr lang="sr-Cyrl-CS" sz="2000" dirty="0" smtClean="0">
                          <a:effectLst/>
                        </a:rPr>
                        <a:t>.</a:t>
                      </a:r>
                      <a:r>
                        <a:rPr lang="sr-Latn-RS" sz="2000" dirty="0" smtClean="0">
                          <a:effectLst/>
                        </a:rPr>
                        <a:t> </a:t>
                      </a:r>
                      <a:r>
                        <a:rPr lang="sr-Cyrl-CS" sz="2000" dirty="0" smtClean="0">
                          <a:effectLst/>
                        </a:rPr>
                        <a:t>Настава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>
                          <a:effectLst/>
                        </a:rPr>
                        <a:t>3-4 сата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64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>
                          <a:effectLst/>
                        </a:rPr>
                        <a:t>Трајање НАСТАВЕ:</a:t>
                      </a:r>
                      <a:endParaRPr lang="sr-Latn-CS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>
                          <a:effectLst/>
                        </a:rPr>
                        <a:t>3-4 сата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7129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>
                          <a:effectLst/>
                        </a:rPr>
                        <a:t>Вријеме у ПРОДУЖЕНОМ БОРАВКУ: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>
                          <a:effectLst/>
                        </a:rPr>
                        <a:t> </a:t>
                      </a:r>
                      <a:endParaRPr lang="sr-Latn-CS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2000" dirty="0">
                          <a:effectLst/>
                        </a:rPr>
                        <a:t>5 сати</a:t>
                      </a:r>
                      <a:endParaRPr lang="sr-Latn-CS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3" name="Правоугаоник 2"/>
          <p:cNvSpPr/>
          <p:nvPr/>
        </p:nvSpPr>
        <p:spPr>
          <a:xfrm>
            <a:off x="952500" y="203200"/>
            <a:ext cx="1047750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bs-Cyrl-B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 распореда обавезних садржаја и активности у ПБ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150923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525212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indent="457200" algn="ctr">
              <a:spcAft>
                <a:spcPts val="0"/>
              </a:spcAft>
            </a:pPr>
            <a:r>
              <a:rPr lang="sr-Cyrl-CS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sr-Cyrl-CS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sr-Cyrl-CS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Подручја </a:t>
            </a:r>
            <a:r>
              <a:rPr lang="sr-Cyrl-CS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sr-Cyrl-CS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план </a:t>
            </a:r>
            <a:r>
              <a:rPr lang="sr-Cyrl-CS" sz="36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активности у продуженом </a:t>
            </a:r>
            <a:r>
              <a:rPr lang="sr-Cyrl-CS" sz="36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боравку</a:t>
            </a:r>
            <a:r>
              <a:rPr lang="sr-Latn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sr-Latn-CS" dirty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sr-Latn-CS" dirty="0"/>
          </a:p>
        </p:txBody>
      </p:sp>
      <p:graphicFrame>
        <p:nvGraphicFramePr>
          <p:cNvPr id="4" name="Čuvar mesta za sadržaj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056048565"/>
              </p:ext>
            </p:extLst>
          </p:nvPr>
        </p:nvGraphicFramePr>
        <p:xfrm>
          <a:off x="1118936" y="1299410"/>
          <a:ext cx="9865895" cy="503789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{08FB837D-C827-4EFA-A057-4D05807E0F7C}</a:tableStyleId>
              </a:tblPr>
              <a:tblGrid>
                <a:gridCol w="5735053"/>
                <a:gridCol w="4130842"/>
              </a:tblGrid>
              <a:tr h="11837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endParaRPr lang="sr-Latn-CS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 </a:t>
                      </a:r>
                      <a:r>
                        <a:rPr lang="sr-Cyrl-CS" sz="1600" dirty="0" smtClean="0">
                          <a:effectLst/>
                        </a:rPr>
                        <a:t>ОБРАЗОВНО-ВАСПИТНА</a:t>
                      </a:r>
                      <a:r>
                        <a:rPr lang="sr-Cyrl-CS" sz="1600" baseline="0" dirty="0" smtClean="0">
                          <a:effectLst/>
                        </a:rPr>
                        <a:t> </a:t>
                      </a:r>
                      <a:r>
                        <a:rPr lang="sr-Cyrl-CS" sz="1600" dirty="0" smtClean="0">
                          <a:effectLst/>
                        </a:rPr>
                        <a:t>ПОДРУЧЈА 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 smtClean="0">
                          <a:effectLst/>
                        </a:rPr>
                        <a:t>(АКТИВНОСТИ)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ПЛАН АКТИВНОСТИ</a:t>
                      </a:r>
                      <a:endParaRPr lang="sr-Latn-CS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 smtClean="0">
                          <a:effectLst/>
                        </a:rPr>
                        <a:t>(оријентационо </a:t>
                      </a:r>
                      <a:r>
                        <a:rPr lang="sr-Cyrl-CS" sz="1600" dirty="0" err="1">
                          <a:effectLst/>
                        </a:rPr>
                        <a:t>вријеме</a:t>
                      </a:r>
                      <a:endParaRPr lang="sr-Latn-CS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 у односу на </a:t>
                      </a:r>
                      <a:r>
                        <a:rPr lang="sr-Cyrl-CS" sz="1600" dirty="0" smtClean="0">
                          <a:effectLst/>
                        </a:rPr>
                        <a:t> </a:t>
                      </a:r>
                      <a:r>
                        <a:rPr lang="sr-Cyrl-CS" sz="1600" dirty="0">
                          <a:effectLst/>
                        </a:rPr>
                        <a:t>30 </a:t>
                      </a:r>
                      <a:r>
                        <a:rPr lang="sr-Cyrl-CS" sz="1600" dirty="0" smtClean="0">
                          <a:effectLst/>
                        </a:rPr>
                        <a:t>сати</a:t>
                      </a:r>
                      <a:r>
                        <a:rPr lang="bs-Cyrl-BA" sz="1600" baseline="0" dirty="0" smtClean="0">
                          <a:effectLst/>
                        </a:rPr>
                        <a:t>  </a:t>
                      </a:r>
                      <a:r>
                        <a:rPr lang="sr-Cyrl-CS" sz="1600" dirty="0" smtClean="0">
                          <a:effectLst/>
                        </a:rPr>
                        <a:t>седмично</a:t>
                      </a:r>
                      <a:r>
                        <a:rPr lang="sr-Cyrl-CS" sz="1600" dirty="0">
                          <a:effectLst/>
                        </a:rPr>
                        <a:t>, </a:t>
                      </a:r>
                      <a:endParaRPr lang="sr-Latn-CS" sz="16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sr-Cyrl-CS" sz="1600" dirty="0">
                          <a:effectLst/>
                        </a:rPr>
                        <a:t>изражено у процентима</a:t>
                      </a:r>
                      <a:r>
                        <a:rPr lang="sr-Cyrl-CS" sz="1600" dirty="0" smtClean="0">
                          <a:effectLst/>
                        </a:rPr>
                        <a:t>)</a:t>
                      </a:r>
                      <a:r>
                        <a:rPr lang="ru-RU" sz="1600" dirty="0">
                          <a:effectLst/>
                        </a:rPr>
                        <a:t> </a:t>
                      </a:r>
                      <a:endParaRPr lang="sr-Latn-CS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282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1. </a:t>
                      </a:r>
                      <a:r>
                        <a:rPr lang="sr-Cyrl-CS" sz="2000" dirty="0" smtClean="0">
                          <a:effectLst/>
                        </a:rPr>
                        <a:t>ЈЕЗИЧКО-КОМУНИКАЦИЈСКО</a:t>
                      </a:r>
                      <a:endParaRPr lang="sr-Latn-C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15%</a:t>
                      </a:r>
                      <a:endParaRPr lang="sr-Latn-C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564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4958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2.</a:t>
                      </a:r>
                      <a:r>
                        <a:rPr lang="sr-Cyrl-RS" sz="2000" dirty="0" smtClean="0">
                          <a:effectLst/>
                        </a:rPr>
                        <a:t> </a:t>
                      </a:r>
                      <a:r>
                        <a:rPr lang="en-US" sz="2000" dirty="0" smtClean="0">
                          <a:effectLst/>
                        </a:rPr>
                        <a:t>МАТЕМАТИЧКО</a:t>
                      </a:r>
                      <a:r>
                        <a:rPr lang="bs-Cyrl-BA" sz="2000" dirty="0" smtClean="0">
                          <a:effectLst/>
                        </a:rPr>
                        <a:t>-</a:t>
                      </a:r>
                      <a:r>
                        <a:rPr lang="en-US" sz="2000" dirty="0" smtClean="0">
                          <a:effectLst/>
                        </a:rPr>
                        <a:t>ЛОГИЧКО</a:t>
                      </a:r>
                      <a:r>
                        <a:rPr lang="bs-Cyrl-BA" sz="2000" baseline="0" dirty="0" smtClean="0">
                          <a:effectLst/>
                        </a:rPr>
                        <a:t> и</a:t>
                      </a:r>
                    </a:p>
                    <a:p>
                      <a:pPr algn="l">
                        <a:spcAft>
                          <a:spcPts val="0"/>
                        </a:spcAft>
                        <a:tabLst>
                          <a:tab pos="2743200" algn="ctr"/>
                          <a:tab pos="5486400" algn="r"/>
                          <a:tab pos="44958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 НАУЧНО</a:t>
                      </a:r>
                      <a:r>
                        <a:rPr lang="bs-Cyrl-BA" sz="2000" dirty="0" smtClean="0">
                          <a:effectLst/>
                        </a:rPr>
                        <a:t>-</a:t>
                      </a:r>
                      <a:r>
                        <a:rPr lang="en-US" sz="2000" dirty="0" smtClean="0">
                          <a:effectLst/>
                        </a:rPr>
                        <a:t>ТЕХНОЛОШКО</a:t>
                      </a:r>
                      <a:endParaRPr lang="sr-Latn-C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sr-Latn-CS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10%</a:t>
                      </a:r>
                      <a:endParaRPr lang="sr-Latn-C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5647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3. СОЦИЈАЛИЗАЦИЈА, ОДНОС ПРЕМА СЕБИ, ЗДРАВЉУ, </a:t>
                      </a:r>
                      <a:r>
                        <a:rPr lang="en-US" sz="2000" dirty="0">
                          <a:effectLst/>
                        </a:rPr>
                        <a:t>O</a:t>
                      </a:r>
                      <a:r>
                        <a:rPr lang="ru-RU" sz="2000" dirty="0">
                          <a:effectLst/>
                        </a:rPr>
                        <a:t>КОЛИНИ И РАДНИМ ОБАВЕЗАМА</a:t>
                      </a:r>
                      <a:endParaRPr lang="sr-Latn-C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 </a:t>
                      </a:r>
                      <a:endParaRPr lang="sr-Latn-CS" sz="20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25%</a:t>
                      </a:r>
                      <a:endParaRPr lang="sr-Latn-C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282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4. </a:t>
                      </a:r>
                      <a:r>
                        <a:rPr lang="en-US" sz="2000" dirty="0" smtClean="0">
                          <a:effectLst/>
                        </a:rPr>
                        <a:t>КУЛТУРНО-УМЈЕТНИЧК</a:t>
                      </a:r>
                      <a:r>
                        <a:rPr lang="bs-Cyrl-BA" sz="2000" dirty="0" smtClean="0">
                          <a:effectLst/>
                        </a:rPr>
                        <a:t>О</a:t>
                      </a:r>
                      <a:endParaRPr lang="sr-Latn-C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15%</a:t>
                      </a:r>
                      <a:endParaRPr lang="sr-Latn-C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282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5. ИГРЕ, СПОРТ, РЕКРЕАЦИЈА</a:t>
                      </a:r>
                      <a:endParaRPr lang="sr-Latn-C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25%</a:t>
                      </a:r>
                      <a:endParaRPr lang="sr-Latn-C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85647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6. ПРЕМА ИЗБОРУ ШКОЛЕ </a:t>
                      </a:r>
                      <a:endParaRPr lang="sr-Latn-CS" sz="20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(у складу са </a:t>
                      </a:r>
                      <a:r>
                        <a:rPr kumimoji="0" lang="ru-RU" sz="2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школским</a:t>
                      </a:r>
                      <a:r>
                        <a:rPr lang="ru-RU" sz="2000" dirty="0" smtClean="0">
                          <a:effectLst/>
                        </a:rPr>
                        <a:t> </a:t>
                      </a:r>
                      <a:r>
                        <a:rPr lang="ru-RU" sz="2000" dirty="0">
                          <a:effectLst/>
                        </a:rPr>
                        <a:t>и </a:t>
                      </a:r>
                      <a:r>
                        <a:rPr kumimoji="0" lang="ru-RU" sz="2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локалним</a:t>
                      </a:r>
                      <a:r>
                        <a:rPr kumimoji="0" lang="sr-Latn-CS" sz="2000" u="none" strike="noStrike" kern="1200" cap="none" spc="0" normalizeH="0" baseline="0" noProof="0" dirty="0" smtClean="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 </a:t>
                      </a:r>
                      <a:r>
                        <a:rPr lang="ru-RU" sz="2000" dirty="0" smtClean="0">
                          <a:effectLst/>
                        </a:rPr>
                        <a:t>условима</a:t>
                      </a:r>
                      <a:r>
                        <a:rPr lang="ru-RU" sz="2000" dirty="0">
                          <a:effectLst/>
                        </a:rPr>
                        <a:t>)</a:t>
                      </a:r>
                      <a:endParaRPr lang="sr-Latn-C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10%</a:t>
                      </a:r>
                      <a:endParaRPr lang="sr-Latn-CS" sz="2000" b="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131790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38553" y="0"/>
            <a:ext cx="10515600" cy="667197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marL="228600" lvl="0" indent="-228600" algn="ctr">
              <a:spcBef>
                <a:spcPts val="1000"/>
              </a:spcBef>
            </a:pPr>
            <a:r>
              <a:rPr lang="sr-Cyrl-C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lang="sr-Cyrl-C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lang="sr-Cyrl-R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lang="sr-Cyrl-R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lang="sr-Cyrl-CS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Начин организације и облици рада</a:t>
            </a:r>
            <a:br>
              <a:rPr lang="sr-Cyrl-CS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lang="sr-Latn-CS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lang="sr-Latn-CS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endParaRPr lang="sr-Latn-CS" dirty="0"/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316522" y="611746"/>
            <a:ext cx="11583377" cy="6246254"/>
          </a:xfrm>
        </p:spPr>
        <p:txBody>
          <a:bodyPr>
            <a:normAutofit lnSpcReduction="10000"/>
          </a:bodyPr>
          <a:lstStyle/>
          <a:p>
            <a:pPr marL="0" indent="0" algn="just">
              <a:buFont typeface="Arial" charset="0"/>
              <a:buChar char="•"/>
            </a:pPr>
            <a:endParaRPr lang="sr-Cyrl-CS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Font typeface="Arial" charset="0"/>
              <a:buChar char="•"/>
            </a:pPr>
            <a:r>
              <a:rPr lang="en-U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C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 </a:t>
            </a:r>
            <a:r>
              <a:rPr lang="sr-Cyrl-C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складу са циљевима и задацима </a:t>
            </a:r>
            <a:r>
              <a:rPr lang="sr-Cyrl-C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рада у продуженом боравку, пожељна је измјена модела, стратегија, метода </a:t>
            </a:r>
            <a:r>
              <a:rPr lang="sr-Cyrl-C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sr-Cyrl-C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облика </a:t>
            </a:r>
            <a:r>
              <a:rPr lang="sr-Cyrl-C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рада како би се дјетету омогућило да на </a:t>
            </a:r>
            <a:r>
              <a:rPr lang="sr-Cyrl-C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једноставан </a:t>
            </a:r>
            <a:r>
              <a:rPr lang="sr-Cyrl-C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безбрижан начин увјежбава програмом предвиђене садржаје, те максимално опуштено проводи своје слободно </a:t>
            </a:r>
            <a:r>
              <a:rPr lang="sr-Cyrl-C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вријеме</a:t>
            </a:r>
            <a:r>
              <a:rPr lang="sr-Cyrl-C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endParaRPr lang="sr-Cyrl-CS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Font typeface="Arial" charset="0"/>
              <a:buChar char="•"/>
            </a:pPr>
            <a:endParaRPr lang="sr-Cyrl-CS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CS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CS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CS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CS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CS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CS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endParaRPr lang="sr-Cyrl-CS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sr-Cyrl-C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Корист</a:t>
            </a:r>
            <a:r>
              <a:rPr lang="sr-Cyrl-R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 се</a:t>
            </a:r>
            <a:r>
              <a:rPr lang="sr-Cyrl-C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сви познати облици рада (индивидуални, фронтални, групни рад, рад у пару).</a:t>
            </a:r>
          </a:p>
          <a:p>
            <a:endParaRPr lang="sr-Latn-CS" dirty="0"/>
          </a:p>
        </p:txBody>
      </p:sp>
      <p:pic>
        <p:nvPicPr>
          <p:cNvPr id="19458" name="Picture 2" descr="C:\Users\Sladja\Desktop\PRODUŽENI\12170638_10153228502344639_2136050500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06700" y="2247900"/>
            <a:ext cx="6197600" cy="36957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xmlns="" val="359645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725853" y="241300"/>
            <a:ext cx="10515600" cy="5715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marL="228600" lvl="0" indent="-228600" algn="ctr">
              <a:spcBef>
                <a:spcPts val="1000"/>
              </a:spcBef>
            </a:pPr>
            <a:r>
              <a:rPr lang="sr-Cyrl-C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lang="sr-Cyrl-C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lang="en-U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lang="sr-Cyrl-C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Начин </a:t>
            </a:r>
            <a:r>
              <a:rPr lang="sr-Cyrl-CS" sz="3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организације </a:t>
            </a:r>
            <a:r>
              <a:rPr lang="sr-Cyrl-C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рада</a:t>
            </a:r>
            <a:br>
              <a:rPr lang="sr-Cyrl-C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lang="sr-Latn-CS" sz="1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lang="sr-Latn-CS" sz="15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endParaRPr lang="sr-Latn-CS" dirty="0"/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316523" y="611746"/>
            <a:ext cx="11359662" cy="6246254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buFont typeface="Wingdings" pitchFamily="2" charset="2"/>
              <a:buChar char="§"/>
            </a:pP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Тематски </a:t>
            </a: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приступ 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 интегрисано </a:t>
            </a: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учење и 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поучавање,</a:t>
            </a:r>
            <a:endParaRPr lang="sr-Latn-C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itchFamily="2" charset="2"/>
              <a:buChar char="§"/>
              <a:tabLst>
                <a:tab pos="457200" algn="l"/>
              </a:tabLst>
            </a:pP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мултидисциплинарни и </a:t>
            </a:r>
            <a:r>
              <a:rPr lang="sr-Cyrl-C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међутематски</a:t>
            </a: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приступ (информацијско-комуникацијске технологије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),</a:t>
            </a:r>
            <a:endParaRPr lang="sr-Latn-C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itchFamily="2" charset="2"/>
              <a:buChar char="§"/>
              <a:tabLst>
                <a:tab pos="457200" algn="l"/>
              </a:tabLst>
            </a:pP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тимско и сарадничко 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учење,</a:t>
            </a:r>
            <a:endParaRPr lang="sr-Latn-C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itchFamily="2" charset="2"/>
              <a:buChar char="§"/>
              <a:tabLst>
                <a:tab pos="457200" algn="l"/>
              </a:tabLst>
            </a:pP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лементи истраживачке, проблемске и пројектне наставе,</a:t>
            </a:r>
            <a:endParaRPr lang="sr-Latn-C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itchFamily="2" charset="2"/>
              <a:buChar char="§"/>
              <a:tabLst>
                <a:tab pos="457200" algn="l"/>
              </a:tabLst>
            </a:pP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искуствено 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учење,</a:t>
            </a:r>
            <a:endParaRPr lang="sr-Latn-C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itchFamily="2" charset="2"/>
              <a:buChar char="§"/>
              <a:tabLst>
                <a:tab pos="457200" algn="l"/>
              </a:tabLst>
            </a:pP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учење </a:t>
            </a: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кроз игру, праксу, учење за 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живот,</a:t>
            </a:r>
            <a:endParaRPr lang="sr-Latn-C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itchFamily="2" charset="2"/>
              <a:buChar char="§"/>
              <a:tabLst>
                <a:tab pos="457200" algn="l"/>
              </a:tabLst>
            </a:pP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факултативни програми (језици, спортске активности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),</a:t>
            </a:r>
            <a:endParaRPr lang="sr-Latn-C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itchFamily="2" charset="2"/>
              <a:buChar char="§"/>
              <a:tabLst>
                <a:tab pos="457200" algn="l"/>
              </a:tabLst>
            </a:pP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ванучионичка 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настава и ваннаставне активности...</a:t>
            </a:r>
            <a:endParaRPr lang="sr-Latn-C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sr-Latn-CS" dirty="0"/>
          </a:p>
        </p:txBody>
      </p:sp>
      <p:pic>
        <p:nvPicPr>
          <p:cNvPr id="20482" name="Picture 2" descr="C:\Users\Sladja\Desktop\PRODUŽENI\image-480bc6e855cc74a9febaab3354e85f1ee70775c88a8681709126eae21e28ee8b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042400" y="3441700"/>
            <a:ext cx="2980267" cy="32512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596451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" y="0"/>
            <a:ext cx="12192000" cy="685799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sr-Cyrl-CS" sz="3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Садржаји </a:t>
            </a:r>
            <a:r>
              <a:rPr lang="sr-Cyrl-C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рада/активности </a:t>
            </a:r>
            <a:r>
              <a:rPr lang="sr-Cyrl-CS" sz="3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у продуженом боравку </a:t>
            </a:r>
            <a:endParaRPr lang="sr-Latn-CS" sz="3200" b="1" dirty="0"/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203200" y="685798"/>
            <a:ext cx="11722100" cy="5943601"/>
          </a:xfrm>
        </p:spPr>
        <p:txBody>
          <a:bodyPr>
            <a:normAutofit fontScale="92500" lnSpcReduction="10000"/>
          </a:bodyPr>
          <a:lstStyle/>
          <a:p>
            <a:pPr marL="514350" indent="-514350" algn="ctr">
              <a:spcAft>
                <a:spcPts val="0"/>
              </a:spcAft>
              <a:buAutoNum type="arabicPeriod"/>
            </a:pPr>
            <a:r>
              <a:rPr lang="sr-Cyrl-C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Активности </a:t>
            </a:r>
            <a:r>
              <a:rPr lang="sr-Cyrl-C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у продуженом боравку </a:t>
            </a:r>
            <a:r>
              <a:rPr lang="sr-Cyrl-C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које су усклађене  </a:t>
            </a:r>
            <a:r>
              <a:rPr lang="sr-Cyrl-CS" sz="2400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са наставним садржајима, као и са распоредом часова редовне наставе одјељења чији су ученици укључени у продужени </a:t>
            </a:r>
            <a:r>
              <a:rPr lang="sr-Cyrl-CS" sz="2400" b="1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боравак</a:t>
            </a:r>
          </a:p>
          <a:p>
            <a:pPr marL="514350" indent="-514350" algn="just">
              <a:spcAft>
                <a:spcPts val="0"/>
              </a:spcAft>
              <a:buNone/>
            </a:pPr>
            <a:endParaRPr lang="sr-Cyrl-CS" sz="2400" i="1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FontTx/>
              <a:buChar char="-"/>
            </a:pPr>
            <a:r>
              <a:rPr lang="sr-Cyrl-R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hr-HR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Организовање </a:t>
            </a:r>
            <a:r>
              <a:rPr lang="hr-H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дневних образовних задатака у складу </a:t>
            </a:r>
            <a:r>
              <a:rPr lang="hr-HR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са </a:t>
            </a:r>
            <a:r>
              <a:rPr lang="hr-HR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васпитно – образовним потребама </a:t>
            </a:r>
            <a:r>
              <a:rPr lang="hr-HR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ученика</a:t>
            </a:r>
            <a:r>
              <a:rPr lang="bs-Cyrl-BA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0" lvl="0" indent="0" algn="just">
              <a:buFontTx/>
              <a:buChar char="-"/>
            </a:pPr>
            <a:endParaRPr lang="bs-Cyrl-BA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FontTx/>
              <a:buChar char="-"/>
            </a:pPr>
            <a:r>
              <a:rPr lang="sr-Cyrl-C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Организовање </a:t>
            </a:r>
            <a:r>
              <a:rPr lang="sr-Cyrl-C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индивидуалног рада </a:t>
            </a:r>
            <a:r>
              <a:rPr lang="sr-Cyrl-C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са ученицима </a:t>
            </a:r>
            <a:r>
              <a:rPr lang="sr-Cyrl-C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sr-Cyrl-C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израда </a:t>
            </a:r>
            <a:r>
              <a:rPr lang="sr-Cyrl-C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домаћих задатака и </a:t>
            </a:r>
            <a:r>
              <a:rPr lang="sr-Cyrl-C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учења).</a:t>
            </a:r>
          </a:p>
          <a:p>
            <a:pPr marL="0" indent="0" algn="just">
              <a:spcAft>
                <a:spcPts val="0"/>
              </a:spcAft>
              <a:buFontTx/>
              <a:buChar char="-"/>
            </a:pPr>
            <a:endParaRPr lang="sr-Cyrl-CS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FontTx/>
              <a:buChar char="-"/>
            </a:pPr>
            <a:r>
              <a:rPr lang="sr-Cyrl-C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Пружање стручне помоћи у учењу и савјетовању ученика.</a:t>
            </a:r>
          </a:p>
          <a:p>
            <a:pPr marL="0" indent="0" algn="just">
              <a:spcAft>
                <a:spcPts val="0"/>
              </a:spcAft>
              <a:buFontTx/>
              <a:buChar char="-"/>
            </a:pPr>
            <a:endParaRPr lang="sr-Cyrl-CS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FontTx/>
              <a:buChar char="-"/>
            </a:pPr>
            <a:r>
              <a:rPr lang="sr-Cyrl-C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Планирање </a:t>
            </a:r>
            <a:r>
              <a:rPr lang="sr-Cyrl-C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самосталног рада </a:t>
            </a:r>
            <a:r>
              <a:rPr lang="sr-Cyrl-C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ученика (зависно </a:t>
            </a:r>
            <a:r>
              <a:rPr lang="sr-Cyrl-C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од узраста ученика, предмета, као и од брзине савладавања нових наставних области, односно </a:t>
            </a:r>
            <a:r>
              <a:rPr lang="sr-Cyrl-C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психофизичких </a:t>
            </a:r>
            <a:r>
              <a:rPr lang="sr-Cyrl-C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могућности сваког </a:t>
            </a:r>
            <a:r>
              <a:rPr lang="sr-Cyrl-C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дјетета).</a:t>
            </a:r>
          </a:p>
          <a:p>
            <a:pPr marL="0" indent="0" algn="just">
              <a:spcAft>
                <a:spcPts val="0"/>
              </a:spcAft>
              <a:buNone/>
            </a:pPr>
            <a:endParaRPr lang="sr-Cyrl-CS" sz="2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r>
              <a:rPr lang="sr-Cyrl-C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Усмјеравање </a:t>
            </a:r>
            <a:r>
              <a:rPr lang="sr-Cyrl-C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мотивисање ученика од стране водитеља, уз примјену разних наставних метода и техника, у циљу што успјешнијег осамостаљивања ученика за даљи индивидуални рад.</a:t>
            </a:r>
          </a:p>
          <a:p>
            <a:pPr marL="0" indent="0" algn="just">
              <a:spcAft>
                <a:spcPts val="0"/>
              </a:spcAft>
              <a:buNone/>
            </a:pPr>
            <a:endParaRPr lang="sr-Cyrl-C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1051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342900" y="811711"/>
            <a:ext cx="11531600" cy="6322423"/>
          </a:xfrm>
        </p:spPr>
        <p:txBody>
          <a:bodyPr>
            <a:noAutofit/>
          </a:bodyPr>
          <a:lstStyle/>
          <a:p>
            <a:pPr marL="0" lvl="0" indent="0" algn="ctr">
              <a:buNone/>
            </a:pPr>
            <a:r>
              <a:rPr lang="sr-Cyrl-CS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</a:t>
            </a:r>
            <a:r>
              <a:rPr lang="sr-Cyrl-CS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sr-Cyrl-C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Планирање </a:t>
            </a:r>
            <a:r>
              <a:rPr lang="sr-Cyrl-CS" sz="2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што разноврснијих садржаја и облика слободних активности неопходних за развој свих </a:t>
            </a:r>
            <a:r>
              <a:rPr lang="sr-Cyrl-C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компоненти </a:t>
            </a:r>
            <a:r>
              <a:rPr lang="sr-Cyrl-CS" sz="2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личности ученика (интелектуалне, моралне, физичке, емоционалне, социјалне, естетске</a:t>
            </a:r>
            <a:r>
              <a:rPr lang="sr-Cyrl-C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...)</a:t>
            </a:r>
          </a:p>
          <a:p>
            <a:pPr marL="0" lvl="0" indent="0" algn="just">
              <a:buNone/>
            </a:pPr>
            <a:endParaRPr lang="sr-Latn-CS" sz="26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sr-Cyrl-CS" sz="26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sr-Latn-CS" sz="26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sr-Cyrl-CS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sr-Cyrl-CS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sr-Cyrl-CS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sr-Cyrl-CS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r>
              <a:rPr lang="sr-Cyrl-CS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sr-Cyrl-C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Организовање слободних активности које подразумијевају: креативне радионице, драмске, музичке и ликовне радионице, те многобројне и разноврсне спортске активности.</a:t>
            </a:r>
            <a:endParaRPr lang="sr-Latn-CS" sz="2400" dirty="0"/>
          </a:p>
        </p:txBody>
      </p:sp>
      <p:sp>
        <p:nvSpPr>
          <p:cNvPr id="4" name="Naslov 1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685799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sr-Cyrl-CS" sz="3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Садржаји </a:t>
            </a:r>
            <a:r>
              <a:rPr lang="sr-Cyrl-C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рада/активности </a:t>
            </a:r>
            <a:r>
              <a:rPr lang="sr-Cyrl-CS" sz="3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у продуженом боравку </a:t>
            </a:r>
            <a:endParaRPr lang="sr-Latn-CS" sz="3200" b="1" dirty="0"/>
          </a:p>
        </p:txBody>
      </p:sp>
      <p:pic>
        <p:nvPicPr>
          <p:cNvPr id="20482" name="Picture 2" descr="C:\Users\Sladja\Desktop\PRODUŽENI\10492457_597338243710786_2196765028560231040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625600"/>
            <a:ext cx="3606800" cy="2794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3" name="Picture 3" descr="C:\Users\Sladja\Desktop\PRODUŽENI\12046609_765715990206343_7495472710418793987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40400" y="1828800"/>
            <a:ext cx="3683000" cy="297977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484" name="Picture 4" descr="C:\Users\Sladja\Desktop\PRODUŽENI\10959560_665434826901127_6742786550197176880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20841">
            <a:off x="2866804" y="2643985"/>
            <a:ext cx="3500909" cy="31411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3" descr="F:\produženi boravak\P.BOR\MASKENBAL\IMG_032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26769" y="2628900"/>
            <a:ext cx="3165231" cy="31369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10556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304800" y="811711"/>
            <a:ext cx="11468100" cy="6322423"/>
          </a:xfrm>
        </p:spPr>
        <p:txBody>
          <a:bodyPr>
            <a:noAutofit/>
          </a:bodyPr>
          <a:lstStyle/>
          <a:p>
            <a:pPr marL="514350" lvl="0" indent="-514350" algn="ctr">
              <a:buNone/>
            </a:pPr>
            <a:r>
              <a:rPr lang="sr-Cyrl-C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3. Организовање </a:t>
            </a:r>
            <a:r>
              <a:rPr lang="sr-Cyrl-CS" sz="2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активности на развијању радних навика </a:t>
            </a:r>
            <a:r>
              <a:rPr lang="sr-Cyrl-C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дјеце</a:t>
            </a:r>
            <a:r>
              <a:rPr lang="sr-Cyrl-CS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</a:p>
          <a:p>
            <a:pPr marL="514350" lvl="0" indent="-514350" algn="just">
              <a:buNone/>
            </a:pPr>
            <a:endParaRPr lang="sr-Latn-CS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sr-Latn-CS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sr-Cyrl-RS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sr-Cyrl-RS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sr-Cyrl-RS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ctr">
              <a:buNone/>
            </a:pPr>
            <a:r>
              <a:rPr lang="sr-Latn-C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4</a:t>
            </a:r>
            <a:r>
              <a:rPr lang="sr-Latn-C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  <a:r>
              <a:rPr lang="sr-Cyrl-C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Организовање </a:t>
            </a:r>
            <a:r>
              <a:rPr lang="sr-Cyrl-CS" sz="2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активности на </a:t>
            </a:r>
            <a:r>
              <a:rPr lang="sr-Cyrl-C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развијању хигијенских  </a:t>
            </a:r>
            <a:r>
              <a:rPr lang="sr-Cyrl-CS" sz="2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здравствених навика </a:t>
            </a:r>
            <a:r>
              <a:rPr lang="sr-Cyrl-C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дјеце  </a:t>
            </a:r>
            <a:endParaRPr lang="sr-Latn-CS" sz="2400" b="1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sr-Latn-CS" sz="26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sr-Latn-CS" dirty="0"/>
          </a:p>
        </p:txBody>
      </p:sp>
      <p:sp>
        <p:nvSpPr>
          <p:cNvPr id="4" name="Naslov 1"/>
          <p:cNvSpPr>
            <a:spLocks noGrp="1"/>
          </p:cNvSpPr>
          <p:nvPr>
            <p:ph type="title"/>
          </p:nvPr>
        </p:nvSpPr>
        <p:spPr>
          <a:xfrm>
            <a:off x="1" y="0"/>
            <a:ext cx="12192000" cy="685799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sr-Cyrl-CS" sz="3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Садржаји </a:t>
            </a:r>
            <a:r>
              <a:rPr lang="sr-Cyrl-C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рада/активности </a:t>
            </a:r>
            <a:r>
              <a:rPr lang="sr-Cyrl-CS" sz="3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у продуженом боравку </a:t>
            </a:r>
            <a:endParaRPr lang="sr-Latn-CS" sz="3200" b="1" dirty="0"/>
          </a:p>
        </p:txBody>
      </p:sp>
      <p:pic>
        <p:nvPicPr>
          <p:cNvPr id="15362" name="Picture 2" descr="C:\Users\Sladja\Desktop\PRODUŽENI\12111947_777527989025143_3171117843237260544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24800" y="1308101"/>
            <a:ext cx="3886200" cy="2419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0" name="Picture 2" descr="C:\Users\s.vilotic\Desktop\pb\12065490_777527685691840_3114143375364588749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64001" y="1346200"/>
            <a:ext cx="3742789" cy="2413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8" name="Picture 2" descr="C:\Users\Sladja\Desktop\PRODUŽENI\image-19a028a57f62f7c91c40b9184448c02071d64242974fd059a0d3f02c91e75db3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807451" y="4478867"/>
            <a:ext cx="2990849" cy="22013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Picture 2" descr="C:\Users\Sladja\Desktop\PRODUŽENI\12074977_772357609542181_1515543088237473880_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9100" y="1270000"/>
            <a:ext cx="3340100" cy="2505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59" name="Picture 3" descr="C:\Users\Sladja\Desktop\PRODUŽENI\12118927_778280325616576_4536689989835776711_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3050" y="4483100"/>
            <a:ext cx="2978150" cy="2209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Picture 4" descr="C:\Users\Sladja\Desktop\PRODUŽENI\12144845_778278608950081_7556048777920183182_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91000" y="4572000"/>
            <a:ext cx="3733800" cy="22860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105565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446244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bs-Cyrl-B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ЗАШТО  ПРОДУЖЕНИ БОРАВАК</a:t>
            </a:r>
            <a:r>
              <a:rPr lang="sr-Latn-CS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sr-Latn-C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838200" y="965914"/>
            <a:ext cx="10515600" cy="5705341"/>
          </a:xfrm>
        </p:spPr>
        <p:txBody>
          <a:bodyPr>
            <a:normAutofit/>
          </a:bodyPr>
          <a:lstStyle/>
          <a:p>
            <a:pPr marL="0" lvl="0" indent="0" algn="just">
              <a:spcAft>
                <a:spcPts val="0"/>
              </a:spcAft>
              <a:buNone/>
            </a:pP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Неки од разлога за организацију ПБ </a:t>
            </a: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одговор </a:t>
            </a: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 потребе запослених 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родитеља</a:t>
            </a:r>
            <a:r>
              <a:rPr lang="sr-Latn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bs-Cyrl-B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 дјелимично задовољење потреба становништва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endParaRPr lang="sr-Latn-C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ов вид бриге о </a:t>
            </a:r>
            <a:r>
              <a:rPr lang="sr-Cyrl-CS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дјеци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те максимално </a:t>
            </a: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рационално </a:t>
            </a:r>
            <a:r>
              <a:rPr lang="sr-Cyrl-CS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коришт</a:t>
            </a:r>
            <a:r>
              <a:rPr lang="sr-Latn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e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ње </a:t>
            </a: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могућности </a:t>
            </a:r>
            <a:r>
              <a:rPr lang="sr-Cyrl-CS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дјеловања</a:t>
            </a: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школе у сврху правилног развоја и раста сваког </a:t>
            </a:r>
            <a:r>
              <a:rPr lang="sr-Cyrl-CS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дјетета</a:t>
            </a:r>
            <a:r>
              <a:rPr lang="sr-Latn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bs-Cyrl-BA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 изван наставе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endParaRPr lang="sr-Latn-C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Symbol" panose="05050102010706020507" pitchFamily="18" charset="2"/>
              <a:buChar char=""/>
            </a:pP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постојање проблема у 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учењу  и 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присуство индикатора који указују на </a:t>
            </a:r>
            <a:r>
              <a:rPr lang="bs-Cyrl-BA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постојање проблема у понашању дјеце (неадекватна понашања  у различитим ситуацијама),</a:t>
            </a:r>
          </a:p>
          <a:p>
            <a:pPr marL="342900" lvl="0" indent="-342900">
              <a:buFont typeface="Symbol" panose="05050102010706020507" pitchFamily="18" charset="2"/>
              <a:buChar char=""/>
              <a:tabLst>
                <a:tab pos="1028700" algn="l"/>
              </a:tabLst>
            </a:pPr>
            <a:r>
              <a:rPr lang="sr-Cyrl-CS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пружање </a:t>
            </a:r>
            <a:r>
              <a:rPr lang="sr-Cyrl-CS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подршке родитељима у даљем развоју њихове </a:t>
            </a:r>
            <a:r>
              <a:rPr lang="sr-Cyrl-CS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дјеце</a:t>
            </a:r>
            <a:r>
              <a:rPr lang="sr-Cyrl-CS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од стране професионалаца</a:t>
            </a:r>
            <a:r>
              <a:rPr lang="sr-Cyrl-CS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те </a:t>
            </a:r>
            <a:r>
              <a:rPr lang="sr-Cyrl-CS" sz="2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развијање дјечијих индивидуалних потенцијала.</a:t>
            </a:r>
            <a:endParaRPr lang="sr-Latn-CS" sz="26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>
              <a:buFont typeface="Symbol" panose="05050102010706020507" pitchFamily="18" charset="2"/>
              <a:buChar char=""/>
              <a:tabLst>
                <a:tab pos="1028700" algn="l"/>
              </a:tabLst>
            </a:pPr>
            <a:endParaRPr lang="sr-Latn-CS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sr-Latn-CS" dirty="0"/>
          </a:p>
        </p:txBody>
      </p:sp>
    </p:spTree>
    <p:extLst>
      <p:ext uri="{BB962C8B-B14F-4D97-AF65-F5344CB8AC3E}">
        <p14:creationId xmlns:p14="http://schemas.microsoft.com/office/powerpoint/2010/main" xmlns="" val="653590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460513" y="876301"/>
            <a:ext cx="7654787" cy="5334000"/>
          </a:xfrm>
        </p:spPr>
        <p:txBody>
          <a:bodyPr>
            <a:normAutofit fontScale="92500"/>
          </a:bodyPr>
          <a:lstStyle/>
          <a:p>
            <a:pPr marL="0" lvl="0" indent="0" algn="just">
              <a:buNone/>
            </a:pPr>
            <a:endParaRPr lang="sr-Latn-CS" sz="70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r>
              <a:rPr lang="sr-Latn-CS" sz="2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5.</a:t>
            </a:r>
            <a:r>
              <a:rPr lang="sr-Cyrl-RS" sz="2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CS" sz="3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Укључивање </a:t>
            </a:r>
            <a:r>
              <a:rPr lang="sr-Cyrl-CS" sz="3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ученика у друштвена збивања средине у којој се школа </a:t>
            </a:r>
            <a:r>
              <a:rPr lang="sr-Cyrl-CS" sz="3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налази</a:t>
            </a:r>
          </a:p>
          <a:p>
            <a:pPr marL="0" lvl="0" indent="0" algn="just">
              <a:buNone/>
            </a:pPr>
            <a:endParaRPr lang="sr-Latn-CS" sz="52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FontTx/>
              <a:buChar char="-"/>
            </a:pPr>
            <a:r>
              <a:rPr lang="sr-Cyrl-CS" sz="3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Учешће </a:t>
            </a:r>
            <a:r>
              <a:rPr lang="sr-Cyrl-CS" sz="3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 обиљежавању значајних датума које школа прославља</a:t>
            </a:r>
            <a:r>
              <a:rPr lang="sr-Cyrl-CS" sz="3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0" lvl="0" indent="0" algn="just">
              <a:buNone/>
            </a:pPr>
            <a:endParaRPr lang="sr-Latn-CS" sz="3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FontTx/>
              <a:buChar char="-"/>
            </a:pPr>
            <a:r>
              <a:rPr lang="sr-Cyrl-CS" sz="3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Организовање </a:t>
            </a:r>
            <a:r>
              <a:rPr lang="sr-Cyrl-CS" sz="3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сусрета са познатим и значајним личностима из разних области</a:t>
            </a:r>
            <a:r>
              <a:rPr lang="sr-Cyrl-CS" sz="3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marL="0" lvl="0" indent="0" algn="just">
              <a:buNone/>
            </a:pPr>
            <a:endParaRPr lang="sr-Latn-CS" sz="3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sr-Latn-CS" sz="70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sr-Latn-CS" dirty="0"/>
          </a:p>
        </p:txBody>
      </p:sp>
      <p:sp>
        <p:nvSpPr>
          <p:cNvPr id="4" name="Naslov 1"/>
          <p:cNvSpPr>
            <a:spLocks noGrp="1"/>
          </p:cNvSpPr>
          <p:nvPr>
            <p:ph type="title"/>
          </p:nvPr>
        </p:nvSpPr>
        <p:spPr>
          <a:xfrm>
            <a:off x="1" y="0"/>
            <a:ext cx="12192000" cy="685799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sr-Cyrl-CS" sz="36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Садржаји </a:t>
            </a:r>
            <a:r>
              <a:rPr lang="sr-Cyrl-CS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рада/активности </a:t>
            </a:r>
            <a:r>
              <a:rPr lang="sr-Cyrl-CS" sz="36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у продуженом боравку </a:t>
            </a:r>
            <a:endParaRPr lang="sr-Latn-CS" sz="3600" b="1" dirty="0"/>
          </a:p>
        </p:txBody>
      </p:sp>
      <p:pic>
        <p:nvPicPr>
          <p:cNvPr id="15363" name="Picture 3" descr="C:\Users\Sladja\Desktop\PRODUŽENI\1656434_626673404110603_4937569449709540100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78800" y="876300"/>
            <a:ext cx="3860800" cy="250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364" name="Picture 4" descr="C:\Users\Sladja\Desktop\PRODUŽENI\10353712_626674004110543_8791908492354142377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48134" y="3670300"/>
            <a:ext cx="3843866" cy="2882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59837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558800" y="1257300"/>
            <a:ext cx="11125200" cy="5753100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sr-Latn-C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6</a:t>
            </a:r>
            <a:r>
              <a:rPr lang="sr-Cyrl-C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Сарадња </a:t>
            </a:r>
            <a:r>
              <a:rPr lang="sr-Cyrl-CS" sz="2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 учитељима у циљу што квалитетнијег рада са ученицима у продуженом </a:t>
            </a:r>
            <a:r>
              <a:rPr lang="sr-Cyrl-C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боравку</a:t>
            </a:r>
            <a:endParaRPr lang="sr-Latn-CS" sz="5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r>
              <a:rPr lang="sr-Cyrl-C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                          и</a:t>
            </a:r>
            <a:endParaRPr lang="sr-Latn-RS" sz="2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sr-Latn-RS" sz="2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r>
              <a:rPr lang="sr-Cyrl-R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</a:t>
            </a:r>
            <a:r>
              <a:rPr lang="sr-Cyrl-C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   Сарадња са стручном службом</a:t>
            </a:r>
            <a:endParaRPr lang="sr-Latn-CS" sz="2400" b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FontTx/>
              <a:buChar char="-"/>
            </a:pPr>
            <a:endParaRPr lang="sr-Cyrl-CS" sz="2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buNone/>
            </a:pP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</a:t>
            </a:r>
            <a:r>
              <a:rPr lang="sr-Cyrl-C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азмјена мишљења, како би слика о напредовању сваког појединца била што потпунија.</a:t>
            </a:r>
          </a:p>
          <a:p>
            <a:pPr marL="0" lvl="0" indent="0" algn="just">
              <a:buFontTx/>
              <a:buChar char="-"/>
            </a:pPr>
            <a:endParaRPr lang="sr-Cyrl-CS" sz="2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FontTx/>
              <a:buChar char="-"/>
            </a:pPr>
            <a:endParaRPr lang="sr-Cyrl-CS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sr-Latn-CS" sz="5400" dirty="0"/>
          </a:p>
        </p:txBody>
      </p:sp>
      <p:sp>
        <p:nvSpPr>
          <p:cNvPr id="4" name="Naslov 1"/>
          <p:cNvSpPr>
            <a:spLocks noGrp="1"/>
          </p:cNvSpPr>
          <p:nvPr>
            <p:ph type="title"/>
          </p:nvPr>
        </p:nvSpPr>
        <p:spPr>
          <a:xfrm>
            <a:off x="1" y="0"/>
            <a:ext cx="12192000" cy="685799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sr-Cyrl-CS" sz="36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Садржаји </a:t>
            </a:r>
            <a:r>
              <a:rPr lang="sr-Cyrl-CS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рада/активности </a:t>
            </a:r>
            <a:r>
              <a:rPr lang="sr-Cyrl-CS" sz="36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у продуженом боравку </a:t>
            </a:r>
            <a:endParaRPr lang="sr-Latn-CS" sz="3600" b="1" dirty="0"/>
          </a:p>
        </p:txBody>
      </p:sp>
    </p:spTree>
    <p:extLst>
      <p:ext uri="{BB962C8B-B14F-4D97-AF65-F5344CB8AC3E}">
        <p14:creationId xmlns:p14="http://schemas.microsoft.com/office/powerpoint/2010/main" xmlns="" val="259837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0" y="169817"/>
            <a:ext cx="11379200" cy="6154783"/>
          </a:xfrm>
        </p:spPr>
        <p:txBody>
          <a:bodyPr>
            <a:normAutofit fontScale="32500" lnSpcReduction="20000"/>
          </a:bodyPr>
          <a:lstStyle/>
          <a:p>
            <a:pPr marL="0" lvl="0" indent="0" algn="just">
              <a:buNone/>
            </a:pPr>
            <a:endParaRPr lang="sr-Latn-CS" sz="70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sr-Latn-CS" sz="70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sr-Cyrl-CS" sz="7000" b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14350" lvl="0" indent="-514350" algn="ctr">
              <a:buNone/>
            </a:pPr>
            <a:r>
              <a:rPr lang="sr-Cyrl-CS" sz="7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8. Сарадња </a:t>
            </a:r>
            <a:r>
              <a:rPr lang="sr-Cyrl-CS" sz="7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са родитељима </a:t>
            </a:r>
            <a:r>
              <a:rPr lang="sr-Cyrl-CS" sz="7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дјеце </a:t>
            </a:r>
            <a:r>
              <a:rPr lang="sr-Cyrl-CS" sz="7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 продуженом </a:t>
            </a:r>
            <a:r>
              <a:rPr lang="sr-Cyrl-CS" sz="7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боравку</a:t>
            </a:r>
          </a:p>
          <a:p>
            <a:pPr marL="514350" lvl="0" indent="-514350" algn="ctr">
              <a:buNone/>
            </a:pPr>
            <a:endParaRPr lang="sr-Cyrl-CS" sz="6000" b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14350" lvl="0" indent="-514350" algn="ctr">
              <a:buNone/>
            </a:pPr>
            <a:endParaRPr lang="sr-Cyrl-CS" sz="6000" b="1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14350" lvl="0" indent="-514350" algn="just">
              <a:buAutoNum type="arabicPeriod" startAt="7"/>
            </a:pPr>
            <a:endParaRPr lang="sr-Cyrl-CS" sz="86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14350" lvl="0" indent="-514350" algn="just">
              <a:buNone/>
            </a:pPr>
            <a:endParaRPr lang="sr-Cyrl-CS" sz="86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14350" lvl="0" indent="-514350" algn="just">
              <a:buNone/>
            </a:pPr>
            <a:endParaRPr lang="sr-Cyrl-CS" sz="86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14350" lvl="0" indent="-514350" algn="just">
              <a:buNone/>
            </a:pPr>
            <a:endParaRPr lang="sr-Cyrl-CS" sz="86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514350" lvl="0" indent="-514350" algn="just">
              <a:buNone/>
            </a:pPr>
            <a:endParaRPr lang="sr-Latn-CS" sz="86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sr-Cyrl-RS" sz="70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sr-Cyrl-RS" sz="70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sr-Latn-CS" sz="70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r>
              <a:rPr lang="sr-Cyrl-CS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  <a:endParaRPr lang="sr-Latn-CS" dirty="0">
              <a:solidFill>
                <a:prstClr val="black"/>
              </a:solidFill>
            </a:endParaRPr>
          </a:p>
          <a:p>
            <a:endParaRPr lang="sr-Latn-CS" dirty="0"/>
          </a:p>
        </p:txBody>
      </p:sp>
      <p:sp>
        <p:nvSpPr>
          <p:cNvPr id="4" name="Naslov 1"/>
          <p:cNvSpPr>
            <a:spLocks noGrp="1"/>
          </p:cNvSpPr>
          <p:nvPr>
            <p:ph type="title"/>
          </p:nvPr>
        </p:nvSpPr>
        <p:spPr>
          <a:xfrm>
            <a:off x="1" y="0"/>
            <a:ext cx="12192000" cy="685799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sr-Cyrl-CS" sz="3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Садржаји </a:t>
            </a:r>
            <a:r>
              <a:rPr lang="sr-Cyrl-C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рада/активности </a:t>
            </a:r>
            <a:r>
              <a:rPr lang="sr-Cyrl-CS" sz="32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у продуженом боравку </a:t>
            </a:r>
            <a:endParaRPr lang="sr-Latn-CS" sz="3200" b="1" dirty="0"/>
          </a:p>
        </p:txBody>
      </p:sp>
      <p:pic>
        <p:nvPicPr>
          <p:cNvPr id="22530" name="Picture 2" descr="C:\Users\Sladja\Desktop\PRODUŽENI\10442942_634248320019778_2200191916491887682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5600" y="1727200"/>
            <a:ext cx="5740400" cy="3949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1" name="Picture 3" descr="C:\Users\Sladja\Desktop\PRODUŽENI\10665689_597345180376759_4520966819768675676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32700" y="2362200"/>
            <a:ext cx="2895600" cy="38354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25983727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08000" y="354470"/>
            <a:ext cx="10857523" cy="61073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lvl="0" algn="ctr">
              <a:lnSpc>
                <a:spcPct val="107000"/>
              </a:lnSpc>
              <a:spcBef>
                <a:spcPts val="1000"/>
              </a:spcBef>
            </a:pPr>
            <a:r>
              <a:rPr lang="bs-Cyrl-B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s-Cyrl-B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s-Cyrl-B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s-Cyrl-B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s-Cyrl-BA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Простор за продужени боравак</a:t>
            </a:r>
            <a:r>
              <a:rPr lang="sr-Latn-C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sr-Latn-C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sr-Latn-CS" dirty="0"/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266700" y="1211951"/>
            <a:ext cx="7454899" cy="5202405"/>
          </a:xfrm>
        </p:spPr>
        <p:txBody>
          <a:bodyPr/>
          <a:lstStyle/>
          <a:p>
            <a:pPr marL="0" indent="0" algn="just">
              <a:spcAft>
                <a:spcPts val="0"/>
              </a:spcAft>
              <a:buNone/>
            </a:pP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 </a:t>
            </a: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нормално функционисање продуженог боравка 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потребан је сљедећи простор:</a:t>
            </a:r>
            <a:endParaRPr lang="sr-Latn-C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просторија </a:t>
            </a: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 боравак </a:t>
            </a:r>
            <a:r>
              <a:rPr lang="sr-Cyrl-CS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дјеце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endParaRPr lang="sr-Latn-C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просторија </a:t>
            </a: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 израду домаћих задатака и  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учење,</a:t>
            </a:r>
            <a:endParaRPr lang="sr-Latn-C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просторија </a:t>
            </a: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 слободне 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активности,</a:t>
            </a:r>
            <a:endParaRPr lang="sr-Latn-C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т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рпезарија,</a:t>
            </a:r>
            <a:endParaRPr lang="sr-Latn-C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санитарни </a:t>
            </a: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чвор прилагођен узрасту ученика прве 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тријаде,</a:t>
            </a:r>
            <a:endParaRPr lang="sr-Latn-C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школска </a:t>
            </a: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сала и спортски </a:t>
            </a: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терени.</a:t>
            </a:r>
            <a:endParaRPr lang="sr-Latn-C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sr-Latn-CS" dirty="0"/>
          </a:p>
        </p:txBody>
      </p:sp>
      <p:pic>
        <p:nvPicPr>
          <p:cNvPr id="18436" name="Picture 4" descr="C:\Users\Sladja\Desktop\SEMINAR ZA VODITELJE U PROSUŽENOM BORAVKU -TB\SA\IMG_20151030_1250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20100" y="3860800"/>
            <a:ext cx="3403600" cy="2997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Users\Sladja\Desktop\SEMINAR ZA VODITELJE U PROSUŽENOM BORAVKU -TB\SA\IMG_20151030_12503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07400" y="977900"/>
            <a:ext cx="3505200" cy="26548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218728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393700" y="1134592"/>
            <a:ext cx="8216900" cy="6362163"/>
          </a:xfrm>
        </p:spPr>
        <p:txBody>
          <a:bodyPr>
            <a:normAutofit/>
          </a:bodyPr>
          <a:lstStyle/>
          <a:p>
            <a:pPr lvl="0">
              <a:lnSpc>
                <a:spcPct val="107000"/>
              </a:lnSpc>
            </a:pP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изграђени </a:t>
            </a: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намјенски простор за продужени 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боравак,</a:t>
            </a:r>
          </a:p>
          <a:p>
            <a:pPr lvl="0">
              <a:lnSpc>
                <a:spcPct val="107000"/>
              </a:lnSpc>
            </a:pP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расположиви </a:t>
            </a: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простор школе који је прилагођен намјени продуженог боравка (кутак за учење, кутак за игру или кутак за одмор и друге активности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</a:t>
            </a:r>
            <a:endParaRPr lang="sr-Latn-CS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довољно велики, пријатан, угодан за боравак, довољно освијетљен и 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загријан,</a:t>
            </a:r>
            <a:endParaRPr lang="sr-Latn-C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функцији активности које се 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реализују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endParaRPr lang="sr-Latn-C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опремљен дидактичким помагалима, аудио-визуелним средствима, малом приручном библиотеком и рачунаром, примјереним играчкама и друштвеним 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играма, </a:t>
            </a:r>
            <a:endParaRPr lang="bs-Cyrl-BA" sz="2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sr-Latn-CS" dirty="0"/>
          </a:p>
        </p:txBody>
      </p:sp>
      <p:sp>
        <p:nvSpPr>
          <p:cNvPr id="4" name="Naslov 1"/>
          <p:cNvSpPr>
            <a:spLocks noGrp="1"/>
          </p:cNvSpPr>
          <p:nvPr>
            <p:ph type="title"/>
          </p:nvPr>
        </p:nvSpPr>
        <p:spPr>
          <a:xfrm>
            <a:off x="571500" y="265570"/>
            <a:ext cx="10857523" cy="61073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lvl="0" algn="ctr">
              <a:lnSpc>
                <a:spcPct val="107000"/>
              </a:lnSpc>
              <a:spcBef>
                <a:spcPts val="1000"/>
              </a:spcBef>
            </a:pPr>
            <a:r>
              <a:rPr lang="bs-Cyrl-B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s-Cyrl-B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s-Cyrl-B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s-Cyrl-B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s-Cyrl-BA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Простор за продужени боравак</a:t>
            </a:r>
            <a:r>
              <a:rPr lang="sr-Latn-C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sr-Latn-C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sr-Latn-CS" dirty="0"/>
          </a:p>
        </p:txBody>
      </p:sp>
      <p:pic>
        <p:nvPicPr>
          <p:cNvPr id="6" name="Picture 3" descr="C:\Users\Sladja\Desktop\SEMINAR ZA VODITELJE U PROSUŽENOM BORAVKU -TB\SA\IMG_20151030_1250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0400" y="3822699"/>
            <a:ext cx="3517900" cy="2768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0" name="Picture 4" descr="C:\Users\Sladja\Desktop\1601418_665435203567756_28400732107097861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56600" y="965200"/>
            <a:ext cx="3416300" cy="26246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61509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381000" y="1286992"/>
            <a:ext cx="7924800" cy="6362163"/>
          </a:xfrm>
        </p:spPr>
        <p:txBody>
          <a:bodyPr>
            <a:normAutofit/>
          </a:bodyPr>
          <a:lstStyle/>
          <a:p>
            <a:pPr lvl="0">
              <a:lnSpc>
                <a:spcPct val="107000"/>
              </a:lnSpc>
            </a:pP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изграђени </a:t>
            </a: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намјенски простор за продужени 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боравак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sr-Latn-RS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buNone/>
            </a:pPr>
            <a:endParaRPr lang="bs-Cyrl-BA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снабдјевен струњачама, јастучићима, спужвама за одмор или адекватним намјештајем (угаоне гарнитуре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),</a:t>
            </a:r>
            <a:endParaRPr lang="sr-Latn-RS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buNone/>
            </a:pPr>
            <a:endParaRPr lang="sr-Latn-CS" sz="2400" dirty="0" smtClean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засебни </a:t>
            </a: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ормарићи у 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постојећем или посебном </a:t>
            </a: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простору за школску торбу, одјећу и 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обућу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endParaRPr lang="sr-Latn-RS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buNone/>
            </a:pPr>
            <a:endParaRPr lang="bs-Cyrl-BA" sz="2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ростор за спортске активности (учионица или школска сала), те вањски </a:t>
            </a: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простор –љуљашке, клацкалице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....спортски терени .....игралишта.</a:t>
            </a:r>
            <a:endParaRPr lang="sr-Latn-C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sr-Latn-CS" dirty="0"/>
          </a:p>
        </p:txBody>
      </p:sp>
      <p:sp>
        <p:nvSpPr>
          <p:cNvPr id="4" name="Naslov 1"/>
          <p:cNvSpPr>
            <a:spLocks noGrp="1"/>
          </p:cNvSpPr>
          <p:nvPr>
            <p:ph type="title"/>
          </p:nvPr>
        </p:nvSpPr>
        <p:spPr>
          <a:xfrm>
            <a:off x="622300" y="278270"/>
            <a:ext cx="10857523" cy="61073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lvl="0" algn="ctr">
              <a:lnSpc>
                <a:spcPct val="107000"/>
              </a:lnSpc>
              <a:spcBef>
                <a:spcPts val="1000"/>
              </a:spcBef>
            </a:pPr>
            <a:r>
              <a:rPr lang="bs-Cyrl-B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s-Cyrl-B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s-Cyrl-B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s-Cyrl-B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s-Cyrl-BA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Простор за продужени боравак</a:t>
            </a:r>
            <a:r>
              <a:rPr lang="sr-Latn-C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sr-Latn-CS" sz="2400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sr-Latn-CS" dirty="0"/>
          </a:p>
        </p:txBody>
      </p:sp>
      <p:pic>
        <p:nvPicPr>
          <p:cNvPr id="21507" name="Picture 3" descr="C:\Users\Sladja\Desktop\PRODUŽENI\18516_705349026243040_4737353721705709270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80400" y="3987800"/>
            <a:ext cx="3302000" cy="2438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C:\Users\Sladja\Desktop\SEMINAR ZA VODITELJE U PROSUŽENOM BORAVKU -TB\SA\IMG_20151030_1250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58200" y="1111250"/>
            <a:ext cx="3340101" cy="2559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615091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568325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bs-Cyrl-B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Изглед продуженог боравка у основним школама</a:t>
            </a:r>
            <a:endParaRPr lang="sr-Latn-C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Čuvar mesta za sadržaj 4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52387" y="1266824"/>
            <a:ext cx="4067513" cy="23907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Čuvar mesta za sadržaj 8"/>
          <p:cNvPicPr>
            <a:picLocks noGrp="1" noChangeAspect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670551" y="3905250"/>
            <a:ext cx="4162424" cy="2470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Slika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5650" y="3876674"/>
            <a:ext cx="4143038" cy="2551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Slika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460577" y="1104900"/>
            <a:ext cx="4115473" cy="27939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71829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Čuvar mesta za sadržaj 11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486714" y="3053330"/>
            <a:ext cx="4667250" cy="2781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Čuvar mesta za sadržaj 4"/>
          <p:cNvPicPr>
            <a:picLocks noGrp="1" noChangeAspect="1"/>
          </p:cNvPicPr>
          <p:nvPr>
            <p:ph sz="half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92224" y="273050"/>
            <a:ext cx="4200525" cy="2424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Slika 10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837482" y="526130"/>
            <a:ext cx="4391250" cy="2781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Slika 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175151" y="3746500"/>
            <a:ext cx="4784949" cy="2654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289180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Čuvar mesta za sadržaj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4136496" cy="250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Slika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6136" y="3281000"/>
            <a:ext cx="3568164" cy="27876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Slika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77200" y="0"/>
            <a:ext cx="4114800" cy="24605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Slika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74000" y="3399128"/>
            <a:ext cx="4089400" cy="2722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626" name="Picture 2" descr="C:\Users\Sladja\Desktop\PRODUŽENI\image-4883269c87472ab6ce98a900eb2db2f771469b135752f1ae413de30d1f793024-V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37000" y="3314700"/>
            <a:ext cx="4025900" cy="28067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F:\produženi boravak\P.BOR\NOVOGODISNJA ZABAVA\06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089400" y="228600"/>
            <a:ext cx="4025900" cy="29083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505786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9" name="Picture 3" descr="C:\Users\Sladja\Desktop\PRODUŽENI\12042984_765715666873042_5810746079170462612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1000" y="304800"/>
            <a:ext cx="4572000" cy="3657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1" name="Picture 5" descr="C:\Users\Sladja\Desktop\PRODUŽENI\10702136_597343817043562_5332348549533689684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03900" y="3835400"/>
            <a:ext cx="5321300" cy="2755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410" name="Picture 2" descr="F:\pb\1622792_687258381385438_6673135959377863804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0400" y="0"/>
            <a:ext cx="5067300" cy="3568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2" name="Picture 2" descr="C:\Users\Sladja\Desktop\PRODUŽENI\image-2995777ea48f9b329bf1b491c25a7cf347deffc4bdc41fe8ef67c101d353f649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0" y="3187699"/>
            <a:ext cx="4470400" cy="3187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46100" y="152400"/>
            <a:ext cx="11188700" cy="568817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bs-Cyrl-B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Продужени боравак - законска регулатива</a:t>
            </a:r>
            <a:endParaRPr lang="sr-Latn-C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342900" y="721217"/>
            <a:ext cx="11658600" cy="5872766"/>
          </a:xfrm>
        </p:spPr>
        <p:txBody>
          <a:bodyPr>
            <a:normAutofit/>
          </a:bodyPr>
          <a:lstStyle/>
          <a:p>
            <a:pPr marL="514350" lvl="0" indent="-514350">
              <a:lnSpc>
                <a:spcPct val="100000"/>
              </a:lnSpc>
              <a:buFont typeface="+mj-lt"/>
              <a:buAutoNum type="arabicPeriod"/>
            </a:pPr>
            <a:r>
              <a:rPr lang="bs-Cyrl-BA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Закон о основном образовању и васпитању</a:t>
            </a:r>
            <a:r>
              <a:rPr lang="bs-Cyrl-BA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bs-Cyrl-BA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„Сл</a:t>
            </a:r>
            <a:r>
              <a:rPr lang="sr-Latn-CS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bs-Cyrl-BA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гласник РС“ бр.</a:t>
            </a:r>
            <a:r>
              <a:rPr lang="bs-Cyrl-BA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74/08, 71/09, 104/11 и 33/14</a:t>
            </a:r>
            <a:r>
              <a:rPr lang="sr-Cyrl-CS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sr-Latn-CS" sz="2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bs-Cyrl-BA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организација проширених програма рада. </a:t>
            </a:r>
            <a:endParaRPr lang="sr-Latn-CS" sz="2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buNone/>
            </a:pPr>
            <a:r>
              <a:rPr lang="sr-Latn-C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   </a:t>
            </a:r>
            <a:r>
              <a:rPr lang="bs-Cyrl-BA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Уредба </a:t>
            </a:r>
            <a:r>
              <a:rPr lang="bs-Cyrl-BA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педагошким стандардима и нормативима за основно образовање и васпитање</a:t>
            </a:r>
            <a:r>
              <a:rPr lang="sr-Latn-CS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s-Cyrl-BA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bs-Cyrl-BA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„Сл. гласник РС “ бр.</a:t>
            </a:r>
            <a:r>
              <a:rPr lang="bs-Cyrl-BA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51/11)</a:t>
            </a:r>
            <a:endParaRPr lang="sr-Latn-CS" sz="2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„прелазни облик ка цјелодневном в/о раду“, број ученика у 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групи.</a:t>
            </a:r>
            <a:endParaRPr lang="sr-Latn-CS" sz="2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None/>
            </a:pPr>
            <a:r>
              <a:rPr lang="sr-Latn-C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   </a:t>
            </a:r>
            <a:r>
              <a:rPr lang="sr-Cyrl-CS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Уредба </a:t>
            </a:r>
            <a:r>
              <a:rPr lang="sr-Cyrl-CS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sr-Cyrl-CS" b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измјенама</a:t>
            </a:r>
            <a:r>
              <a:rPr lang="sr-Cyrl-CS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 допунама</a:t>
            </a:r>
            <a:r>
              <a:rPr lang="bs-Cyrl-BA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Уредбе о педагошким стандардима и нормативима за основно образовање и васпитање</a:t>
            </a:r>
            <a:r>
              <a:rPr lang="sr-Latn-CS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s-Cyrl-BA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bs-Cyrl-BA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„Сл. гласник РС “ бр.</a:t>
            </a:r>
            <a:r>
              <a:rPr lang="bs-Cyrl-BA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19/12 </a:t>
            </a:r>
            <a:r>
              <a:rPr lang="en-US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  <a:r>
              <a:rPr lang="sr-Cyrl-CS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sr-Cyrl-CS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77/12)</a:t>
            </a:r>
          </a:p>
          <a:p>
            <a:pPr lvl="0">
              <a:lnSpc>
                <a:spcPct val="100000"/>
              </a:lnSpc>
            </a:pPr>
            <a:r>
              <a:rPr lang="sr-Cyrl-C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врста и број група у ПБ, </a:t>
            </a:r>
          </a:p>
          <a:p>
            <a:pPr lvl="0">
              <a:lnSpc>
                <a:spcPct val="100000"/>
              </a:lnSpc>
            </a:pPr>
            <a:r>
              <a:rPr lang="sr-Cyrl-C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стручни профил водитеља ПБ, </a:t>
            </a:r>
          </a:p>
          <a:p>
            <a:pPr lvl="0">
              <a:lnSpc>
                <a:spcPct val="100000"/>
              </a:lnSpc>
            </a:pPr>
            <a:r>
              <a:rPr lang="sr-Cyrl-CS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простору за продужени </a:t>
            </a:r>
            <a:r>
              <a:rPr lang="sr-Cyrl-C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боравак.</a:t>
            </a:r>
            <a:endParaRPr lang="sr-Latn-CS" sz="2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sr-Latn-C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7721600" y="2508250"/>
          <a:ext cx="787400" cy="664369"/>
        </p:xfrm>
        <a:graphic>
          <a:graphicData uri="http://schemas.openxmlformats.org/presentationml/2006/ole">
            <p:oleObj spid="_x0000_s15362" name="Acrobat Document" showAsIcon="1" r:id="rId3" imgW="914400" imgH="771480" progId="">
              <p:embed/>
            </p:oleObj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1041400" y="4603750"/>
          <a:ext cx="914400" cy="535781"/>
        </p:xfrm>
        <a:graphic>
          <a:graphicData uri="http://schemas.openxmlformats.org/presentationml/2006/ole">
            <p:oleObj spid="_x0000_s15363" name="Acrobat Document" showAsIcon="1" r:id="rId4" imgW="914400" imgH="771480" progId="">
              <p:embed/>
            </p:oleObj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/>
        </p:nvGraphicFramePr>
        <p:xfrm>
          <a:off x="2616200" y="4651376"/>
          <a:ext cx="1016000" cy="530224"/>
        </p:xfrm>
        <a:graphic>
          <a:graphicData uri="http://schemas.openxmlformats.org/presentationml/2006/ole">
            <p:oleObj spid="_x0000_s15365" name="Acrobat Document" showAsIcon="1" r:id="rId5" imgW="914400" imgH="771480" progId="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283361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Sladja\Desktop\PRODUŽENI\image-52717b518bf341aa4f865c371bb7304fd58dcbeacb74cd501bf7ea46297d24cd-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670300"/>
            <a:ext cx="4250267" cy="3187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79" name="Picture 3" descr="C:\Users\Sladja\Desktop\PRODUŽENI\image-399002db87c2643c4f7fd2ad97c3c99d51169578df4ea17efabc50f26a6728d0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59335">
            <a:off x="3111501" y="82809"/>
            <a:ext cx="4351867" cy="32639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4" descr="C:\Users\Sladja\Desktop\PRODUŽENI\12043104_765715326873076_670168972084012867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5200" y="0"/>
            <a:ext cx="4876800" cy="3238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1" name="Picture 5" descr="C:\Users\Sladja\Desktop\PRODUŽENI\image-abe6280f071f0b8613cf0a9e4cbd73fb85f29ff914f348f8ce9aa540df5eec08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70900" y="3683000"/>
            <a:ext cx="3556000" cy="29972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2" name="Picture 6" descr="C:\Users\Sladja\Desktop\PRODUŽENI\image-3408f9cf47bab6ae0ce6db283e398ac9303253fb822b17fb5c953a6345748f32-V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760982">
            <a:off x="4309472" y="3679489"/>
            <a:ext cx="4008001" cy="309518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583" name="Picture 7" descr="C:\Users\Sladja\Desktop\PRODUŽENI\image-895d80ceeb13de08feb8935a40a96ce662d1a41b75063da5c7c503570ab4715c-V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0"/>
            <a:ext cx="3224182" cy="32258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Sladja\Desktop\PRODUŽENI\IMG_20150505_0924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401" y="-190500"/>
            <a:ext cx="3860799" cy="347024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3" name="Picture 3" descr="C:\Users\Sladja\Desktop\PRODUŽENI\1926677_603729106405033_7727273373771107965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43800" y="0"/>
            <a:ext cx="4648200" cy="25209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4" name="Picture 4" descr="C:\Users\Sladja\Desktop\PRODUŽENI\10600357_699883446789598_8675965696477154431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38500"/>
            <a:ext cx="4203700" cy="36195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5" name="Picture 5" descr="C:\Users\Sladja\Desktop\PRODUŽENI\11046462_682687681842508_4233721108081725113_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3276600" cy="26606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6" name="Picture 6" descr="C:\Users\Sladja\Desktop\PRODUŽENI\12049304_765714876873121_3139890142015750823_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68800" y="3352800"/>
            <a:ext cx="3492501" cy="3251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607" name="Picture 7" descr="C:\Users\Sladja\Desktop\PRODUŽENI\12032030_765715303539745_3832256431645285774_n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66100" y="2933700"/>
            <a:ext cx="4025900" cy="39243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587375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bs-Cyrl-B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Продужени боравак - полазници</a:t>
            </a:r>
            <a:endParaRPr lang="sr-Latn-C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812800" y="806450"/>
            <a:ext cx="10515600" cy="6381750"/>
          </a:xfrm>
        </p:spPr>
        <p:txBody>
          <a:bodyPr>
            <a:normAutofit/>
          </a:bodyPr>
          <a:lstStyle/>
          <a:p>
            <a:pPr lvl="0">
              <a:lnSpc>
                <a:spcPct val="107000"/>
              </a:lnSpc>
            </a:pPr>
            <a:r>
              <a:rPr lang="bs-Cyrl-BA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Приоритет </a:t>
            </a:r>
            <a:r>
              <a:rPr lang="bs-Cyrl-BA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укључења: </a:t>
            </a:r>
            <a:r>
              <a:rPr lang="bs-Cyrl-BA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ученици </a:t>
            </a:r>
            <a:r>
              <a:rPr lang="bs-Cyrl-BA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ПРВОГ, другог и трећег разреда, </a:t>
            </a:r>
            <a:endParaRPr lang="sr-Latn-CS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bs-Cyrl-BA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Групе </a:t>
            </a:r>
            <a:r>
              <a:rPr lang="bs-Cyrl-BA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ученика могу бити: </a:t>
            </a:r>
            <a:r>
              <a:rPr lang="bs-Cyrl-BA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хомогене</a:t>
            </a:r>
            <a:r>
              <a:rPr lang="bs-Cyrl-BA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s-Cyrl-BA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bs-Cyrl-BA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хетерогене,</a:t>
            </a:r>
            <a:endParaRPr lang="sr-Latn-CS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bs-Cyrl-BA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Број ученика у </a:t>
            </a:r>
            <a:r>
              <a:rPr lang="bs-Cyrl-BA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групи је </a:t>
            </a:r>
            <a:r>
              <a:rPr lang="bs-Cyrl-BA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 18 до </a:t>
            </a:r>
            <a:r>
              <a:rPr lang="bs-Cyrl-BA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30, </a:t>
            </a:r>
          </a:p>
          <a:p>
            <a:pPr lvl="0">
              <a:lnSpc>
                <a:spcPct val="107000"/>
              </a:lnSpc>
            </a:pPr>
            <a:r>
              <a:rPr lang="bs-Cyrl-BA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Оптималан број је 24 а минималан 15 ученика,</a:t>
            </a:r>
          </a:p>
          <a:p>
            <a:pPr lvl="0">
              <a:lnSpc>
                <a:spcPct val="107000"/>
              </a:lnSpc>
            </a:pPr>
            <a:r>
              <a:rPr lang="bs-Cyrl-BA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одступање од овог броја неопходна је сагласност МПиКРС.</a:t>
            </a:r>
            <a:endParaRPr lang="sr-Latn-CS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bs-Cyrl-BA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укључени ученик са посебним </a:t>
            </a:r>
            <a:r>
              <a:rPr lang="bs-Cyrl-BA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потребама смањује </a:t>
            </a:r>
            <a:r>
              <a:rPr lang="bs-Cyrl-BA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број ученика у групи за </a:t>
            </a:r>
            <a:r>
              <a:rPr lang="bs-Cyrl-BA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у </a:t>
            </a:r>
            <a:r>
              <a:rPr lang="bs-Cyrl-BA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односу на оптималан број </a:t>
            </a:r>
            <a:r>
              <a:rPr lang="bs-Cyrl-BA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ученика,</a:t>
            </a:r>
          </a:p>
          <a:p>
            <a:pPr lvl="0">
              <a:lnSpc>
                <a:spcPct val="107000"/>
              </a:lnSpc>
            </a:pPr>
            <a:r>
              <a:rPr lang="bs-Cyrl-BA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ученика са посебним потребама смањују </a:t>
            </a:r>
            <a:r>
              <a:rPr lang="bs-Cyrl-BA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број ученика у групи за </a:t>
            </a:r>
            <a:r>
              <a:rPr lang="bs-Cyrl-BA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6 у односу на оптималан број ученика.</a:t>
            </a:r>
            <a:endParaRPr lang="sr-Latn-CS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None/>
            </a:pPr>
            <a:endParaRPr lang="sr-Latn-CS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sr-Latn-CS" dirty="0"/>
          </a:p>
        </p:txBody>
      </p:sp>
    </p:spTree>
    <p:extLst>
      <p:ext uri="{BB962C8B-B14F-4D97-AF65-F5344CB8AC3E}">
        <p14:creationId xmlns:p14="http://schemas.microsoft.com/office/powerpoint/2010/main" xmlns="" val="279186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390525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bs-Cyrl-B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Продужени боравак - исхрана ....</a:t>
            </a:r>
            <a:endParaRPr lang="sr-Latn-C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838200" y="476250"/>
            <a:ext cx="10515600" cy="6381750"/>
          </a:xfrm>
        </p:spPr>
        <p:txBody>
          <a:bodyPr>
            <a:normAutofit/>
          </a:bodyPr>
          <a:lstStyle/>
          <a:p>
            <a:pPr lvl="0">
              <a:lnSpc>
                <a:spcPct val="107000"/>
              </a:lnSpc>
            </a:pPr>
            <a:r>
              <a:rPr lang="bs-Cyrl-B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Исхрана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и одржавање чистоће у ПБ (топли оброк, јавност седмичног јеловника исхране ученика у ПБ-огласна табла или интернет; </a:t>
            </a:r>
            <a:r>
              <a:rPr lang="bs-Cyrl-B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простор за сервирање и конзумирање хране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).</a:t>
            </a:r>
          </a:p>
          <a:p>
            <a:pPr lvl="0">
              <a:lnSpc>
                <a:spcPct val="107000"/>
              </a:lnSpc>
            </a:pPr>
            <a:endParaRPr lang="bs-Cyrl-BA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endParaRPr lang="bs-Cyrl-BA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endParaRPr lang="bs-Cyrl-BA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buNone/>
            </a:pPr>
            <a:endParaRPr lang="sr-Cyrl-RS" dirty="0" smtClean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buNone/>
            </a:pPr>
            <a:endParaRPr lang="sr-Cyrl-RS" dirty="0" smtClean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buNone/>
            </a:pPr>
            <a:endParaRPr lang="sr-Latn-CS" dirty="0" smtClean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None/>
            </a:pPr>
            <a:endParaRPr lang="sr-Latn-CS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r>
              <a:rPr lang="bs-Cyrl-BA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Трошкове исхране и осталих активности сносе родитељи.</a:t>
            </a:r>
            <a:endParaRPr lang="sr-Latn-RS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sr-Latn-CS" dirty="0"/>
          </a:p>
        </p:txBody>
      </p:sp>
      <p:pic>
        <p:nvPicPr>
          <p:cNvPr id="4" name="Picture 2" descr="C:\Users\Sladja\Desktop\PRODUŽENI\12006139_760099877434621_8103124506240310651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0000" y="1879600"/>
            <a:ext cx="6438900" cy="35179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79186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390525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bs-Cyrl-B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Продужени боравак - исхрана ....</a:t>
            </a:r>
            <a:endParaRPr lang="sr-Latn-CS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838200" y="476250"/>
            <a:ext cx="10515600" cy="6381750"/>
          </a:xfrm>
        </p:spPr>
        <p:txBody>
          <a:bodyPr>
            <a:normAutofit/>
          </a:bodyPr>
          <a:lstStyle/>
          <a:p>
            <a:pPr lvl="0">
              <a:lnSpc>
                <a:spcPct val="107000"/>
              </a:lnSpc>
              <a:buNone/>
            </a:pPr>
            <a:endParaRPr lang="sr-Latn-CS" dirty="0" smtClean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buNone/>
            </a:pPr>
            <a:endParaRPr lang="sr-Latn-RS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buNone/>
            </a:pPr>
            <a:endParaRPr lang="sr-Latn-RS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buNone/>
            </a:pPr>
            <a:endParaRPr lang="sr-Latn-RS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buNone/>
            </a:pPr>
            <a:endParaRPr lang="sr-Latn-RS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buNone/>
            </a:pP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Радник на одржавању чистоће и радник за сервирање хране.</a:t>
            </a:r>
            <a:endParaRPr lang="sr-Latn-CS" sz="2400" dirty="0" smtClean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None/>
            </a:pPr>
            <a:endParaRPr lang="sr-Latn-CS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sr-Latn-CS" dirty="0"/>
          </a:p>
        </p:txBody>
      </p:sp>
      <p:pic>
        <p:nvPicPr>
          <p:cNvPr id="5" name="Picture 2" descr="C:\Users\Sladja\Desktop\PRODUŽENI\10537038_778280508949891_6259060667689763124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35500" y="3797300"/>
            <a:ext cx="5803900" cy="2882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C:\Users\Sladja\Desktop\PRODUŽENI\image-6a9fe7d0ca24b5e75fcfd4d1a204c6aa28f7375ac927f8fa19ede6894240ced7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546101"/>
            <a:ext cx="5524500" cy="2501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791867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561975" y="1"/>
            <a:ext cx="10791825" cy="940158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bs-Cyrl-BA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s-Cyrl-BA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s-Cyrl-BA" sz="3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Нормативи наставних средстава и опреме</a:t>
            </a:r>
            <a:r>
              <a:rPr lang="bs-Cyrl-BA" sz="3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s-Cyrl-BA" sz="3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s-Cyrl-BA" sz="31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Учила за дневни, продужени, цјелодневни боравак ученика</a:t>
            </a:r>
            <a:r>
              <a:rPr lang="sr-Latn-CS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sr-Latn-CS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sr-Latn-CS" dirty="0"/>
          </a:p>
        </p:txBody>
      </p:sp>
      <p:graphicFrame>
        <p:nvGraphicFramePr>
          <p:cNvPr id="6" name="Čuvar mesta za sadržaj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391539647"/>
              </p:ext>
            </p:extLst>
          </p:nvPr>
        </p:nvGraphicFramePr>
        <p:xfrm>
          <a:off x="657225" y="1056069"/>
          <a:ext cx="10785474" cy="5383370"/>
        </p:xfrm>
        <a:graphic>
          <a:graphicData uri="http://schemas.openxmlformats.org/drawingml/2006/table">
            <a:tbl>
              <a:tblPr firstRow="1" firstCol="1" bandRow="1">
                <a:tableStyleId>{08FB837D-C827-4EFA-A057-4D05807E0F7C}</a:tableStyleId>
              </a:tblPr>
              <a:tblGrid>
                <a:gridCol w="953833"/>
                <a:gridCol w="5337694"/>
                <a:gridCol w="2209073"/>
                <a:gridCol w="1405589"/>
                <a:gridCol w="879285"/>
              </a:tblGrid>
              <a:tr h="7829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 dirty="0">
                          <a:effectLst/>
                        </a:rPr>
                        <a:t>Редни број</a:t>
                      </a:r>
                      <a:endParaRPr lang="sr-Latn-C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bs-Cyrl-BA" sz="200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 dirty="0" smtClean="0">
                          <a:effectLst/>
                        </a:rPr>
                        <a:t>Опрема  </a:t>
                      </a:r>
                      <a:r>
                        <a:rPr lang="bs-Cyrl-BA" sz="2000" dirty="0">
                          <a:effectLst/>
                        </a:rPr>
                        <a:t>и наставна средства</a:t>
                      </a:r>
                      <a:endParaRPr lang="sr-Latn-C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Јединица</a:t>
                      </a:r>
                      <a:endParaRPr lang="sr-Latn-CS" sz="200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мјере</a:t>
                      </a:r>
                      <a:endParaRPr lang="sr-Latn-C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 dirty="0">
                          <a:effectLst/>
                        </a:rPr>
                        <a:t>Минимално/</a:t>
                      </a:r>
                      <a:endParaRPr lang="sr-Latn-CS" sz="2000" dirty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 dirty="0">
                          <a:effectLst/>
                        </a:rPr>
                        <a:t>оптимално</a:t>
                      </a:r>
                      <a:endParaRPr lang="sr-Latn-C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</a:tr>
              <a:tr h="3914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1.</a:t>
                      </a:r>
                      <a:endParaRPr lang="sr-Latn-C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Телевизор</a:t>
                      </a:r>
                      <a:endParaRPr lang="sr-Latn-C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комад/одјељење</a:t>
                      </a:r>
                      <a:endParaRPr lang="sr-Latn-C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за сваку групу</a:t>
                      </a:r>
                      <a:endParaRPr lang="sr-Latn-C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</a:tr>
              <a:tr h="3914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2.</a:t>
                      </a:r>
                      <a:endParaRPr lang="sr-Latn-C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DVD </a:t>
                      </a:r>
                      <a:r>
                        <a:rPr lang="bs-Cyrl-BA" sz="2000">
                          <a:effectLst/>
                        </a:rPr>
                        <a:t>плејер</a:t>
                      </a:r>
                      <a:endParaRPr lang="sr-Latn-C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комад/кабинет</a:t>
                      </a:r>
                      <a:endParaRPr lang="sr-Latn-C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за сваку групу</a:t>
                      </a:r>
                      <a:endParaRPr lang="sr-Latn-C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</a:tr>
              <a:tr h="3914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3.</a:t>
                      </a:r>
                      <a:endParaRPr lang="sr-Latn-C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CD</a:t>
                      </a:r>
                      <a:r>
                        <a:rPr lang="bs-Cyrl-BA" sz="2000" dirty="0">
                          <a:effectLst/>
                        </a:rPr>
                        <a:t> плејер</a:t>
                      </a:r>
                      <a:endParaRPr lang="sr-Latn-C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комад/кабинет</a:t>
                      </a:r>
                      <a:endParaRPr lang="sr-Latn-C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за сваку групу</a:t>
                      </a:r>
                      <a:endParaRPr lang="sr-Latn-C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</a:tr>
              <a:tr h="15658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4.</a:t>
                      </a:r>
                      <a:endParaRPr lang="sr-Latn-C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 dirty="0">
                          <a:effectLst/>
                        </a:rPr>
                        <a:t>Средства за игру (лего коцкице, пузле, домине, шах, стона кошарка и фудбал, „човјече, не љути се“ и друге игре за развијање интелигенције)</a:t>
                      </a:r>
                      <a:endParaRPr lang="sr-Latn-C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 </a:t>
                      </a:r>
                      <a:endParaRPr lang="sr-Latn-CS" sz="20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комплет/група</a:t>
                      </a:r>
                      <a:endParaRPr lang="sr-Latn-C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 </a:t>
                      </a:r>
                      <a:endParaRPr lang="sr-Latn-CS" sz="20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за сваку групу</a:t>
                      </a:r>
                      <a:endParaRPr lang="sr-Latn-C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</a:tr>
              <a:tr h="68585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5.</a:t>
                      </a:r>
                      <a:endParaRPr lang="sr-Latn-C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Опрема за кутак/центар: сликовнице и књиге</a:t>
                      </a:r>
                      <a:endParaRPr lang="sr-Latn-C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комплет/група</a:t>
                      </a:r>
                      <a:endParaRPr lang="sr-Latn-C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за сваку групу</a:t>
                      </a:r>
                      <a:endParaRPr lang="sr-Latn-C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sr-Latn-CS"/>
                    </a:p>
                  </a:txBody>
                  <a:tcPr/>
                </a:tc>
              </a:tr>
              <a:tr h="1174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6.</a:t>
                      </a:r>
                      <a:endParaRPr lang="sr-Latn-C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 dirty="0">
                          <a:effectLst/>
                        </a:rPr>
                        <a:t>Сва учила из расположивог фонда васпитно-образовне установе, према важећим стандардима и нормативима</a:t>
                      </a:r>
                      <a:endParaRPr lang="sr-Latn-C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>
                          <a:effectLst/>
                        </a:rPr>
                        <a:t>комплет/група</a:t>
                      </a:r>
                      <a:endParaRPr lang="sr-Latn-CS" sz="2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bs-Cyrl-BA" sz="2000" dirty="0" smtClean="0">
                        <a:effectLst/>
                      </a:endParaRP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 dirty="0" smtClean="0">
                          <a:effectLst/>
                        </a:rPr>
                        <a:t>1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sr-Latn-C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bs-Cyrl-BA" sz="2000" dirty="0">
                          <a:effectLst/>
                        </a:rPr>
                        <a:t> </a:t>
                      </a:r>
                      <a:endParaRPr lang="sr-Latn-CS" sz="2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116550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793974"/>
          </a:xfrm>
          <a:solidFill>
            <a:schemeClr val="bg1"/>
          </a:solidFill>
        </p:spPr>
        <p:txBody>
          <a:bodyPr/>
          <a:lstStyle/>
          <a:p>
            <a:pPr algn="ctr"/>
            <a:r>
              <a:rPr lang="bs-Cyrl-BA" sz="28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Подручја рада водитеља продуженог боравка</a:t>
            </a:r>
            <a:endParaRPr lang="sr-Latn-CS" b="1" dirty="0"/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838200" y="1159100"/>
            <a:ext cx="10515600" cy="5017863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endParaRPr lang="sr-Latn-C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bs-Cyrl-BA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Планирање и програмирање рада;</a:t>
            </a:r>
            <a:endParaRPr lang="sr-Latn-CS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bs-Cyrl-BA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Непосредан рад са ученицима;</a:t>
            </a:r>
            <a:endParaRPr lang="sr-Latn-CS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bs-Cyrl-BA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Сарадња са родитељима;</a:t>
            </a:r>
            <a:endParaRPr lang="sr-Latn-CS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bs-Cyrl-BA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Стручно усавршавање;</a:t>
            </a:r>
            <a:endParaRPr lang="sr-Latn-CS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bs-Cyrl-BA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 у стручним органима школе;</a:t>
            </a:r>
            <a:endParaRPr lang="sr-Latn-CS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rabicPeriod"/>
            </a:pPr>
            <a:r>
              <a:rPr lang="bs-Cyrl-BA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Културна и јавна дјелатност; </a:t>
            </a:r>
            <a:endParaRPr lang="sr-Latn-CS" sz="32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bs-Cyrl-BA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Сарадња  са стручном службом школе и учитељима одјељења из којих су ученици.</a:t>
            </a:r>
            <a:endParaRPr lang="sr-Latn-CS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>
              <a:lnSpc>
                <a:spcPct val="107000"/>
              </a:lnSpc>
              <a:spcAft>
                <a:spcPts val="0"/>
              </a:spcAft>
            </a:pPr>
            <a:endParaRPr lang="sr-Latn-C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sr-Latn-CS" dirty="0"/>
          </a:p>
        </p:txBody>
      </p:sp>
    </p:spTree>
    <p:extLst>
      <p:ext uri="{BB962C8B-B14F-4D97-AF65-F5344CB8AC3E}">
        <p14:creationId xmlns:p14="http://schemas.microsoft.com/office/powerpoint/2010/main" xmlns="" val="2904568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209551"/>
            <a:ext cx="10515600" cy="361949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marL="228600" lvl="0" indent="-228600">
              <a:spcBef>
                <a:spcPts val="1000"/>
              </a:spcBef>
            </a:pPr>
            <a:r>
              <a:rPr lang="sr-Cyrl-CS" sz="17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lang="sr-Cyrl-CS" sz="1700" b="1" u="sng" dirty="0" smtClean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lang="sr-Cyrl-CS" sz="3100" b="1" dirty="0"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lang="sr-Cyrl-CS" sz="3100" b="1" dirty="0"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r>
              <a:rPr lang="sr-Cyrl-CS" sz="31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Подручја рада и </a:t>
            </a:r>
            <a:r>
              <a:rPr lang="sr-Cyrl-CS" sz="3100" b="1" dirty="0"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обавезе </a:t>
            </a:r>
            <a:r>
              <a:rPr lang="sr-Cyrl-CS" sz="3100" b="1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водитеља </a:t>
            </a:r>
            <a:r>
              <a:rPr lang="sr-Cyrl-CS" sz="3100" b="1" dirty="0"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>у продуженом боравку:</a:t>
            </a:r>
            <a:r>
              <a:rPr lang="sr-Latn-CS" sz="17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  <a:t/>
            </a:r>
            <a:br>
              <a:rPr lang="sr-Latn-CS" sz="17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+mn-cs"/>
              </a:rPr>
            </a:br>
            <a:endParaRPr lang="sr-Latn-CS" dirty="0"/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838200" y="781050"/>
            <a:ext cx="10515600" cy="5810250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07000"/>
              </a:lnSpc>
              <a:buNone/>
            </a:pPr>
            <a:r>
              <a:rPr lang="bs-Cyrl-BA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План и програм рада </a:t>
            </a:r>
          </a:p>
          <a:p>
            <a:pPr marL="0" lvl="0" indent="0">
              <a:lnSpc>
                <a:spcPct val="107000"/>
              </a:lnSpc>
              <a:buNone/>
            </a:pPr>
            <a:r>
              <a:rPr lang="bs-Cyrl-BA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заједничко планирање водитељи у ПБ,</a:t>
            </a:r>
          </a:p>
          <a:p>
            <a:pPr marL="0" lvl="0" indent="0">
              <a:lnSpc>
                <a:spcPct val="107000"/>
              </a:lnSpc>
              <a:buNone/>
            </a:pPr>
            <a:r>
              <a:rPr lang="bs-Cyrl-BA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глобални (тема - активности), мјесечни и/или седмични план и програм, </a:t>
            </a:r>
          </a:p>
          <a:p>
            <a:pPr marL="0" lvl="0" indent="0">
              <a:lnSpc>
                <a:spcPct val="107000"/>
              </a:lnSpc>
              <a:buNone/>
            </a:pPr>
            <a:r>
              <a:rPr lang="bs-Cyrl-BA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дневно припремање за рада (временски распоред активности и садржаја), 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C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Планирање и брига </a:t>
            </a:r>
            <a:r>
              <a:rPr lang="sr-Cyrl-C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 правилну исхрану ученика (</a:t>
            </a:r>
            <a:r>
              <a:rPr lang="sr-Cyrl-C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сарадња са задуженим особама за припремање хране).</a:t>
            </a: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C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Планирање и брига за уређење радног простора и набавка потребног дидактичког и осталог </a:t>
            </a:r>
            <a:r>
              <a:rPr lang="sr-Cyrl-C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материјала,</a:t>
            </a:r>
            <a:endParaRPr lang="sr-Latn-C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C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Вођење дневника рада продуженог </a:t>
            </a:r>
            <a:r>
              <a:rPr lang="sr-Cyrl-C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боравка,</a:t>
            </a:r>
            <a:endParaRPr lang="sr-Latn-C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buFont typeface="Symbol" panose="05050102010706020507" pitchFamily="18" charset="2"/>
              <a:buChar char=""/>
            </a:pPr>
            <a:r>
              <a:rPr lang="sr-Cyrl-CS" sz="2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Евалуација резултата рада на крају полугодишта и на крају школске </a:t>
            </a:r>
            <a:r>
              <a:rPr lang="sr-Cyrl-CS" sz="2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године.</a:t>
            </a:r>
            <a:endParaRPr lang="sr-Latn-CS" sz="24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None/>
            </a:pPr>
            <a:endParaRPr lang="bs-Cyrl-BA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539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1482969" y="304801"/>
            <a:ext cx="10515600" cy="50227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Програм рада израђује се на основу:</a:t>
            </a:r>
            <a:endParaRPr lang="sr-Latn-C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539262" y="1249251"/>
            <a:ext cx="11476892" cy="6065949"/>
          </a:xfrm>
        </p:spPr>
        <p:txBody>
          <a:bodyPr/>
          <a:lstStyle/>
          <a:p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Циљева рада у ПБ (цјелокупан развој, развој и унапређење социјалних вјештина, припрема за цјеложивотно уч</a:t>
            </a:r>
            <a:r>
              <a:rPr lang="sr-Latn-C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ње).</a:t>
            </a:r>
          </a:p>
          <a:p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Организације рада (смјена обавезних садржаја рада: дужина времена боравка ученика у ПБ, смјена интересовања, способности и могућности ученика за одређене активности).</a:t>
            </a:r>
          </a:p>
          <a:p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Обавезних садржаја рада (активан и пасиван одмор, помоћ у учењу и изради домаће задаће, слободне активности).</a:t>
            </a:r>
          </a:p>
          <a:p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 које ученик проводи у ПБ (прије и /или послије наставе, оквирно вријеме рада ПБ, распореда рада у редовној настави, ваннаставним активностима и радно вријеме родитеља).</a:t>
            </a:r>
            <a:endParaRPr lang="sr-Latn-C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7136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254001"/>
            <a:ext cx="10515600" cy="6604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</a:pPr>
            <a:r>
              <a:rPr lang="bs-Cyrl-BA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s-Cyrl-BA" sz="28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s-Cyrl-BA" sz="4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Дневник </a:t>
            </a:r>
            <a:r>
              <a:rPr lang="bs-Cyrl-BA" sz="4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рада за продужени </a:t>
            </a:r>
            <a:r>
              <a:rPr lang="bs-Cyrl-BA" sz="4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боравак</a:t>
            </a:r>
            <a:r>
              <a:rPr lang="sr-Latn-CS" sz="1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  <a:t/>
            </a:r>
            <a:br>
              <a:rPr lang="sr-Latn-CS" sz="1800" dirty="0">
                <a:solidFill>
                  <a:prstClr val="black"/>
                </a:solidFill>
                <a:latin typeface="Calibri" panose="020F0502020204030204"/>
                <a:ea typeface="+mn-ea"/>
                <a:cs typeface="+mn-cs"/>
              </a:rPr>
            </a:br>
            <a:endParaRPr lang="sr-Latn-CS" dirty="0"/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838200" y="914400"/>
            <a:ext cx="10515600" cy="5695950"/>
          </a:xfrm>
        </p:spPr>
        <p:txBody>
          <a:bodyPr>
            <a:normAutofit/>
          </a:bodyPr>
          <a:lstStyle/>
          <a:p>
            <a:pPr marL="0" lvl="0" indent="0">
              <a:lnSpc>
                <a:spcPct val="107000"/>
              </a:lnSpc>
              <a:buNone/>
            </a:pP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Читко </a:t>
            </a: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попуњавање, детаљно и 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свакодневно:</a:t>
            </a:r>
            <a:endParaRPr lang="bs-Cyrl-BA" sz="2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bs-Cyrl-B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Подаци о ученицима и родитељима;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bs-Cyrl-B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Седмична</a:t>
            </a:r>
            <a:r>
              <a:rPr lang="bs-Cyrl-BA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евиденција присуства ученика у ПБ (име и презиме ученика, </a:t>
            </a:r>
            <a:r>
              <a:rPr lang="bs-Cyrl-BA" sz="2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</a:t>
            </a:r>
            <a:r>
              <a:rPr lang="bs-Cyrl-BA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ријеме доласка и одласка, узимање оброка);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bs-Cyrl-B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 и програм рада (активности и планирани садржаји);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bs-Cyrl-BA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(датум, сат - предвиђено 8 сати, дневне активности, водитељ, осврт на рад);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bs-Cyrl-BA" sz="2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Евиденција сарадње са родитељима (име ученика - родитеља, датум и садржај рада) и долазака родитеља (по мјесецима);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bs-Cyrl-BA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Евиденција сарадње са наставницима разредне наставе (датум, али треба и садржај рада).</a:t>
            </a: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bs-Cyrl-BA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bs-Cyrl-BA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sr-Latn-C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endParaRPr lang="sr-Latn-CS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sr-Latn-CS" dirty="0"/>
          </a:p>
        </p:txBody>
      </p:sp>
    </p:spTree>
    <p:extLst>
      <p:ext uri="{BB962C8B-B14F-4D97-AF65-F5344CB8AC3E}">
        <p14:creationId xmlns:p14="http://schemas.microsoft.com/office/powerpoint/2010/main" xmlns="" val="3216872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330200" y="218940"/>
            <a:ext cx="11658600" cy="6639059"/>
          </a:xfrm>
        </p:spPr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sr-Latn-CS" sz="2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bs-Cyrl-BA" sz="2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sr-Latn-CS" sz="2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r>
              <a:rPr lang="sr-Cyrl-RS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Упутство </a:t>
            </a:r>
            <a:r>
              <a:rPr lang="sr-Cyrl-RS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организовању проширеног програма</a:t>
            </a:r>
            <a:r>
              <a:rPr lang="sr-Latn-CS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CS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bs-Cyrl-BA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„Сл</a:t>
            </a:r>
            <a:r>
              <a:rPr lang="sr-Latn-CS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lang="bs-Cyrl-BA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гласник РС“ бр.</a:t>
            </a:r>
            <a:r>
              <a:rPr lang="bs-Cyrl-BA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81/12)</a:t>
            </a:r>
            <a:endParaRPr lang="sr-Latn-CS" sz="20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bs-Cyrl-BA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 организацији ПБ, </a:t>
            </a:r>
          </a:p>
          <a:p>
            <a:pPr lvl="0">
              <a:lnSpc>
                <a:spcPct val="107000"/>
              </a:lnSpc>
            </a:pPr>
            <a:r>
              <a:rPr lang="bs-Cyrl-BA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броју група и броју ученика, </a:t>
            </a:r>
          </a:p>
          <a:p>
            <a:pPr lvl="0">
              <a:lnSpc>
                <a:spcPct val="107000"/>
              </a:lnSpc>
            </a:pPr>
            <a:r>
              <a:rPr lang="bs-Cyrl-BA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радном времену водитеља ПБ, </a:t>
            </a:r>
          </a:p>
          <a:p>
            <a:pPr lvl="0">
              <a:lnSpc>
                <a:spcPct val="107000"/>
              </a:lnSpc>
            </a:pPr>
            <a:r>
              <a:rPr lang="bs-Cyrl-BA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програму рада ПБ, </a:t>
            </a:r>
          </a:p>
          <a:p>
            <a:pPr lvl="0">
              <a:lnSpc>
                <a:spcPct val="107000"/>
              </a:lnSpc>
            </a:pPr>
            <a:r>
              <a:rPr lang="bs-Cyrl-BA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вођењу Дневника рада за ПБ, </a:t>
            </a:r>
          </a:p>
          <a:p>
            <a:pPr lvl="0">
              <a:lnSpc>
                <a:spcPct val="107000"/>
              </a:lnSpc>
            </a:pPr>
            <a:r>
              <a:rPr lang="bs-Cyrl-BA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исхрани ученика и друга питања о </a:t>
            </a:r>
            <a:r>
              <a:rPr lang="bs-Cyrl-BA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ПБ.</a:t>
            </a:r>
            <a:endParaRPr lang="sr-Latn-CS" sz="22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buAutoNum type="arabicPeriod" startAt="5"/>
            </a:pPr>
            <a:r>
              <a:rPr lang="sr-Cyrl-CS" sz="2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Правилник </a:t>
            </a:r>
            <a:r>
              <a:rPr lang="sr-Cyrl-CS" sz="26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садржају и начинима вођења документације и евиденције и обрасцима јавних исправа у основној </a:t>
            </a:r>
            <a:r>
              <a:rPr lang="sr-Cyrl-CS" sz="2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школи</a:t>
            </a:r>
            <a:r>
              <a:rPr lang="sr-Latn-CS" sz="2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bs-Cyrl-BA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bs-Cyrl-BA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bs-Cyrl-BA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Сл. гласник </a:t>
            </a:r>
            <a:r>
              <a:rPr lang="bs-Cyrl-BA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РС“ </a:t>
            </a:r>
            <a:r>
              <a:rPr lang="bs-Cyrl-BA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бр.</a:t>
            </a:r>
            <a:r>
              <a:rPr lang="bs-Cyrl-BA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66/13)</a:t>
            </a:r>
          </a:p>
          <a:p>
            <a:pPr>
              <a:lnSpc>
                <a:spcPct val="107000"/>
              </a:lnSpc>
            </a:pPr>
            <a:r>
              <a:rPr lang="sr-Cyrl-CS" sz="2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sr-Cyrl-CS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Дневнику рада за продужени боравак.</a:t>
            </a:r>
            <a:endParaRPr lang="sr-Latn-CS" sz="26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buAutoNum type="arabicPeriod" startAt="6"/>
            </a:pPr>
            <a:r>
              <a:rPr lang="bs-Cyrl-BA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Правилник </a:t>
            </a:r>
            <a:r>
              <a:rPr lang="bs-Cyrl-BA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 стручним профилима и звањима наставника, стручних сарадника и васпитача </a:t>
            </a:r>
            <a:r>
              <a:rPr lang="bs-Cyrl-BA" sz="20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bs-Cyrl-BA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„Сл. гласник </a:t>
            </a:r>
            <a:r>
              <a:rPr lang="bs-Cyrl-BA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РС“ </a:t>
            </a:r>
            <a:r>
              <a:rPr lang="bs-Cyrl-BA" sz="20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бр.</a:t>
            </a:r>
            <a:r>
              <a:rPr lang="bs-Cyrl-BA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0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77/09)</a:t>
            </a:r>
          </a:p>
          <a:p>
            <a:pPr marL="457200" lvl="0" indent="-457200">
              <a:lnSpc>
                <a:spcPct val="107000"/>
              </a:lnSpc>
              <a:buAutoNum type="arabicPeriod" startAt="6"/>
            </a:pPr>
            <a:r>
              <a:rPr lang="bs-Cyrl-BA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Упутство за организацију продуженог боравка у школи </a:t>
            </a:r>
            <a:r>
              <a:rPr lang="bs-Cyrl-BA" sz="20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bs-Cyrl-BA" sz="20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(незванични документ из 2009.године – РПЗ РС)</a:t>
            </a:r>
            <a:endParaRPr lang="sr-Latn-CS" sz="2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sr-Latn-CS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/>
        </p:nvGraphicFramePr>
        <p:xfrm>
          <a:off x="11125200" y="158750"/>
          <a:ext cx="914400" cy="771525"/>
        </p:xfrm>
        <a:graphic>
          <a:graphicData uri="http://schemas.openxmlformats.org/presentationml/2006/ole">
            <p:oleObj spid="_x0000_s16386" name="Acrobat Document" showAsIcon="1" r:id="rId3" imgW="914400" imgH="771480" progId="">
              <p:embed/>
            </p:oleObj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/>
        </p:nvGraphicFramePr>
        <p:xfrm>
          <a:off x="11468100" y="6247209"/>
          <a:ext cx="723900" cy="610791"/>
        </p:xfrm>
        <a:graphic>
          <a:graphicData uri="http://schemas.openxmlformats.org/presentationml/2006/ole">
            <p:oleObj spid="_x0000_s16387" name="Document" showAsIcon="1" r:id="rId4" imgW="914400" imgH="771480" progId="Word.Document.8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330101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Čuvar mesta za sadržaj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799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xmlns="" val="3339875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241299"/>
            <a:ext cx="10515600" cy="570069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bs-Cyrl-B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Евалуација рада (извори/докази)</a:t>
            </a:r>
            <a:endParaRPr lang="sr-Latn-C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838200" y="1197735"/>
            <a:ext cx="10515600" cy="4979228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Биљешке водитеља;</a:t>
            </a:r>
          </a:p>
          <a:p>
            <a:pPr marL="514350" indent="-514350">
              <a:buFont typeface="+mj-lt"/>
              <a:buAutoNum type="arabicPeriod"/>
            </a:pPr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Материјали за рад (у оквиру обавезних садржаја рада);</a:t>
            </a:r>
          </a:p>
          <a:p>
            <a:pPr marL="514350" indent="-514350">
              <a:buFont typeface="+mj-lt"/>
              <a:buAutoNum type="arabicPeriod"/>
            </a:pPr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Свеске/радови ученика;</a:t>
            </a:r>
          </a:p>
          <a:p>
            <a:pPr marL="514350" indent="-514350">
              <a:buFont typeface="+mj-lt"/>
              <a:buAutoNum type="arabicPeriod"/>
            </a:pPr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Непосредан увид у процес рада (слободне активности, учење, израда задаће, активан и пасиван одмор);</a:t>
            </a:r>
          </a:p>
          <a:p>
            <a:pPr marL="514350" indent="-514350">
              <a:buFont typeface="+mj-lt"/>
              <a:buAutoNum type="arabicPeriod"/>
            </a:pPr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Дневник рад за продужени боравак;</a:t>
            </a:r>
          </a:p>
          <a:p>
            <a:pPr marL="514350" indent="-514350">
              <a:buFont typeface="+mj-lt"/>
              <a:buAutoNum type="arabicPeriod"/>
            </a:pPr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Извјештаји о напредовању/запажања;</a:t>
            </a:r>
          </a:p>
          <a:p>
            <a:pPr marL="514350" indent="-514350">
              <a:buFont typeface="+mj-lt"/>
              <a:buAutoNum type="arabicPeriod"/>
            </a:pPr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Записници.</a:t>
            </a:r>
            <a:endParaRPr lang="sr-Latn-C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57544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520700" y="0"/>
            <a:ext cx="10807700" cy="6426926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07000"/>
              </a:lnSpc>
              <a:buNone/>
            </a:pPr>
            <a:r>
              <a:rPr lang="bs-Cyrl-BA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Непосредан рад са </a:t>
            </a:r>
            <a:r>
              <a:rPr lang="bs-Cyrl-BA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ученицима</a:t>
            </a:r>
            <a:endParaRPr lang="bs-Cyrl-BA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buFontTx/>
              <a:buChar char="-"/>
            </a:pP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Организација </a:t>
            </a: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 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обавезних </a:t>
            </a: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садржаја рада 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током </a:t>
            </a: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боравка дјеце у 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продуженом боравку.</a:t>
            </a:r>
          </a:p>
          <a:p>
            <a:pPr marL="0" lvl="0" indent="0" algn="just">
              <a:lnSpc>
                <a:spcPct val="107000"/>
              </a:lnSpc>
              <a:buFontTx/>
              <a:buChar char="-"/>
            </a:pPr>
            <a:endParaRPr lang="bs-Cyrl-BA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buFontTx/>
              <a:buChar char="-"/>
            </a:pPr>
            <a:endParaRPr lang="bs-Cyrl-BA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buFontTx/>
              <a:buChar char="-"/>
            </a:pPr>
            <a:endParaRPr lang="bs-Cyrl-BA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buNone/>
            </a:pPr>
            <a:endParaRPr lang="bs-Cyrl-BA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buNone/>
            </a:pPr>
            <a:endParaRPr lang="bs-Cyrl-BA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buNone/>
            </a:pPr>
            <a:endParaRPr lang="bs-Cyrl-BA" sz="2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buNone/>
            </a:pP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Планирање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одмора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треба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буде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организовано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те водити рачуна о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сљедећим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елемент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има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облик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временска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расподјела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одмора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трајање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број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одмора</a:t>
            </a: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(чешће, а краћи одмори)</a:t>
            </a:r>
            <a:r>
              <a:rPr lang="en-US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bs-Cyrl-BA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endParaRPr lang="sr-Latn-CS" dirty="0"/>
          </a:p>
        </p:txBody>
      </p:sp>
      <p:pic>
        <p:nvPicPr>
          <p:cNvPr id="18434" name="Picture 2" descr="F:\pb\10486135_618381834939760_2225500719769204952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50" y="1511300"/>
            <a:ext cx="3105150" cy="2895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5" name="Picture 3" descr="F:\pb\10527525_674351716009438_4371090206702709851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83000" y="901700"/>
            <a:ext cx="4483100" cy="3362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530" name="Picture 2" descr="C:\Users\Sladja\Desktop\PRODUŽENI\image-12fbf88954a6944932582ed3dd364c1e4facfde141758edf6951b0608f1dc38d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67700" y="1600200"/>
            <a:ext cx="3640667" cy="28067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02592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3111500" y="0"/>
            <a:ext cx="5626100" cy="6426926"/>
          </a:xfrm>
        </p:spPr>
        <p:txBody>
          <a:bodyPr>
            <a:normAutofit/>
          </a:bodyPr>
          <a:lstStyle/>
          <a:p>
            <a:pPr marL="0" lvl="0" indent="0" algn="ctr">
              <a:lnSpc>
                <a:spcPct val="107000"/>
              </a:lnSpc>
              <a:buNone/>
            </a:pPr>
            <a:r>
              <a:rPr lang="bs-Cyrl-BA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Непосредан рад са ученицима</a:t>
            </a:r>
          </a:p>
          <a:p>
            <a:pPr marL="0" lvl="0" indent="0" algn="just">
              <a:lnSpc>
                <a:spcPct val="107000"/>
              </a:lnSpc>
              <a:buFontTx/>
              <a:buChar char="-"/>
            </a:pPr>
            <a:r>
              <a:rPr lang="sr-Cyrl-C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Пасивни </a:t>
            </a:r>
            <a:r>
              <a:rPr lang="sr-Cyrl-CS" sz="2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одмор</a:t>
            </a:r>
            <a:r>
              <a:rPr lang="sr-Cyrl-C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користи да ученици послије напорних физичких активности, у мировању (сједењу, лежању, спавању, и сл.), надокнаде изгубљену енергију, одморе мишиће и припреме се за наредне активности. </a:t>
            </a:r>
            <a:endParaRPr lang="sr-Cyrl-CS" sz="2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lnSpc>
                <a:spcPct val="107000"/>
              </a:lnSpc>
              <a:buNone/>
            </a:pPr>
            <a:endParaRPr lang="sr-Latn-CS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</a:pPr>
            <a:r>
              <a:rPr lang="bs-Cyrl-BA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en-US" sz="2400" b="1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Активни</a:t>
            </a:r>
            <a:r>
              <a:rPr 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b="1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одмор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треба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обезбиједи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ученицима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да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путем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разноврсних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физичких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активности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''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потроше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''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нагомилану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енергију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након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дужег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времена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проведеног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физички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пасивном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стању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сједење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настави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писање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домаће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задаће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сл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.). </a:t>
            </a:r>
            <a:endParaRPr lang="bs-Cyrl-BA" sz="2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buNone/>
            </a:pPr>
            <a:endParaRPr lang="bs-Cyrl-BA" sz="20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endParaRPr lang="sr-Latn-CS" dirty="0"/>
          </a:p>
        </p:txBody>
      </p:sp>
      <p:pic>
        <p:nvPicPr>
          <p:cNvPr id="19458" name="Picture 2" descr="F:\pb\1959327_618377641606846_6602227040598072280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31767" y="0"/>
            <a:ext cx="3166533" cy="29083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462" name="Picture 6" descr="F:\pb\16778_618377504940193_4074641992039102843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59200"/>
            <a:ext cx="3124200" cy="2590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6" name="Picture 2" descr="C:\Users\Sladja\Desktop\PRODUŽENI\image-b3f80911105dcf70ea7727800e678b9696f52c75588934437602357439525ab2-V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03200"/>
            <a:ext cx="30099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507" name="Picture 3" descr="C:\Users\Sladja\Desktop\PRODUŽENI\image-9de45b5b6193de85988bd6fc7c4c31480ba668ff5b64933874e6bbc07455a83b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78900" y="3419475"/>
            <a:ext cx="3213100" cy="32734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025927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66675"/>
            <a:ext cx="10515600" cy="447675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bs-Cyrl-BA" sz="27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Помоћ </a:t>
            </a:r>
            <a:r>
              <a:rPr lang="bs-Cyrl-BA" sz="27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 учењу и израда домаћих </a:t>
            </a:r>
            <a:r>
              <a:rPr lang="bs-Cyrl-BA" sz="27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задатака</a:t>
            </a:r>
            <a:endParaRPr lang="sr-Latn-CS" b="1" dirty="0"/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838200" y="676275"/>
            <a:ext cx="10515600" cy="5924550"/>
          </a:xfrm>
        </p:spPr>
        <p:txBody>
          <a:bodyPr>
            <a:normAutofit lnSpcReduction="10000"/>
          </a:bodyPr>
          <a:lstStyle/>
          <a:p>
            <a:pPr algn="just"/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Уколико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постоји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посебан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простор</a:t>
            </a:r>
            <a:r>
              <a:rPr lang="en-U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ова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активност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може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организовати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различито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вријеме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различиту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групу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дјеце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нпр</a:t>
            </a:r>
            <a:r>
              <a:rPr lang="en-U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bs-Cyrl-BA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док</a:t>
            </a:r>
            <a:r>
              <a:rPr lang="en-U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ученици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другог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разреда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пишу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задатке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ученици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трећег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су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на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слободним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активностима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...).</a:t>
            </a:r>
            <a:endParaRPr lang="bs-Cyrl-BA" sz="2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/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ученике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другог</a:t>
            </a:r>
            <a:r>
              <a:rPr lang="en-U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трећег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разреда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израда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задаће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припрема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предстојећу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наставу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не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треба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да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заузима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дуг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временски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период</a:t>
            </a:r>
            <a:r>
              <a:rPr lang="bs-Cyrl-BA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/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обзиром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да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првом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разреду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не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задаје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задаћа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облику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којем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се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задаје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старијим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ученицима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en-US" sz="2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активности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треба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да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буду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везане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за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развијање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социјалних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компетенција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вјештина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које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ће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допринијети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бољем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разумјевању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сналажењу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природном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окружењу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и </a:t>
            </a:r>
            <a:r>
              <a:rPr lang="en-U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свакодневном</a:t>
            </a:r>
            <a:r>
              <a:rPr lang="en-U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животу</a:t>
            </a:r>
            <a:r>
              <a:rPr lang="bs-Cyrl-BA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Водитељ </a:t>
            </a:r>
            <a:r>
              <a:rPr lang="sr-Cyrl-R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треба 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да </a:t>
            </a:r>
            <a:r>
              <a:rPr lang="sr-Cyrl-C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покаже максимално интересовање за рад ученика, да охрабрује и подржава ученике у раду, да </a:t>
            </a:r>
            <a:r>
              <a:rPr lang="sr-Cyrl-C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обезбиједи</a:t>
            </a:r>
            <a:r>
              <a:rPr lang="sr-Cyrl-C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услове за индивидуализиран и за групни 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рад</a:t>
            </a:r>
            <a:r>
              <a:rPr lang="sr-Cyrl-C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, да </a:t>
            </a:r>
            <a:r>
              <a:rPr lang="sr-Cyrl-CS" sz="2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обавјештава</a:t>
            </a:r>
            <a:r>
              <a:rPr lang="sr-Cyrl-C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учитеља, који изводи редовну наставу, ако уочи одређене проблеме у раду  и односу ученика према задацима, да развија интересовање ученика за читање, писање.</a:t>
            </a:r>
            <a:endParaRPr lang="sr-Latn-CS" sz="2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sr-Latn-CS" dirty="0"/>
          </a:p>
        </p:txBody>
      </p:sp>
    </p:spTree>
    <p:extLst>
      <p:ext uri="{BB962C8B-B14F-4D97-AF65-F5344CB8AC3E}">
        <p14:creationId xmlns:p14="http://schemas.microsoft.com/office/powerpoint/2010/main" xmlns="" val="366382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749300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bs-Cyrl-BA" sz="27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Слободне </a:t>
            </a:r>
            <a:r>
              <a:rPr lang="bs-Cyrl-BA" sz="27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</a:t>
            </a:r>
            <a:endParaRPr lang="sr-Latn-CS" b="1" dirty="0"/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838200" y="561975"/>
            <a:ext cx="10515600" cy="5867399"/>
          </a:xfrm>
        </p:spPr>
        <p:txBody>
          <a:bodyPr>
            <a:normAutofit/>
          </a:bodyPr>
          <a:lstStyle/>
          <a:p>
            <a:pPr marL="0" lvl="0" indent="0" algn="just">
              <a:buNone/>
              <a:tabLst>
                <a:tab pos="685800" algn="l"/>
              </a:tabLst>
            </a:pPr>
            <a:endParaRPr lang="sr-Cyrl-CS" sz="4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None/>
              <a:tabLst>
                <a:tab pos="685800" algn="l"/>
              </a:tabLst>
            </a:pPr>
            <a:r>
              <a:rPr lang="sr-Cyrl-C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Принципи </a:t>
            </a:r>
            <a:r>
              <a:rPr lang="sr-Cyrl-CS" sz="2400" b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 провођењу слободних активности</a:t>
            </a:r>
            <a:r>
              <a:rPr lang="sr-Cyrl-C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:</a:t>
            </a:r>
          </a:p>
          <a:p>
            <a:pPr marL="0" lvl="0" indent="0" algn="just">
              <a:buFontTx/>
              <a:buChar char="-"/>
              <a:tabLst>
                <a:tab pos="685800" algn="l"/>
              </a:tabLst>
            </a:pPr>
            <a:r>
              <a:rPr lang="sr-Cyrl-CS" sz="33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C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слободе </a:t>
            </a:r>
            <a:r>
              <a:rPr lang="sr-Cyrl-C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добровољности,</a:t>
            </a: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bs-Cyrl-BA" sz="2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FontTx/>
              <a:buChar char="-"/>
              <a:tabLst>
                <a:tab pos="685800" algn="l"/>
              </a:tabLst>
            </a:pPr>
            <a:r>
              <a:rPr lang="sr-Cyrl-C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смислености</a:t>
            </a:r>
            <a:r>
              <a:rPr lang="sr-Cyrl-C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bs-Cyrl-BA" sz="2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FontTx/>
              <a:buChar char="-"/>
              <a:tabLst>
                <a:tab pos="685800" algn="l"/>
              </a:tabLst>
            </a:pPr>
            <a:r>
              <a:rPr lang="sr-Cyrl-C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разноврсности</a:t>
            </a:r>
            <a:r>
              <a:rPr lang="en-U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провођења</a:t>
            </a:r>
            <a:r>
              <a:rPr lang="en-U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слободних</a:t>
            </a: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активности</a:t>
            </a: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endParaRPr lang="bs-Cyrl-BA" sz="2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FontTx/>
              <a:buChar char="-"/>
              <a:tabLst>
                <a:tab pos="685800" algn="l"/>
              </a:tabLst>
            </a:pPr>
            <a:r>
              <a:rPr lang="sr-Cyrl-C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C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индивидуалности и колективности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</a:t>
            </a:r>
          </a:p>
          <a:p>
            <a:pPr marL="0" lvl="0" indent="0" algn="just">
              <a:buFontTx/>
              <a:buChar char="-"/>
              <a:tabLst>
                <a:tab pos="685800" algn="l"/>
              </a:tabLst>
            </a:pP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C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креативности</a:t>
            </a: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endParaRPr lang="bs-Cyrl-BA" sz="2400" dirty="0" smtClean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 algn="just">
              <a:buFontTx/>
              <a:buChar char="-"/>
              <a:tabLst>
                <a:tab pos="685800" algn="l"/>
              </a:tabLst>
            </a:pPr>
            <a:r>
              <a:rPr lang="sr-Cyrl-C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организованости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и</a:t>
            </a:r>
          </a:p>
          <a:p>
            <a:pPr marL="0" lvl="0" indent="0" algn="just">
              <a:buFontTx/>
              <a:buChar char="-"/>
              <a:tabLst>
                <a:tab pos="685800" algn="l"/>
              </a:tabLst>
            </a:pP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C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примјерености </a:t>
            </a:r>
            <a:r>
              <a:rPr lang="sr-Cyrl-CS" sz="24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психофизичким могућностима и способностима ученика.</a:t>
            </a:r>
            <a:endParaRPr lang="sr-Latn-CS" sz="24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  <a:tabLst>
                <a:tab pos="2333625" algn="l"/>
              </a:tabLst>
            </a:pPr>
            <a:endParaRPr lang="sr-Cyrl-CS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sr-Latn-CS" dirty="0"/>
          </a:p>
        </p:txBody>
      </p:sp>
    </p:spTree>
    <p:extLst>
      <p:ext uri="{BB962C8B-B14F-4D97-AF65-F5344CB8AC3E}">
        <p14:creationId xmlns:p14="http://schemas.microsoft.com/office/powerpoint/2010/main" xmlns="" val="266591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561975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bs-Cyrl-BA" sz="27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Слободне </a:t>
            </a:r>
            <a:r>
              <a:rPr lang="bs-Cyrl-BA" sz="27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активности</a:t>
            </a:r>
            <a:endParaRPr lang="sr-Latn-CS" b="1" dirty="0"/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838200" y="561975"/>
            <a:ext cx="10515600" cy="5867399"/>
          </a:xfrm>
        </p:spPr>
        <p:txBody>
          <a:bodyPr>
            <a:normAutofit fontScale="92500" lnSpcReduction="20000"/>
          </a:bodyPr>
          <a:lstStyle/>
          <a:p>
            <a:pPr marL="0" indent="0" algn="just">
              <a:spcAft>
                <a:spcPts val="0"/>
              </a:spcAft>
              <a:buNone/>
              <a:tabLst>
                <a:tab pos="2333625" algn="l"/>
              </a:tabLst>
            </a:pPr>
            <a:endParaRPr lang="sr-Cyrl-CS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  <a:tabLst>
                <a:tab pos="2333625" algn="l"/>
              </a:tabLst>
            </a:pP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 </a:t>
            </a:r>
            <a:r>
              <a:rPr lang="sr-Cyrl-CS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оквиру слободних активности у продуженом боравку могу се реализовати, између осталог, активности и радионице (креативне, ликовне, драмске, музичке) на тему:</a:t>
            </a:r>
            <a:endParaRPr lang="sr-Latn-C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 algn="just">
              <a:spcAft>
                <a:spcPts val="0"/>
              </a:spcAft>
              <a:buNone/>
              <a:tabLst>
                <a:tab pos="2333625" algn="l"/>
              </a:tabLst>
            </a:pPr>
            <a:r>
              <a:rPr lang="sr-Cyrl-CS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 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Слика </a:t>
            </a:r>
            <a:r>
              <a:rPr lang="sr-Cyrl-C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 себи             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- Ја </a:t>
            </a:r>
            <a:r>
              <a:rPr lang="sr-Cyrl-C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како ме други 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виде</a:t>
            </a:r>
            <a:r>
              <a:rPr lang="sr-Cyrl-CS" sz="2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CS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- Моје </a:t>
            </a:r>
            <a:r>
              <a:rPr lang="sr-Cyrl-CS" sz="26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мјесто</a:t>
            </a:r>
            <a:r>
              <a:rPr lang="sr-Cyrl-CS" sz="2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за опуштање </a:t>
            </a:r>
            <a:endParaRPr lang="sr-Latn-CS" sz="2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buFontTx/>
              <a:buChar char="-"/>
              <a:tabLst>
                <a:tab pos="2333625" algn="l"/>
              </a:tabLst>
            </a:pP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Шта </a:t>
            </a:r>
            <a:r>
              <a:rPr lang="sr-Cyrl-C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ме 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брине                           - </a:t>
            </a:r>
            <a:r>
              <a:rPr lang="sr-Cyrl-CS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Шта </a:t>
            </a:r>
            <a:r>
              <a:rPr lang="sr-Cyrl-CS" sz="2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ме радује </a:t>
            </a:r>
            <a:r>
              <a:rPr lang="sr-Cyrl-CS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- Изражавање осећања</a:t>
            </a:r>
            <a:endParaRPr lang="bs-Cyrl-BA" sz="2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buFontTx/>
              <a:buChar char="-"/>
              <a:tabLst>
                <a:tab pos="2333625" algn="l"/>
              </a:tabLst>
            </a:pP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Неспоразуми </a:t>
            </a:r>
            <a:r>
              <a:rPr lang="sr-Cyrl-C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конфликти  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- Моји страхови                      - </a:t>
            </a:r>
            <a:r>
              <a:rPr lang="sr-Cyrl-CS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Моји снови-моје </a:t>
            </a:r>
            <a:r>
              <a:rPr lang="sr-Cyrl-CS" sz="2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жеље</a:t>
            </a:r>
            <a:endParaRPr lang="sr-Latn-CS" sz="2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buFontTx/>
              <a:buChar char="-"/>
              <a:tabLst>
                <a:tab pos="2333625" algn="l"/>
              </a:tabLst>
            </a:pP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Дјечија  </a:t>
            </a:r>
            <a:r>
              <a:rPr lang="sr-Cyrl-C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права, али и 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обавезе  </a:t>
            </a:r>
            <a:r>
              <a:rPr lang="sr-Cyrl-CS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- Еколошки кутак                    - Правимо  </a:t>
            </a:r>
            <a:r>
              <a:rPr lang="sr-Cyrl-CS" sz="2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украсе </a:t>
            </a:r>
            <a:endParaRPr lang="bs-Cyrl-BA" sz="2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>
              <a:buFontTx/>
              <a:buChar char="-"/>
              <a:tabLst>
                <a:tab pos="2333625" algn="l"/>
              </a:tabLst>
            </a:pP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Игре </a:t>
            </a:r>
            <a:r>
              <a:rPr lang="sr-Cyrl-CS" sz="2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ријечима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- Глумимо- </a:t>
            </a:r>
            <a:r>
              <a:rPr lang="sr-Cyrl-C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имитирамо  </a:t>
            </a:r>
            <a:r>
              <a:rPr lang="bs-Cyrl-BA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- 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Игре </a:t>
            </a:r>
            <a:r>
              <a:rPr lang="sr-Cyrl-C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пантомиме   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                </a:t>
            </a:r>
          </a:p>
          <a:p>
            <a:pPr lvl="0">
              <a:buFontTx/>
              <a:buChar char="-"/>
              <a:tabLst>
                <a:tab pos="2333625" algn="l"/>
              </a:tabLst>
            </a:pP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Правимо маске</a:t>
            </a:r>
            <a:r>
              <a:rPr lang="bs-Cyrl-BA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     - 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Поклони </a:t>
            </a:r>
            <a:r>
              <a:rPr lang="sr-Cyrl-C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 и почни          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- Слушање </a:t>
            </a:r>
            <a:r>
              <a:rPr lang="sr-Cyrl-C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музике</a:t>
            </a:r>
            <a:endParaRPr lang="sr-Latn-CS" sz="2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buFontTx/>
              <a:buChar char="-"/>
              <a:tabLst>
                <a:tab pos="2333625" algn="l"/>
              </a:tabLst>
            </a:pPr>
            <a:r>
              <a:rPr lang="sr-Cyrl-CS" sz="2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Пјевање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CS" sz="2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пјесмица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           - Припрема </a:t>
            </a:r>
            <a:r>
              <a:rPr lang="sr-Cyrl-C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приредбе </a:t>
            </a:r>
            <a:r>
              <a:rPr lang="bs-Cyrl-BA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C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  -  </a:t>
            </a:r>
            <a:r>
              <a:rPr lang="sr-Cyrl-CS" sz="2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Мали биоскоп</a:t>
            </a:r>
            <a:r>
              <a:rPr lang="bs-Cyrl-BA" sz="2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sr-Cyrl-CS" sz="2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buFontTx/>
              <a:buChar char="-"/>
              <a:tabLst>
                <a:tab pos="2333625" algn="l"/>
              </a:tabLst>
            </a:pPr>
            <a:r>
              <a:rPr lang="sr-Cyrl-CS" sz="2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Осмомартовске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C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честитке       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- Играмо </a:t>
            </a:r>
            <a:r>
              <a:rPr lang="sr-Cyrl-C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се на рачунару       </a:t>
            </a:r>
            <a:endParaRPr lang="sr-Cyrl-CS" sz="2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buFontTx/>
              <a:buChar char="-"/>
              <a:tabLst>
                <a:tab pos="2333625" algn="l"/>
              </a:tabLst>
            </a:pPr>
            <a:r>
              <a:rPr lang="sr-Cyrl-CS" sz="2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Обиљежавамо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C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славимо 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наше   </a:t>
            </a:r>
            <a:r>
              <a:rPr lang="sr-Cyrl-C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празнике                                                                                </a:t>
            </a:r>
            <a:endParaRPr lang="sr-Latn-CS" sz="2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spcAft>
                <a:spcPts val="0"/>
              </a:spcAft>
              <a:buNone/>
              <a:tabLst>
                <a:tab pos="2333625" algn="l"/>
              </a:tabLst>
            </a:pPr>
            <a:endParaRPr lang="sr-Latn-CS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endParaRPr lang="sr-Latn-CS" dirty="0"/>
          </a:p>
        </p:txBody>
      </p:sp>
    </p:spTree>
    <p:extLst>
      <p:ext uri="{BB962C8B-B14F-4D97-AF65-F5344CB8AC3E}">
        <p14:creationId xmlns:p14="http://schemas.microsoft.com/office/powerpoint/2010/main" xmlns="" val="266591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104503"/>
            <a:ext cx="10515600" cy="561703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lvl="0" algn="ctr">
              <a:lnSpc>
                <a:spcPct val="107000"/>
              </a:lnSpc>
              <a:spcBef>
                <a:spcPts val="1000"/>
              </a:spcBef>
            </a:pP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s-Cyrl-BA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</a:t>
            </a:r>
            <a:r>
              <a:rPr lang="bs-Cyrl-BA" sz="3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Континуирана сарадња са: </a:t>
            </a:r>
            <a: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s-Cyrl-BA" sz="24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sr-Latn-CS" dirty="0"/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838200" y="666206"/>
            <a:ext cx="10515600" cy="6048103"/>
          </a:xfrm>
        </p:spPr>
        <p:txBody>
          <a:bodyPr>
            <a:normAutofit fontScale="92500" lnSpcReduction="20000"/>
          </a:bodyPr>
          <a:lstStyle/>
          <a:p>
            <a:pPr marL="0" lvl="0" indent="0">
              <a:lnSpc>
                <a:spcPct val="107000"/>
              </a:lnSpc>
              <a:buNone/>
            </a:pPr>
            <a:r>
              <a:rPr lang="bs-Cyrl-BA" sz="2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Родитељима </a:t>
            </a:r>
            <a:r>
              <a:rPr lang="bs-Cyrl-BA" sz="2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дјеце </a:t>
            </a:r>
            <a:endParaRPr lang="bs-Cyrl-BA" sz="2600" b="1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None/>
            </a:pPr>
            <a:r>
              <a:rPr lang="bs-Cyrl-BA" sz="2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</a:t>
            </a:r>
            <a:r>
              <a:rPr lang="bs-Cyrl-BA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родитељски састанци (радионице, предавања), </a:t>
            </a:r>
          </a:p>
          <a:p>
            <a:pPr marL="0" lvl="0" indent="0">
              <a:lnSpc>
                <a:spcPct val="107000"/>
              </a:lnSpc>
              <a:buNone/>
            </a:pPr>
            <a:r>
              <a:rPr lang="bs-Cyrl-BA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индивидуална сарадња (планирана - успутна, информативна, савјетодавно-инструктивна, усмена или писмена). </a:t>
            </a:r>
            <a:endParaRPr lang="bs-Cyrl-BA" sz="26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None/>
            </a:pPr>
            <a:r>
              <a:rPr lang="bs-Cyrl-BA" sz="2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Учитељима </a:t>
            </a:r>
            <a:r>
              <a:rPr lang="bs-Cyrl-BA" sz="2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одјељења из којих су ученици </a:t>
            </a:r>
            <a:endParaRPr lang="bs-Cyrl-BA" sz="26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None/>
            </a:pPr>
            <a:r>
              <a:rPr lang="bs-Cyrl-BA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при </a:t>
            </a:r>
            <a:r>
              <a:rPr lang="bs-Cyrl-BA" sz="2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планирању и програмирању </a:t>
            </a:r>
            <a:r>
              <a:rPr lang="bs-Cyrl-BA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рада (почетком школске године, на крају/почетку мјесеца), </a:t>
            </a:r>
          </a:p>
          <a:p>
            <a:pPr marL="0" lvl="0" indent="0">
              <a:lnSpc>
                <a:spcPct val="107000"/>
              </a:lnSpc>
              <a:buNone/>
            </a:pPr>
            <a:r>
              <a:rPr lang="bs-Cyrl-BA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током реализације - размјена </a:t>
            </a:r>
            <a:r>
              <a:rPr lang="bs-Cyrl-BA" sz="2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информација о </a:t>
            </a:r>
            <a:r>
              <a:rPr lang="bs-Cyrl-BA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ученицима,</a:t>
            </a:r>
          </a:p>
          <a:p>
            <a:pPr marL="0" lvl="0" indent="0">
              <a:lnSpc>
                <a:spcPct val="107000"/>
              </a:lnSpc>
              <a:buNone/>
            </a:pPr>
            <a:r>
              <a:rPr lang="bs-Cyrl-BA" sz="2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праћење </a:t>
            </a:r>
            <a:r>
              <a:rPr lang="sr-Cyrl-C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програма рада учитеља са посебним освртом на циљеве и исходе, </a:t>
            </a:r>
            <a:endParaRPr lang="sr-Cyrl-CS" sz="2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None/>
            </a:pP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- успостављање </a:t>
            </a:r>
            <a:r>
              <a:rPr lang="sr-Cyrl-CS" sz="2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контроле над дневним задаћама и образовним потребама појединих </a:t>
            </a:r>
            <a:r>
              <a:rPr lang="sr-Cyrl-CS" sz="2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ученика. </a:t>
            </a:r>
            <a:endParaRPr lang="bs-Cyrl-BA" sz="26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None/>
            </a:pPr>
            <a:r>
              <a:rPr lang="bs-Cyrl-BA" sz="2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 Стручном </a:t>
            </a:r>
            <a:r>
              <a:rPr lang="bs-Cyrl-BA" sz="26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службом школе </a:t>
            </a:r>
            <a:endParaRPr lang="bs-Cyrl-BA" sz="26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None/>
            </a:pPr>
            <a:r>
              <a:rPr lang="bs-Cyrl-BA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подршка </a:t>
            </a:r>
            <a:r>
              <a:rPr lang="bs-Cyrl-BA" sz="2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током реализације програма рада </a:t>
            </a:r>
            <a:r>
              <a:rPr lang="bs-Cyrl-BA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ПБ,</a:t>
            </a:r>
          </a:p>
          <a:p>
            <a:pPr marL="0" lvl="0" indent="0">
              <a:lnSpc>
                <a:spcPct val="107000"/>
              </a:lnSpc>
              <a:buNone/>
            </a:pPr>
            <a:r>
              <a:rPr lang="bs-Cyrl-BA" sz="2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C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</a:t>
            </a:r>
            <a:r>
              <a:rPr lang="sr-Cyrl-RS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s-Cyrl-BA" sz="24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упознавање дјеце, рјешавање педагошких ситуација, превенција понашања.</a:t>
            </a:r>
            <a:endParaRPr lang="sr-Latn-CS" sz="24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endParaRPr lang="sr-Latn-CS" sz="2400" dirty="0">
              <a:solidFill>
                <a:prstClr val="black"/>
              </a:solidFill>
            </a:endParaRPr>
          </a:p>
          <a:p>
            <a:endParaRPr lang="sr-Latn-CS" dirty="0"/>
          </a:p>
        </p:txBody>
      </p:sp>
    </p:spTree>
    <p:extLst>
      <p:ext uri="{BB962C8B-B14F-4D97-AF65-F5344CB8AC3E}">
        <p14:creationId xmlns:p14="http://schemas.microsoft.com/office/powerpoint/2010/main" xmlns="" val="314839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838200" y="304800"/>
            <a:ext cx="10515600" cy="5872163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107000"/>
              </a:lnSpc>
              <a:buNone/>
            </a:pPr>
            <a:r>
              <a:rPr lang="bs-Cyrl-B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</a:t>
            </a:r>
            <a:r>
              <a:rPr lang="bs-Cyrl-BA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Стручно усавршавање </a:t>
            </a:r>
          </a:p>
          <a:p>
            <a:pPr marL="0" indent="0">
              <a:lnSpc>
                <a:spcPct val="107000"/>
              </a:lnSpc>
              <a:buNone/>
            </a:pPr>
            <a:r>
              <a:rPr lang="bs-Cyrl-B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индивидуално и колективни облици. </a:t>
            </a:r>
          </a:p>
          <a:p>
            <a:pPr marL="0" indent="0">
              <a:lnSpc>
                <a:spcPct val="107000"/>
              </a:lnSpc>
              <a:buNone/>
            </a:pPr>
            <a:endParaRPr lang="bs-Cyrl-BA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buNone/>
            </a:pPr>
            <a:r>
              <a:rPr lang="bs-Cyrl-B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5</a:t>
            </a:r>
            <a:r>
              <a:rPr lang="bs-Cyrl-BA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Рад у стручним органима школе </a:t>
            </a:r>
          </a:p>
          <a:p>
            <a:pPr marL="0" indent="0">
              <a:lnSpc>
                <a:spcPct val="107000"/>
              </a:lnSpc>
              <a:buNone/>
            </a:pPr>
            <a:r>
              <a:rPr lang="bs-Cyrl-B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активима учитеља, одјељењским и разредним вијећима, наставничком вијећу,</a:t>
            </a:r>
          </a:p>
          <a:p>
            <a:pPr marL="0" indent="0">
              <a:lnSpc>
                <a:spcPct val="107000"/>
              </a:lnSpc>
              <a:buNone/>
            </a:pPr>
            <a:r>
              <a:rPr lang="bs-Cyrl-BA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актив водитеља продуженог боравка.</a:t>
            </a:r>
          </a:p>
          <a:p>
            <a:pPr marL="0" indent="0">
              <a:lnSpc>
                <a:spcPct val="107000"/>
              </a:lnSpc>
              <a:buNone/>
            </a:pPr>
            <a:endParaRPr lang="sr-Latn-CS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bs-Cyrl-B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bs-Cyrl-B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Културна и јавна дјелатност</a:t>
            </a:r>
          </a:p>
          <a:p>
            <a:pPr marL="0" indent="0">
              <a:buNone/>
            </a:pPr>
            <a:r>
              <a:rPr lang="bs-Cyrl-B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учешће дјеце из продуженог боравка у манифестацијама које се организују у школи и локалној заједници.</a:t>
            </a:r>
            <a:endParaRPr lang="sr-Latn-C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8763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03031" y="317500"/>
            <a:ext cx="10515600" cy="927100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ctr"/>
            <a:r>
              <a:rPr lang="bs-Cyrl-B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Задужења водитеља у оквиру 40-часовне радне седмице </a:t>
            </a:r>
            <a:br>
              <a:rPr lang="bs-Cyrl-B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bs-Cyrl-B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(могући модел)</a:t>
            </a:r>
            <a:endParaRPr lang="sr-Latn-C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Čuvar mesta za sadržaj 7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bs-Cyrl-BA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Планирање и програмирање </a:t>
            </a:r>
            <a:r>
              <a:rPr lang="bs-Cyrl-BA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рада – 6 сати</a:t>
            </a:r>
            <a:endParaRPr lang="sr-Latn-CS" sz="32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bs-Cyrl-BA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Непосредан рад са </a:t>
            </a:r>
            <a:r>
              <a:rPr lang="bs-Cyrl-BA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ученицима – 30 сати</a:t>
            </a:r>
            <a:endParaRPr lang="sr-Latn-CS" sz="32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bs-Cyrl-BA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Сарадња са </a:t>
            </a:r>
            <a:r>
              <a:rPr lang="bs-Cyrl-BA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родитељима – 1  сат</a:t>
            </a:r>
            <a:endParaRPr lang="sr-Latn-CS" sz="32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bs-Cyrl-BA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Стручно </a:t>
            </a:r>
            <a:r>
              <a:rPr lang="bs-Cyrl-BA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усавршавање –  1 сат</a:t>
            </a:r>
            <a:endParaRPr lang="sr-Latn-CS" sz="32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bs-Cyrl-BA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 у стручним органима </a:t>
            </a:r>
            <a:r>
              <a:rPr lang="bs-Cyrl-BA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школе – 0,5 сати</a:t>
            </a:r>
            <a:endParaRPr lang="sr-Latn-CS" sz="32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bs-Cyrl-BA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Културна и јавна дјелатност </a:t>
            </a:r>
            <a:r>
              <a:rPr lang="bs-Cyrl-BA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0,5 сати</a:t>
            </a:r>
          </a:p>
          <a:p>
            <a:pPr marL="342900" lvl="0" indent="-342900">
              <a:lnSpc>
                <a:spcPct val="107000"/>
              </a:lnSpc>
              <a:buFont typeface="+mj-lt"/>
              <a:buAutoNum type="arabicPeriod"/>
            </a:pPr>
            <a:r>
              <a:rPr lang="bs-Cyrl-BA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Остали послови – 1 сат</a:t>
            </a:r>
            <a:endParaRPr lang="sr-Latn-CS" sz="32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sr-Latn-CS" dirty="0"/>
          </a:p>
        </p:txBody>
      </p:sp>
    </p:spTree>
    <p:extLst>
      <p:ext uri="{BB962C8B-B14F-4D97-AF65-F5344CB8AC3E}">
        <p14:creationId xmlns:p14="http://schemas.microsoft.com/office/powerpoint/2010/main" xmlns="" val="3571415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473075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bs-Cyrl-BA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Продужени боравак</a:t>
            </a:r>
            <a:endParaRPr lang="sr-Latn-C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292100" y="1133475"/>
            <a:ext cx="11315700" cy="5043488"/>
          </a:xfrm>
        </p:spPr>
        <p:txBody>
          <a:bodyPr>
            <a:normAutofit/>
          </a:bodyPr>
          <a:lstStyle/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r>
              <a:rPr lang="bs-Cyrl-BA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bs-Cyrl-BA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„Организовани облик рада са ученицима у </a:t>
            </a:r>
            <a:r>
              <a:rPr lang="bs-Cyrl-BA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основној </a:t>
            </a:r>
            <a:r>
              <a:rPr lang="bs-Cyrl-BA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школи, </a:t>
            </a:r>
            <a:r>
              <a:rPr lang="bs-Cyrl-BA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прије и/или након </a:t>
            </a:r>
            <a:r>
              <a:rPr lang="bs-Cyrl-BA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завршетка наставе, који помаже збрињавању дјеце током радног дана (зависно од радног времена родитеља) и успијешнијем испуњавању њихових школских обавеза.“</a:t>
            </a:r>
            <a:endParaRPr lang="en-US" sz="32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800"/>
              </a:spcAft>
              <a:buNone/>
            </a:pPr>
            <a:endParaRPr lang="sr-Latn-CS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bs-Cyrl-BA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„</a:t>
            </a:r>
            <a:r>
              <a:rPr lang="bs-Cyrl-BA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 руководством водитеља ПБ</a:t>
            </a:r>
            <a:r>
              <a:rPr lang="en-US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bs-Cyrl-BA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систематска и планска припрема ученика за наставу и организовано провођење слободног времена.</a:t>
            </a:r>
            <a:r>
              <a:rPr lang="sr-Latn-CS" sz="32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“</a:t>
            </a:r>
            <a:endParaRPr lang="sr-Latn-CS" sz="32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171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C:\Documents and Settings\Computer\Desktop\slike za prezentaciju inkluzija\images (20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384061" y="5404340"/>
            <a:ext cx="5303824" cy="64633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sr-Cyrl-BA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ХВАЛА</a:t>
            </a:r>
            <a:r>
              <a:rPr lang="sr-Cyrl-BA" sz="3600" b="1" spc="50" dirty="0">
                <a:ln w="11430"/>
                <a:solidFill>
                  <a:srgbClr val="FFFF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 </a:t>
            </a:r>
            <a:r>
              <a:rPr lang="sr-Cyrl-BA" sz="3600" b="1" spc="5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</a:rPr>
              <a:t>ВАМ НА ПАЖЊИ!</a:t>
            </a:r>
            <a:endParaRPr lang="en-US" sz="36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</a:endParaRPr>
          </a:p>
        </p:txBody>
      </p:sp>
      <p:sp>
        <p:nvSpPr>
          <p:cNvPr id="5" name="Правоугаоник 4"/>
          <p:cNvSpPr/>
          <p:nvPr/>
        </p:nvSpPr>
        <p:spPr>
          <a:xfrm>
            <a:off x="3048000" y="1739900"/>
            <a:ext cx="60960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sr-Cyrl-RS" sz="4000" dirty="0" smtClean="0"/>
              <a:t>Што</a:t>
            </a:r>
            <a:r>
              <a:rPr lang="en-US" sz="4000" dirty="0" smtClean="0"/>
              <a:t> </a:t>
            </a:r>
            <a:r>
              <a:rPr lang="sr-Cyrl-RS" sz="4000" dirty="0" smtClean="0"/>
              <a:t>чујем</a:t>
            </a:r>
            <a:r>
              <a:rPr lang="en-US" sz="4000" dirty="0" smtClean="0"/>
              <a:t>, </a:t>
            </a:r>
            <a:r>
              <a:rPr lang="sr-Cyrl-RS" sz="4000" dirty="0" smtClean="0"/>
              <a:t>то</a:t>
            </a:r>
            <a:r>
              <a:rPr lang="en-US" sz="4000" dirty="0" smtClean="0"/>
              <a:t> </a:t>
            </a:r>
            <a:r>
              <a:rPr lang="sr-Cyrl-RS" sz="4000" dirty="0" smtClean="0"/>
              <a:t>заборавим</a:t>
            </a:r>
            <a:r>
              <a:rPr lang="en-US" sz="4000" dirty="0" smtClean="0"/>
              <a:t>.</a:t>
            </a:r>
            <a:br>
              <a:rPr lang="en-US" sz="4000" dirty="0" smtClean="0"/>
            </a:br>
            <a:r>
              <a:rPr lang="sr-Cyrl-RS" sz="4000" dirty="0" smtClean="0"/>
              <a:t>Што</a:t>
            </a:r>
            <a:r>
              <a:rPr lang="en-US" sz="4000" dirty="0" smtClean="0"/>
              <a:t> </a:t>
            </a:r>
            <a:r>
              <a:rPr lang="sr-Cyrl-RS" sz="4000" dirty="0" smtClean="0"/>
              <a:t>видим</a:t>
            </a:r>
            <a:r>
              <a:rPr lang="en-US" sz="4000" dirty="0" smtClean="0"/>
              <a:t>, </a:t>
            </a:r>
            <a:r>
              <a:rPr lang="sr-Cyrl-RS" sz="4000" dirty="0" smtClean="0"/>
              <a:t>то</a:t>
            </a:r>
            <a:r>
              <a:rPr lang="en-US" sz="4000" dirty="0" smtClean="0"/>
              <a:t> </a:t>
            </a:r>
            <a:r>
              <a:rPr lang="sr-Cyrl-RS" sz="4000" dirty="0" smtClean="0"/>
              <a:t>запамтим</a:t>
            </a:r>
            <a:r>
              <a:rPr lang="en-US" sz="4000" dirty="0" smtClean="0"/>
              <a:t>.</a:t>
            </a:r>
            <a:br>
              <a:rPr lang="en-US" sz="4000" dirty="0" smtClean="0"/>
            </a:br>
            <a:r>
              <a:rPr lang="sr-Cyrl-RS" sz="4000" dirty="0" smtClean="0"/>
              <a:t>Што</a:t>
            </a:r>
            <a:r>
              <a:rPr lang="en-US" sz="4000" dirty="0" smtClean="0"/>
              <a:t> </a:t>
            </a:r>
            <a:r>
              <a:rPr lang="sr-Cyrl-RS" sz="4000" dirty="0" smtClean="0"/>
              <a:t>учиним</a:t>
            </a:r>
            <a:r>
              <a:rPr lang="en-US" sz="4000" dirty="0" smtClean="0"/>
              <a:t>, </a:t>
            </a:r>
            <a:r>
              <a:rPr lang="sr-Cyrl-RS" sz="4000" dirty="0" smtClean="0"/>
              <a:t>то</a:t>
            </a:r>
            <a:r>
              <a:rPr lang="en-US" sz="4000" dirty="0" smtClean="0"/>
              <a:t> </a:t>
            </a:r>
            <a:r>
              <a:rPr lang="sr-Cyrl-RS" sz="4000" dirty="0" smtClean="0"/>
              <a:t>схватим</a:t>
            </a:r>
            <a:r>
              <a:rPr lang="en-US" sz="4000" dirty="0" smtClean="0"/>
              <a:t>.</a:t>
            </a:r>
          </a:p>
          <a:p>
            <a:pPr algn="ctr"/>
            <a:r>
              <a:rPr lang="sr-Cyrl-RS" sz="4000" i="1" dirty="0" smtClean="0"/>
              <a:t>Зен</a:t>
            </a:r>
            <a:r>
              <a:rPr lang="en-US" sz="4000" i="1" dirty="0" smtClean="0"/>
              <a:t> </a:t>
            </a:r>
            <a:r>
              <a:rPr lang="sr-Cyrl-RS" sz="4000" i="1" dirty="0" smtClean="0"/>
              <a:t>пословица</a:t>
            </a:r>
            <a:endParaRPr lang="en-US" sz="4000" i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190500"/>
            <a:ext cx="10515600" cy="571501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lvl="0" algn="ctr">
              <a:lnSpc>
                <a:spcPct val="107000"/>
              </a:lnSpc>
              <a:spcBef>
                <a:spcPts val="1000"/>
              </a:spcBef>
            </a:pPr>
            <a:r>
              <a:rPr lang="bs-Cyrl-BA" sz="2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s-Cyrl-BA" sz="2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s-Cyrl-BA" sz="2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s-Cyrl-BA" sz="2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s-Cyrl-BA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ЦИЉЕВИ РАДА У ПБ</a:t>
            </a:r>
            <a:r>
              <a:rPr lang="bs-Cyrl-BA" sz="3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s-Cyrl-BA" sz="2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s-Cyrl-BA" sz="2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sr-Latn-CS" dirty="0"/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558800" y="950496"/>
            <a:ext cx="11252200" cy="5799220"/>
          </a:xfrm>
        </p:spPr>
        <p:txBody>
          <a:bodyPr>
            <a:normAutofit fontScale="25000" lnSpcReduction="20000"/>
          </a:bodyPr>
          <a:lstStyle/>
          <a:p>
            <a:r>
              <a:rPr lang="bs-Cyrl-BA" sz="9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 </a:t>
            </a:r>
            <a:r>
              <a:rPr lang="bs-Cyrl-BA" sz="9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цјелокупне </a:t>
            </a:r>
            <a:r>
              <a:rPr lang="bs-Cyrl-BA" sz="9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личности дјетета  уз помоћ адекватних садржаја </a:t>
            </a:r>
          </a:p>
          <a:p>
            <a:pPr marL="0" indent="0">
              <a:buNone/>
            </a:pPr>
            <a:r>
              <a:rPr lang="bs-Cyrl-BA" sz="9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9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r-Cyrl-CS" sz="9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(физички</a:t>
            </a:r>
            <a:r>
              <a:rPr lang="sr-Cyrl-CS" sz="9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интелектуални, социјални, емоционални </a:t>
            </a:r>
            <a:r>
              <a:rPr lang="sr-Cyrl-CS" sz="9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развој </a:t>
            </a:r>
            <a:r>
              <a:rPr lang="sr-Cyrl-CS" sz="960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дјетете</a:t>
            </a:r>
            <a:r>
              <a:rPr lang="sr-Cyrl-CS" sz="9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).</a:t>
            </a:r>
            <a:endParaRPr lang="bs-Cyrl-BA" sz="96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bs-Cyrl-BA" sz="9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</a:t>
            </a:r>
            <a:r>
              <a:rPr lang="bs-Cyrl-BA" sz="9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азвој </a:t>
            </a:r>
            <a:r>
              <a:rPr lang="bs-Cyrl-BA" sz="9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унапређивање социјалних </a:t>
            </a:r>
            <a:r>
              <a:rPr lang="bs-Cyrl-BA" sz="9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вјештина.</a:t>
            </a:r>
          </a:p>
          <a:p>
            <a:pPr>
              <a:lnSpc>
                <a:spcPct val="107000"/>
              </a:lnSpc>
            </a:pPr>
            <a:r>
              <a:rPr lang="bs-Cyrl-BA" sz="9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 комуникацијских способности.</a:t>
            </a:r>
          </a:p>
          <a:p>
            <a:pPr>
              <a:lnSpc>
                <a:spcPct val="107000"/>
              </a:lnSpc>
            </a:pPr>
            <a:r>
              <a:rPr lang="bs-Cyrl-BA" sz="9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bs-Cyrl-BA" sz="9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оштовање различитости и важност толеранције.</a:t>
            </a:r>
          </a:p>
          <a:p>
            <a:pPr>
              <a:lnSpc>
                <a:spcPct val="107000"/>
              </a:lnSpc>
            </a:pPr>
            <a:r>
              <a:rPr lang="bs-Cyrl-BA" sz="9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Развој сарадње и одговорности у тимском раду.</a:t>
            </a:r>
          </a:p>
          <a:p>
            <a:pPr>
              <a:lnSpc>
                <a:spcPct val="107000"/>
              </a:lnSpc>
            </a:pPr>
            <a:r>
              <a:rPr lang="sr-Cyrl-CS" sz="9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Развијање </a:t>
            </a:r>
            <a:r>
              <a:rPr lang="sr-Cyrl-CS" sz="9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креативности, способности </a:t>
            </a:r>
            <a:r>
              <a:rPr lang="sr-Cyrl-CS" sz="96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рјешавања</a:t>
            </a:r>
            <a:r>
              <a:rPr lang="sr-Cyrl-CS" sz="96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CS" sz="96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проблема.</a:t>
            </a:r>
            <a:endParaRPr lang="bs-Cyrl-BA" sz="96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</a:pPr>
            <a:r>
              <a:rPr lang="sr-Cyrl-CS" sz="9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Развој </a:t>
            </a:r>
            <a:r>
              <a:rPr lang="sr-Cyrl-CS" sz="9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хигијенских, здравствених и културних навика и </a:t>
            </a:r>
            <a:r>
              <a:rPr lang="sr-Cyrl-CS" sz="9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потреба</a:t>
            </a:r>
            <a:r>
              <a:rPr lang="bs-Cyrl-BA" sz="9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>
              <a:lnSpc>
                <a:spcPct val="107000"/>
              </a:lnSpc>
            </a:pPr>
            <a:r>
              <a:rPr lang="bs-Cyrl-BA" sz="9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Њ</a:t>
            </a:r>
            <a:r>
              <a:rPr lang="sr-Cyrl-CS" sz="9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еговање</a:t>
            </a:r>
            <a:r>
              <a:rPr lang="sr-Cyrl-CS" sz="9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CS" sz="9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 развој основних моралних </a:t>
            </a:r>
            <a:r>
              <a:rPr lang="sr-Cyrl-CS" sz="9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вриједности</a:t>
            </a:r>
            <a:r>
              <a:rPr lang="bs-Cyrl-BA" sz="9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 </a:t>
            </a:r>
          </a:p>
          <a:p>
            <a:pPr lvl="0">
              <a:lnSpc>
                <a:spcPct val="107000"/>
              </a:lnSpc>
            </a:pPr>
            <a:r>
              <a:rPr lang="bs-Cyrl-BA" sz="9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</a:t>
            </a:r>
            <a:r>
              <a:rPr lang="sr-Cyrl-CS" sz="9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способљавање</a:t>
            </a:r>
            <a:r>
              <a:rPr lang="sr-Cyrl-CS" sz="9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sr-Cyrl-CS" sz="9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за самостално и самоиницијативно </a:t>
            </a:r>
            <a:r>
              <a:rPr lang="sr-Cyrl-CS" sz="9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учење.</a:t>
            </a:r>
            <a:r>
              <a:rPr lang="bs-Cyrl-BA" sz="9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bs-Cyrl-BA" sz="96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</a:pPr>
            <a:r>
              <a:rPr lang="bs-Cyrl-BA" sz="9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Припрема </a:t>
            </a:r>
            <a:r>
              <a:rPr lang="bs-Cyrl-BA" sz="96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ученика за даље образовање и цјеложивотно </a:t>
            </a:r>
            <a:r>
              <a:rPr lang="bs-Cyrl-BA" sz="9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учење.  </a:t>
            </a:r>
          </a:p>
          <a:p>
            <a:pPr lvl="0">
              <a:lnSpc>
                <a:spcPct val="107000"/>
              </a:lnSpc>
            </a:pPr>
            <a:r>
              <a:rPr lang="bs-Cyrl-BA" sz="9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</a:t>
            </a:r>
            <a:r>
              <a:rPr lang="sr-Cyrl-CS" sz="9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спостављање </a:t>
            </a:r>
            <a:r>
              <a:rPr lang="sr-Cyrl-CS" sz="9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равнотеже рада и </a:t>
            </a:r>
            <a:r>
              <a:rPr lang="sr-Cyrl-CS" sz="9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одмора.</a:t>
            </a:r>
          </a:p>
          <a:p>
            <a:pPr marL="342900" lvl="0" indent="-342900">
              <a:spcAft>
                <a:spcPts val="0"/>
              </a:spcAft>
              <a:buFont typeface="Wingdings" panose="05000000000000000000" pitchFamily="2" charset="2"/>
              <a:buChar char=""/>
            </a:pPr>
            <a:endParaRPr lang="sr-Latn-CS" sz="8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  <a:buNone/>
            </a:pPr>
            <a:r>
              <a:rPr lang="sr-Cyrl-CS" sz="88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 </a:t>
            </a:r>
            <a:endParaRPr lang="sr-Latn-CS" sz="88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buNone/>
            </a:pPr>
            <a:endParaRPr lang="bs-Cyrl-BA" sz="8600" b="1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/>
            <a:endParaRPr lang="sr-Latn-CS" sz="1800" dirty="0">
              <a:solidFill>
                <a:prstClr val="black"/>
              </a:solidFill>
            </a:endParaRPr>
          </a:p>
          <a:p>
            <a:pPr marL="0" indent="0">
              <a:buNone/>
            </a:pPr>
            <a:endParaRPr lang="sr-Latn-CS" dirty="0"/>
          </a:p>
        </p:txBody>
      </p:sp>
    </p:spTree>
    <p:extLst>
      <p:ext uri="{BB962C8B-B14F-4D97-AF65-F5344CB8AC3E}">
        <p14:creationId xmlns:p14="http://schemas.microsoft.com/office/powerpoint/2010/main" xmlns="" val="192800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slov 1"/>
          <p:cNvSpPr>
            <a:spLocks noGrp="1"/>
          </p:cNvSpPr>
          <p:nvPr>
            <p:ph type="title"/>
          </p:nvPr>
        </p:nvSpPr>
        <p:spPr>
          <a:xfrm>
            <a:off x="838200" y="144379"/>
            <a:ext cx="10515600" cy="673769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lvl="0" algn="ctr">
              <a:lnSpc>
                <a:spcPct val="107000"/>
              </a:lnSpc>
              <a:spcBef>
                <a:spcPts val="1000"/>
              </a:spcBef>
            </a:pPr>
            <a:r>
              <a:rPr lang="bs-Cyrl-BA" sz="2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s-Cyrl-BA" sz="2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s-Cyrl-BA" sz="2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s-Cyrl-BA" sz="2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2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2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bs-Cyrl-BA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lang="sr-Cyrl-RS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БАВЕЗНИ</a:t>
            </a:r>
            <a:r>
              <a:rPr lang="bs-Cyrl-BA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САДРЖАЈИ</a:t>
            </a:r>
            <a:r>
              <a:rPr lang="en-US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s-Cyrl-BA" sz="36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РАДА У ПБ</a:t>
            </a:r>
            <a:r>
              <a:rPr lang="bs-Cyrl-BA" sz="36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s-Cyrl-BA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bs-Cyrl-BA" sz="2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sr-Latn-CS" sz="22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sr-Latn-CS" sz="2200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sr-Latn-CS" dirty="0"/>
          </a:p>
        </p:txBody>
      </p:sp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838200" y="818148"/>
            <a:ext cx="10515600" cy="5358815"/>
          </a:xfrm>
        </p:spPr>
        <p:txBody>
          <a:bodyPr/>
          <a:lstStyle/>
          <a:p>
            <a:pPr marL="457200" lvl="0" indent="-457200" algn="ctr">
              <a:lnSpc>
                <a:spcPct val="107000"/>
              </a:lnSpc>
              <a:buFont typeface="+mj-lt"/>
              <a:buAutoNum type="arabicPeriod"/>
            </a:pPr>
            <a:r>
              <a:rPr lang="bs-Cyrl-BA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Активан </a:t>
            </a:r>
            <a:r>
              <a:rPr lang="sr-Latn-R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</a:t>
            </a:r>
            <a:r>
              <a:rPr lang="bs-Cyrl-BA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sr-Latn-RS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</a:t>
            </a:r>
            <a:r>
              <a:rPr lang="bs-Cyrl-BA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пасиван </a:t>
            </a:r>
            <a:r>
              <a:rPr lang="sr-Latn-R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sr-Latn-RS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</a:t>
            </a:r>
            <a:r>
              <a:rPr lang="bs-Cyrl-BA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одмор</a:t>
            </a:r>
            <a:endParaRPr lang="bs-Cyrl-BA" sz="32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None/>
            </a:pPr>
            <a:endParaRPr lang="sr-Latn-C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sr-Latn-CS" dirty="0"/>
          </a:p>
        </p:txBody>
      </p:sp>
      <p:pic>
        <p:nvPicPr>
          <p:cNvPr id="16387" name="Picture 3" descr="C:\Users\Sladja\Desktop\PRODUŽENI\10626485_597343373710273_5819128947140698537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05132" y="3962400"/>
            <a:ext cx="3640667" cy="27305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389" name="Picture 5" descr="C:\Users\Sladja\Desktop\PRODUŽENI\11182320_699883896789553_8120312704864621661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46200" y="4267200"/>
            <a:ext cx="3111499" cy="25908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92" name="Picture 8" descr="C:\Users\Sladja\Desktop\PRODUŽENI\12166848_10153228490659639_495751189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21100" y="2066925"/>
            <a:ext cx="3886200" cy="2974975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Sladja\Desktop\PRODUŽENI\10599241_597344207043523_3815464928538328453_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900" y="1447801"/>
            <a:ext cx="2971800" cy="28532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3" descr="F:\pb\14725_674351809342762_2955210136355733567_n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039100" y="1320800"/>
            <a:ext cx="3429000" cy="259080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38645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838200" y="818149"/>
            <a:ext cx="9804400" cy="896352"/>
          </a:xfrm>
        </p:spPr>
        <p:txBody>
          <a:bodyPr/>
          <a:lstStyle/>
          <a:p>
            <a:pPr marL="457200" lvl="0" indent="-457200">
              <a:lnSpc>
                <a:spcPct val="107000"/>
              </a:lnSpc>
              <a:buNone/>
            </a:pPr>
            <a:r>
              <a:rPr lang="sr-Latn-RS" sz="3200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bs-Cyrl-BA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Помоћ </a:t>
            </a:r>
            <a:r>
              <a:rPr lang="bs-Cyrl-BA" sz="3200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ученику у учењу и изради домаће </a:t>
            </a:r>
            <a:r>
              <a:rPr lang="bs-Cyrl-BA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задаће</a:t>
            </a:r>
            <a:endParaRPr lang="bs-Cyrl-BA" sz="3200" b="1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None/>
            </a:pPr>
            <a:endParaRPr lang="sr-Latn-C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sr-Latn-CS" dirty="0"/>
          </a:p>
        </p:txBody>
      </p:sp>
      <p:pic>
        <p:nvPicPr>
          <p:cNvPr id="17412" name="Picture 4" descr="C:\Users\Sladja\Desktop\PRODUŽENI\12141772_772357179542224_7554834532318721313_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11900" y="2616199"/>
            <a:ext cx="4838700" cy="3629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Naslov 1"/>
          <p:cNvSpPr txBox="1">
            <a:spLocks/>
          </p:cNvSpPr>
          <p:nvPr/>
        </p:nvSpPr>
        <p:spPr>
          <a:xfrm>
            <a:off x="850900" y="195179"/>
            <a:ext cx="10515600" cy="673769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s-Cyrl-BA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bs-Cyrl-BA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bs-Cyrl-BA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bs-Cyrl-BA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en-US" sz="2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en-US" sz="22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2200" b="1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s-Cyrl-BA" sz="1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kumimoji="0" lang="sr-Cyrl-RS" sz="1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БАВЕЗНИ</a:t>
            </a:r>
            <a:r>
              <a:rPr kumimoji="0" lang="bs-Cyrl-BA" sz="1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САДРЖАЈИ</a:t>
            </a:r>
            <a:r>
              <a:rPr kumimoji="0" lang="en-US" sz="1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bs-Cyrl-BA" sz="1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РАДА У ПБ</a:t>
            </a:r>
            <a:r>
              <a:rPr kumimoji="0" lang="bs-Cyrl-BA" sz="1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kumimoji="0" lang="bs-Cyrl-BA" sz="112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sr-Latn-CS" sz="1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sr-Latn-CS" sz="11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sr-Latn-CS" sz="1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0483" name="Picture 3" descr="C:\Users\Sladja\Desktop\PRODUŽENI\image-b8e51f3b732f77badb7fc8e0793055886767bcacfb85cac2b2b97949e277e831-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74700" y="1587500"/>
            <a:ext cx="4648200" cy="34861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38645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Čuvar mesta za sadržaj 2"/>
          <p:cNvSpPr>
            <a:spLocks noGrp="1"/>
          </p:cNvSpPr>
          <p:nvPr>
            <p:ph idx="1"/>
          </p:nvPr>
        </p:nvSpPr>
        <p:spPr>
          <a:xfrm>
            <a:off x="292100" y="818148"/>
            <a:ext cx="11557000" cy="5747752"/>
          </a:xfrm>
        </p:spPr>
        <p:txBody>
          <a:bodyPr>
            <a:normAutofit fontScale="77500" lnSpcReduction="20000"/>
          </a:bodyPr>
          <a:lstStyle/>
          <a:p>
            <a:pPr marL="457200" lvl="0" indent="-457200" algn="ctr">
              <a:lnSpc>
                <a:spcPct val="107000"/>
              </a:lnSpc>
              <a:buNone/>
            </a:pPr>
            <a:endParaRPr lang="sr-Cyrl-RS" sz="3200" b="1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 algn="ctr">
              <a:lnSpc>
                <a:spcPct val="107000"/>
              </a:lnSpc>
              <a:buNone/>
            </a:pPr>
            <a:r>
              <a:rPr lang="sr-Latn-RS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bs-Cyrl-BA" sz="32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Слободне активности.</a:t>
            </a:r>
            <a:endParaRPr lang="sr-Latn-RS" sz="3200" b="1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buFont typeface="+mj-lt"/>
              <a:buAutoNum type="arabicPeriod"/>
            </a:pPr>
            <a:endParaRPr lang="sr-Latn-RS" sz="32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buFont typeface="+mj-lt"/>
              <a:buAutoNum type="arabicPeriod"/>
            </a:pPr>
            <a:endParaRPr lang="sr-Latn-RS" sz="32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buFont typeface="+mj-lt"/>
              <a:buAutoNum type="arabicPeriod"/>
            </a:pPr>
            <a:endParaRPr lang="sr-Latn-RS" sz="32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lvl="0" indent="-457200">
              <a:lnSpc>
                <a:spcPct val="107000"/>
              </a:lnSpc>
              <a:buNone/>
            </a:pPr>
            <a:endParaRPr lang="sr-Latn-CS" sz="3200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None/>
            </a:pPr>
            <a:endParaRPr lang="sr-Latn-RS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None/>
            </a:pPr>
            <a:endParaRPr lang="sr-Latn-RS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None/>
            </a:pPr>
            <a:endParaRPr lang="sr-Latn-RS" sz="2400" dirty="0" smtClean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None/>
            </a:pPr>
            <a:r>
              <a:rPr lang="bs-Cyrl-BA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Континуирана смјена и надопуна обавезних садржаја рада током седмичне и дневне организације рада у продуженом боравку.</a:t>
            </a:r>
          </a:p>
          <a:p>
            <a:pPr marL="0" lvl="0" indent="0">
              <a:lnSpc>
                <a:spcPct val="107000"/>
              </a:lnSpc>
              <a:buNone/>
            </a:pPr>
            <a:endParaRPr lang="sr-Latn-CS" dirty="0">
              <a:solidFill>
                <a:prstClr val="black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buNone/>
            </a:pPr>
            <a:r>
              <a:rPr lang="bs-Cyrl-BA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*Реализација </a:t>
            </a:r>
            <a:r>
              <a:rPr lang="bs-Cyrl-BA" b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других активности</a:t>
            </a:r>
            <a:r>
              <a:rPr lang="bs-Cyrl-BA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bs-Cyrl-BA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bs-Cyrl-BA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страни језици, спортске активности..) не може се одвијати  у вријеме реализације редовних активности предвиђених Програмом рада </a:t>
            </a:r>
            <a:r>
              <a:rPr lang="bs-Cyrl-BA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ПБ.</a:t>
            </a:r>
          </a:p>
          <a:p>
            <a:pPr marL="0" lvl="0" indent="0">
              <a:lnSpc>
                <a:spcPct val="107000"/>
              </a:lnSpc>
              <a:buNone/>
            </a:pPr>
            <a:endParaRPr lang="sr-Latn-CS" sz="2400" dirty="0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sr-Latn-CS" dirty="0"/>
          </a:p>
        </p:txBody>
      </p:sp>
      <p:pic>
        <p:nvPicPr>
          <p:cNvPr id="18434" name="Picture 2" descr="C:\Users\Sladja\Desktop\PRODUŽENI\IMG_20150505_09265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9401" y="177801"/>
            <a:ext cx="3403598" cy="25526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5" name="Picture 3" descr="C:\Users\Sladja\Desktop\PRODUŽENI\10368270_597343640376913_3100293403082030664_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27300" y="1765300"/>
            <a:ext cx="3492500" cy="30099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8436" name="Picture 4" descr="C:\Users\Sladja\Desktop\PRODUŽENI\10426723_618377328273544_2722726483236903908_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369300" y="254001"/>
            <a:ext cx="3268133" cy="2451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Naslov 1"/>
          <p:cNvSpPr txBox="1">
            <a:spLocks/>
          </p:cNvSpPr>
          <p:nvPr/>
        </p:nvSpPr>
        <p:spPr>
          <a:xfrm>
            <a:off x="3860800" y="385679"/>
            <a:ext cx="4318000" cy="673769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s-Cyrl-BA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bs-Cyrl-BA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bs-Cyrl-BA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bs-Cyrl-BA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bs-Cyrl-BA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</a:t>
            </a:r>
            <a:r>
              <a:rPr kumimoji="0" lang="sr-Cyrl-R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БАВЕЗНИ</a:t>
            </a:r>
            <a:r>
              <a:rPr kumimoji="0" lang="bs-Cyrl-BA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САДРЖАЈИ</a:t>
            </a:r>
            <a:r>
              <a:rPr kumimoji="0" lang="en-U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bs-Cyrl-BA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РАДА У ПБ</a:t>
            </a:r>
            <a:endParaRPr kumimoji="0" lang="en-US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s-Cyrl-BA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br>
              <a:rPr kumimoji="0" lang="bs-Cyrl-BA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sr-Latn-C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kumimoji="0" lang="sr-Latn-CS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kumimoji="0" lang="sr-Latn-C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3554" name="Picture 2" descr="C:\Users\Sladja\Desktop\PRODUŽENI\image-41599c986ab1683bad7903753a0ca3023a95ceb353c06d2d0614623518dca642-V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27700" y="1752600"/>
            <a:ext cx="3454400" cy="29972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386454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ema">
  <a:themeElements>
    <a:clrScheme name="Toplo plavo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4A66AC"/>
      </a:accent1>
      <a:accent2>
        <a:srgbClr val="629DD1"/>
      </a:accent2>
      <a:accent3>
        <a:srgbClr val="297FD5"/>
      </a:accent3>
      <a:accent4>
        <a:srgbClr val="7F8FA9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2455</TotalTime>
  <Words>2995</Words>
  <Application>Microsoft Office PowerPoint</Application>
  <PresentationFormat>Прилагођавање</PresentationFormat>
  <Paragraphs>555</Paragraphs>
  <Slides>50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Уграђени OLE сервери</vt:lpstr>
      </vt:variant>
      <vt:variant>
        <vt:i4>2</vt:i4>
      </vt:variant>
      <vt:variant>
        <vt:lpstr>Наслови слајдова</vt:lpstr>
      </vt:variant>
      <vt:variant>
        <vt:i4>50</vt:i4>
      </vt:variant>
    </vt:vector>
  </HeadingPairs>
  <TitlesOfParts>
    <vt:vector size="53" baseType="lpstr">
      <vt:lpstr>Office tema</vt:lpstr>
      <vt:lpstr>Document</vt:lpstr>
      <vt:lpstr>Acrobat Document</vt:lpstr>
      <vt:lpstr>Слајд 1</vt:lpstr>
      <vt:lpstr>ЗАШТО  ПРОДУЖЕНИ БОРАВАК?</vt:lpstr>
      <vt:lpstr>Продужени боравак - законска регулатива</vt:lpstr>
      <vt:lpstr>Слајд 4</vt:lpstr>
      <vt:lpstr>Продужени боравак</vt:lpstr>
      <vt:lpstr>  ЦИЉЕВИ РАДА У ПБ  </vt:lpstr>
      <vt:lpstr>   ОБАВЕЗНИ САДРЖАЈИ РАДА У ПБ   </vt:lpstr>
      <vt:lpstr>Слајд 8</vt:lpstr>
      <vt:lpstr>Слајд 9</vt:lpstr>
      <vt:lpstr>   Организација рада у продуженом боравку </vt:lpstr>
      <vt:lpstr>Модел радног времена продуженог боравка</vt:lpstr>
      <vt:lpstr>Модел распореда обавезних садржаја и активности у ПБ</vt:lpstr>
      <vt:lpstr>Слајд 13</vt:lpstr>
      <vt:lpstr> Подручја и план активности у продуженом боравку </vt:lpstr>
      <vt:lpstr>   Начин организације и облици рада  </vt:lpstr>
      <vt:lpstr>  Начин организације рада  </vt:lpstr>
      <vt:lpstr>Садржаји рада/активности у продуженом боравку </vt:lpstr>
      <vt:lpstr>Садржаји рада/активности у продуженом боравку </vt:lpstr>
      <vt:lpstr>Садржаји рада/активности у продуженом боравку </vt:lpstr>
      <vt:lpstr>Садржаји рада/активности у продуженом боравку </vt:lpstr>
      <vt:lpstr>Садржаји рада/активности у продуженом боравку </vt:lpstr>
      <vt:lpstr>Садржаји рада/активности у продуженом боравку </vt:lpstr>
      <vt:lpstr>  Простор за продужени боравак </vt:lpstr>
      <vt:lpstr>  Простор за продужени боравак </vt:lpstr>
      <vt:lpstr>  Простор за продужени боравак </vt:lpstr>
      <vt:lpstr>Изглед продуженог боравка у основним школама</vt:lpstr>
      <vt:lpstr>Слајд 27</vt:lpstr>
      <vt:lpstr>Слајд 28</vt:lpstr>
      <vt:lpstr>Слајд 29</vt:lpstr>
      <vt:lpstr>Слајд 30</vt:lpstr>
      <vt:lpstr>Слајд 31</vt:lpstr>
      <vt:lpstr>Продужени боравак - полазници</vt:lpstr>
      <vt:lpstr>Продужени боравак - исхрана ....</vt:lpstr>
      <vt:lpstr>Продужени боравак - исхрана ....</vt:lpstr>
      <vt:lpstr> Нормативи наставних средстава и опреме Учила за дневни, продужени, цјелодневни боравак ученика </vt:lpstr>
      <vt:lpstr>Подручја рада водитеља продуженог боравка</vt:lpstr>
      <vt:lpstr>  Подручја рада и обавезе водитеља у продуженом боравку: </vt:lpstr>
      <vt:lpstr>Програм рада израђује се на основу:</vt:lpstr>
      <vt:lpstr> Дневник рада за продужени боравак </vt:lpstr>
      <vt:lpstr>Слајд 40</vt:lpstr>
      <vt:lpstr>Евалуација рада (извори/докази)</vt:lpstr>
      <vt:lpstr>Слајд 42</vt:lpstr>
      <vt:lpstr>Слајд 43</vt:lpstr>
      <vt:lpstr>Помоћ у учењу и израда домаћих задатака</vt:lpstr>
      <vt:lpstr>Слободне активности</vt:lpstr>
      <vt:lpstr>Слободне активности</vt:lpstr>
      <vt:lpstr>  3. Континуирана сарадња са:  </vt:lpstr>
      <vt:lpstr>Слајд 48</vt:lpstr>
      <vt:lpstr>Задужења водитеља у оквиру 40-часовне радне седмице  (могући модел)</vt:lpstr>
      <vt:lpstr>Слајд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ПРОДУЖЕНИ БОРАВАК, као специфичан облик проширеног програма рада у основној школи</dc:title>
  <dc:creator>Office</dc:creator>
  <cp:lastModifiedBy>Sladja</cp:lastModifiedBy>
  <cp:revision>263</cp:revision>
  <dcterms:created xsi:type="dcterms:W3CDTF">2015-09-02T12:33:25Z</dcterms:created>
  <dcterms:modified xsi:type="dcterms:W3CDTF">2015-11-01T18:11:08Z</dcterms:modified>
</cp:coreProperties>
</file>