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0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82E8B4-5CF2-409E-AE34-8FBB9B5C2E7A}" type="datetimeFigureOut">
              <a:rPr lang="en-US" smtClean="0"/>
              <a:pPr/>
              <a:t>8/28/2015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A327009-7089-4E30-BF31-D4D16192E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82E8B4-5CF2-409E-AE34-8FBB9B5C2E7A}" type="datetimeFigureOut">
              <a:rPr lang="en-US" smtClean="0"/>
              <a:pPr/>
              <a:t>8/28/2015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327009-7089-4E30-BF31-D4D16192E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82E8B4-5CF2-409E-AE34-8FBB9B5C2E7A}" type="datetimeFigureOut">
              <a:rPr lang="en-US" smtClean="0"/>
              <a:pPr/>
              <a:t>8/28/2015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327009-7089-4E30-BF31-D4D16192E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82E8B4-5CF2-409E-AE34-8FBB9B5C2E7A}" type="datetimeFigureOut">
              <a:rPr lang="en-US" smtClean="0"/>
              <a:pPr/>
              <a:t>8/28/2015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327009-7089-4E30-BF31-D4D16192EC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82E8B4-5CF2-409E-AE34-8FBB9B5C2E7A}" type="datetimeFigureOut">
              <a:rPr lang="en-US" smtClean="0"/>
              <a:pPr/>
              <a:t>8/28/2015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327009-7089-4E30-BF31-D4D16192EC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82E8B4-5CF2-409E-AE34-8FBB9B5C2E7A}" type="datetimeFigureOut">
              <a:rPr lang="en-US" smtClean="0"/>
              <a:pPr/>
              <a:t>8/28/2015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327009-7089-4E30-BF31-D4D16192EC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82E8B4-5CF2-409E-AE34-8FBB9B5C2E7A}" type="datetimeFigureOut">
              <a:rPr lang="en-US" smtClean="0"/>
              <a:pPr/>
              <a:t>8/28/2015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327009-7089-4E30-BF31-D4D16192E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82E8B4-5CF2-409E-AE34-8FBB9B5C2E7A}" type="datetimeFigureOut">
              <a:rPr lang="en-US" smtClean="0"/>
              <a:pPr/>
              <a:t>8/28/2015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327009-7089-4E30-BF31-D4D16192EC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82E8B4-5CF2-409E-AE34-8FBB9B5C2E7A}" type="datetimeFigureOut">
              <a:rPr lang="en-US" smtClean="0"/>
              <a:pPr/>
              <a:t>8/28/2015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327009-7089-4E30-BF31-D4D16192E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082E8B4-5CF2-409E-AE34-8FBB9B5C2E7A}" type="datetimeFigureOut">
              <a:rPr lang="en-US" smtClean="0"/>
              <a:pPr/>
              <a:t>8/28/2015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327009-7089-4E30-BF31-D4D16192E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82E8B4-5CF2-409E-AE34-8FBB9B5C2E7A}" type="datetimeFigureOut">
              <a:rPr lang="en-US" smtClean="0"/>
              <a:pPr/>
              <a:t>8/28/2015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A327009-7089-4E30-BF31-D4D16192EC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082E8B4-5CF2-409E-AE34-8FBB9B5C2E7A}" type="datetimeFigureOut">
              <a:rPr lang="en-US" smtClean="0"/>
              <a:pPr/>
              <a:t>8/28/2015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A327009-7089-4E30-BF31-D4D16192E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Microsoft_Office_Word_Document2.docx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CS" sz="2400" dirty="0" smtClean="0">
                <a:latin typeface="Calibri" pitchFamily="34" charset="0"/>
              </a:rPr>
              <a:t>ГОДИШЊИ САВ</a:t>
            </a:r>
            <a:r>
              <a:rPr lang="en-US" sz="2400" dirty="0" smtClean="0">
                <a:latin typeface="Calibri" pitchFamily="34" charset="0"/>
              </a:rPr>
              <a:t>J</a:t>
            </a:r>
            <a:r>
              <a:rPr lang="sr-Cyrl-CS" sz="2400" dirty="0" smtClean="0">
                <a:latin typeface="Calibri" pitchFamily="34" charset="0"/>
              </a:rPr>
              <a:t>ЕТОДАВНО-ИНСТРУКТИВНИ РАД  ЗА НАСТАВНИКЕ СРЕДЊИХ ШКОЛА </a:t>
            </a:r>
            <a:br>
              <a:rPr lang="sr-Cyrl-CS" sz="2400" dirty="0" smtClean="0">
                <a:latin typeface="Calibri" pitchFamily="34" charset="0"/>
              </a:rPr>
            </a:br>
            <a:r>
              <a:rPr lang="sr-Cyrl-CS" sz="2400" dirty="0" smtClean="0">
                <a:latin typeface="Calibri" pitchFamily="34" charset="0"/>
              </a:rPr>
              <a:t>школска 201</a:t>
            </a:r>
            <a:r>
              <a:rPr lang="sr-Latn-RS" sz="2400" dirty="0" smtClean="0">
                <a:latin typeface="Calibri" pitchFamily="34" charset="0"/>
              </a:rPr>
              <a:t>5</a:t>
            </a:r>
            <a:r>
              <a:rPr lang="sr-Cyrl-CS" sz="2400" dirty="0" smtClean="0">
                <a:latin typeface="Calibri" pitchFamily="34" charset="0"/>
              </a:rPr>
              <a:t>/1</a:t>
            </a:r>
            <a:r>
              <a:rPr lang="sr-Latn-RS" sz="2400" dirty="0" smtClean="0">
                <a:latin typeface="Calibri" pitchFamily="34" charset="0"/>
              </a:rPr>
              <a:t>6</a:t>
            </a:r>
            <a:r>
              <a:rPr lang="sr-Cyrl-CS" sz="2400" dirty="0" smtClean="0">
                <a:latin typeface="Calibri" pitchFamily="34" charset="0"/>
              </a:rPr>
              <a:t>. година  </a:t>
            </a:r>
            <a:r>
              <a:rPr lang="en-US" sz="2400" dirty="0" smtClean="0">
                <a:latin typeface="Calibri" pitchFamily="34" charset="0"/>
              </a:rPr>
              <a:t/>
            </a:r>
            <a:br>
              <a:rPr lang="en-US" sz="2400" dirty="0" smtClean="0">
                <a:latin typeface="Calibri" pitchFamily="34" charset="0"/>
              </a:rPr>
            </a:br>
            <a:endParaRPr lang="en-US" sz="2400" dirty="0">
              <a:effectLst/>
              <a:latin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0"/>
            <a:ext cx="7772400" cy="1523999"/>
          </a:xfrm>
        </p:spPr>
        <p:txBody>
          <a:bodyPr>
            <a:normAutofit/>
          </a:bodyPr>
          <a:lstStyle/>
          <a:p>
            <a:pPr algn="l"/>
            <a:r>
              <a:rPr lang="sr-Cyrl-CS" sz="2400" dirty="0" smtClean="0">
                <a:latin typeface="Calibri" pitchFamily="34" charset="0"/>
              </a:rPr>
              <a:t>Милија Марјановић</a:t>
            </a:r>
            <a:br>
              <a:rPr lang="sr-Cyrl-CS" sz="2400" dirty="0" smtClean="0">
                <a:latin typeface="Calibri" pitchFamily="34" charset="0"/>
              </a:rPr>
            </a:br>
            <a:r>
              <a:rPr lang="sr-Cyrl-CS" sz="2400" dirty="0" smtClean="0">
                <a:latin typeface="Calibri" pitchFamily="34" charset="0"/>
              </a:rPr>
              <a:t>инспектор-просвјетни савјетник </a:t>
            </a:r>
            <a:br>
              <a:rPr lang="sr-Cyrl-CS" sz="2400" dirty="0" smtClean="0">
                <a:latin typeface="Calibri" pitchFamily="34" charset="0"/>
              </a:rPr>
            </a:br>
            <a:r>
              <a:rPr lang="sr-Cyrl-CS" sz="2400" dirty="0" smtClean="0">
                <a:latin typeface="Calibri" pitchFamily="34" charset="0"/>
              </a:rPr>
              <a:t>за историју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sr-Cyrl-CS" sz="2800" dirty="0" smtClean="0">
                <a:latin typeface="Calibri" pitchFamily="34" charset="0"/>
              </a:rPr>
              <a:t>ДНЕВНИ РЕД:</a:t>
            </a:r>
            <a:endParaRPr lang="sr-Latn-RS" sz="2800" dirty="0" smtClean="0">
              <a:latin typeface="Calibri" pitchFamily="34" charset="0"/>
            </a:endParaRPr>
          </a:p>
          <a:p>
            <a:pPr algn="just">
              <a:buNone/>
            </a:pPr>
            <a:endParaRPr lang="sr-Latn-RS" sz="2800" dirty="0" smtClean="0">
              <a:latin typeface="Calibri" pitchFamily="34" charset="0"/>
            </a:endParaRPr>
          </a:p>
          <a:p>
            <a:pPr marL="624078" indent="-514350" algn="just">
              <a:buAutoNum type="arabicPeriod"/>
            </a:pPr>
            <a:r>
              <a:rPr lang="en-US" sz="2400" dirty="0" err="1" smtClean="0">
                <a:latin typeface="Calibri" pitchFamily="34" charset="0"/>
              </a:rPr>
              <a:t>Запажања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инспектора-просв</a:t>
            </a:r>
            <a:r>
              <a:rPr lang="sr-Cyrl-RS" sz="2400" dirty="0" smtClean="0">
                <a:latin typeface="Calibri" pitchFamily="34" charset="0"/>
              </a:rPr>
              <a:t>ј</a:t>
            </a:r>
            <a:r>
              <a:rPr lang="en-US" sz="2400" dirty="0" err="1" smtClean="0">
                <a:latin typeface="Calibri" pitchFamily="34" charset="0"/>
              </a:rPr>
              <a:t>етног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сав</a:t>
            </a:r>
            <a:r>
              <a:rPr lang="sr-Cyrl-RS" sz="2400" dirty="0" smtClean="0">
                <a:latin typeface="Calibri" pitchFamily="34" charset="0"/>
              </a:rPr>
              <a:t>ј</a:t>
            </a:r>
            <a:r>
              <a:rPr lang="en-US" sz="2400" dirty="0" err="1" smtClean="0">
                <a:latin typeface="Calibri" pitchFamily="34" charset="0"/>
              </a:rPr>
              <a:t>етника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са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извршених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увида</a:t>
            </a:r>
            <a:r>
              <a:rPr lang="en-US" sz="2400" dirty="0" smtClean="0">
                <a:latin typeface="Calibri" pitchFamily="34" charset="0"/>
              </a:rPr>
              <a:t> у </a:t>
            </a:r>
            <a:r>
              <a:rPr lang="en-US" sz="2400" dirty="0" err="1" smtClean="0">
                <a:latin typeface="Calibri" pitchFamily="34" charset="0"/>
              </a:rPr>
              <a:t>рад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наставника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историје</a:t>
            </a:r>
            <a:endParaRPr lang="sr-Latn-RS" sz="2400" dirty="0" smtClean="0">
              <a:latin typeface="Calibri" pitchFamily="34" charset="0"/>
            </a:endParaRPr>
          </a:p>
          <a:p>
            <a:pPr marL="624078" indent="-514350" algn="just">
              <a:buAutoNum type="arabicPeriod"/>
            </a:pPr>
            <a:r>
              <a:rPr lang="en-US" sz="2400" dirty="0" err="1" smtClean="0">
                <a:latin typeface="Calibri" pitchFamily="34" charset="0"/>
              </a:rPr>
              <a:t>Изв</a:t>
            </a:r>
            <a:r>
              <a:rPr lang="sr-Cyrl-RS" sz="2400" dirty="0" smtClean="0">
                <a:latin typeface="Calibri" pitchFamily="34" charset="0"/>
              </a:rPr>
              <a:t>ј</a:t>
            </a:r>
            <a:r>
              <a:rPr lang="en-US" sz="2400" dirty="0" err="1" smtClean="0">
                <a:latin typeface="Calibri" pitchFamily="34" charset="0"/>
              </a:rPr>
              <a:t>ештај</a:t>
            </a:r>
            <a:r>
              <a:rPr lang="en-US" sz="2400" dirty="0" smtClean="0">
                <a:latin typeface="Calibri" pitchFamily="34" charset="0"/>
              </a:rPr>
              <a:t> о </a:t>
            </a:r>
            <a:r>
              <a:rPr lang="en-US" sz="2400" dirty="0" err="1" smtClean="0">
                <a:latin typeface="Calibri" pitchFamily="34" charset="0"/>
              </a:rPr>
              <a:t>извршеној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евалуацији</a:t>
            </a:r>
            <a:r>
              <a:rPr lang="en-US" sz="2400" dirty="0" smtClean="0">
                <a:latin typeface="Calibri" pitchFamily="34" charset="0"/>
              </a:rPr>
              <a:t> НПП-а </a:t>
            </a:r>
            <a:r>
              <a:rPr lang="en-US" sz="2400" dirty="0" err="1" smtClean="0">
                <a:latin typeface="Calibri" pitchFamily="34" charset="0"/>
              </a:rPr>
              <a:t>за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гимназије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свих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см</a:t>
            </a:r>
            <a:r>
              <a:rPr lang="sr-Cyrl-RS" sz="2400" dirty="0" smtClean="0">
                <a:latin typeface="Calibri" pitchFamily="34" charset="0"/>
              </a:rPr>
              <a:t>ј</a:t>
            </a:r>
            <a:r>
              <a:rPr lang="en-US" sz="2400" dirty="0" err="1" smtClean="0">
                <a:latin typeface="Calibri" pitchFamily="34" charset="0"/>
              </a:rPr>
              <a:t>ерова</a:t>
            </a:r>
            <a:endParaRPr lang="sr-Latn-RS" sz="2400" dirty="0" smtClean="0">
              <a:latin typeface="Calibri" pitchFamily="34" charset="0"/>
            </a:endParaRPr>
          </a:p>
          <a:p>
            <a:pPr marL="624078" indent="-514350" algn="just">
              <a:buAutoNum type="arabicPeriod"/>
            </a:pPr>
            <a:r>
              <a:rPr lang="en-US" sz="2400" dirty="0" err="1" smtClean="0">
                <a:latin typeface="Calibri" pitchFamily="34" charset="0"/>
              </a:rPr>
              <a:t>Изв</a:t>
            </a:r>
            <a:r>
              <a:rPr lang="sr-Cyrl-RS" sz="2400" dirty="0" smtClean="0">
                <a:latin typeface="Calibri" pitchFamily="34" charset="0"/>
              </a:rPr>
              <a:t>ј</a:t>
            </a:r>
            <a:r>
              <a:rPr lang="en-US" sz="2400" dirty="0" err="1" smtClean="0">
                <a:latin typeface="Calibri" pitchFamily="34" charset="0"/>
              </a:rPr>
              <a:t>ештај</a:t>
            </a:r>
            <a:r>
              <a:rPr lang="en-US" sz="2400" dirty="0" smtClean="0">
                <a:latin typeface="Calibri" pitchFamily="34" charset="0"/>
              </a:rPr>
              <a:t> о </a:t>
            </a:r>
            <a:r>
              <a:rPr lang="en-US" sz="2400" dirty="0" err="1" smtClean="0">
                <a:latin typeface="Calibri" pitchFamily="34" charset="0"/>
              </a:rPr>
              <a:t>извршеној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евалуција</a:t>
            </a:r>
            <a:r>
              <a:rPr lang="en-US" sz="2400" dirty="0" smtClean="0">
                <a:latin typeface="Calibri" pitchFamily="34" charset="0"/>
              </a:rPr>
              <a:t> НПП-а </a:t>
            </a:r>
            <a:r>
              <a:rPr lang="en-US" sz="2400" dirty="0" err="1" smtClean="0">
                <a:latin typeface="Calibri" pitchFamily="34" charset="0"/>
              </a:rPr>
              <a:t>општеобразовних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предмета</a:t>
            </a:r>
            <a:r>
              <a:rPr lang="en-US" sz="2400" dirty="0" smtClean="0">
                <a:latin typeface="Calibri" pitchFamily="34" charset="0"/>
              </a:rPr>
              <a:t> у </a:t>
            </a:r>
            <a:r>
              <a:rPr lang="en-US" sz="2400" dirty="0" err="1" smtClean="0">
                <a:latin typeface="Calibri" pitchFamily="34" charset="0"/>
              </a:rPr>
              <a:t>средњим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стручним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школама</a:t>
            </a:r>
            <a:endParaRPr lang="en-US" dirty="0"/>
          </a:p>
          <a:p>
            <a:pPr marL="624078" indent="-514350" algn="just">
              <a:buAutoNum type="arabicPeriod"/>
            </a:pPr>
            <a:r>
              <a:rPr lang="sr-Cyrl-RS" sz="2400" smtClean="0">
                <a:latin typeface="Calibri" pitchFamily="34" charset="0"/>
              </a:rPr>
              <a:t>Текућа питања</a:t>
            </a:r>
            <a:endParaRPr lang="sr-Latn-RS" sz="2400" dirty="0" smtClean="0">
              <a:latin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dirty="0" smtClean="0">
                <a:effectLst/>
                <a:latin typeface="Calibri" pitchFamily="34" charset="0"/>
              </a:rPr>
              <a:t>РЕПУБЛИЧКИ ПЕДАГОШКИ ЗАВОД РЕПУБЛИКЕ СРПСКЕ</a:t>
            </a:r>
            <a:endParaRPr lang="en-US" sz="24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Запажања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са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извршених</a:t>
            </a:r>
            <a:r>
              <a:rPr lang="sr-Latn-R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увида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у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рад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наставника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историје</a:t>
            </a:r>
            <a:endParaRPr lang="sr-Cyrl-RS" sz="2400" b="1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  <a:p>
            <a:pPr>
              <a:spcBef>
                <a:spcPts val="0"/>
              </a:spcBef>
              <a:buNone/>
            </a:pPr>
            <a:endParaRPr lang="sr-Latn-RS" sz="2400" b="1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  <a:p>
            <a:pPr>
              <a:buFontTx/>
              <a:buChar char="•"/>
            </a:pPr>
            <a:r>
              <a:rPr lang="sr-Cyrl-CS" sz="2000" dirty="0" smtClean="0">
                <a:latin typeface="Calibri" pitchFamily="34" charset="0"/>
              </a:rPr>
              <a:t>Основне персоналне и радне податке о наставнику,</a:t>
            </a:r>
          </a:p>
          <a:p>
            <a:pPr>
              <a:buFontTx/>
              <a:buChar char="•"/>
            </a:pPr>
            <a:r>
              <a:rPr lang="sr-Cyrl-CS" sz="2000" dirty="0" smtClean="0">
                <a:latin typeface="Calibri" pitchFamily="34" charset="0"/>
              </a:rPr>
              <a:t>Задужења у оквиру 40-часовне радне недјеље,</a:t>
            </a:r>
          </a:p>
          <a:p>
            <a:pPr>
              <a:buFontTx/>
              <a:buChar char="•"/>
            </a:pPr>
            <a:r>
              <a:rPr lang="sr-Cyrl-CS" sz="2000" dirty="0" smtClean="0">
                <a:latin typeface="Calibri" pitchFamily="34" charset="0"/>
              </a:rPr>
              <a:t>Планирање, програмирање и припремање наставника за наставу,</a:t>
            </a:r>
          </a:p>
          <a:p>
            <a:pPr>
              <a:buFontTx/>
              <a:buChar char="•"/>
            </a:pPr>
            <a:r>
              <a:rPr lang="sr-Cyrl-CS" sz="2000" dirty="0" smtClean="0">
                <a:latin typeface="Calibri" pitchFamily="34" charset="0"/>
              </a:rPr>
              <a:t>Начин реализације наставе (посета часу),</a:t>
            </a:r>
          </a:p>
          <a:p>
            <a:pPr>
              <a:buFontTx/>
              <a:buChar char="•"/>
            </a:pPr>
            <a:r>
              <a:rPr lang="sr-Cyrl-CS" sz="2000" dirty="0" smtClean="0">
                <a:latin typeface="Calibri" pitchFamily="34" charset="0"/>
              </a:rPr>
              <a:t>Провјера очекиваних исхода учења,</a:t>
            </a:r>
          </a:p>
          <a:p>
            <a:pPr>
              <a:buFontTx/>
              <a:buChar char="•"/>
            </a:pPr>
            <a:r>
              <a:rPr lang="sr-Cyrl-CS" sz="2000" dirty="0" smtClean="0">
                <a:latin typeface="Calibri" pitchFamily="34" charset="0"/>
              </a:rPr>
              <a:t>Сарадњу наставника са ученицима и родитељима,</a:t>
            </a:r>
          </a:p>
          <a:p>
            <a:pPr>
              <a:buFontTx/>
              <a:buChar char="•"/>
            </a:pPr>
            <a:r>
              <a:rPr lang="sr-Cyrl-CS" sz="2000" dirty="0" smtClean="0">
                <a:latin typeface="Calibri" pitchFamily="34" charset="0"/>
              </a:rPr>
              <a:t>Евиденцију о посјетама часу,</a:t>
            </a:r>
          </a:p>
          <a:p>
            <a:pPr>
              <a:buFontTx/>
              <a:buChar char="•"/>
            </a:pPr>
            <a:r>
              <a:rPr lang="sr-Cyrl-CS" sz="2000" dirty="0" smtClean="0">
                <a:latin typeface="Calibri" pitchFamily="34" charset="0"/>
              </a:rPr>
              <a:t>Опремљеност школе наставним средствима</a:t>
            </a:r>
            <a:endParaRPr lang="en-US" sz="2000" dirty="0" smtClean="0">
              <a:latin typeface="Calibri" pitchFamily="34" charset="0"/>
            </a:endParaRPr>
          </a:p>
          <a:p>
            <a:pPr>
              <a:buFontTx/>
              <a:buChar char="•"/>
            </a:pPr>
            <a:r>
              <a:rPr lang="sr-Cyrl-CS" sz="2000" dirty="0" smtClean="0">
                <a:latin typeface="Calibri" pitchFamily="34" charset="0"/>
              </a:rPr>
              <a:t>Н</a:t>
            </a:r>
            <a:r>
              <a:rPr lang="sr-Cyrl-RS" sz="2000" dirty="0" smtClean="0">
                <a:latin typeface="Calibri" pitchFamily="34" charset="0"/>
              </a:rPr>
              <a:t>ачини провјере очекиваних исхода-знање, разумјевање, примјена, анализа, синтеза, евалуација</a:t>
            </a:r>
          </a:p>
          <a:p>
            <a:pPr>
              <a:spcBef>
                <a:spcPts val="0"/>
              </a:spcBef>
              <a:buNone/>
            </a:pPr>
            <a:endParaRPr lang="sr-Cyrl-RS" sz="1800" dirty="0" smtClean="0">
              <a:latin typeface="Calibri" pitchFamily="34" charset="0"/>
            </a:endParaRPr>
          </a:p>
          <a:p>
            <a:pPr>
              <a:spcBef>
                <a:spcPts val="0"/>
              </a:spcBef>
              <a:buFontTx/>
              <a:buChar char="-"/>
            </a:pPr>
            <a:endParaRPr lang="sr-Latn-RS" sz="1800" dirty="0" smtClean="0">
              <a:latin typeface="Calibri" pitchFamily="34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dirty="0" smtClean="0">
                <a:effectLst/>
                <a:latin typeface="Calibri" pitchFamily="34" charset="0"/>
              </a:rPr>
              <a:t>РЕПУБЛИЧКИ ПЕДАГОШКИ ЗАВОД РЕПУБЛИКЕ СРПСКЕ</a:t>
            </a: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sr-Latn-R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E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валуција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НПП-а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општеобразовних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предмета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у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средњим</a:t>
            </a:r>
            <a:endParaRPr lang="sr-Latn-RS" sz="2400" b="1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стручним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школама</a:t>
            </a:r>
            <a:endParaRPr lang="sr-Latn-RS" sz="2400" b="1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sr-Cyrl-RS" sz="1800" dirty="0" smtClean="0">
                <a:latin typeface="Calibri" pitchFamily="34" charset="0"/>
              </a:rPr>
              <a:t>Одлуком Министра ПиК РС током школске 2014/15. године био је у експерименталној примјени (16 школа) модернизовани НПП за општеобразовне предмете у средњим стручним школама.</a:t>
            </a:r>
          </a:p>
          <a:p>
            <a:pPr algn="just">
              <a:spcBef>
                <a:spcPts val="0"/>
              </a:spcBef>
              <a:buNone/>
            </a:pPr>
            <a:endParaRPr lang="sr-Cyrl-RS" sz="1800" dirty="0" smtClean="0">
              <a:latin typeface="Calibri" pitchFamily="34" charset="0"/>
            </a:endParaRP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sr-Cyrl-RS" sz="1800" dirty="0" smtClean="0">
                <a:latin typeface="Calibri" pitchFamily="34" charset="0"/>
              </a:rPr>
              <a:t>Евалуација извршена у свим школама у којима се примјењивао.</a:t>
            </a:r>
          </a:p>
          <a:p>
            <a:pPr algn="just">
              <a:spcBef>
                <a:spcPts val="0"/>
              </a:spcBef>
              <a:buFontTx/>
              <a:buChar char="-"/>
            </a:pPr>
            <a:endParaRPr lang="sr-Cyrl-RS" sz="1800" dirty="0" smtClean="0">
              <a:latin typeface="Calibri" pitchFamily="34" charset="0"/>
            </a:endParaRP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sr-Cyrl-RS" sz="1800" dirty="0" smtClean="0">
                <a:latin typeface="Calibri" pitchFamily="34" charset="0"/>
              </a:rPr>
              <a:t>Министарство просвјете и културе Републике Српске није одобрило примјену модернизованог насавног програма општеобразовних предмета и указало је на обавезу примјене модуларне методологије у средњим стручним школама. </a:t>
            </a:r>
          </a:p>
          <a:p>
            <a:pPr algn="just">
              <a:spcBef>
                <a:spcPts val="0"/>
              </a:spcBef>
              <a:buFontTx/>
              <a:buChar char="-"/>
            </a:pPr>
            <a:endParaRPr lang="sr-Cyrl-RS" sz="1800" dirty="0" smtClean="0">
              <a:latin typeface="Calibri" pitchFamily="34" charset="0"/>
            </a:endParaRPr>
          </a:p>
          <a:p>
            <a:pPr algn="just">
              <a:spcBef>
                <a:spcPts val="0"/>
              </a:spcBef>
              <a:buFontTx/>
              <a:buChar char="-"/>
            </a:pPr>
            <a:endParaRPr lang="sr-Cyrl-RS" sz="1800" dirty="0" smtClean="0">
              <a:latin typeface="Calibri" pitchFamily="34" charset="0"/>
            </a:endParaRPr>
          </a:p>
          <a:p>
            <a:pPr algn="just">
              <a:spcBef>
                <a:spcPts val="0"/>
              </a:spcBef>
              <a:buNone/>
            </a:pPr>
            <a:endParaRPr lang="sr-Cyrl-RS" sz="1800" dirty="0" smtClean="0">
              <a:latin typeface="Calibri" pitchFamily="34" charset="0"/>
            </a:endParaRPr>
          </a:p>
          <a:p>
            <a:pPr algn="just">
              <a:spcBef>
                <a:spcPts val="0"/>
              </a:spcBef>
              <a:buFontTx/>
              <a:buChar char="-"/>
            </a:pPr>
            <a:endParaRPr lang="sr-Cyrl-RS" sz="1800" dirty="0" smtClean="0">
              <a:latin typeface="Calibri" pitchFamily="34" charset="0"/>
            </a:endParaRPr>
          </a:p>
          <a:p>
            <a:pPr algn="just">
              <a:spcBef>
                <a:spcPts val="0"/>
              </a:spcBef>
              <a:buFontTx/>
              <a:buChar char="-"/>
            </a:pPr>
            <a:endParaRPr lang="sr-Cyrl-RS" sz="1800" dirty="0" smtClean="0">
              <a:latin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dirty="0" smtClean="0">
                <a:effectLst/>
                <a:latin typeface="Calibri" pitchFamily="34" charset="0"/>
              </a:rPr>
              <a:t>РЕПУБЛИЧКИ ПЕДАГОШКИ ЗАВОД РЕПУБЛИКЕ СРПСКЕ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Latn-R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E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валуациј</a:t>
            </a:r>
            <a:r>
              <a:rPr lang="sr-Latn-R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a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НПП-а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за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гимназије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свих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см</a:t>
            </a:r>
            <a:r>
              <a:rPr lang="sr-Cyrl-R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ј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ерова</a:t>
            </a:r>
            <a:endParaRPr lang="sr-Latn-RS" sz="2400" b="1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  <a:p>
            <a:pPr algn="just">
              <a:buFontTx/>
              <a:buChar char="-"/>
            </a:pPr>
            <a:r>
              <a:rPr lang="sr-Cyrl-RS" sz="1800" dirty="0" smtClean="0">
                <a:latin typeface="Calibri" pitchFamily="34" charset="0"/>
              </a:rPr>
              <a:t>Министар ПиК РС формирао је Радну групу за евалуацију модернизованог НПП за гимназије свих смјерова</a:t>
            </a:r>
          </a:p>
          <a:p>
            <a:pPr algn="just">
              <a:buFontTx/>
              <a:buChar char="-"/>
            </a:pPr>
            <a:r>
              <a:rPr lang="sr-Cyrl-CS" sz="1800" dirty="0" smtClean="0">
                <a:latin typeface="Calibri" pitchFamily="34" charset="0"/>
              </a:rPr>
              <a:t>И</a:t>
            </a:r>
            <a:r>
              <a:rPr lang="sr-Cyrl-RS" sz="1800" dirty="0" smtClean="0">
                <a:latin typeface="Calibri" pitchFamily="34" charset="0"/>
              </a:rPr>
              <a:t>звршено је узорковање школа, сачињени упитници за тимове (22), ученике (721-четврти разред) и наставнике (546), спроведено анкетирање, обрађени резултати и сачињени Извјештај Министру ПиК РС</a:t>
            </a:r>
          </a:p>
          <a:p>
            <a:pPr algn="just">
              <a:buFontTx/>
              <a:buChar char="-"/>
            </a:pPr>
            <a:r>
              <a:rPr lang="sr-Cyrl-RS" sz="1800" dirty="0" smtClean="0">
                <a:latin typeface="Calibri" pitchFamily="34" charset="0"/>
              </a:rPr>
              <a:t>Закључци</a:t>
            </a:r>
          </a:p>
          <a:p>
            <a:pPr algn="just">
              <a:buFontTx/>
              <a:buChar char="-"/>
            </a:pPr>
            <a:r>
              <a:rPr lang="sr-Cyrl-RS" sz="1800" dirty="0" smtClean="0">
                <a:latin typeface="Calibri" pitchFamily="34" charset="0"/>
              </a:rPr>
              <a:t>    </a:t>
            </a:r>
            <a:endParaRPr lang="sr-Latn-RS" sz="1800" dirty="0" smtClean="0">
              <a:latin typeface="Calibri" pitchFamily="34" charset="0"/>
            </a:endParaRPr>
          </a:p>
          <a:p>
            <a:pPr algn="just">
              <a:buNone/>
            </a:pPr>
            <a:endParaRPr lang="sr-Cyrl-RS" sz="2000" dirty="0" smtClean="0">
              <a:latin typeface="Calibri" pitchFamily="34" charset="0"/>
            </a:endParaRPr>
          </a:p>
          <a:p>
            <a:pPr algn="just">
              <a:buFontTx/>
              <a:buChar char="-"/>
            </a:pPr>
            <a:r>
              <a:rPr lang="sr-Cyrl-RS" sz="1800" dirty="0" smtClean="0">
                <a:latin typeface="Calibri" pitchFamily="34" charset="0"/>
              </a:rPr>
              <a:t>Примедбе наставника историје</a:t>
            </a:r>
            <a:endParaRPr lang="en-US" sz="1800" dirty="0" smtClean="0">
              <a:latin typeface="Calibri" pitchFamily="34" charset="0"/>
            </a:endParaRPr>
          </a:p>
          <a:p>
            <a:pPr algn="just">
              <a:buFontTx/>
              <a:buChar char="-"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dirty="0" smtClean="0">
                <a:effectLst/>
                <a:latin typeface="Calibri" pitchFamily="34" charset="0"/>
              </a:rPr>
              <a:t>РЕПУБЛИЧКИ ПЕДАГОШКИ ЗАВОД РЕПУБЛИКЕ СРПСКЕ</a:t>
            </a:r>
            <a:endParaRPr lang="en-US" sz="2400" dirty="0">
              <a:latin typeface="Calibri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057400" y="3733800"/>
          <a:ext cx="914400" cy="771525"/>
        </p:xfrm>
        <a:graphic>
          <a:graphicData uri="http://schemas.openxmlformats.org/presentationml/2006/ole">
            <p:oleObj spid="_x0000_s1027" name="Document" showAsIcon="1" r:id="rId3" imgW="914400" imgH="771480" progId="Word.Document.12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981200" y="4800600"/>
          <a:ext cx="914400" cy="771525"/>
        </p:xfrm>
        <a:graphic>
          <a:graphicData uri="http://schemas.openxmlformats.org/presentationml/2006/ole">
            <p:oleObj spid="_x0000_s1028" name="Document" showAsIcon="1" r:id="rId4" imgW="914400" imgH="771480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RS" sz="2400" b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Текућа питања 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dirty="0" smtClean="0">
                <a:effectLst/>
                <a:latin typeface="Calibri" pitchFamily="34" charset="0"/>
              </a:rPr>
              <a:t>РЕПУБЛИЧКИ ПЕДАГОШКИ ЗАВОД РЕПУБЛИКЕ СРПСКЕ</a:t>
            </a: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2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252</TotalTime>
  <Words>296</Words>
  <Application>Microsoft Office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Concourse</vt:lpstr>
      <vt:lpstr>Document</vt:lpstr>
      <vt:lpstr>ГОДИШЊИ САВJЕТОДАВНО-ИНСТРУКТИВНИ РАД  ЗА НАСТАВНИКЕ СРЕДЊИХ ШКОЛА  школска 2015/16. година   </vt:lpstr>
      <vt:lpstr>РЕПУБЛИЧКИ ПЕДАГОШКИ ЗАВОД РЕПУБЛИКЕ СРПСКЕ</vt:lpstr>
      <vt:lpstr>РЕПУБЛИЧКИ ПЕДАГОШКИ ЗАВОД РЕПУБЛИКЕ СРПСКЕ</vt:lpstr>
      <vt:lpstr>РЕПУБЛИЧКИ ПЕДАГОШКИ ЗАВОД РЕПУБЛИКЕ СРПСКЕ</vt:lpstr>
      <vt:lpstr>РЕПУБЛИЧКИ ПЕДАГОШКИ ЗАВОД РЕПУБЛИКЕ СРПСКЕ</vt:lpstr>
      <vt:lpstr>РЕПУБЛИЧКИ ПЕДАГОШКИ ЗАВОД РЕПУБЛИКЕ СРПСКЕ</vt:lpstr>
    </vt:vector>
  </TitlesOfParts>
  <Company>Republicki pedagoski zavod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ГОДИШЊИ САВЕТОДАВНО-ИНСТРУКТИВНИ РАД  ЗА НАСТАВНИКЕ СРЕДЊИХ ШКОЛА  школска 2015/16. година</dc:title>
  <dc:creator>Milija Marjanovic</dc:creator>
  <cp:lastModifiedBy>Milija Marjanovic</cp:lastModifiedBy>
  <cp:revision>20</cp:revision>
  <dcterms:created xsi:type="dcterms:W3CDTF">2015-07-30T07:17:27Z</dcterms:created>
  <dcterms:modified xsi:type="dcterms:W3CDTF">2015-08-28T12:53:20Z</dcterms:modified>
</cp:coreProperties>
</file>