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a.stankovic\Documents\takmicenje1\201718\rezultati\osnovne%20skole\republisko\Zvanicni_rezultati_tabela_republi&#269;ko_takmi&#269;enje&#1058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Sheet1!$C$6</c:f>
              <c:strCache>
                <c:ptCount val="1"/>
                <c:pt idx="0">
                  <c:v>Постигнуће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cat>
            <c:strRef>
              <c:f>Sheet1!$B$7:$B$13</c:f>
              <c:strCache>
                <c:ptCount val="7"/>
                <c:pt idx="0">
                  <c:v>Приједор</c:v>
                </c:pt>
                <c:pt idx="1">
                  <c:v>Бањалука</c:v>
                </c:pt>
                <c:pt idx="2">
                  <c:v>Добој</c:v>
                </c:pt>
                <c:pt idx="3">
                  <c:v>Семберија</c:v>
                </c:pt>
                <c:pt idx="4">
                  <c:v>Бирач</c:v>
                </c:pt>
                <c:pt idx="5">
                  <c:v>Сарајевско-ром.</c:v>
                </c:pt>
                <c:pt idx="6">
                  <c:v>Херцеговина</c:v>
                </c:pt>
              </c:strCache>
            </c:strRef>
          </c:cat>
          <c:val>
            <c:numRef>
              <c:f>Sheet1!$C$7:$C$13</c:f>
              <c:numCache>
                <c:formatCode>General</c:formatCode>
                <c:ptCount val="7"/>
                <c:pt idx="0" formatCode="0.00">
                  <c:v>45.5</c:v>
                </c:pt>
                <c:pt idx="1">
                  <c:v>50.5</c:v>
                </c:pt>
                <c:pt idx="2">
                  <c:v>41.5</c:v>
                </c:pt>
                <c:pt idx="3">
                  <c:v>47.120000000000012</c:v>
                </c:pt>
                <c:pt idx="4">
                  <c:v>13.9</c:v>
                </c:pt>
                <c:pt idx="5">
                  <c:v>32.14</c:v>
                </c:pt>
                <c:pt idx="6">
                  <c:v>35</c:v>
                </c:pt>
              </c:numCache>
            </c:numRef>
          </c:val>
        </c:ser>
        <c:shape val="cone"/>
        <c:axId val="70648192"/>
        <c:axId val="70649728"/>
        <c:axId val="0"/>
      </c:bar3DChart>
      <c:catAx>
        <c:axId val="70648192"/>
        <c:scaling>
          <c:orientation val="minMax"/>
        </c:scaling>
        <c:axPos val="b"/>
        <c:tickLblPos val="nextTo"/>
        <c:crossAx val="70649728"/>
        <c:crosses val="autoZero"/>
        <c:auto val="1"/>
        <c:lblAlgn val="ctr"/>
        <c:lblOffset val="100"/>
      </c:catAx>
      <c:valAx>
        <c:axId val="70649728"/>
        <c:scaling>
          <c:orientation val="minMax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0648192"/>
        <c:crosses val="autoZero"/>
        <c:crossBetween val="between"/>
      </c:valAx>
    </c:plotArea>
    <c:legend>
      <c:legendPos val="r"/>
      <c:layout/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sr-Cyrl-BA"/>
              <a:t>Постигнућа ученика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7.2182852143482079E-2"/>
          <c:y val="0.14387758821813937"/>
          <c:w val="0.72924212598425031"/>
          <c:h val="0.73088327500729078"/>
        </c:manualLayout>
      </c:layout>
      <c:scatterChart>
        <c:scatterStyle val="lineMarker"/>
        <c:ser>
          <c:idx val="0"/>
          <c:order val="0"/>
          <c:tx>
            <c:strRef>
              <c:f>Rezultati!$L$7</c:f>
              <c:strCache>
                <c:ptCount val="1"/>
                <c:pt idx="0">
                  <c:v>Постигнућа</c:v>
                </c:pt>
              </c:strCache>
            </c:strRef>
          </c:tx>
          <c:spPr>
            <a:ln w="28575">
              <a:noFill/>
            </a:ln>
          </c:spPr>
          <c:yVal>
            <c:numRef>
              <c:f>Rezultati!$L$8:$L$29</c:f>
              <c:numCache>
                <c:formatCode>General</c:formatCode>
                <c:ptCount val="22"/>
                <c:pt idx="0">
                  <c:v>100</c:v>
                </c:pt>
                <c:pt idx="1">
                  <c:v>95.240000000000023</c:v>
                </c:pt>
                <c:pt idx="2">
                  <c:v>90.47</c:v>
                </c:pt>
                <c:pt idx="3">
                  <c:v>85.710000000000022</c:v>
                </c:pt>
                <c:pt idx="4">
                  <c:v>80.95</c:v>
                </c:pt>
                <c:pt idx="5">
                  <c:v>80.95</c:v>
                </c:pt>
                <c:pt idx="6">
                  <c:v>80.95</c:v>
                </c:pt>
                <c:pt idx="7">
                  <c:v>76.19</c:v>
                </c:pt>
                <c:pt idx="8">
                  <c:v>61.9</c:v>
                </c:pt>
                <c:pt idx="9">
                  <c:v>61.9</c:v>
                </c:pt>
                <c:pt idx="10">
                  <c:v>57.14</c:v>
                </c:pt>
                <c:pt idx="11">
                  <c:v>57.14</c:v>
                </c:pt>
                <c:pt idx="12">
                  <c:v>52.379999999999995</c:v>
                </c:pt>
                <c:pt idx="13">
                  <c:v>47.620000000000012</c:v>
                </c:pt>
                <c:pt idx="14">
                  <c:v>42.82</c:v>
                </c:pt>
                <c:pt idx="15">
                  <c:v>28.57</c:v>
                </c:pt>
                <c:pt idx="16">
                  <c:v>28.57</c:v>
                </c:pt>
                <c:pt idx="17">
                  <c:v>23.810000000000031</c:v>
                </c:pt>
                <c:pt idx="18">
                  <c:v>23.810000000000031</c:v>
                </c:pt>
                <c:pt idx="19">
                  <c:v>19.05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axId val="70666880"/>
        <c:axId val="70668672"/>
      </c:scatterChart>
      <c:valAx>
        <c:axId val="70666880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0668672"/>
        <c:crosses val="autoZero"/>
        <c:crossBetween val="midCat"/>
      </c:valAx>
      <c:valAx>
        <c:axId val="7066867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066688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0161242344706918"/>
          <c:y val="0.67799103237095693"/>
          <c:w val="0.18172090988626477"/>
          <c:h val="8.3717191601050026E-2"/>
        </c:manualLayout>
      </c:layout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1472572068257218"/>
          <c:y val="3.1615777456778404E-2"/>
          <c:w val="0.88527431214517294"/>
          <c:h val="0.66608364912191653"/>
        </c:manualLayout>
      </c:layout>
      <c:bar3DChart>
        <c:barDir val="col"/>
        <c:grouping val="clustered"/>
        <c:ser>
          <c:idx val="0"/>
          <c:order val="0"/>
          <c:spPr>
            <a:solidFill>
              <a:schemeClr val="accent4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Sheet1!$B$4:$B$9</c:f>
              <c:strCache>
                <c:ptCount val="6"/>
                <c:pt idx="0">
                  <c:v>Приједор</c:v>
                </c:pt>
                <c:pt idx="1">
                  <c:v>Бањалука</c:v>
                </c:pt>
                <c:pt idx="2">
                  <c:v>Добој</c:v>
                </c:pt>
                <c:pt idx="3">
                  <c:v>Семберија и Бирач</c:v>
                </c:pt>
                <c:pt idx="4">
                  <c:v>Сарајевско-ром.</c:v>
                </c:pt>
                <c:pt idx="5">
                  <c:v>Херцеговина</c:v>
                </c:pt>
              </c:strCache>
            </c:strRef>
          </c:cat>
          <c:val>
            <c:numRef>
              <c:f>Sheet1!$C$4:$C$9</c:f>
              <c:numCache>
                <c:formatCode>0.00</c:formatCode>
                <c:ptCount val="6"/>
                <c:pt idx="0">
                  <c:v>45.4</c:v>
                </c:pt>
                <c:pt idx="1">
                  <c:v>37.06</c:v>
                </c:pt>
                <c:pt idx="2">
                  <c:v>18</c:v>
                </c:pt>
                <c:pt idx="3">
                  <c:v>31.59</c:v>
                </c:pt>
                <c:pt idx="4">
                  <c:v>56.89</c:v>
                </c:pt>
                <c:pt idx="5">
                  <c:v>13.42</c:v>
                </c:pt>
              </c:numCache>
            </c:numRef>
          </c:val>
        </c:ser>
        <c:shape val="cone"/>
        <c:axId val="70743168"/>
        <c:axId val="70744704"/>
        <c:axId val="0"/>
      </c:bar3DChart>
      <c:catAx>
        <c:axId val="70743168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0744704"/>
        <c:crosses val="autoZero"/>
        <c:auto val="1"/>
        <c:lblAlgn val="ctr"/>
        <c:lblOffset val="100"/>
      </c:catAx>
      <c:valAx>
        <c:axId val="70744704"/>
        <c:scaling>
          <c:orientation val="minMax"/>
        </c:scaling>
        <c:axPos val="l"/>
        <c:majorGridlines/>
        <c:numFmt formatCode="0.00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70743168"/>
        <c:crosses val="autoZero"/>
        <c:crossBetween val="between"/>
      </c:valAx>
    </c:plotArea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scatterChart>
        <c:scatterStyle val="lineMarker"/>
        <c:ser>
          <c:idx val="0"/>
          <c:order val="0"/>
          <c:tx>
            <c:strRef>
              <c:f>Sheet2!$C$5</c:f>
              <c:strCache>
                <c:ptCount val="1"/>
                <c:pt idx="0">
                  <c:v>Постигнућа</c:v>
                </c:pt>
              </c:strCache>
            </c:strRef>
          </c:tx>
          <c:spPr>
            <a:ln w="28575">
              <a:noFill/>
            </a:ln>
          </c:spPr>
          <c:yVal>
            <c:numRef>
              <c:f>Sheet2!$C$6:$C$25</c:f>
              <c:numCache>
                <c:formatCode>General</c:formatCode>
                <c:ptCount val="2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72</c:v>
                </c:pt>
                <c:pt idx="4">
                  <c:v>72</c:v>
                </c:pt>
                <c:pt idx="5">
                  <c:v>72</c:v>
                </c:pt>
                <c:pt idx="6">
                  <c:v>72</c:v>
                </c:pt>
                <c:pt idx="7">
                  <c:v>64</c:v>
                </c:pt>
                <c:pt idx="8">
                  <c:v>54.5</c:v>
                </c:pt>
                <c:pt idx="9">
                  <c:v>54.5</c:v>
                </c:pt>
                <c:pt idx="10">
                  <c:v>52</c:v>
                </c:pt>
                <c:pt idx="11">
                  <c:v>44</c:v>
                </c:pt>
                <c:pt idx="12">
                  <c:v>34.5</c:v>
                </c:pt>
                <c:pt idx="13">
                  <c:v>32</c:v>
                </c:pt>
                <c:pt idx="14">
                  <c:v>32</c:v>
                </c:pt>
                <c:pt idx="15">
                  <c:v>26.5</c:v>
                </c:pt>
                <c:pt idx="16">
                  <c:v>20</c:v>
                </c:pt>
                <c:pt idx="17">
                  <c:v>20</c:v>
                </c:pt>
                <c:pt idx="18">
                  <c:v>20</c:v>
                </c:pt>
                <c:pt idx="19">
                  <c:v>20</c:v>
                </c:pt>
              </c:numCache>
            </c:numRef>
          </c:yVal>
        </c:ser>
        <c:axId val="70760320"/>
        <c:axId val="70761856"/>
      </c:scatterChart>
      <c:valAx>
        <c:axId val="70760320"/>
        <c:scaling>
          <c:orientation val="minMax"/>
        </c:scaling>
        <c:axPos val="b"/>
        <c:tickLblPos val="nextTo"/>
        <c:crossAx val="70761856"/>
        <c:crosses val="autoZero"/>
        <c:crossBetween val="midCat"/>
      </c:valAx>
      <c:valAx>
        <c:axId val="70761856"/>
        <c:scaling>
          <c:orientation val="minMax"/>
        </c:scaling>
        <c:axPos val="l"/>
        <c:majorGridlines/>
        <c:numFmt formatCode="General" sourceLinked="1"/>
        <c:tickLblPos val="nextTo"/>
        <c:crossAx val="70760320"/>
        <c:crosses val="autoZero"/>
        <c:crossBetween val="midCat"/>
      </c:valAx>
    </c:plotArea>
    <c:plotVisOnly val="1"/>
  </c:chart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0.12676</cdr:x>
      <cdr:y>0.36</cdr:y>
    </cdr:from>
    <cdr:to>
      <cdr:x>0.96941</cdr:x>
      <cdr:y>0.37034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78983" y="1591055"/>
          <a:ext cx="5843072" cy="45719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0.09687</cdr:x>
      <cdr:y>0.53206</cdr:y>
    </cdr:from>
    <cdr:to>
      <cdr:x>1</cdr:x>
      <cdr:y>0.55024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20028" y="2229853"/>
          <a:ext cx="5780772" cy="76200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0.85585</cdr:x>
      <cdr:y>0.19835</cdr:y>
    </cdr:from>
    <cdr:to>
      <cdr:x>1</cdr:x>
      <cdr:y>0.29973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99639" y="437746"/>
          <a:ext cx="606263" cy="2237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r-Cyrl-RS" sz="1100" b="1"/>
            <a:t>34,43%</a:t>
          </a:r>
          <a:endParaRPr lang="en-US" sz="1100" b="1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A699A-F472-4BE0-A112-46DFC702E5B6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89C78-BA68-46E4-8E5A-190D139A4B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FC4A1-938E-44DA-928D-2ABD917180C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51549-54AD-4E8C-858B-F595D3827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7772400" cy="1695450"/>
          </a:xfrm>
        </p:spPr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rgbClr val="003300"/>
                </a:solidFill>
              </a:rPr>
              <a:t>РЕАЛИЗАЦИЈА ТАКМИЧЕЊА УЧЕНИКА ОСНОВНИХ И СРЕДЊИХ ШКОЛА</a:t>
            </a:r>
            <a:endParaRPr lang="en-US" dirty="0">
              <a:solidFill>
                <a:srgbClr val="00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6096000"/>
            <a:ext cx="6400800" cy="533400"/>
          </a:xfrm>
        </p:spPr>
        <p:txBody>
          <a:bodyPr>
            <a:normAutofit lnSpcReduction="10000"/>
          </a:bodyPr>
          <a:lstStyle/>
          <a:p>
            <a:r>
              <a:rPr lang="sr-Cyrl-RS" dirty="0" smtClean="0">
                <a:solidFill>
                  <a:srgbClr val="003300"/>
                </a:solidFill>
              </a:rPr>
              <a:t>ШКОЛСКА 2017/18. ГОДИНА</a:t>
            </a:r>
            <a:endParaRPr lang="en-US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048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Резултати општинских такмичења по регијама: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6201" y="1219200"/>
          <a:ext cx="8839199" cy="4114800"/>
        </p:xfrm>
        <a:graphic>
          <a:graphicData uri="http://schemas.openxmlformats.org/drawingml/2006/table">
            <a:tbl>
              <a:tblPr/>
              <a:tblGrid>
                <a:gridCol w="1676399"/>
                <a:gridCol w="762000"/>
                <a:gridCol w="914400"/>
                <a:gridCol w="914400"/>
                <a:gridCol w="990600"/>
                <a:gridCol w="914400"/>
                <a:gridCol w="914400"/>
                <a:gridCol w="990600"/>
                <a:gridCol w="762000"/>
              </a:tblGrid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Освојени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бодова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&lt;45%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45-55%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56-65%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66-75%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76-85%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86-95%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95-99%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27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5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37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5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Добој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28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8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Семберија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Бирач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19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Сарај.-ром.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32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Херцеговина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Укупно:</a:t>
                      </a:r>
                      <a:endParaRPr lang="en-US" sz="20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161</a:t>
                      </a:r>
                      <a:r>
                        <a:rPr lang="sr-Cyrl-RS" sz="2000" b="1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400" b="1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(67,64%)</a:t>
                      </a:r>
                      <a:endParaRPr lang="en-US" sz="14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24</a:t>
                      </a:r>
                    </a:p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(10,08%)</a:t>
                      </a:r>
                      <a:endParaRPr lang="en-US" sz="16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15</a:t>
                      </a:r>
                    </a:p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(6,30%)</a:t>
                      </a:r>
                      <a:endParaRPr lang="en-US" sz="20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12</a:t>
                      </a:r>
                    </a:p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(5,04%)</a:t>
                      </a:r>
                      <a:endParaRPr lang="en-US" sz="20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9</a:t>
                      </a:r>
                    </a:p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(3,78%)</a:t>
                      </a:r>
                      <a:endParaRPr lang="en-US" sz="20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11</a:t>
                      </a:r>
                    </a:p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(4,62%)</a:t>
                      </a:r>
                      <a:endParaRPr lang="en-US" sz="20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</a:p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(0%)</a:t>
                      </a:r>
                      <a:endParaRPr lang="en-US" sz="20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6</a:t>
                      </a:r>
                    </a:p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6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(2,54%)</a:t>
                      </a:r>
                      <a:endParaRPr lang="en-US" sz="16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04800" y="381000"/>
            <a:ext cx="8674509" cy="450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sr-Cyrl-RS" sz="2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Регионална такмичења 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у свим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регијама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одржана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су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према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Календару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такмичења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 24.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марта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2018.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године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. </a:t>
            </a:r>
            <a:endParaRPr kumimoji="0" lang="sr-Cyrl-R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омаћини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ових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такмичења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по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регијама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биле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Приједор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ЈУ ОШ ,,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Јован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Јовановић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Змај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“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Србац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Бањалука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ЈУ ОШ „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Вук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Стефановић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Караџић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“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Бања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Лука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Добој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ЈУ ОШ „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Десанка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Максимовић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“ у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Станарима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Семберија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– ЈУ ОШ "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Јован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Дучић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"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Бијељина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Бирач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ЈУ ОШ „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Прва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основна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школа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“ у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Сребреници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173038" marR="0" lvl="0" indent="-1730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Сарајевско-романијска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ЈУ ОШ „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Петар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Петровић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Његош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“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Источна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Илиџа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Херцеговина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ЈУ ОШ „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Свети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Василије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Острошки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“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Требињ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е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1295400"/>
          <a:ext cx="7924800" cy="4572000"/>
        </p:xfrm>
        <a:graphic>
          <a:graphicData uri="http://schemas.openxmlformats.org/drawingml/2006/table">
            <a:tbl>
              <a:tblPr/>
              <a:tblGrid>
                <a:gridCol w="2643152"/>
                <a:gridCol w="990891"/>
                <a:gridCol w="990891"/>
                <a:gridCol w="989726"/>
                <a:gridCol w="1155070"/>
                <a:gridCol w="1155070"/>
              </a:tblGrid>
              <a:tr h="281940">
                <a:tc rowSpan="2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ученика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+mn-lt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разредима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19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7.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8.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9.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Добој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Семберија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Бирач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Сарајевско-ром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Херцеговина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  <a:endParaRPr lang="en-US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+mn-lt"/>
                          <a:ea typeface="Calibri"/>
                          <a:cs typeface="Times New Roman"/>
                        </a:rPr>
                        <a:t>62</a:t>
                      </a:r>
                      <a:endParaRPr lang="en-US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  <a:ea typeface="Calibri"/>
                          <a:cs typeface="Times New Roman"/>
                        </a:rPr>
                        <a:t>77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381000"/>
            <a:ext cx="701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solidFill>
                  <a:srgbClr val="003300"/>
                </a:solidFill>
              </a:rPr>
              <a:t>Број учесника по регијама и разредима приказан је у Табели</a:t>
            </a:r>
            <a:endParaRPr lang="en-US" sz="2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533401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400" dirty="0" smtClean="0">
                <a:solidFill>
                  <a:srgbClr val="003300"/>
                </a:solidFill>
              </a:rPr>
              <a:t>Резултати регионалних такмичења:</a:t>
            </a:r>
            <a:endParaRPr lang="en-US" sz="2400" dirty="0">
              <a:solidFill>
                <a:srgbClr val="0033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1" y="1219200"/>
          <a:ext cx="8839201" cy="3886200"/>
        </p:xfrm>
        <a:graphic>
          <a:graphicData uri="http://schemas.openxmlformats.org/drawingml/2006/table">
            <a:tbl>
              <a:tblPr/>
              <a:tblGrid>
                <a:gridCol w="1462122"/>
                <a:gridCol w="671477"/>
                <a:gridCol w="838200"/>
                <a:gridCol w="914400"/>
                <a:gridCol w="838200"/>
                <a:gridCol w="762000"/>
                <a:gridCol w="838200"/>
                <a:gridCol w="838200"/>
                <a:gridCol w="762000"/>
                <a:gridCol w="914402"/>
              </a:tblGrid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Calibri" pitchFamily="34" charset="0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Освојени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бодова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&lt;45%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45-55%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56-65%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66-75%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76-85%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86-95%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sr-Cyrl-RS" sz="1600" smtClean="0">
                          <a:latin typeface="Calibri" pitchFamily="34" charset="0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600" smtClean="0">
                          <a:latin typeface="Calibri" pitchFamily="34" charset="0"/>
                          <a:ea typeface="Calibri"/>
                          <a:cs typeface="Times New Roman"/>
                        </a:rPr>
                        <a:t>-99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Просјек</a:t>
                      </a:r>
                      <a:endParaRPr lang="en-US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2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3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45,50%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8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2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2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4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50,50%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Добој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8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2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3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41,50%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Семберија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3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3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47,12%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Бирач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13,90%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Сарај.-ром.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5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32,14%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8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Херцеговина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4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2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35,00%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Укупно:</a:t>
                      </a:r>
                      <a:endParaRPr lang="en-US" sz="20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45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12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5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5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2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8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0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0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38,70%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0" y="685800"/>
          <a:ext cx="6934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04800" y="152400"/>
            <a:ext cx="8382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Републичко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такмичење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lang="sr-Cyrl-RS" sz="2000" dirty="0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одржано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28.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априла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2018.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године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ЈУ ОШ „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Десанака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Максимовић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“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Станарима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sr-Cyrl-RS" sz="20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Cyrl-RS" sz="2000" dirty="0" smtClean="0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 такмичењу су учествовала 22 најбоља ученика (4 ученика осмог и 18 деветог разреда).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20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sz="2000" dirty="0">
              <a:solidFill>
                <a:srgbClr val="003300"/>
              </a:solidFill>
              <a:latin typeface="Calibri" pitchFamily="34" charset="0"/>
              <a:cs typeface="Times New Roman" pitchFamily="18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cs typeface="Times New Roman" pitchFamily="18" charset="0"/>
              </a:rPr>
              <a:t>Постигнућа</a:t>
            </a:r>
            <a:r>
              <a:rPr kumimoji="0" lang="sr-Cyrl-RS" sz="2000" b="0" i="0" u="none" strike="noStrike" cap="none" normalizeH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cs typeface="Times New Roman" pitchFamily="18" charset="0"/>
              </a:rPr>
              <a:t> су приказана у Табели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2895600"/>
          <a:ext cx="8839197" cy="1219200"/>
        </p:xfrm>
        <a:graphic>
          <a:graphicData uri="http://schemas.openxmlformats.org/drawingml/2006/table">
            <a:tbl>
              <a:tblPr/>
              <a:tblGrid>
                <a:gridCol w="1233377"/>
                <a:gridCol w="753730"/>
                <a:gridCol w="822251"/>
                <a:gridCol w="822251"/>
                <a:gridCol w="890772"/>
                <a:gridCol w="822251"/>
                <a:gridCol w="822251"/>
                <a:gridCol w="890772"/>
                <a:gridCol w="890771"/>
                <a:gridCol w="890771"/>
              </a:tblGrid>
              <a:tr h="508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Освојени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бодова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&lt;45%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45-55%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56-65%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66-75%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76-85%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86-95%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95-99%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8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Просјек</a:t>
                      </a:r>
                      <a:endParaRPr lang="en-US" sz="18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8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Бр. ученика</a:t>
                      </a:r>
                      <a:endParaRPr lang="en-US" sz="18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54,76%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361172" y="894347"/>
          <a:ext cx="6400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457200"/>
            <a:ext cx="76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solidFill>
                  <a:srgbClr val="003300"/>
                </a:solidFill>
              </a:rPr>
              <a:t>Појединачна постигнућа ученика на Републичком такмичењу:</a:t>
            </a:r>
            <a:endParaRPr lang="en-US" sz="2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85800" y="816739"/>
            <a:ext cx="7467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ЈБХОИ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одржан</a:t>
            </a: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јуна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2018.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године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просторијама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Електротехничког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факултета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Сарајеву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sr-Cyrl-R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Учествовало</a:t>
            </a:r>
            <a:r>
              <a:rPr kumimoji="0" lang="sr-Cyrl-R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је 15 ученика из Републике Српске.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Марко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Димитрић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ученик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деветог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разреда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ЈУ ОШ „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Десанка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Максимовић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“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Трну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који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освојио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прво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мјесто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Републичком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такмичењу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нивоу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БиХ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заузео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треће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мјесто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Обзиром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треће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мјесто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дијелио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још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три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ученика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баражу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одлучено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Марко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учествује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Балканијади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која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одржана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Темишвару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у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Румунији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7-13.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јула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2018.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годне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5240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b="1" dirty="0" smtClean="0">
                <a:solidFill>
                  <a:srgbClr val="003300"/>
                </a:solidFill>
              </a:rPr>
              <a:t>Такмичење ученика средњих школа</a:t>
            </a:r>
            <a:endParaRPr lang="en-US" sz="28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1" y="1295400"/>
          <a:ext cx="8153399" cy="5020505"/>
        </p:xfrm>
        <a:graphic>
          <a:graphicData uri="http://schemas.openxmlformats.org/drawingml/2006/table">
            <a:tbl>
              <a:tblPr/>
              <a:tblGrid>
                <a:gridCol w="1447799"/>
                <a:gridCol w="2917152"/>
                <a:gridCol w="511848"/>
                <a:gridCol w="533400"/>
                <a:gridCol w="533400"/>
                <a:gridCol w="533400"/>
                <a:gridCol w="1676400"/>
              </a:tblGrid>
              <a:tr h="609600">
                <a:tc rowSpan="2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Бр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школа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у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којима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је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реализовано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такмичење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ученика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разредима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8615">
                <a:tc vMerge="1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12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69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69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69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98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28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32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Добој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22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Семберија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18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Бирач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Сара.-ром</a:t>
                      </a: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22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37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Херцегов.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3390" indent="-22669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26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25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58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55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33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171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3048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b="1" dirty="0" smtClean="0">
                <a:solidFill>
                  <a:srgbClr val="003300"/>
                </a:solidFill>
              </a:rPr>
              <a:t>Школска такмичења </a:t>
            </a:r>
            <a:r>
              <a:rPr lang="sr-Cyrl-RS" sz="2400" dirty="0" smtClean="0">
                <a:solidFill>
                  <a:srgbClr val="003300"/>
                </a:solidFill>
              </a:rPr>
              <a:t>- број ученика који је учествовао на такмичењима приказан по регијама дат је у Табели </a:t>
            </a:r>
            <a:endParaRPr lang="en-US" sz="24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dirty="0" smtClean="0">
                <a:solidFill>
                  <a:srgbClr val="003300"/>
                </a:solidFill>
              </a:rPr>
              <a:t>Зашто су значајна такмичења?</a:t>
            </a:r>
            <a:endParaRPr lang="en-US" sz="2800" dirty="0">
              <a:solidFill>
                <a:srgbClr val="0033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1143000"/>
            <a:ext cx="6934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300"/>
                </a:solidFill>
              </a:rPr>
              <a:t>М</a:t>
            </a:r>
            <a:r>
              <a:rPr lang="sr-Latn-CS" sz="2400" dirty="0" smtClean="0">
                <a:solidFill>
                  <a:srgbClr val="003300"/>
                </a:solidFill>
              </a:rPr>
              <a:t>ора</a:t>
            </a:r>
            <a:r>
              <a:rPr lang="en-US" sz="2400" dirty="0" err="1" smtClean="0">
                <a:solidFill>
                  <a:srgbClr val="003300"/>
                </a:solidFill>
              </a:rPr>
              <a:t>ју</a:t>
            </a:r>
            <a:r>
              <a:rPr lang="sr-Latn-CS" sz="2400" dirty="0" smtClean="0">
                <a:solidFill>
                  <a:srgbClr val="003300"/>
                </a:solidFill>
              </a:rPr>
              <a:t> р</a:t>
            </a:r>
            <a:r>
              <a:rPr lang="en-US" sz="2400" dirty="0" err="1" smtClean="0">
                <a:solidFill>
                  <a:srgbClr val="003300"/>
                </a:solidFill>
              </a:rPr>
              <a:t>иј</a:t>
            </a:r>
            <a:r>
              <a:rPr lang="sr-Latn-CS" sz="2400" dirty="0" smtClean="0">
                <a:solidFill>
                  <a:srgbClr val="003300"/>
                </a:solidFill>
              </a:rPr>
              <a:t>ешити тешке задатке</a:t>
            </a:r>
            <a:r>
              <a:rPr lang="sr-Cyrl-RS" sz="2400" dirty="0" smtClean="0">
                <a:solidFill>
                  <a:srgbClr val="003300"/>
                </a:solidFill>
              </a:rPr>
              <a:t>. </a:t>
            </a:r>
            <a:endParaRPr lang="sr-Cyrl-RS" sz="2400" dirty="0" smtClean="0">
              <a:solidFill>
                <a:srgbClr val="003300"/>
              </a:solidFill>
            </a:endParaRPr>
          </a:p>
          <a:p>
            <a:pPr marL="115888" indent="-115888">
              <a:buFont typeface="Arial" pitchFamily="34" charset="0"/>
              <a:buChar char="•"/>
            </a:pPr>
            <a:r>
              <a:rPr lang="sr-Cyrl-RS" sz="2400" dirty="0" smtClean="0">
                <a:solidFill>
                  <a:srgbClr val="003300"/>
                </a:solidFill>
              </a:rPr>
              <a:t>Успјешан такмичар реализује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 smtClean="0">
                <a:solidFill>
                  <a:srgbClr val="003300"/>
                </a:solidFill>
              </a:rPr>
              <a:t>дугу</a:t>
            </a:r>
            <a:r>
              <a:rPr lang="en-US" sz="2400" dirty="0" smtClean="0">
                <a:solidFill>
                  <a:srgbClr val="003300"/>
                </a:solidFill>
              </a:rPr>
              <a:t> и </a:t>
            </a:r>
            <a:r>
              <a:rPr lang="en-US" sz="2400" dirty="0" err="1" smtClean="0">
                <a:solidFill>
                  <a:srgbClr val="003300"/>
                </a:solidFill>
              </a:rPr>
              <a:t>темељиту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 smtClean="0">
                <a:solidFill>
                  <a:srgbClr val="003300"/>
                </a:solidFill>
              </a:rPr>
              <a:t>припрему</a:t>
            </a:r>
            <a:r>
              <a:rPr lang="en-US" sz="2400" dirty="0" smtClean="0">
                <a:solidFill>
                  <a:srgbClr val="003300"/>
                </a:solidFill>
              </a:rPr>
              <a:t>,  </a:t>
            </a:r>
            <a:r>
              <a:rPr lang="en-US" sz="2400" dirty="0" err="1" smtClean="0">
                <a:solidFill>
                  <a:srgbClr val="003300"/>
                </a:solidFill>
              </a:rPr>
              <a:t>кроз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 smtClean="0">
                <a:solidFill>
                  <a:srgbClr val="003300"/>
                </a:solidFill>
              </a:rPr>
              <a:t>рјешавање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 smtClean="0">
                <a:solidFill>
                  <a:srgbClr val="003300"/>
                </a:solidFill>
              </a:rPr>
              <a:t>великог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 smtClean="0">
                <a:solidFill>
                  <a:srgbClr val="003300"/>
                </a:solidFill>
              </a:rPr>
              <a:t>броја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 smtClean="0">
                <a:solidFill>
                  <a:srgbClr val="003300"/>
                </a:solidFill>
              </a:rPr>
              <a:t>различитих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 smtClean="0">
                <a:solidFill>
                  <a:srgbClr val="003300"/>
                </a:solidFill>
              </a:rPr>
              <a:t>задатака</a:t>
            </a:r>
            <a:r>
              <a:rPr lang="en-US" sz="2400" dirty="0" smtClean="0">
                <a:solidFill>
                  <a:srgbClr val="003300"/>
                </a:solidFill>
              </a:rPr>
              <a:t>. </a:t>
            </a:r>
            <a:endParaRPr lang="sr-Cyrl-RS" sz="2400" dirty="0" smtClean="0">
              <a:solidFill>
                <a:srgbClr val="003300"/>
              </a:solidFill>
            </a:endParaRPr>
          </a:p>
          <a:p>
            <a:pPr marL="115888" lvl="0" indent="-115888">
              <a:buFont typeface="Arial" pitchFamily="34" charset="0"/>
              <a:buChar char="•"/>
            </a:pPr>
            <a:r>
              <a:rPr lang="sr-Cyrl-RS" sz="2400" dirty="0" smtClean="0">
                <a:solidFill>
                  <a:srgbClr val="003300"/>
                </a:solidFill>
              </a:rPr>
              <a:t>У</a:t>
            </a:r>
            <a:r>
              <a:rPr lang="en-US" sz="2400" dirty="0" err="1" smtClean="0">
                <a:solidFill>
                  <a:srgbClr val="003300"/>
                </a:solidFill>
              </a:rPr>
              <a:t>ченици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 smtClean="0">
                <a:solidFill>
                  <a:srgbClr val="003300"/>
                </a:solidFill>
              </a:rPr>
              <a:t>ријеш</a:t>
            </a:r>
            <a:r>
              <a:rPr lang="sr-Cyrl-RS" sz="2400" dirty="0" smtClean="0">
                <a:solidFill>
                  <a:srgbClr val="003300"/>
                </a:solidFill>
              </a:rPr>
              <a:t>авају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проблем</a:t>
            </a:r>
            <a:r>
              <a:rPr lang="en-US" sz="2400" dirty="0">
                <a:solidFill>
                  <a:srgbClr val="003300"/>
                </a:solidFill>
              </a:rPr>
              <a:t> у </a:t>
            </a:r>
            <a:r>
              <a:rPr lang="en-US" sz="2400" dirty="0" err="1">
                <a:solidFill>
                  <a:srgbClr val="003300"/>
                </a:solidFill>
              </a:rPr>
              <a:t>стресној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ситуацији</a:t>
            </a:r>
            <a:r>
              <a:rPr lang="en-US" sz="2400" dirty="0">
                <a:solidFill>
                  <a:srgbClr val="003300"/>
                </a:solidFill>
              </a:rPr>
              <a:t> у </a:t>
            </a:r>
            <a:r>
              <a:rPr lang="en-US" sz="2400" dirty="0" err="1">
                <a:solidFill>
                  <a:srgbClr val="003300"/>
                </a:solidFill>
              </a:rPr>
              <a:t>предвиђеном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времену</a:t>
            </a:r>
            <a:r>
              <a:rPr lang="en-US" sz="2400" dirty="0">
                <a:solidFill>
                  <a:srgbClr val="003300"/>
                </a:solidFill>
              </a:rPr>
              <a:t>. </a:t>
            </a:r>
          </a:p>
          <a:p>
            <a:pPr marL="115888" lvl="0" indent="-115888">
              <a:buFont typeface="Arial" pitchFamily="34" charset="0"/>
              <a:buChar char="•"/>
            </a:pPr>
            <a:r>
              <a:rPr lang="en-US" sz="2400" dirty="0" err="1" smtClean="0">
                <a:solidFill>
                  <a:srgbClr val="003300"/>
                </a:solidFill>
              </a:rPr>
              <a:t>Кроз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сарадњу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са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другим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такмичарима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уче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како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радити</a:t>
            </a:r>
            <a:r>
              <a:rPr lang="en-US" sz="2400" dirty="0">
                <a:solidFill>
                  <a:srgbClr val="003300"/>
                </a:solidFill>
              </a:rPr>
              <a:t> у </a:t>
            </a:r>
            <a:r>
              <a:rPr lang="en-US" sz="2400" dirty="0" err="1">
                <a:solidFill>
                  <a:srgbClr val="003300"/>
                </a:solidFill>
              </a:rPr>
              <a:t>тиму</a:t>
            </a:r>
            <a:r>
              <a:rPr lang="en-US" sz="2400" dirty="0">
                <a:solidFill>
                  <a:srgbClr val="003300"/>
                </a:solidFill>
              </a:rPr>
              <a:t>, </a:t>
            </a:r>
            <a:r>
              <a:rPr lang="en-US" sz="2400" dirty="0" err="1">
                <a:solidFill>
                  <a:srgbClr val="003300"/>
                </a:solidFill>
              </a:rPr>
              <a:t>како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сарађивати</a:t>
            </a:r>
            <a:r>
              <a:rPr lang="en-US" sz="2400" dirty="0">
                <a:solidFill>
                  <a:srgbClr val="003300"/>
                </a:solidFill>
              </a:rPr>
              <a:t>, </a:t>
            </a:r>
            <a:r>
              <a:rPr lang="en-US" sz="2400" dirty="0" err="1">
                <a:solidFill>
                  <a:srgbClr val="003300"/>
                </a:solidFill>
              </a:rPr>
              <a:t>процјењивати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снаге</a:t>
            </a:r>
            <a:r>
              <a:rPr lang="en-US" sz="2400" dirty="0">
                <a:solidFill>
                  <a:srgbClr val="003300"/>
                </a:solidFill>
              </a:rPr>
              <a:t> и </a:t>
            </a:r>
            <a:r>
              <a:rPr lang="en-US" sz="2400" dirty="0" err="1">
                <a:solidFill>
                  <a:srgbClr val="003300"/>
                </a:solidFill>
              </a:rPr>
              <a:t>слабости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чланова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тима</a:t>
            </a:r>
            <a:r>
              <a:rPr lang="en-US" sz="2400" dirty="0">
                <a:solidFill>
                  <a:srgbClr val="003300"/>
                </a:solidFill>
              </a:rPr>
              <a:t>, </a:t>
            </a:r>
            <a:r>
              <a:rPr lang="en-US" sz="2400" dirty="0" err="1">
                <a:solidFill>
                  <a:srgbClr val="003300"/>
                </a:solidFill>
              </a:rPr>
              <a:t>како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би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правилно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подијелили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одговорности</a:t>
            </a:r>
            <a:r>
              <a:rPr lang="en-US" sz="2400" dirty="0">
                <a:solidFill>
                  <a:srgbClr val="003300"/>
                </a:solidFill>
              </a:rPr>
              <a:t>.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sr-Cyrl-BA" sz="2400" dirty="0" smtClean="0">
                <a:solidFill>
                  <a:srgbClr val="003300"/>
                </a:solidFill>
              </a:rPr>
              <a:t>В</a:t>
            </a:r>
            <a:r>
              <a:rPr lang="sr-Cyrl-RS" sz="2400" dirty="0" smtClean="0">
                <a:solidFill>
                  <a:srgbClr val="003300"/>
                </a:solidFill>
              </a:rPr>
              <a:t>еома често такмичење је једина прилика надареним ученицима да међусобно одмејре снаге, те на тај начин реално сагледају своја знања и способности</a:t>
            </a:r>
            <a:endParaRPr lang="en-US" sz="24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143000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dirty="0" smtClean="0">
                <a:solidFill>
                  <a:srgbClr val="003300"/>
                </a:solidFill>
              </a:rPr>
              <a:t>У СШЦ “Братунац” реализовано је т</a:t>
            </a:r>
            <a:r>
              <a:rPr lang="en-US" dirty="0" err="1" smtClean="0">
                <a:solidFill>
                  <a:srgbClr val="003300"/>
                </a:solidFill>
              </a:rPr>
              <a:t>акмичење</a:t>
            </a:r>
            <a:r>
              <a:rPr lang="en-US" dirty="0" smtClean="0">
                <a:solidFill>
                  <a:srgbClr val="003300"/>
                </a:solidFill>
              </a:rPr>
              <a:t> </a:t>
            </a:r>
            <a:r>
              <a:rPr lang="en-US" dirty="0" err="1" smtClean="0">
                <a:solidFill>
                  <a:srgbClr val="003300"/>
                </a:solidFill>
              </a:rPr>
              <a:t>за</a:t>
            </a:r>
            <a:r>
              <a:rPr lang="en-US" dirty="0" smtClean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ученике</a:t>
            </a:r>
            <a:r>
              <a:rPr lang="en-US" dirty="0">
                <a:solidFill>
                  <a:srgbClr val="003300"/>
                </a:solidFill>
              </a:rPr>
              <a:t> 1. </a:t>
            </a:r>
            <a:r>
              <a:rPr lang="en-US" dirty="0" err="1">
                <a:solidFill>
                  <a:srgbClr val="003300"/>
                </a:solidFill>
              </a:rPr>
              <a:t>разреда</a:t>
            </a:r>
            <a:r>
              <a:rPr lang="en-US" dirty="0">
                <a:solidFill>
                  <a:srgbClr val="003300"/>
                </a:solidFill>
              </a:rPr>
              <a:t>, </a:t>
            </a:r>
            <a:r>
              <a:rPr lang="en-US" dirty="0" err="1">
                <a:solidFill>
                  <a:srgbClr val="003300"/>
                </a:solidFill>
              </a:rPr>
              <a:t>при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чему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су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обухваћени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наставни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садржаји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из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наставног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предмета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информатика</a:t>
            </a:r>
            <a:r>
              <a:rPr lang="en-US" dirty="0">
                <a:solidFill>
                  <a:srgbClr val="003300"/>
                </a:solidFill>
              </a:rPr>
              <a:t>. </a:t>
            </a:r>
            <a:r>
              <a:rPr lang="en-US" dirty="0" err="1">
                <a:solidFill>
                  <a:srgbClr val="003300"/>
                </a:solidFill>
              </a:rPr>
              <a:t>На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такмичењу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је</a:t>
            </a:r>
            <a:r>
              <a:rPr lang="en-US" dirty="0">
                <a:solidFill>
                  <a:srgbClr val="003300"/>
                </a:solidFill>
              </a:rPr>
              <a:t> </a:t>
            </a:r>
            <a:r>
              <a:rPr lang="en-US" dirty="0" err="1">
                <a:solidFill>
                  <a:srgbClr val="003300"/>
                </a:solidFill>
              </a:rPr>
              <a:t>учествовало</a:t>
            </a:r>
            <a:r>
              <a:rPr lang="en-US" dirty="0">
                <a:solidFill>
                  <a:srgbClr val="003300"/>
                </a:solidFill>
              </a:rPr>
              <a:t> 10 </a:t>
            </a:r>
            <a:r>
              <a:rPr lang="en-US" dirty="0" err="1">
                <a:solidFill>
                  <a:srgbClr val="003300"/>
                </a:solidFill>
              </a:rPr>
              <a:t>ученика</a:t>
            </a:r>
            <a:r>
              <a:rPr lang="en-US" dirty="0">
                <a:solidFill>
                  <a:srgbClr val="0033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04800" y="127085"/>
            <a:ext cx="8674509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sr-Cyrl-RS" sz="2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Регионална такмичења 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у свим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регијама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одржана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су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према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Календару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такмичења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10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марта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2018.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године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. </a:t>
            </a:r>
            <a:endParaRPr kumimoji="0" lang="sr-Cyrl-R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омаћини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ових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такмичења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по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регијама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биле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Приједор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2400" dirty="0"/>
              <a:t>ЈУ </a:t>
            </a:r>
            <a:r>
              <a:rPr lang="en-US" sz="2400" dirty="0" err="1"/>
              <a:t>Гимназија</a:t>
            </a:r>
            <a:r>
              <a:rPr lang="en-US" sz="2400" dirty="0"/>
              <a:t> </a:t>
            </a:r>
            <a:r>
              <a:rPr lang="en-US" sz="2400" dirty="0" err="1"/>
              <a:t>Градишка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173038" lvl="0" indent="-173038" algn="just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Бањалука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2400" dirty="0"/>
              <a:t>ЈУ </a:t>
            </a:r>
            <a:r>
              <a:rPr lang="en-US" sz="2400" dirty="0" err="1"/>
              <a:t>Електротехничка</a:t>
            </a:r>
            <a:r>
              <a:rPr lang="en-US" sz="2400" dirty="0"/>
              <a:t> </a:t>
            </a:r>
            <a:r>
              <a:rPr lang="en-US" sz="2400" dirty="0" err="1"/>
              <a:t>школа</a:t>
            </a:r>
            <a:r>
              <a:rPr lang="en-US" sz="2400" dirty="0"/>
              <a:t> „</a:t>
            </a:r>
            <a:r>
              <a:rPr lang="en-US" sz="2400" dirty="0" err="1"/>
              <a:t>Никола</a:t>
            </a:r>
            <a:r>
              <a:rPr lang="en-US" sz="2400" dirty="0"/>
              <a:t> </a:t>
            </a:r>
            <a:r>
              <a:rPr lang="en-US" sz="2400" dirty="0" err="1"/>
              <a:t>Тесла</a:t>
            </a:r>
            <a:r>
              <a:rPr lang="en-US" sz="2400" dirty="0"/>
              <a:t>“ у </a:t>
            </a:r>
            <a:r>
              <a:rPr lang="en-US" sz="2400" dirty="0" err="1"/>
              <a:t>Бањалуци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Добој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2400" dirty="0"/>
              <a:t>ЈУ СШ "</a:t>
            </a:r>
            <a:r>
              <a:rPr lang="en-US" sz="2400" dirty="0" err="1"/>
              <a:t>Никола</a:t>
            </a:r>
            <a:r>
              <a:rPr lang="en-US" sz="2400" dirty="0"/>
              <a:t> </a:t>
            </a:r>
            <a:r>
              <a:rPr lang="en-US" sz="2400" dirty="0" err="1"/>
              <a:t>Тесла</a:t>
            </a:r>
            <a:r>
              <a:rPr lang="en-US" sz="2400" dirty="0"/>
              <a:t> " </a:t>
            </a:r>
            <a:r>
              <a:rPr lang="en-US" sz="2400" dirty="0" err="1" smtClean="0"/>
              <a:t>Теслић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173038" indent="-173038" algn="just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Семберија и Бирач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– </a:t>
            </a:r>
            <a:r>
              <a:rPr lang="en-US" sz="2400" dirty="0"/>
              <a:t>ЈУ </a:t>
            </a:r>
            <a:r>
              <a:rPr lang="en-US" sz="2400" dirty="0" err="1"/>
              <a:t>Техничка</a:t>
            </a:r>
            <a:r>
              <a:rPr lang="en-US" sz="2400" dirty="0"/>
              <a:t> </a:t>
            </a:r>
            <a:r>
              <a:rPr lang="en-US" sz="2400" dirty="0" err="1"/>
              <a:t>школа</a:t>
            </a:r>
            <a:r>
              <a:rPr lang="en-US" sz="2400" dirty="0"/>
              <a:t> „</a:t>
            </a:r>
            <a:r>
              <a:rPr lang="en-US" sz="2400" dirty="0" err="1"/>
              <a:t>Михалио</a:t>
            </a:r>
            <a:r>
              <a:rPr lang="en-US" sz="2400" dirty="0"/>
              <a:t> </a:t>
            </a:r>
            <a:r>
              <a:rPr lang="en-US" sz="2400" dirty="0" err="1"/>
              <a:t>Пупин</a:t>
            </a:r>
            <a:r>
              <a:rPr lang="en-US" sz="2400" dirty="0"/>
              <a:t>“ у </a:t>
            </a:r>
            <a:r>
              <a:rPr lang="en-US" sz="2400" dirty="0" err="1"/>
              <a:t>Бијељини</a:t>
            </a:r>
            <a:r>
              <a:rPr lang="en-US" sz="2400" dirty="0" smtClean="0"/>
              <a:t>,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marL="173038" lvl="0" indent="-173038" algn="just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Сарајевско-романијска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2400" dirty="0"/>
              <a:t>ЈУ СШЦ „</a:t>
            </a:r>
            <a:r>
              <a:rPr lang="en-US" sz="2400" dirty="0" err="1"/>
              <a:t>Иво</a:t>
            </a:r>
            <a:r>
              <a:rPr lang="en-US" sz="2400" dirty="0"/>
              <a:t> </a:t>
            </a:r>
            <a:r>
              <a:rPr lang="en-US" sz="2400" dirty="0" err="1"/>
              <a:t>Андрић</a:t>
            </a:r>
            <a:r>
              <a:rPr lang="en-US" sz="2400" dirty="0"/>
              <a:t>“ у </a:t>
            </a:r>
            <a:r>
              <a:rPr lang="en-US" sz="2400" dirty="0" err="1"/>
              <a:t>Вишеграду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Регија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Херцеговина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2400" dirty="0"/>
              <a:t>ЈУ СШЦ „</a:t>
            </a:r>
            <a:r>
              <a:rPr lang="en-US" sz="2400" dirty="0" err="1"/>
              <a:t>Голуб</a:t>
            </a:r>
            <a:r>
              <a:rPr lang="en-US" sz="2400" dirty="0"/>
              <a:t> </a:t>
            </a:r>
            <a:r>
              <a:rPr lang="en-US" sz="2400" dirty="0" err="1"/>
              <a:t>Куреш</a:t>
            </a:r>
            <a:r>
              <a:rPr lang="en-US" sz="2400" dirty="0"/>
              <a:t>“ </a:t>
            </a:r>
            <a:r>
              <a:rPr lang="en-US" sz="2400" dirty="0" err="1"/>
              <a:t>Билећа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1295400"/>
          <a:ext cx="7924800" cy="4114800"/>
        </p:xfrm>
        <a:graphic>
          <a:graphicData uri="http://schemas.openxmlformats.org/drawingml/2006/table">
            <a:tbl>
              <a:tblPr/>
              <a:tblGrid>
                <a:gridCol w="2643152"/>
                <a:gridCol w="990891"/>
                <a:gridCol w="990891"/>
                <a:gridCol w="989726"/>
                <a:gridCol w="1155070"/>
                <a:gridCol w="1155070"/>
              </a:tblGrid>
              <a:tr h="281940">
                <a:tc rowSpan="2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ученика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+mn-lt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разредима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19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Добој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+mn-lt"/>
                          <a:ea typeface="Calibri"/>
                          <a:cs typeface="Times New Roman"/>
                        </a:rPr>
                        <a:t>Семберија</a:t>
                      </a: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 и Бирач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17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Сарајевско-ром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Херцеговина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+mn-lt"/>
                          <a:ea typeface="Calibri"/>
                          <a:cs typeface="Times New Roman"/>
                        </a:rPr>
                        <a:t>19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+mn-lt"/>
                          <a:ea typeface="Calibri"/>
                          <a:cs typeface="Times New Roman"/>
                        </a:rPr>
                        <a:t>24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+mn-lt"/>
                          <a:ea typeface="Calibri"/>
                          <a:cs typeface="Times New Roman"/>
                        </a:rPr>
                        <a:t>77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381000"/>
            <a:ext cx="792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200" dirty="0" smtClean="0">
                <a:solidFill>
                  <a:srgbClr val="003300"/>
                </a:solidFill>
              </a:rPr>
              <a:t>Број учесника по регијама и разредима приказан је у Табели</a:t>
            </a:r>
            <a:endParaRPr lang="en-US" sz="22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533401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400" dirty="0" smtClean="0">
                <a:solidFill>
                  <a:srgbClr val="003300"/>
                </a:solidFill>
              </a:rPr>
              <a:t>Резултати регионалних такмичења:</a:t>
            </a:r>
            <a:endParaRPr lang="en-US" sz="2400" dirty="0">
              <a:solidFill>
                <a:srgbClr val="0033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1" y="1219200"/>
          <a:ext cx="8839201" cy="3505200"/>
        </p:xfrm>
        <a:graphic>
          <a:graphicData uri="http://schemas.openxmlformats.org/drawingml/2006/table">
            <a:tbl>
              <a:tblPr/>
              <a:tblGrid>
                <a:gridCol w="1462122"/>
                <a:gridCol w="671477"/>
                <a:gridCol w="838200"/>
                <a:gridCol w="914400"/>
                <a:gridCol w="838200"/>
                <a:gridCol w="762000"/>
                <a:gridCol w="838200"/>
                <a:gridCol w="838200"/>
                <a:gridCol w="762000"/>
                <a:gridCol w="914402"/>
              </a:tblGrid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Calibri" pitchFamily="34" charset="0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Освојени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бодова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&lt;45%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45-55%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56-65%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66-75%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76-85%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86-95%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95-99%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Просјек</a:t>
                      </a:r>
                      <a:endParaRPr lang="en-US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3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45,40%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10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2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0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+mn-lt"/>
                        </a:rPr>
                        <a:t>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37,06%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Добој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13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18,00%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Семб.</a:t>
                      </a:r>
                      <a:r>
                        <a:rPr lang="sr-Cyrl-RS" sz="1600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BA" sz="1600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sr-Cyrl-RS" sz="1600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 Бирач</a:t>
                      </a:r>
                      <a:endParaRPr lang="en-US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12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2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31,59%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Сарај.-ром.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2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2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2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56,89%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8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Херцеговина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6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 smtClean="0">
                          <a:latin typeface="Calibri" pitchFamily="34" charset="0"/>
                        </a:rPr>
                        <a:t>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13,42%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Укупно:</a:t>
                      </a:r>
                      <a:endParaRPr lang="en-US" sz="2000" b="1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52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4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3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1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5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6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1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5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Calibri" pitchFamily="34" charset="0"/>
                        </a:rPr>
                        <a:t>34,43%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371600" y="533400"/>
          <a:ext cx="6629401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1746" name="AutoShape 2"/>
          <p:cNvCxnSpPr>
            <a:cxnSpLocks noChangeShapeType="1"/>
          </p:cNvCxnSpPr>
          <p:nvPr/>
        </p:nvCxnSpPr>
        <p:spPr bwMode="auto">
          <a:xfrm>
            <a:off x="2590800" y="2133600"/>
            <a:ext cx="5181600" cy="0"/>
          </a:xfrm>
          <a:prstGeom prst="straightConnector1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04800" y="675619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Републичко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такмичење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lang="sr-Cyrl-RS" sz="2400" dirty="0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одржано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</a:t>
            </a: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априла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2018.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године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 просторијама Електротехнипког факултета у Бањалуци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Cyrl-RS" sz="2400" dirty="0" smtClean="0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 такмичењу је учествовало 20 најбољих ученика: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5029200"/>
          <a:ext cx="8839197" cy="1219200"/>
        </p:xfrm>
        <a:graphic>
          <a:graphicData uri="http://schemas.openxmlformats.org/drawingml/2006/table">
            <a:tbl>
              <a:tblPr/>
              <a:tblGrid>
                <a:gridCol w="1233377"/>
                <a:gridCol w="753730"/>
                <a:gridCol w="822251"/>
                <a:gridCol w="822251"/>
                <a:gridCol w="890772"/>
                <a:gridCol w="822251"/>
                <a:gridCol w="822251"/>
                <a:gridCol w="890772"/>
                <a:gridCol w="890771"/>
                <a:gridCol w="890771"/>
              </a:tblGrid>
              <a:tr h="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Освојени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Calibri" pitchFamily="34" charset="0"/>
                          <a:ea typeface="Calibri"/>
                          <a:cs typeface="Times New Roman"/>
                        </a:rPr>
                        <a:t>бодова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3390" indent="-2266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&lt;45%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45-55%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56-65%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66-75%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76-85%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86-95%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95-99%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 pitchFamily="34" charset="0"/>
                          <a:ea typeface="Calibri"/>
                          <a:cs typeface="Times New Roman"/>
                        </a:rPr>
                        <a:t>100%</a:t>
                      </a: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8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Просјек</a:t>
                      </a:r>
                      <a:endParaRPr lang="en-US" sz="18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18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Бр. ученика</a:t>
                      </a:r>
                      <a:endParaRPr lang="en-US" sz="18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9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53,10%</a:t>
                      </a:r>
                      <a:endParaRPr lang="en-US" sz="20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6892" marR="46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62200" y="1905000"/>
          <a:ext cx="6119848" cy="1229868"/>
        </p:xfrm>
        <a:graphic>
          <a:graphicData uri="http://schemas.openxmlformats.org/drawingml/2006/table">
            <a:tbl>
              <a:tblPr/>
              <a:tblGrid>
                <a:gridCol w="1148146"/>
                <a:gridCol w="1148146"/>
                <a:gridCol w="1146796"/>
                <a:gridCol w="1338380"/>
                <a:gridCol w="1338380"/>
              </a:tblGrid>
              <a:tr h="0">
                <a:tc gridSpan="5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ученика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+mn-lt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разредима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dirty="0" smtClean="0"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446" marR="464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4114800"/>
            <a:ext cx="601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/>
              <a:t>Постигнучћа ученика приказана су у Табели: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457200"/>
            <a:ext cx="76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solidFill>
                  <a:srgbClr val="003300"/>
                </a:solidFill>
              </a:rPr>
              <a:t>Појединачна постигнућа ученика на Републичком такмичењу:</a:t>
            </a:r>
            <a:endParaRPr lang="en-US" sz="2000" dirty="0">
              <a:solidFill>
                <a:srgbClr val="003300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914400" y="990600"/>
          <a:ext cx="6705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2770" name="AutoShape 2"/>
          <p:cNvCxnSpPr>
            <a:cxnSpLocks noChangeShapeType="1"/>
          </p:cNvCxnSpPr>
          <p:nvPr/>
        </p:nvCxnSpPr>
        <p:spPr bwMode="auto">
          <a:xfrm>
            <a:off x="1600200" y="3429000"/>
            <a:ext cx="5334000" cy="0"/>
          </a:xfrm>
          <a:prstGeom prst="straightConnector1">
            <a:avLst/>
          </a:prstGeom>
          <a:noFill/>
          <a:ln w="34925">
            <a:solidFill>
              <a:srgbClr val="C0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28600" y="298117"/>
            <a:ext cx="861060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БХОИ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je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одржан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јуна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2018.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године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просторијама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Електротехничког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факултета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Сарајеву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sr-Cyrl-RS" sz="22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Учествовало</a:t>
            </a:r>
            <a:r>
              <a:rPr kumimoji="0" lang="sr-Cyrl-RS" sz="2200" b="0" i="0" u="none" strike="noStrike" cap="none" normalizeH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је 15 ученика из Републике Српске.</a:t>
            </a: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2200" b="0" i="0" u="none" strike="noStrike" cap="none" normalizeH="0" dirty="0" smtClean="0">
              <a:ln>
                <a:noFill/>
              </a:ln>
              <a:solidFill>
                <a:srgbClr val="0033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Cyrl-RS" sz="2200" b="1" u="sng" dirty="0" smtClean="0">
                <a:solidFill>
                  <a:srgbClr val="003300"/>
                </a:solidFill>
                <a:latin typeface="Calibri" pitchFamily="34" charset="0"/>
                <a:cs typeface="Times New Roman" pitchFamily="18" charset="0"/>
              </a:rPr>
              <a:t>ДРУГО МЈЕСТО </a:t>
            </a:r>
            <a:r>
              <a:rPr lang="sr-Cyrl-RS" sz="2200" dirty="0" smtClean="0">
                <a:solidFill>
                  <a:srgbClr val="003300"/>
                </a:solidFill>
                <a:latin typeface="Calibri" pitchFamily="34" charset="0"/>
                <a:cs typeface="Times New Roman" pitchFamily="18" charset="0"/>
              </a:rPr>
              <a:t>освојили су:</a:t>
            </a: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200" dirty="0" err="1" smtClean="0">
                <a:solidFill>
                  <a:srgbClr val="003300"/>
                </a:solidFill>
                <a:latin typeface="Calibri" pitchFamily="34" charset="0"/>
              </a:rPr>
              <a:t>Драго</a:t>
            </a:r>
            <a:r>
              <a:rPr lang="en-US" sz="2200" dirty="0" smtClean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 smtClean="0">
                <a:solidFill>
                  <a:srgbClr val="003300"/>
                </a:solidFill>
                <a:latin typeface="Calibri" pitchFamily="34" charset="0"/>
              </a:rPr>
              <a:t>Шмитран</a:t>
            </a:r>
            <a:r>
              <a:rPr lang="en-US" sz="2200" dirty="0" smtClean="0">
                <a:solidFill>
                  <a:srgbClr val="003300"/>
                </a:solidFill>
                <a:latin typeface="Calibri" pitchFamily="34" charset="0"/>
              </a:rPr>
              <a:t>,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ученик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четвртог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разреда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ЈУ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Техничке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школе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у </a:t>
            </a:r>
            <a:r>
              <a:rPr lang="en-US" sz="2200" dirty="0" err="1" smtClean="0">
                <a:solidFill>
                  <a:srgbClr val="003300"/>
                </a:solidFill>
                <a:latin typeface="Calibri" pitchFamily="34" charset="0"/>
              </a:rPr>
              <a:t>Градишци</a:t>
            </a:r>
            <a:r>
              <a:rPr lang="sr-Cyrl-RS" sz="2200" dirty="0" smtClean="0">
                <a:solidFill>
                  <a:srgbClr val="003300"/>
                </a:solidFill>
                <a:latin typeface="Calibri" pitchFamily="34" charset="0"/>
              </a:rPr>
              <a:t>,</a:t>
            </a: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200" dirty="0" smtClean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Стево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Митрић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,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ученик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трећег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разреда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 ЈУ СШЦ „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Вук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Караџић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“ у </a:t>
            </a:r>
            <a:r>
              <a:rPr lang="en-US" sz="2200" dirty="0" err="1" smtClean="0">
                <a:solidFill>
                  <a:srgbClr val="003300"/>
                </a:solidFill>
                <a:latin typeface="Calibri" pitchFamily="34" charset="0"/>
              </a:rPr>
              <a:t>Лопарама</a:t>
            </a:r>
            <a:r>
              <a:rPr lang="sr-Cyrl-RS" sz="2200" dirty="0" smtClean="0">
                <a:solidFill>
                  <a:srgbClr val="003300"/>
                </a:solidFill>
                <a:latin typeface="Calibri" pitchFamily="34" charset="0"/>
              </a:rPr>
              <a:t>;</a:t>
            </a: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200" b="1" u="sng" dirty="0" smtClean="0">
                <a:solidFill>
                  <a:srgbClr val="003300"/>
                </a:solidFill>
                <a:latin typeface="Calibri" pitchFamily="34" charset="0"/>
              </a:rPr>
              <a:t>ЧЕТВРТО МЈЕСТО </a:t>
            </a:r>
            <a:r>
              <a:rPr lang="en-US" sz="2200" dirty="0" err="1" smtClean="0">
                <a:solidFill>
                  <a:srgbClr val="003300"/>
                </a:solidFill>
                <a:latin typeface="Calibri" pitchFamily="34" charset="0"/>
              </a:rPr>
              <a:t>су</a:t>
            </a:r>
            <a:r>
              <a:rPr lang="en-US" sz="2200" dirty="0" smtClean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 smtClean="0">
                <a:solidFill>
                  <a:srgbClr val="003300"/>
                </a:solidFill>
                <a:latin typeface="Calibri" pitchFamily="34" charset="0"/>
              </a:rPr>
              <a:t>подијелили</a:t>
            </a:r>
            <a:r>
              <a:rPr lang="sr-Cyrl-RS" sz="2200" dirty="0" smtClean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200" dirty="0" smtClean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Владан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Цвјетковић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,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ученик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другог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разреда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ЈУ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Гимназије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у </a:t>
            </a:r>
            <a:r>
              <a:rPr lang="en-US" sz="2200" dirty="0" err="1" smtClean="0">
                <a:solidFill>
                  <a:srgbClr val="003300"/>
                </a:solidFill>
                <a:latin typeface="Calibri" pitchFamily="34" charset="0"/>
              </a:rPr>
              <a:t>Градишци</a:t>
            </a:r>
            <a:r>
              <a:rPr lang="sr-Cyrl-RS" sz="2200" dirty="0" smtClean="0">
                <a:solidFill>
                  <a:srgbClr val="003300"/>
                </a:solidFill>
                <a:latin typeface="Calibri" pitchFamily="34" charset="0"/>
              </a:rPr>
              <a:t>,</a:t>
            </a: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200" dirty="0" smtClean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Димитрије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Глибић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,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ученик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трећег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разреда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ЈУ СШЦ „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Иво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Андрић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“ у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Вишеграду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. </a:t>
            </a:r>
            <a:endParaRPr lang="sr-Cyrl-RS" sz="2200" dirty="0" smtClean="0">
              <a:solidFill>
                <a:srgbClr val="003300"/>
              </a:solidFill>
              <a:latin typeface="Calibri" pitchFamily="34" charset="0"/>
            </a:endParaRP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sr-Cyrl-RS" sz="2200" b="1" u="sng" dirty="0" smtClean="0">
                <a:solidFill>
                  <a:srgbClr val="003300"/>
                </a:solidFill>
                <a:latin typeface="Calibri" pitchFamily="34" charset="0"/>
              </a:rPr>
              <a:t>ШЕСТО МЈЕСТО </a:t>
            </a:r>
            <a:r>
              <a:rPr lang="sr-Cyrl-RS" sz="2200" dirty="0" smtClean="0">
                <a:solidFill>
                  <a:srgbClr val="003300"/>
                </a:solidFill>
                <a:latin typeface="Calibri" pitchFamily="34" charset="0"/>
              </a:rPr>
              <a:t>освојио је:</a:t>
            </a: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200" dirty="0" err="1" smtClean="0">
                <a:solidFill>
                  <a:srgbClr val="003300"/>
                </a:solidFill>
                <a:latin typeface="Calibri" pitchFamily="34" charset="0"/>
              </a:rPr>
              <a:t>Драган</a:t>
            </a:r>
            <a:r>
              <a:rPr lang="en-US" sz="2200" dirty="0" smtClean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Рашета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ученик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четвртог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разреда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ЈУ </a:t>
            </a:r>
            <a:r>
              <a:rPr lang="en-US" sz="2200" dirty="0" err="1">
                <a:solidFill>
                  <a:srgbClr val="003300"/>
                </a:solidFill>
                <a:latin typeface="Calibri" pitchFamily="34" charset="0"/>
              </a:rPr>
              <a:t>Гимназије</a:t>
            </a:r>
            <a:r>
              <a:rPr lang="en-US" sz="2200" dirty="0">
                <a:solidFill>
                  <a:srgbClr val="003300"/>
                </a:solidFill>
                <a:latin typeface="Calibri" pitchFamily="34" charset="0"/>
              </a:rPr>
              <a:t> у </a:t>
            </a:r>
            <a:r>
              <a:rPr lang="en-US" sz="2200" dirty="0" err="1" smtClean="0">
                <a:solidFill>
                  <a:srgbClr val="003300"/>
                </a:solidFill>
                <a:latin typeface="Calibri" pitchFamily="34" charset="0"/>
              </a:rPr>
              <a:t>Бањалуци</a:t>
            </a:r>
            <a:r>
              <a:rPr lang="en-US" sz="2200" dirty="0" smtClean="0">
                <a:solidFill>
                  <a:srgbClr val="003300"/>
                </a:solidFill>
                <a:latin typeface="Calibri" pitchFamily="34" charset="0"/>
              </a:rPr>
              <a:t>.</a:t>
            </a:r>
            <a:endParaRPr lang="en-US" sz="2200" dirty="0">
              <a:solidFill>
                <a:srgbClr val="003300"/>
              </a:solidFill>
              <a:latin typeface="Calibri" pitchFamily="34" charset="0"/>
            </a:endParaRPr>
          </a:p>
          <a:p>
            <a:pPr marL="0" marR="0" lvl="0" indent="227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5240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b="1" dirty="0" smtClean="0">
                <a:solidFill>
                  <a:srgbClr val="003300"/>
                </a:solidFill>
              </a:rPr>
              <a:t>Закључци:</a:t>
            </a:r>
            <a:endParaRPr lang="en-US" sz="28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524000"/>
            <a:ext cx="8915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3300"/>
                </a:solidFill>
              </a:rPr>
              <a:t>У </a:t>
            </a:r>
            <a:r>
              <a:rPr lang="en-US" sz="2800" dirty="0" err="1">
                <a:solidFill>
                  <a:srgbClr val="003300"/>
                </a:solidFill>
              </a:rPr>
              <a:t>великом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броју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основних</a:t>
            </a:r>
            <a:r>
              <a:rPr lang="en-US" sz="2800" dirty="0">
                <a:solidFill>
                  <a:srgbClr val="003300"/>
                </a:solidFill>
              </a:rPr>
              <a:t> и </a:t>
            </a:r>
            <a:r>
              <a:rPr lang="en-US" sz="2800" dirty="0" err="1">
                <a:solidFill>
                  <a:srgbClr val="003300"/>
                </a:solidFill>
              </a:rPr>
              <a:t>средњих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школа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не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реализују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се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школска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такмичења</a:t>
            </a:r>
            <a:r>
              <a:rPr lang="en-US" sz="2800" dirty="0" smtClean="0">
                <a:solidFill>
                  <a:srgbClr val="003300"/>
                </a:solidFill>
              </a:rPr>
              <a:t>.</a:t>
            </a:r>
            <a:endParaRPr lang="sr-Cyrl-RS" sz="2800" dirty="0" smtClean="0">
              <a:solidFill>
                <a:srgbClr val="003300"/>
              </a:solidFill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800" dirty="0" err="1">
                <a:solidFill>
                  <a:srgbClr val="003300"/>
                </a:solidFill>
              </a:rPr>
              <a:t>Анализа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је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показала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велика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одступања</a:t>
            </a:r>
            <a:r>
              <a:rPr lang="en-US" sz="2800" dirty="0">
                <a:solidFill>
                  <a:srgbClr val="003300"/>
                </a:solidFill>
              </a:rPr>
              <a:t> у </a:t>
            </a:r>
            <a:r>
              <a:rPr lang="en-US" sz="2800" dirty="0" err="1">
                <a:solidFill>
                  <a:srgbClr val="003300"/>
                </a:solidFill>
              </a:rPr>
              <a:t>просјечном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постигнућу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ученика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појединих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регија</a:t>
            </a:r>
            <a:r>
              <a:rPr lang="en-US" sz="2800" dirty="0" smtClean="0">
                <a:solidFill>
                  <a:srgbClr val="003300"/>
                </a:solidFill>
              </a:rPr>
              <a:t>.</a:t>
            </a:r>
            <a:endParaRPr lang="sr-Cyrl-RS" sz="2800" dirty="0" smtClean="0">
              <a:solidFill>
                <a:srgbClr val="0033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sr-Cyrl-RS" sz="2800" dirty="0" smtClean="0">
                <a:solidFill>
                  <a:srgbClr val="003300"/>
                </a:solidFill>
              </a:rPr>
              <a:t>Н</a:t>
            </a:r>
            <a:r>
              <a:rPr lang="en-US" sz="2800" dirty="0" err="1" smtClean="0">
                <a:solidFill>
                  <a:srgbClr val="003300"/>
                </a:solidFill>
              </a:rPr>
              <a:t>аставници</a:t>
            </a:r>
            <a:r>
              <a:rPr lang="en-US" sz="2800" dirty="0">
                <a:solidFill>
                  <a:srgbClr val="003300"/>
                </a:solidFill>
              </a:rPr>
              <a:t>, </a:t>
            </a:r>
            <a:r>
              <a:rPr lang="en-US" sz="2800" dirty="0" err="1">
                <a:solidFill>
                  <a:srgbClr val="003300"/>
                </a:solidFill>
              </a:rPr>
              <a:t>ако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изузмемо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ентузијазам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малобројних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појединаца</a:t>
            </a:r>
            <a:r>
              <a:rPr lang="en-US" sz="2800" dirty="0">
                <a:solidFill>
                  <a:srgbClr val="003300"/>
                </a:solidFill>
              </a:rPr>
              <a:t>, </a:t>
            </a:r>
            <a:r>
              <a:rPr lang="en-US" sz="2800" dirty="0" err="1">
                <a:solidFill>
                  <a:srgbClr val="003300"/>
                </a:solidFill>
              </a:rPr>
              <a:t>немају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интерес</a:t>
            </a:r>
            <a:r>
              <a:rPr lang="en-US" sz="2800" dirty="0">
                <a:solidFill>
                  <a:srgbClr val="003300"/>
                </a:solidFill>
              </a:rPr>
              <a:t> </a:t>
            </a:r>
            <a:r>
              <a:rPr lang="sr-Cyrl-RS" sz="2800" dirty="0" smtClean="0">
                <a:solidFill>
                  <a:srgbClr val="003300"/>
                </a:solidFill>
              </a:rPr>
              <a:t>за припрему ученика за</a:t>
            </a:r>
            <a:r>
              <a:rPr lang="en-US" sz="2800" dirty="0" smtClean="0">
                <a:solidFill>
                  <a:srgbClr val="003300"/>
                </a:solidFill>
              </a:rPr>
              <a:t> </a:t>
            </a:r>
            <a:r>
              <a:rPr lang="en-US" sz="2800" dirty="0" err="1">
                <a:solidFill>
                  <a:srgbClr val="003300"/>
                </a:solidFill>
              </a:rPr>
              <a:t>такмичењима</a:t>
            </a:r>
            <a:r>
              <a:rPr lang="en-US" sz="2800" dirty="0">
                <a:solidFill>
                  <a:srgbClr val="003300"/>
                </a:solidFill>
              </a:rPr>
              <a:t>.</a:t>
            </a:r>
            <a:endParaRPr lang="en-US" sz="28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b="1" dirty="0" smtClean="0">
                <a:solidFill>
                  <a:srgbClr val="003300"/>
                </a:solidFill>
              </a:rPr>
              <a:t>Такмичења у Републици Срспкој: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34037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u="sng" dirty="0" smtClean="0"/>
              <a:t>Основци: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Ш</a:t>
            </a:r>
            <a:r>
              <a:rPr lang="sr-Cyrl-RS" sz="2400" dirty="0" smtClean="0"/>
              <a:t>колско,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О</a:t>
            </a:r>
            <a:r>
              <a:rPr lang="sr-Cyrl-RS" sz="2400" dirty="0" smtClean="0"/>
              <a:t>пштинско,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Р</a:t>
            </a:r>
            <a:r>
              <a:rPr lang="sr-Cyrl-RS" sz="2400" dirty="0" smtClean="0"/>
              <a:t>егионално,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Р</a:t>
            </a:r>
            <a:r>
              <a:rPr lang="sr-Cyrl-RS" sz="2400" dirty="0" smtClean="0"/>
              <a:t>епубличко,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ЈБХОИ,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Јуниорска балканијада,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Европска информатичка олимпијада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876800" y="3810000"/>
            <a:ext cx="410413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2400" u="sng" dirty="0" smtClean="0"/>
              <a:t>Средњошколци: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Ш</a:t>
            </a:r>
            <a:r>
              <a:rPr lang="sr-Cyrl-RS" sz="2400" dirty="0" smtClean="0"/>
              <a:t>колско,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Р</a:t>
            </a:r>
            <a:r>
              <a:rPr lang="sr-Cyrl-RS" sz="2400" dirty="0" smtClean="0"/>
              <a:t>егионално,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Р</a:t>
            </a:r>
            <a:r>
              <a:rPr lang="sr-Cyrl-RS" sz="2400" dirty="0" smtClean="0"/>
              <a:t>епубличко,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БХОИ,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Балканијада,</a:t>
            </a:r>
          </a:p>
          <a:p>
            <a:pPr marL="342900" indent="-342900">
              <a:buAutoNum type="arabicPeriod"/>
            </a:pPr>
            <a:r>
              <a:rPr lang="sr-Cyrl-BA" sz="2400" dirty="0" smtClean="0"/>
              <a:t>Информатичка олимпијада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5240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b="1" dirty="0" smtClean="0">
                <a:solidFill>
                  <a:srgbClr val="003300"/>
                </a:solidFill>
              </a:rPr>
              <a:t>Такмичење ученика основних школа</a:t>
            </a:r>
            <a:endParaRPr lang="en-US" sz="28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1" y="1295400"/>
          <a:ext cx="8153399" cy="4944305"/>
        </p:xfrm>
        <a:graphic>
          <a:graphicData uri="http://schemas.openxmlformats.org/drawingml/2006/table">
            <a:tbl>
              <a:tblPr/>
              <a:tblGrid>
                <a:gridCol w="1447799"/>
                <a:gridCol w="2917152"/>
                <a:gridCol w="511848"/>
                <a:gridCol w="533400"/>
                <a:gridCol w="533400"/>
                <a:gridCol w="533400"/>
                <a:gridCol w="1676400"/>
              </a:tblGrid>
              <a:tr h="609600">
                <a:tc rowSpan="2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Бр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школа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у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којима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је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није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реализовано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такмичење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ученика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разредима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8615">
                <a:tc vMerge="1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12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69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69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8.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69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9.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8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35/11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44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208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37/10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65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60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233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Добој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27/8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108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Семберија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15/3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55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Бирач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13/2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61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Сара.-ром</a:t>
                      </a: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15/3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81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Херцегов.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7/3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28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3390" indent="-22669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148/40</a:t>
                      </a:r>
                      <a:endParaRPr lang="sr-Cyrl-RS" sz="2000" b="1" dirty="0" smtClean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453390" indent="-2266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Calibri"/>
                          <a:cs typeface="Times New Roman"/>
                        </a:rPr>
                        <a:t>(79,14%/</a:t>
                      </a:r>
                      <a:r>
                        <a:rPr lang="en-US" sz="20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20,85%</a:t>
                      </a:r>
                      <a:r>
                        <a:rPr lang="sr-Cyrl-RS" sz="20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85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48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774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3048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b="1" dirty="0" smtClean="0">
                <a:solidFill>
                  <a:srgbClr val="003300"/>
                </a:solidFill>
              </a:rPr>
              <a:t>Школска такмичења </a:t>
            </a:r>
            <a:r>
              <a:rPr lang="sr-Cyrl-RS" sz="2400" dirty="0" smtClean="0">
                <a:solidFill>
                  <a:srgbClr val="003300"/>
                </a:solidFill>
              </a:rPr>
              <a:t>- број ученика који је учествовао на такмичењима приказан по регијама </a:t>
            </a:r>
            <a:endParaRPr lang="en-US" sz="24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457200"/>
            <a:ext cx="762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000" dirty="0" smtClean="0">
                <a:solidFill>
                  <a:srgbClr val="003300"/>
                </a:solidFill>
              </a:rPr>
              <a:t>Само у једној основној школи ЈУ “Бранко Ћопић” у Приједору наставница </a:t>
            </a:r>
            <a:r>
              <a:rPr lang="en-US" sz="2000" dirty="0" err="1">
                <a:solidFill>
                  <a:srgbClr val="003300"/>
                </a:solidFill>
              </a:rPr>
              <a:t>организаовала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је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школско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такмичење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за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ученике</a:t>
            </a:r>
            <a:r>
              <a:rPr lang="en-US" sz="2000" dirty="0">
                <a:solidFill>
                  <a:srgbClr val="003300"/>
                </a:solidFill>
              </a:rPr>
              <a:t> VI </a:t>
            </a:r>
            <a:r>
              <a:rPr lang="en-US" sz="2000" dirty="0" err="1">
                <a:solidFill>
                  <a:srgbClr val="003300"/>
                </a:solidFill>
              </a:rPr>
              <a:t>разреда</a:t>
            </a:r>
            <a:r>
              <a:rPr lang="en-US" sz="2000" dirty="0">
                <a:solidFill>
                  <a:srgbClr val="003300"/>
                </a:solidFill>
              </a:rPr>
              <a:t>, </a:t>
            </a:r>
            <a:r>
              <a:rPr lang="en-US" sz="2000" dirty="0" err="1">
                <a:solidFill>
                  <a:srgbClr val="003300"/>
                </a:solidFill>
              </a:rPr>
              <a:t>на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којем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је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учествовало</a:t>
            </a:r>
            <a:r>
              <a:rPr lang="en-US" sz="2000" dirty="0">
                <a:solidFill>
                  <a:srgbClr val="003300"/>
                </a:solidFill>
              </a:rPr>
              <a:t> 15 </a:t>
            </a:r>
            <a:r>
              <a:rPr lang="en-US" sz="2000" dirty="0" err="1">
                <a:solidFill>
                  <a:srgbClr val="003300"/>
                </a:solidFill>
              </a:rPr>
              <a:t>ученика</a:t>
            </a:r>
            <a:r>
              <a:rPr lang="en-US" sz="2000" dirty="0">
                <a:solidFill>
                  <a:srgbClr val="003300"/>
                </a:solidFill>
              </a:rPr>
              <a:t>, </a:t>
            </a:r>
            <a:r>
              <a:rPr lang="en-US" sz="2000" dirty="0" err="1">
                <a:solidFill>
                  <a:srgbClr val="003300"/>
                </a:solidFill>
              </a:rPr>
              <a:t>те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за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ученике</a:t>
            </a:r>
            <a:r>
              <a:rPr lang="en-US" sz="2000" dirty="0">
                <a:solidFill>
                  <a:srgbClr val="003300"/>
                </a:solidFill>
              </a:rPr>
              <a:t> VII </a:t>
            </a:r>
            <a:r>
              <a:rPr lang="en-US" sz="2000" dirty="0" err="1">
                <a:solidFill>
                  <a:srgbClr val="003300"/>
                </a:solidFill>
              </a:rPr>
              <a:t>разреда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на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којем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је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учествовало</a:t>
            </a:r>
            <a:r>
              <a:rPr lang="en-US" sz="2000" dirty="0">
                <a:solidFill>
                  <a:srgbClr val="003300"/>
                </a:solidFill>
              </a:rPr>
              <a:t> 11 </a:t>
            </a:r>
            <a:r>
              <a:rPr lang="en-US" sz="2000" dirty="0" err="1">
                <a:solidFill>
                  <a:srgbClr val="003300"/>
                </a:solidFill>
              </a:rPr>
              <a:t>ученика</a:t>
            </a:r>
            <a:r>
              <a:rPr lang="en-US" sz="2000" dirty="0">
                <a:solidFill>
                  <a:srgbClr val="003300"/>
                </a:solidFill>
              </a:rPr>
              <a:t>. </a:t>
            </a:r>
            <a:r>
              <a:rPr lang="en-US" sz="2000" dirty="0" err="1">
                <a:solidFill>
                  <a:srgbClr val="003300"/>
                </a:solidFill>
              </a:rPr>
              <a:t>Ученици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су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рјешавали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задатке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који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су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се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односили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на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градиво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из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основа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информатике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за</a:t>
            </a:r>
            <a:r>
              <a:rPr lang="en-US" sz="2000" dirty="0">
                <a:solidFill>
                  <a:srgbClr val="003300"/>
                </a:solidFill>
              </a:rPr>
              <a:t> VI </a:t>
            </a:r>
            <a:r>
              <a:rPr lang="en-US" sz="2000" dirty="0" err="1">
                <a:solidFill>
                  <a:srgbClr val="003300"/>
                </a:solidFill>
              </a:rPr>
              <a:t>односно</a:t>
            </a:r>
            <a:r>
              <a:rPr lang="en-US" sz="2000" dirty="0">
                <a:solidFill>
                  <a:srgbClr val="003300"/>
                </a:solidFill>
              </a:rPr>
              <a:t> VII </a:t>
            </a:r>
            <a:r>
              <a:rPr lang="en-US" sz="2000" dirty="0" err="1">
                <a:solidFill>
                  <a:srgbClr val="003300"/>
                </a:solidFill>
              </a:rPr>
              <a:t>разред</a:t>
            </a:r>
            <a:r>
              <a:rPr lang="en-US" sz="2000" dirty="0">
                <a:solidFill>
                  <a:srgbClr val="003300"/>
                </a:solidFill>
              </a:rPr>
              <a:t>, а </a:t>
            </a:r>
            <a:r>
              <a:rPr lang="en-US" sz="2000" dirty="0" err="1">
                <a:solidFill>
                  <a:srgbClr val="003300"/>
                </a:solidFill>
              </a:rPr>
              <a:t>које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је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>
                <a:solidFill>
                  <a:srgbClr val="003300"/>
                </a:solidFill>
              </a:rPr>
              <a:t>припремила</a:t>
            </a:r>
            <a:r>
              <a:rPr lang="en-US" sz="2000" dirty="0">
                <a:solidFill>
                  <a:srgbClr val="003300"/>
                </a:solidFill>
              </a:rPr>
              <a:t> </a:t>
            </a:r>
            <a:r>
              <a:rPr lang="en-US" sz="2000" dirty="0" err="1" smtClean="0">
                <a:solidFill>
                  <a:srgbClr val="003300"/>
                </a:solidFill>
              </a:rPr>
              <a:t>наставница</a:t>
            </a:r>
            <a:r>
              <a:rPr lang="en-US" sz="2000" dirty="0" smtClean="0">
                <a:solidFill>
                  <a:srgbClr val="003300"/>
                </a:solidFill>
              </a:rPr>
              <a:t>. </a:t>
            </a:r>
            <a:endParaRPr lang="en-US" sz="2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143000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400" b="1" dirty="0" smtClean="0">
                <a:solidFill>
                  <a:srgbClr val="003300"/>
                </a:solidFill>
              </a:rPr>
              <a:t>Општинско такмичења </a:t>
            </a:r>
            <a:r>
              <a:rPr lang="sr-Cyrl-RS" sz="2400" dirty="0" smtClean="0">
                <a:solidFill>
                  <a:srgbClr val="003300"/>
                </a:solidFill>
              </a:rPr>
              <a:t>- </a:t>
            </a:r>
            <a:r>
              <a:rPr lang="en-US" sz="2400" dirty="0" err="1" smtClean="0">
                <a:solidFill>
                  <a:srgbClr val="003300"/>
                </a:solidFill>
              </a:rPr>
              <a:t>реализована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су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према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Календару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такмичења</a:t>
            </a:r>
            <a:r>
              <a:rPr lang="en-US" sz="2400" dirty="0">
                <a:solidFill>
                  <a:srgbClr val="003300"/>
                </a:solidFill>
              </a:rPr>
              <a:t>, 3. </a:t>
            </a:r>
            <a:r>
              <a:rPr lang="en-US" sz="2400" dirty="0" err="1">
                <a:solidFill>
                  <a:srgbClr val="003300"/>
                </a:solidFill>
              </a:rPr>
              <a:t>марта</a:t>
            </a:r>
            <a:r>
              <a:rPr lang="en-US" sz="2400" dirty="0">
                <a:solidFill>
                  <a:srgbClr val="003300"/>
                </a:solidFill>
              </a:rPr>
              <a:t> 2018. </a:t>
            </a:r>
            <a:r>
              <a:rPr lang="en-US" sz="2400" dirty="0" err="1">
                <a:solidFill>
                  <a:srgbClr val="003300"/>
                </a:solidFill>
              </a:rPr>
              <a:t>године</a:t>
            </a:r>
            <a:r>
              <a:rPr lang="en-US" sz="2400" dirty="0">
                <a:solidFill>
                  <a:srgbClr val="003300"/>
                </a:solidFill>
              </a:rPr>
              <a:t>. </a:t>
            </a:r>
            <a:r>
              <a:rPr lang="en-US" sz="2400" dirty="0" err="1">
                <a:solidFill>
                  <a:srgbClr val="003300"/>
                </a:solidFill>
              </a:rPr>
              <a:t>Изузетак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је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општина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Нови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Град</a:t>
            </a:r>
            <a:r>
              <a:rPr lang="en-US" sz="2400" dirty="0">
                <a:solidFill>
                  <a:srgbClr val="003300"/>
                </a:solidFill>
              </a:rPr>
              <a:t> у </a:t>
            </a:r>
            <a:r>
              <a:rPr lang="en-US" sz="2400" dirty="0" err="1">
                <a:solidFill>
                  <a:srgbClr val="003300"/>
                </a:solidFill>
              </a:rPr>
              <a:t>којој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због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елементарних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непогода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општинско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такмичење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није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могло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бити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реализовано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према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плану</a:t>
            </a:r>
            <a:r>
              <a:rPr lang="en-US" sz="2400" dirty="0">
                <a:solidFill>
                  <a:srgbClr val="003300"/>
                </a:solidFill>
              </a:rPr>
              <a:t>, </a:t>
            </a:r>
            <a:r>
              <a:rPr lang="en-US" sz="2400" dirty="0" err="1">
                <a:solidFill>
                  <a:srgbClr val="003300"/>
                </a:solidFill>
              </a:rPr>
              <a:t>већ</a:t>
            </a:r>
            <a:r>
              <a:rPr lang="en-US" sz="2400" dirty="0">
                <a:solidFill>
                  <a:srgbClr val="003300"/>
                </a:solidFill>
              </a:rPr>
              <a:t> </a:t>
            </a:r>
            <a:r>
              <a:rPr lang="en-US" sz="2400" dirty="0" err="1">
                <a:solidFill>
                  <a:srgbClr val="003300"/>
                </a:solidFill>
              </a:rPr>
              <a:t>накнадно</a:t>
            </a:r>
            <a:r>
              <a:rPr lang="en-US" sz="2400" dirty="0">
                <a:solidFill>
                  <a:srgbClr val="003300"/>
                </a:solidFill>
              </a:rPr>
              <a:t> 15. </a:t>
            </a:r>
            <a:r>
              <a:rPr lang="en-US" sz="2400" dirty="0" err="1">
                <a:solidFill>
                  <a:srgbClr val="003300"/>
                </a:solidFill>
              </a:rPr>
              <a:t>марта</a:t>
            </a:r>
            <a:r>
              <a:rPr lang="en-US" sz="2400" dirty="0">
                <a:solidFill>
                  <a:srgbClr val="00330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76400" y="1295400"/>
          <a:ext cx="5236247" cy="4912890"/>
        </p:xfrm>
        <a:graphic>
          <a:graphicData uri="http://schemas.openxmlformats.org/drawingml/2006/table">
            <a:tbl>
              <a:tblPr/>
              <a:tblGrid>
                <a:gridCol w="1447799"/>
                <a:gridCol w="511848"/>
                <a:gridCol w="533400"/>
                <a:gridCol w="533400"/>
                <a:gridCol w="533400"/>
                <a:gridCol w="1676400"/>
              </a:tblGrid>
              <a:tr h="609600">
                <a:tc rowSpan="2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Регија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Број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ученика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разредима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8615">
                <a:tc vMerge="1">
                  <a:txBody>
                    <a:bodyPr/>
                    <a:lstStyle/>
                    <a:p>
                      <a:pPr marL="453390" indent="-22669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12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69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7.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69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8.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699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9.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78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Приједор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en-US" sz="1600" b="0" dirty="0">
                        <a:solidFill>
                          <a:srgbClr val="00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600" b="0" dirty="0">
                        <a:solidFill>
                          <a:srgbClr val="00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1600" b="0" dirty="0">
                        <a:solidFill>
                          <a:srgbClr val="00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en-US" sz="1600" b="0" dirty="0">
                        <a:solidFill>
                          <a:srgbClr val="00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00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600" b="0" dirty="0">
                        <a:solidFill>
                          <a:srgbClr val="00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Бањалука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0</a:t>
                      </a:r>
                      <a:endParaRPr lang="en-US" sz="1800" b="0" dirty="0">
                        <a:solidFill>
                          <a:srgbClr val="0033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1</a:t>
                      </a:r>
                      <a:endParaRPr lang="en-US" sz="1800" b="0" dirty="0">
                        <a:solidFill>
                          <a:srgbClr val="0033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12</a:t>
                      </a:r>
                      <a:endParaRPr lang="en-US" sz="1800" b="0" dirty="0">
                        <a:solidFill>
                          <a:srgbClr val="0033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43</a:t>
                      </a:r>
                      <a:endParaRPr lang="en-US" sz="1800" b="0" dirty="0">
                        <a:solidFill>
                          <a:srgbClr val="0033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56</a:t>
                      </a:r>
                      <a:endParaRPr lang="en-US" sz="1800" b="0" dirty="0">
                        <a:solidFill>
                          <a:srgbClr val="0033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Добој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34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46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Семберија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Бирач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25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Сара.-ром</a:t>
                      </a: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28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34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2438" indent="-45243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Херцегов.</a:t>
                      </a:r>
                      <a:endParaRPr lang="en-US" sz="2000" b="1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19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sr-Cyrl-RS" sz="2000" b="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b="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615">
                <a:tc>
                  <a:txBody>
                    <a:bodyPr/>
                    <a:lstStyle/>
                    <a:p>
                      <a:pPr marL="453390" indent="-226695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Укупно</a:t>
                      </a:r>
                      <a:r>
                        <a:rPr lang="sr-Cyrl-RS" sz="2000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: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54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179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2438" indent="-452438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r-Cyrl-RS" sz="2000" b="1" dirty="0" smtClean="0">
                          <a:solidFill>
                            <a:srgbClr val="003300"/>
                          </a:solidFill>
                          <a:latin typeface="+mn-lt"/>
                          <a:ea typeface="Calibri"/>
                          <a:cs typeface="Times New Roman"/>
                        </a:rPr>
                        <a:t>238</a:t>
                      </a:r>
                      <a:endParaRPr lang="en-US" sz="2000" dirty="0">
                        <a:solidFill>
                          <a:srgbClr val="0033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6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3048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>
                <a:solidFill>
                  <a:srgbClr val="003300"/>
                </a:solidFill>
              </a:rPr>
              <a:t>Број ученика који је учествовао на општинским такмичењима приказан по регијама </a:t>
            </a:r>
            <a:endParaRPr lang="en-US" sz="24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28600" y="1172780"/>
            <a:ext cx="8382000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r-Cyrl-R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Oпштинско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такмичење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реализовано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58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општинa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sr-Cyrl-RS" sz="2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sr-Cyrl-RS" sz="2400" dirty="0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sr-Cyrl-RS" sz="2400" dirty="0" smtClean="0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честововало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укупно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238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ученика</a:t>
            </a:r>
            <a:r>
              <a:rPr lang="sr-Cyrl-RS" sz="2400" dirty="0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sr-Cyrl-RS" sz="2400" dirty="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sr-Cyrl-RS" sz="2400" b="0" i="0" u="none" strike="noStrike" cap="none" normalizeH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општинама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чијој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тeриторији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постоји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једна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школа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такмичење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реализовано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под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надзором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наставника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основа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информатике</a:t>
            </a:r>
            <a:r>
              <a:rPr lang="sr-Cyrl-RS" sz="2400" dirty="0" smtClean="0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Изузетак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школа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ЈУ ОШ „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Вук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Караџић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“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из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општине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Језеро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која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такмичење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реализовала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сарадњи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школама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из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Шипова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 ЈУ ОШ „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Немања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Влатковић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''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из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Шипово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реализовано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међуопштинско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такмичење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1803</Words>
  <Application>Microsoft Office PowerPoint</Application>
  <PresentationFormat>On-screen Show (4:3)</PresentationFormat>
  <Paragraphs>689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РЕАЛИЗАЦИЈА ТАКМИЧЕЊА УЧЕНИКА ОСНОВНИХ И СРЕДЊИХ ШКОЛА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Republicki pedagoski zavod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РЕАЛИЗАЦИЈА ТАКМИЧЕЊА УЧЕНИКА ОСНОВНИХ И СРЕДЊИХ ШКОЛА</dc:title>
  <dc:creator>Aleksandra Stankovic</dc:creator>
  <cp:lastModifiedBy>Aleksandra Stankovic</cp:lastModifiedBy>
  <cp:revision>55</cp:revision>
  <dcterms:created xsi:type="dcterms:W3CDTF">2018-07-19T07:13:53Z</dcterms:created>
  <dcterms:modified xsi:type="dcterms:W3CDTF">2018-07-23T11:26:15Z</dcterms:modified>
</cp:coreProperties>
</file>