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2" r:id="rId4"/>
    <p:sldId id="275" r:id="rId5"/>
    <p:sldId id="276" r:id="rId6"/>
    <p:sldId id="277" r:id="rId7"/>
    <p:sldId id="273" r:id="rId8"/>
    <p:sldId id="278" r:id="rId9"/>
    <p:sldId id="280" r:id="rId10"/>
    <p:sldId id="281" r:id="rId11"/>
    <p:sldId id="283" r:id="rId12"/>
    <p:sldId id="284" r:id="rId13"/>
    <p:sldId id="285" r:id="rId14"/>
    <p:sldId id="28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1981199"/>
          </a:xfrm>
        </p:spPr>
        <p:txBody>
          <a:bodyPr>
            <a:normAutofit/>
          </a:bodyPr>
          <a:lstStyle/>
          <a:p>
            <a:pPr algn="ctr"/>
            <a:r>
              <a:rPr lang="sr-Cyrl-BA" dirty="0" smtClean="0"/>
              <a:t>ДАН ПЛАНЕТЕ зЕМЉЕ</a:t>
            </a:r>
            <a:r>
              <a:rPr lang="sr-Latn-BA" dirty="0" smtClean="0"/>
              <a:t/>
            </a:r>
            <a:br>
              <a:rPr lang="sr-Latn-BA" dirty="0" smtClean="0"/>
            </a:br>
            <a:r>
              <a:rPr lang="sr-Cyrl-BA" dirty="0" smtClean="0"/>
              <a:t>-рад на пројекту</a:t>
            </a:r>
            <a:br>
              <a:rPr lang="sr-Cyrl-BA" dirty="0" smtClean="0"/>
            </a:b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4419600"/>
            <a:ext cx="4572000" cy="2209800"/>
          </a:xfrm>
        </p:spPr>
        <p:txBody>
          <a:bodyPr>
            <a:normAutofit/>
          </a:bodyPr>
          <a:lstStyle/>
          <a:p>
            <a:r>
              <a:rPr lang="sr-Latn-BA" dirty="0" smtClean="0"/>
              <a:t>O</a:t>
            </a:r>
            <a:r>
              <a:rPr lang="sr-Cyrl-BA" dirty="0" smtClean="0"/>
              <a:t>Ш “Вук Караџић” Нови </a:t>
            </a:r>
            <a:r>
              <a:rPr lang="sr-Cyrl-BA" dirty="0" smtClean="0"/>
              <a:t>Град</a:t>
            </a:r>
            <a:endParaRPr lang="sr-Cyrl-BA" dirty="0" smtClean="0"/>
          </a:p>
          <a:p>
            <a:r>
              <a:rPr lang="sr-Cyrl-BA" dirty="0" smtClean="0"/>
              <a:t>Школска 2016/17. </a:t>
            </a:r>
            <a:r>
              <a:rPr lang="sr-Cyrl-BA" smtClean="0"/>
              <a:t>година</a:t>
            </a:r>
            <a:endParaRPr lang="sr-Cyrl-BA" dirty="0" smtClean="0"/>
          </a:p>
          <a:p>
            <a:r>
              <a:rPr lang="sr-Cyrl-BA" dirty="0" smtClean="0"/>
              <a:t>Наставник: Јелена Остојић</a:t>
            </a:r>
          </a:p>
          <a:p>
            <a:r>
              <a:rPr lang="sr-Cyrl-BA" dirty="0" smtClean="0"/>
              <a:t>Разред и одјељење: </a:t>
            </a:r>
            <a:r>
              <a:rPr lang="sr-Latn-BA" dirty="0" smtClean="0"/>
              <a:t>V</a:t>
            </a:r>
            <a:r>
              <a:rPr lang="sr-Cyrl-BA" dirty="0" smtClean="0"/>
              <a:t> 3</a:t>
            </a:r>
            <a:endParaRPr lang="sr-Latn-BA" dirty="0"/>
          </a:p>
        </p:txBody>
      </p:sp>
      <p:pic>
        <p:nvPicPr>
          <p:cNvPr id="5" name="Picture 8" descr="ozonska rupa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6356" y="1904999"/>
            <a:ext cx="3818244" cy="28647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5791200"/>
          </a:xfrm>
        </p:spPr>
        <p:txBody>
          <a:bodyPr>
            <a:normAutofit fontScale="70000" lnSpcReduction="20000"/>
          </a:bodyPr>
          <a:lstStyle/>
          <a:p>
            <a:endParaRPr lang="sr-Cyrl-BA" dirty="0" smtClean="0"/>
          </a:p>
          <a:p>
            <a:r>
              <a:rPr lang="sr-Latn-BA" sz="2600" b="1" u="sng" dirty="0" smtClean="0"/>
              <a:t>8</a:t>
            </a:r>
            <a:r>
              <a:rPr lang="sr-Cyrl-BA" sz="2600" b="1" u="sng" dirty="0" smtClean="0"/>
              <a:t>. час  - сриједа 19.4.2017.</a:t>
            </a:r>
            <a:r>
              <a:rPr lang="sr-Cyrl-CS" sz="2600" b="1" u="sng" dirty="0" smtClean="0"/>
              <a:t>  - </a:t>
            </a:r>
            <a:r>
              <a:rPr lang="sr-Cyrl-BA" sz="2600" b="1" u="sng" dirty="0" smtClean="0"/>
              <a:t>Познавање природе</a:t>
            </a:r>
            <a:endParaRPr lang="sr-Cyrl-CS" sz="2600" b="1" u="sng" dirty="0" smtClean="0"/>
          </a:p>
          <a:p>
            <a:r>
              <a:rPr lang="sr-Cyrl-CS" sz="2600" b="1" dirty="0" smtClean="0"/>
              <a:t>Наставна тема: </a:t>
            </a:r>
            <a:r>
              <a:rPr lang="sr-Cyrl-CS" sz="2600" dirty="0" smtClean="0"/>
              <a:t>Животне заједнице</a:t>
            </a:r>
          </a:p>
          <a:p>
            <a:r>
              <a:rPr lang="sr-Cyrl-CS" sz="2600" b="1" dirty="0" smtClean="0"/>
              <a:t>Наставна јединица: Парк и цвијетњак</a:t>
            </a:r>
          </a:p>
          <a:p>
            <a:pPr lvl="0"/>
            <a:r>
              <a:rPr lang="sr-Cyrl-CS" sz="2600" b="1" dirty="0" smtClean="0"/>
              <a:t>Исходи часа: </a:t>
            </a:r>
            <a:r>
              <a:rPr lang="sr-Cyrl-CS" sz="2600" dirty="0" smtClean="0"/>
              <a:t>Ученик  треба  да разликује и именује парк и цвијетњак,</a:t>
            </a:r>
            <a:endParaRPr lang="sr-Latn-BA" sz="2600" dirty="0" smtClean="0"/>
          </a:p>
          <a:p>
            <a:pPr lvl="0">
              <a:buNone/>
            </a:pPr>
            <a:r>
              <a:rPr lang="sr-Cyrl-CS" sz="2600" dirty="0" smtClean="0"/>
              <a:t>      објасни услове живота у парку и цвијетњаку,</a:t>
            </a:r>
            <a:r>
              <a:rPr lang="sr-Cyrl-BA" sz="2600" dirty="0" smtClean="0"/>
              <a:t> </a:t>
            </a:r>
            <a:r>
              <a:rPr lang="sr-Cyrl-CS" sz="2600" dirty="0" smtClean="0"/>
              <a:t>наброји и разликује биљке у парку и цвијетњаку, </a:t>
            </a:r>
            <a:r>
              <a:rPr lang="sr-Cyrl-BA" sz="2600" dirty="0" smtClean="0"/>
              <a:t> </a:t>
            </a:r>
            <a:r>
              <a:rPr lang="sr-Cyrl-CS" sz="2600" dirty="0" smtClean="0"/>
              <a:t>објасни међусобне односе и утицаје биљака и животиња у  парку и цвијетњаку,објасни  како се одржавају и штите паркови и цвијетњаци, објасни значај оплемењивања животне средине..</a:t>
            </a:r>
            <a:endParaRPr lang="sr-Latn-BA" sz="2600" dirty="0" smtClean="0"/>
          </a:p>
          <a:p>
            <a:r>
              <a:rPr lang="sr-Cyrl-CS" sz="2600" b="1" u="sng" dirty="0" smtClean="0"/>
              <a:t>Ток часа:</a:t>
            </a:r>
          </a:p>
          <a:p>
            <a:r>
              <a:rPr lang="sr-Cyrl-CS" sz="2600" b="1" dirty="0" smtClean="0"/>
              <a:t>Уводни дио часа: </a:t>
            </a:r>
            <a:r>
              <a:rPr lang="sr-Cyrl-CS" sz="2600" dirty="0" smtClean="0"/>
              <a:t>Понављање онога што смо научили о парку и цвијетњаку прошли час (то  су култивисане животне заједнице, ко о њима брине, која је разлика између њих...)</a:t>
            </a:r>
          </a:p>
          <a:p>
            <a:r>
              <a:rPr lang="sr-Cyrl-CS" sz="2600" b="1" dirty="0" smtClean="0"/>
              <a:t>Главни дио часа:  </a:t>
            </a:r>
            <a:r>
              <a:rPr lang="sr-Cyrl-CS" sz="2600" dirty="0" smtClean="0"/>
              <a:t>Настављамо разговор именујући биљке у парку и цвијетњаку, како оне утичу једне на друге,  Показујем ученицима слике још неких биљака које расту у цвијетњацима, они наводе које још биљке познају (које прве цвјетају, које дуго цвјетају...) Које животиње су становници парка или цвјетњака?</a:t>
            </a:r>
          </a:p>
          <a:p>
            <a:r>
              <a:rPr lang="sr-Cyrl-CS" sz="2600" b="1" dirty="0" smtClean="0"/>
              <a:t>Завршни дио часа: </a:t>
            </a:r>
            <a:r>
              <a:rPr lang="sr-Cyrl-CS" sz="2600" dirty="0" smtClean="0"/>
              <a:t>Разговор са ученицима о парку и биљкама које расту у њему и ово користимо да би добили идеју за израду сцене на сутрашњем часу ликовне културе. </a:t>
            </a:r>
          </a:p>
          <a:p>
            <a:endParaRPr lang="sr-Cyrl-BA" sz="2300" dirty="0" smtClean="0"/>
          </a:p>
          <a:p>
            <a:endParaRPr lang="sr-Cyrl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172200"/>
          </a:xfrm>
        </p:spPr>
        <p:txBody>
          <a:bodyPr>
            <a:normAutofit fontScale="25000" lnSpcReduction="20000"/>
          </a:bodyPr>
          <a:lstStyle/>
          <a:p>
            <a:endParaRPr lang="sr-Cyrl-BA" dirty="0" smtClean="0"/>
          </a:p>
          <a:p>
            <a:r>
              <a:rPr lang="sr-Cyrl-BA" sz="7200" b="1" u="sng" dirty="0" smtClean="0"/>
              <a:t>9. час  - сриједа 19. 4. 2017. – Музичка култура</a:t>
            </a:r>
            <a:endParaRPr lang="sr-Latn-BA" sz="7200" b="1" u="sng" dirty="0" smtClean="0"/>
          </a:p>
          <a:p>
            <a:pPr lvl="0"/>
            <a:r>
              <a:rPr lang="sr-Cyrl-BA" sz="7200" b="1" dirty="0" smtClean="0"/>
              <a:t>Наставна тема</a:t>
            </a:r>
            <a:r>
              <a:rPr lang="sr-Cyrl-BA" sz="7200" dirty="0" smtClean="0"/>
              <a:t>: Извођење </a:t>
            </a:r>
            <a:r>
              <a:rPr lang="ru-RU" sz="7200" dirty="0" smtClean="0"/>
              <a:t>музике: пјевање, свирање, покрет и увођење у основе музичке писмености</a:t>
            </a:r>
            <a:endParaRPr lang="sr-Latn-BA" sz="7200" dirty="0" smtClean="0"/>
          </a:p>
          <a:p>
            <a:r>
              <a:rPr lang="sr-Cyrl-BA" sz="7200" b="1" dirty="0" smtClean="0"/>
              <a:t>Наставна јединица: Увјежбавање научених пјесама</a:t>
            </a:r>
            <a:endParaRPr lang="sr-Latn-BA" sz="7200" b="1" dirty="0" smtClean="0"/>
          </a:p>
          <a:p>
            <a:r>
              <a:rPr lang="sr-Cyrl-BA" sz="7200" b="1" dirty="0" smtClean="0"/>
              <a:t>Исходи часа:  </a:t>
            </a:r>
            <a:r>
              <a:rPr lang="sr-Cyrl-BA" sz="7200" dirty="0" smtClean="0"/>
              <a:t>ученик треба да развије глас, осјећај за ритам, музички слух, памћење , љубав према музици.</a:t>
            </a:r>
          </a:p>
          <a:p>
            <a:endParaRPr lang="sr-Cyrl-BA" sz="7200" b="1" dirty="0" smtClean="0"/>
          </a:p>
          <a:p>
            <a:r>
              <a:rPr lang="sr-Cyrl-BA" sz="7200" b="1" u="sng" dirty="0" smtClean="0"/>
              <a:t>Ток часа: </a:t>
            </a:r>
          </a:p>
          <a:p>
            <a:r>
              <a:rPr lang="sr-Cyrl-BA" sz="7200" b="1" dirty="0" smtClean="0"/>
              <a:t>Уводни дио: </a:t>
            </a:r>
            <a:r>
              <a:rPr lang="sr-Cyrl-BA" sz="7200" dirty="0" smtClean="0"/>
              <a:t>Понављање пјесама које смо учили и припремали за игроказ: “Ласте” и “Парк нам блиста, парк нам пјева”.</a:t>
            </a:r>
          </a:p>
          <a:p>
            <a:endParaRPr lang="sr-Cyrl-BA" sz="7200" dirty="0" smtClean="0"/>
          </a:p>
          <a:p>
            <a:r>
              <a:rPr lang="sr-Cyrl-BA" sz="7200" b="1" dirty="0" smtClean="0"/>
              <a:t>Главни дио часа: </a:t>
            </a:r>
            <a:r>
              <a:rPr lang="sr-Cyrl-BA" sz="7200" dirty="0" smtClean="0"/>
              <a:t>Пјевање пјесама уз плесне покрете (понављање по два пута свака пјесма)</a:t>
            </a:r>
          </a:p>
          <a:p>
            <a:pPr>
              <a:buNone/>
            </a:pPr>
            <a:endParaRPr lang="sr-Cyrl-BA" sz="7200" b="1" dirty="0" smtClean="0"/>
          </a:p>
          <a:p>
            <a:r>
              <a:rPr lang="sr-Cyrl-BA" sz="7200" dirty="0" smtClean="0"/>
              <a:t>Слушање “Финале” из Карневала животиња Камиј Сен Санс. </a:t>
            </a:r>
            <a:endParaRPr lang="sr-Cyrl-BA" sz="7200" b="1" dirty="0" smtClean="0"/>
          </a:p>
          <a:p>
            <a:r>
              <a:rPr lang="sr-Cyrl-BA" sz="7200" dirty="0" smtClean="0"/>
              <a:t>Након првог слушања  разговор о слушаној композицији – темпо и динамика.</a:t>
            </a:r>
          </a:p>
          <a:p>
            <a:r>
              <a:rPr lang="sr-Cyrl-BA" sz="7200" dirty="0" smtClean="0"/>
              <a:t>Друго слушање – препознавање инструмената.</a:t>
            </a:r>
          </a:p>
          <a:p>
            <a:endParaRPr lang="sr-Cyrl-BA" sz="7200" b="1" dirty="0" smtClean="0"/>
          </a:p>
          <a:p>
            <a:r>
              <a:rPr lang="sr-Cyrl-BA" sz="7200" b="1" dirty="0" smtClean="0"/>
              <a:t>Завршни дио часа</a:t>
            </a:r>
            <a:r>
              <a:rPr lang="sr-Cyrl-BA" sz="7200" dirty="0" smtClean="0"/>
              <a:t>: Треће слушање  - Импровизација покрета уз музику.</a:t>
            </a:r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endParaRPr lang="sr-Latn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25000" lnSpcReduction="20000"/>
          </a:bodyPr>
          <a:lstStyle/>
          <a:p>
            <a:endParaRPr lang="sr-Cyrl-BA" dirty="0" smtClean="0"/>
          </a:p>
          <a:p>
            <a:r>
              <a:rPr lang="sr-Cyrl-BA" sz="7200" b="1" u="sng" dirty="0" smtClean="0"/>
              <a:t>10. и 11.  час – четвртак 20.4.2017.  - Ликовна култура</a:t>
            </a:r>
            <a:endParaRPr lang="sr-Cyrl-CS" sz="7200" b="1" u="sng" dirty="0" smtClean="0"/>
          </a:p>
          <a:p>
            <a:r>
              <a:rPr lang="sr-Cyrl-CS" sz="7200" b="1" dirty="0" smtClean="0"/>
              <a:t>Наставна тема: </a:t>
            </a:r>
            <a:r>
              <a:rPr lang="sr-Cyrl-CS" sz="7200" dirty="0" smtClean="0"/>
              <a:t>Амбијент/сценски простор</a:t>
            </a:r>
          </a:p>
          <a:p>
            <a:r>
              <a:rPr lang="sr-Cyrl-CS" sz="7200" b="1" dirty="0" smtClean="0"/>
              <a:t>Наставна јединица: Израда сцене</a:t>
            </a:r>
            <a:endParaRPr lang="sr-Latn-BA" sz="7200" b="1" dirty="0" smtClean="0"/>
          </a:p>
          <a:p>
            <a:r>
              <a:rPr lang="sr-Cyrl-CS" sz="7200" b="1" dirty="0" smtClean="0"/>
              <a:t>Исходи часа:</a:t>
            </a:r>
            <a:r>
              <a:rPr lang="ru-RU" sz="7200" b="1" dirty="0" smtClean="0"/>
              <a:t> </a:t>
            </a:r>
            <a:r>
              <a:rPr lang="sr-Latn-BA" sz="7200" b="1" dirty="0" smtClean="0"/>
              <a:t> </a:t>
            </a:r>
            <a:r>
              <a:rPr lang="sr-Cyrl-BA" sz="7200" dirty="0" smtClean="0"/>
              <a:t>Ученик треба да </a:t>
            </a:r>
            <a:r>
              <a:rPr lang="ru-RU" sz="7200" dirty="0" smtClean="0"/>
              <a:t>препозна сцену, објасни улогу сцене, групно изради сцену</a:t>
            </a:r>
            <a:r>
              <a:rPr lang="sr-Cyrl-CS" sz="7200" dirty="0" smtClean="0"/>
              <a:t>;</a:t>
            </a:r>
          </a:p>
          <a:p>
            <a:r>
              <a:rPr lang="sr-Cyrl-CS" sz="7200" b="1" u="sng" dirty="0" smtClean="0"/>
              <a:t>Ток часа:</a:t>
            </a:r>
          </a:p>
          <a:p>
            <a:r>
              <a:rPr lang="sr-Cyrl-CS" sz="7200" b="1" dirty="0" smtClean="0"/>
              <a:t>Уводни дио часа: </a:t>
            </a:r>
            <a:r>
              <a:rPr lang="sr-Cyrl-BA" sz="7200" dirty="0" smtClean="0"/>
              <a:t>Понављање: ко је сценограф, гдје он ради, која је његова улога?    СЦЕНОГРАФ је сликар који ликовно осмишљава простор у којем се одиграва позоришна представа, филм или телевизијска емисија.</a:t>
            </a:r>
            <a:endParaRPr lang="sr-Latn-BA" sz="7200" dirty="0" smtClean="0"/>
          </a:p>
          <a:p>
            <a:r>
              <a:rPr lang="sr-Cyrl-BA" sz="7200" dirty="0" smtClean="0"/>
              <a:t>Прошли час смо радили маске и костиме, а данас ћемо правити сцену за наш игроказ. Треба да дочарамо један парк у коме се одвија радња.</a:t>
            </a:r>
            <a:endParaRPr lang="sr-Latn-BA" sz="7200" dirty="0" smtClean="0"/>
          </a:p>
          <a:p>
            <a:r>
              <a:rPr lang="sr-Cyrl-CS" sz="7200" b="1" dirty="0" smtClean="0"/>
              <a:t>Главни дио часа:  </a:t>
            </a:r>
            <a:r>
              <a:rPr lang="sr-Cyrl-CS" sz="7200" dirty="0" smtClean="0"/>
              <a:t>Већ је раније договорено које све материјале треба припремити за данашњи час, те све што смо донијели стављамо на клупе које смо спојили за заједнички рад. </a:t>
            </a:r>
            <a:endParaRPr lang="sr-Latn-BA" sz="7200" dirty="0" smtClean="0"/>
          </a:p>
          <a:p>
            <a:r>
              <a:rPr lang="sr-Cyrl-CS" sz="7200" dirty="0" smtClean="0"/>
              <a:t>Данас правимо: </a:t>
            </a:r>
            <a:endParaRPr lang="sr-Latn-BA" sz="7200" dirty="0" smtClean="0"/>
          </a:p>
          <a:p>
            <a:r>
              <a:rPr lang="sr-Cyrl-CS" sz="7200" dirty="0" smtClean="0"/>
              <a:t>-дрвеће, жбуње, канта за смеће</a:t>
            </a:r>
            <a:endParaRPr lang="sr-Latn-BA" sz="7200" dirty="0" smtClean="0"/>
          </a:p>
          <a:p>
            <a:r>
              <a:rPr lang="sr-Cyrl-CS" sz="7200" dirty="0" smtClean="0"/>
              <a:t>- прављење еко-парола   „Не бацај смеће, посади цвијеће“</a:t>
            </a:r>
            <a:endParaRPr lang="sr-Latn-BA" sz="7200" dirty="0" smtClean="0"/>
          </a:p>
          <a:p>
            <a:r>
              <a:rPr lang="sr-Cyrl-CS" sz="7200" dirty="0" smtClean="0"/>
              <a:t>                                            „Еколошке ствари бирај и што више рециклирај“ </a:t>
            </a:r>
            <a:endParaRPr lang="sr-Latn-BA" sz="7200" dirty="0" smtClean="0"/>
          </a:p>
          <a:p>
            <a:r>
              <a:rPr lang="sr-Cyrl-CS" sz="7200" b="1" dirty="0" smtClean="0"/>
              <a:t>Завршни дио часа: </a:t>
            </a:r>
            <a:r>
              <a:rPr lang="sr-Cyrl-CS" sz="7200" dirty="0" smtClean="0"/>
              <a:t>Постављамо дио сцене у школски хол. Остатак ћемо припремити пред сутрашње извођење представе.</a:t>
            </a:r>
            <a:endParaRPr lang="sr-Cyrl-BA" sz="7200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r>
              <a:rPr lang="sr-Cyrl-BA" sz="2200" b="1" u="sng" dirty="0" smtClean="0"/>
              <a:t>12. час  - петак 21.4.2017.</a:t>
            </a:r>
            <a:r>
              <a:rPr lang="sr-Cyrl-CS" sz="2200" b="1" u="sng" dirty="0" smtClean="0"/>
              <a:t>  - </a:t>
            </a:r>
            <a:r>
              <a:rPr lang="sr-Cyrl-BA" sz="2200" b="1" u="sng" dirty="0" smtClean="0"/>
              <a:t>Српски језик</a:t>
            </a:r>
            <a:endParaRPr lang="sr-Cyrl-CS" sz="2200" b="1" u="sng" dirty="0" smtClean="0"/>
          </a:p>
          <a:p>
            <a:r>
              <a:rPr lang="sr-Cyrl-CS" sz="2200" b="1" dirty="0" smtClean="0"/>
              <a:t>Наставна тема: </a:t>
            </a:r>
            <a:r>
              <a:rPr lang="sr-Cyrl-CS" sz="2200" dirty="0" smtClean="0"/>
              <a:t>Филм/позориште</a:t>
            </a:r>
          </a:p>
          <a:p>
            <a:r>
              <a:rPr lang="sr-Cyrl-CS" sz="2200" b="1" dirty="0" smtClean="0"/>
              <a:t>Наставна јединица:</a:t>
            </a:r>
            <a:r>
              <a:rPr lang="sr-Cyrl-BA" sz="2200" dirty="0" smtClean="0"/>
              <a:t> </a:t>
            </a:r>
            <a:r>
              <a:rPr lang="sr-Cyrl-BA" sz="2200" b="1" dirty="0" smtClean="0"/>
              <a:t>Представа </a:t>
            </a:r>
            <a:r>
              <a:rPr lang="sr-Cyrl-CS" sz="2200" b="1" dirty="0" smtClean="0"/>
              <a:t>„Дан планете Земље“ </a:t>
            </a:r>
            <a:endParaRPr lang="sr-Cyrl-CS" sz="2200" b="1" u="sng" dirty="0" smtClean="0"/>
          </a:p>
          <a:p>
            <a:pPr lvl="0"/>
            <a:r>
              <a:rPr lang="sr-Cyrl-CS" sz="2200" b="1" dirty="0" smtClean="0"/>
              <a:t>Исходи часа: </a:t>
            </a:r>
            <a:r>
              <a:rPr lang="sr-Cyrl-CS" sz="2200" dirty="0" smtClean="0"/>
              <a:t>Ученици ће извести представу</a:t>
            </a:r>
          </a:p>
          <a:p>
            <a:endParaRPr lang="sr-Cyrl-CS" sz="2200" b="1" u="sng" dirty="0" smtClean="0"/>
          </a:p>
          <a:p>
            <a:r>
              <a:rPr lang="sr-Cyrl-CS" sz="2200" b="1" u="sng" dirty="0" smtClean="0"/>
              <a:t>Ток часа:</a:t>
            </a:r>
          </a:p>
          <a:p>
            <a:r>
              <a:rPr lang="sr-Cyrl-CS" sz="2200" b="1" dirty="0" smtClean="0"/>
              <a:t>Уводни дио часа:  </a:t>
            </a:r>
            <a:r>
              <a:rPr lang="sr-Cyrl-CS" sz="2200" dirty="0" smtClean="0"/>
              <a:t>Завршне припреме пред почетак представе.</a:t>
            </a:r>
          </a:p>
          <a:p>
            <a:pPr>
              <a:buNone/>
            </a:pPr>
            <a:r>
              <a:rPr lang="sr-Cyrl-CS" sz="2200" b="1" dirty="0" smtClean="0"/>
              <a:t>      Главни дио часа: Реализација п</a:t>
            </a:r>
            <a:r>
              <a:rPr lang="sr-Cyrl-BA" sz="2200" b="1" dirty="0" smtClean="0"/>
              <a:t>редставе </a:t>
            </a:r>
            <a:r>
              <a:rPr lang="sr-Cyrl-CS" sz="2200" b="1" dirty="0" smtClean="0"/>
              <a:t>„Дан планете Земље“ </a:t>
            </a:r>
          </a:p>
          <a:p>
            <a:r>
              <a:rPr lang="sr-Cyrl-CS" sz="2200" b="1" dirty="0" smtClean="0"/>
              <a:t>Завршни дио часа:  </a:t>
            </a:r>
            <a:r>
              <a:rPr lang="sr-Cyrl-CS" sz="2200" dirty="0" smtClean="0"/>
              <a:t>Поздрављање са дјецом из других одјељења и захваљивање на пажњи и подршци.</a:t>
            </a:r>
          </a:p>
          <a:p>
            <a:endParaRPr lang="sr-Cyrl-CS" sz="2200" dirty="0" smtClean="0"/>
          </a:p>
          <a:p>
            <a:endParaRPr lang="sr-Cyrl-BA" sz="2300" dirty="0" smtClean="0"/>
          </a:p>
          <a:p>
            <a:endParaRPr lang="sr-Cyrl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BA" dirty="0" smtClean="0"/>
              <a:t>Реализација представе</a:t>
            </a:r>
            <a:endParaRPr lang="sr-Latn-B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5122" y="1554163"/>
            <a:ext cx="804615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6400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r-Cyrl-BA" sz="2800" dirty="0" smtClean="0"/>
              <a:t>     	</a:t>
            </a:r>
            <a:endParaRPr lang="sr-Cyrl-BA" sz="2800" b="1" u="sng" dirty="0" smtClean="0"/>
          </a:p>
          <a:p>
            <a:pPr algn="just">
              <a:buNone/>
            </a:pPr>
            <a:r>
              <a:rPr lang="sr-Cyrl-BA" sz="2800" dirty="0" smtClean="0"/>
              <a:t>		У оквиру наставе познавања природе ученици су, у првом полугодишту,  учили о екологији. Стекли су одређена знања о очувању природе, али било је потребно и да практичном примјеном схвате њен значај. </a:t>
            </a:r>
          </a:p>
          <a:p>
            <a:pPr algn="just">
              <a:buNone/>
            </a:pPr>
            <a:r>
              <a:rPr lang="sr-Cyrl-BA" sz="2800" dirty="0" smtClean="0"/>
              <a:t>          С обзиром да се ближио Дан планете Земље, који се свуда у свијету  обиљежава 22. априла, наставник је предложио ученицима да кроз драмски игроказ дају свој допринос овом важном дану. </a:t>
            </a:r>
          </a:p>
          <a:p>
            <a:pPr algn="just">
              <a:buNone/>
            </a:pPr>
            <a:r>
              <a:rPr lang="sr-Cyrl-BA" sz="2800" dirty="0" smtClean="0"/>
              <a:t>		Ученици су били одушевљени што ће још једном показати своју представу пријатељима из осталих одјељења и  почели смо са радом.</a:t>
            </a:r>
          </a:p>
          <a:p>
            <a:pPr>
              <a:buNone/>
            </a:pPr>
            <a:endParaRPr lang="sr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610600" cy="5791200"/>
          </a:xfrm>
        </p:spPr>
        <p:txBody>
          <a:bodyPr>
            <a:normAutofit fontScale="55000" lnSpcReduction="20000"/>
          </a:bodyPr>
          <a:lstStyle/>
          <a:p>
            <a:endParaRPr lang="sr-Cyrl-BA" dirty="0" smtClean="0"/>
          </a:p>
          <a:p>
            <a:pPr>
              <a:buNone/>
            </a:pPr>
            <a:r>
              <a:rPr lang="sr-Cyrl-BA" b="1" dirty="0" smtClean="0"/>
              <a:t>Почели смо наш пројек</a:t>
            </a:r>
            <a:r>
              <a:rPr lang="sr-Latn-BA" b="1" dirty="0" smtClean="0"/>
              <a:t>a</a:t>
            </a:r>
            <a:r>
              <a:rPr lang="sr-Cyrl-BA" b="1" dirty="0" smtClean="0"/>
              <a:t>т </a:t>
            </a:r>
            <a:r>
              <a:rPr lang="sr-Cyrl-BA" b="1" dirty="0" smtClean="0">
                <a:latin typeface="Arial" pitchFamily="34" charset="0"/>
                <a:cs typeface="Arial" pitchFamily="34" charset="0"/>
              </a:rPr>
              <a:t>31.3.2017</a:t>
            </a:r>
            <a:r>
              <a:rPr lang="sr-Cyrl-BA" b="1" dirty="0" smtClean="0"/>
              <a:t>.</a:t>
            </a:r>
            <a:endParaRPr lang="sr-Cyrl-BA" b="1" u="sng" dirty="0" smtClean="0"/>
          </a:p>
          <a:p>
            <a:pPr>
              <a:buNone/>
            </a:pPr>
            <a:r>
              <a:rPr lang="sr-Cyrl-BA" b="1" u="sng" dirty="0" smtClean="0"/>
              <a:t>Припремне активности </a:t>
            </a:r>
          </a:p>
          <a:p>
            <a:pPr algn="just">
              <a:buNone/>
            </a:pPr>
            <a:r>
              <a:rPr lang="sr-Cyrl-BA" dirty="0" smtClean="0"/>
              <a:t> 		Наставник је осмислио игроказ  под називом “Дан планете Земље” који је поред драмског текста имао и пратеће пјесме које су уклопљене у радњу. Затим је, на основу познавања својих ученика, њихових способности комуникације, говорног изражавања и драмског израза подијелио улоге.</a:t>
            </a:r>
            <a:r>
              <a:rPr lang="sr-Latn-BA" dirty="0" smtClean="0"/>
              <a:t> </a:t>
            </a:r>
            <a:r>
              <a:rPr lang="sr-Cyrl-BA" dirty="0" smtClean="0"/>
              <a:t>Планирано је да сви ученици из одјељења учествују.</a:t>
            </a:r>
          </a:p>
          <a:p>
            <a:pPr algn="just">
              <a:buNone/>
            </a:pPr>
            <a:r>
              <a:rPr lang="sr-Cyrl-BA" dirty="0" smtClean="0"/>
              <a:t>     	 	Наставник је испланирао наставне садржаје неколико наставних предмета тако да би ти часови могли да се користе за рад на реализацији пројекта.</a:t>
            </a:r>
          </a:p>
          <a:p>
            <a:pPr>
              <a:buNone/>
            </a:pPr>
            <a:r>
              <a:rPr lang="sr-Cyrl-BA" dirty="0" smtClean="0"/>
              <a:t>	Планирано је 12 наставних часова и то:</a:t>
            </a:r>
          </a:p>
          <a:p>
            <a:pPr>
              <a:buNone/>
            </a:pPr>
            <a:r>
              <a:rPr lang="sr-Cyrl-BA" dirty="0" smtClean="0"/>
              <a:t>	- 3 часа српског језика,</a:t>
            </a:r>
          </a:p>
          <a:p>
            <a:pPr>
              <a:buNone/>
            </a:pPr>
            <a:r>
              <a:rPr lang="sr-Cyrl-BA" dirty="0" smtClean="0"/>
              <a:t>	- 1 час познавања природе,</a:t>
            </a:r>
          </a:p>
          <a:p>
            <a:pPr>
              <a:buNone/>
            </a:pPr>
            <a:r>
              <a:rPr lang="sr-Cyrl-BA" dirty="0" smtClean="0"/>
              <a:t>	- 4 часа ликовне културе,</a:t>
            </a:r>
          </a:p>
          <a:p>
            <a:pPr>
              <a:buNone/>
            </a:pPr>
            <a:r>
              <a:rPr lang="sr-Cyrl-BA" dirty="0" smtClean="0"/>
              <a:t> 	-</a:t>
            </a:r>
            <a:r>
              <a:rPr lang="sr-Latn-BA" dirty="0" smtClean="0"/>
              <a:t>3</a:t>
            </a:r>
            <a:r>
              <a:rPr lang="sr-Cyrl-BA" dirty="0" smtClean="0"/>
              <a:t> часа музичке културе,</a:t>
            </a:r>
          </a:p>
          <a:p>
            <a:pPr>
              <a:buNone/>
            </a:pPr>
            <a:r>
              <a:rPr lang="sr-Cyrl-BA" dirty="0" smtClean="0"/>
              <a:t>	- 1 час васпитног рада у одјељењској заједници.</a:t>
            </a:r>
            <a:endParaRPr lang="sr-Latn-BA" dirty="0" smtClean="0"/>
          </a:p>
          <a:p>
            <a:pPr algn="just">
              <a:buNone/>
            </a:pPr>
            <a:r>
              <a:rPr lang="sr-Cyrl-BA" dirty="0" smtClean="0"/>
              <a:t> 		На часу одјељењске заједнице ученицима је прочитан игроказ и улоге које су им додијељене. Ученици су били задовољни подјелом улога и свако је добио свој примјерак текста.</a:t>
            </a:r>
            <a:endParaRPr lang="sr-Latn-BA" dirty="0" smtClean="0"/>
          </a:p>
          <a:p>
            <a:pPr algn="just">
              <a:buNone/>
            </a:pPr>
            <a:r>
              <a:rPr lang="sr-Cyrl-BA" dirty="0" smtClean="0"/>
              <a:t>		Осмислили смо сцену и костиме и направили списак потребних материјала за рад које ћемо прикупити до сљедећег часа ликовне културе.  </a:t>
            </a:r>
          </a:p>
          <a:p>
            <a:pPr algn="just">
              <a:buNone/>
            </a:pPr>
            <a:r>
              <a:rPr lang="sr-Cyrl-BA" dirty="0" smtClean="0"/>
              <a:t>		</a:t>
            </a:r>
            <a:endParaRPr lang="sr-Latn-BA" dirty="0" smtClean="0"/>
          </a:p>
          <a:p>
            <a:pPr>
              <a:buNone/>
            </a:pPr>
            <a:endParaRPr lang="sr-Cyrl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172200"/>
          </a:xfrm>
        </p:spPr>
        <p:txBody>
          <a:bodyPr>
            <a:normAutofit fontScale="25000" lnSpcReduction="20000"/>
          </a:bodyPr>
          <a:lstStyle/>
          <a:p>
            <a:endParaRPr lang="sr-Cyrl-BA" dirty="0" smtClean="0"/>
          </a:p>
          <a:p>
            <a:pPr algn="ctr"/>
            <a:r>
              <a:rPr lang="sr-Cyrl-BA" sz="7200" b="1" u="sng" dirty="0" smtClean="0"/>
              <a:t>ТОК РАДА:</a:t>
            </a:r>
          </a:p>
          <a:p>
            <a:r>
              <a:rPr lang="sr-Cyrl-BA" sz="7200" b="1" u="sng" dirty="0" smtClean="0"/>
              <a:t>1. час  - понедјељак  3. 4. 2017. – Музичка култура</a:t>
            </a:r>
            <a:endParaRPr lang="sr-Latn-BA" sz="7200" b="1" u="sng" dirty="0" smtClean="0"/>
          </a:p>
          <a:p>
            <a:pPr lvl="0"/>
            <a:r>
              <a:rPr lang="sr-Cyrl-BA" sz="7200" b="1" dirty="0" smtClean="0"/>
              <a:t>Наставна тема</a:t>
            </a:r>
            <a:r>
              <a:rPr lang="sr-Cyrl-BA" sz="7200" dirty="0" smtClean="0"/>
              <a:t>: Извођење </a:t>
            </a:r>
            <a:r>
              <a:rPr lang="ru-RU" sz="7200" dirty="0" smtClean="0"/>
              <a:t>музике: пјевање, свирање, покрет и увођење у основе музичке писмености</a:t>
            </a:r>
            <a:endParaRPr lang="sr-Latn-BA" sz="7200" dirty="0" smtClean="0"/>
          </a:p>
          <a:p>
            <a:r>
              <a:rPr lang="sr-Cyrl-BA" sz="7200" b="1" dirty="0" smtClean="0"/>
              <a:t>Наставна јединица: Обрада пјесме по слуху“Парк нам блиста, парк нам пјева“</a:t>
            </a:r>
            <a:endParaRPr lang="sr-Latn-BA" sz="7200" b="1" dirty="0" smtClean="0"/>
          </a:p>
          <a:p>
            <a:r>
              <a:rPr lang="sr-Cyrl-BA" sz="7200" b="1" dirty="0" smtClean="0"/>
              <a:t>Исходи часа:  </a:t>
            </a:r>
            <a:r>
              <a:rPr lang="sr-Cyrl-BA" sz="7200" dirty="0" smtClean="0"/>
              <a:t>ученик треба да развије глас, осјећај за ритам, музички слух, памћење , љубав према музици.</a:t>
            </a:r>
          </a:p>
          <a:p>
            <a:endParaRPr lang="sr-Cyrl-BA" sz="7200" b="1" dirty="0" smtClean="0"/>
          </a:p>
          <a:p>
            <a:r>
              <a:rPr lang="sr-Cyrl-BA" sz="7200" b="1" u="sng" dirty="0" smtClean="0"/>
              <a:t>Ток часа: </a:t>
            </a:r>
          </a:p>
          <a:p>
            <a:r>
              <a:rPr lang="sr-Cyrl-BA" sz="7200" b="1" dirty="0" smtClean="0"/>
              <a:t>Уводни дио: </a:t>
            </a:r>
            <a:r>
              <a:rPr lang="sr-Cyrl-BA" sz="7200" dirty="0" smtClean="0"/>
              <a:t>Разговор о пјесми коју ћемо учити  - анализа текста пјесме (Зашто парк блиста, ко је све у парку, зашто  буба скаче од  среће? ...)</a:t>
            </a:r>
          </a:p>
          <a:p>
            <a:r>
              <a:rPr lang="sr-Cyrl-BA" sz="7200" b="1" dirty="0" smtClean="0"/>
              <a:t>Главни дио часа: </a:t>
            </a:r>
            <a:r>
              <a:rPr lang="sr-Cyrl-BA" sz="7200" dirty="0" smtClean="0"/>
              <a:t>Обрада пјесме по слуху – прво пјева наставник уз пратњу на синтисајзеру, затим  ученици спонтано уче текст и мелодију пјесме. </a:t>
            </a:r>
          </a:p>
          <a:p>
            <a:endParaRPr lang="sr-Cyrl-BA" sz="7200" dirty="0" smtClean="0"/>
          </a:p>
          <a:p>
            <a:endParaRPr lang="sr-Cyrl-BA" sz="7200" dirty="0" smtClean="0"/>
          </a:p>
          <a:p>
            <a:pPr>
              <a:buNone/>
            </a:pPr>
            <a:r>
              <a:rPr lang="sr-Cyrl-BA" sz="7200" b="1" dirty="0" smtClean="0"/>
              <a:t> </a:t>
            </a:r>
            <a:endParaRPr lang="sr-Latn-BA" sz="7200" dirty="0" smtClean="0"/>
          </a:p>
          <a:p>
            <a:endParaRPr lang="sr-Cyrl-BA" sz="7200" dirty="0" smtClean="0"/>
          </a:p>
          <a:p>
            <a:pPr>
              <a:buNone/>
            </a:pPr>
            <a:endParaRPr lang="sr-Cyrl-BA" sz="7200" b="1" dirty="0" smtClean="0"/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r>
              <a:rPr lang="sr-Cyrl-BA" sz="7200" b="1" dirty="0" smtClean="0"/>
              <a:t>Завршни дио часа</a:t>
            </a:r>
            <a:r>
              <a:rPr lang="sr-Cyrl-BA" sz="7200" dirty="0" smtClean="0"/>
              <a:t>: Групно пјевање уз импровизацију ритмичких покрета тијелом.</a:t>
            </a:r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endParaRPr lang="sr-Latn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3810000"/>
          <a:ext cx="7467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2057400">
                <a:tc>
                  <a:txBody>
                    <a:bodyPr/>
                    <a:lstStyle/>
                    <a:p>
                      <a:r>
                        <a:rPr lang="sr-Cyrl-BA" sz="1800" dirty="0" smtClean="0"/>
                        <a:t>Парк нам блиста, парк нам пјева,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Ла, ку ку ку ку ку .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Птице свуд, пјесме ту и тамо,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Лептирићи свуда  само.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Птице свуд, пјесме ту и тамо 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Лептирићи свуда само.</a:t>
                      </a:r>
                      <a:endParaRPr lang="sr-Latn-BA" sz="1800" dirty="0" smtClean="0"/>
                    </a:p>
                    <a:p>
                      <a:r>
                        <a:rPr lang="sr-Cyrl-BA" sz="1800" b="1" dirty="0" smtClean="0"/>
                        <a:t>Ла, ла, ла, ла  .....</a:t>
                      </a:r>
                      <a:endParaRPr lang="sr-Latn-BA" sz="1800" dirty="0" smtClean="0"/>
                    </a:p>
                    <a:p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BA" sz="1800" dirty="0" smtClean="0"/>
                        <a:t>Парк нам блиста, парк нам пјева,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Ла, ку ку ку ку ку .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Дрво ту, тамо лијепо цвијеће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Буба скаче пуна среће.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Дрво ту, тамо лијепо цвијеће</a:t>
                      </a:r>
                      <a:endParaRPr lang="sr-Latn-BA" sz="1800" dirty="0" smtClean="0"/>
                    </a:p>
                    <a:p>
                      <a:r>
                        <a:rPr lang="sr-Cyrl-BA" sz="1800" dirty="0" smtClean="0"/>
                        <a:t>Буба скаче пуна среће.</a:t>
                      </a:r>
                      <a:endParaRPr lang="sr-Latn-BA" sz="1800" dirty="0" smtClean="0"/>
                    </a:p>
                    <a:p>
                      <a:r>
                        <a:rPr lang="sr-Cyrl-BA" sz="1800" b="1" dirty="0" smtClean="0"/>
                        <a:t>Ла, ла, ла, ла  .....</a:t>
                      </a:r>
                      <a:endParaRPr lang="sr-Latn-BA" sz="1800" dirty="0" smtClean="0"/>
                    </a:p>
                    <a:p>
                      <a:endParaRPr lang="sr-Latn-B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458200" cy="5791200"/>
          </a:xfrm>
        </p:spPr>
        <p:txBody>
          <a:bodyPr>
            <a:normAutofit fontScale="25000" lnSpcReduction="20000"/>
          </a:bodyPr>
          <a:lstStyle/>
          <a:p>
            <a:endParaRPr lang="sr-Cyrl-BA" dirty="0" smtClean="0"/>
          </a:p>
          <a:p>
            <a:endParaRPr lang="sr-Cyrl-BA" sz="7200" b="1" u="sng" dirty="0" smtClean="0"/>
          </a:p>
          <a:p>
            <a:r>
              <a:rPr lang="sr-Cyrl-BA" sz="7200" b="1" u="sng" dirty="0" smtClean="0"/>
              <a:t>2. час  - сриједа  5.4.2017.</a:t>
            </a:r>
            <a:r>
              <a:rPr lang="sr-Cyrl-CS" sz="7200" b="1" u="sng" dirty="0" smtClean="0"/>
              <a:t>  - </a:t>
            </a:r>
            <a:r>
              <a:rPr lang="sr-Cyrl-BA" sz="7200" b="1" u="sng" dirty="0" smtClean="0"/>
              <a:t>Српски језик</a:t>
            </a:r>
            <a:endParaRPr lang="sr-Cyrl-CS" sz="7200" b="1" u="sng" dirty="0" smtClean="0"/>
          </a:p>
          <a:p>
            <a:r>
              <a:rPr lang="sr-Cyrl-CS" sz="7200" b="1" dirty="0" smtClean="0"/>
              <a:t>Наставна тема: </a:t>
            </a:r>
            <a:r>
              <a:rPr lang="sr-Cyrl-CS" sz="7200" dirty="0" smtClean="0"/>
              <a:t>Читање</a:t>
            </a:r>
          </a:p>
          <a:p>
            <a:r>
              <a:rPr lang="sr-Cyrl-CS" sz="7200" b="1" dirty="0" smtClean="0"/>
              <a:t>Наставна јединица: Правилно читање наглас, са освртом на интерпункцију у тексту   -  игроказ „Дан планете Земље“ </a:t>
            </a:r>
          </a:p>
          <a:p>
            <a:r>
              <a:rPr lang="sr-Cyrl-CS" sz="7200" b="1" dirty="0" smtClean="0"/>
              <a:t>Исходи часа: </a:t>
            </a:r>
            <a:r>
              <a:rPr lang="sr-Cyrl-CS" sz="7200" dirty="0" smtClean="0"/>
              <a:t>Ученик  треба да </a:t>
            </a:r>
            <a:r>
              <a:rPr lang="ru-RU" sz="7200" dirty="0" smtClean="0"/>
              <a:t>изражајно чита у складу с мисаоно - емотивним садржајем текста;</a:t>
            </a:r>
            <a:endParaRPr lang="sr-Cyrl-BA" sz="7200" dirty="0" smtClean="0"/>
          </a:p>
          <a:p>
            <a:endParaRPr lang="sr-Cyrl-BA" sz="7200" b="1" dirty="0" smtClean="0"/>
          </a:p>
          <a:p>
            <a:r>
              <a:rPr lang="sr-Cyrl-BA" sz="7200" b="1" u="sng" dirty="0" smtClean="0"/>
              <a:t>Ток часа: </a:t>
            </a:r>
          </a:p>
          <a:p>
            <a:r>
              <a:rPr lang="sr-Cyrl-BA" sz="7200" b="1" dirty="0" smtClean="0"/>
              <a:t>Уводни дио: </a:t>
            </a:r>
            <a:r>
              <a:rPr lang="sr-Cyrl-BA" sz="7200" dirty="0" smtClean="0"/>
              <a:t>Ученицима је раније подијељен текст и слиједи разговор са њима о томе (Да ли им се допада, како је написан, шта је то драмски текст, шта је још карактеристично за овај текст (стихови и рима), које ријечи се римују,  да ли има нешто поучно у том тексту, шта из њега можемо научити? ...)</a:t>
            </a:r>
          </a:p>
          <a:p>
            <a:r>
              <a:rPr lang="sr-Cyrl-BA" sz="7200" b="1" dirty="0" smtClean="0"/>
              <a:t>Главни дио часа: </a:t>
            </a:r>
            <a:r>
              <a:rPr lang="sr-Cyrl-BA" sz="7200" dirty="0" smtClean="0"/>
              <a:t>Слиједе вјежбе читања, уз правилно наглашавање ријечи и реченица с обзиром на интерпункцијске знакове.</a:t>
            </a:r>
          </a:p>
          <a:p>
            <a:r>
              <a:rPr lang="sr-Cyrl-BA" sz="7200" b="1" dirty="0" smtClean="0"/>
              <a:t>Завршни дио часа: </a:t>
            </a:r>
            <a:r>
              <a:rPr lang="sr-Cyrl-BA" sz="7200" dirty="0" smtClean="0"/>
              <a:t>Након неколико читања, ученици устају и испред табле још једном читају текст смјењујући се оним редом како је у игроказу  и  покушавајући да дочарају кретање и покрете тијелом.</a:t>
            </a:r>
          </a:p>
          <a:p>
            <a:endParaRPr lang="sr-Cyrl-BA" sz="7200" b="1" dirty="0" smtClean="0"/>
          </a:p>
          <a:p>
            <a:endParaRPr lang="sr-Latn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172200"/>
          </a:xfrm>
        </p:spPr>
        <p:txBody>
          <a:bodyPr>
            <a:normAutofit fontScale="25000" lnSpcReduction="20000"/>
          </a:bodyPr>
          <a:lstStyle/>
          <a:p>
            <a:endParaRPr lang="sr-Cyrl-BA" dirty="0" smtClean="0"/>
          </a:p>
          <a:p>
            <a:r>
              <a:rPr lang="sr-Cyrl-BA" sz="7200" b="1" u="sng" dirty="0" smtClean="0"/>
              <a:t>3. час – сриједа 5. 4. 2017. – Музичка култура</a:t>
            </a:r>
          </a:p>
          <a:p>
            <a:pPr lvl="0"/>
            <a:r>
              <a:rPr lang="sr-Cyrl-BA" sz="7200" b="1" dirty="0" smtClean="0"/>
              <a:t>Наставна тема: </a:t>
            </a:r>
            <a:r>
              <a:rPr lang="sr-Cyrl-BA" sz="7200" dirty="0" smtClean="0"/>
              <a:t>Извођење </a:t>
            </a:r>
            <a:r>
              <a:rPr lang="ru-RU" sz="7200" dirty="0" smtClean="0"/>
              <a:t>музике: пјевање, свирање, покрет и увођење у основе музичке писмености</a:t>
            </a:r>
            <a:endParaRPr lang="sr-Latn-BA" sz="7200" dirty="0" smtClean="0"/>
          </a:p>
          <a:p>
            <a:r>
              <a:rPr lang="sr-Cyrl-BA" sz="7200" b="1" dirty="0" smtClean="0"/>
              <a:t>Наставна јединица:  Обрада пјесме по слуху “Ласте” Бранко Коцкица</a:t>
            </a:r>
            <a:endParaRPr lang="sr-Latn-BA" sz="7200" b="1" dirty="0" smtClean="0"/>
          </a:p>
          <a:p>
            <a:r>
              <a:rPr lang="sr-Cyrl-BA" sz="7200" b="1" dirty="0" smtClean="0"/>
              <a:t>Исходи часа:  </a:t>
            </a:r>
            <a:r>
              <a:rPr lang="sr-Cyrl-BA" sz="7200" dirty="0" smtClean="0"/>
              <a:t>ученик треба да развије глас, осјећај за ритам, музички слух, памћење , љубав према музици.</a:t>
            </a:r>
          </a:p>
          <a:p>
            <a:r>
              <a:rPr lang="sr-Cyrl-BA" sz="7200" b="1" u="sng" dirty="0" smtClean="0"/>
              <a:t>Ток часа: </a:t>
            </a:r>
          </a:p>
          <a:p>
            <a:r>
              <a:rPr lang="sr-Cyrl-BA" sz="7200" b="1" dirty="0" smtClean="0"/>
              <a:t>Уводни дио: </a:t>
            </a:r>
            <a:r>
              <a:rPr lang="sr-Cyrl-BA" sz="7200" dirty="0" smtClean="0"/>
              <a:t>Разговор о пјесми коју ћемо учити  - анализа текста пјесме (Зашто  у пјесми одлазе ласте, када ће се вратити, зашто не треба урезивати ништа у дрво.)</a:t>
            </a:r>
          </a:p>
          <a:p>
            <a:r>
              <a:rPr lang="sr-Cyrl-BA" sz="7200" b="1" dirty="0" smtClean="0"/>
              <a:t>Главни дио часа: </a:t>
            </a:r>
            <a:r>
              <a:rPr lang="sr-Cyrl-BA" sz="7200" dirty="0" smtClean="0"/>
              <a:t>Обрада пјесме по слуху – прво пјева наставник свирајући на синтисајзеру, затим  ученици уз пратњу наставника уче текст и мелодију пјесме. </a:t>
            </a:r>
          </a:p>
          <a:p>
            <a:endParaRPr lang="sr-Cyrl-BA" sz="7200" dirty="0" smtClean="0"/>
          </a:p>
          <a:p>
            <a:endParaRPr lang="sr-Cyrl-BA" sz="7200" dirty="0" smtClean="0"/>
          </a:p>
          <a:p>
            <a:pPr>
              <a:buNone/>
            </a:pPr>
            <a:r>
              <a:rPr lang="sr-Cyrl-BA" sz="7200" b="1" dirty="0" smtClean="0"/>
              <a:t> </a:t>
            </a:r>
            <a:endParaRPr lang="sr-Latn-BA" sz="7200" dirty="0" smtClean="0"/>
          </a:p>
          <a:p>
            <a:endParaRPr lang="sr-Cyrl-BA" sz="7200" dirty="0" smtClean="0"/>
          </a:p>
          <a:p>
            <a:pPr>
              <a:buNone/>
            </a:pPr>
            <a:endParaRPr lang="sr-Cyrl-BA" sz="7200" b="1" dirty="0" smtClean="0"/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endParaRPr lang="sr-Cyrl-BA" sz="7200" b="1" dirty="0" smtClean="0"/>
          </a:p>
          <a:p>
            <a:r>
              <a:rPr lang="sr-Cyrl-BA" sz="7200" b="1" dirty="0" smtClean="0"/>
              <a:t>Завршни дио часа</a:t>
            </a:r>
            <a:r>
              <a:rPr lang="sr-Cyrl-BA" sz="7200" dirty="0" smtClean="0"/>
              <a:t>: Групно пјевање уз импровизацију ритмичких покрета тијелом.</a:t>
            </a:r>
          </a:p>
          <a:p>
            <a:endParaRPr lang="sr-Cyrl-BA" sz="7200" b="1" dirty="0" smtClean="0"/>
          </a:p>
          <a:p>
            <a:endParaRPr lang="sr-Latn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3200400"/>
          <a:ext cx="762000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579"/>
                <a:gridCol w="4478421"/>
              </a:tblGrid>
              <a:tr h="2743200">
                <a:tc>
                  <a:txBody>
                    <a:bodyPr/>
                    <a:lstStyle/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Замоли Ђорђа, замоли Панту, </a:t>
                      </a: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да ђубре баци, право у канту, </a:t>
                      </a:r>
                      <a:endParaRPr kumimoji="0" lang="sr-Latn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Са мало воље и мало среће, </a:t>
                      </a: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ђубре ће наћи канту за смеће.</a:t>
                      </a:r>
                      <a:endParaRPr kumimoji="0" lang="sr-Latn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То ли те уче још док си млад, </a:t>
                      </a: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чиста ти кућа, прљав ти град,</a:t>
                      </a:r>
                      <a:endParaRPr kumimoji="0" lang="sr-Latn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Помисли зашто одлазе ласте, </a:t>
                      </a: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што им до гнијезда ђубре расте.</a:t>
                      </a:r>
                      <a:endParaRPr kumimoji="0" lang="sr-Latn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Рефрен</a:t>
                      </a:r>
                      <a:r>
                        <a:rPr kumimoji="0" lang="sr-Cyrl-BA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(пјева се 2 пута)</a:t>
                      </a:r>
                      <a:endParaRPr kumimoji="0" lang="sr-Cyrl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 нек` нам град, град мирише </a:t>
                      </a: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као цвијеће, </a:t>
                      </a:r>
                      <a:r>
                        <a:rPr kumimoji="0" lang="sr-Cyrl-BA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ццццц цвијеће</a:t>
                      </a:r>
                      <a:endParaRPr kumimoji="0" lang="sr-Latn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доћи ће, доћи ласте, иначе, не,не неће.</a:t>
                      </a:r>
                      <a:endParaRPr kumimoji="0" lang="sr-Latn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sr-Cyrl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Не урезуј никад, срце што воли, </a:t>
                      </a: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 њежно дрво, њега то боли</a:t>
                      </a:r>
                      <a:endParaRPr kumimoji="0" lang="sr-Latn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Ако баш силно ти волиш Ану, </a:t>
                      </a:r>
                    </a:p>
                    <a:p>
                      <a:r>
                        <a:rPr kumimoji="0" lang="sr-Cyrl-BA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запиши то на своме длану.</a:t>
                      </a:r>
                      <a:endParaRPr kumimoji="0" lang="sr-Latn-BA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sr-Cyrl-BA" sz="1600" dirty="0" smtClean="0"/>
                    </a:p>
                    <a:p>
                      <a:r>
                        <a:rPr lang="sr-Cyrl-BA" sz="1600" dirty="0" smtClean="0"/>
                        <a:t>Рефрен (2 пута)</a:t>
                      </a:r>
                      <a:endParaRPr lang="sr-Latn-BA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458200" cy="6096000"/>
          </a:xfrm>
        </p:spPr>
        <p:txBody>
          <a:bodyPr>
            <a:normAutofit fontScale="25000" lnSpcReduction="20000"/>
          </a:bodyPr>
          <a:lstStyle/>
          <a:p>
            <a:r>
              <a:rPr lang="sr-Cyrl-BA" sz="7200" b="1" u="sng" dirty="0" smtClean="0"/>
              <a:t>4. и 5.  час – четвртак 6.4.2017.  - Ликовна култура</a:t>
            </a:r>
            <a:endParaRPr lang="sr-Cyrl-CS" sz="7200" b="1" u="sng" dirty="0" smtClean="0"/>
          </a:p>
          <a:p>
            <a:r>
              <a:rPr lang="sr-Cyrl-CS" sz="7200" b="1" dirty="0" smtClean="0"/>
              <a:t>Наставна тема: </a:t>
            </a:r>
            <a:r>
              <a:rPr lang="sr-Cyrl-CS" sz="7200" dirty="0" smtClean="0"/>
              <a:t>Амбијент/сценски простор</a:t>
            </a:r>
          </a:p>
          <a:p>
            <a:r>
              <a:rPr lang="sr-Cyrl-CS" sz="7200" b="1" dirty="0" smtClean="0"/>
              <a:t>Наставна јединица: Израда маски и костима</a:t>
            </a:r>
            <a:endParaRPr lang="sr-Latn-BA" sz="7200" b="1" dirty="0" smtClean="0"/>
          </a:p>
          <a:p>
            <a:r>
              <a:rPr lang="sr-Cyrl-CS" sz="7200" b="1" dirty="0" smtClean="0"/>
              <a:t>Исходи часа:</a:t>
            </a:r>
            <a:r>
              <a:rPr lang="ru-RU" sz="7200" b="1" dirty="0" smtClean="0"/>
              <a:t> </a:t>
            </a:r>
            <a:r>
              <a:rPr lang="sr-Latn-BA" sz="7200" b="1" dirty="0" smtClean="0"/>
              <a:t> </a:t>
            </a:r>
            <a:r>
              <a:rPr lang="sr-Cyrl-BA" sz="7200" dirty="0" smtClean="0"/>
              <a:t>Ученик треба да </a:t>
            </a:r>
            <a:r>
              <a:rPr lang="ru-RU" sz="7200" dirty="0" smtClean="0"/>
              <a:t>препозна маску и костим, објасни улогу маске и костима, групно изради маску и костим</a:t>
            </a:r>
            <a:r>
              <a:rPr lang="sr-Cyrl-CS" sz="7200" dirty="0" smtClean="0"/>
              <a:t>;</a:t>
            </a:r>
          </a:p>
          <a:p>
            <a:r>
              <a:rPr lang="sr-Cyrl-CS" sz="7200" b="1" u="sng" dirty="0" smtClean="0"/>
              <a:t>Ток часа:</a:t>
            </a:r>
          </a:p>
          <a:p>
            <a:r>
              <a:rPr lang="sr-Cyrl-CS" sz="7200" b="1" dirty="0" smtClean="0"/>
              <a:t>Уводни дио часа:  </a:t>
            </a:r>
            <a:r>
              <a:rPr lang="sr-Cyrl-BA" sz="7200" dirty="0" smtClean="0"/>
              <a:t>Понављање основних појмова: </a:t>
            </a:r>
            <a:endParaRPr lang="sr-Latn-BA" sz="7200" dirty="0" smtClean="0"/>
          </a:p>
          <a:p>
            <a:r>
              <a:rPr lang="sr-Cyrl-BA" sz="7200" b="1" u="sng" dirty="0" smtClean="0"/>
              <a:t>АМБИЈЕНТИ</a:t>
            </a:r>
            <a:r>
              <a:rPr lang="sr-Cyrl-BA" sz="7200" dirty="0" smtClean="0"/>
              <a:t> су различити простори (отворени или затворени) у којима живимо, радимо, учимо, играмо се...</a:t>
            </a:r>
            <a:endParaRPr lang="sr-Latn-BA" sz="7200" dirty="0" smtClean="0"/>
          </a:p>
          <a:p>
            <a:r>
              <a:rPr lang="sr-Cyrl-BA" sz="7200" b="1" u="sng" dirty="0" smtClean="0"/>
              <a:t>ПОЗОРИШТЕ</a:t>
            </a:r>
            <a:r>
              <a:rPr lang="sr-Cyrl-BA" sz="7200" dirty="0" smtClean="0"/>
              <a:t> је мјесто на коме се приказују представе. Позориште је настало у давна времена. Европско позориште настало је у старој Грчкој. У њој су се представе играле под ведрим небом. Данас су позоришта затворени простори. Представа се одвија на позорници (сцени). За сваку представу сцена се уређује другачије. </a:t>
            </a:r>
            <a:endParaRPr lang="sr-Latn-BA" sz="7200" dirty="0" smtClean="0"/>
          </a:p>
          <a:p>
            <a:r>
              <a:rPr lang="sr-Cyrl-BA" sz="7200" b="1" u="sng" dirty="0" smtClean="0"/>
              <a:t>КОСТИМОГРАФ</a:t>
            </a:r>
            <a:r>
              <a:rPr lang="sr-Cyrl-BA" sz="7200" dirty="0" smtClean="0"/>
              <a:t>  је умјетник који смишља костиме за позоришну представу или филм.  Данас ћемо ми бити костимографи.</a:t>
            </a:r>
            <a:endParaRPr lang="sr-Cyrl-CS" sz="7200" b="1" dirty="0" smtClean="0"/>
          </a:p>
          <a:p>
            <a:r>
              <a:rPr lang="sr-Cyrl-CS" sz="7200" dirty="0" smtClean="0"/>
              <a:t>Већ је раније договорено које све материјале треба припремити за данашњи час, те све што смо донијели стављамо на клупе које смо спојили за групни рад. Данас израђујемо  сљедеће маске и костиме: банана, папир, кеса, жвака, птичица. Уз то потребно је направити и цртеже буба, лептирића и птичица. </a:t>
            </a:r>
          </a:p>
          <a:p>
            <a:r>
              <a:rPr lang="sr-Cyrl-CS" sz="7200" b="1" dirty="0" smtClean="0"/>
              <a:t>Главни дио часа:  </a:t>
            </a:r>
            <a:r>
              <a:rPr lang="sr-Cyrl-CS" sz="7200" dirty="0" smtClean="0"/>
              <a:t>Слиједи рад по групама</a:t>
            </a:r>
            <a:r>
              <a:rPr lang="sr-Cyrl-CS" sz="7200" b="1" dirty="0" smtClean="0"/>
              <a:t>.  </a:t>
            </a:r>
          </a:p>
          <a:p>
            <a:pPr>
              <a:buNone/>
            </a:pPr>
            <a:r>
              <a:rPr lang="sr-Cyrl-CS" sz="7200" dirty="0" smtClean="0"/>
              <a:t>       1.група – цртање    2. група – бојење  3. група – лијепљење, резање</a:t>
            </a:r>
          </a:p>
          <a:p>
            <a:r>
              <a:rPr lang="sr-Cyrl-CS" sz="7200" b="1" dirty="0" smtClean="0"/>
              <a:t>Завршни дио часа: </a:t>
            </a:r>
            <a:r>
              <a:rPr lang="sr-Cyrl-CS" sz="7200" dirty="0" smtClean="0"/>
              <a:t>Преглед урађеног, договор за даљи рад (израда сцене – доношење материјала) , одлагање урађеног.</a:t>
            </a:r>
            <a:endParaRPr lang="sr-Cyrl-BA" sz="7200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92500" lnSpcReduction="10000"/>
          </a:bodyPr>
          <a:lstStyle/>
          <a:p>
            <a:endParaRPr lang="sr-Cyrl-BA" dirty="0" smtClean="0"/>
          </a:p>
          <a:p>
            <a:r>
              <a:rPr lang="sr-Cyrl-BA" sz="1900" b="1" u="sng" dirty="0" smtClean="0"/>
              <a:t>6</a:t>
            </a:r>
            <a:r>
              <a:rPr lang="sr-Cyrl-BA" sz="2200" b="1" u="sng" dirty="0" smtClean="0"/>
              <a:t>. час  - петак  7.4.2017.</a:t>
            </a:r>
            <a:r>
              <a:rPr lang="sr-Cyrl-CS" sz="2200" b="1" u="sng" dirty="0" smtClean="0"/>
              <a:t>  - </a:t>
            </a:r>
            <a:r>
              <a:rPr lang="sr-Cyrl-BA" sz="2200" b="1" u="sng" dirty="0" smtClean="0"/>
              <a:t>Васпитни рад у одјељењској заједници</a:t>
            </a:r>
            <a:endParaRPr lang="sr-Cyrl-CS" sz="2200" b="1" u="sng" dirty="0" smtClean="0"/>
          </a:p>
          <a:p>
            <a:r>
              <a:rPr lang="sr-Cyrl-CS" sz="2200" b="1" dirty="0" smtClean="0"/>
              <a:t>Наставна тема: </a:t>
            </a:r>
            <a:r>
              <a:rPr lang="sr-Cyrl-CS" sz="2200" dirty="0" smtClean="0"/>
              <a:t>Учење учења</a:t>
            </a:r>
          </a:p>
          <a:p>
            <a:r>
              <a:rPr lang="sr-Cyrl-CS" sz="2200" b="1" dirty="0" smtClean="0"/>
              <a:t>Наставна јединица: Слободно вријеме</a:t>
            </a:r>
          </a:p>
          <a:p>
            <a:pPr marL="342900" lvl="1" indent="-342900">
              <a:buFont typeface="Wingdings 2"/>
              <a:buChar char=""/>
            </a:pPr>
            <a:r>
              <a:rPr lang="sr-Cyrl-CS" sz="2200" b="1" dirty="0" smtClean="0"/>
              <a:t>Исходи часа: </a:t>
            </a:r>
            <a:r>
              <a:rPr lang="sr-Cyrl-CS" sz="2200" dirty="0" smtClean="0"/>
              <a:t>Ученик  треба  да објасни и повеже усклађивање жеља, могућности, потреба и обавеза са кориштењем слободног времена.</a:t>
            </a:r>
            <a:endParaRPr lang="sr-Latn-BA" sz="2200" dirty="0" smtClean="0"/>
          </a:p>
          <a:p>
            <a:endParaRPr lang="sr-Cyrl-CS" sz="2200" b="1" u="sng" dirty="0" smtClean="0"/>
          </a:p>
          <a:p>
            <a:r>
              <a:rPr lang="sr-Cyrl-CS" sz="2200" b="1" u="sng" dirty="0" smtClean="0"/>
              <a:t>Ток часа:</a:t>
            </a:r>
          </a:p>
          <a:p>
            <a:r>
              <a:rPr lang="sr-Cyrl-CS" sz="2200" b="1" dirty="0" smtClean="0"/>
              <a:t>Уводни дио часа: </a:t>
            </a:r>
            <a:r>
              <a:rPr lang="sr-Cyrl-CS" sz="2200" dirty="0" smtClean="0"/>
              <a:t>Разговор са ученицима о слободном времену (како га проводе, колико времена проводе у учењу, да ли се може учити кроз примјере, колико времена проводе у игри, гдје се најчешће играју...)</a:t>
            </a:r>
          </a:p>
          <a:p>
            <a:r>
              <a:rPr lang="sr-Cyrl-CS" sz="2200" b="1" dirty="0" smtClean="0"/>
              <a:t>Главни дио часа:  </a:t>
            </a:r>
            <a:r>
              <a:rPr lang="sr-Cyrl-CS" sz="2200" dirty="0" smtClean="0"/>
              <a:t>Проба игроказа “Дан планете Земље” – уз пјевање пјесама које прате радњу приче.</a:t>
            </a:r>
          </a:p>
          <a:p>
            <a:r>
              <a:rPr lang="sr-Cyrl-CS" sz="2200" b="1" dirty="0" smtClean="0"/>
              <a:t>Завршни дио часа: </a:t>
            </a:r>
            <a:r>
              <a:rPr lang="sr-Cyrl-CS" sz="2200" dirty="0" smtClean="0"/>
              <a:t>Разговор са ученицима о данашњем часу (да ли смо ми на овом часу радили нешто корисно, шта смо научили о очувању природе, да ли вам се допада када радимо нешто заједно, да ли тако лакше учимо...)</a:t>
            </a:r>
          </a:p>
          <a:p>
            <a:endParaRPr lang="sr-Cyrl-BA" sz="2300" dirty="0" smtClean="0"/>
          </a:p>
          <a:p>
            <a:endParaRPr lang="sr-Cyrl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92500" lnSpcReduction="10000"/>
          </a:bodyPr>
          <a:lstStyle/>
          <a:p>
            <a:r>
              <a:rPr lang="sr-Latn-BA" sz="2200" b="1" u="sng" dirty="0" smtClean="0"/>
              <a:t>7</a:t>
            </a:r>
            <a:r>
              <a:rPr lang="sr-Cyrl-BA" sz="2200" b="1" u="sng" dirty="0" smtClean="0"/>
              <a:t>. час  - уторак  18.4.2017.</a:t>
            </a:r>
            <a:r>
              <a:rPr lang="sr-Cyrl-CS" sz="2200" b="1" u="sng" dirty="0" smtClean="0"/>
              <a:t>  - </a:t>
            </a:r>
            <a:r>
              <a:rPr lang="sr-Cyrl-BA" sz="2200" b="1" u="sng" dirty="0" smtClean="0"/>
              <a:t>Српски језик</a:t>
            </a:r>
            <a:endParaRPr lang="sr-Cyrl-CS" sz="2200" b="1" u="sng" dirty="0" smtClean="0"/>
          </a:p>
          <a:p>
            <a:r>
              <a:rPr lang="sr-Cyrl-CS" sz="2200" b="1" dirty="0" smtClean="0"/>
              <a:t>Наставна тема: </a:t>
            </a:r>
            <a:r>
              <a:rPr lang="sr-Cyrl-CS" sz="2200" dirty="0" smtClean="0"/>
              <a:t>Ортоепија</a:t>
            </a:r>
          </a:p>
          <a:p>
            <a:r>
              <a:rPr lang="sr-Cyrl-CS" sz="2200" b="1" dirty="0" smtClean="0"/>
              <a:t>Наставна јединица: Реченички акценат и пауза у управном говору – </a:t>
            </a:r>
            <a:endParaRPr lang="sr-Latn-BA" sz="2200" dirty="0" smtClean="0"/>
          </a:p>
          <a:p>
            <a:r>
              <a:rPr lang="sr-Cyrl-CS" sz="2200" b="1" dirty="0" smtClean="0"/>
              <a:t>„Дан планете Земље“ – игроказ</a:t>
            </a:r>
            <a:endParaRPr lang="sr-Cyrl-CS" sz="2200" b="1" u="sng" dirty="0" smtClean="0"/>
          </a:p>
          <a:p>
            <a:pPr lvl="0"/>
            <a:r>
              <a:rPr lang="sr-Cyrl-CS" sz="2200" b="1" dirty="0" smtClean="0"/>
              <a:t>Исходи часа: </a:t>
            </a:r>
            <a:r>
              <a:rPr lang="sr-Cyrl-CS" sz="2200" dirty="0" smtClean="0"/>
              <a:t>Ученик  треба  издвоји кратке и дуге слогове, наглашене и ненаглашене слогове и паузу у говору;</a:t>
            </a:r>
            <a:r>
              <a:rPr lang="sr-Cyrl-BA" sz="2200" dirty="0" smtClean="0"/>
              <a:t> </a:t>
            </a:r>
            <a:r>
              <a:rPr lang="sr-Cyrl-CS" sz="2200" dirty="0" smtClean="0"/>
              <a:t>препознаје наглашене    ријечи и изговорне цјелине;</a:t>
            </a:r>
            <a:endParaRPr lang="sr-Latn-BA" sz="2200" dirty="0" smtClean="0"/>
          </a:p>
          <a:p>
            <a:pPr marL="342900" lvl="1" indent="-342900">
              <a:buNone/>
            </a:pPr>
            <a:r>
              <a:rPr lang="sr-Cyrl-CS" sz="2200" dirty="0" smtClean="0"/>
              <a:t>.</a:t>
            </a:r>
            <a:endParaRPr lang="sr-Latn-BA" sz="2200" dirty="0" smtClean="0"/>
          </a:p>
          <a:p>
            <a:r>
              <a:rPr lang="sr-Cyrl-CS" sz="2200" b="1" u="sng" dirty="0" smtClean="0"/>
              <a:t>Ток часа:</a:t>
            </a:r>
          </a:p>
          <a:p>
            <a:r>
              <a:rPr lang="sr-Cyrl-CS" sz="2200" b="1" dirty="0" smtClean="0"/>
              <a:t>Уводни дио часа:  </a:t>
            </a:r>
            <a:r>
              <a:rPr lang="sr-Cyrl-CS" sz="2200" dirty="0" smtClean="0"/>
              <a:t>Понављамо шта је то управни говор, гдје се он највише користи? Већ смо се добро упознали са текстом нашег игроказа и још једном читамо текст при чему се ученицима скреће пажња на акценте (наглашавање ријечи) и паузе.</a:t>
            </a:r>
          </a:p>
          <a:p>
            <a:pPr>
              <a:buNone/>
            </a:pPr>
            <a:r>
              <a:rPr lang="sr-Cyrl-CS" sz="2200" b="1" dirty="0" smtClean="0"/>
              <a:t>      Главни дио часа:   </a:t>
            </a:r>
            <a:r>
              <a:rPr lang="sr-Cyrl-CS" sz="2200" dirty="0" smtClean="0"/>
              <a:t>Проба игроказа “Дан планете Земље”.</a:t>
            </a:r>
            <a:endParaRPr lang="sr-Cyrl-CS" sz="2200" b="1" dirty="0" smtClean="0"/>
          </a:p>
          <a:p>
            <a:r>
              <a:rPr lang="sr-Cyrl-CS" sz="2200" b="1" dirty="0" smtClean="0"/>
              <a:t>Завршни дио часа:  </a:t>
            </a:r>
            <a:r>
              <a:rPr lang="sr-Cyrl-CS" sz="2200" dirty="0" smtClean="0"/>
              <a:t>Са ученицима поновити по потреби дијелове текста који нису довољно јасно изговорени, скретање пажње на спорији  и разумљивији говор.</a:t>
            </a:r>
          </a:p>
          <a:p>
            <a:endParaRPr lang="sr-Cyrl-CS" sz="2200" dirty="0" smtClean="0"/>
          </a:p>
          <a:p>
            <a:endParaRPr lang="sr-Cyrl-BA" sz="2300" dirty="0" smtClean="0"/>
          </a:p>
          <a:p>
            <a:endParaRPr lang="sr-Cyrl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1026" name="AutoShape 2" descr="Rezultat slika za gusarski br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459</TotalTime>
  <Words>1852</Words>
  <Application>Microsoft Office PowerPoint</Application>
  <PresentationFormat>On-screen Show (4:3)</PresentationFormat>
  <Paragraphs>202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ДАН ПЛАНЕТЕ зЕМЉЕ -рад на пројекту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Реализација представе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“Капетан Џон Пиплфокс” Душко Радовић</dc:title>
  <dc:creator>Ostojic</dc:creator>
  <cp:lastModifiedBy>Ostojic</cp:lastModifiedBy>
  <cp:revision>60</cp:revision>
  <dcterms:created xsi:type="dcterms:W3CDTF">2006-08-16T00:00:00Z</dcterms:created>
  <dcterms:modified xsi:type="dcterms:W3CDTF">2018-03-22T09:56:34Z</dcterms:modified>
</cp:coreProperties>
</file>