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96" r:id="rId3"/>
    <p:sldId id="343" r:id="rId4"/>
    <p:sldId id="339" r:id="rId5"/>
    <p:sldId id="429" r:id="rId6"/>
    <p:sldId id="340" r:id="rId7"/>
    <p:sldId id="482" r:id="rId8"/>
    <p:sldId id="341" r:id="rId9"/>
    <p:sldId id="432" r:id="rId10"/>
    <p:sldId id="433" r:id="rId11"/>
    <p:sldId id="295" r:id="rId12"/>
    <p:sldId id="344" r:id="rId13"/>
    <p:sldId id="336" r:id="rId14"/>
    <p:sldId id="300" r:id="rId15"/>
    <p:sldId id="338" r:id="rId16"/>
    <p:sldId id="301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84" r:id="rId26"/>
    <p:sldId id="486" r:id="rId27"/>
    <p:sldId id="415" r:id="rId28"/>
    <p:sldId id="416" r:id="rId29"/>
    <p:sldId id="417" r:id="rId30"/>
    <p:sldId id="418" r:id="rId31"/>
    <p:sldId id="426" r:id="rId32"/>
    <p:sldId id="419" r:id="rId33"/>
    <p:sldId id="421" r:id="rId34"/>
    <p:sldId id="423" r:id="rId35"/>
    <p:sldId id="305" r:id="rId36"/>
    <p:sldId id="345" r:id="rId37"/>
    <p:sldId id="329" r:id="rId38"/>
    <p:sldId id="437" r:id="rId39"/>
    <p:sldId id="434" r:id="rId40"/>
    <p:sldId id="452" r:id="rId41"/>
    <p:sldId id="438" r:id="rId42"/>
    <p:sldId id="449" r:id="rId43"/>
    <p:sldId id="454" r:id="rId44"/>
    <p:sldId id="444" r:id="rId45"/>
    <p:sldId id="455" r:id="rId46"/>
    <p:sldId id="459" r:id="rId47"/>
    <p:sldId id="460" r:id="rId48"/>
    <p:sldId id="461" r:id="rId49"/>
    <p:sldId id="462" r:id="rId50"/>
    <p:sldId id="463" r:id="rId51"/>
    <p:sldId id="464" r:id="rId52"/>
    <p:sldId id="465" r:id="rId53"/>
    <p:sldId id="466" r:id="rId54"/>
    <p:sldId id="467" r:id="rId55"/>
    <p:sldId id="468" r:id="rId56"/>
    <p:sldId id="469" r:id="rId57"/>
    <p:sldId id="470" r:id="rId58"/>
    <p:sldId id="471" r:id="rId59"/>
    <p:sldId id="472" r:id="rId60"/>
    <p:sldId id="473" r:id="rId61"/>
    <p:sldId id="474" r:id="rId62"/>
    <p:sldId id="475" r:id="rId63"/>
    <p:sldId id="476" r:id="rId64"/>
    <p:sldId id="477" r:id="rId65"/>
    <p:sldId id="478" r:id="rId66"/>
    <p:sldId id="479" r:id="rId67"/>
    <p:sldId id="480" r:id="rId68"/>
    <p:sldId id="481" r:id="rId69"/>
    <p:sldId id="457" r:id="rId70"/>
    <p:sldId id="427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C79AE2"/>
    <a:srgbClr val="C5A4DE"/>
    <a:srgbClr val="AC51BB"/>
    <a:srgbClr val="C6605E"/>
    <a:srgbClr val="99FFCC"/>
    <a:srgbClr val="9A3836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1769" autoAdjust="0"/>
  </p:normalViewPr>
  <p:slideViewPr>
    <p:cSldViewPr>
      <p:cViewPr>
        <p:scale>
          <a:sx n="71" d="100"/>
          <a:sy n="71" d="100"/>
        </p:scale>
        <p:origin x="-1110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3AE-03AF-4080-A6F2-2B17F384ACDD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19F3-9631-428F-AA0B-82764BC76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3AE-03AF-4080-A6F2-2B17F384ACDD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19F3-9631-428F-AA0B-82764BC76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3AE-03AF-4080-A6F2-2B17F384ACDD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19F3-9631-428F-AA0B-82764BC76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8FD5C-873D-4E77-AFA8-1D51F3FDA38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3AE-03AF-4080-A6F2-2B17F384ACDD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19F3-9631-428F-AA0B-82764BC76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3AE-03AF-4080-A6F2-2B17F384ACDD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19F3-9631-428F-AA0B-82764BC76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3AE-03AF-4080-A6F2-2B17F384ACDD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19F3-9631-428F-AA0B-82764BC76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3AE-03AF-4080-A6F2-2B17F384ACDD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19F3-9631-428F-AA0B-82764BC76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3AE-03AF-4080-A6F2-2B17F384ACDD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19F3-9631-428F-AA0B-82764BC76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3AE-03AF-4080-A6F2-2B17F384ACDD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19F3-9631-428F-AA0B-82764BC76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3AE-03AF-4080-A6F2-2B17F384ACDD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19F3-9631-428F-AA0B-82764BC76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3AE-03AF-4080-A6F2-2B17F384ACDD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BA19F3-9631-428F-AA0B-82764BC765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22F3AE-03AF-4080-A6F2-2B17F384ACDD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BA19F3-9631-428F-AA0B-82764BC7658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r.wikipedia.org/wiki/%D0%9F%D0%BB%D0%B5%D1%8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Word_97_-_2003_Document8.doc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oleObject" Target="../embeddings/Microsoft_Office_Word_97_-_2003_Document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Word_97_-_2003_Document4.doc"/><Relationship Id="rId5" Type="http://schemas.openxmlformats.org/officeDocument/2006/relationships/oleObject" Target="../embeddings/Microsoft_Office_Word_97_-_2003_Document3.doc"/><Relationship Id="rId4" Type="http://schemas.openxmlformats.org/officeDocument/2006/relationships/oleObject" Target="../embeddings/Microsoft_Office_Word_97_-_2003_Document2.doc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722313" y="3649663"/>
            <a:ext cx="7772400" cy="44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1027" name="Picture 3" descr="C:\Documents and Settings\Computer\Desktop\slike za prezentaciju inkluzija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 rot="20613702">
            <a:off x="944538" y="4130371"/>
            <a:ext cx="6786774" cy="196977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B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МР </a:t>
            </a:r>
            <a:r>
              <a:rPr lang="sr-Cyrl-BA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СЛАЂАНА ВИЛОТИЋ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ИНСПЕКТОР-ПРОСВЈЕТНИ САВЈЕТНИК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АВГУСТ </a:t>
            </a:r>
            <a:r>
              <a:rPr lang="sr-Cyrl-BA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201</a:t>
            </a:r>
            <a:r>
              <a:rPr lang="en-US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4</a:t>
            </a:r>
            <a:r>
              <a:rPr lang="sr-Cyrl-BA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. </a:t>
            </a:r>
            <a:r>
              <a:rPr lang="sr-Cyrl-BA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ГОДИНЕ</a:t>
            </a:r>
            <a:endParaRPr lang="sr-Latn-CS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</a:t>
            </a:r>
            <a:r>
              <a:rPr lang="en-US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</a:t>
            </a:r>
            <a:r>
              <a:rPr lang="en-US" sz="2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sr-Latn-CS" sz="2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s.vilotic@rpz-rs.org</a:t>
            </a:r>
            <a:endParaRPr lang="sr-Latn-CS" sz="20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 rot="20775249">
            <a:off x="2227263" y="1068388"/>
            <a:ext cx="2484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Cyrl-C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РЕПУБЛИЧКИ ПЕДАГОШКИ </a:t>
            </a:r>
          </a:p>
          <a:p>
            <a:pPr algn="ctr">
              <a:defRPr/>
            </a:pPr>
            <a:r>
              <a:rPr lang="sr-Cyrl-C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ЗАВОД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 rot="20775845">
            <a:off x="4638675" y="2746375"/>
            <a:ext cx="2133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i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САВЈЕТОВАЊЕ</a:t>
            </a:r>
            <a:r>
              <a:rPr lang="sr-Cyrl-CS" b="1" i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sr-Cyrl-CS" b="1" i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ЗА НАСТАВНИКЕ РАЗРЕДНЕ НАСТАВЕ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 rot="20477494">
            <a:off x="190500" y="4292600"/>
            <a:ext cx="1747838" cy="955675"/>
          </a:xfrm>
          <a:prstGeom prst="wedgeEllipseCallout">
            <a:avLst>
              <a:gd name="adj1" fmla="val 96778"/>
              <a:gd name="adj2" fmla="val -72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b="1" dirty="0">
                <a:solidFill>
                  <a:srgbClr val="9A38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 </a:t>
            </a:r>
            <a:r>
              <a:rPr lang="en-US" sz="1600" b="1" dirty="0" smtClean="0">
                <a:solidFill>
                  <a:srgbClr val="9A38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РЕД</a:t>
            </a:r>
            <a:endParaRPr lang="en-US" sz="1600" b="1" dirty="0">
              <a:solidFill>
                <a:srgbClr val="9A38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2209800" y="3962400"/>
          <a:ext cx="1295400" cy="990600"/>
        </p:xfrm>
        <a:graphic>
          <a:graphicData uri="http://schemas.openxmlformats.org/presentationml/2006/ole">
            <p:oleObj spid="_x0000_s1026" name="Document" showAsIcon="1" r:id="rId4" imgW="914400" imgH="714240" progId="Word.Document.8">
              <p:embed/>
            </p:oleObj>
          </a:graphicData>
        </a:graphic>
      </p:graphicFrame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2346325" y="5751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701239">
            <a:off x="3064555" y="6197421"/>
            <a:ext cx="20685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r-Latn-R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el. </a:t>
            </a:r>
            <a:r>
              <a:rPr lang="sr-Latn-R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058/210-390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bs-Cyrl-BA" sz="2000" b="1" dirty="0" smtClean="0"/>
              <a:t>У оквиру садржаја предложене су одређене измјене: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6388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sr-Cyrl-CS" b="1" dirty="0" smtClean="0"/>
              <a:t> </a:t>
            </a:r>
            <a:r>
              <a:rPr lang="sr-Cyrl-CS" sz="6400" b="1" dirty="0" smtClean="0">
                <a:latin typeface="+mj-lt"/>
              </a:rPr>
              <a:t>Наставни програм за предмет природа и друштво у другом разреду:</a:t>
            </a:r>
          </a:p>
          <a:p>
            <a:pPr>
              <a:buNone/>
            </a:pPr>
            <a:endParaRPr lang="en-US" sz="6400" b="1" dirty="0" smtClean="0">
              <a:latin typeface="+mj-lt"/>
            </a:endParaRPr>
          </a:p>
          <a:p>
            <a:pPr lvl="0" algn="just">
              <a:buNone/>
            </a:pPr>
            <a:r>
              <a:rPr lang="sr-Cyrl-CS" sz="4800" dirty="0" smtClean="0">
                <a:latin typeface="+mj-lt"/>
              </a:rPr>
              <a:t>број часова по темама није значајно измјењен, јер смо мишљења да предвиђени фонд часова задовољава потребно вријеме за овладавањем предвиђених садржаја. Измјене које су приједложене односе се на </a:t>
            </a:r>
            <a:r>
              <a:rPr lang="sr-Cyrl-CS" sz="5600" b="1" dirty="0" smtClean="0">
                <a:latin typeface="+mj-lt"/>
              </a:rPr>
              <a:t>смањен број часова у наставним темама „Упознавање школе“ (са 12 на 9) и „Изглед мјеста и околине и рад људи у мјесту“ (са 14 на 12). </a:t>
            </a:r>
            <a:r>
              <a:rPr lang="sr-Cyrl-CS" sz="4800" dirty="0" smtClean="0">
                <a:latin typeface="+mj-lt"/>
              </a:rPr>
              <a:t>Разлог за ову измјену је тај, што се поједини садржаји ових тема понављају из претходног периода и изучавани су кроз програм предметног подручја Моја околина. Мишљења смо да је пожељно </a:t>
            </a:r>
            <a:r>
              <a:rPr lang="sr-Cyrl-CS" sz="5600" b="1" dirty="0" smtClean="0">
                <a:latin typeface="+mj-lt"/>
              </a:rPr>
              <a:t>повећати број часова </a:t>
            </a:r>
            <a:r>
              <a:rPr lang="sr-Cyrl-CS" sz="4800" dirty="0" smtClean="0">
                <a:latin typeface="+mj-lt"/>
              </a:rPr>
              <a:t>за обраду садржаја у наставним темама „</a:t>
            </a:r>
            <a:r>
              <a:rPr lang="sr-Cyrl-CS" sz="5600" b="1" dirty="0" smtClean="0">
                <a:latin typeface="+mj-lt"/>
              </a:rPr>
              <a:t>Ученик у саобраћају“ (са 8 на 10), „Оријентација у времену и годишња доба“ (са 14 на 15 часова) и „Биљке и животиње моје околине“ ( са 12 на 14 часова). </a:t>
            </a:r>
            <a:r>
              <a:rPr lang="sr-Cyrl-CS" sz="4800" dirty="0" smtClean="0">
                <a:latin typeface="+mj-lt"/>
              </a:rPr>
              <a:t>Годишњи број часова је остао неизмјењен</a:t>
            </a:r>
            <a:r>
              <a:rPr lang="sr-Cyrl-CS" sz="5600" dirty="0" smtClean="0">
                <a:latin typeface="+mj-lt"/>
              </a:rPr>
              <a:t>.</a:t>
            </a:r>
          </a:p>
          <a:p>
            <a:pPr lvl="0" algn="just">
              <a:buNone/>
            </a:pPr>
            <a:endParaRPr lang="sr-Cyrl-CS" sz="5600" dirty="0" smtClean="0">
              <a:latin typeface="+mj-lt"/>
            </a:endParaRPr>
          </a:p>
          <a:p>
            <a:pPr algn="ctr">
              <a:buNone/>
            </a:pPr>
            <a:r>
              <a:rPr lang="sr-Cyrl-CS" sz="6400" dirty="0" smtClean="0">
                <a:latin typeface="+mj-lt"/>
              </a:rPr>
              <a:t> </a:t>
            </a:r>
            <a:r>
              <a:rPr lang="sr-Cyrl-CS" sz="6400" b="1" dirty="0" smtClean="0">
                <a:latin typeface="+mj-lt"/>
              </a:rPr>
              <a:t>Наставни програм за предмет природа и друштво у трећем разреду:</a:t>
            </a:r>
          </a:p>
          <a:p>
            <a:pPr algn="ctr">
              <a:buNone/>
            </a:pPr>
            <a:endParaRPr lang="en-US" sz="4000" b="1" dirty="0" smtClean="0">
              <a:latin typeface="+mj-lt"/>
            </a:endParaRPr>
          </a:p>
          <a:p>
            <a:pPr lvl="0" algn="just">
              <a:buNone/>
            </a:pPr>
            <a:r>
              <a:rPr lang="sr-Cyrl-CS" sz="5600" b="1" dirty="0" smtClean="0">
                <a:latin typeface="+mj-lt"/>
              </a:rPr>
              <a:t>Измјене које су приједложене односе се на дефинисање општих и посебних циљева наставе природе и друштва</a:t>
            </a:r>
            <a:r>
              <a:rPr lang="sr-Cyrl-CS" sz="5600" dirty="0" smtClean="0">
                <a:latin typeface="+mj-lt"/>
              </a:rPr>
              <a:t>. </a:t>
            </a:r>
            <a:r>
              <a:rPr lang="sr-Cyrl-CS" sz="4800" dirty="0" smtClean="0">
                <a:latin typeface="+mj-lt"/>
              </a:rPr>
              <a:t>Број часова по темама је незнатно измјењен. У наставним темама </a:t>
            </a:r>
            <a:r>
              <a:rPr lang="sr-Cyrl-CS" sz="5600" dirty="0" smtClean="0">
                <a:latin typeface="+mj-lt"/>
              </a:rPr>
              <a:t>„</a:t>
            </a:r>
            <a:r>
              <a:rPr lang="sr-Cyrl-CS" sz="5600" b="1" dirty="0" smtClean="0">
                <a:latin typeface="+mj-lt"/>
              </a:rPr>
              <a:t>Упознавање школе“ број часова умањен (са 9 на 7),  „Упознавање породице“ ( са 9 на 7) и „Саобраћај у мјесту и околини“ (са 7 на 5), </a:t>
            </a:r>
            <a:r>
              <a:rPr lang="sr-Cyrl-CS" sz="4800" dirty="0" smtClean="0">
                <a:latin typeface="+mj-lt"/>
              </a:rPr>
              <a:t>јер су се потпуно идентични садржаји обрађивани и у претходном, другом разреду. Мишљења смо да је пожељно </a:t>
            </a:r>
            <a:r>
              <a:rPr lang="sr-Cyrl-CS" sz="5600" b="1" dirty="0" smtClean="0">
                <a:latin typeface="+mj-lt"/>
              </a:rPr>
              <a:t>повећати број </a:t>
            </a:r>
            <a:r>
              <a:rPr lang="sr-Cyrl-CS" sz="4800" dirty="0" smtClean="0">
                <a:latin typeface="+mj-lt"/>
              </a:rPr>
              <a:t>часова за обраду садржаја у наставним темама: </a:t>
            </a:r>
            <a:r>
              <a:rPr lang="sr-Cyrl-CS" sz="5600" b="1" dirty="0" smtClean="0">
                <a:latin typeface="+mj-lt"/>
              </a:rPr>
              <a:t>„Оријентација у времену и простору“ (са 12 на 13), „Изглед мјеста и околине и рад људи“ (са 8 на 11) и „Биљке и животиње моје околине“ (са 12 на 14), </a:t>
            </a:r>
            <a:r>
              <a:rPr lang="sr-Cyrl-CS" sz="4800" b="1" dirty="0" smtClean="0">
                <a:latin typeface="+mj-lt"/>
              </a:rPr>
              <a:t>ј</a:t>
            </a:r>
            <a:r>
              <a:rPr lang="sr-Cyrl-CS" sz="4800" dirty="0" smtClean="0">
                <a:latin typeface="+mj-lt"/>
              </a:rPr>
              <a:t>ер ове теме садрже нове појмове за које је потребно и више часова. </a:t>
            </a:r>
          </a:p>
          <a:p>
            <a:pPr lvl="0" algn="just">
              <a:buNone/>
            </a:pPr>
            <a:endParaRPr lang="en-US" sz="4800" dirty="0" smtClean="0">
              <a:latin typeface="+mj-lt"/>
            </a:endParaRPr>
          </a:p>
          <a:p>
            <a:pPr algn="ctr">
              <a:buNone/>
            </a:pPr>
            <a:r>
              <a:rPr lang="sr-Cyrl-CS" sz="6400" b="1" dirty="0" smtClean="0">
                <a:latin typeface="+mj-lt"/>
              </a:rPr>
              <a:t>Наставни програм за предмет природа и друштво у четвртом разреду</a:t>
            </a:r>
          </a:p>
          <a:p>
            <a:pPr algn="ctr">
              <a:buNone/>
            </a:pPr>
            <a:endParaRPr lang="en-US" sz="4000" b="1" dirty="0" smtClean="0">
              <a:latin typeface="+mj-lt"/>
            </a:endParaRPr>
          </a:p>
          <a:p>
            <a:pPr lvl="0" algn="just">
              <a:buNone/>
            </a:pPr>
            <a:r>
              <a:rPr lang="sr-Cyrl-CS" sz="4800" dirty="0" smtClean="0">
                <a:latin typeface="+mj-lt"/>
              </a:rPr>
              <a:t>Измјене које су предложене односе се на </a:t>
            </a:r>
            <a:r>
              <a:rPr lang="sr-Cyrl-CS" sz="5600" b="1" dirty="0" smtClean="0">
                <a:latin typeface="+mj-lt"/>
              </a:rPr>
              <a:t>дефинисање општих и посебних циљева</a:t>
            </a:r>
            <a:r>
              <a:rPr lang="sr-Cyrl-CS" sz="5600" dirty="0" smtClean="0">
                <a:latin typeface="+mj-lt"/>
              </a:rPr>
              <a:t> </a:t>
            </a:r>
            <a:r>
              <a:rPr lang="sr-Cyrl-CS" sz="4800" dirty="0" smtClean="0">
                <a:latin typeface="+mj-lt"/>
              </a:rPr>
              <a:t>наставе природе и друштва. У оквиру наставне теме </a:t>
            </a:r>
            <a:r>
              <a:rPr lang="sr-Cyrl-CS" sz="4800" b="1" dirty="0" smtClean="0">
                <a:latin typeface="+mj-lt"/>
              </a:rPr>
              <a:t>„</a:t>
            </a:r>
            <a:r>
              <a:rPr lang="sr-Cyrl-CS" sz="5600" b="1" dirty="0" smtClean="0">
                <a:latin typeface="+mj-lt"/>
              </a:rPr>
              <a:t>Картографска писменост“ урађена је измјена која се огледа у томе да је наставни садржај „Завичајна карта Републике Српске“ изузет и додат наставној теми „Завичај и Република Српска“. </a:t>
            </a:r>
            <a:r>
              <a:rPr lang="sr-Cyrl-CS" sz="4800" dirty="0" smtClean="0">
                <a:latin typeface="+mj-lt"/>
              </a:rPr>
              <a:t>Исто тако наставни садржај </a:t>
            </a:r>
            <a:r>
              <a:rPr lang="sr-Cyrl-CS" sz="5600" b="1" dirty="0" smtClean="0">
                <a:latin typeface="+mj-lt"/>
              </a:rPr>
              <a:t>„Природна богатства“ из наставе теме „Завичај и Република Српска“ пребачен је у наставну тему „Дјелатности људи условљене природним богатствима, временским приликама и потребама“. </a:t>
            </a:r>
            <a:r>
              <a:rPr lang="sr-Cyrl-CS" sz="4800" dirty="0" smtClean="0">
                <a:latin typeface="+mj-lt"/>
              </a:rPr>
              <a:t>Мишљења смо да садржај „Завичајна карта Републике Српске“ успјешније се може обрадити кроз повезаност са садржајима наставе теме „Завичај и Република Српска“, као и садржај „Природна богатства“ кроз наставну тему „Дјелатности људи условљене природним богатствима, времеснким приликама и потребама“. У складу са овим измјенама предложене су промјене за </a:t>
            </a:r>
            <a:r>
              <a:rPr lang="sr-Cyrl-CS" sz="5600" b="1" dirty="0" smtClean="0">
                <a:latin typeface="+mj-lt"/>
              </a:rPr>
              <a:t>број часова </a:t>
            </a:r>
            <a:r>
              <a:rPr lang="sr-Cyrl-CS" sz="4800" dirty="0" smtClean="0">
                <a:latin typeface="+mj-lt"/>
              </a:rPr>
              <a:t>у наставним темама </a:t>
            </a:r>
            <a:r>
              <a:rPr lang="sr-Cyrl-CS" sz="5600" b="1" dirty="0" smtClean="0">
                <a:latin typeface="+mj-lt"/>
              </a:rPr>
              <a:t>„Завичај и Република Српска“ (са 18 на 16) и „Домаће животиње“ (са 7 на 8) и „Биљке“ (са 7 на 8).</a:t>
            </a:r>
            <a:endParaRPr lang="en-US" sz="5600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/>
              <a:t>ПРОМЈЕН</a:t>
            </a:r>
            <a:r>
              <a:rPr lang="sr-Cyrl-RS" sz="2000" b="1" dirty="0" smtClean="0"/>
              <a:t>Е</a:t>
            </a:r>
            <a:r>
              <a:rPr lang="en-US" sz="2000" b="1" dirty="0" smtClean="0"/>
              <a:t> У ПРЕДЛОЖЕНОМ МОДЕРНИЗОВАНОМ </a:t>
            </a:r>
            <a:r>
              <a:rPr lang="sr-Cyrl-RS" sz="2000" b="1" dirty="0" smtClean="0"/>
              <a:t/>
            </a:r>
            <a:br>
              <a:rPr lang="sr-Cyrl-RS" sz="2000" b="1" dirty="0" smtClean="0"/>
            </a:br>
            <a:r>
              <a:rPr lang="en-US" sz="2000" b="1" dirty="0" smtClean="0"/>
              <a:t>НПП-У ЗА ПОЗНАВАЊЕ ПРИРОДЕ У 5. РАЗРЕДУ</a:t>
            </a:r>
            <a:r>
              <a:rPr lang="sr-Cyrl-RS" sz="2000" b="1" dirty="0" smtClean="0"/>
              <a:t/>
            </a:r>
            <a:br>
              <a:rPr lang="sr-Cyrl-RS" sz="2000" b="1" dirty="0" smtClean="0"/>
            </a:br>
            <a:r>
              <a:rPr lang="en-US" sz="2000" b="1" dirty="0" smtClean="0"/>
              <a:t> У ОДНОСУ НА ПРЕТХОДНИ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763000" cy="5105400"/>
          </a:xfrm>
        </p:spPr>
        <p:txBody>
          <a:bodyPr>
            <a:noAutofit/>
          </a:bodyPr>
          <a:lstStyle/>
          <a:p>
            <a:r>
              <a:rPr lang="en-US" sz="1400" dirty="0" err="1" smtClean="0">
                <a:latin typeface="+mj-lt"/>
                <a:cs typeface="Times New Roman" pitchFamily="18" charset="0"/>
              </a:rPr>
              <a:t>На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основу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извршене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опсежене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анализе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важећег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НПП,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затим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НПП-а у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земљама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у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окружењу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методика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наставе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природе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као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мишљења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радне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групе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актива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наставника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разредне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наставе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сачињен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приједлог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модернизованог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НПП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за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Познавање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природе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у 5.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разреду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  </a:t>
            </a:r>
          </a:p>
          <a:p>
            <a:r>
              <a:rPr lang="en-US" sz="1400" dirty="0" err="1" smtClean="0">
                <a:latin typeface="+mj-lt"/>
                <a:cs typeface="Times New Roman" pitchFamily="18" charset="0"/>
              </a:rPr>
              <a:t>Промјене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модернизованог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НПП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за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Познавање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природе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у 5.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разреду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односе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sr-Cyrl-RS" sz="1400" dirty="0" smtClean="0">
                <a:latin typeface="+mj-lt"/>
                <a:cs typeface="Times New Roman" pitchFamily="18" charset="0"/>
              </a:rPr>
              <a:t>дефинисање,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допуне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корекције</a:t>
            </a:r>
            <a:r>
              <a:rPr lang="sr-Cyrl-RS" sz="1400" dirty="0" smtClean="0">
                <a:latin typeface="+mj-lt"/>
                <a:cs typeface="Times New Roman" pitchFamily="18" charset="0"/>
              </a:rPr>
              <a:t>:</a:t>
            </a:r>
            <a:endParaRPr lang="en-US" sz="14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1400" b="1" dirty="0" smtClean="0">
                <a:latin typeface="+mj-lt"/>
                <a:cs typeface="Times New Roman" pitchFamily="18" charset="0"/>
              </a:rPr>
              <a:t>-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општих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посебних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циљева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програма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+mj-lt"/>
                <a:cs typeface="Times New Roman" pitchFamily="18" charset="0"/>
              </a:rPr>
              <a:t>-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наставн</a:t>
            </a:r>
            <a:r>
              <a:rPr lang="sr-Cyrl-RS" sz="1400" b="1" dirty="0" smtClean="0">
                <a:latin typeface="+mj-lt"/>
                <a:cs typeface="Times New Roman" pitchFamily="18" charset="0"/>
              </a:rPr>
              <a:t>их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тем</a:t>
            </a:r>
            <a:r>
              <a:rPr lang="sr-Cyrl-RS" sz="1400" b="1" dirty="0" smtClean="0">
                <a:latin typeface="+mj-lt"/>
                <a:cs typeface="Times New Roman" pitchFamily="18" charset="0"/>
              </a:rPr>
              <a:t>а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као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оквирни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бр</a:t>
            </a:r>
            <a:r>
              <a:rPr lang="sr-Cyrl-RS" sz="1400" b="1" dirty="0" smtClean="0">
                <a:latin typeface="+mj-lt"/>
                <a:cs typeface="Times New Roman" pitchFamily="18" charset="0"/>
              </a:rPr>
              <a:t>о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ј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часова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по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тематским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цјелинама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en-US" sz="1400" b="1" dirty="0" err="1" smtClean="0">
                <a:latin typeface="+mj-lt"/>
                <a:cs typeface="Times New Roman" pitchFamily="18" charset="0"/>
              </a:rPr>
              <a:t>садржаја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програма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sr-Cyrl-RS" sz="1400" b="1" dirty="0" smtClean="0">
                <a:latin typeface="+mj-lt"/>
                <a:cs typeface="Times New Roman" pitchFamily="18" charset="0"/>
              </a:rPr>
              <a:t>(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прерасподјелу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одређених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sr-Cyrl-RS" sz="1400" b="1" dirty="0" smtClean="0">
                <a:latin typeface="+mj-lt"/>
                <a:cs typeface="Times New Roman" pitchFamily="18" charset="0"/>
              </a:rPr>
              <a:t>садржаја и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извјесне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измјене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у </a:t>
            </a:r>
            <a:endParaRPr lang="sr-Cyrl-RS" sz="1400" b="1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1400" b="1" dirty="0" err="1" smtClean="0">
                <a:latin typeface="+mj-lt"/>
                <a:cs typeface="Times New Roman" pitchFamily="18" charset="0"/>
              </a:rPr>
              <a:t>дефинисању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 </a:t>
            </a:r>
            <a:r>
              <a:rPr lang="sr-Cyrl-RS" sz="1400" b="1" dirty="0" smtClean="0">
                <a:latin typeface="+mj-lt"/>
                <a:cs typeface="Times New Roman" pitchFamily="18" charset="0"/>
              </a:rPr>
              <a:t>и преформулацији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одређених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садржаја</a:t>
            </a:r>
            <a:r>
              <a:rPr lang="sr-Cyrl-R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sr-Latn-CS" sz="1400" b="1" dirty="0" smtClean="0">
                <a:latin typeface="+mj-lt"/>
                <a:cs typeface="Times New Roman" pitchFamily="18" charset="0"/>
              </a:rPr>
              <a:t>програма</a:t>
            </a:r>
            <a:r>
              <a:rPr lang="sr-Cyrl-RS" sz="1400" b="1" dirty="0" smtClean="0">
                <a:latin typeface="+mj-lt"/>
                <a:cs typeface="Times New Roman" pitchFamily="18" charset="0"/>
              </a:rPr>
              <a:t>)</a:t>
            </a:r>
            <a:r>
              <a:rPr lang="sr-Latn-R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оквиру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наставних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тема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а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самим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тим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и</a:t>
            </a:r>
            <a:endParaRPr lang="sr-Cyrl-RS" sz="1400" b="1" dirty="0" smtClean="0">
              <a:latin typeface="+mj-lt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400" b="1" dirty="0" err="1" smtClean="0">
                <a:latin typeface="+mj-lt"/>
                <a:cs typeface="Times New Roman" pitchFamily="18" charset="0"/>
              </a:rPr>
              <a:t>исход</a:t>
            </a:r>
            <a:r>
              <a:rPr lang="sr-Cyrl-RS" sz="1400" b="1" dirty="0" smtClean="0">
                <a:latin typeface="+mj-lt"/>
                <a:cs typeface="Times New Roman" pitchFamily="18" charset="0"/>
              </a:rPr>
              <a:t>а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учења</a:t>
            </a:r>
            <a:r>
              <a:rPr lang="sr-Cyrl-RS" sz="1400" b="1" dirty="0" smtClean="0">
                <a:latin typeface="+mj-lt"/>
                <a:cs typeface="Times New Roman" pitchFamily="18" charset="0"/>
              </a:rPr>
              <a:t>, </a:t>
            </a:r>
          </a:p>
          <a:p>
            <a:pPr>
              <a:buFontTx/>
              <a:buChar char="-"/>
            </a:pPr>
            <a:r>
              <a:rPr lang="sr-Cyrl-CS" sz="1400" b="1" dirty="0" smtClean="0"/>
              <a:t>корелације са другим наставним предметима,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као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и</a:t>
            </a:r>
          </a:p>
          <a:p>
            <a:pPr>
              <a:buNone/>
            </a:pPr>
            <a:r>
              <a:rPr lang="en-US" sz="1400" b="1" dirty="0" smtClean="0">
                <a:latin typeface="+mj-lt"/>
                <a:cs typeface="Times New Roman" pitchFamily="18" charset="0"/>
              </a:rPr>
              <a:t>- 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цјелокупн</a:t>
            </a:r>
            <a:r>
              <a:rPr lang="sr-Cyrl-RS" sz="1400" b="1" dirty="0" smtClean="0">
                <a:latin typeface="+mj-lt"/>
                <a:cs typeface="Times New Roman" pitchFamily="18" charset="0"/>
              </a:rPr>
              <a:t>их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дидактичко-методичк</a:t>
            </a:r>
            <a:r>
              <a:rPr lang="sr-Cyrl-RS" sz="1400" b="1" dirty="0" smtClean="0">
                <a:latin typeface="+mj-lt"/>
                <a:cs typeface="Times New Roman" pitchFamily="18" charset="0"/>
              </a:rPr>
              <a:t>их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упутства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b="1" dirty="0" err="1" smtClean="0">
                <a:latin typeface="+mj-lt"/>
                <a:cs typeface="Times New Roman" pitchFamily="18" charset="0"/>
              </a:rPr>
              <a:t>препорук</a:t>
            </a:r>
            <a:r>
              <a:rPr lang="sr-Cyrl-RS" sz="1400" b="1" dirty="0" smtClean="0">
                <a:latin typeface="+mj-lt"/>
                <a:cs typeface="Times New Roman" pitchFamily="18" charset="0"/>
              </a:rPr>
              <a:t>а</a:t>
            </a:r>
            <a:r>
              <a:rPr lang="en-US" sz="1400" b="1" dirty="0" smtClean="0">
                <a:latin typeface="+mj-lt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Дакле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суштинских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промјена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нема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већ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извршена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дидактичко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-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методичка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корекција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претходног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НПП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за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наставни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предмет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Познавање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природе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(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прерасподјела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наставних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тема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програмских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садржаја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унутар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њих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том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поштујући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дидактичке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принципе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системтичности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поступности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научности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актуелности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...</a:t>
            </a:r>
            <a:r>
              <a:rPr lang="sr-Cyrl-R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као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дедуктивности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који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специфични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за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овај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наставни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предмет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узраст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ученика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).</a:t>
            </a:r>
            <a:endParaRPr lang="sr-Cyrl-RS" sz="1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Такође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водило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рачуна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о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уважавању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сазнајних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способности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ученика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овом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узрасту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одређени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исходи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учења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дефинисани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тако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ученици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растерете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с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обзиром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ће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ти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наставни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садржаји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даље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детаљно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проучавати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у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оквиру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наставних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предмета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у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предметној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настави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  </a:t>
            </a:r>
          </a:p>
          <a:p>
            <a:pPr algn="just"/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Напомињемо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након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што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школе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имале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могућност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дају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своје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приједлоге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примједбе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предложени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модернизовани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НПП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Познавања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природе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истих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није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било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705600" y="2819400"/>
          <a:ext cx="2057400" cy="1066800"/>
        </p:xfrm>
        <a:graphic>
          <a:graphicData uri="http://schemas.openxmlformats.org/presentationml/2006/ole">
            <p:oleObj spid="_x0000_s39937" name="Document" showAsIcon="1" r:id="rId3" imgW="914400" imgH="771480" progId="Word.Document.8">
              <p:embed/>
            </p:oleObj>
          </a:graphicData>
        </a:graphic>
      </p:graphicFrame>
      <p:sp>
        <p:nvSpPr>
          <p:cNvPr id="5" name="Wave 4"/>
          <p:cNvSpPr/>
          <p:nvPr/>
        </p:nvSpPr>
        <p:spPr>
          <a:xfrm>
            <a:off x="6781800" y="3200400"/>
            <a:ext cx="1905000" cy="609600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5. НПП ПП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1524000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+mj-lt"/>
              </a:rPr>
              <a:t>Инспектор-просвјетни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савјетник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за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разредну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наставу</a:t>
            </a:r>
            <a:r>
              <a:rPr lang="sr-Cyrl-RS" sz="1200" dirty="0" smtClean="0">
                <a:latin typeface="+mj-lt"/>
              </a:rPr>
              <a:t>, </a:t>
            </a:r>
            <a:r>
              <a:rPr lang="en-US" sz="1200" dirty="0" err="1" smtClean="0">
                <a:latin typeface="+mj-lt"/>
              </a:rPr>
              <a:t>Мр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Слађана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Вилотић</a:t>
            </a:r>
            <a:endParaRPr lang="en-US" sz="1200" dirty="0">
              <a:latin typeface="+mj-lt"/>
            </a:endParaRPr>
          </a:p>
        </p:txBody>
      </p:sp>
      <p:pic>
        <p:nvPicPr>
          <p:cNvPr id="39938" name="Picture 2" descr="E:\SAVJETOVANJA\MATERIJALI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85800"/>
            <a:ext cx="15240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97231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ПРОМЈЕН</a:t>
            </a:r>
            <a:r>
              <a:rPr lang="sr-Cyrl-RS" sz="2000" b="1" dirty="0" smtClean="0"/>
              <a:t>Е</a:t>
            </a:r>
            <a:r>
              <a:rPr lang="en-US" sz="2000" b="1" dirty="0" smtClean="0"/>
              <a:t> У ПРЕДЛОЖЕНОМ МОДЕРНИЗОВАНОМ НПП-У </a:t>
            </a:r>
            <a:r>
              <a:rPr lang="sr-Latn-RS" sz="2000" b="1" dirty="0" smtClean="0"/>
              <a:t/>
            </a:r>
            <a:br>
              <a:rPr lang="sr-Latn-RS" sz="2000" b="1" dirty="0" smtClean="0"/>
            </a:br>
            <a:r>
              <a:rPr lang="en-US" sz="2000" b="1" dirty="0" smtClean="0"/>
              <a:t>ЗА ПОЗНАВАЊЕ </a:t>
            </a:r>
            <a:r>
              <a:rPr lang="sr-Cyrl-RS" sz="2000" b="1" dirty="0" smtClean="0"/>
              <a:t>ДРУШТВА </a:t>
            </a:r>
            <a:r>
              <a:rPr lang="en-US" sz="2000" b="1" dirty="0" smtClean="0"/>
              <a:t>У 5. РАЗРЕДУ</a:t>
            </a:r>
            <a:r>
              <a:rPr lang="sr-Latn-RS" sz="2000" b="1" dirty="0" smtClean="0"/>
              <a:t> </a:t>
            </a:r>
            <a:r>
              <a:rPr lang="en-US" sz="2000" b="1" dirty="0" smtClean="0"/>
              <a:t> У ОДНОСУ НА ПРЕТХОДНИ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sr-Cyrl-CS" dirty="0" smtClean="0">
                <a:latin typeface="+mj-lt"/>
              </a:rPr>
              <a:t> У модернизованом НПП Познавање друштва за 5. разред извршена је  п</a:t>
            </a:r>
            <a:r>
              <a:rPr lang="sr-Cyrl-CS" b="1" dirty="0" smtClean="0">
                <a:latin typeface="+mj-lt"/>
              </a:rPr>
              <a:t>рерасподјела фонда часова појединих тематских цјелина.</a:t>
            </a:r>
            <a:r>
              <a:rPr lang="sr-Cyrl-CS" dirty="0" smtClean="0">
                <a:latin typeface="+mj-lt"/>
              </a:rPr>
              <a:t> Предвиђени фонд сати дат је оријентационо (сваки наставник може да га прилагоди потребама својих ученика).</a:t>
            </a:r>
          </a:p>
          <a:p>
            <a:pPr algn="just">
              <a:buNone/>
            </a:pPr>
            <a:endParaRPr lang="en-US" dirty="0" smtClean="0">
              <a:latin typeface="+mj-lt"/>
            </a:endParaRPr>
          </a:p>
          <a:p>
            <a:pPr algn="just"/>
            <a:r>
              <a:rPr lang="sr-Cyrl-CS" dirty="0" smtClean="0">
                <a:latin typeface="+mj-lt"/>
              </a:rPr>
              <a:t>Тематске цјелине </a:t>
            </a:r>
            <a:r>
              <a:rPr lang="sr-Cyrl-CS" b="1" dirty="0" smtClean="0">
                <a:latin typeface="+mj-lt"/>
              </a:rPr>
              <a:t>Прошлост и Далека прошлост</a:t>
            </a:r>
            <a:r>
              <a:rPr lang="sr-Cyrl-CS" dirty="0" smtClean="0">
                <a:latin typeface="+mj-lt"/>
              </a:rPr>
              <a:t> сажете су у тематску цјелину </a:t>
            </a:r>
            <a:r>
              <a:rPr lang="sr-Cyrl-CS" b="1" dirty="0" smtClean="0">
                <a:latin typeface="+mj-lt"/>
              </a:rPr>
              <a:t>Прошлост</a:t>
            </a:r>
            <a:r>
              <a:rPr lang="sr-Cyrl-CS" dirty="0" smtClean="0">
                <a:latin typeface="+mj-lt"/>
              </a:rPr>
              <a:t> а тематска цјелина </a:t>
            </a:r>
            <a:r>
              <a:rPr lang="sr-Cyrl-CS" b="1" dirty="0" smtClean="0">
                <a:latin typeface="+mj-lt"/>
              </a:rPr>
              <a:t>Комуникација и друштво</a:t>
            </a:r>
            <a:r>
              <a:rPr lang="sr-Cyrl-CS" dirty="0" smtClean="0">
                <a:latin typeface="+mj-lt"/>
              </a:rPr>
              <a:t> </a:t>
            </a:r>
            <a:r>
              <a:rPr lang="sr-Cyrl-CS" b="1" dirty="0" smtClean="0">
                <a:latin typeface="+mj-lt"/>
              </a:rPr>
              <a:t>преименована</a:t>
            </a:r>
            <a:r>
              <a:rPr lang="sr-Cyrl-CS" dirty="0" smtClean="0">
                <a:latin typeface="+mj-lt"/>
              </a:rPr>
              <a:t> је у тематску цјелину </a:t>
            </a:r>
            <a:r>
              <a:rPr lang="sr-Cyrl-CS" b="1" dirty="0" smtClean="0">
                <a:latin typeface="+mj-lt"/>
              </a:rPr>
              <a:t>Култура живљења и комуникација </a:t>
            </a:r>
            <a:endParaRPr lang="en-US" dirty="0" smtClean="0">
              <a:latin typeface="+mj-lt"/>
            </a:endParaRPr>
          </a:p>
          <a:p>
            <a:pPr algn="just">
              <a:buNone/>
            </a:pPr>
            <a:r>
              <a:rPr lang="sr-Cyrl-CS" b="1" dirty="0" smtClean="0">
                <a:latin typeface="+mj-lt"/>
              </a:rPr>
              <a:t> </a:t>
            </a:r>
            <a:endParaRPr lang="en-US" dirty="0" smtClean="0">
              <a:latin typeface="+mj-lt"/>
            </a:endParaRPr>
          </a:p>
          <a:p>
            <a:pPr algn="just"/>
            <a:r>
              <a:rPr lang="sr-Cyrl-CS" dirty="0" smtClean="0">
                <a:latin typeface="+mj-lt"/>
              </a:rPr>
              <a:t>Свеобухватно су дефинисани </a:t>
            </a:r>
            <a:r>
              <a:rPr lang="sr-Cyrl-CS" b="1" dirty="0" smtClean="0">
                <a:latin typeface="+mj-lt"/>
              </a:rPr>
              <a:t>општи и посебни циљеви </a:t>
            </a:r>
            <a:r>
              <a:rPr lang="sr-Cyrl-CS" dirty="0" smtClean="0">
                <a:latin typeface="+mj-lt"/>
              </a:rPr>
              <a:t>наставе Познавање друштва. </a:t>
            </a:r>
            <a:endParaRPr lang="en-US" dirty="0" smtClean="0">
              <a:latin typeface="+mj-lt"/>
            </a:endParaRPr>
          </a:p>
          <a:p>
            <a:pPr algn="just">
              <a:buNone/>
            </a:pPr>
            <a:r>
              <a:rPr lang="sr-Cyrl-CS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algn="just"/>
            <a:r>
              <a:rPr lang="sr-Cyrl-CS" dirty="0" smtClean="0">
                <a:latin typeface="+mj-lt"/>
              </a:rPr>
              <a:t>Посебна пажња је посвећена дефиницији </a:t>
            </a:r>
            <a:r>
              <a:rPr lang="sr-Cyrl-CS" b="1" dirty="0" smtClean="0">
                <a:latin typeface="+mj-lt"/>
              </a:rPr>
              <a:t>исхода. </a:t>
            </a:r>
            <a:r>
              <a:rPr lang="sr-Cyrl-CS" dirty="0" smtClean="0">
                <a:latin typeface="+mj-lt"/>
              </a:rPr>
              <a:t>Исходи су дефинисани за све садржаје при чему се посебно водило рачуна о </a:t>
            </a:r>
            <a:r>
              <a:rPr lang="sr-Cyrl-CS" b="1" dirty="0" smtClean="0">
                <a:latin typeface="+mj-lt"/>
              </a:rPr>
              <a:t>Блумовој таксономији </a:t>
            </a:r>
            <a:r>
              <a:rPr lang="sr-Cyrl-CS" dirty="0" smtClean="0">
                <a:latin typeface="+mj-lt"/>
              </a:rPr>
              <a:t>нивоа знања. </a:t>
            </a:r>
            <a:endParaRPr lang="en-US" dirty="0" smtClean="0">
              <a:latin typeface="+mj-lt"/>
            </a:endParaRPr>
          </a:p>
          <a:p>
            <a:pPr algn="just">
              <a:buNone/>
            </a:pPr>
            <a:endParaRPr lang="en-US" dirty="0" smtClean="0">
              <a:latin typeface="+mj-lt"/>
            </a:endParaRPr>
          </a:p>
          <a:p>
            <a:pPr algn="just"/>
            <a:r>
              <a:rPr lang="sr-Cyrl-CS" dirty="0" smtClean="0">
                <a:latin typeface="+mj-lt"/>
              </a:rPr>
              <a:t>Исходи дефинисани у теми </a:t>
            </a:r>
            <a:r>
              <a:rPr lang="sr-Cyrl-CS" b="1" dirty="0" smtClean="0">
                <a:latin typeface="+mj-lt"/>
              </a:rPr>
              <a:t>Прошлост </a:t>
            </a:r>
            <a:r>
              <a:rPr lang="sr-Cyrl-CS" dirty="0" smtClean="0">
                <a:latin typeface="+mj-lt"/>
              </a:rPr>
              <a:t>усмјерени су на очекивања – </a:t>
            </a:r>
            <a:r>
              <a:rPr lang="sr-Cyrl-CS" b="1" dirty="0" smtClean="0">
                <a:latin typeface="+mj-lt"/>
              </a:rPr>
              <a:t>захтјеве да ученици разумију и објасне (не да меморишу историјске чињенице).</a:t>
            </a:r>
            <a:r>
              <a:rPr lang="sr-Cyrl-CS" dirty="0" smtClean="0">
                <a:latin typeface="+mj-lt"/>
              </a:rPr>
              <a:t> Постојећи уџбеник је непотребно оптерећен историјским чињеницама које ученици не треба да меморишу.</a:t>
            </a:r>
            <a:endParaRPr lang="en-US" dirty="0" smtClean="0">
              <a:latin typeface="+mj-lt"/>
            </a:endParaRPr>
          </a:p>
          <a:p>
            <a:pPr algn="just">
              <a:buNone/>
            </a:pPr>
            <a:r>
              <a:rPr lang="sr-Cyrl-CS" dirty="0" smtClean="0">
                <a:latin typeface="+mj-lt"/>
              </a:rPr>
              <a:t> </a:t>
            </a:r>
            <a:endParaRPr lang="en-US" dirty="0" smtClean="0">
              <a:latin typeface="+mj-lt"/>
            </a:endParaRPr>
          </a:p>
          <a:p>
            <a:pPr algn="just"/>
            <a:r>
              <a:rPr lang="sr-Cyrl-CS" dirty="0" smtClean="0">
                <a:latin typeface="+mj-lt"/>
              </a:rPr>
              <a:t> Модернизовани програм Познавање друштва </a:t>
            </a:r>
            <a:r>
              <a:rPr lang="sr-Cyrl-CS" b="1" dirty="0" smtClean="0">
                <a:latin typeface="+mj-lt"/>
              </a:rPr>
              <a:t>усмјерен је на ученичко разумијевање друштвених односа, схватање њихове међусобне условљености и повезаности, истраживачки рад ученика и активном стицању и примјени стечених знања.</a:t>
            </a:r>
            <a:endParaRPr lang="en-US" b="1" dirty="0" smtClean="0">
              <a:latin typeface="+mj-lt"/>
            </a:endParaRPr>
          </a:p>
          <a:p>
            <a:pPr algn="just">
              <a:buNone/>
            </a:pPr>
            <a:endParaRPr lang="en-US" dirty="0" smtClean="0">
              <a:latin typeface="+mj-lt"/>
            </a:endParaRPr>
          </a:p>
          <a:p>
            <a:pPr algn="just"/>
            <a:r>
              <a:rPr lang="sr-Cyrl-CS" dirty="0" smtClean="0">
                <a:latin typeface="+mj-lt"/>
              </a:rPr>
              <a:t>За сваку тематску цјелину дата су </a:t>
            </a:r>
            <a:r>
              <a:rPr lang="sr-Cyrl-CS" b="1" dirty="0" smtClean="0">
                <a:latin typeface="+mj-lt"/>
              </a:rPr>
              <a:t>дидактичко-методичка упутства</a:t>
            </a:r>
            <a:r>
              <a:rPr lang="sr-Cyrl-CS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86017" name="Picture 1" descr="E:\SAVJETOVANJA\MATERIJALI\imagesPEEIXX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76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33400" y="13716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Инспектор-просвјетни</a:t>
            </a:r>
            <a:r>
              <a:rPr lang="en-US" dirty="0" smtClean="0"/>
              <a:t> </a:t>
            </a:r>
            <a:r>
              <a:rPr lang="en-US" dirty="0" err="1" smtClean="0"/>
              <a:t>савјетник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разредну</a:t>
            </a:r>
            <a:r>
              <a:rPr lang="en-US" dirty="0" smtClean="0"/>
              <a:t> </a:t>
            </a:r>
            <a:r>
              <a:rPr lang="en-US" dirty="0" err="1" smtClean="0"/>
              <a:t>наставу</a:t>
            </a:r>
            <a:r>
              <a:rPr lang="sr-Cyrl-RS" dirty="0" smtClean="0"/>
              <a:t>,</a:t>
            </a:r>
            <a:r>
              <a:rPr lang="sr-Latn-RS" dirty="0" smtClean="0"/>
              <a:t> </a:t>
            </a:r>
            <a:r>
              <a:rPr lang="sr-Cyrl-RS" dirty="0" smtClean="0"/>
              <a:t>мр Драгица Ожеговић</a:t>
            </a:r>
            <a:r>
              <a:rPr lang="sr-Cyrl-C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515112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/>
              <a:t>ПРОМЈЕН</a:t>
            </a:r>
            <a:r>
              <a:rPr lang="sr-Cyrl-RS" sz="2000" b="1" dirty="0" smtClean="0"/>
              <a:t>Е</a:t>
            </a:r>
            <a:r>
              <a:rPr lang="en-US" sz="2000" b="1" dirty="0" smtClean="0"/>
              <a:t> У ПРЕДЛОЖЕНОМ МОДЕРНИЗОВАНОМ </a:t>
            </a:r>
            <a:r>
              <a:rPr lang="sr-Cyrl-RS" sz="2000" b="1" dirty="0" smtClean="0"/>
              <a:t/>
            </a:r>
            <a:br>
              <a:rPr lang="sr-Cyrl-RS" sz="2000" b="1" dirty="0" smtClean="0"/>
            </a:br>
            <a:r>
              <a:rPr lang="en-US" sz="2000" b="1" dirty="0" smtClean="0"/>
              <a:t>НПП-У ЗА </a:t>
            </a:r>
            <a:r>
              <a:rPr lang="sr-Cyrl-RS" sz="2000" b="1" dirty="0" smtClean="0"/>
              <a:t>ЛИКОВНУ </a:t>
            </a:r>
            <a:r>
              <a:rPr lang="bs-Cyrl-BA" sz="2000" b="1" dirty="0" smtClean="0"/>
              <a:t>КУЛТУРУ, од 2. до 5.разреда  </a:t>
            </a:r>
            <a:r>
              <a:rPr lang="en-US" sz="2000" b="1" dirty="0" smtClean="0"/>
              <a:t>У ОДНОСУ НА ПРЕТХОДНИ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7912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sr-Cyrl-BA" sz="4900" b="1" dirty="0" smtClean="0"/>
          </a:p>
          <a:p>
            <a:pPr algn="ctr">
              <a:buNone/>
            </a:pPr>
            <a:r>
              <a:rPr lang="sr-Cyrl-BA" sz="4900" b="1" dirty="0" smtClean="0">
                <a:latin typeface="+mj-lt"/>
              </a:rPr>
              <a:t>КОНЦЕПЦИЈСКЕ РАЗЛИКЕ:</a:t>
            </a:r>
          </a:p>
          <a:p>
            <a:pPr algn="just">
              <a:buNone/>
            </a:pPr>
            <a:endParaRPr lang="en-US" sz="5600" b="1" dirty="0" smtClean="0">
              <a:latin typeface="+mj-lt"/>
            </a:endParaRPr>
          </a:p>
          <a:p>
            <a:pPr algn="just"/>
            <a:r>
              <a:rPr lang="sr-Cyrl-BA" sz="5600" b="1" dirty="0" smtClean="0">
                <a:latin typeface="+mj-lt"/>
              </a:rPr>
              <a:t>Умјесто табеларног приказа програма који се састојао из редног броја, теме и наставне јединице, броја часова, очекиваних исхода и смјерница за наставнике, модернизовани програм приказује наставну тему са предвиђеним бројем часова за коју су дефинисани: исходи учења, садржај програма и корелација са другим предметима. На крају табеларног приказа за сваку наставну тему су дате дидактичко-методичке препоруке које представљају проширену и допуњену </a:t>
            </a:r>
            <a:r>
              <a:rPr lang="sr-Cyrl-BA" sz="5600" b="1" dirty="0" err="1" smtClean="0">
                <a:latin typeface="+mj-lt"/>
              </a:rPr>
              <a:t>рублику</a:t>
            </a:r>
            <a:r>
              <a:rPr lang="sr-Cyrl-BA" sz="5600" b="1" dirty="0" smtClean="0">
                <a:latin typeface="+mj-lt"/>
              </a:rPr>
              <a:t> смјернице за наставнике.</a:t>
            </a:r>
            <a:endParaRPr lang="sr-Cyrl-RS" sz="5600" b="1" dirty="0" smtClean="0">
              <a:latin typeface="+mj-lt"/>
            </a:endParaRPr>
          </a:p>
          <a:p>
            <a:pPr>
              <a:buNone/>
            </a:pPr>
            <a:r>
              <a:rPr lang="sr-Cyrl-RS" sz="4400" b="1" dirty="0" smtClean="0">
                <a:latin typeface="+mj-lt"/>
              </a:rPr>
              <a:t>                                            </a:t>
            </a:r>
          </a:p>
          <a:p>
            <a:pPr>
              <a:buNone/>
            </a:pPr>
            <a:r>
              <a:rPr lang="sr-Cyrl-RS" sz="4400" b="1" dirty="0" smtClean="0">
                <a:latin typeface="+mj-lt"/>
              </a:rPr>
              <a:t>                                            </a:t>
            </a:r>
            <a:r>
              <a:rPr lang="sr-Cyrl-BA" sz="4800" b="1" dirty="0" smtClean="0">
                <a:latin typeface="+mj-lt"/>
              </a:rPr>
              <a:t>2. РАЗРЕД</a:t>
            </a:r>
            <a:endParaRPr lang="en-US" sz="4800" dirty="0" smtClean="0">
              <a:latin typeface="+mj-lt"/>
            </a:endParaRPr>
          </a:p>
          <a:p>
            <a:pPr>
              <a:buNone/>
            </a:pPr>
            <a:r>
              <a:rPr lang="sr-Cyrl-BA" sz="4800" dirty="0" smtClean="0">
                <a:latin typeface="+mj-lt"/>
              </a:rPr>
              <a:t>Додата су 2 посебна циља, Додата је наставна тема </a:t>
            </a:r>
          </a:p>
          <a:p>
            <a:pPr>
              <a:buNone/>
            </a:pPr>
            <a:r>
              <a:rPr lang="sr-Cyrl-BA" sz="4800" dirty="0" smtClean="0">
                <a:latin typeface="+mj-lt"/>
              </a:rPr>
              <a:t>‘'</a:t>
            </a:r>
            <a:r>
              <a:rPr lang="ru-RU" sz="4800" dirty="0" smtClean="0">
                <a:latin typeface="+mj-lt"/>
              </a:rPr>
              <a:t>Увод у предмет ликовне културе</a:t>
            </a:r>
            <a:r>
              <a:rPr lang="sr-Cyrl-BA" sz="4800" dirty="0" smtClean="0">
                <a:latin typeface="+mj-lt"/>
              </a:rPr>
              <a:t>'' са 2 часа, два очекивана исхода,</a:t>
            </a:r>
          </a:p>
          <a:p>
            <a:pPr>
              <a:buNone/>
            </a:pPr>
            <a:r>
              <a:rPr lang="sr-Cyrl-BA" sz="4800" dirty="0" smtClean="0">
                <a:latin typeface="+mj-lt"/>
              </a:rPr>
              <a:t>наставним садржајем и дидактичким упутством.</a:t>
            </a:r>
            <a:endParaRPr lang="en-US" sz="4800" dirty="0" smtClean="0">
              <a:latin typeface="+mj-lt"/>
            </a:endParaRPr>
          </a:p>
          <a:p>
            <a:r>
              <a:rPr lang="sr-Cyrl-BA" sz="4800" b="1" dirty="0" smtClean="0">
                <a:latin typeface="+mj-lt"/>
              </a:rPr>
              <a:t>НТ </a:t>
            </a:r>
            <a:r>
              <a:rPr lang="ru-RU" sz="4800" b="1" dirty="0" smtClean="0">
                <a:latin typeface="+mj-lt"/>
              </a:rPr>
              <a:t>Упознавање различитих материјала за рад </a:t>
            </a:r>
            <a:endParaRPr lang="en-US" sz="4800" dirty="0" smtClean="0">
              <a:latin typeface="+mj-lt"/>
            </a:endParaRPr>
          </a:p>
          <a:p>
            <a:pPr lvl="0">
              <a:buNone/>
            </a:pPr>
            <a:r>
              <a:rPr lang="sr-Cyrl-BA" sz="4800" dirty="0" smtClean="0">
                <a:latin typeface="+mj-lt"/>
              </a:rPr>
              <a:t>избрисан очекивани исход ''</a:t>
            </a:r>
            <a:r>
              <a:rPr lang="ru-RU" sz="4800" dirty="0" smtClean="0">
                <a:latin typeface="+mj-lt"/>
              </a:rPr>
              <a:t>изабере материјал и направи рад</a:t>
            </a:r>
            <a:r>
              <a:rPr lang="sr-Cyrl-BA" sz="4800" dirty="0" smtClean="0">
                <a:latin typeface="+mj-lt"/>
              </a:rPr>
              <a:t>'' а</a:t>
            </a:r>
          </a:p>
          <a:p>
            <a:pPr lvl="0">
              <a:buNone/>
            </a:pPr>
            <a:r>
              <a:rPr lang="sr-Cyrl-BA" sz="4800" dirty="0" smtClean="0">
                <a:latin typeface="+mj-lt"/>
              </a:rPr>
              <a:t> додат нови исход учења ''</a:t>
            </a:r>
            <a:r>
              <a:rPr lang="sr-Cyrl-RS" sz="4800" dirty="0" smtClean="0">
                <a:latin typeface="+mj-lt"/>
              </a:rPr>
              <a:t>упозна и овлада специфичностима и</a:t>
            </a:r>
          </a:p>
          <a:p>
            <a:pPr lvl="0">
              <a:buNone/>
            </a:pPr>
            <a:r>
              <a:rPr lang="sr-Cyrl-RS" sz="4800" dirty="0" smtClean="0">
                <a:latin typeface="+mj-lt"/>
              </a:rPr>
              <a:t> различитим могућностима  материјала за рад''</a:t>
            </a:r>
            <a:endParaRPr lang="en-US" sz="4800" dirty="0" smtClean="0">
              <a:latin typeface="+mj-lt"/>
            </a:endParaRPr>
          </a:p>
          <a:p>
            <a:r>
              <a:rPr lang="sr-Cyrl-BA" sz="4800" b="1" dirty="0" smtClean="0">
                <a:latin typeface="+mj-lt"/>
              </a:rPr>
              <a:t>НТ </a:t>
            </a:r>
            <a:r>
              <a:rPr lang="ru-RU" sz="4800" b="1" dirty="0" smtClean="0">
                <a:latin typeface="+mj-lt"/>
              </a:rPr>
              <a:t>Облици и њихово квалитети</a:t>
            </a:r>
            <a:endParaRPr lang="en-US" sz="4800" dirty="0" smtClean="0">
              <a:latin typeface="+mj-lt"/>
            </a:endParaRPr>
          </a:p>
          <a:p>
            <a:pPr lvl="0">
              <a:buNone/>
            </a:pPr>
            <a:r>
              <a:rPr lang="sr-Cyrl-BA" sz="4800" dirty="0" smtClean="0">
                <a:latin typeface="+mj-lt"/>
              </a:rPr>
              <a:t>додата су 3 нова исхода учења</a:t>
            </a:r>
            <a:endParaRPr lang="en-US" sz="4800" dirty="0" smtClean="0">
              <a:latin typeface="+mj-lt"/>
            </a:endParaRPr>
          </a:p>
          <a:p>
            <a:r>
              <a:rPr lang="sr-Cyrl-BA" sz="4800" dirty="0" smtClean="0">
                <a:latin typeface="+mj-lt"/>
              </a:rPr>
              <a:t>НТ </a:t>
            </a:r>
            <a:r>
              <a:rPr lang="ru-RU" sz="4800" b="1" dirty="0" smtClean="0">
                <a:latin typeface="+mj-lt"/>
              </a:rPr>
              <a:t>Односи у видном пољу  </a:t>
            </a:r>
          </a:p>
          <a:p>
            <a:pPr>
              <a:buNone/>
            </a:pPr>
            <a:r>
              <a:rPr lang="sr-Cyrl-BA" sz="4800" dirty="0" smtClean="0">
                <a:latin typeface="+mj-lt"/>
              </a:rPr>
              <a:t>додат 1 нови исход учења</a:t>
            </a:r>
            <a:endParaRPr lang="en-US" sz="4800" dirty="0" smtClean="0">
              <a:latin typeface="+mj-lt"/>
            </a:endParaRPr>
          </a:p>
          <a:p>
            <a:r>
              <a:rPr lang="sr-Cyrl-BA" sz="4800" b="1" dirty="0" smtClean="0">
                <a:latin typeface="+mj-lt"/>
              </a:rPr>
              <a:t>НТ </a:t>
            </a:r>
            <a:r>
              <a:rPr lang="ru-RU" sz="4800" b="1" dirty="0" smtClean="0">
                <a:latin typeface="+mj-lt"/>
              </a:rPr>
              <a:t>Временски и просторни низови</a:t>
            </a:r>
            <a:r>
              <a:rPr lang="en-US" sz="4800" b="1" dirty="0" smtClean="0">
                <a:latin typeface="+mj-lt"/>
              </a:rPr>
              <a:t>  </a:t>
            </a:r>
            <a:endParaRPr lang="sr-Cyrl-RS" sz="4800" b="1" dirty="0" smtClean="0">
              <a:latin typeface="+mj-lt"/>
            </a:endParaRPr>
          </a:p>
          <a:p>
            <a:pPr>
              <a:buNone/>
            </a:pPr>
            <a:r>
              <a:rPr lang="sr-Cyrl-BA" sz="4800" dirty="0" smtClean="0">
                <a:latin typeface="+mj-lt"/>
              </a:rPr>
              <a:t>смањено 2 часа</a:t>
            </a:r>
            <a:r>
              <a:rPr lang="sr-Cyrl-RS" sz="4800" dirty="0" smtClean="0">
                <a:latin typeface="+mj-lt"/>
              </a:rPr>
              <a:t> </a:t>
            </a:r>
            <a:r>
              <a:rPr lang="sr-Cyrl-BA" sz="4800" dirty="0" smtClean="0">
                <a:latin typeface="+mj-lt"/>
              </a:rPr>
              <a:t>додат један нови исход учења</a:t>
            </a:r>
            <a:endParaRPr lang="en-US" sz="4800" dirty="0" smtClean="0">
              <a:latin typeface="+mj-lt"/>
            </a:endParaRPr>
          </a:p>
          <a:p>
            <a:r>
              <a:rPr lang="sr-Cyrl-BA" sz="4800" b="1" dirty="0" smtClean="0">
                <a:latin typeface="+mj-lt"/>
              </a:rPr>
              <a:t>НТ </a:t>
            </a:r>
            <a:r>
              <a:rPr lang="ru-RU" sz="4800" b="1" dirty="0" smtClean="0">
                <a:latin typeface="+mj-lt"/>
              </a:rPr>
              <a:t>Свјетлост и сјенка  </a:t>
            </a:r>
          </a:p>
          <a:p>
            <a:pPr>
              <a:buNone/>
            </a:pPr>
            <a:r>
              <a:rPr lang="sr-Cyrl-BA" sz="4800" dirty="0" smtClean="0">
                <a:latin typeface="+mj-lt"/>
              </a:rPr>
              <a:t>додат један нови исход учења</a:t>
            </a:r>
            <a:endParaRPr lang="en-US" sz="4800" dirty="0" smtClean="0">
              <a:latin typeface="+mj-lt"/>
            </a:endParaRPr>
          </a:p>
          <a:p>
            <a:r>
              <a:rPr lang="sr-Cyrl-BA" sz="4800" b="1" dirty="0" smtClean="0">
                <a:latin typeface="+mj-lt"/>
              </a:rPr>
              <a:t>НТ </a:t>
            </a:r>
            <a:r>
              <a:rPr lang="ru-RU" sz="4800" b="1" dirty="0" smtClean="0">
                <a:latin typeface="+mj-lt"/>
              </a:rPr>
              <a:t>Тактилност</a:t>
            </a:r>
            <a:r>
              <a:rPr lang="sr-Cyrl-RS" sz="4800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sr-Cyrl-BA" sz="4800" dirty="0" smtClean="0">
                <a:latin typeface="+mj-lt"/>
              </a:rPr>
              <a:t>додата два нова садржаја програма</a:t>
            </a:r>
            <a:endParaRPr lang="en-US" sz="4800" dirty="0" smtClean="0">
              <a:latin typeface="+mj-lt"/>
            </a:endParaRPr>
          </a:p>
          <a:p>
            <a:r>
              <a:rPr lang="sr-Cyrl-BA" sz="4800" b="1" dirty="0" smtClean="0">
                <a:latin typeface="+mj-lt"/>
              </a:rPr>
              <a:t>НТ </a:t>
            </a:r>
            <a:r>
              <a:rPr lang="ru-RU" sz="4800" b="1" dirty="0" smtClean="0">
                <a:latin typeface="+mj-lt"/>
              </a:rPr>
              <a:t>Одређени предмет као подстицај за рад </a:t>
            </a:r>
            <a:r>
              <a:rPr lang="en-US" sz="4800" b="1" dirty="0" smtClean="0">
                <a:latin typeface="+mj-lt"/>
              </a:rPr>
              <a:t>  </a:t>
            </a:r>
            <a:endParaRPr lang="sr-Cyrl-RS" sz="4800" dirty="0" smtClean="0">
              <a:latin typeface="+mj-lt"/>
            </a:endParaRPr>
          </a:p>
          <a:p>
            <a:pPr>
              <a:buNone/>
            </a:pPr>
            <a:r>
              <a:rPr lang="sr-Cyrl-BA" sz="4800" dirty="0" smtClean="0">
                <a:latin typeface="+mj-lt"/>
              </a:rPr>
              <a:t>преформулисан други очекивани исход</a:t>
            </a:r>
            <a:endParaRPr lang="en-US" sz="4400" dirty="0" smtClean="0">
              <a:latin typeface="+mj-lt"/>
            </a:endParaRPr>
          </a:p>
          <a:p>
            <a:pPr algn="ctr">
              <a:buNone/>
            </a:pPr>
            <a:r>
              <a:rPr lang="sr-Cyrl-BA" sz="5600" b="1" dirty="0" smtClean="0">
                <a:latin typeface="+mj-lt"/>
              </a:rPr>
              <a:t>4. РАЗРЕД и 5. РАЗРЕД  </a:t>
            </a:r>
            <a:endParaRPr lang="en-US" sz="5600" dirty="0" smtClean="0">
              <a:latin typeface="+mj-lt"/>
            </a:endParaRPr>
          </a:p>
          <a:p>
            <a:pPr algn="ctr">
              <a:buNone/>
            </a:pPr>
            <a:r>
              <a:rPr lang="sr-Cyrl-BA" sz="5600" dirty="0" smtClean="0">
                <a:latin typeface="+mj-lt"/>
              </a:rPr>
              <a:t>Није било промјена у дефинисању циљева, наставних тема, исхода учења и садржаја програма</a:t>
            </a:r>
            <a:r>
              <a:rPr lang="sr-Cyrl-BA" sz="5600" b="1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sr-Cyrl-BA" sz="5600" dirty="0" smtClean="0">
                <a:latin typeface="+mj-lt"/>
              </a:rPr>
              <a:t> </a:t>
            </a:r>
            <a:endParaRPr lang="en-US" sz="5600" dirty="0" smtClean="0">
              <a:latin typeface="+mj-lt"/>
            </a:endParaRPr>
          </a:p>
          <a:p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228600" y="914401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 smtClean="0">
                <a:latin typeface="+mj-lt"/>
              </a:rPr>
              <a:t>Инспектор-просвјетни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савјетник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за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разредну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наставу</a:t>
            </a:r>
            <a:r>
              <a:rPr lang="sr-Cyrl-RS" sz="1400" dirty="0" smtClean="0">
                <a:latin typeface="+mj-lt"/>
              </a:rPr>
              <a:t>, др </a:t>
            </a:r>
            <a:r>
              <a:rPr lang="en-US" sz="1400" dirty="0" err="1" smtClean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Маринко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Савић</a:t>
            </a:r>
            <a:endParaRPr lang="en-US" sz="1400" dirty="0" smtClean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r>
              <a:rPr lang="sr-Cyrl-RS" dirty="0" smtClean="0">
                <a:latin typeface="+mj-lt"/>
              </a:rPr>
              <a:t>  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667000"/>
            <a:ext cx="40386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1200" b="1" dirty="0" smtClean="0">
                <a:latin typeface="+mj-lt"/>
              </a:rPr>
              <a:t>3. РАЗРЕД</a:t>
            </a:r>
            <a:endParaRPr lang="en-US" sz="1200" dirty="0" smtClean="0">
              <a:latin typeface="+mj-lt"/>
            </a:endParaRPr>
          </a:p>
          <a:p>
            <a:r>
              <a:rPr lang="sr-Cyrl-BA" sz="1200" dirty="0" smtClean="0">
                <a:latin typeface="+mj-lt"/>
              </a:rPr>
              <a:t>Трећи циљ је дефинисан као два посебна циља.</a:t>
            </a:r>
            <a:endParaRPr lang="en-US" sz="1200" dirty="0" smtClean="0">
              <a:latin typeface="+mj-lt"/>
            </a:endParaRPr>
          </a:p>
          <a:p>
            <a:r>
              <a:rPr lang="sr-Cyrl-BA" sz="1200" b="1" dirty="0" smtClean="0">
                <a:latin typeface="+mj-lt"/>
              </a:rPr>
              <a:t>НТ </a:t>
            </a:r>
            <a:r>
              <a:rPr lang="ru-RU" sz="1200" b="1" dirty="0" smtClean="0">
                <a:latin typeface="+mj-lt"/>
              </a:rPr>
              <a:t>Изглед употребних материјала</a:t>
            </a:r>
            <a:endParaRPr lang="en-US" sz="1200" dirty="0" smtClean="0">
              <a:latin typeface="+mj-lt"/>
            </a:endParaRPr>
          </a:p>
          <a:p>
            <a:pPr lvl="0"/>
            <a:r>
              <a:rPr lang="sr-Cyrl-BA" sz="1200" dirty="0" smtClean="0">
                <a:latin typeface="+mj-lt"/>
              </a:rPr>
              <a:t>избрисан очекивани исход</a:t>
            </a:r>
            <a:r>
              <a:rPr lang="sr-Cyrl-BA" sz="1200" b="1" dirty="0" smtClean="0">
                <a:latin typeface="+mj-lt"/>
              </a:rPr>
              <a:t> ''</a:t>
            </a:r>
            <a:r>
              <a:rPr lang="ru-RU" sz="1200" dirty="0" smtClean="0">
                <a:latin typeface="+mj-lt"/>
              </a:rPr>
              <a:t>покаже како преобликовати неки предмет</a:t>
            </a:r>
            <a:r>
              <a:rPr lang="sr-Cyrl-BA" sz="1200" dirty="0" smtClean="0">
                <a:latin typeface="+mj-lt"/>
              </a:rPr>
              <a:t>''</a:t>
            </a:r>
            <a:endParaRPr lang="en-US" sz="1200" dirty="0" smtClean="0">
              <a:latin typeface="+mj-lt"/>
            </a:endParaRPr>
          </a:p>
          <a:p>
            <a:r>
              <a:rPr lang="sr-Cyrl-BA" sz="1200" b="1" dirty="0" smtClean="0">
                <a:latin typeface="+mj-lt"/>
              </a:rPr>
              <a:t>НТ </a:t>
            </a:r>
            <a:r>
              <a:rPr lang="ru-RU" sz="1200" b="1" dirty="0" smtClean="0">
                <a:latin typeface="+mj-lt"/>
              </a:rPr>
              <a:t>Одређени предмет као подстицај за рад  </a:t>
            </a:r>
            <a:endParaRPr lang="en-US" sz="1200" dirty="0" smtClean="0">
              <a:latin typeface="+mj-lt"/>
            </a:endParaRPr>
          </a:p>
          <a:p>
            <a:r>
              <a:rPr lang="sr-Cyrl-BA" sz="1200" b="1" dirty="0" smtClean="0">
                <a:latin typeface="+mj-lt"/>
              </a:rPr>
              <a:t>НТ </a:t>
            </a:r>
            <a:r>
              <a:rPr lang="ru-RU" sz="1200" b="1" dirty="0" smtClean="0">
                <a:latin typeface="+mj-lt"/>
              </a:rPr>
              <a:t>Преобликовање материјала или предмета њиховим спајањем  </a:t>
            </a:r>
            <a:endParaRPr lang="en-US" sz="1200" dirty="0" smtClean="0">
              <a:latin typeface="+mj-lt"/>
            </a:endParaRPr>
          </a:p>
          <a:p>
            <a:pPr lvl="0"/>
            <a:r>
              <a:rPr lang="sr-Cyrl-BA" sz="1200" dirty="0" smtClean="0">
                <a:latin typeface="+mj-lt"/>
              </a:rPr>
              <a:t>Промијењени наставни садржаји</a:t>
            </a:r>
            <a:endParaRPr lang="en-US" sz="1200" dirty="0" smtClean="0">
              <a:latin typeface="+mj-lt"/>
            </a:endParaRPr>
          </a:p>
          <a:p>
            <a:r>
              <a:rPr lang="sr-Cyrl-BA" sz="1200" b="1" dirty="0" smtClean="0">
                <a:latin typeface="+mj-lt"/>
              </a:rPr>
              <a:t>НТ </a:t>
            </a:r>
            <a:r>
              <a:rPr lang="ru-RU" sz="1200" b="1" dirty="0" smtClean="0">
                <a:latin typeface="+mj-lt"/>
              </a:rPr>
              <a:t>Кретање облика у простору  </a:t>
            </a:r>
            <a:endParaRPr lang="en-US" sz="1200" dirty="0" smtClean="0">
              <a:latin typeface="+mj-lt"/>
            </a:endParaRPr>
          </a:p>
          <a:p>
            <a:pPr lvl="0"/>
            <a:r>
              <a:rPr lang="sr-Cyrl-BA" sz="1200" dirty="0" smtClean="0">
                <a:latin typeface="+mj-lt"/>
              </a:rPr>
              <a:t>Додат један исход учења</a:t>
            </a:r>
            <a:endParaRPr lang="en-US" sz="1200" dirty="0" smtClean="0">
              <a:latin typeface="+mj-lt"/>
            </a:endParaRPr>
          </a:p>
          <a:p>
            <a:r>
              <a:rPr lang="sr-Cyrl-BA" sz="1200" b="1" dirty="0" smtClean="0">
                <a:latin typeface="+mj-lt"/>
              </a:rPr>
              <a:t>НТ </a:t>
            </a:r>
            <a:r>
              <a:rPr lang="ru-RU" sz="1200" b="1" dirty="0" smtClean="0">
                <a:latin typeface="+mj-lt"/>
              </a:rPr>
              <a:t>Амбијент – сценски простор</a:t>
            </a:r>
            <a:r>
              <a:rPr lang="sr-Cyrl-CS" sz="1200" b="1" dirty="0" smtClean="0">
                <a:latin typeface="+mj-lt"/>
              </a:rPr>
              <a:t>   </a:t>
            </a:r>
            <a:endParaRPr lang="en-US" sz="1200" dirty="0" smtClean="0">
              <a:latin typeface="+mj-lt"/>
            </a:endParaRPr>
          </a:p>
          <a:p>
            <a:pPr lvl="0"/>
            <a:r>
              <a:rPr lang="sr-Cyrl-BA" sz="1200" dirty="0" smtClean="0">
                <a:latin typeface="+mj-lt"/>
              </a:rPr>
              <a:t>додат један садржај учења</a:t>
            </a:r>
            <a:endParaRPr lang="en-US" sz="1200" dirty="0" smtClean="0">
              <a:latin typeface="+mj-lt"/>
            </a:endParaRPr>
          </a:p>
          <a:p>
            <a:r>
              <a:rPr lang="sr-Cyrl-BA" sz="1200" b="1" dirty="0" smtClean="0">
                <a:latin typeface="+mj-lt"/>
              </a:rPr>
              <a:t>НТ </a:t>
            </a:r>
            <a:r>
              <a:rPr lang="ru-RU" sz="1200" b="1" dirty="0" smtClean="0">
                <a:latin typeface="+mj-lt"/>
              </a:rPr>
              <a:t>Контраст као комбинација за опажање облика  </a:t>
            </a:r>
            <a:endParaRPr lang="en-US" sz="1200" dirty="0" smtClean="0">
              <a:latin typeface="+mj-lt"/>
            </a:endParaRPr>
          </a:p>
          <a:p>
            <a:pPr lvl="0"/>
            <a:r>
              <a:rPr lang="sr-Cyrl-BA" sz="1200" dirty="0" smtClean="0">
                <a:latin typeface="+mj-lt"/>
              </a:rPr>
              <a:t>Задњи исход је проширен</a:t>
            </a:r>
            <a:endParaRPr lang="en-US" sz="1200" dirty="0" smtClean="0">
              <a:latin typeface="+mj-lt"/>
            </a:endParaRPr>
          </a:p>
          <a:p>
            <a:r>
              <a:rPr lang="sr-Cyrl-BA" sz="1200" b="1" dirty="0" smtClean="0">
                <a:latin typeface="+mj-lt"/>
              </a:rPr>
              <a:t>НТ </a:t>
            </a:r>
            <a:r>
              <a:rPr lang="ru-RU" sz="1200" b="1" dirty="0" smtClean="0">
                <a:latin typeface="+mj-lt"/>
              </a:rPr>
              <a:t>Индивидуално коришћење различитих материјала за рад   </a:t>
            </a:r>
            <a:endParaRPr lang="en-US" sz="1200" dirty="0" smtClean="0">
              <a:latin typeface="+mj-lt"/>
            </a:endParaRPr>
          </a:p>
          <a:p>
            <a:pPr lvl="0"/>
            <a:r>
              <a:rPr lang="sr-Cyrl-BA" sz="1200" dirty="0" smtClean="0">
                <a:latin typeface="+mj-lt"/>
              </a:rPr>
              <a:t>Проширени наставни садржаји учења</a:t>
            </a:r>
            <a:endParaRPr lang="en-US" sz="1200" dirty="0" smtClean="0">
              <a:latin typeface="+mj-lt"/>
            </a:endParaRPr>
          </a:p>
          <a:p>
            <a:pPr algn="ctr"/>
            <a:r>
              <a:rPr lang="sr-Cyrl-BA" sz="1200" b="1" dirty="0" smtClean="0"/>
              <a:t> </a:t>
            </a:r>
          </a:p>
          <a:p>
            <a:pPr>
              <a:buNone/>
            </a:pPr>
            <a:r>
              <a:rPr lang="sr-Cyrl-BA" sz="900" dirty="0" smtClean="0"/>
              <a:t> </a:t>
            </a:r>
            <a:endParaRPr lang="en-US" sz="900" dirty="0" smtClean="0"/>
          </a:p>
        </p:txBody>
      </p:sp>
      <p:pic>
        <p:nvPicPr>
          <p:cNvPr id="82945" name="Picture 1" descr="E:\SAVJETOVANJA\MATERIJALI\55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114800"/>
            <a:ext cx="1419225" cy="1290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8077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 smtClean="0"/>
              <a:t>ПРОМЈЕН</a:t>
            </a:r>
            <a:r>
              <a:rPr lang="sr-Cyrl-RS" sz="1800" b="1" dirty="0" smtClean="0"/>
              <a:t>Е</a:t>
            </a:r>
            <a:r>
              <a:rPr lang="en-US" sz="1800" b="1" dirty="0" smtClean="0"/>
              <a:t> У ПРЕДЛОЖЕНОМ МОДЕРНИЗОВАНОМ </a:t>
            </a:r>
            <a:r>
              <a:rPr lang="sr-Cyrl-RS" sz="1800" b="1" dirty="0" smtClean="0"/>
              <a:t/>
            </a:r>
            <a:br>
              <a:rPr lang="sr-Cyrl-RS" sz="1800" b="1" dirty="0" smtClean="0"/>
            </a:br>
            <a:r>
              <a:rPr lang="en-US" sz="1800" b="1" dirty="0" smtClean="0"/>
              <a:t>НПП-У ЗА </a:t>
            </a:r>
            <a:r>
              <a:rPr lang="bs-Cyrl-BA" sz="1800" b="1" dirty="0" smtClean="0"/>
              <a:t>МУЗИЧКУ КУЛТУРУ, од 2. до 5.разреда  </a:t>
            </a:r>
            <a:r>
              <a:rPr lang="en-US" sz="1800" b="1" dirty="0" smtClean="0"/>
              <a:t>У ОДНОСУ НА ПРЕТХОДНИ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bs-Cyrl-BA" sz="1200" dirty="0" smtClean="0">
                <a:latin typeface="+mj-lt"/>
              </a:rPr>
              <a:t>Основна примједба на актуелни НПП музичке културе од 2. до 5.разреда односила се на </a:t>
            </a:r>
            <a:r>
              <a:rPr lang="bs-Cyrl-BA" sz="1200" b="1" dirty="0" smtClean="0">
                <a:latin typeface="+mj-lt"/>
              </a:rPr>
              <a:t>недовољну конкретизацију програмских садржаја, те непрецизно дефинисање исхода учења.</a:t>
            </a:r>
            <a:r>
              <a:rPr lang="bs-Cyrl-BA" sz="1200" dirty="0" smtClean="0">
                <a:latin typeface="+mj-lt"/>
              </a:rPr>
              <a:t> </a:t>
            </a:r>
            <a:r>
              <a:rPr lang="bs-Cyrl-BA" sz="1100" dirty="0" smtClean="0">
                <a:latin typeface="+mj-lt"/>
              </a:rPr>
              <a:t>Оно што модернизовани НПП музичке културе чини другачијим у односу на актуелни НПП је сљедеће:</a:t>
            </a:r>
            <a:endParaRPr lang="en-US" sz="1100" dirty="0" smtClean="0">
              <a:latin typeface="+mj-lt"/>
            </a:endParaRPr>
          </a:p>
          <a:p>
            <a:pPr lvl="0" algn="just">
              <a:buNone/>
            </a:pPr>
            <a:r>
              <a:rPr lang="bs-Cyrl-BA" sz="1100" dirty="0" smtClean="0">
                <a:latin typeface="+mj-lt"/>
              </a:rPr>
              <a:t>Програм наставе музичке културе, у разредној настави се темељи на три наставна подручја, умјесто раније дефинисаних као наставне теме</a:t>
            </a:r>
            <a:r>
              <a:rPr lang="bs-Cyrl-BA" sz="1200" dirty="0" smtClean="0">
                <a:latin typeface="+mj-lt"/>
              </a:rPr>
              <a:t> </a:t>
            </a:r>
            <a:r>
              <a:rPr lang="bs-Cyrl-BA" sz="1200" b="1" dirty="0" smtClean="0">
                <a:latin typeface="+mj-lt"/>
              </a:rPr>
              <a:t>(Слушање, Пјевање и свирање пјесама по слуху и увођење у основе музичке писмености, Музичке игре, Дјечије стваралаштво)</a:t>
            </a:r>
            <a:r>
              <a:rPr lang="bs-Cyrl-BA" sz="1200" dirty="0" smtClean="0">
                <a:latin typeface="+mj-lt"/>
              </a:rPr>
              <a:t>, што није било у складу са карактером музичке културе.</a:t>
            </a:r>
            <a:endParaRPr lang="en-US" sz="1200" dirty="0" smtClean="0">
              <a:latin typeface="+mj-lt"/>
            </a:endParaRPr>
          </a:p>
          <a:p>
            <a:pPr lvl="0" algn="just">
              <a:buNone/>
            </a:pPr>
            <a:r>
              <a:rPr lang="bs-Cyrl-BA" sz="1200" dirty="0" smtClean="0">
                <a:latin typeface="+mj-lt"/>
              </a:rPr>
              <a:t>Дефинисана су три наставна подручја: </a:t>
            </a:r>
            <a:r>
              <a:rPr lang="bs-Cyrl-BA" sz="1200" b="1" dirty="0" smtClean="0">
                <a:latin typeface="+mj-lt"/>
              </a:rPr>
              <a:t>Извођење музике: пјевање, свирање, покрет и увођење у основе музичке писмености; Слушање музике и Дјечије музичко стваралаштво.</a:t>
            </a:r>
            <a:endParaRPr lang="en-US" sz="1200" b="1" dirty="0" smtClean="0">
              <a:latin typeface="+mj-lt"/>
            </a:endParaRPr>
          </a:p>
          <a:p>
            <a:pPr lvl="0" algn="just">
              <a:buNone/>
            </a:pPr>
            <a:r>
              <a:rPr lang="bs-Cyrl-BA" sz="1200" b="1" dirty="0" smtClean="0">
                <a:latin typeface="+mj-lt"/>
              </a:rPr>
              <a:t>Општи циљеви </a:t>
            </a:r>
            <a:r>
              <a:rPr lang="bs-Cyrl-BA" sz="1200" dirty="0" smtClean="0">
                <a:latin typeface="+mj-lt"/>
              </a:rPr>
              <a:t>музичке културе за сваки разред, од 2. до 5.разреда, </a:t>
            </a:r>
            <a:r>
              <a:rPr lang="bs-Cyrl-BA" sz="1200" b="1" dirty="0" smtClean="0">
                <a:latin typeface="+mj-lt"/>
              </a:rPr>
              <a:t>су незнатно допуњени.</a:t>
            </a:r>
            <a:endParaRPr lang="en-US" sz="1200" b="1" dirty="0" smtClean="0">
              <a:latin typeface="+mj-lt"/>
            </a:endParaRPr>
          </a:p>
          <a:p>
            <a:pPr lvl="0" algn="just">
              <a:buNone/>
            </a:pPr>
            <a:r>
              <a:rPr lang="bs-Cyrl-BA" sz="1200" b="1" dirty="0" smtClean="0">
                <a:latin typeface="+mj-lt"/>
              </a:rPr>
              <a:t>Дефинисани су посебни циљеви и задаци програма за сваки разред, што актуелни НПП није имао.</a:t>
            </a:r>
            <a:endParaRPr lang="en-US" sz="1200" b="1" dirty="0" smtClean="0">
              <a:latin typeface="+mj-lt"/>
            </a:endParaRPr>
          </a:p>
          <a:p>
            <a:pPr lvl="0" algn="just">
              <a:buNone/>
            </a:pPr>
            <a:r>
              <a:rPr lang="bs-Cyrl-BA" sz="1200" b="1" dirty="0" smtClean="0">
                <a:latin typeface="+mj-lt"/>
              </a:rPr>
              <a:t>Фонд планираних сати </a:t>
            </a:r>
            <a:r>
              <a:rPr lang="bs-Cyrl-BA" sz="1100" dirty="0" smtClean="0">
                <a:latin typeface="+mj-lt"/>
              </a:rPr>
              <a:t>за реализацију програмских садржаја у оквиру подручја рада је измјењен. За наставно подручје </a:t>
            </a:r>
            <a:r>
              <a:rPr lang="bs-Cyrl-BA" sz="1200" b="1" dirty="0" smtClean="0">
                <a:latin typeface="+mj-lt"/>
              </a:rPr>
              <a:t>Слушање музике предложен је мањи фонд сати, те умјесто од 12 до 23 часа</a:t>
            </a:r>
            <a:r>
              <a:rPr lang="bs-Cyrl-BA" sz="1200" dirty="0" smtClean="0">
                <a:latin typeface="+mj-lt"/>
              </a:rPr>
              <a:t> </a:t>
            </a:r>
            <a:r>
              <a:rPr lang="bs-Cyrl-BA" sz="1100" dirty="0" smtClean="0">
                <a:latin typeface="+mj-lt"/>
              </a:rPr>
              <a:t>годишње, зависно од разреда, предложено је: по 7 часова у 2. и 3.разреду, те по 14 часова у 4. и 5.разреду за ово наставно подручје. За наставно подручје </a:t>
            </a:r>
            <a:r>
              <a:rPr lang="bs-Cyrl-BA" sz="1200" b="1" dirty="0" smtClean="0">
                <a:latin typeface="+mj-lt"/>
              </a:rPr>
              <a:t>Дјечије стваралаштво број часова је повећан, те сада у модернизованом НПП-у стоји приједлог: по 7 часова у 2. и 3.разреду, те по 14.часова у 4. и 5.разреду.</a:t>
            </a:r>
            <a:endParaRPr lang="en-US" sz="1200" b="1" dirty="0" smtClean="0">
              <a:latin typeface="+mj-lt"/>
            </a:endParaRPr>
          </a:p>
          <a:p>
            <a:pPr lvl="0" algn="just">
              <a:buNone/>
            </a:pPr>
            <a:r>
              <a:rPr lang="bs-Cyrl-BA" sz="1200" b="1" dirty="0" smtClean="0">
                <a:latin typeface="+mj-lt"/>
              </a:rPr>
              <a:t>Дефинисани су исходи учења, те конкретизовани програмски садржаји</a:t>
            </a:r>
            <a:r>
              <a:rPr lang="bs-Cyrl-BA" sz="1200" dirty="0" smtClean="0">
                <a:latin typeface="+mj-lt"/>
              </a:rPr>
              <a:t>, </a:t>
            </a:r>
            <a:r>
              <a:rPr lang="bs-Cyrl-BA" sz="1100" dirty="0" smtClean="0">
                <a:latin typeface="+mj-lt"/>
              </a:rPr>
              <a:t>уз помоћ којих ће ученици остварити исходе учења. Приликом дефинисања исхода учења, </a:t>
            </a:r>
            <a:r>
              <a:rPr lang="bs-Cyrl-BA" sz="1100" b="1" dirty="0" smtClean="0">
                <a:latin typeface="+mj-lt"/>
              </a:rPr>
              <a:t>вођено је рачуна о узрасту ученика,</a:t>
            </a:r>
            <a:r>
              <a:rPr lang="bs-Cyrl-BA" sz="1100" dirty="0" smtClean="0">
                <a:latin typeface="+mj-lt"/>
              </a:rPr>
              <a:t> те да исходи учења не буду дефинисани само на нивоу знања (препознавање, репродуковање), </a:t>
            </a:r>
            <a:r>
              <a:rPr lang="bs-Cyrl-BA" sz="1100" b="1" dirty="0" smtClean="0">
                <a:latin typeface="+mj-lt"/>
              </a:rPr>
              <a:t>него и схватања/разумијевања, примјене, анализе и синтезе.</a:t>
            </a:r>
            <a:endParaRPr lang="en-US" sz="1100" b="1" dirty="0" smtClean="0">
              <a:latin typeface="+mj-lt"/>
            </a:endParaRPr>
          </a:p>
          <a:p>
            <a:pPr lvl="0" algn="just">
              <a:buNone/>
            </a:pPr>
            <a:r>
              <a:rPr lang="bs-Cyrl-BA" sz="1200" b="1" dirty="0" smtClean="0">
                <a:latin typeface="+mj-lt"/>
              </a:rPr>
              <a:t>Програмски садржаји за 2. и 3.разред модернизованог НПП-а у основи су исти као и код актуелног НПП-а</a:t>
            </a:r>
            <a:r>
              <a:rPr lang="bs-Cyrl-BA" sz="1200" dirty="0" smtClean="0">
                <a:latin typeface="+mj-lt"/>
              </a:rPr>
              <a:t>. </a:t>
            </a:r>
            <a:r>
              <a:rPr lang="bs-Cyrl-BA" sz="1100" b="1" dirty="0" smtClean="0">
                <a:latin typeface="+mj-lt"/>
              </a:rPr>
              <a:t>Свјесна активност увођења и упознавања основних елемената музичке писмености, те упознавање са појмом љествице и нотама (Ц-дур љествица) предвиђена је у 4.разреду, а за 5.разред је предвиђено увјежбавање основних елемената музичке писмености кроз пјевање и свирање пјесама из нотног текста. Разлика у односу на актуелни НПП је управо у томе, јер се ученици у 4.разреду упознају са комплетном Ц-дур љествица, од Ц-1 до Ц-2, а у наредном разреду те садржаје увјежбавају. Методски поступак приликом обраде љествице није наглашен, него је остављено наставнику на избор.</a:t>
            </a:r>
            <a:endParaRPr lang="en-US" sz="1100" b="1" dirty="0" smtClean="0">
              <a:latin typeface="+mj-lt"/>
            </a:endParaRPr>
          </a:p>
          <a:p>
            <a:pPr lvl="0" algn="just">
              <a:buNone/>
            </a:pPr>
            <a:r>
              <a:rPr lang="bs-Cyrl-BA" sz="1200" dirty="0" smtClean="0">
                <a:latin typeface="+mj-lt"/>
              </a:rPr>
              <a:t>За наставна подручја: </a:t>
            </a:r>
            <a:r>
              <a:rPr lang="bs-Cyrl-BA" sz="1200" b="1" dirty="0" smtClean="0">
                <a:latin typeface="+mj-lt"/>
              </a:rPr>
              <a:t>Извођење музике: пјевање, свирање, покрет и увођење у основе музичке писмености и Слушање музике, дат је приједлог препоручених композиција</a:t>
            </a:r>
            <a:r>
              <a:rPr lang="bs-Cyrl-BA" sz="1200" dirty="0" smtClean="0">
                <a:latin typeface="+mj-lt"/>
              </a:rPr>
              <a:t> </a:t>
            </a:r>
            <a:r>
              <a:rPr lang="bs-Cyrl-BA" sz="1100" dirty="0" smtClean="0">
                <a:latin typeface="+mj-lt"/>
              </a:rPr>
              <a:t>(бројалице, дјечије пјесаме, народне пјесаме, музичке игре). У актуелном НПП-у смо имали препоручене комозиције само за слушање, али не и за извођење музике. Наставник има слободу приликом избора композиција, те може са ученицима радити и друге пјесме које нису у препорученом избору, али под условом да се ради о пјесмама које задовољавају критеријуме васпитне и умјетничке вриједности и у складу су са исходима учења.</a:t>
            </a:r>
            <a:endParaRPr lang="en-US" sz="1100" dirty="0" smtClean="0">
              <a:latin typeface="+mj-lt"/>
            </a:endParaRPr>
          </a:p>
          <a:p>
            <a:pPr lvl="0" algn="just">
              <a:buNone/>
            </a:pPr>
            <a:r>
              <a:rPr lang="bs-Cyrl-BA" sz="1200" dirty="0" smtClean="0">
                <a:latin typeface="+mj-lt"/>
              </a:rPr>
              <a:t>У модернизованом НПП-у наставницима је предложена </a:t>
            </a:r>
            <a:r>
              <a:rPr lang="bs-Cyrl-BA" sz="1200" b="1" dirty="0" smtClean="0">
                <a:latin typeface="+mj-lt"/>
              </a:rPr>
              <a:t>могућа  корелација са другим наставним предметима</a:t>
            </a:r>
            <a:r>
              <a:rPr lang="bs-Cyrl-BA" sz="1200" dirty="0" smtClean="0">
                <a:latin typeface="+mj-lt"/>
              </a:rPr>
              <a:t>, </a:t>
            </a:r>
            <a:r>
              <a:rPr lang="bs-Cyrl-BA" sz="1100" dirty="0" smtClean="0">
                <a:latin typeface="+mj-lt"/>
              </a:rPr>
              <a:t>тј. предложени су програмски садржаји других наставних предмета који су погодни за корелацију са одређеним садржајима музичке културе</a:t>
            </a:r>
            <a:r>
              <a:rPr lang="bs-Cyrl-BA" sz="1200" dirty="0" smtClean="0">
                <a:latin typeface="+mj-lt"/>
              </a:rPr>
              <a:t>.</a:t>
            </a:r>
            <a:endParaRPr lang="en-US" sz="1200" dirty="0" smtClean="0">
              <a:latin typeface="+mj-lt"/>
            </a:endParaRPr>
          </a:p>
          <a:p>
            <a:pPr lvl="0" algn="just">
              <a:buNone/>
            </a:pPr>
            <a:r>
              <a:rPr lang="bs-Cyrl-BA" sz="1200" dirty="0" smtClean="0">
                <a:latin typeface="+mj-lt"/>
              </a:rPr>
              <a:t>Модернизовани НПП за музичку културу, од 2. до 5.разреда, у свом саставу има и  </a:t>
            </a:r>
            <a:r>
              <a:rPr lang="bs-Cyrl-BA" sz="1200" b="1" dirty="0" smtClean="0">
                <a:latin typeface="+mj-lt"/>
              </a:rPr>
              <a:t>Дидактичко-методичка упутства и препоруке</a:t>
            </a:r>
            <a:r>
              <a:rPr lang="bs-Cyrl-BA" sz="1200" dirty="0" smtClean="0">
                <a:latin typeface="+mj-lt"/>
              </a:rPr>
              <a:t> за реализацију програма у оквиру појединих наставних подручја и активности, а које су специфичне за наставу музичке културе.</a:t>
            </a:r>
            <a:endParaRPr lang="en-US" sz="1200" dirty="0" smtClean="0">
              <a:latin typeface="+mj-lt"/>
            </a:endParaRPr>
          </a:p>
          <a:p>
            <a:pPr algn="just"/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1371600" y="533400"/>
            <a:ext cx="510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Инспектор-просвјетни</a:t>
            </a: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савјетник</a:t>
            </a:r>
            <a:r>
              <a:rPr lang="sr-Cyrl-R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Гордана</a:t>
            </a: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Попадић</a:t>
            </a:r>
            <a:endParaRPr lang="en-US" sz="1200" dirty="0"/>
          </a:p>
        </p:txBody>
      </p:sp>
      <p:pic>
        <p:nvPicPr>
          <p:cNvPr id="81922" name="Picture 2" descr="E:\SAVJETOVANJA\MATERIJALI\images73QJX46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 smtClean="0"/>
              <a:t>ПРОМЈЕН</a:t>
            </a:r>
            <a:r>
              <a:rPr lang="sr-Cyrl-RS" sz="2000" b="1" dirty="0" smtClean="0"/>
              <a:t>Е</a:t>
            </a:r>
            <a:r>
              <a:rPr lang="en-US" sz="2000" b="1" dirty="0" smtClean="0"/>
              <a:t> У ПРЕДЛОЖЕНОМ МОДЕРНИЗОВАНОМ НПП-У  </a:t>
            </a:r>
            <a:br>
              <a:rPr lang="en-US" sz="2000" b="1" dirty="0" smtClean="0"/>
            </a:br>
            <a:r>
              <a:rPr lang="sr-Cyrl-CS" sz="2000" b="1" dirty="0" smtClean="0"/>
              <a:t>ФИЗИЧКОГ ВАСПИТАЊА</a:t>
            </a:r>
            <a:r>
              <a:rPr lang="bs-Cyrl-BA" sz="2000" b="1" dirty="0" smtClean="0"/>
              <a:t>, од 2. до 5.разреда </a:t>
            </a:r>
            <a:r>
              <a:rPr lang="en-US" sz="2000" b="1" dirty="0" smtClean="0"/>
              <a:t>У ОДНОСУ НА ПРЕТХОДНИ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6324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sr-Cyrl-CS" sz="5600" b="1" dirty="0" smtClean="0">
                <a:latin typeface="+mj-lt"/>
              </a:rPr>
              <a:t>Наставни програм за предмет физичко васпитање у другом разреду:</a:t>
            </a:r>
            <a:endParaRPr lang="en-US" dirty="0" smtClean="0">
              <a:latin typeface="+mj-lt"/>
            </a:endParaRPr>
          </a:p>
          <a:p>
            <a:pPr algn="just">
              <a:buNone/>
            </a:pPr>
            <a:r>
              <a:rPr lang="sr-Cyrl-BA" sz="4400" dirty="0" smtClean="0">
                <a:latin typeface="+mj-lt"/>
              </a:rPr>
              <a:t>   </a:t>
            </a:r>
            <a:r>
              <a:rPr lang="sr-Cyrl-BA" sz="4800" dirty="0" smtClean="0">
                <a:latin typeface="+mj-lt"/>
              </a:rPr>
              <a:t>У приједлогу измјена наставна тема „</a:t>
            </a:r>
            <a:r>
              <a:rPr lang="sr-Cyrl-BA" sz="4800" b="1" dirty="0" smtClean="0">
                <a:latin typeface="+mj-lt"/>
              </a:rPr>
              <a:t>Ходање и трчање“, преименована је у „Трчање“ и број часова је смањен са 10 на 8</a:t>
            </a:r>
            <a:r>
              <a:rPr lang="sr-Cyrl-BA" sz="4800" dirty="0" smtClean="0">
                <a:latin typeface="+mj-lt"/>
              </a:rPr>
              <a:t>. Број часова у наставној теми „</a:t>
            </a:r>
            <a:r>
              <a:rPr lang="sr-Cyrl-BA" sz="4800" b="1" dirty="0" smtClean="0">
                <a:latin typeface="+mj-lt"/>
              </a:rPr>
              <a:t>Скакање и прескакање“ повећан је за 2, исто као и у наставној теми „Бацање и хватање“</a:t>
            </a:r>
            <a:r>
              <a:rPr lang="sr-Cyrl-BA" sz="4800" dirty="0" smtClean="0">
                <a:latin typeface="+mj-lt"/>
              </a:rPr>
              <a:t>. Број часова у наставној теми </a:t>
            </a:r>
            <a:r>
              <a:rPr lang="sr-Cyrl-BA" sz="4800" b="1" dirty="0" smtClean="0">
                <a:latin typeface="+mj-lt"/>
              </a:rPr>
              <a:t>„Вучење и гурање“ смањен је са 8 на 6</a:t>
            </a:r>
            <a:r>
              <a:rPr lang="sr-Cyrl-BA" sz="4800" dirty="0" smtClean="0">
                <a:latin typeface="+mj-lt"/>
              </a:rPr>
              <a:t>. Наставна тема „</a:t>
            </a:r>
            <a:r>
              <a:rPr lang="sr-Cyrl-BA" sz="4800" b="1" dirty="0" smtClean="0">
                <a:latin typeface="+mj-lt"/>
              </a:rPr>
              <a:t>Елементарне игре“ преименована је у наставну тему „Елементарне и штафетне игре“, </a:t>
            </a:r>
            <a:r>
              <a:rPr lang="sr-Cyrl-BA" sz="4800" dirty="0" smtClean="0">
                <a:latin typeface="+mj-lt"/>
              </a:rPr>
              <a:t>као и наставна тема </a:t>
            </a:r>
            <a:r>
              <a:rPr lang="sr-Cyrl-BA" sz="4800" b="1" dirty="0" smtClean="0">
                <a:latin typeface="+mj-lt"/>
              </a:rPr>
              <a:t>„Ритмичке вјежбе и плесови“ у „Ритмика и плесови</a:t>
            </a:r>
            <a:r>
              <a:rPr lang="sr-Cyrl-BA" sz="4800" dirty="0" smtClean="0">
                <a:latin typeface="+mj-lt"/>
              </a:rPr>
              <a:t>“. Настава тема „</a:t>
            </a:r>
            <a:r>
              <a:rPr lang="sr-Cyrl-BA" sz="4800" b="1" dirty="0" smtClean="0">
                <a:latin typeface="+mj-lt"/>
              </a:rPr>
              <a:t>Мјерење тјелесног развоја и физичких способности“ преименована је у „Процјену физичког раста и развоја и усавршавање физичких способности“.   </a:t>
            </a:r>
            <a:endParaRPr lang="en-US" sz="4800" b="1" dirty="0" smtClean="0">
              <a:latin typeface="+mj-lt"/>
            </a:endParaRPr>
          </a:p>
          <a:p>
            <a:pPr algn="ctr">
              <a:buNone/>
            </a:pPr>
            <a:endParaRPr lang="sr-Cyrl-CS" sz="5600" b="1" dirty="0" smtClean="0">
              <a:latin typeface="+mj-lt"/>
            </a:endParaRPr>
          </a:p>
          <a:p>
            <a:pPr algn="ctr">
              <a:buNone/>
            </a:pPr>
            <a:r>
              <a:rPr lang="sr-Cyrl-CS" sz="5600" b="1" dirty="0" smtClean="0">
                <a:latin typeface="+mj-lt"/>
              </a:rPr>
              <a:t>Наставни програм за предмет физичко васпитање у трећем разреду:</a:t>
            </a:r>
            <a:endParaRPr lang="en-US" dirty="0" smtClean="0">
              <a:latin typeface="+mj-lt"/>
            </a:endParaRPr>
          </a:p>
          <a:p>
            <a:pPr algn="just">
              <a:buNone/>
            </a:pPr>
            <a:r>
              <a:rPr lang="sr-Cyrl-BA" sz="4800" dirty="0" smtClean="0">
                <a:latin typeface="+mj-lt"/>
              </a:rPr>
              <a:t>У приједлогу измјена наставна тема „</a:t>
            </a:r>
            <a:r>
              <a:rPr lang="sr-Cyrl-BA" sz="4800" b="1" dirty="0" smtClean="0">
                <a:latin typeface="+mj-lt"/>
              </a:rPr>
              <a:t>Елементарне игре“ преименована је у „ Елементарне и штафетне игре“. </a:t>
            </a:r>
            <a:r>
              <a:rPr lang="sr-Cyrl-BA" sz="4800" dirty="0" smtClean="0">
                <a:latin typeface="+mj-lt"/>
              </a:rPr>
              <a:t>Наставна тема као и садржаји „</a:t>
            </a:r>
            <a:r>
              <a:rPr lang="sr-Cyrl-BA" sz="4800" b="1" dirty="0" smtClean="0">
                <a:latin typeface="+mj-lt"/>
              </a:rPr>
              <a:t>Народне игре“ замјењени су наставном темом и садржајима „Ритмичке вјежбе и плесови, </a:t>
            </a:r>
            <a:r>
              <a:rPr lang="sr-Cyrl-BA" sz="4800" dirty="0" smtClean="0">
                <a:latin typeface="+mj-lt"/>
              </a:rPr>
              <a:t>а настава тема </a:t>
            </a:r>
            <a:r>
              <a:rPr lang="sr-Cyrl-BA" sz="4800" b="1" dirty="0" smtClean="0">
                <a:latin typeface="+mj-lt"/>
              </a:rPr>
              <a:t>„Мјерење тјелесног развоја и физичких способности“ преименована је у „Процјену физичког раста и развоја и усавршавање физичких способности“. </a:t>
            </a:r>
            <a:endParaRPr lang="en-US" sz="4300" dirty="0" smtClean="0">
              <a:latin typeface="+mj-lt"/>
            </a:endParaRPr>
          </a:p>
          <a:p>
            <a:pPr algn="ctr">
              <a:buNone/>
            </a:pPr>
            <a:r>
              <a:rPr lang="sr-Cyrl-CS" sz="5600" b="1" dirty="0" smtClean="0">
                <a:latin typeface="+mj-lt"/>
              </a:rPr>
              <a:t>Наставни програм за предмет физичко васпитање у четвртом разреду:</a:t>
            </a:r>
            <a:endParaRPr lang="en-US" sz="5600" dirty="0" smtClean="0">
              <a:latin typeface="+mj-lt"/>
            </a:endParaRPr>
          </a:p>
          <a:p>
            <a:pPr algn="just">
              <a:buNone/>
            </a:pPr>
            <a:r>
              <a:rPr lang="sr-Cyrl-BA" sz="4800" dirty="0" smtClean="0">
                <a:latin typeface="+mj-lt"/>
              </a:rPr>
              <a:t>У приједлогу измјена наставна </a:t>
            </a:r>
            <a:r>
              <a:rPr lang="sr-Cyrl-BA" sz="4800" b="1" dirty="0" smtClean="0">
                <a:latin typeface="+mj-lt"/>
              </a:rPr>
              <a:t>тема „Елементарне игре“ преименована је у „ Елементарне и штафетне игре“, </a:t>
            </a:r>
            <a:r>
              <a:rPr lang="sr-Cyrl-BA" sz="4800" dirty="0" smtClean="0">
                <a:latin typeface="+mj-lt"/>
              </a:rPr>
              <a:t>а настава тема „</a:t>
            </a:r>
            <a:r>
              <a:rPr lang="sr-Cyrl-BA" sz="4800" b="1" dirty="0" smtClean="0">
                <a:latin typeface="+mj-lt"/>
              </a:rPr>
              <a:t>Мјерење тјелесног развоја и физичких способности“ преименована је у „Процјену физичког раста и развоја и усавршавање физичких способности“ </a:t>
            </a:r>
            <a:r>
              <a:rPr lang="sr-Cyrl-BA" sz="4800" dirty="0" smtClean="0">
                <a:latin typeface="+mj-lt"/>
              </a:rPr>
              <a:t>са </a:t>
            </a:r>
            <a:r>
              <a:rPr lang="sr-Cyrl-BA" sz="4800" b="1" dirty="0" smtClean="0">
                <a:latin typeface="+mj-lt"/>
              </a:rPr>
              <a:t>непромјењеним бројем </a:t>
            </a:r>
            <a:r>
              <a:rPr lang="sr-Cyrl-BA" sz="4800" dirty="0" smtClean="0">
                <a:latin typeface="+mj-lt"/>
              </a:rPr>
              <a:t>часова. </a:t>
            </a:r>
          </a:p>
          <a:p>
            <a:pPr algn="just">
              <a:buNone/>
            </a:pPr>
            <a:endParaRPr lang="en-US" sz="4800" dirty="0" smtClean="0">
              <a:latin typeface="+mj-lt"/>
            </a:endParaRPr>
          </a:p>
          <a:p>
            <a:pPr algn="ctr">
              <a:buNone/>
            </a:pPr>
            <a:r>
              <a:rPr lang="sr-Cyrl-CS" sz="5600" b="1" dirty="0" smtClean="0">
                <a:latin typeface="+mj-lt"/>
              </a:rPr>
              <a:t>Наставни програм за предмет физичко васпитање у петом разред</a:t>
            </a:r>
          </a:p>
          <a:p>
            <a:pPr algn="just">
              <a:buNone/>
            </a:pPr>
            <a:r>
              <a:rPr lang="sr-Cyrl-CS" sz="4800" dirty="0" smtClean="0">
                <a:latin typeface="+mj-lt"/>
              </a:rPr>
              <a:t>У петом разреду тема „</a:t>
            </a:r>
            <a:r>
              <a:rPr lang="sr-Cyrl-CS" sz="4800" b="1" dirty="0" smtClean="0">
                <a:latin typeface="+mj-lt"/>
              </a:rPr>
              <a:t>Фудбал“ замијењена је „Основе спортских игара (фудбал, кошарка, рукомет)“. </a:t>
            </a:r>
            <a:r>
              <a:rPr lang="sr-Cyrl-CS" sz="4800" dirty="0" smtClean="0">
                <a:latin typeface="+mj-lt"/>
              </a:rPr>
              <a:t>Такође, досадашњи </a:t>
            </a:r>
            <a:r>
              <a:rPr lang="sr-Cyrl-CS" sz="4800" b="1" dirty="0" smtClean="0">
                <a:latin typeface="+mj-lt"/>
              </a:rPr>
              <a:t>садржај исте теме је промијењен због техничке немогућности школе за опремање </a:t>
            </a:r>
            <a:r>
              <a:rPr lang="bs-Latn-BA" sz="4800" b="1" dirty="0" smtClean="0">
                <a:latin typeface="+mj-lt"/>
              </a:rPr>
              <a:t>малих игралишта </a:t>
            </a:r>
            <a:r>
              <a:rPr lang="sr-Cyrl-CS" sz="4800" b="1" dirty="0" smtClean="0">
                <a:latin typeface="+mj-lt"/>
              </a:rPr>
              <a:t>за фудбал, кошарку и рукомет,  с тим да је кроз дидактичка упутства и препоруке наставнику дата могућност да са ученицима може реализовати Ритмичке и гимнастичке вјежбе с реквизитима (лопта, обруч, вијача) уз комбинацију  гимнастиких вјежби </a:t>
            </a:r>
            <a:r>
              <a:rPr lang="sr-Latn-CS" sz="4800" b="1" dirty="0" smtClean="0">
                <a:latin typeface="+mj-lt"/>
              </a:rPr>
              <a:t>и </a:t>
            </a:r>
            <a:r>
              <a:rPr lang="sr-Latn-CS" sz="4800" b="1" dirty="0" smtClean="0">
                <a:latin typeface="+mj-lt"/>
                <a:hlinkClick r:id="rId2" tooltip="Плес"/>
              </a:rPr>
              <a:t>плес</a:t>
            </a:r>
            <a:r>
              <a:rPr lang="sr-Cyrl-CS" sz="4800" b="1" dirty="0" smtClean="0">
                <a:latin typeface="+mj-lt"/>
              </a:rPr>
              <a:t>а </a:t>
            </a:r>
            <a:r>
              <a:rPr lang="sr-Latn-CS" sz="4800" b="1" dirty="0" smtClean="0">
                <a:latin typeface="+mj-lt"/>
              </a:rPr>
              <a:t> са реквизитима (вијача, лопта, обруч, трака и чуњеви)</a:t>
            </a:r>
            <a:r>
              <a:rPr lang="sr-Cyrl-CS" sz="4800" b="1" dirty="0" smtClean="0">
                <a:latin typeface="+mj-lt"/>
              </a:rPr>
              <a:t>.</a:t>
            </a:r>
            <a:r>
              <a:rPr lang="sr-Cyrl-CS" sz="4800" dirty="0" smtClean="0">
                <a:latin typeface="+mj-lt"/>
              </a:rPr>
              <a:t> </a:t>
            </a:r>
            <a:r>
              <a:rPr lang="sr-Cyrl-BA" sz="4800" dirty="0" smtClean="0">
                <a:latin typeface="+mj-lt"/>
              </a:rPr>
              <a:t>Наставна тема „</a:t>
            </a:r>
            <a:r>
              <a:rPr lang="sr-Cyrl-BA" sz="4800" b="1" dirty="0" smtClean="0">
                <a:latin typeface="+mj-lt"/>
              </a:rPr>
              <a:t>Елементарне игре“ преименована је у „Елементарне и штафетне игре“,</a:t>
            </a:r>
            <a:r>
              <a:rPr lang="sr-Cyrl-BA" sz="4800" dirty="0" smtClean="0">
                <a:latin typeface="+mj-lt"/>
              </a:rPr>
              <a:t> а наставна тема „</a:t>
            </a:r>
            <a:r>
              <a:rPr lang="sr-Cyrl-BA" sz="4800" b="1" dirty="0" smtClean="0">
                <a:latin typeface="+mj-lt"/>
              </a:rPr>
              <a:t>Мјерење тјелесног развоја и физичких способности“ преименована је у „Процјену физичког раста и развоја и усавршавање физичких способности“.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 algn="just">
              <a:buNone/>
            </a:pPr>
            <a:r>
              <a:rPr lang="sr-Cyrl-BA" sz="4800" b="1" dirty="0" smtClean="0">
                <a:latin typeface="+mj-lt"/>
              </a:rPr>
              <a:t>Сви садржаји предложени у наведеним измјенама конкретизовани су, а исходи који су предложени уз садржаје јасно су дефинисани и мјерљиви </a:t>
            </a:r>
            <a:r>
              <a:rPr lang="sr-Cyrl-CS" sz="4800" b="1" dirty="0" smtClean="0">
                <a:latin typeface="+mj-lt"/>
              </a:rPr>
              <a:t>у складу са потребама и способностима сваког дјетета.</a:t>
            </a:r>
          </a:p>
          <a:p>
            <a:pPr algn="just">
              <a:buNone/>
            </a:pPr>
            <a:r>
              <a:rPr lang="sr-Cyrl-CS" sz="4800" dirty="0" smtClean="0">
                <a:latin typeface="+mj-lt"/>
              </a:rPr>
              <a:t> </a:t>
            </a:r>
            <a:r>
              <a:rPr lang="sr-Cyrl-CS" sz="4800" b="1" dirty="0" smtClean="0">
                <a:latin typeface="+mj-lt"/>
              </a:rPr>
              <a:t>Посебни циљеви усклађени су са узрастом ученика и њиховим могућностима. </a:t>
            </a:r>
          </a:p>
          <a:p>
            <a:pPr algn="just">
              <a:buNone/>
            </a:pPr>
            <a:r>
              <a:rPr lang="sr-Cyrl-CS" sz="4800" dirty="0" smtClean="0">
                <a:latin typeface="+mj-lt"/>
              </a:rPr>
              <a:t>Модернизовани наставни програм физичког васпитања за други, трећи, четврти и пети разред допуњен је прецизним </a:t>
            </a:r>
            <a:r>
              <a:rPr lang="sr-Cyrl-CS" sz="4800" b="1" dirty="0" smtClean="0">
                <a:latin typeface="+mj-lt"/>
              </a:rPr>
              <a:t>дидактичко методичким упутствима као и препорукама</a:t>
            </a:r>
            <a:r>
              <a:rPr lang="sr-Cyrl-CS" sz="4800" dirty="0" smtClean="0">
                <a:latin typeface="+mj-lt"/>
              </a:rPr>
              <a:t> које су дате наставницима ради успјешнијег рада, стварања повољне емоционалне климе у разреду и мотивације ученика за рад </a:t>
            </a:r>
            <a:endParaRPr lang="en-US" sz="4800" dirty="0" smtClean="0">
              <a:latin typeface="+mj-lt"/>
            </a:endParaRPr>
          </a:p>
          <a:p>
            <a:pPr algn="just">
              <a:buNone/>
            </a:pPr>
            <a:r>
              <a:rPr lang="sr-Cyrl-BA" sz="4800" dirty="0" smtClean="0">
                <a:latin typeface="+mj-lt"/>
              </a:rPr>
              <a:t> </a:t>
            </a:r>
            <a:r>
              <a:rPr lang="sr-Cyrl-BA" sz="4800" b="1" dirty="0" smtClean="0">
                <a:latin typeface="+mj-lt"/>
              </a:rPr>
              <a:t>Наставнику је остављена могућност да п</a:t>
            </a:r>
            <a:r>
              <a:rPr lang="sr-Cyrl-CS" sz="4800" b="1" dirty="0" smtClean="0">
                <a:latin typeface="+mj-lt"/>
              </a:rPr>
              <a:t>ри планирању активности води рачуна о могућностима школе и ученика које подучава. У школама које  немају одговарајуће просторно-техничке услове за реализацију свих предвиђених наставних садржаја, наставници предвиђени број часова могу да распоређују за реализацију других програмских садржја за које постоје услови.</a:t>
            </a:r>
            <a:endParaRPr lang="en-US" sz="4800" b="1" dirty="0" smtClean="0">
              <a:latin typeface="+mj-lt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762000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Инспектор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просвјетни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савјетник</a:t>
            </a:r>
            <a:r>
              <a:rPr lang="sr-Cyrl-C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за разредну наставу, </a:t>
            </a: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Душан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Пралица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7" name="Picture 1" descr="E:\SAVJETOVANJA\MATERIJALI\imagesRECJ6T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1" y="533400"/>
            <a:ext cx="1066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>ПРОМЈЕН</a:t>
            </a:r>
            <a:r>
              <a:rPr lang="sr-Cyrl-RS" sz="2400" b="1" dirty="0" smtClean="0"/>
              <a:t>Е</a:t>
            </a:r>
            <a:r>
              <a:rPr lang="en-US" sz="2400" b="1" dirty="0" smtClean="0"/>
              <a:t> У ПРЕДЛОЖЕНОМ МОДЕРНИЗОВАНОМ </a:t>
            </a:r>
            <a:r>
              <a:rPr lang="sr-Cyrl-RS" sz="2400" b="1" dirty="0" smtClean="0"/>
              <a:t/>
            </a:r>
            <a:br>
              <a:rPr lang="sr-Cyrl-RS" sz="2400" b="1" dirty="0" smtClean="0"/>
            </a:br>
            <a:r>
              <a:rPr lang="en-US" sz="2400" b="1" dirty="0" smtClean="0"/>
              <a:t>НПП-У ЗА</a:t>
            </a:r>
            <a:r>
              <a:rPr lang="bs-Cyrl-BA" sz="2200" b="1" dirty="0" smtClean="0"/>
              <a:t> ВАСПИТНИ РАД С ОДЈЕЉЕЊСКОМ ЗАЈЕДНИЦОМ </a:t>
            </a:r>
            <a:br>
              <a:rPr lang="bs-Cyrl-BA" sz="2200" b="1" dirty="0" smtClean="0"/>
            </a:br>
            <a:r>
              <a:rPr lang="bs-Cyrl-BA" sz="2200" b="1" dirty="0" smtClean="0"/>
              <a:t>од 2. до 9.разреда </a:t>
            </a:r>
            <a:br>
              <a:rPr lang="bs-Cyrl-BA" sz="22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09800"/>
            <a:ext cx="9067800" cy="5562600"/>
          </a:xfrm>
        </p:spPr>
        <p:txBody>
          <a:bodyPr>
            <a:normAutofit fontScale="47500" lnSpcReduction="20000"/>
          </a:bodyPr>
          <a:lstStyle/>
          <a:p>
            <a:r>
              <a:rPr lang="bs-Cyrl-BA" dirty="0" smtClean="0">
                <a:latin typeface="+mj-lt"/>
              </a:rPr>
              <a:t>Основне примједбе на актуелни НПП Васпитног рада с одјељењском заједницом (ВРОЗ) односиле су се на </a:t>
            </a:r>
            <a:r>
              <a:rPr lang="bs-Cyrl-BA" b="1" dirty="0" smtClean="0">
                <a:latin typeface="+mj-lt"/>
              </a:rPr>
              <a:t>постојање великог броја наставних тема, те непрецизно дефинисане исходе учења, као и несклад у погледу исхода учења и понуђених програмских садржаја. Исти или слични програмски садржаји су се налазили под различитим наставним темама, а неки од садржаја су се понављали из разреда у разред. </a:t>
            </a:r>
          </a:p>
          <a:p>
            <a:pPr algn="ctr">
              <a:buNone/>
            </a:pPr>
            <a:r>
              <a:rPr lang="bs-Cyrl-BA" dirty="0" smtClean="0">
                <a:latin typeface="+mj-lt"/>
              </a:rPr>
              <a:t>Оно што модернизовани НПП ВРОЗ-а чини </a:t>
            </a:r>
            <a:r>
              <a:rPr lang="bs-Cyrl-BA" b="1" dirty="0" smtClean="0">
                <a:latin typeface="+mj-lt"/>
              </a:rPr>
              <a:t>другачијим у односу на актуелни НПП је сљедеће</a:t>
            </a:r>
            <a:r>
              <a:rPr lang="bs-Cyrl-BA" dirty="0" smtClean="0">
                <a:latin typeface="+mj-lt"/>
              </a:rPr>
              <a:t>:</a:t>
            </a:r>
            <a:endParaRPr lang="en-US" dirty="0" smtClean="0">
              <a:latin typeface="+mj-lt"/>
            </a:endParaRPr>
          </a:p>
          <a:p>
            <a:pPr lvl="0"/>
            <a:r>
              <a:rPr lang="bs-Cyrl-BA" dirty="0" smtClean="0">
                <a:latin typeface="+mj-lt"/>
              </a:rPr>
              <a:t>Модернизовани НПП за васпитни рад с одјељењском заједницом, од 2. до 5.разреда и од 6. до 9.разреда, представљен је као </a:t>
            </a:r>
            <a:r>
              <a:rPr lang="bs-Cyrl-BA" b="1" dirty="0" smtClean="0">
                <a:latin typeface="+mj-lt"/>
              </a:rPr>
              <a:t>цјелина, у погледу предложених наставних тема и програмских садржаја.</a:t>
            </a:r>
            <a:endParaRPr lang="en-US" b="1" dirty="0" smtClean="0">
              <a:latin typeface="+mj-lt"/>
            </a:endParaRPr>
          </a:p>
          <a:p>
            <a:pPr lvl="0" algn="just"/>
            <a:r>
              <a:rPr lang="bs-Cyrl-BA" dirty="0" smtClean="0">
                <a:latin typeface="+mj-lt"/>
              </a:rPr>
              <a:t>У модернизованом НПП-у су </a:t>
            </a:r>
            <a:r>
              <a:rPr lang="bs-Cyrl-BA" b="1" dirty="0" smtClean="0">
                <a:latin typeface="+mj-lt"/>
              </a:rPr>
              <a:t>за сваки разред дефинисани општи циљеви, посебни циљеви и задаци, те наставне теме и предложени фонд часова за сваку тему. </a:t>
            </a:r>
            <a:r>
              <a:rPr lang="bs-Cyrl-BA" dirty="0" smtClean="0">
                <a:latin typeface="+mj-lt"/>
              </a:rPr>
              <a:t>У актуелном НПП-у ВРОЗ-а дефинисане циљеве и задатке смо имали само за други, четврти, шести и осми разред, док издвојен преглед наставних тема и оријентациони броја сати по теми није био наведен нити за један разред.</a:t>
            </a:r>
            <a:endParaRPr lang="en-US" dirty="0" smtClean="0">
              <a:latin typeface="+mj-lt"/>
            </a:endParaRPr>
          </a:p>
          <a:p>
            <a:pPr lvl="0" algn="just"/>
            <a:r>
              <a:rPr lang="bs-Cyrl-BA" b="1" dirty="0" smtClean="0">
                <a:latin typeface="+mj-lt"/>
              </a:rPr>
              <a:t>Већина дефинисаних наставних тема се протежу кроз све разреде, од 2. до 9.разреда, а у оквиру њих предложени су програмски садржаји специфични за одређени разред и усклађени са узрастом ученика. </a:t>
            </a:r>
            <a:r>
              <a:rPr lang="bs-Cyrl-BA" dirty="0" smtClean="0">
                <a:latin typeface="+mj-lt"/>
              </a:rPr>
              <a:t>То значи да нпр. наставна тема Превенција насиља постоји у свим разредима, само су садржаји који се изучавају у појединим разредима различити и у складу са исходима учења. </a:t>
            </a:r>
            <a:endParaRPr lang="en-US" dirty="0" smtClean="0">
              <a:latin typeface="+mj-lt"/>
            </a:endParaRPr>
          </a:p>
          <a:p>
            <a:pPr lvl="0" algn="just"/>
            <a:r>
              <a:rPr lang="bs-Cyrl-BA" dirty="0" smtClean="0">
                <a:latin typeface="+mj-lt"/>
              </a:rPr>
              <a:t>У модернизованом НПП-у ВРОЗ-а, </a:t>
            </a:r>
            <a:r>
              <a:rPr lang="bs-Cyrl-BA" b="1" dirty="0" smtClean="0">
                <a:latin typeface="+mj-lt"/>
              </a:rPr>
              <a:t>од 2. до 5.разреда</a:t>
            </a:r>
            <a:r>
              <a:rPr lang="bs-Cyrl-BA" dirty="0" smtClean="0">
                <a:latin typeface="+mj-lt"/>
              </a:rPr>
              <a:t>, </a:t>
            </a:r>
            <a:r>
              <a:rPr lang="bs-Cyrl-BA" b="1" dirty="0" smtClean="0">
                <a:latin typeface="+mj-lt"/>
              </a:rPr>
              <a:t>сви програмски садржаји су распоређени у оквиру 9 наставних тема: Организација одјељењског колектива, Култура живљења, Основи демократије, Превенција насиља, Дјечија права, Учење/Учење учења, Заштита здравља и човјекове средине, Заштита од мина и других убојитих средстава и Процјена резултата рада. Десета наставна тема је предвиђена као  „Тема по избору“ и пружа могућност наставнику и ученицима да сами креирају и проучавају одређене садржаје.</a:t>
            </a:r>
            <a:endParaRPr lang="en-US" b="1" dirty="0" smtClean="0">
              <a:latin typeface="+mj-lt"/>
            </a:endParaRPr>
          </a:p>
          <a:p>
            <a:pPr lvl="0" algn="just"/>
            <a:r>
              <a:rPr lang="bs-Cyrl-BA" dirty="0" smtClean="0">
                <a:latin typeface="+mj-lt"/>
              </a:rPr>
              <a:t>Наставна тема „</a:t>
            </a:r>
            <a:r>
              <a:rPr lang="bs-Cyrl-BA" b="1" dirty="0" smtClean="0">
                <a:latin typeface="+mj-lt"/>
              </a:rPr>
              <a:t>Превенција насиља“ је уврштена у свим разредима, од 2. до 9.разреда, а предложени фонд сати за реализацију </a:t>
            </a:r>
            <a:r>
              <a:rPr lang="bs-Cyrl-BA" dirty="0" smtClean="0">
                <a:latin typeface="+mj-lt"/>
              </a:rPr>
              <a:t>програмских садржаја и остварење исхода учења за ову тему се </a:t>
            </a:r>
            <a:r>
              <a:rPr lang="bs-Cyrl-BA" b="1" dirty="0" smtClean="0">
                <a:latin typeface="+mj-lt"/>
              </a:rPr>
              <a:t>креће од 4 до 6 часова годишње, зависно од разреда (то је 11 до 16 % часова годишње за реализацију ових садржаја).</a:t>
            </a:r>
            <a:endParaRPr lang="en-US" b="1" dirty="0" smtClean="0">
              <a:latin typeface="+mj-lt"/>
            </a:endParaRPr>
          </a:p>
          <a:p>
            <a:pPr lvl="0" algn="just"/>
            <a:r>
              <a:rPr lang="bs-Cyrl-BA" dirty="0" smtClean="0">
                <a:latin typeface="+mj-lt"/>
              </a:rPr>
              <a:t>У модернизованом НПП-у ВРОЗ-а предложена је могућа  </a:t>
            </a:r>
            <a:r>
              <a:rPr lang="bs-Cyrl-BA" b="1" dirty="0" smtClean="0">
                <a:latin typeface="+mj-lt"/>
              </a:rPr>
              <a:t>корелација са другим наставним предметима</a:t>
            </a:r>
            <a:r>
              <a:rPr lang="bs-Cyrl-BA" dirty="0" smtClean="0">
                <a:latin typeface="+mj-lt"/>
              </a:rPr>
              <a:t>, али вез конкретних  програмских садржаја, већ је наставницима остављено да врше избор садржаја предложеног наставног предмета.</a:t>
            </a:r>
            <a:endParaRPr lang="en-US" dirty="0" smtClean="0">
              <a:latin typeface="+mj-lt"/>
            </a:endParaRPr>
          </a:p>
          <a:p>
            <a:pPr lvl="0" algn="just"/>
            <a:r>
              <a:rPr lang="bs-Cyrl-BA" dirty="0" smtClean="0">
                <a:latin typeface="+mj-lt"/>
              </a:rPr>
              <a:t>Модернизовани НПП ВРОЗ-а, од 2. до 9.разреда, за сваки разред има и </a:t>
            </a:r>
            <a:r>
              <a:rPr lang="bs-Cyrl-BA" b="1" dirty="0" smtClean="0">
                <a:latin typeface="+mj-lt"/>
              </a:rPr>
              <a:t>Дидактичко-методичка упутства и препоруке за реализацију програма у</a:t>
            </a:r>
            <a:r>
              <a:rPr lang="bs-Cyrl-BA" dirty="0" smtClean="0">
                <a:latin typeface="+mj-lt"/>
              </a:rPr>
              <a:t> оквиру појединих наставних тема. За разлику од актуелног, модернизован НПП ВРОЗ-а за сваки разред има и </a:t>
            </a:r>
            <a:r>
              <a:rPr lang="bs-Cyrl-BA" b="1" dirty="0" smtClean="0">
                <a:latin typeface="+mj-lt"/>
              </a:rPr>
              <a:t>списак литературе </a:t>
            </a:r>
            <a:r>
              <a:rPr lang="bs-Cyrl-BA" dirty="0" smtClean="0">
                <a:latin typeface="+mj-lt"/>
              </a:rPr>
              <a:t>коју наставници могу користити у припреми и реализацији програмских садржаја.</a:t>
            </a: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bs-Cyrl-BA" dirty="0" smtClean="0">
                <a:latin typeface="+mj-lt"/>
              </a:rPr>
              <a:t> 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752600"/>
            <a:ext cx="6019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Инспектор-просвјетни</a:t>
            </a: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савјетник</a:t>
            </a:r>
            <a:r>
              <a:rPr lang="sr-Cyrl-R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Гордана</a:t>
            </a: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Попадић</a:t>
            </a:r>
            <a:endParaRPr lang="en-US" sz="1200" dirty="0"/>
          </a:p>
        </p:txBody>
      </p:sp>
      <p:pic>
        <p:nvPicPr>
          <p:cNvPr id="79873" name="Picture 1" descr="E:\SAVJETOVANJA\MATERIJALI\imagesLML1XM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762000"/>
            <a:ext cx="2143125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524000"/>
            <a:ext cx="7391400" cy="2554545"/>
          </a:xfrm>
          <a:prstGeom prst="rect">
            <a:avLst/>
          </a:prstGeom>
          <a:scene3d>
            <a:camera prst="obliqueTopLeft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ПЛАНИРАЊЕ, ПРОГРАМИРАЊЕ И ПРИПРЕМАЊЕ  </a:t>
            </a:r>
          </a:p>
          <a:p>
            <a:pPr algn="ctr"/>
            <a:r>
              <a:rPr lang="sr-Cyrl-R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НАСТАВНОГ ПРОЦЕСА </a:t>
            </a:r>
          </a:p>
          <a:p>
            <a:pPr algn="ctr"/>
            <a:r>
              <a:rPr lang="sr-Cyrl-R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</a:p>
          <a:p>
            <a:pPr algn="ctr"/>
            <a:r>
              <a:rPr lang="sr-Cyrl-R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РАЗРЕДНОЈ НАСТАВИ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5473" name="Picture 1" descr="F:\SAVJETOVANJA\MATERIJALI\10384515_10204413756094560_59974982648410204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343400"/>
            <a:ext cx="3276600" cy="190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763000" cy="57912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sr-Cyrl-CS" sz="2200" dirty="0" smtClean="0">
                <a:latin typeface="+mj-lt"/>
              </a:rPr>
              <a:t>Васпитно-образовни процес је веома комплексан систем, који обухвата планирање, програмирање и припремање, реализацију и вредновање рада. 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sr-Cyrl-CS" sz="2200" dirty="0" smtClean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sr-Cyrl-CS" sz="2200" dirty="0" smtClean="0">
                <a:latin typeface="+mj-lt"/>
              </a:rPr>
              <a:t>Планирање наставног процеса не подразумијева формално-административно распоређивање наставних садржаја (подручја, цјелина, тема и јединица) по часовима већ је то повезивање свих његових елемената (активности наставника, могућности и активности ученика, наставног садржаја, савремених модела наставе, облика  и метода рада, савремених наставних средстава, помагала и дидактичких материјала, друштвено-економских услова за рад и др.) у јединствен систем. </a:t>
            </a:r>
          </a:p>
          <a:p>
            <a:pPr algn="just">
              <a:lnSpc>
                <a:spcPct val="80000"/>
              </a:lnSpc>
            </a:pPr>
            <a:endParaRPr lang="sr-Cyrl-CS" sz="2200" dirty="0" smtClean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sr-Cyrl-CS" sz="2200" dirty="0" smtClean="0">
                <a:latin typeface="+mj-lt"/>
              </a:rPr>
              <a:t>Ефикаснан ВОП подразумијева цјеловито планирање, програмирање,  припремање и уважавањем свих елемената, чиме се  омогућава праћење, анализирање, вредновање, контролисање и вршење утицаја на квалитет и  ефикасност наставног процеса, тј. на остваривање општих и посебних циљева, исхода учења, образовних, васпитних и функционалних задатака.</a:t>
            </a:r>
          </a:p>
          <a:p>
            <a:pPr algn="just">
              <a:lnSpc>
                <a:spcPct val="80000"/>
              </a:lnSpc>
              <a:buNone/>
            </a:pPr>
            <a:endParaRPr lang="sr-Cyrl-CS" sz="2200" dirty="0" smtClean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sr-Cyrl-RS" sz="2200" b="1" dirty="0" smtClean="0">
                <a:latin typeface="+mj-lt"/>
              </a:rPr>
              <a:t>У конципирању  наставног процеса као и у његовој реализацији примарни циљ треба да буде  квалитет  ученичких постигнућа, тј. ниво остварених исхода које је реално могуће остварити, а  не квантитет који би се могао очекивати. </a:t>
            </a:r>
            <a:endParaRPr lang="en-US" sz="2300" i="1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sr-Cyrl-R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sr-Cyrl-R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sr-Cyrl-R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sr-Cyrl-R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sr-Cyrl-R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sr-Cyrl-R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sr-Cyrl-R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sr-Cyrl-R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sr-Cyrl-R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sr-Cyrl-R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sr-Cyrl-R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sr-Cyrl-R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sr-Cyrl-R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</a:t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sr-Cyrl-RS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ПОДСЈЕТНИК</a:t>
            </a:r>
            <a:r>
              <a:rPr lang="en-US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endParaRPr lang="sr-Cyrl-CS" sz="1800" dirty="0" smtClean="0">
              <a:latin typeface="+mj-lt"/>
            </a:endParaRPr>
          </a:p>
          <a:p>
            <a:pPr algn="just">
              <a:lnSpc>
                <a:spcPct val="90000"/>
              </a:lnSpc>
              <a:buNone/>
            </a:pPr>
            <a:endParaRPr lang="en-US" sz="1800" dirty="0" smtClean="0">
              <a:latin typeface="+mj-lt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sr-Cyrl-CS" sz="1800" b="1" dirty="0" smtClean="0">
                <a:latin typeface="+mj-lt"/>
              </a:rPr>
              <a:t>За квалитено планирање и програмирање наставног процеса неопходно је да наставник добро: </a:t>
            </a:r>
          </a:p>
          <a:p>
            <a:pPr algn="ctr" eaLnBrk="1" hangingPunct="1">
              <a:lnSpc>
                <a:spcPct val="90000"/>
              </a:lnSpc>
              <a:buNone/>
            </a:pPr>
            <a:endParaRPr lang="sr-Cyrl-CS" sz="1800" b="1" dirty="0" smtClean="0">
              <a:latin typeface="+mj-lt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sr-Cyrl-CS" sz="1800" b="1" dirty="0" smtClean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sr-Cyrl-CS" sz="1800" dirty="0" smtClean="0">
                <a:latin typeface="+mj-lt"/>
              </a:rPr>
              <a:t>познаје и уважава захтјеве НПП (опште и посебне циљеве појединачних премета, </a:t>
            </a:r>
            <a:r>
              <a:rPr lang="sr-Cyrl-CS" sz="1800" b="1" dirty="0" smtClean="0">
                <a:latin typeface="+mj-lt"/>
              </a:rPr>
              <a:t>исходе учења</a:t>
            </a:r>
            <a:r>
              <a:rPr lang="sr-Cyrl-CS" sz="1800" dirty="0" smtClean="0">
                <a:latin typeface="+mj-lt"/>
              </a:rPr>
              <a:t>), </a:t>
            </a:r>
          </a:p>
          <a:p>
            <a:pPr algn="just">
              <a:lnSpc>
                <a:spcPct val="90000"/>
              </a:lnSpc>
            </a:pPr>
            <a:r>
              <a:rPr lang="sr-Cyrl-CS" sz="1800" dirty="0" smtClean="0">
                <a:latin typeface="+mj-lt"/>
              </a:rPr>
              <a:t>познаје и разради наставни програм, </a:t>
            </a:r>
          </a:p>
          <a:p>
            <a:pPr lvl="0" algn="just">
              <a:lnSpc>
                <a:spcPct val="90000"/>
              </a:lnSpc>
            </a:pPr>
            <a:r>
              <a:rPr lang="sr-Cyrl-CS" sz="1800" dirty="0" smtClean="0">
                <a:latin typeface="+mj-lt"/>
              </a:rPr>
              <a:t>познаје наставне предмете које предаје, као и оне који су повезани са тим предметима,</a:t>
            </a:r>
            <a:r>
              <a:rPr lang="hr-HR" sz="1800" dirty="0" smtClean="0">
                <a:latin typeface="+mj-lt"/>
              </a:rPr>
              <a:t> </a:t>
            </a:r>
            <a:endParaRPr lang="sr-Cyrl-RS" sz="1800" dirty="0" smtClean="0">
              <a:latin typeface="+mj-lt"/>
            </a:endParaRPr>
          </a:p>
          <a:p>
            <a:pPr lvl="0" algn="just">
              <a:lnSpc>
                <a:spcPct val="90000"/>
              </a:lnSpc>
            </a:pPr>
            <a:r>
              <a:rPr lang="sr-Cyrl-RS" sz="1800" dirty="0" smtClean="0">
                <a:latin typeface="+mj-lt"/>
              </a:rPr>
              <a:t>познаје услове </a:t>
            </a:r>
            <a:r>
              <a:rPr lang="sr-Cyrl-CS" sz="1800" dirty="0" smtClean="0">
                <a:latin typeface="+mj-lt"/>
              </a:rPr>
              <a:t>природне и друштвене средине </a:t>
            </a:r>
            <a:r>
              <a:rPr lang="hr-HR" sz="1800" dirty="0" smtClean="0">
                <a:latin typeface="+mj-lt"/>
              </a:rPr>
              <a:t>(</a:t>
            </a:r>
            <a:r>
              <a:rPr lang="sr-Cyrl-RS" sz="1800" dirty="0" smtClean="0">
                <a:latin typeface="+mj-lt"/>
              </a:rPr>
              <a:t>соци</a:t>
            </a:r>
            <a:r>
              <a:rPr lang="hr-HR" sz="1800" dirty="0" smtClean="0">
                <a:latin typeface="+mj-lt"/>
              </a:rPr>
              <a:t>o-</a:t>
            </a:r>
            <a:r>
              <a:rPr lang="sr-Cyrl-RS" sz="1800" dirty="0" smtClean="0">
                <a:latin typeface="+mj-lt"/>
              </a:rPr>
              <a:t>култ</a:t>
            </a:r>
            <a:r>
              <a:rPr lang="hr-HR" sz="1800" dirty="0" smtClean="0">
                <a:latin typeface="+mj-lt"/>
              </a:rPr>
              <a:t>u</a:t>
            </a:r>
            <a:r>
              <a:rPr lang="sr-Cyrl-RS" sz="1800" dirty="0" smtClean="0">
                <a:latin typeface="+mj-lt"/>
              </a:rPr>
              <a:t>рне</a:t>
            </a:r>
            <a:r>
              <a:rPr lang="hr-HR" sz="1800" dirty="0" smtClean="0">
                <a:latin typeface="+mj-lt"/>
              </a:rPr>
              <a:t>, </a:t>
            </a:r>
            <a:r>
              <a:rPr lang="sr-Cyrl-RS" sz="1800" dirty="0" smtClean="0">
                <a:latin typeface="+mj-lt"/>
              </a:rPr>
              <a:t>антр</a:t>
            </a:r>
            <a:r>
              <a:rPr lang="hr-HR" sz="1800" dirty="0" smtClean="0">
                <a:latin typeface="+mj-lt"/>
              </a:rPr>
              <a:t>o</a:t>
            </a:r>
            <a:r>
              <a:rPr lang="sr-Cyrl-RS" sz="1800" dirty="0" smtClean="0">
                <a:latin typeface="+mj-lt"/>
              </a:rPr>
              <a:t>п</a:t>
            </a:r>
            <a:r>
              <a:rPr lang="hr-HR" sz="1800" dirty="0" smtClean="0">
                <a:latin typeface="+mj-lt"/>
              </a:rPr>
              <a:t>o</a:t>
            </a:r>
            <a:r>
              <a:rPr lang="sr-Cyrl-RS" sz="1800" dirty="0" smtClean="0">
                <a:latin typeface="+mj-lt"/>
              </a:rPr>
              <a:t>л</a:t>
            </a:r>
            <a:r>
              <a:rPr lang="hr-HR" sz="1800" dirty="0" smtClean="0">
                <a:latin typeface="+mj-lt"/>
              </a:rPr>
              <a:t>o</a:t>
            </a:r>
            <a:r>
              <a:rPr lang="sr-Cyrl-RS" sz="1800" dirty="0" smtClean="0">
                <a:latin typeface="+mj-lt"/>
              </a:rPr>
              <a:t>шк</a:t>
            </a:r>
            <a:r>
              <a:rPr lang="hr-HR" sz="1800" dirty="0" smtClean="0">
                <a:latin typeface="+mj-lt"/>
              </a:rPr>
              <a:t>e, </a:t>
            </a:r>
            <a:r>
              <a:rPr lang="sr-Cyrl-RS" sz="1800" dirty="0" smtClean="0">
                <a:latin typeface="+mj-lt"/>
              </a:rPr>
              <a:t>м</a:t>
            </a:r>
            <a:r>
              <a:rPr lang="hr-HR" sz="1800" dirty="0" smtClean="0">
                <a:latin typeface="+mj-lt"/>
              </a:rPr>
              <a:t>a</a:t>
            </a:r>
            <a:r>
              <a:rPr lang="sr-Cyrl-RS" sz="1800" dirty="0" smtClean="0">
                <a:latin typeface="+mj-lt"/>
              </a:rPr>
              <a:t>т</a:t>
            </a:r>
            <a:r>
              <a:rPr lang="hr-HR" sz="1800" dirty="0" smtClean="0">
                <a:latin typeface="+mj-lt"/>
              </a:rPr>
              <a:t>e</a:t>
            </a:r>
            <a:r>
              <a:rPr lang="sr-Cyrl-RS" sz="1800" dirty="0" smtClean="0">
                <a:latin typeface="+mj-lt"/>
              </a:rPr>
              <a:t>риј</a:t>
            </a:r>
            <a:r>
              <a:rPr lang="hr-HR" sz="1800" dirty="0" smtClean="0">
                <a:latin typeface="+mj-lt"/>
              </a:rPr>
              <a:t>a</a:t>
            </a:r>
            <a:r>
              <a:rPr lang="sr-Cyrl-RS" sz="1800" dirty="0" smtClean="0">
                <a:latin typeface="+mj-lt"/>
              </a:rPr>
              <a:t>лн</a:t>
            </a:r>
            <a:r>
              <a:rPr lang="hr-HR" sz="1800" dirty="0" smtClean="0">
                <a:latin typeface="+mj-lt"/>
              </a:rPr>
              <a:t>o-</a:t>
            </a:r>
            <a:r>
              <a:rPr lang="sr-Cyrl-RS" sz="1800" dirty="0" smtClean="0">
                <a:latin typeface="+mj-lt"/>
              </a:rPr>
              <a:t>т</a:t>
            </a:r>
            <a:r>
              <a:rPr lang="hr-HR" sz="1800" dirty="0" smtClean="0">
                <a:latin typeface="+mj-lt"/>
              </a:rPr>
              <a:t>e</a:t>
            </a:r>
            <a:r>
              <a:rPr lang="sr-Cyrl-RS" sz="1800" dirty="0" smtClean="0">
                <a:latin typeface="+mj-lt"/>
              </a:rPr>
              <a:t>хничк</a:t>
            </a:r>
            <a:r>
              <a:rPr lang="hr-HR" sz="1800" dirty="0" smtClean="0">
                <a:latin typeface="+mj-lt"/>
              </a:rPr>
              <a:t>e …)</a:t>
            </a:r>
            <a:r>
              <a:rPr lang="sr-Cyrl-RS" sz="1800" dirty="0" smtClean="0">
                <a:latin typeface="+mj-lt"/>
              </a:rPr>
              <a:t> </a:t>
            </a:r>
            <a:r>
              <a:rPr lang="sr-Cyrl-CS" sz="1800" dirty="0" smtClean="0">
                <a:latin typeface="+mj-lt"/>
              </a:rPr>
              <a:t>за извођење наставног процеса,</a:t>
            </a:r>
          </a:p>
          <a:p>
            <a:pPr lvl="0" algn="just">
              <a:lnSpc>
                <a:spcPct val="90000"/>
              </a:lnSpc>
            </a:pPr>
            <a:r>
              <a:rPr lang="sr-Cyrl-RS" sz="1800" dirty="0" smtClean="0">
                <a:latin typeface="+mj-lt"/>
              </a:rPr>
              <a:t>познаје ученике и њихове индивидаулне могућности</a:t>
            </a:r>
            <a:r>
              <a:rPr lang="hr-HR" sz="1800" dirty="0" smtClean="0">
                <a:latin typeface="+mj-lt"/>
              </a:rPr>
              <a:t>, </a:t>
            </a:r>
            <a:r>
              <a:rPr lang="sr-Cyrl-RS" sz="1800" dirty="0" smtClean="0">
                <a:latin typeface="+mj-lt"/>
              </a:rPr>
              <a:t>темпо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рад</a:t>
            </a:r>
            <a:r>
              <a:rPr lang="hr-HR" sz="1800" dirty="0" smtClean="0">
                <a:latin typeface="+mj-lt"/>
              </a:rPr>
              <a:t>a </a:t>
            </a:r>
            <a:r>
              <a:rPr lang="sr-Cyrl-RS" sz="1800" dirty="0" smtClean="0">
                <a:latin typeface="+mj-lt"/>
              </a:rPr>
              <a:t>и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н</a:t>
            </a:r>
            <a:r>
              <a:rPr lang="hr-HR" sz="1800" dirty="0" smtClean="0">
                <a:latin typeface="+mj-lt"/>
              </a:rPr>
              <a:t>a</a:t>
            </a:r>
            <a:r>
              <a:rPr lang="sr-Cyrl-RS" sz="1800" dirty="0" smtClean="0">
                <a:latin typeface="+mj-lt"/>
              </a:rPr>
              <a:t>пред</a:t>
            </a:r>
            <a:r>
              <a:rPr lang="hr-HR" sz="1800" dirty="0" smtClean="0">
                <a:latin typeface="+mj-lt"/>
              </a:rPr>
              <a:t>o</a:t>
            </a:r>
            <a:r>
              <a:rPr lang="sr-Cyrl-RS" sz="1800" dirty="0" smtClean="0">
                <a:latin typeface="+mj-lt"/>
              </a:rPr>
              <a:t>в</a:t>
            </a:r>
            <a:r>
              <a:rPr lang="hr-HR" sz="1800" dirty="0" smtClean="0">
                <a:latin typeface="+mj-lt"/>
              </a:rPr>
              <a:t>a</a:t>
            </a:r>
            <a:r>
              <a:rPr lang="sr-Cyrl-RS" sz="1800" dirty="0" smtClean="0">
                <a:latin typeface="+mj-lt"/>
              </a:rPr>
              <a:t>њ</a:t>
            </a:r>
            <a:r>
              <a:rPr lang="hr-HR" sz="1800" dirty="0" smtClean="0">
                <a:latin typeface="+mj-lt"/>
              </a:rPr>
              <a:t>a</a:t>
            </a:r>
            <a:r>
              <a:rPr lang="sr-Cyrl-RS" sz="1800" dirty="0" smtClean="0">
                <a:latin typeface="+mj-lt"/>
              </a:rPr>
              <a:t>,</a:t>
            </a:r>
          </a:p>
          <a:p>
            <a:pPr algn="just">
              <a:lnSpc>
                <a:spcPct val="90000"/>
              </a:lnSpc>
            </a:pPr>
            <a:r>
              <a:rPr lang="sr-Cyrl-RS" sz="1800" dirty="0" smtClean="0">
                <a:latin typeface="+mj-lt"/>
              </a:rPr>
              <a:t>постави садржаје и захтјеве програма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изнад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постојећих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могућности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ученика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како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би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подстицао њихово напредовање у зони наредног развоја.</a:t>
            </a:r>
            <a:endParaRPr lang="hr-H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09600" y="1828800"/>
            <a:ext cx="7696200" cy="3046988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57175" algn="l"/>
              </a:tabLst>
            </a:pPr>
            <a:r>
              <a:rPr kumimoji="0" lang="en-US" sz="48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sr-Cyrl-CS" sz="48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ОДЕРНИЗОВАНИ НАСТАВНИ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57175" algn="l"/>
              </a:tabLst>
            </a:pPr>
            <a:r>
              <a:rPr kumimoji="0" lang="sr-Cyrl-CS" sz="48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ПЛАН И ПРОГРАМ 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57175" algn="l"/>
              </a:tabLst>
            </a:pPr>
            <a:r>
              <a:rPr kumimoji="0" lang="sr-Cyrl-CS" sz="48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РЕПУБЛИЦИ СРПСКОЈ</a:t>
            </a:r>
            <a:endParaRPr kumimoji="0" lang="sr-Cyrl-CS" sz="4800" b="1" i="0" u="none" strike="noStrike" normalizeH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905000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sr-Cyrl-RS" b="1" dirty="0" smtClean="0">
                <a:latin typeface="+mj-lt"/>
              </a:rPr>
              <a:t>Избор и распоред наставних садржаја </a:t>
            </a:r>
            <a:r>
              <a:rPr lang="sr-Cyrl-RS" dirty="0" smtClean="0">
                <a:latin typeface="+mj-lt"/>
              </a:rPr>
              <a:t>(линијски; концентрични и комбиновани);</a:t>
            </a:r>
          </a:p>
          <a:p>
            <a:pPr marL="342900" indent="-342900" algn="just"/>
            <a:endParaRPr lang="sr-Cyrl-RS" dirty="0" smtClean="0"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sr-Cyrl-RS" b="1" dirty="0" smtClean="0">
                <a:latin typeface="+mj-lt"/>
              </a:rPr>
              <a:t>Планирање и план рада </a:t>
            </a:r>
            <a:r>
              <a:rPr lang="sr-Cyrl-RS" dirty="0" smtClean="0">
                <a:latin typeface="+mj-lt"/>
              </a:rPr>
              <a:t>(припрема  за израду плана рада обухвата:</a:t>
            </a:r>
          </a:p>
          <a:p>
            <a:pPr marL="342900" indent="-342900" algn="just"/>
            <a:r>
              <a:rPr lang="sr-Cyrl-RS" dirty="0" smtClean="0">
                <a:latin typeface="+mj-lt"/>
              </a:rPr>
              <a:t> - утврђивање броја часова према типу часова (нпр. обрада, утврђивање, вјежбање, понавњање, систематизација, провјера), </a:t>
            </a:r>
          </a:p>
          <a:p>
            <a:pPr marL="342900" indent="-342900" algn="just"/>
            <a:r>
              <a:rPr lang="sr-Cyrl-RS" dirty="0" smtClean="0">
                <a:latin typeface="+mj-lt"/>
              </a:rPr>
              <a:t>-  анализа (дата у </a:t>
            </a:r>
            <a:r>
              <a:rPr lang="sr-Cyrl-RS" i="1" dirty="0" smtClean="0">
                <a:latin typeface="+mj-lt"/>
              </a:rPr>
              <a:t>Дидактичко-методичким упутствима),</a:t>
            </a:r>
          </a:p>
          <a:p>
            <a:pPr marL="342900" indent="-342900" algn="just"/>
            <a:r>
              <a:rPr lang="sr-Cyrl-RS" dirty="0" smtClean="0">
                <a:latin typeface="+mj-lt"/>
              </a:rPr>
              <a:t>- упознавање уџбеника и приручника (од тога ће зависити и квалитет корелације  унутар једног наставног предмета  као и међупредметна корелација, али и систематизација наставних садржаја),</a:t>
            </a:r>
          </a:p>
          <a:p>
            <a:pPr marL="342900" indent="-342900" algn="just">
              <a:buFontTx/>
              <a:buChar char="-"/>
            </a:pPr>
            <a:r>
              <a:rPr lang="sr-Cyrl-RS" dirty="0" smtClean="0">
                <a:latin typeface="+mj-lt"/>
              </a:rPr>
              <a:t>проучавање документационог материјала (појаве, догађаји, објекти, експонати и установе непосредне околине) и</a:t>
            </a:r>
          </a:p>
          <a:p>
            <a:pPr marL="342900" indent="-342900" algn="just">
              <a:buFontTx/>
              <a:buChar char="-"/>
            </a:pPr>
            <a:r>
              <a:rPr lang="sr-Cyrl-RS" dirty="0" smtClean="0">
                <a:latin typeface="+mj-lt"/>
              </a:rPr>
              <a:t>опредјељење за врсту плана рада (глобални, оперативни и комбиновани);</a:t>
            </a:r>
          </a:p>
          <a:p>
            <a:pPr marL="342900" indent="-342900" algn="just"/>
            <a:endParaRPr lang="sr-Cyrl-RS" dirty="0" smtClean="0">
              <a:latin typeface="+mj-lt"/>
            </a:endParaRPr>
          </a:p>
          <a:p>
            <a:pPr marL="342900" indent="-342900" algn="just"/>
            <a:r>
              <a:rPr lang="sr-Cyrl-RS" dirty="0" smtClean="0">
                <a:latin typeface="+mj-lt"/>
              </a:rPr>
              <a:t>3. </a:t>
            </a:r>
            <a:r>
              <a:rPr lang="sr-Cyrl-RS" b="1" dirty="0" smtClean="0">
                <a:latin typeface="+mj-lt"/>
              </a:rPr>
              <a:t>Корелација  наставног градива.</a:t>
            </a:r>
            <a:endParaRPr lang="en-US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143000"/>
            <a:ext cx="7250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dirty="0" smtClean="0">
                <a:solidFill>
                  <a:prstClr val="black"/>
                </a:solidFill>
                <a:latin typeface="+mj-lt"/>
              </a:rPr>
              <a:t>МЕТОДИЧКЕ ОБАВЕЗЕ НАСТАВНИКА РАЗРЕДНЕ НАСТАВЕ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153400" cy="1905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sr-Cyrl-RS" sz="49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ПРОГРАМИРАЊЕ </a:t>
            </a:r>
            <a:r>
              <a:rPr lang="sr-Cyrl-RS" sz="3100" dirty="0" smtClean="0">
                <a:solidFill>
                  <a:schemeClr val="accent2"/>
                </a:solidFill>
              </a:rPr>
              <a:t/>
            </a:r>
            <a:br>
              <a:rPr lang="sr-Cyrl-RS" sz="3100" dirty="0" smtClean="0">
                <a:solidFill>
                  <a:schemeClr val="accent2"/>
                </a:solidFill>
              </a:rPr>
            </a:br>
            <a:r>
              <a:rPr lang="sr-Cyrl-RS" sz="3100" dirty="0" smtClean="0"/>
              <a:t>Подразумијева</a:t>
            </a:r>
            <a:r>
              <a:rPr lang="hr-HR" sz="3100" dirty="0" smtClean="0"/>
              <a:t> </a:t>
            </a:r>
            <a:r>
              <a:rPr lang="sr-Cyrl-RS" sz="3100" dirty="0" smtClean="0"/>
              <a:t>израду:</a:t>
            </a:r>
            <a:r>
              <a:rPr lang="sr-Cyrl-RS" sz="2800" b="1" dirty="0" smtClean="0"/>
              <a:t>Глобалног</a:t>
            </a:r>
            <a:r>
              <a:rPr lang="hr-HR" sz="2800" b="1" dirty="0" smtClean="0"/>
              <a:t> </a:t>
            </a:r>
            <a:r>
              <a:rPr lang="sr-Cyrl-RS" sz="2800" b="1" dirty="0" smtClean="0"/>
              <a:t> и Оперативног</a:t>
            </a:r>
            <a:r>
              <a:rPr lang="hr-HR" sz="2800" b="1" dirty="0" smtClean="0"/>
              <a:t> </a:t>
            </a:r>
            <a:r>
              <a:rPr lang="hr-HR" sz="2800" b="1" i="1" dirty="0" smtClean="0"/>
              <a:t/>
            </a:r>
            <a:br>
              <a:rPr lang="hr-HR" sz="2800" b="1" i="1" dirty="0" smtClean="0"/>
            </a:br>
            <a:r>
              <a:rPr lang="sr-Cyrl-RS" sz="2800" b="1" i="1" dirty="0" smtClean="0"/>
              <a:t>                                              </a:t>
            </a:r>
            <a:r>
              <a:rPr lang="sr-Cyrl-RS" sz="2800" b="1" dirty="0" smtClean="0"/>
              <a:t>плана</a:t>
            </a:r>
            <a:r>
              <a:rPr lang="hr-HR" sz="2800" dirty="0" smtClean="0"/>
              <a:t> </a:t>
            </a:r>
            <a:br>
              <a:rPr lang="hr-HR" sz="2800" dirty="0" smtClean="0"/>
            </a:br>
            <a:endParaRPr lang="hr-HR" sz="31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r-Cyrl-RS" sz="3600" b="1" dirty="0" smtClean="0"/>
              <a:t> НПП                        </a:t>
            </a:r>
            <a:r>
              <a:rPr lang="sr-Cyrl-RS" sz="2800" dirty="0" smtClean="0"/>
              <a:t>САДРЖ</a:t>
            </a:r>
            <a:r>
              <a:rPr lang="hr-HR" sz="2800" dirty="0" smtClean="0"/>
              <a:t>A</a:t>
            </a:r>
            <a:r>
              <a:rPr lang="sr-Cyrl-RS" sz="2800" dirty="0" smtClean="0"/>
              <a:t>ЈИ</a:t>
            </a:r>
            <a:r>
              <a:rPr lang="hr-HR" sz="2800" dirty="0" smtClean="0"/>
              <a:t> </a:t>
            </a:r>
            <a:r>
              <a:rPr lang="sr-Cyrl-RS" sz="2800" dirty="0" smtClean="0"/>
              <a:t> ПРОГРАМА</a:t>
            </a:r>
            <a:endParaRPr lang="hr-HR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800" dirty="0" smtClean="0"/>
              <a:t> </a:t>
            </a:r>
            <a:r>
              <a:rPr lang="sr-Cyrl-RS" sz="2000" dirty="0" smtClean="0"/>
              <a:t>ПРЕДМЕТНО</a:t>
            </a:r>
            <a:r>
              <a:rPr lang="en-US" sz="2000" dirty="0" smtClean="0"/>
              <a:t> </a:t>
            </a:r>
            <a:r>
              <a:rPr lang="sr-Cyrl-RS" sz="2000" dirty="0" smtClean="0"/>
              <a:t>ПОДРУЧЈ</a:t>
            </a:r>
            <a:r>
              <a:rPr lang="en-US" sz="2000" dirty="0" smtClean="0"/>
              <a:t>E</a:t>
            </a:r>
            <a:r>
              <a:rPr lang="sr-Cyrl-RS" sz="2000" dirty="0" smtClean="0"/>
              <a:t> </a:t>
            </a:r>
            <a:r>
              <a:rPr lang="hr-HR" sz="2000" dirty="0" smtClean="0"/>
              <a:t> </a:t>
            </a:r>
            <a:r>
              <a:rPr lang="sr-Cyrl-RS" sz="2000" dirty="0" smtClean="0"/>
              <a:t>         </a:t>
            </a:r>
            <a:r>
              <a:rPr lang="hr-HR" sz="2000" dirty="0" smtClean="0"/>
              <a:t> </a:t>
            </a:r>
            <a:r>
              <a:rPr lang="sr-Cyrl-RS" sz="2000" dirty="0" smtClean="0"/>
              <a:t> </a:t>
            </a:r>
            <a:r>
              <a:rPr lang="sr-Cyrl-RS" sz="1800" u="sng" dirty="0" smtClean="0"/>
              <a:t>НАСТ</a:t>
            </a:r>
            <a:r>
              <a:rPr lang="hr-HR" sz="1800" u="sng" dirty="0" smtClean="0"/>
              <a:t>A</a:t>
            </a:r>
            <a:r>
              <a:rPr lang="sr-Cyrl-RS" sz="1800" u="sng" dirty="0" smtClean="0"/>
              <a:t>ВНЕ</a:t>
            </a:r>
            <a:r>
              <a:rPr lang="hr-HR" sz="1800" u="sng" dirty="0" smtClean="0"/>
              <a:t> </a:t>
            </a:r>
            <a:r>
              <a:rPr lang="sr-Cyrl-RS" sz="1800" u="sng" dirty="0" smtClean="0"/>
              <a:t>ЦЈ</a:t>
            </a:r>
            <a:r>
              <a:rPr lang="hr-HR" sz="1800" u="sng" dirty="0" smtClean="0"/>
              <a:t>E</a:t>
            </a:r>
            <a:r>
              <a:rPr lang="sr-Cyrl-RS" sz="1800" u="sng" dirty="0" smtClean="0"/>
              <a:t>ЛИН</a:t>
            </a:r>
            <a:r>
              <a:rPr lang="hr-HR" sz="1800" u="sng" dirty="0" smtClean="0"/>
              <a:t>E</a:t>
            </a:r>
            <a:r>
              <a:rPr lang="hr-HR" sz="1800" dirty="0" smtClean="0"/>
              <a:t>              </a:t>
            </a:r>
            <a:r>
              <a:rPr lang="sr-Cyrl-RS" sz="1600" u="sng" dirty="0" smtClean="0"/>
              <a:t>НАСТ</a:t>
            </a:r>
            <a:r>
              <a:rPr lang="hr-HR" sz="1600" u="sng" dirty="0" smtClean="0"/>
              <a:t>A</a:t>
            </a:r>
            <a:r>
              <a:rPr lang="sr-Cyrl-RS" sz="1600" u="sng" dirty="0" smtClean="0"/>
              <a:t>ВНЕ</a:t>
            </a:r>
            <a:r>
              <a:rPr lang="hr-HR" sz="1600" u="sng" dirty="0" smtClean="0"/>
              <a:t> </a:t>
            </a:r>
            <a:r>
              <a:rPr lang="sr-Cyrl-RS" sz="1600" u="sng" dirty="0" smtClean="0"/>
              <a:t>Т</a:t>
            </a:r>
            <a:r>
              <a:rPr lang="hr-HR" sz="1600" u="sng" dirty="0" smtClean="0"/>
              <a:t>E</a:t>
            </a:r>
            <a:r>
              <a:rPr lang="sr-Cyrl-RS" sz="1600" u="sng" dirty="0" smtClean="0"/>
              <a:t>М</a:t>
            </a:r>
            <a:r>
              <a:rPr lang="hr-HR" sz="1600" u="sng" dirty="0" smtClean="0"/>
              <a:t>E</a:t>
            </a:r>
            <a:r>
              <a:rPr lang="hr-HR" sz="1600" dirty="0" smtClean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sr-Cyrl-RS" sz="2800" i="1" dirty="0" smtClean="0"/>
              <a:t>                            (ГЛОБАЛНИ</a:t>
            </a:r>
            <a:r>
              <a:rPr lang="hr-HR" sz="2800" i="1" dirty="0" smtClean="0"/>
              <a:t> </a:t>
            </a:r>
            <a:r>
              <a:rPr lang="sr-Cyrl-RS" sz="2800" i="1" dirty="0" smtClean="0"/>
              <a:t>ПЛ</a:t>
            </a:r>
            <a:r>
              <a:rPr lang="hr-HR" sz="2800" i="1" dirty="0" smtClean="0"/>
              <a:t>AN</a:t>
            </a:r>
            <a:r>
              <a:rPr lang="sr-Cyrl-RS" sz="2800" i="1" dirty="0" smtClean="0"/>
              <a:t>)</a:t>
            </a:r>
            <a:r>
              <a:rPr lang="hr-HR" sz="2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800" dirty="0" smtClean="0"/>
              <a:t>						</a:t>
            </a:r>
            <a:r>
              <a:rPr lang="sr-Cyrl-RS" sz="2800" dirty="0" smtClean="0"/>
              <a:t>        Наст</a:t>
            </a:r>
            <a:r>
              <a:rPr lang="hr-HR" sz="2800" dirty="0" smtClean="0"/>
              <a:t>a</a:t>
            </a:r>
            <a:r>
              <a:rPr lang="sr-Cyrl-RS" sz="2800" dirty="0" smtClean="0"/>
              <a:t>вне</a:t>
            </a:r>
            <a:r>
              <a:rPr lang="hr-HR" sz="2800" dirty="0" smtClean="0"/>
              <a:t> </a:t>
            </a:r>
            <a:r>
              <a:rPr lang="sr-Cyrl-RS" sz="2800" dirty="0" smtClean="0"/>
              <a:t>јединице</a:t>
            </a:r>
            <a:r>
              <a:rPr lang="hr-HR" sz="28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800" dirty="0" smtClean="0"/>
              <a:t>						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800" dirty="0" smtClean="0"/>
          </a:p>
        </p:txBody>
      </p:sp>
      <p:sp>
        <p:nvSpPr>
          <p:cNvPr id="5124" name="AutoShape 5"/>
          <p:cNvSpPr>
            <a:spLocks noChangeArrowheads="1"/>
          </p:cNvSpPr>
          <p:nvPr/>
        </p:nvSpPr>
        <p:spPr bwMode="auto">
          <a:xfrm>
            <a:off x="2209800" y="2438400"/>
            <a:ext cx="1558925" cy="381000"/>
          </a:xfrm>
          <a:prstGeom prst="rightArrow">
            <a:avLst>
              <a:gd name="adj1" fmla="val 50000"/>
              <a:gd name="adj2" fmla="val 6716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125" name="AutoShape 11"/>
          <p:cNvSpPr>
            <a:spLocks noChangeArrowheads="1"/>
          </p:cNvSpPr>
          <p:nvPr/>
        </p:nvSpPr>
        <p:spPr bwMode="auto">
          <a:xfrm>
            <a:off x="3200400" y="4419600"/>
            <a:ext cx="609600" cy="268288"/>
          </a:xfrm>
          <a:prstGeom prst="rightArrow">
            <a:avLst>
              <a:gd name="adj1" fmla="val 50000"/>
              <a:gd name="adj2" fmla="val 6716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126" name="AutoShape 12"/>
          <p:cNvSpPr>
            <a:spLocks noChangeArrowheads="1"/>
          </p:cNvSpPr>
          <p:nvPr/>
        </p:nvSpPr>
        <p:spPr bwMode="auto">
          <a:xfrm>
            <a:off x="6400800" y="5181600"/>
            <a:ext cx="360362" cy="503237"/>
          </a:xfrm>
          <a:prstGeom prst="downArrow">
            <a:avLst>
              <a:gd name="adj1" fmla="val 50000"/>
              <a:gd name="adj2" fmla="val 3491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127" name="AutoShape 13"/>
          <p:cNvSpPr>
            <a:spLocks noChangeArrowheads="1"/>
          </p:cNvSpPr>
          <p:nvPr/>
        </p:nvSpPr>
        <p:spPr bwMode="auto">
          <a:xfrm>
            <a:off x="4419600" y="30480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6400" y="6248400"/>
            <a:ext cx="28956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hr-HR" dirty="0" smtClean="0"/>
              <a:t> </a:t>
            </a:r>
            <a:r>
              <a:rPr lang="sr-Cyrl-RS" dirty="0" smtClean="0"/>
              <a:t>(</a:t>
            </a:r>
            <a:r>
              <a:rPr lang="sr-Cyrl-RS" i="1" dirty="0" smtClean="0"/>
              <a:t>ОПЕРАТИВНИ ПЛАН)</a:t>
            </a:r>
            <a:endParaRPr lang="en-US" dirty="0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400800" y="4495800"/>
            <a:ext cx="533400" cy="268288"/>
          </a:xfrm>
          <a:prstGeom prst="rightArrow">
            <a:avLst>
              <a:gd name="adj1" fmla="val 50000"/>
              <a:gd name="adj2" fmla="val 6716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480"/>
            <a:ext cx="8229600" cy="44653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sz="2800" dirty="0" smtClean="0">
                <a:latin typeface="+mj-lt"/>
              </a:rPr>
              <a:t>	</a:t>
            </a:r>
            <a:r>
              <a:rPr lang="sr-Cyrl-RS" sz="2800" dirty="0" smtClean="0">
                <a:latin typeface="+mj-lt"/>
              </a:rPr>
              <a:t>Подразумијева:</a:t>
            </a:r>
          </a:p>
          <a:p>
            <a:pPr>
              <a:buNone/>
            </a:pPr>
            <a:endParaRPr lang="sr-Cyrl-RS" sz="2800" dirty="0" smtClean="0">
              <a:latin typeface="+mj-lt"/>
            </a:endParaRPr>
          </a:p>
          <a:p>
            <a:pPr algn="just">
              <a:buNone/>
            </a:pPr>
            <a:r>
              <a:rPr lang="hr-HR" sz="2800" dirty="0" smtClean="0">
                <a:latin typeface="+mj-lt"/>
              </a:rPr>
              <a:t>1. </a:t>
            </a:r>
            <a:r>
              <a:rPr lang="sr-Cyrl-RS" sz="2800" b="1" dirty="0" smtClean="0">
                <a:latin typeface="+mj-lt"/>
              </a:rPr>
              <a:t>Израду</a:t>
            </a:r>
            <a:r>
              <a:rPr lang="hr-HR" sz="2800" b="1" dirty="0" smtClean="0">
                <a:latin typeface="+mj-lt"/>
              </a:rPr>
              <a:t> </a:t>
            </a:r>
            <a:r>
              <a:rPr lang="sr-Cyrl-RS" sz="2800" b="1" dirty="0" smtClean="0">
                <a:latin typeface="+mj-lt"/>
              </a:rPr>
              <a:t>глобалног</a:t>
            </a:r>
            <a:r>
              <a:rPr lang="hr-HR" sz="2800" b="1" dirty="0" smtClean="0">
                <a:latin typeface="+mj-lt"/>
              </a:rPr>
              <a:t> </a:t>
            </a:r>
            <a:r>
              <a:rPr lang="sr-Cyrl-RS" sz="2800" b="1" dirty="0" smtClean="0">
                <a:latin typeface="+mj-lt"/>
              </a:rPr>
              <a:t>плана - </a:t>
            </a:r>
            <a:r>
              <a:rPr lang="sr-Cyrl-RS" sz="2800" u="sng" dirty="0" smtClean="0">
                <a:latin typeface="+mj-lt"/>
              </a:rPr>
              <a:t>ИЗБОР </a:t>
            </a:r>
            <a:r>
              <a:rPr lang="hr-HR" sz="2800" dirty="0" smtClean="0">
                <a:latin typeface="+mj-lt"/>
              </a:rPr>
              <a:t> </a:t>
            </a:r>
            <a:r>
              <a:rPr lang="sr-Cyrl-RS" sz="2800" dirty="0" smtClean="0">
                <a:latin typeface="+mj-lt"/>
              </a:rPr>
              <a:t>садржаја</a:t>
            </a:r>
            <a:r>
              <a:rPr lang="hr-HR" sz="2800" dirty="0" smtClean="0">
                <a:latin typeface="+mj-lt"/>
              </a:rPr>
              <a:t> (</a:t>
            </a:r>
            <a:r>
              <a:rPr lang="sr-Cyrl-RS" sz="2800" dirty="0" smtClean="0">
                <a:latin typeface="+mj-lt"/>
              </a:rPr>
              <a:t>наставна подручја,</a:t>
            </a:r>
            <a:r>
              <a:rPr lang="hr-HR" sz="2800" dirty="0" smtClean="0">
                <a:latin typeface="+mj-lt"/>
              </a:rPr>
              <a:t> </a:t>
            </a:r>
            <a:r>
              <a:rPr lang="sr-Cyrl-RS" sz="2800" dirty="0" smtClean="0">
                <a:latin typeface="+mj-lt"/>
              </a:rPr>
              <a:t>цјелине</a:t>
            </a:r>
            <a:r>
              <a:rPr lang="hr-HR" sz="2800" dirty="0" smtClean="0">
                <a:latin typeface="+mj-lt"/>
              </a:rPr>
              <a:t> </a:t>
            </a:r>
            <a:r>
              <a:rPr lang="sr-Cyrl-RS" sz="2800" dirty="0" smtClean="0">
                <a:latin typeface="+mj-lt"/>
              </a:rPr>
              <a:t>и</a:t>
            </a:r>
            <a:r>
              <a:rPr lang="hr-HR" sz="2800" dirty="0" smtClean="0">
                <a:latin typeface="+mj-lt"/>
              </a:rPr>
              <a:t> </a:t>
            </a:r>
            <a:r>
              <a:rPr lang="sr-Cyrl-RS" sz="2800" dirty="0" smtClean="0">
                <a:latin typeface="+mj-lt"/>
              </a:rPr>
              <a:t>теме у зависности од комплексности наставног предмета</a:t>
            </a:r>
            <a:r>
              <a:rPr lang="hr-HR" sz="2800" dirty="0" smtClean="0">
                <a:latin typeface="+mj-lt"/>
              </a:rPr>
              <a:t>)</a:t>
            </a:r>
            <a:r>
              <a:rPr lang="sr-Cyrl-RS" sz="2800" dirty="0" smtClean="0">
                <a:latin typeface="+mj-lt"/>
              </a:rPr>
              <a:t>;</a:t>
            </a:r>
            <a:r>
              <a:rPr lang="hr-HR" sz="2800" dirty="0" smtClean="0">
                <a:latin typeface="+mj-lt"/>
              </a:rPr>
              <a:t> 		</a:t>
            </a:r>
            <a:endParaRPr lang="hr-HR" sz="2800" b="1" dirty="0" smtClean="0">
              <a:latin typeface="+mj-lt"/>
            </a:endParaRPr>
          </a:p>
          <a:p>
            <a:pPr algn="just" eaLnBrk="1" hangingPunct="1">
              <a:buFontTx/>
              <a:buNone/>
            </a:pPr>
            <a:endParaRPr lang="hr-HR" sz="2800" dirty="0" smtClean="0">
              <a:latin typeface="+mj-lt"/>
            </a:endParaRPr>
          </a:p>
          <a:p>
            <a:pPr algn="just">
              <a:buNone/>
            </a:pPr>
            <a:r>
              <a:rPr lang="hr-HR" sz="2800" dirty="0" smtClean="0">
                <a:latin typeface="+mj-lt"/>
              </a:rPr>
              <a:t>	2.</a:t>
            </a:r>
            <a:r>
              <a:rPr lang="hr-HR" sz="2800" b="1" dirty="0" smtClean="0">
                <a:latin typeface="+mj-lt"/>
              </a:rPr>
              <a:t> “</a:t>
            </a:r>
            <a:r>
              <a:rPr lang="sr-Cyrl-RS" sz="2800" b="1" dirty="0" smtClean="0">
                <a:latin typeface="+mj-lt"/>
              </a:rPr>
              <a:t>Разраду</a:t>
            </a:r>
            <a:r>
              <a:rPr lang="hr-HR" sz="2800" b="1" dirty="0" smtClean="0">
                <a:latin typeface="+mj-lt"/>
              </a:rPr>
              <a:t>” </a:t>
            </a:r>
            <a:r>
              <a:rPr lang="sr-Cyrl-RS" sz="2800" b="1" dirty="0" smtClean="0">
                <a:latin typeface="+mj-lt"/>
              </a:rPr>
              <a:t>глобалног</a:t>
            </a:r>
            <a:r>
              <a:rPr lang="hr-HR" sz="2800" b="1" dirty="0" smtClean="0">
                <a:latin typeface="+mj-lt"/>
              </a:rPr>
              <a:t> </a:t>
            </a:r>
            <a:r>
              <a:rPr lang="sr-Cyrl-RS" sz="2800" b="1" dirty="0" smtClean="0">
                <a:latin typeface="+mj-lt"/>
              </a:rPr>
              <a:t>плана</a:t>
            </a:r>
            <a:r>
              <a:rPr lang="hr-HR" sz="2800" dirty="0" smtClean="0">
                <a:latin typeface="+mj-lt"/>
              </a:rPr>
              <a:t> </a:t>
            </a:r>
            <a:r>
              <a:rPr lang="sr-Cyrl-RS" sz="2800" dirty="0" smtClean="0">
                <a:latin typeface="+mj-lt"/>
              </a:rPr>
              <a:t>- </a:t>
            </a:r>
            <a:r>
              <a:rPr lang="sr-Cyrl-RS" sz="2800" u="sng" dirty="0" smtClean="0">
                <a:latin typeface="+mj-lt"/>
              </a:rPr>
              <a:t>ВРЕДНОВАЊЕ</a:t>
            </a:r>
            <a:r>
              <a:rPr lang="hr-HR" sz="2800" dirty="0" smtClean="0">
                <a:latin typeface="+mj-lt"/>
              </a:rPr>
              <a:t> </a:t>
            </a:r>
            <a:r>
              <a:rPr lang="sr-Cyrl-RS" sz="2800" dirty="0" smtClean="0">
                <a:latin typeface="+mj-lt"/>
              </a:rPr>
              <a:t>наставних</a:t>
            </a:r>
            <a:r>
              <a:rPr lang="hr-HR" sz="2800" dirty="0" smtClean="0">
                <a:latin typeface="+mj-lt"/>
              </a:rPr>
              <a:t> </a:t>
            </a:r>
            <a:r>
              <a:rPr lang="sr-Cyrl-RS" sz="2800" dirty="0" smtClean="0">
                <a:latin typeface="+mj-lt"/>
              </a:rPr>
              <a:t>тема</a:t>
            </a:r>
            <a:r>
              <a:rPr lang="hr-HR" sz="2800" dirty="0" smtClean="0">
                <a:latin typeface="+mj-lt"/>
              </a:rPr>
              <a:t> (</a:t>
            </a:r>
            <a:r>
              <a:rPr lang="sr-Cyrl-RS" sz="2800" dirty="0" smtClean="0">
                <a:latin typeface="+mj-lt"/>
              </a:rPr>
              <a:t>фреквенције</a:t>
            </a:r>
            <a:r>
              <a:rPr lang="hr-HR" sz="2800" dirty="0" smtClean="0">
                <a:latin typeface="+mj-lt"/>
              </a:rPr>
              <a:t>)</a:t>
            </a:r>
            <a:r>
              <a:rPr lang="sr-Cyrl-RS" sz="2800" dirty="0" smtClean="0">
                <a:latin typeface="+mj-lt"/>
              </a:rPr>
              <a:t>.</a:t>
            </a:r>
            <a:endParaRPr lang="hr-HR" sz="2800" dirty="0" smtClean="0">
              <a:latin typeface="+mj-lt"/>
            </a:endParaRPr>
          </a:p>
          <a:p>
            <a:pPr eaLnBrk="1" hangingPunct="1">
              <a:buFontTx/>
              <a:buNone/>
            </a:pPr>
            <a:r>
              <a:rPr lang="hr-HR" sz="2800" dirty="0" smtClean="0"/>
              <a:t>			 </a:t>
            </a:r>
            <a:endParaRPr lang="hr-HR" sz="2800" b="1" dirty="0" smtClean="0"/>
          </a:p>
          <a:p>
            <a:pPr eaLnBrk="1" hangingPunct="1">
              <a:buFontTx/>
              <a:buNone/>
            </a:pPr>
            <a:endParaRPr lang="hr-HR" sz="2800" dirty="0" smtClean="0"/>
          </a:p>
          <a:p>
            <a:pPr eaLnBrk="1" hangingPunct="1">
              <a:buFontTx/>
              <a:buNone/>
            </a:pPr>
            <a:r>
              <a:rPr lang="hr-HR" sz="2800" dirty="0" smtClean="0"/>
              <a:t>	</a:t>
            </a:r>
            <a:endParaRPr lang="hr-HR" sz="28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ПРОГРАМИРАЊЕ </a:t>
            </a:r>
            <a:r>
              <a:rPr lang="sr-Cyrl-RS" sz="1800" dirty="0" smtClean="0">
                <a:solidFill>
                  <a:schemeClr val="accent2"/>
                </a:solidFill>
              </a:rPr>
              <a:t/>
            </a:r>
            <a:br>
              <a:rPr lang="sr-Cyrl-RS" sz="1800" dirty="0" smtClean="0">
                <a:solidFill>
                  <a:schemeClr val="accent2"/>
                </a:solidFill>
              </a:rPr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3600" dirty="0" smtClean="0"/>
              <a:t>ГЛОБАЛНИ ПЛАН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514601"/>
          <a:ext cx="9144000" cy="434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7298266"/>
                <a:gridCol w="931334"/>
              </a:tblGrid>
              <a:tr h="1320052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Наставни период (мјесец)</a:t>
                      </a:r>
                      <a:endParaRPr lang="en-US" sz="1200" dirty="0"/>
                    </a:p>
                  </a:txBody>
                  <a:tcPr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RS" sz="1200" dirty="0" smtClean="0"/>
                    </a:p>
                    <a:p>
                      <a:pPr algn="ctr"/>
                      <a:r>
                        <a:rPr lang="sr-Cyrl-RS" sz="2800" dirty="0" smtClean="0"/>
                        <a:t>Наставно</a:t>
                      </a:r>
                      <a:r>
                        <a:rPr lang="sr-Cyrl-RS" sz="2800" baseline="0" dirty="0" smtClean="0"/>
                        <a:t> подручје/</a:t>
                      </a:r>
                      <a:r>
                        <a:rPr lang="sr-Cyrl-RS" sz="2800" dirty="0" smtClean="0"/>
                        <a:t> цјелина /тема</a:t>
                      </a:r>
                      <a:endParaRPr lang="en-US" sz="2800" dirty="0"/>
                    </a:p>
                  </a:txBody>
                  <a:tcPr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RS" sz="1200" dirty="0" smtClean="0"/>
                    </a:p>
                    <a:p>
                      <a:pPr algn="ctr"/>
                      <a:endParaRPr lang="sr-Cyrl-RS" sz="1200" dirty="0" smtClean="0"/>
                    </a:p>
                    <a:p>
                      <a:pPr algn="ctr"/>
                      <a:r>
                        <a:rPr lang="sr-Cyrl-RS" sz="1200" dirty="0" smtClean="0"/>
                        <a:t>Број часа</a:t>
                      </a:r>
                      <a:endParaRPr lang="en-US" sz="1200" dirty="0"/>
                    </a:p>
                  </a:txBody>
                  <a:tcPr>
                    <a:solidFill>
                      <a:srgbClr val="C79AE2"/>
                    </a:solidFill>
                  </a:tcPr>
                </a:tc>
              </a:tr>
              <a:tr h="9368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/>
                        <a:t>ПРЕДМЕТНО ПОДРУЧЈЕ </a:t>
                      </a:r>
                      <a:endParaRPr lang="en-US" b="1" dirty="0" smtClean="0"/>
                    </a:p>
                    <a:p>
                      <a:r>
                        <a:rPr lang="sr-Cyrl-RS" sz="1600" dirty="0" smtClean="0"/>
                        <a:t>Релативно</a:t>
                      </a:r>
                      <a:r>
                        <a:rPr lang="sr-Cyrl-RS" sz="1600" baseline="0" dirty="0" smtClean="0"/>
                        <a:t> засебни дијелови наставног програм</a:t>
                      </a:r>
                      <a:r>
                        <a:rPr lang="en-US" sz="1600" baseline="0" dirty="0" smtClean="0"/>
                        <a:t>a</a:t>
                      </a:r>
                      <a:r>
                        <a:rPr lang="sr-Cyrl-RS" sz="1600" baseline="0" dirty="0" smtClean="0"/>
                        <a:t>, који су изведени на основу темељне структуре одређене науке.</a:t>
                      </a:r>
                      <a:endParaRPr lang="sr-Cyrl-R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68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 smtClean="0"/>
                        <a:t>НАСТАВНА ЦЈЕЛИНА </a:t>
                      </a:r>
                    </a:p>
                    <a:p>
                      <a:r>
                        <a:rPr lang="sr-Cyrl-RS" sz="1400" dirty="0" smtClean="0"/>
                        <a:t>Комплекснији дијелови наставног програма у којима доминира одеђена средишња тематика</a:t>
                      </a:r>
                      <a:r>
                        <a:rPr lang="sr-Cyrl-RS" sz="1400" baseline="0" dirty="0" smtClean="0"/>
                        <a:t> прожета неком основном идејом (научном, метдолошком, економичном и сл.)</a:t>
                      </a:r>
                      <a:endParaRPr lang="sr-Cyrl-R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97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b="1" dirty="0" smtClean="0"/>
                        <a:t>НАСТАВНА ТЕМА</a:t>
                      </a:r>
                    </a:p>
                    <a:p>
                      <a:r>
                        <a:rPr lang="sr-Cyrl-RS" sz="1200" dirty="0" smtClean="0"/>
                        <a:t>Ужи обим</a:t>
                      </a:r>
                      <a:r>
                        <a:rPr lang="sr-Cyrl-RS" sz="1200" baseline="0" dirty="0" smtClean="0"/>
                        <a:t> </a:t>
                      </a:r>
                      <a:r>
                        <a:rPr lang="sr-Cyrl-RS" sz="1200" dirty="0" smtClean="0"/>
                        <a:t>наставног програма, који осликава дијалектичко јединство појава на коју се односи,</a:t>
                      </a:r>
                      <a:r>
                        <a:rPr lang="sr-Cyrl-RS" sz="1200" baseline="0" dirty="0" smtClean="0"/>
                        <a:t> тј. обухвата више </a:t>
                      </a:r>
                      <a:endParaRPr lang="sr-Cyrl-RS" sz="1000" baseline="0" dirty="0" smtClean="0"/>
                    </a:p>
                    <a:p>
                      <a:pPr algn="ctr"/>
                      <a:r>
                        <a:rPr lang="sr-Cyrl-RS" sz="1000" b="1" baseline="0" dirty="0" smtClean="0"/>
                        <a:t>НАСТАВНИХ ЈЕДИНИЦА </a:t>
                      </a:r>
                    </a:p>
                    <a:p>
                      <a:r>
                        <a:rPr lang="sr-Cyrl-RS" sz="1200" baseline="0" dirty="0" smtClean="0"/>
                        <a:t>које представљају најужи обим наставног садржаја који је одмјерен за реализацију на 1 школском часу.</a:t>
                      </a:r>
                      <a:endParaRPr lang="sr-Cyrl-R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r-Cyrl-R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sr-Cyrl-RS" sz="3700" dirty="0" smtClean="0"/>
              <a:t>ПРИПРЕМАЊЕ НАСТАВНИКА ЗА НОВУ ШКОЛСКУ ГОДИНУ</a:t>
            </a:r>
            <a:r>
              <a:rPr kumimoji="0" lang="sr-Cyrl-R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r-Cyrl-R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5" y="1219200"/>
          <a:ext cx="9144004" cy="563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5"/>
                <a:gridCol w="533400"/>
                <a:gridCol w="609600"/>
                <a:gridCol w="609600"/>
                <a:gridCol w="606544"/>
                <a:gridCol w="689653"/>
                <a:gridCol w="689653"/>
                <a:gridCol w="603446"/>
                <a:gridCol w="695758"/>
                <a:gridCol w="689653"/>
                <a:gridCol w="431033"/>
                <a:gridCol w="775859"/>
              </a:tblGrid>
              <a:tr h="864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НАСТАВНО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ПОДРУЧЈЕ/ЦЈЕЛИНА/ТЕМА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400" b="1" dirty="0">
                          <a:latin typeface="Times New Roman"/>
                          <a:ea typeface="Calibri"/>
                          <a:cs typeface="Times New Roman"/>
                        </a:rPr>
                        <a:t>IX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400" b="1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400" b="1">
                          <a:latin typeface="Times New Roman"/>
                          <a:ea typeface="Calibri"/>
                          <a:cs typeface="Times New Roman"/>
                        </a:rPr>
                        <a:t>XI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400" b="1">
                          <a:latin typeface="Times New Roman"/>
                          <a:ea typeface="Calibri"/>
                          <a:cs typeface="Times New Roman"/>
                        </a:rPr>
                        <a:t>XII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400" b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4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400" b="1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400" b="1" dirty="0"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400" b="1" dirty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400" b="1" dirty="0">
                          <a:latin typeface="Times New Roman"/>
                          <a:ea typeface="Calibri"/>
                          <a:cs typeface="Times New Roman"/>
                        </a:rPr>
                        <a:t>VI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СВЕГА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</a:tr>
              <a:tr h="415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latin typeface="Calibri"/>
                          <a:ea typeface="Calibri"/>
                          <a:cs typeface="Times New Roman"/>
                        </a:rPr>
                        <a:t>1. ЧИТАЊЕ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latin typeface="Calibri"/>
                          <a:ea typeface="Calibri"/>
                          <a:cs typeface="Times New Roman"/>
                        </a:rPr>
                        <a:t>2. КЊИЖЕВНОСТ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latin typeface="Calibri"/>
                          <a:ea typeface="Calibri"/>
                          <a:cs typeface="Times New Roman"/>
                        </a:rPr>
                        <a:t>3. ЛЕКТИРА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7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4. ЈЕЗИК</a:t>
                      </a:r>
                      <a:endParaRPr lang="en-US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7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- ГРАМАТИКА</a:t>
                      </a: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-ОРТОЕПИЈА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7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- ПРАВОПИС</a:t>
                      </a: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5.КУЛТУРА</a:t>
                      </a:r>
                      <a:r>
                        <a:rPr lang="sr-Cyrl-BA" sz="1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Cyrl-BA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ИЗРАЖАВАЊА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6. ФИЛМ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>
                          <a:latin typeface="Times New Roman"/>
                          <a:ea typeface="Calibri"/>
                          <a:cs typeface="Times New Roman"/>
                        </a:rPr>
                        <a:t>УКУПНО ЧАСОВА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003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Примјер:   ОШ</a:t>
                      </a:r>
                      <a:r>
                        <a:rPr lang="sr-Cyrl-R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Cyrl-R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“МОКОРО</a:t>
                      </a:r>
                      <a:r>
                        <a:rPr lang="sr-Cyrl-R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” ПАЛЕ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dirty="0" smtClean="0"/>
                        <a:t>Тамара Цвјетановић</a:t>
                      </a:r>
                      <a:endParaRPr lang="en-US" sz="11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3600" dirty="0" smtClean="0"/>
              <a:t>ГЛОБАЛНИ ПЛАН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5" y="1219200"/>
          <a:ext cx="9144003" cy="563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5"/>
                <a:gridCol w="685800"/>
                <a:gridCol w="194350"/>
                <a:gridCol w="567651"/>
                <a:gridCol w="457200"/>
                <a:gridCol w="762000"/>
                <a:gridCol w="762000"/>
                <a:gridCol w="609599"/>
                <a:gridCol w="685800"/>
                <a:gridCol w="609601"/>
                <a:gridCol w="533399"/>
                <a:gridCol w="533400"/>
                <a:gridCol w="609600"/>
                <a:gridCol w="533400"/>
                <a:gridCol w="467547"/>
                <a:gridCol w="523051"/>
              </a:tblGrid>
              <a:tr h="864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 dirty="0">
                          <a:latin typeface="Verdana"/>
                          <a:ea typeface="Times New Roman"/>
                          <a:cs typeface="Times New Roman"/>
                        </a:rPr>
                        <a:t>Ред.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 dirty="0">
                          <a:latin typeface="Verdana"/>
                          <a:ea typeface="Times New Roman"/>
                          <a:cs typeface="Times New Roman"/>
                        </a:rPr>
                        <a:t>број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79AE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Verdana"/>
                          <a:ea typeface="Times New Roman"/>
                          <a:cs typeface="Times New Roman"/>
                        </a:rPr>
                        <a:t>Наставн</a:t>
                      </a:r>
                      <a:r>
                        <a:rPr lang="sr-Cyrl-BA" sz="1000" b="1" dirty="0">
                          <a:latin typeface="Verdana"/>
                          <a:ea typeface="Times New Roman"/>
                          <a:cs typeface="Times New Roman"/>
                        </a:rPr>
                        <a:t>о подручје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79A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79A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Бр.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час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С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О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Н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Д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Ј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Ф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М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А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М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Ј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79AE2"/>
                    </a:solidFill>
                  </a:tcPr>
                </a:tc>
              </a:tr>
              <a:tr h="41577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1.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Језик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sr-Cyrl-CS" sz="1000" b="1"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Граматика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Ортоепија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Правопис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Verdana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2.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Књижевност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Verdana"/>
                          <a:ea typeface="Times New Roman"/>
                          <a:cs typeface="Times New Roman"/>
                        </a:rPr>
                        <a:t>65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3.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Читање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dirty="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4.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Лектира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Verdan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5.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Култура изражавања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Verdana"/>
                          <a:ea typeface="Times New Roman"/>
                          <a:cs typeface="Times New Roman"/>
                        </a:rPr>
                        <a:t>38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6.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Филм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dirty="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771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Verdana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Verdana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>
                          <a:latin typeface="Verdana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1" dirty="0">
                          <a:latin typeface="Verdan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28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>
                          <a:latin typeface="Times New Roman"/>
                          <a:ea typeface="Calibri"/>
                          <a:cs typeface="Times New Roman"/>
                        </a:rPr>
                        <a:t>УКУПНО ЧАСОВА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003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Примјер: ОШ</a:t>
                      </a:r>
                      <a:r>
                        <a:rPr lang="sr-Cyrl-R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“СВЕТИ САВА” РОГАТИЦА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Снежаан Пјевчевић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3600" dirty="0" smtClean="0"/>
              <a:t>ГЛОБАЛНИ ПЛАН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797" y="1958680"/>
          <a:ext cx="8458202" cy="36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3"/>
                <a:gridCol w="403861"/>
                <a:gridCol w="563880"/>
                <a:gridCol w="563880"/>
                <a:gridCol w="561053"/>
                <a:gridCol w="637928"/>
                <a:gridCol w="637928"/>
                <a:gridCol w="558188"/>
                <a:gridCol w="643576"/>
                <a:gridCol w="637928"/>
                <a:gridCol w="398707"/>
                <a:gridCol w="717670"/>
              </a:tblGrid>
              <a:tr h="939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НАСТАВНО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ПОДРУЧЈЕ/ЦЈЕЛИНА/ТЕМА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400" b="1" dirty="0">
                          <a:latin typeface="Times New Roman"/>
                          <a:ea typeface="Calibri"/>
                          <a:cs typeface="Times New Roman"/>
                        </a:rPr>
                        <a:t>IX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400" b="1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400" b="1">
                          <a:latin typeface="Times New Roman"/>
                          <a:ea typeface="Calibri"/>
                          <a:cs typeface="Times New Roman"/>
                        </a:rPr>
                        <a:t>XI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400" b="1" dirty="0">
                          <a:latin typeface="Times New Roman"/>
                          <a:ea typeface="Calibri"/>
                          <a:cs typeface="Times New Roman"/>
                        </a:rPr>
                        <a:t>XII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400" b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4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400" b="1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400" b="1" dirty="0"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400" b="1" dirty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400" b="1" dirty="0">
                          <a:latin typeface="Times New Roman"/>
                          <a:ea typeface="Calibri"/>
                          <a:cs typeface="Times New Roman"/>
                        </a:rPr>
                        <a:t>VI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СВЕГА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79AE2"/>
                    </a:solidFill>
                  </a:tcPr>
                </a:tc>
              </a:tr>
              <a:tr h="404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latin typeface="Calibri"/>
                          <a:ea typeface="Calibri"/>
                          <a:cs typeface="Times New Roman"/>
                        </a:rPr>
                        <a:t>1. ЧИТАЊЕ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5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4. ЈЕЗИК</a:t>
                      </a:r>
                      <a:endParaRPr lang="en-US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5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- ГРАМАТИКА</a:t>
                      </a: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5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1100" dirty="0" smtClean="0">
                          <a:latin typeface="Times New Roman"/>
                          <a:ea typeface="Calibri"/>
                          <a:cs typeface="Times New Roman"/>
                        </a:rPr>
                        <a:t>- ПРАВОПИС</a:t>
                      </a: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>
                          <a:latin typeface="Times New Roman"/>
                          <a:ea typeface="Calibri"/>
                          <a:cs typeface="Times New Roman"/>
                        </a:rPr>
                        <a:t>УКУПНО ЧАСОВА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1958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latin typeface="Calibri"/>
                          <a:ea typeface="Calibri"/>
                          <a:cs typeface="Times New Roman"/>
                        </a:rPr>
                        <a:t>Примјер:   ОШ</a:t>
                      </a:r>
                      <a:r>
                        <a:rPr lang="sr-Cyrl-R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“ МОКОРО” ПАЛЕ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dirty="0" smtClean="0"/>
                        <a:t>Тамара Цвјетановић</a:t>
                      </a:r>
                      <a:endParaRPr lang="en-US" sz="11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3600" dirty="0" smtClean="0"/>
              <a:t>ГЛОБАЛНИ ПЛАН</a:t>
            </a:r>
            <a:r>
              <a:rPr lang="en-US" sz="3600" dirty="0" smtClean="0"/>
              <a:t>/</a:t>
            </a:r>
            <a:r>
              <a:rPr lang="sr-Cyrl-RS" sz="3600" dirty="0" smtClean="0"/>
              <a:t>допунска</a:t>
            </a:r>
            <a:r>
              <a:rPr lang="en-US" sz="3600" dirty="0" smtClean="0"/>
              <a:t> </a:t>
            </a:r>
            <a:r>
              <a:rPr lang="sr-Cyrl-RS" sz="3600" dirty="0" smtClean="0"/>
              <a:t>н</a:t>
            </a:r>
            <a:r>
              <a:rPr lang="en-US" sz="3600" dirty="0" smtClean="0"/>
              <a:t>a</a:t>
            </a:r>
            <a:r>
              <a:rPr lang="sr-Cyrl-RS" sz="3600" smtClean="0"/>
              <a:t>ст</a:t>
            </a:r>
            <a:r>
              <a:rPr lang="en-US" sz="3600" dirty="0" smtClean="0"/>
              <a:t>a</a:t>
            </a:r>
            <a:r>
              <a:rPr lang="sr-Cyrl-RS" sz="3600" dirty="0" smtClean="0"/>
              <a:t>в</a:t>
            </a:r>
            <a:r>
              <a:rPr lang="en-US" sz="3600" dirty="0" smtClean="0"/>
              <a:t>a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1"/>
          <a:ext cx="9144000" cy="563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505200"/>
                <a:gridCol w="152400"/>
                <a:gridCol w="2438400"/>
              </a:tblGrid>
              <a:tr h="372551">
                <a:tc gridSpan="4"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ГЛОБАЛНИ ПЛАН  ЗА СРПСКИ ЈЕЗИК-180 ЧАСОВА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1965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/>
                        <a:t>Наставни период </a:t>
                      </a:r>
                    </a:p>
                    <a:p>
                      <a:pPr algn="ctr"/>
                      <a:r>
                        <a:rPr lang="sr-Cyrl-RS" b="1" dirty="0" smtClean="0"/>
                        <a:t>(мјесец)</a:t>
                      </a:r>
                      <a:endParaRPr lang="en-US" b="1" dirty="0"/>
                    </a:p>
                  </a:txBody>
                  <a:tcPr>
                    <a:solidFill>
                      <a:srgbClr val="C79A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/>
                        <a:t>Наставно</a:t>
                      </a:r>
                      <a:r>
                        <a:rPr lang="sr-Cyrl-RS" b="1" baseline="0" dirty="0" smtClean="0"/>
                        <a:t> </a:t>
                      </a:r>
                      <a:r>
                        <a:rPr lang="sr-Cyrl-RS" b="1" baseline="0" dirty="0" smtClean="0">
                          <a:solidFill>
                            <a:srgbClr val="FF0000"/>
                          </a:solidFill>
                        </a:rPr>
                        <a:t>подручје</a:t>
                      </a:r>
                      <a:r>
                        <a:rPr lang="sr-Cyrl-RS" b="1" baseline="0" dirty="0" smtClean="0"/>
                        <a:t>/</a:t>
                      </a:r>
                      <a:r>
                        <a:rPr lang="sr-Cyrl-RS" b="1" dirty="0" smtClean="0">
                          <a:solidFill>
                            <a:srgbClr val="92D050"/>
                          </a:solidFill>
                        </a:rPr>
                        <a:t>цјелина/</a:t>
                      </a:r>
                      <a:r>
                        <a:rPr lang="sr-Cyrl-RS" b="1" dirty="0" smtClean="0"/>
                        <a:t>тема</a:t>
                      </a:r>
                      <a:endParaRPr lang="en-US" b="1" dirty="0"/>
                    </a:p>
                  </a:txBody>
                  <a:tcPr>
                    <a:solidFill>
                      <a:srgbClr val="C79A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Cyrl-RS" b="1" dirty="0" smtClean="0"/>
                        <a:t>Број </a:t>
                      </a:r>
                    </a:p>
                    <a:p>
                      <a:pPr algn="ctr"/>
                      <a:r>
                        <a:rPr lang="sr-Cyrl-RS" b="1" dirty="0" smtClean="0"/>
                        <a:t>часа</a:t>
                      </a:r>
                      <a:endParaRPr lang="en-US" b="1" dirty="0"/>
                    </a:p>
                  </a:txBody>
                  <a:tcPr>
                    <a:solidFill>
                      <a:srgbClr val="C79A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5103">
                <a:tc>
                  <a:txBody>
                    <a:bodyPr/>
                    <a:lstStyle/>
                    <a:p>
                      <a:endParaRPr lang="sr-Cyrl-RS" sz="1000" dirty="0" smtClean="0"/>
                    </a:p>
                    <a:p>
                      <a:endParaRPr lang="sr-Cyrl-RS" sz="1200" dirty="0" smtClean="0"/>
                    </a:p>
                    <a:p>
                      <a:pPr algn="ctr"/>
                      <a:r>
                        <a:rPr lang="sr-Cyrl-RS" sz="1200" dirty="0" smtClean="0"/>
                        <a:t>СЕПТЕМБАР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0" dirty="0" smtClean="0">
                          <a:solidFill>
                            <a:srgbClr val="FF0000"/>
                          </a:solidFill>
                        </a:rPr>
                        <a:t>ЈЕЗИК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sr-Cyrl-RS" sz="1000" dirty="0" smtClean="0">
                          <a:solidFill>
                            <a:srgbClr val="92D050"/>
                          </a:solidFill>
                        </a:rPr>
                        <a:t>ГРАМАТИКА</a:t>
                      </a:r>
                    </a:p>
                    <a:p>
                      <a:r>
                        <a:rPr lang="sr-Cyrl-RS" sz="1000" dirty="0" smtClean="0">
                          <a:solidFill>
                            <a:srgbClr val="92D050"/>
                          </a:solidFill>
                        </a:rPr>
                        <a:t>ОРТОЕПИЈА</a:t>
                      </a:r>
                    </a:p>
                    <a:p>
                      <a:r>
                        <a:rPr lang="sr-Cyrl-RS" sz="1000" dirty="0" smtClean="0">
                          <a:solidFill>
                            <a:srgbClr val="92D050"/>
                          </a:solidFill>
                        </a:rPr>
                        <a:t>ПРАВОПИС</a:t>
                      </a:r>
                      <a:endParaRPr lang="en-US" sz="10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Cyrl-RS" sz="1000" b="1" dirty="0" smtClean="0"/>
                        <a:t>6</a:t>
                      </a:r>
                      <a:endParaRPr lang="en-US" sz="1000" b="1" dirty="0"/>
                    </a:p>
                    <a:p>
                      <a:pPr algn="ctr"/>
                      <a:r>
                        <a:rPr lang="sr-Cyrl-RS" sz="1000" dirty="0" smtClean="0"/>
                        <a:t>5</a:t>
                      </a:r>
                    </a:p>
                    <a:p>
                      <a:pPr algn="ctr"/>
                      <a:r>
                        <a:rPr lang="sr-Cyrl-RS" sz="1000" dirty="0" smtClean="0"/>
                        <a:t>1</a:t>
                      </a:r>
                    </a:p>
                    <a:p>
                      <a:pPr algn="ctr"/>
                      <a:r>
                        <a:rPr lang="sr-Cyrl-R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55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>
                          <a:solidFill>
                            <a:schemeClr val="bg1"/>
                          </a:solidFill>
                        </a:rPr>
                        <a:t>ГЛОБАЛНИ ПЛАН ЗА МАТЕМАТИКУ-180 ЧАСОВА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7250">
                <a:tc>
                  <a:txBody>
                    <a:bodyPr/>
                    <a:lstStyle/>
                    <a:p>
                      <a:endParaRPr lang="sr-Cyrl-RS" sz="1200" dirty="0" smtClean="0"/>
                    </a:p>
                    <a:p>
                      <a:pPr algn="ctr"/>
                      <a:endParaRPr lang="sr-Cyrl-RS" sz="1200" dirty="0" smtClean="0"/>
                    </a:p>
                    <a:p>
                      <a:pPr algn="ctr"/>
                      <a:endParaRPr lang="sr-Cyrl-RS" sz="1200" dirty="0" smtClean="0"/>
                    </a:p>
                    <a:p>
                      <a:pPr algn="ctr"/>
                      <a:r>
                        <a:rPr lang="sr-Cyrl-RS" sz="1200" dirty="0" smtClean="0"/>
                        <a:t>СЕПТЕМБАР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FF0000"/>
                          </a:solidFill>
                        </a:rPr>
                        <a:t>АРИТМЕТИКА</a:t>
                      </a:r>
                    </a:p>
                    <a:p>
                      <a:pPr algn="ctr"/>
                      <a:endParaRPr lang="sr-Cyrl-R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 smtClean="0">
                          <a:solidFill>
                            <a:srgbClr val="00B050"/>
                          </a:solidFill>
                        </a:rPr>
                        <a:t>БОЈЕВИ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120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50" dirty="0" smtClean="0"/>
                        <a:t>СКУП ПРИРОДНИХ БРОЈЕВА </a:t>
                      </a:r>
                      <a:r>
                        <a:rPr lang="en-US" sz="1050" dirty="0" smtClean="0"/>
                        <a:t>N</a:t>
                      </a:r>
                      <a:r>
                        <a:rPr lang="sr-Cyrl-RS" sz="1050" dirty="0" smtClean="0"/>
                        <a:t> И СКУП </a:t>
                      </a:r>
                      <a:r>
                        <a:rPr lang="en-US" sz="1050" dirty="0" smtClean="0"/>
                        <a:t>N</a:t>
                      </a:r>
                      <a:r>
                        <a:rPr lang="sr-Cyrl-RS" sz="1050" dirty="0" smtClean="0"/>
                        <a:t>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105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50" dirty="0" smtClean="0"/>
                        <a:t>САБИРАЊЕ И ОДУЗИМАЊЕ УСКУПУ </a:t>
                      </a:r>
                      <a:r>
                        <a:rPr lang="en-US" sz="1050" dirty="0" smtClean="0"/>
                        <a:t>N</a:t>
                      </a:r>
                      <a:r>
                        <a:rPr lang="sr-Cyrl-RS" sz="1050" dirty="0" smtClean="0"/>
                        <a:t> И </a:t>
                      </a:r>
                      <a:r>
                        <a:rPr lang="en-US" sz="1050" dirty="0" smtClean="0"/>
                        <a:t>N</a:t>
                      </a:r>
                      <a:r>
                        <a:rPr lang="sr-Cyrl-RS" sz="1050" dirty="0" smtClean="0"/>
                        <a:t>0</a:t>
                      </a:r>
                      <a:endParaRPr lang="en-US" sz="105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Cyrl-RS" sz="1400" b="1" dirty="0" smtClean="0"/>
                        <a:t>21</a:t>
                      </a:r>
                    </a:p>
                    <a:p>
                      <a:pPr algn="ctr"/>
                      <a:endParaRPr lang="sr-Cyrl-RS" sz="1200" dirty="0" smtClean="0"/>
                    </a:p>
                    <a:p>
                      <a:pPr algn="ctr"/>
                      <a:r>
                        <a:rPr lang="sr-Cyrl-RS" sz="1200" dirty="0" smtClean="0"/>
                        <a:t>21</a:t>
                      </a:r>
                    </a:p>
                    <a:p>
                      <a:pPr algn="ctr"/>
                      <a:endParaRPr lang="sr-Cyrl-RS" sz="1000" dirty="0" smtClean="0"/>
                    </a:p>
                    <a:p>
                      <a:pPr algn="ctr"/>
                      <a:r>
                        <a:rPr lang="sr-Cyrl-RS" sz="1000" dirty="0" smtClean="0"/>
                        <a:t>18</a:t>
                      </a:r>
                    </a:p>
                    <a:p>
                      <a:pPr algn="ctr"/>
                      <a:endParaRPr lang="sr-Cyrl-RS" sz="1000" dirty="0" smtClean="0"/>
                    </a:p>
                    <a:p>
                      <a:pPr algn="ctr"/>
                      <a:r>
                        <a:rPr lang="sr-Cyrl-R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55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>
                          <a:solidFill>
                            <a:schemeClr val="bg1"/>
                          </a:solidFill>
                        </a:rPr>
                        <a:t>ГЛОБАЛНИ ПЛАН ЗА ПОЗНАВАЊЕ</a:t>
                      </a:r>
                      <a:r>
                        <a:rPr lang="sr-Cyrl-RS" baseline="0" dirty="0" smtClean="0">
                          <a:solidFill>
                            <a:schemeClr val="bg1"/>
                          </a:solidFill>
                        </a:rPr>
                        <a:t> ПРИРОДЕ</a:t>
                      </a:r>
                      <a:r>
                        <a:rPr lang="sr-Cyrl-RS" dirty="0" smtClean="0">
                          <a:solidFill>
                            <a:schemeClr val="bg1"/>
                          </a:solidFill>
                        </a:rPr>
                        <a:t>-72ЧАСА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 smtClean="0"/>
                        <a:t>МАРТ</a:t>
                      </a:r>
                      <a:endParaRPr lang="en-US" sz="1200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sr-Cyrl-CS" sz="14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СТАНИШТА И ЖИВОТНЕ ЗАЈЕДНИЦЕ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s-Cyrl-BA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Cyrl-BA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ПРИРОДНА СТАНИШТА И ЖИВОТНЕ ЗАЈЕДНИЦЕ</a:t>
                      </a:r>
                      <a:r>
                        <a:rPr kumimoji="0" lang="sr-Cyrl-C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s-Cyrl-BA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Cyrl-BA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КУЛТИВИСАНА СТАНИШТА И ЖИВОТНЕ ЗАЈЕДНИЦЕ</a:t>
                      </a:r>
                      <a:endParaRPr kumimoji="0" lang="en-US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b="1" dirty="0" smtClean="0"/>
                        <a:t>8</a:t>
                      </a:r>
                    </a:p>
                    <a:p>
                      <a:pPr algn="ctr"/>
                      <a:endParaRPr kumimoji="0" lang="bs-Cyrl-BA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bs-Cyrl-BA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bs-Cyrl-BA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algn="ctr"/>
                      <a:r>
                        <a:rPr kumimoji="0" lang="bs-Cyrl-BA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kumimoji="0" lang="bs-Cyrl-BA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b="0" dirty="0"/>
                    </a:p>
                  </a:txBody>
                  <a:tcPr/>
                </a:tc>
              </a:tr>
              <a:tr h="55882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ЈУН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Cyrl-BA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ЗДРАВЉЕ И ИСХРАНА </a:t>
                      </a:r>
                      <a:r>
                        <a:rPr kumimoji="0" lang="bs-Cyrl-BA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r-Latn-R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3600" dirty="0" smtClean="0"/>
              <a:t>ГЛОБАЛНИ </a:t>
            </a:r>
            <a:r>
              <a:rPr lang="sr-Cyrl-RS" sz="3600" dirty="0" smtClean="0"/>
              <a:t>ПЛАН</a:t>
            </a:r>
            <a:br>
              <a:rPr lang="sr-Cyrl-RS" sz="3600" dirty="0" smtClean="0"/>
            </a:br>
            <a:r>
              <a:rPr lang="sr-Cyrl-RS" sz="1600" dirty="0" smtClean="0"/>
              <a:t>ПРИМЈЕРИ</a:t>
            </a:r>
            <a:r>
              <a:rPr lang="sr-Cyrl-RS" sz="1600" dirty="0" smtClean="0"/>
              <a:t/>
            </a:r>
            <a:br>
              <a:rPr lang="sr-Cyrl-RS" sz="1600" dirty="0" smtClean="0"/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1371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r-Cyrl-RS" sz="2800" dirty="0" smtClean="0">
                <a:latin typeface="+mj-lt"/>
              </a:rPr>
              <a:t>Подразумијева</a:t>
            </a:r>
          </a:p>
          <a:p>
            <a:pPr>
              <a:buNone/>
            </a:pPr>
            <a:endParaRPr lang="sr-Cyrl-RS" sz="2800" dirty="0" smtClean="0">
              <a:latin typeface="+mj-lt"/>
            </a:endParaRPr>
          </a:p>
          <a:p>
            <a:r>
              <a:rPr lang="sr-Cyrl-RS" sz="2800" b="1" dirty="0" smtClean="0">
                <a:latin typeface="+mj-lt"/>
              </a:rPr>
              <a:t>Израду</a:t>
            </a:r>
            <a:r>
              <a:rPr lang="hr-HR" sz="2800" b="1" dirty="0" smtClean="0">
                <a:latin typeface="+mj-lt"/>
              </a:rPr>
              <a:t> </a:t>
            </a:r>
            <a:r>
              <a:rPr lang="sr-Cyrl-RS" sz="2800" b="1" dirty="0" smtClean="0">
                <a:latin typeface="+mj-lt"/>
              </a:rPr>
              <a:t>оперативног</a:t>
            </a:r>
            <a:r>
              <a:rPr lang="hr-HR" sz="2800" b="1" dirty="0" smtClean="0">
                <a:latin typeface="+mj-lt"/>
              </a:rPr>
              <a:t> </a:t>
            </a:r>
            <a:r>
              <a:rPr lang="sr-Cyrl-RS" sz="2800" b="1" dirty="0" smtClean="0">
                <a:latin typeface="+mj-lt"/>
              </a:rPr>
              <a:t>плана </a:t>
            </a:r>
            <a:r>
              <a:rPr lang="sr-Cyrl-RS" sz="2800" dirty="0" smtClean="0">
                <a:latin typeface="+mj-lt"/>
              </a:rPr>
              <a:t>-</a:t>
            </a:r>
            <a:r>
              <a:rPr lang="hr-HR" sz="2800" dirty="0" smtClean="0">
                <a:latin typeface="+mj-lt"/>
              </a:rPr>
              <a:t> </a:t>
            </a:r>
            <a:r>
              <a:rPr lang="sr-Cyrl-RS" sz="2800" u="sng" dirty="0" smtClean="0">
                <a:latin typeface="+mj-lt"/>
              </a:rPr>
              <a:t>ДИСТРИБУЦИЈА</a:t>
            </a:r>
            <a:r>
              <a:rPr lang="hr-HR" sz="2800" u="sng" dirty="0" smtClean="0">
                <a:latin typeface="+mj-lt"/>
              </a:rPr>
              <a:t> </a:t>
            </a:r>
            <a:r>
              <a:rPr lang="sr-Cyrl-RS" sz="2800" u="sng" dirty="0" smtClean="0">
                <a:latin typeface="+mj-lt"/>
              </a:rPr>
              <a:t>садржаја</a:t>
            </a:r>
            <a:r>
              <a:rPr lang="hr-HR" sz="2800" dirty="0" smtClean="0">
                <a:latin typeface="+mj-lt"/>
              </a:rPr>
              <a:t> (</a:t>
            </a:r>
            <a:r>
              <a:rPr lang="sr-Cyrl-RS" sz="2800" dirty="0" smtClean="0">
                <a:latin typeface="+mj-lt"/>
              </a:rPr>
              <a:t>састављање</a:t>
            </a:r>
            <a:r>
              <a:rPr lang="hr-HR" sz="2800" dirty="0" smtClean="0">
                <a:latin typeface="+mj-lt"/>
              </a:rPr>
              <a:t> </a:t>
            </a:r>
            <a:r>
              <a:rPr lang="sr-Cyrl-RS" sz="2800" dirty="0" smtClean="0">
                <a:latin typeface="+mj-lt"/>
              </a:rPr>
              <a:t>наставних</a:t>
            </a:r>
            <a:r>
              <a:rPr lang="hr-HR" sz="2800" dirty="0" smtClean="0">
                <a:latin typeface="+mj-lt"/>
              </a:rPr>
              <a:t> </a:t>
            </a:r>
            <a:r>
              <a:rPr lang="sr-Cyrl-RS" sz="2800" dirty="0" smtClean="0">
                <a:latin typeface="+mj-lt"/>
              </a:rPr>
              <a:t>јединица</a:t>
            </a:r>
            <a:r>
              <a:rPr lang="hr-HR" sz="2800" dirty="0" smtClean="0">
                <a:latin typeface="+mj-lt"/>
              </a:rPr>
              <a:t>)</a:t>
            </a:r>
            <a:r>
              <a:rPr lang="sr-Cyrl-RS" sz="2800" dirty="0" smtClean="0">
                <a:latin typeface="+mj-lt"/>
              </a:rPr>
              <a:t>.</a:t>
            </a:r>
            <a:endParaRPr lang="hr-HR" sz="2800" dirty="0" smtClean="0">
              <a:latin typeface="+mj-lt"/>
            </a:endParaRPr>
          </a:p>
          <a:p>
            <a:pPr algn="ctr" fontAlgn="t">
              <a:buNone/>
            </a:pPr>
            <a:r>
              <a:rPr lang="hr-HR" sz="2800" dirty="0" smtClean="0"/>
              <a:t>             </a:t>
            </a:r>
            <a:endParaRPr lang="hr-HR" sz="28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ПРОГРАМИРАЊЕ </a:t>
            </a:r>
            <a:r>
              <a:rPr lang="sr-Cyrl-RS" sz="1800" dirty="0" smtClean="0">
                <a:solidFill>
                  <a:schemeClr val="accent2"/>
                </a:solidFill>
              </a:rPr>
              <a:t/>
            </a:r>
            <a:br>
              <a:rPr lang="sr-Cyrl-RS" sz="1800" dirty="0" smtClean="0">
                <a:solidFill>
                  <a:schemeClr val="accent2"/>
                </a:solidFill>
              </a:rPr>
            </a:b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990600" y="2895600"/>
            <a:ext cx="69341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 fontAlgn="t">
              <a:spcBef>
                <a:spcPct val="20000"/>
              </a:spcBef>
              <a:buClr>
                <a:srgbClr val="1B587C"/>
              </a:buClr>
              <a:buSzPct val="95000"/>
            </a:pPr>
            <a:r>
              <a:rPr lang="sr-Cyrl-RS" sz="2400" b="1" dirty="0" smtClean="0">
                <a:solidFill>
                  <a:srgbClr val="FF0000"/>
                </a:solidFill>
                <a:latin typeface="+mj-lt"/>
              </a:rPr>
              <a:t>Елементи</a:t>
            </a:r>
            <a:r>
              <a:rPr lang="hr-HR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sz="2400" b="1" dirty="0" smtClean="0">
                <a:solidFill>
                  <a:srgbClr val="FF0000"/>
                </a:solidFill>
                <a:latin typeface="+mj-lt"/>
              </a:rPr>
              <a:t>оперативног плана</a:t>
            </a:r>
            <a:endParaRPr lang="hr-HR" sz="2400" b="1" dirty="0" smtClean="0">
              <a:solidFill>
                <a:srgbClr val="FF0000"/>
              </a:solidFill>
              <a:latin typeface="+mj-lt"/>
            </a:endParaRPr>
          </a:p>
          <a:p>
            <a:pPr marL="274320" lvl="0" indent="-274320" fontAlgn="t">
              <a:spcBef>
                <a:spcPct val="20000"/>
              </a:spcBef>
              <a:buClr>
                <a:srgbClr val="1B587C"/>
              </a:buClr>
              <a:buSzPct val="95000"/>
              <a:buFont typeface="Wingdings 2"/>
              <a:buChar char=""/>
            </a:pPr>
            <a:endParaRPr lang="sr-Cyrl-RS" sz="1600" b="1" dirty="0" smtClean="0">
              <a:solidFill>
                <a:prstClr val="black"/>
              </a:solidFill>
              <a:latin typeface="+mj-lt"/>
            </a:endParaRPr>
          </a:p>
          <a:p>
            <a:pPr marL="274320" lvl="0" indent="-274320" fontAlgn="t">
              <a:spcBef>
                <a:spcPct val="20000"/>
              </a:spcBef>
              <a:buClr>
                <a:srgbClr val="1B587C"/>
              </a:buClr>
              <a:buSzPct val="95000"/>
              <a:buFont typeface="Wingdings 2"/>
              <a:buChar char=""/>
            </a:pPr>
            <a:r>
              <a:rPr lang="sr-Cyrl-RS" sz="1600" b="1" dirty="0" smtClean="0">
                <a:solidFill>
                  <a:prstClr val="black"/>
                </a:solidFill>
                <a:latin typeface="+mj-lt"/>
              </a:rPr>
              <a:t>рашчлањене наставне јединице,</a:t>
            </a:r>
          </a:p>
          <a:p>
            <a:pPr marL="274320" lvl="0" indent="-274320" fontAlgn="t">
              <a:spcBef>
                <a:spcPct val="20000"/>
              </a:spcBef>
              <a:buClr>
                <a:srgbClr val="1B587C"/>
              </a:buClr>
              <a:buSzPct val="95000"/>
              <a:buFont typeface="Wingdings 2"/>
              <a:buChar char=""/>
            </a:pPr>
            <a:r>
              <a:rPr lang="sr-Cyrl-RS" sz="1600" b="1" dirty="0" smtClean="0">
                <a:solidFill>
                  <a:prstClr val="black"/>
                </a:solidFill>
                <a:latin typeface="+mj-lt"/>
              </a:rPr>
              <a:t>вријеме реализације наставних јединица,</a:t>
            </a:r>
          </a:p>
          <a:p>
            <a:pPr marL="274320" lvl="0" indent="-274320">
              <a:spcBef>
                <a:spcPct val="20000"/>
              </a:spcBef>
              <a:buClr>
                <a:srgbClr val="1B587C"/>
              </a:buClr>
              <a:buSzPct val="95000"/>
              <a:buFont typeface="Wingdings 2"/>
              <a:buChar char=""/>
            </a:pPr>
            <a:r>
              <a:rPr lang="sr-Cyrl-RS" sz="1600" b="1" dirty="0" smtClean="0">
                <a:solidFill>
                  <a:prstClr val="black"/>
                </a:solidFill>
                <a:latin typeface="+mj-lt"/>
              </a:rPr>
              <a:t>редосљед реализације наставних јединица, </a:t>
            </a:r>
          </a:p>
          <a:p>
            <a:pPr marL="274320" lvl="0" indent="-274320" fontAlgn="t">
              <a:spcBef>
                <a:spcPct val="20000"/>
              </a:spcBef>
              <a:buClr>
                <a:srgbClr val="1B587C"/>
              </a:buClr>
              <a:buSzPct val="95000"/>
              <a:buFont typeface="Wingdings 2"/>
              <a:buChar char=""/>
            </a:pPr>
            <a:r>
              <a:rPr lang="sr-Cyrl-RS" sz="1600" b="1" dirty="0" smtClean="0">
                <a:solidFill>
                  <a:prstClr val="black"/>
                </a:solidFill>
                <a:latin typeface="+mj-lt"/>
              </a:rPr>
              <a:t>исходе учења за наставне јединице или теме,</a:t>
            </a:r>
            <a:endParaRPr lang="ru-RU" sz="1600" b="1" dirty="0" smtClean="0">
              <a:solidFill>
                <a:prstClr val="black"/>
              </a:solidFill>
              <a:latin typeface="+mj-lt"/>
            </a:endParaRPr>
          </a:p>
          <a:p>
            <a:pPr marL="274320" lvl="0" indent="-274320" fontAlgn="t">
              <a:spcBef>
                <a:spcPct val="20000"/>
              </a:spcBef>
              <a:buClr>
                <a:srgbClr val="1B587C"/>
              </a:buClr>
              <a:buSzPct val="95000"/>
              <a:buFont typeface="Wingdings 2"/>
              <a:buChar char=""/>
            </a:pPr>
            <a:r>
              <a:rPr lang="ru-RU" sz="1600" b="1" dirty="0" smtClean="0">
                <a:solidFill>
                  <a:prstClr val="black"/>
                </a:solidFill>
                <a:latin typeface="+mj-lt"/>
              </a:rPr>
              <a:t>тип часа,</a:t>
            </a:r>
            <a:endParaRPr lang="en-US" sz="1600" b="1" dirty="0" smtClean="0">
              <a:solidFill>
                <a:prstClr val="black"/>
              </a:solidFill>
              <a:latin typeface="+mj-lt"/>
            </a:endParaRPr>
          </a:p>
          <a:p>
            <a:pPr marL="274320" lvl="0" indent="-274320" fontAlgn="t">
              <a:spcBef>
                <a:spcPct val="20000"/>
              </a:spcBef>
              <a:buClr>
                <a:srgbClr val="1B587C"/>
              </a:buClr>
              <a:buSzPct val="95000"/>
              <a:buFont typeface="Wingdings 2"/>
              <a:buChar char=""/>
            </a:pPr>
            <a:r>
              <a:rPr lang="ru-RU" sz="1600" b="1" dirty="0" smtClean="0">
                <a:solidFill>
                  <a:prstClr val="black"/>
                </a:solidFill>
                <a:latin typeface="+mj-lt"/>
              </a:rPr>
              <a:t>наставне облике и методе  рада,</a:t>
            </a:r>
            <a:endParaRPr lang="en-US" sz="1600" b="1" dirty="0" smtClean="0">
              <a:solidFill>
                <a:prstClr val="black"/>
              </a:solidFill>
              <a:latin typeface="+mj-lt"/>
            </a:endParaRPr>
          </a:p>
          <a:p>
            <a:pPr marL="274320" lvl="0" indent="-274320" fontAlgn="t">
              <a:spcBef>
                <a:spcPct val="20000"/>
              </a:spcBef>
              <a:buClr>
                <a:srgbClr val="1B587C"/>
              </a:buClr>
              <a:buSzPct val="95000"/>
              <a:buFont typeface="Wingdings 2"/>
              <a:buChar char=""/>
            </a:pPr>
            <a:r>
              <a:rPr lang="ru-RU" sz="1600" b="1" dirty="0" smtClean="0">
                <a:solidFill>
                  <a:prstClr val="black"/>
                </a:solidFill>
                <a:latin typeface="+mj-lt"/>
              </a:rPr>
              <a:t>наставна средства  и помагала,</a:t>
            </a:r>
            <a:endParaRPr lang="en-US" sz="1600" b="1" dirty="0" smtClean="0">
              <a:solidFill>
                <a:prstClr val="black"/>
              </a:solidFill>
              <a:latin typeface="+mj-lt"/>
            </a:endParaRPr>
          </a:p>
          <a:p>
            <a:pPr marL="274320" lvl="0" indent="-274320">
              <a:spcBef>
                <a:spcPct val="20000"/>
              </a:spcBef>
              <a:buClr>
                <a:srgbClr val="1B587C"/>
              </a:buClr>
              <a:buSzPct val="95000"/>
              <a:buFont typeface="Wingdings 2"/>
              <a:buChar char=""/>
            </a:pPr>
            <a:r>
              <a:rPr lang="ru-RU" sz="1600" b="1" dirty="0" smtClean="0">
                <a:solidFill>
                  <a:prstClr val="black"/>
                </a:solidFill>
                <a:latin typeface="+mj-lt"/>
              </a:rPr>
              <a:t>начин провјере исхода учења,</a:t>
            </a:r>
          </a:p>
          <a:p>
            <a:pPr marL="274320" lvl="0" indent="-274320">
              <a:spcBef>
                <a:spcPct val="20000"/>
              </a:spcBef>
              <a:buClr>
                <a:srgbClr val="1B587C"/>
              </a:buClr>
              <a:buSzPct val="95000"/>
              <a:buFont typeface="Wingdings 2"/>
              <a:buChar char=""/>
            </a:pPr>
            <a:r>
              <a:rPr lang="ru-RU" sz="1600" b="1" dirty="0" smtClean="0">
                <a:solidFill>
                  <a:prstClr val="black"/>
                </a:solidFill>
                <a:latin typeface="+mj-lt"/>
              </a:rPr>
              <a:t>елемент евалуације –напомена.</a:t>
            </a:r>
            <a:endParaRPr lang="hr-HR" sz="1600" dirty="0" smtClean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11176"/>
          <a:ext cx="9144000" cy="631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1524000"/>
                <a:gridCol w="2514600"/>
                <a:gridCol w="685800"/>
                <a:gridCol w="1066800"/>
                <a:gridCol w="914400"/>
                <a:gridCol w="990600"/>
                <a:gridCol w="228600"/>
              </a:tblGrid>
              <a:tr h="912824">
                <a:tc gridSpan="9">
                  <a:txBody>
                    <a:bodyPr/>
                    <a:lstStyle/>
                    <a:p>
                      <a:pPr algn="ctr"/>
                      <a:r>
                        <a:rPr lang="sr-Cyrl-RS" sz="1800" dirty="0" smtClean="0"/>
                        <a:t>ОПЕРАТИВНИ</a:t>
                      </a:r>
                      <a:r>
                        <a:rPr lang="sr-Cyrl-RS" sz="1800" baseline="0" dirty="0" smtClean="0"/>
                        <a:t> ПЛАН РАДА</a:t>
                      </a:r>
                      <a:r>
                        <a:rPr lang="sr-Cyrl-RS" sz="1100" baseline="0" dirty="0" smtClean="0"/>
                        <a:t> </a:t>
                      </a:r>
                    </a:p>
                    <a:p>
                      <a:pPr algn="ctr"/>
                      <a:r>
                        <a:rPr lang="sr-Cyrl-RS" sz="1100" baseline="0" dirty="0" smtClean="0"/>
                        <a:t>ЗА </a:t>
                      </a:r>
                      <a:r>
                        <a:rPr lang="sr-Cyrl-RS" sz="1100" u="sng" baseline="0" dirty="0" smtClean="0"/>
                        <a:t>ЈУН МЈЕСЕЦ  ШК.2013/14. ГОДИНЕ</a:t>
                      </a:r>
                    </a:p>
                    <a:p>
                      <a:pPr algn="ctr"/>
                      <a:endParaRPr lang="sr-Cyrl-RS" sz="1100" u="sng" baseline="0" dirty="0" smtClean="0"/>
                    </a:p>
                    <a:p>
                      <a:pPr algn="ctr"/>
                      <a:r>
                        <a:rPr lang="sr-Cyrl-RS" sz="1100" u="sng" baseline="0" dirty="0" smtClean="0"/>
                        <a:t>ПОЗНАВАЊЕ ПРИРОДЕ </a:t>
                      </a:r>
                    </a:p>
                    <a:p>
                      <a:pPr algn="ctr"/>
                      <a:r>
                        <a:rPr lang="sr-Latn-RS" sz="1400" u="sng" baseline="0" dirty="0" smtClean="0"/>
                        <a:t>V1</a:t>
                      </a:r>
                      <a:endParaRPr lang="en-US" sz="1400" u="sng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1384">
                <a:tc>
                  <a:txBody>
                    <a:bodyPr/>
                    <a:lstStyle/>
                    <a:p>
                      <a:pPr algn="ctr"/>
                      <a:endParaRPr lang="sr-Cyrl-RS" sz="900" dirty="0" smtClean="0"/>
                    </a:p>
                    <a:p>
                      <a:pPr algn="ctr"/>
                      <a:endParaRPr lang="sr-Cyrl-RS" sz="900" dirty="0" smtClean="0"/>
                    </a:p>
                    <a:p>
                      <a:pPr algn="ctr"/>
                      <a:r>
                        <a:rPr lang="sr-Cyrl-RS" sz="900" dirty="0" smtClean="0"/>
                        <a:t>ДАТУМ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9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900" dirty="0" smtClean="0"/>
                        <a:t>РЕД. БР. ЧАСА</a:t>
                      </a:r>
                      <a:endParaRPr lang="en-US" sz="9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RS" sz="900" dirty="0" smtClean="0"/>
                    </a:p>
                    <a:p>
                      <a:pPr algn="ctr"/>
                      <a:r>
                        <a:rPr lang="sr-Cyrl-RS" sz="900" dirty="0" smtClean="0"/>
                        <a:t>НАСТАВНА ЈЕДИНИЦА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RS" sz="900" dirty="0" smtClean="0"/>
                    </a:p>
                    <a:p>
                      <a:pPr algn="ctr"/>
                      <a:r>
                        <a:rPr lang="sr-Cyrl-RS" sz="900" dirty="0" smtClean="0"/>
                        <a:t>ИСХОДИ УЧЕЊА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900" kern="1200" dirty="0" smtClean="0"/>
                    </a:p>
                    <a:p>
                      <a:pPr algn="ctr"/>
                      <a:r>
                        <a:rPr kumimoji="0" lang="ru-RU" sz="900" kern="1200" dirty="0" smtClean="0"/>
                        <a:t>ТИП </a:t>
                      </a:r>
                    </a:p>
                    <a:p>
                      <a:pPr algn="ctr"/>
                      <a:r>
                        <a:rPr kumimoji="0" lang="ru-RU" sz="900" kern="1200" dirty="0" smtClean="0"/>
                        <a:t>ЧАСА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/>
                        <a:t>НАСТАВНИ ОБЛИЦИ</a:t>
                      </a:r>
                    </a:p>
                    <a:p>
                      <a:pPr algn="ctr"/>
                      <a:r>
                        <a:rPr kumimoji="0" lang="ru-RU" sz="900" kern="1200" baseline="0" dirty="0" smtClean="0"/>
                        <a:t> И </a:t>
                      </a:r>
                    </a:p>
                    <a:p>
                      <a:pPr algn="ctr"/>
                      <a:r>
                        <a:rPr kumimoji="0" lang="ru-RU" sz="900" kern="1200" dirty="0" smtClean="0"/>
                        <a:t>МЕТОДЕ  РАДА 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/>
                        <a:t>НАСТАВНА</a:t>
                      </a:r>
                      <a:r>
                        <a:rPr kumimoji="0" lang="ru-RU" sz="900" kern="1200" baseline="0" dirty="0" smtClean="0"/>
                        <a:t> </a:t>
                      </a:r>
                      <a:r>
                        <a:rPr kumimoji="0" lang="ru-RU" sz="900" kern="1200" dirty="0" smtClean="0"/>
                        <a:t>СРЕДСТВА  </a:t>
                      </a:r>
                    </a:p>
                    <a:p>
                      <a:pPr algn="ctr"/>
                      <a:r>
                        <a:rPr kumimoji="0" lang="ru-RU" sz="900" kern="1200" dirty="0" smtClean="0"/>
                        <a:t>И ПОМАГАЛА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/>
                        <a:t>НАЧИН ПРОВЈЕРЕ ИСХОДА УЧЕЊА.</a:t>
                      </a:r>
                      <a:endParaRPr lang="en-US" sz="9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800" dirty="0" smtClean="0"/>
                        <a:t>КОРЕЛАЦИЈА</a:t>
                      </a:r>
                      <a:endParaRPr lang="en-US" sz="800" dirty="0" smtClean="0">
                        <a:latin typeface="+mj-lt"/>
                      </a:endParaRPr>
                    </a:p>
                  </a:txBody>
                  <a:tcPr vert="vert270"/>
                </a:tc>
              </a:tr>
              <a:tr h="2248430"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Од__</a:t>
                      </a:r>
                    </a:p>
                    <a:p>
                      <a:endParaRPr lang="sr-Cyrl-RS" sz="1200" dirty="0" smtClean="0"/>
                    </a:p>
                    <a:p>
                      <a:r>
                        <a:rPr lang="sr-Cyrl-RS" sz="1200" dirty="0" smtClean="0"/>
                        <a:t>до___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100" dirty="0" smtClean="0"/>
                        <a:t>1.</a:t>
                      </a:r>
                    </a:p>
                    <a:p>
                      <a:endParaRPr lang="sr-Cyrl-RS" sz="1100" dirty="0" smtClean="0"/>
                    </a:p>
                    <a:p>
                      <a:endParaRPr lang="sr-Cyrl-RS" sz="1100" dirty="0" smtClean="0"/>
                    </a:p>
                    <a:p>
                      <a:endParaRPr lang="sr-Cyrl-RS" sz="1100" dirty="0" smtClean="0"/>
                    </a:p>
                    <a:p>
                      <a:r>
                        <a:rPr lang="sr-Cyrl-RS" sz="1100" dirty="0" smtClean="0"/>
                        <a:t>2.</a:t>
                      </a:r>
                    </a:p>
                    <a:p>
                      <a:endParaRPr lang="sr-Cyrl-RS" sz="1100" dirty="0" smtClean="0"/>
                    </a:p>
                    <a:p>
                      <a:r>
                        <a:rPr lang="sr-Cyrl-RS" sz="1100" dirty="0" smtClean="0"/>
                        <a:t>3.</a:t>
                      </a:r>
                    </a:p>
                    <a:p>
                      <a:r>
                        <a:rPr lang="sr-Cyrl-RS" sz="1100" dirty="0" smtClean="0"/>
                        <a:t>4.</a:t>
                      </a:r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bs-Cyrl-BA" sz="1100" kern="1200" dirty="0" smtClean="0"/>
                        <a:t>Исхрана</a:t>
                      </a:r>
                      <a:endParaRPr kumimoji="0" lang="en-US" sz="1100" kern="1200" dirty="0" smtClean="0"/>
                    </a:p>
                    <a:p>
                      <a:endParaRPr kumimoji="0" lang="bs-Cyrl-BA" sz="1100" kern="1200" dirty="0" smtClean="0"/>
                    </a:p>
                    <a:p>
                      <a:endParaRPr kumimoji="0" lang="bs-Cyrl-BA" sz="1100" kern="1200" dirty="0" smtClean="0"/>
                    </a:p>
                    <a:p>
                      <a:endParaRPr kumimoji="0" lang="bs-Cyrl-BA" sz="1100" kern="1200" dirty="0" smtClean="0"/>
                    </a:p>
                    <a:p>
                      <a:r>
                        <a:rPr kumimoji="0" lang="bs-Cyrl-BA" sz="1100" kern="1200" dirty="0" smtClean="0"/>
                        <a:t>Здравље и заштита од болести</a:t>
                      </a:r>
                      <a:endParaRPr kumimoji="0" lang="sr-Latn-RS" sz="1100" kern="1200" dirty="0" smtClean="0"/>
                    </a:p>
                    <a:p>
                      <a:endParaRPr kumimoji="0" lang="sr-Latn-RS" sz="1100" kern="1200" dirty="0" smtClean="0"/>
                    </a:p>
                    <a:p>
                      <a:r>
                        <a:rPr kumimoji="0" lang="bs-Cyrl-BA" sz="1100" kern="1200" dirty="0" smtClean="0"/>
                        <a:t>ЗДРАВЉЕ И ИСХРАНА </a:t>
                      </a:r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sr-Cyrl-CS" sz="900" kern="1200" dirty="0" smtClean="0"/>
                        <a:t>разумије важност разноврсне исхране и правилно конзумирање хране као и њихову везу са здрављем (пирамида исхране), </a:t>
                      </a:r>
                      <a:endParaRPr kumimoji="0" lang="en-US" sz="900" kern="1200" dirty="0" smtClean="0"/>
                    </a:p>
                    <a:p>
                      <a:pPr lvl="0"/>
                      <a:r>
                        <a:rPr kumimoji="0" lang="sr-Cyrl-CS" sz="900" kern="1200" dirty="0" smtClean="0"/>
                        <a:t>објасни посљедице неправилне и нездраве исхране за организам човјека,</a:t>
                      </a:r>
                    </a:p>
                    <a:p>
                      <a:pPr lvl="0"/>
                      <a:endParaRPr kumimoji="0" lang="en-US" sz="900" kern="1200" dirty="0" smtClean="0"/>
                    </a:p>
                    <a:p>
                      <a:pPr lvl="0"/>
                      <a:r>
                        <a:rPr kumimoji="0" lang="sr-Cyrl-CS" sz="900" kern="1200" dirty="0" smtClean="0"/>
                        <a:t>објасни начин одржавања личне хигијене и хигијене одијевања, </a:t>
                      </a:r>
                      <a:endParaRPr kumimoji="0" lang="en-US" sz="900" kern="1200" dirty="0" smtClean="0"/>
                    </a:p>
                    <a:p>
                      <a:pPr lvl="0"/>
                      <a:r>
                        <a:rPr kumimoji="0" lang="sr-Cyrl-CS" sz="900" kern="1200" dirty="0" smtClean="0"/>
                        <a:t>наброји и објасни начине превентиве у чувању здравља човјека,</a:t>
                      </a:r>
                      <a:endParaRPr kumimoji="0" lang="en-US" sz="900" kern="1200" dirty="0" smtClean="0"/>
                    </a:p>
                    <a:p>
                      <a:pPr lvl="0"/>
                      <a:r>
                        <a:rPr kumimoji="0" lang="sr-Cyrl-CS" sz="900" kern="1200" dirty="0" smtClean="0"/>
                        <a:t>објасни штетности конзумирања алкохола, пушења и дроге по здравље човјека (болести зависности),</a:t>
                      </a:r>
                      <a:endParaRPr kumimoji="0" lang="en-US" sz="900" kern="1200" dirty="0" smtClean="0"/>
                    </a:p>
                    <a:p>
                      <a:r>
                        <a:rPr kumimoji="0" lang="sr-Cyrl-CS" sz="900" kern="1200" dirty="0" smtClean="0"/>
                        <a:t>наброји и објасни најчешће заразне и инфективне болести код човјека.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ОБ,</a:t>
                      </a:r>
                    </a:p>
                    <a:p>
                      <a:r>
                        <a:rPr lang="sr-Cyrl-RS" sz="1000" dirty="0" smtClean="0"/>
                        <a:t>УТ,</a:t>
                      </a:r>
                    </a:p>
                    <a:p>
                      <a:r>
                        <a:rPr lang="sr-Cyrl-RS" sz="1000" dirty="0" smtClean="0"/>
                        <a:t>ПН,</a:t>
                      </a:r>
                    </a:p>
                    <a:p>
                      <a:r>
                        <a:rPr lang="sr-Cyrl-RS" sz="1000" dirty="0" smtClean="0"/>
                        <a:t>ВЈ,</a:t>
                      </a:r>
                    </a:p>
                    <a:p>
                      <a:r>
                        <a:rPr lang="sr-Cyrl-RS" sz="1000" dirty="0" smtClean="0"/>
                        <a:t>СИСТ,</a:t>
                      </a:r>
                    </a:p>
                    <a:p>
                      <a:r>
                        <a:rPr lang="sr-Cyrl-RS" sz="1000" dirty="0" smtClean="0"/>
                        <a:t>ПИСМ.ПРОВЈ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ИНД;</a:t>
                      </a:r>
                      <a:r>
                        <a:rPr lang="sr-Cyrl-RS" sz="1000" baseline="0" dirty="0" smtClean="0"/>
                        <a:t> ГР; ФР</a:t>
                      </a:r>
                    </a:p>
                    <a:p>
                      <a:endParaRPr lang="sr-Cyrl-RS" sz="1000" baseline="0" dirty="0" smtClean="0"/>
                    </a:p>
                    <a:p>
                      <a:r>
                        <a:rPr lang="sr-Cyrl-RS" sz="1000" baseline="0" dirty="0" smtClean="0"/>
                        <a:t>РАЗГ; </a:t>
                      </a:r>
                    </a:p>
                    <a:p>
                      <a:r>
                        <a:rPr lang="sr-Cyrl-RS" sz="1000" baseline="0" dirty="0" smtClean="0"/>
                        <a:t>УСМ. ИЗ.; ДЕМОН; ПИСАЊА, ЧИТ....</a:t>
                      </a:r>
                      <a:endParaRPr lang="en-US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50" dirty="0" smtClean="0"/>
                        <a:t>Лап-топ, видео -бим, пројектор,</a:t>
                      </a:r>
                      <a:r>
                        <a:rPr lang="sr-Cyrl-RS" sz="1050" baseline="0" dirty="0" smtClean="0"/>
                        <a:t> Брајево писмо....</a:t>
                      </a:r>
                      <a:endParaRPr lang="en-US" sz="10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900" dirty="0" smtClean="0"/>
                        <a:t>НАСТАВНИ ЛИСТИЋИ</a:t>
                      </a:r>
                    </a:p>
                    <a:p>
                      <a:endParaRPr lang="sr-Cyrl-RS" sz="900" dirty="0" smtClean="0"/>
                    </a:p>
                    <a:p>
                      <a:r>
                        <a:rPr lang="sr-Cyrl-RS" sz="800" dirty="0" smtClean="0"/>
                        <a:t>ПРЕЗЕНТАЦИЈА</a:t>
                      </a:r>
                    </a:p>
                    <a:p>
                      <a:endParaRPr lang="sr-Cyrl-RS" sz="800" dirty="0" smtClean="0"/>
                    </a:p>
                    <a:p>
                      <a:r>
                        <a:rPr lang="sr-Cyrl-RS" sz="800" dirty="0" smtClean="0"/>
                        <a:t>  УСМЕНО ИЗЛАГАЊЕ</a:t>
                      </a:r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</a:tr>
              <a:tr h="605960">
                <a:tc>
                  <a:txBody>
                    <a:bodyPr/>
                    <a:lstStyle/>
                    <a:p>
                      <a:r>
                        <a:rPr lang="sr-Cyrl-RS" sz="800" dirty="0" smtClean="0"/>
                        <a:t>Од__</a:t>
                      </a:r>
                    </a:p>
                    <a:p>
                      <a:endParaRPr lang="sr-Cyrl-RS" sz="800" dirty="0" smtClean="0"/>
                    </a:p>
                    <a:p>
                      <a:r>
                        <a:rPr lang="sr-Cyrl-RS" sz="800" dirty="0" smtClean="0"/>
                        <a:t>до___</a:t>
                      </a:r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800" dirty="0" smtClean="0"/>
                        <a:t>5.</a:t>
                      </a:r>
                      <a:r>
                        <a:rPr lang="sr-Cyrl-RS" sz="800" baseline="0" dirty="0" smtClean="0"/>
                        <a:t> </a:t>
                      </a:r>
                    </a:p>
                    <a:p>
                      <a:r>
                        <a:rPr lang="sr-Cyrl-RS" sz="800" baseline="0" dirty="0" smtClean="0"/>
                        <a:t>6.</a:t>
                      </a:r>
                    </a:p>
                    <a:p>
                      <a:r>
                        <a:rPr lang="sr-Cyrl-RS" sz="800" baseline="0" dirty="0" smtClean="0"/>
                        <a:t>7.</a:t>
                      </a:r>
                    </a:p>
                    <a:p>
                      <a:r>
                        <a:rPr lang="sr-Cyrl-RS" sz="800" baseline="0" dirty="0" smtClean="0"/>
                        <a:t>8.</a:t>
                      </a:r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605960">
                <a:tc>
                  <a:txBody>
                    <a:bodyPr/>
                    <a:lstStyle/>
                    <a:p>
                      <a:r>
                        <a:rPr lang="sr-Cyrl-RS" sz="800" smtClean="0"/>
                        <a:t>Од__</a:t>
                      </a:r>
                    </a:p>
                    <a:p>
                      <a:endParaRPr lang="sr-Cyrl-RS" sz="800" smtClean="0"/>
                    </a:p>
                    <a:p>
                      <a:r>
                        <a:rPr lang="sr-Cyrl-RS" sz="800" smtClean="0"/>
                        <a:t>до___</a:t>
                      </a:r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800" dirty="0" smtClean="0"/>
                        <a:t>9.</a:t>
                      </a:r>
                    </a:p>
                    <a:p>
                      <a:r>
                        <a:rPr lang="sr-Cyrl-RS" sz="800" dirty="0" smtClean="0"/>
                        <a:t>10.</a:t>
                      </a:r>
                    </a:p>
                    <a:p>
                      <a:r>
                        <a:rPr lang="sr-Cyrl-RS" sz="800" dirty="0" smtClean="0"/>
                        <a:t>11.</a:t>
                      </a:r>
                    </a:p>
                    <a:p>
                      <a:r>
                        <a:rPr lang="sr-Cyrl-RS" sz="800" dirty="0" smtClean="0"/>
                        <a:t>12.</a:t>
                      </a:r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605960">
                <a:tc>
                  <a:txBody>
                    <a:bodyPr/>
                    <a:lstStyle/>
                    <a:p>
                      <a:r>
                        <a:rPr lang="sr-Cyrl-RS" sz="800" dirty="0" smtClean="0"/>
                        <a:t>Од__</a:t>
                      </a:r>
                    </a:p>
                    <a:p>
                      <a:endParaRPr lang="sr-Cyrl-RS" sz="800" dirty="0" smtClean="0"/>
                    </a:p>
                    <a:p>
                      <a:r>
                        <a:rPr lang="sr-Cyrl-RS" sz="800" dirty="0" smtClean="0"/>
                        <a:t>до___</a:t>
                      </a:r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800" dirty="0" smtClean="0"/>
                        <a:t>13</a:t>
                      </a:r>
                    </a:p>
                    <a:p>
                      <a:r>
                        <a:rPr lang="sr-Cyrl-RS" sz="800" dirty="0" smtClean="0"/>
                        <a:t>14.</a:t>
                      </a:r>
                    </a:p>
                    <a:p>
                      <a:r>
                        <a:rPr lang="sr-Cyrl-RS" sz="800" dirty="0" smtClean="0"/>
                        <a:t>15.</a:t>
                      </a:r>
                    </a:p>
                    <a:p>
                      <a:r>
                        <a:rPr lang="sr-Cyrl-RS" sz="800" dirty="0" smtClean="0"/>
                        <a:t>16.</a:t>
                      </a:r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48338">
                <a:tc>
                  <a:txBody>
                    <a:bodyPr/>
                    <a:lstStyle/>
                    <a:p>
                      <a:r>
                        <a:rPr lang="sr-Cyrl-RS" sz="800" dirty="0" smtClean="0"/>
                        <a:t>НАПОМЕНА</a:t>
                      </a:r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838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chemeClr val="bg1"/>
                </a:solidFill>
              </a:rPr>
              <a:t>ОШ__________</a:t>
            </a:r>
          </a:p>
          <a:p>
            <a:endParaRPr lang="sr-Cyrl-RS" sz="1200" dirty="0" smtClean="0">
              <a:solidFill>
                <a:schemeClr val="bg1"/>
              </a:solidFill>
            </a:endParaRPr>
          </a:p>
          <a:p>
            <a:r>
              <a:rPr lang="sr-Cyrl-RS" sz="1200" dirty="0" smtClean="0">
                <a:solidFill>
                  <a:schemeClr val="bg1"/>
                </a:solidFill>
              </a:rPr>
              <a:t>НАСТАВНИК_________________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sr-Cyrl-RS" sz="2400" dirty="0" smtClean="0">
                <a:latin typeface="+mj-lt"/>
              </a:rPr>
              <a:t>2. </a:t>
            </a:r>
            <a:r>
              <a:rPr lang="sr-Cyrl-RS" sz="2000" b="1" dirty="0" smtClean="0">
                <a:latin typeface="+mj-lt"/>
              </a:rPr>
              <a:t>ПРИПРЕМАЊЕ  НАСТАВНИКА У  ТОКУ ШКОЛСКЕ  </a:t>
            </a:r>
            <a:r>
              <a:rPr lang="sr-Cyrl-RS" sz="2000" b="1" dirty="0" smtClean="0">
                <a:latin typeface="+mj-lt"/>
              </a:rPr>
              <a:t>ГОДИНЕ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sr-Cyrl-R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ПРИМЈЕР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62500" lnSpcReduction="2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Cyrl-BA" dirty="0" smtClean="0">
                <a:latin typeface="+mj-lt"/>
              </a:rPr>
              <a:t>Министарство просвјете и културе Републике Српске, формирало је стручни тим за израду  Анализе актуелног Наставног плана и програма за основну школу, тј. НПП-а из 2006.</a:t>
            </a:r>
            <a:r>
              <a:rPr lang="sr-Latn-RS" dirty="0" smtClean="0">
                <a:latin typeface="+mj-lt"/>
              </a:rPr>
              <a:t> </a:t>
            </a:r>
            <a:r>
              <a:rPr lang="bs-Cyrl-BA" dirty="0" smtClean="0">
                <a:latin typeface="+mj-lt"/>
              </a:rPr>
              <a:t>године. </a:t>
            </a:r>
            <a:endParaRPr lang="en-US" dirty="0" smtClean="0">
              <a:latin typeface="+mj-lt"/>
            </a:endParaRPr>
          </a:p>
          <a:p>
            <a:pPr algn="just">
              <a:buNone/>
            </a:pPr>
            <a:endParaRPr lang="bs-Cyrl-BA" dirty="0" smtClean="0">
              <a:latin typeface="+mj-lt"/>
            </a:endParaRPr>
          </a:p>
          <a:p>
            <a:pPr algn="just"/>
            <a:r>
              <a:rPr lang="bs-Cyrl-BA" dirty="0" smtClean="0">
                <a:latin typeface="+mj-lt"/>
              </a:rPr>
              <a:t>На основу уочених недостатака</a:t>
            </a:r>
            <a:r>
              <a:rPr lang="en-US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у </a:t>
            </a:r>
            <a:r>
              <a:rPr lang="bs-Cyrl-BA" dirty="0" smtClean="0">
                <a:latin typeface="+mj-lt"/>
              </a:rPr>
              <a:t>актуелном НПП-а, приступило се редефинисању постојећег и изради модернизованог НПП-а. </a:t>
            </a:r>
          </a:p>
          <a:p>
            <a:pPr algn="just">
              <a:buNone/>
            </a:pPr>
            <a:endParaRPr lang="en-US" dirty="0" smtClean="0">
              <a:latin typeface="+mj-lt"/>
            </a:endParaRPr>
          </a:p>
          <a:p>
            <a:pPr algn="just"/>
            <a:r>
              <a:rPr lang="bs-Cyrl-BA" dirty="0" smtClean="0">
                <a:latin typeface="+mj-lt"/>
              </a:rPr>
              <a:t>Радне групе, формиране од стране Републичког педагошког завода, школске 2013/14.</a:t>
            </a:r>
            <a:r>
              <a:rPr lang="sr-Latn-RS" dirty="0" smtClean="0">
                <a:latin typeface="+mj-lt"/>
              </a:rPr>
              <a:t> </a:t>
            </a:r>
            <a:r>
              <a:rPr lang="bs-Cyrl-BA" dirty="0" smtClean="0">
                <a:latin typeface="+mj-lt"/>
              </a:rPr>
              <a:t>године започеле су и завршиле активности на изради модернизованих наставних планова и програма за основну школу.</a:t>
            </a:r>
            <a:endParaRPr lang="en-US" dirty="0" smtClean="0">
              <a:latin typeface="+mj-lt"/>
            </a:endParaRPr>
          </a:p>
          <a:p>
            <a:pPr algn="just"/>
            <a:endParaRPr lang="en-US" dirty="0" smtClean="0">
              <a:latin typeface="+mj-lt"/>
            </a:endParaRPr>
          </a:p>
          <a:p>
            <a:pPr algn="just"/>
            <a:r>
              <a:rPr lang="bs-Cyrl-BA" dirty="0" smtClean="0">
                <a:latin typeface="+mj-lt"/>
              </a:rPr>
              <a:t>Приликом израде наставних планова и програма, чланови радних група, у чијем саставу су били: истакнути наставници из школа, </a:t>
            </a:r>
            <a:r>
              <a:rPr lang="sr-Cyrl-RS" dirty="0" smtClean="0">
                <a:latin typeface="+mj-lt"/>
              </a:rPr>
              <a:t>универзитетски </a:t>
            </a:r>
            <a:r>
              <a:rPr lang="bs-Cyrl-BA" dirty="0" smtClean="0">
                <a:latin typeface="+mj-lt"/>
              </a:rPr>
              <a:t>професори и инспектори-просвјетни савјетници Републичког педагошког завода, сагледали су приједлоге и примједбе из школа, стручна мишљења професора и просвјетних савјетника, те приједлоге из наведене Анализе НПП-а. </a:t>
            </a:r>
          </a:p>
          <a:p>
            <a:pPr algn="just"/>
            <a:endParaRPr lang="en-US" dirty="0" smtClean="0">
              <a:latin typeface="+mj-lt"/>
            </a:endParaRPr>
          </a:p>
          <a:p>
            <a:pPr algn="just"/>
            <a:r>
              <a:rPr lang="sr-Cyrl-CS" dirty="0" smtClean="0">
                <a:latin typeface="+mj-lt"/>
                <a:cs typeface="Times New Roman" pitchFamily="18" charset="0"/>
              </a:rPr>
              <a:t>Сагледавајући недостатке у актуелном Наставном плану и програму основне школе </a:t>
            </a:r>
            <a:r>
              <a:rPr lang="bs-Cyrl-BA" dirty="0" smtClean="0">
                <a:latin typeface="+mj-lt"/>
                <a:cs typeface="Times New Roman" pitchFamily="18" charset="0"/>
              </a:rPr>
              <a:t>из 2006. године</a:t>
            </a:r>
            <a:r>
              <a:rPr lang="sr-Cyrl-CS" dirty="0" smtClean="0">
                <a:latin typeface="+mj-lt"/>
                <a:cs typeface="Times New Roman" pitchFamily="18" charset="0"/>
              </a:rPr>
              <a:t>, радне групе  сачиниле су </a:t>
            </a:r>
            <a:r>
              <a:rPr lang="sr-Cyrl-CS" b="1" dirty="0" smtClean="0">
                <a:latin typeface="+mj-lt"/>
                <a:cs typeface="Times New Roman" pitchFamily="18" charset="0"/>
              </a:rPr>
              <a:t>Приједлог модернизованог наставног програма</a:t>
            </a:r>
            <a:r>
              <a:rPr lang="sr-Cyrl-CS" dirty="0" smtClean="0">
                <a:latin typeface="+mj-lt"/>
                <a:cs typeface="Times New Roman" pitchFamily="18" charset="0"/>
              </a:rPr>
              <a:t>. </a:t>
            </a: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1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РЕАЛИЗАЦИЈА</a:t>
            </a:r>
            <a:r>
              <a:rPr lang="hr-HR" sz="31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RS" sz="31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НАСТАВНОГ</a:t>
            </a:r>
            <a:r>
              <a:rPr lang="hr-HR" sz="31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RS" sz="31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ПЛАНА</a:t>
            </a:r>
            <a:r>
              <a:rPr lang="hr-HR" sz="31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RS" sz="31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r>
              <a:rPr lang="hr-HR" sz="31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RS" sz="31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ПРОГРАМА</a:t>
            </a:r>
            <a:r>
              <a:rPr lang="hr-HR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/>
            </a:r>
            <a:br>
              <a:rPr lang="hr-HR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1000" indent="-381000" algn="just">
              <a:lnSpc>
                <a:spcPct val="80000"/>
              </a:lnSpc>
              <a:buClr>
                <a:srgbClr val="CC3300"/>
              </a:buClr>
            </a:pPr>
            <a:r>
              <a:rPr lang="sr-Cyrl-RS" dirty="0" smtClean="0">
                <a:latin typeface="+mj-lt"/>
              </a:rPr>
              <a:t>процес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планирања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и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програмирања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не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завршава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израдом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глобалног и оперативног плана и програма као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документа</a:t>
            </a:r>
            <a:r>
              <a:rPr lang="hr-HR" dirty="0" smtClean="0">
                <a:latin typeface="+mj-lt"/>
              </a:rPr>
              <a:t>, </a:t>
            </a:r>
            <a:r>
              <a:rPr lang="sr-Cyrl-RS" dirty="0" smtClean="0">
                <a:latin typeface="+mj-lt"/>
              </a:rPr>
              <a:t>већ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се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тај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процес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наставља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кроз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остваривање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наставног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плана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и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програма,</a:t>
            </a:r>
            <a:endParaRPr lang="hr-HR" dirty="0" smtClean="0">
              <a:latin typeface="+mj-lt"/>
            </a:endParaRPr>
          </a:p>
          <a:p>
            <a:pPr marL="381000" indent="-381000" algn="just">
              <a:lnSpc>
                <a:spcPct val="80000"/>
              </a:lnSpc>
              <a:buClr>
                <a:srgbClr val="CC3300"/>
              </a:buClr>
            </a:pPr>
            <a:endParaRPr lang="hr-HR" sz="1400" dirty="0" smtClean="0">
              <a:latin typeface="+mj-lt"/>
            </a:endParaRPr>
          </a:p>
          <a:p>
            <a:pPr marL="381000" indent="-381000" algn="just">
              <a:lnSpc>
                <a:spcPct val="80000"/>
              </a:lnSpc>
              <a:buClr>
                <a:srgbClr val="CC3300"/>
              </a:buClr>
            </a:pPr>
            <a:endParaRPr lang="hr-HR" sz="1400" dirty="0" smtClean="0">
              <a:latin typeface="+mj-lt"/>
            </a:endParaRPr>
          </a:p>
          <a:p>
            <a:pPr marL="381000" indent="-381000" algn="just">
              <a:lnSpc>
                <a:spcPct val="80000"/>
              </a:lnSpc>
              <a:buClr>
                <a:srgbClr val="CC3300"/>
              </a:buClr>
            </a:pPr>
            <a:r>
              <a:rPr lang="sr-Cyrl-RS" dirty="0" smtClean="0">
                <a:latin typeface="+mj-lt"/>
              </a:rPr>
              <a:t>планирање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и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програмирање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прави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смисао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налазе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у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реализацији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планова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и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програма</a:t>
            </a:r>
            <a:r>
              <a:rPr lang="hr-HR" dirty="0" smtClean="0">
                <a:latin typeface="+mj-lt"/>
              </a:rPr>
              <a:t> (</a:t>
            </a:r>
            <a:r>
              <a:rPr lang="sr-Cyrl-RS" dirty="0" smtClean="0">
                <a:latin typeface="+mj-lt"/>
              </a:rPr>
              <a:t>реализација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показује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колико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је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тај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процес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био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прилагођен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конкретним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условима</a:t>
            </a:r>
            <a:r>
              <a:rPr lang="hr-HR" dirty="0" smtClean="0">
                <a:latin typeface="+mj-lt"/>
              </a:rPr>
              <a:t>, </a:t>
            </a:r>
            <a:r>
              <a:rPr lang="sr-Cyrl-RS" dirty="0" smtClean="0">
                <a:latin typeface="+mj-lt"/>
              </a:rPr>
              <a:t>ученицима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и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ситуацијама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учења</a:t>
            </a:r>
            <a:r>
              <a:rPr lang="hr-HR" dirty="0" smtClean="0">
                <a:latin typeface="+mj-lt"/>
              </a:rPr>
              <a:t>),</a:t>
            </a:r>
          </a:p>
          <a:p>
            <a:pPr marL="381000" indent="-381000" algn="just">
              <a:lnSpc>
                <a:spcPct val="80000"/>
              </a:lnSpc>
              <a:buClr>
                <a:srgbClr val="CC3300"/>
              </a:buClr>
            </a:pPr>
            <a:endParaRPr lang="hr-HR" sz="1400" dirty="0" smtClean="0">
              <a:latin typeface="+mj-lt"/>
            </a:endParaRPr>
          </a:p>
          <a:p>
            <a:pPr marL="381000" indent="-381000" algn="just">
              <a:lnSpc>
                <a:spcPct val="80000"/>
              </a:lnSpc>
              <a:buClr>
                <a:srgbClr val="CC3300"/>
              </a:buClr>
            </a:pPr>
            <a:r>
              <a:rPr lang="sr-Cyrl-RS" dirty="0" smtClean="0">
                <a:latin typeface="+mj-lt"/>
              </a:rPr>
              <a:t>у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реализацији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може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доћи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и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до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одступања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у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погледу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садржаја</a:t>
            </a:r>
            <a:r>
              <a:rPr lang="hr-HR" dirty="0" smtClean="0">
                <a:latin typeface="+mj-lt"/>
              </a:rPr>
              <a:t>, </a:t>
            </a:r>
            <a:r>
              <a:rPr lang="sr-Cyrl-RS" dirty="0" smtClean="0">
                <a:latin typeface="+mj-lt"/>
              </a:rPr>
              <a:t>дидактичко</a:t>
            </a:r>
            <a:r>
              <a:rPr lang="hr-HR" dirty="0" smtClean="0">
                <a:latin typeface="+mj-lt"/>
              </a:rPr>
              <a:t>-</a:t>
            </a:r>
            <a:r>
              <a:rPr lang="sr-Cyrl-RS" dirty="0" smtClean="0">
                <a:latin typeface="+mj-lt"/>
              </a:rPr>
              <a:t>методичких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одлука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и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времена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остваривања</a:t>
            </a:r>
            <a:r>
              <a:rPr lang="hr-HR" dirty="0" smtClean="0">
                <a:latin typeface="+mj-lt"/>
              </a:rPr>
              <a:t> (</a:t>
            </a:r>
            <a:r>
              <a:rPr lang="sr-Cyrl-RS" dirty="0" smtClean="0">
                <a:latin typeface="+mj-lt"/>
              </a:rPr>
              <a:t>конкретни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услови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рада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могу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наметнути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одступање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и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измјену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планираног у</a:t>
            </a:r>
            <a:r>
              <a:rPr lang="hr-HR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плановима и програмима</a:t>
            </a:r>
            <a:r>
              <a:rPr lang="hr-HR" dirty="0" smtClean="0">
                <a:latin typeface="+mj-lt"/>
              </a:rPr>
              <a:t>)</a:t>
            </a:r>
            <a:r>
              <a:rPr lang="sr-Cyrl-RS" dirty="0" smtClean="0">
                <a:latin typeface="+mj-lt"/>
              </a:rPr>
              <a:t>.</a:t>
            </a:r>
            <a:endParaRPr lang="hr-HR" dirty="0" smtClean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sz="2800" dirty="0" smtClean="0"/>
              <a:t>	</a:t>
            </a:r>
            <a:r>
              <a:rPr lang="sr-Cyrl-RS" sz="2800" dirty="0" smtClean="0"/>
              <a:t> </a:t>
            </a:r>
            <a:r>
              <a:rPr lang="sr-Cyrl-RS" sz="2800" dirty="0" smtClean="0">
                <a:latin typeface="+mj-lt"/>
              </a:rPr>
              <a:t>Подразумијева </a:t>
            </a:r>
            <a:r>
              <a:rPr lang="sr-Cyrl-RS" sz="2800" b="1" dirty="0" smtClean="0">
                <a:latin typeface="+mj-lt"/>
              </a:rPr>
              <a:t>израду</a:t>
            </a:r>
            <a:r>
              <a:rPr lang="hr-HR" sz="2800" b="1" dirty="0" smtClean="0">
                <a:latin typeface="+mj-lt"/>
              </a:rPr>
              <a:t> </a:t>
            </a:r>
            <a:r>
              <a:rPr lang="sr-Cyrl-RS" sz="2800" b="1" dirty="0" smtClean="0">
                <a:latin typeface="+mj-lt"/>
              </a:rPr>
              <a:t>припреме</a:t>
            </a:r>
            <a:r>
              <a:rPr lang="hr-HR" sz="2800" b="1" dirty="0" smtClean="0">
                <a:latin typeface="+mj-lt"/>
              </a:rPr>
              <a:t> </a:t>
            </a:r>
            <a:r>
              <a:rPr lang="sr-Cyrl-RS" sz="2800" b="1" dirty="0" smtClean="0">
                <a:latin typeface="+mj-lt"/>
              </a:rPr>
              <a:t>за час</a:t>
            </a:r>
            <a:r>
              <a:rPr lang="sr-Cyrl-RS" sz="2800" dirty="0" smtClean="0">
                <a:latin typeface="+mj-lt"/>
              </a:rPr>
              <a:t>: </a:t>
            </a:r>
          </a:p>
          <a:p>
            <a:pPr>
              <a:buNone/>
            </a:pPr>
            <a:endParaRPr lang="sr-Cyrl-RS" sz="2800" dirty="0" smtClean="0">
              <a:latin typeface="+mj-lt"/>
            </a:endParaRPr>
          </a:p>
          <a:p>
            <a:pPr algn="just">
              <a:buNone/>
            </a:pPr>
            <a:r>
              <a:rPr lang="hr-HR" sz="2800" dirty="0" smtClean="0">
                <a:latin typeface="+mj-lt"/>
              </a:rPr>
              <a:t>1. </a:t>
            </a:r>
            <a:r>
              <a:rPr lang="sr-Cyrl-RS" sz="2800" dirty="0" smtClean="0">
                <a:latin typeface="+mj-lt"/>
              </a:rPr>
              <a:t>Одређивање</a:t>
            </a:r>
            <a:r>
              <a:rPr lang="hr-HR" sz="2800" dirty="0" smtClean="0">
                <a:latin typeface="+mj-lt"/>
              </a:rPr>
              <a:t> </a:t>
            </a:r>
            <a:r>
              <a:rPr lang="sr-Cyrl-RS" sz="2800" dirty="0" smtClean="0">
                <a:latin typeface="+mj-lt"/>
              </a:rPr>
              <a:t>обима оптер</a:t>
            </a:r>
            <a:r>
              <a:rPr lang="hr-HR" sz="2800" dirty="0" smtClean="0">
                <a:latin typeface="+mj-lt"/>
              </a:rPr>
              <a:t>e</a:t>
            </a:r>
            <a:r>
              <a:rPr lang="sr-Cyrl-RS" sz="2800" dirty="0" smtClean="0">
                <a:latin typeface="+mj-lt"/>
              </a:rPr>
              <a:t>ћења</a:t>
            </a:r>
            <a:r>
              <a:rPr lang="hr-HR" sz="2800" dirty="0" smtClean="0">
                <a:latin typeface="+mj-lt"/>
              </a:rPr>
              <a:t> (</a:t>
            </a:r>
            <a:r>
              <a:rPr lang="sr-Cyrl-RS" sz="2800" dirty="0" smtClean="0">
                <a:latin typeface="+mj-lt"/>
              </a:rPr>
              <a:t>дозирање</a:t>
            </a:r>
            <a:r>
              <a:rPr lang="hr-HR" sz="2800" dirty="0" smtClean="0">
                <a:latin typeface="+mj-lt"/>
              </a:rPr>
              <a:t>,</a:t>
            </a:r>
          </a:p>
          <a:p>
            <a:pPr algn="just" eaLnBrk="1" hangingPunct="1">
              <a:buFontTx/>
              <a:buNone/>
            </a:pPr>
            <a:r>
              <a:rPr lang="hr-HR" sz="2800" dirty="0" smtClean="0">
                <a:latin typeface="+mj-lt"/>
              </a:rPr>
              <a:t>       </a:t>
            </a:r>
            <a:r>
              <a:rPr lang="sr-Cyrl-RS" sz="2800" dirty="0" smtClean="0">
                <a:latin typeface="+mj-lt"/>
              </a:rPr>
              <a:t>дистрибуција</a:t>
            </a:r>
            <a:r>
              <a:rPr lang="hr-HR" sz="2800" dirty="0" smtClean="0">
                <a:latin typeface="+mj-lt"/>
              </a:rPr>
              <a:t> </a:t>
            </a:r>
            <a:r>
              <a:rPr lang="sr-Cyrl-RS" sz="2800" dirty="0" smtClean="0">
                <a:latin typeface="+mj-lt"/>
              </a:rPr>
              <a:t>и</a:t>
            </a:r>
            <a:r>
              <a:rPr lang="hr-HR" sz="2800" dirty="0" smtClean="0">
                <a:latin typeface="+mj-lt"/>
              </a:rPr>
              <a:t> </a:t>
            </a:r>
            <a:r>
              <a:rPr lang="sr-Cyrl-RS" sz="2800" dirty="0" smtClean="0">
                <a:latin typeface="+mj-lt"/>
              </a:rPr>
              <a:t>контрола</a:t>
            </a:r>
            <a:r>
              <a:rPr lang="hr-HR" sz="2800" dirty="0" smtClean="0">
                <a:latin typeface="+mj-lt"/>
              </a:rPr>
              <a:t>)</a:t>
            </a:r>
            <a:r>
              <a:rPr lang="sr-Cyrl-RS" sz="2800" dirty="0" smtClean="0">
                <a:latin typeface="+mj-lt"/>
              </a:rPr>
              <a:t>;</a:t>
            </a:r>
            <a:endParaRPr lang="hr-HR" sz="2800" dirty="0" smtClean="0">
              <a:latin typeface="+mj-lt"/>
            </a:endParaRPr>
          </a:p>
          <a:p>
            <a:pPr algn="just" eaLnBrk="1" hangingPunct="1">
              <a:buFontTx/>
              <a:buNone/>
            </a:pPr>
            <a:r>
              <a:rPr lang="hr-HR" sz="2800" dirty="0" smtClean="0">
                <a:latin typeface="+mj-lt"/>
              </a:rPr>
              <a:t>				</a:t>
            </a:r>
            <a:endParaRPr lang="hr-HR" sz="2800" b="1" dirty="0" smtClean="0">
              <a:latin typeface="+mj-lt"/>
            </a:endParaRPr>
          </a:p>
          <a:p>
            <a:pPr algn="just">
              <a:buNone/>
            </a:pPr>
            <a:r>
              <a:rPr lang="hr-HR" sz="2800" dirty="0" smtClean="0">
                <a:latin typeface="+mj-lt"/>
              </a:rPr>
              <a:t>2. </a:t>
            </a:r>
            <a:r>
              <a:rPr lang="sr-Cyrl-RS" sz="2800" dirty="0" smtClean="0">
                <a:latin typeface="+mj-lt"/>
              </a:rPr>
              <a:t>Организација</a:t>
            </a:r>
            <a:r>
              <a:rPr lang="hr-HR" sz="2800" dirty="0" smtClean="0">
                <a:latin typeface="+mj-lt"/>
              </a:rPr>
              <a:t> </a:t>
            </a:r>
            <a:r>
              <a:rPr lang="sr-Cyrl-RS" sz="2800" dirty="0" smtClean="0">
                <a:latin typeface="+mj-lt"/>
              </a:rPr>
              <a:t>наставног</a:t>
            </a:r>
            <a:r>
              <a:rPr lang="hr-HR" sz="2800" dirty="0" smtClean="0">
                <a:latin typeface="+mj-lt"/>
              </a:rPr>
              <a:t> </a:t>
            </a:r>
            <a:r>
              <a:rPr lang="sr-Cyrl-RS" sz="2800" dirty="0" smtClean="0">
                <a:latin typeface="+mj-lt"/>
              </a:rPr>
              <a:t>процеса</a:t>
            </a:r>
            <a:r>
              <a:rPr lang="hr-HR" sz="2800" dirty="0" smtClean="0">
                <a:latin typeface="+mj-lt"/>
              </a:rPr>
              <a:t> (</a:t>
            </a:r>
            <a:r>
              <a:rPr lang="sr-Cyrl-RS" sz="2800" dirty="0" smtClean="0">
                <a:latin typeface="+mj-lt"/>
              </a:rPr>
              <a:t>избор модела наставе, облика, метода и средстава рада и методских</a:t>
            </a:r>
            <a:r>
              <a:rPr lang="hr-HR" sz="2800" dirty="0" smtClean="0">
                <a:latin typeface="+mj-lt"/>
              </a:rPr>
              <a:t> </a:t>
            </a:r>
            <a:r>
              <a:rPr lang="sr-Cyrl-RS" sz="2800" dirty="0" smtClean="0">
                <a:latin typeface="+mj-lt"/>
              </a:rPr>
              <a:t>поступака</a:t>
            </a:r>
            <a:r>
              <a:rPr lang="hr-HR" sz="2800" dirty="0" smtClean="0">
                <a:latin typeface="+mj-lt"/>
              </a:rPr>
              <a:t>)</a:t>
            </a:r>
            <a:r>
              <a:rPr lang="sr-Cyrl-RS" sz="2800" dirty="0" smtClean="0">
                <a:latin typeface="+mj-lt"/>
              </a:rPr>
              <a:t>.</a:t>
            </a:r>
            <a:r>
              <a:rPr lang="sr-Cyrl-CS" sz="2800" i="1" dirty="0" smtClean="0">
                <a:latin typeface="+mj-lt"/>
              </a:rPr>
              <a:t> </a:t>
            </a:r>
          </a:p>
          <a:p>
            <a:pPr>
              <a:buNone/>
            </a:pPr>
            <a:endParaRPr lang="sr-Cyrl-CS" sz="2800" i="1" dirty="0" smtClean="0"/>
          </a:p>
          <a:p>
            <a:pPr>
              <a:buNone/>
            </a:pPr>
            <a:r>
              <a:rPr lang="sr-Cyrl-CS" sz="2800" i="1" dirty="0" smtClean="0"/>
              <a:t> </a:t>
            </a:r>
            <a:endParaRPr lang="en-US" sz="2800" dirty="0" smtClean="0">
              <a:solidFill>
                <a:srgbClr val="FFC000"/>
              </a:solidFill>
            </a:endParaRPr>
          </a:p>
          <a:p>
            <a:pPr eaLnBrk="1" hangingPunct="1">
              <a:buFontTx/>
              <a:buNone/>
            </a:pPr>
            <a:endParaRPr lang="hr-HR" sz="2800" dirty="0" smtClean="0"/>
          </a:p>
          <a:p>
            <a:pPr eaLnBrk="1" hangingPunct="1">
              <a:buFontTx/>
              <a:buNone/>
            </a:pPr>
            <a:r>
              <a:rPr lang="hr-HR" sz="2800" dirty="0" smtClean="0"/>
              <a:t>			</a:t>
            </a:r>
            <a:endParaRPr lang="hr-HR" sz="2800" b="1" dirty="0" smtClean="0"/>
          </a:p>
          <a:p>
            <a:pPr eaLnBrk="1" hangingPunct="1">
              <a:buFontTx/>
              <a:buNone/>
            </a:pPr>
            <a:endParaRPr lang="hr-HR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ПРОГРАМИРАЊЕ </a:t>
            </a:r>
            <a:r>
              <a:rPr lang="sr-Cyrl-RS" sz="1800" dirty="0" smtClean="0">
                <a:solidFill>
                  <a:schemeClr val="accent2"/>
                </a:solidFill>
              </a:rPr>
              <a:t/>
            </a:r>
            <a:br>
              <a:rPr lang="sr-Cyrl-RS" sz="1800" dirty="0" smtClean="0">
                <a:solidFill>
                  <a:schemeClr val="accent2"/>
                </a:solidFill>
              </a:rPr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sr-Cyrl-CS" sz="2400" dirty="0" smtClean="0">
                <a:latin typeface="+mj-lt"/>
              </a:rPr>
              <a:t>Наставник се свакодневно припрема за васпитно-образовни процес.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sr-Cyrl-CS" sz="2400" dirty="0" smtClean="0">
                <a:latin typeface="+mj-lt"/>
              </a:rPr>
              <a:t>Писмена  припрема часа је логичан наставак студиозног глобалног и оперативног планирања и програмирања наставног процеса. </a:t>
            </a:r>
          </a:p>
          <a:p>
            <a:pPr algn="just">
              <a:lnSpc>
                <a:spcPct val="80000"/>
              </a:lnSpc>
              <a:buNone/>
            </a:pPr>
            <a:r>
              <a:rPr lang="sr-Cyrl-CS" sz="2400" dirty="0" smtClean="0">
                <a:latin typeface="+mj-lt"/>
              </a:rPr>
              <a:t>Писменом припремом се:</a:t>
            </a:r>
          </a:p>
          <a:p>
            <a:pPr algn="just">
              <a:lnSpc>
                <a:spcPct val="80000"/>
              </a:lnSpc>
            </a:pPr>
            <a:r>
              <a:rPr lang="sr-Cyrl-CS" sz="2400" dirty="0" smtClean="0">
                <a:latin typeface="+mj-lt"/>
              </a:rPr>
              <a:t> плански и систематично, унапријед, усклађује наставни садржај са способностима, знањима и искуствима ученика, </a:t>
            </a:r>
          </a:p>
          <a:p>
            <a:pPr algn="just">
              <a:lnSpc>
                <a:spcPct val="80000"/>
              </a:lnSpc>
            </a:pPr>
            <a:r>
              <a:rPr lang="sr-Cyrl-CS" sz="2400" dirty="0" smtClean="0">
                <a:latin typeface="+mj-lt"/>
              </a:rPr>
              <a:t>врши избор модела наставе, наставних облика и метода рада, као и наставних средстава чијом примјеном се,</a:t>
            </a:r>
          </a:p>
          <a:p>
            <a:pPr algn="just">
              <a:lnSpc>
                <a:spcPct val="80000"/>
              </a:lnSpc>
            </a:pPr>
            <a:r>
              <a:rPr lang="sr-Cyrl-CS" sz="2400" dirty="0" smtClean="0">
                <a:latin typeface="+mj-lt"/>
              </a:rPr>
              <a:t>обезбијеђује </a:t>
            </a:r>
            <a:r>
              <a:rPr lang="sr-Cyrl-CS" sz="2400" b="1" dirty="0" smtClean="0">
                <a:latin typeface="+mj-lt"/>
              </a:rPr>
              <a:t>активно учење ученика до краја часа</a:t>
            </a:r>
            <a:r>
              <a:rPr lang="sr-Cyrl-CS" sz="2400" dirty="0" smtClean="0">
                <a:latin typeface="+mj-lt"/>
              </a:rPr>
              <a:t>, затим се,</a:t>
            </a:r>
          </a:p>
          <a:p>
            <a:pPr algn="just">
              <a:lnSpc>
                <a:spcPct val="80000"/>
              </a:lnSpc>
            </a:pPr>
            <a:r>
              <a:rPr lang="sr-Cyrl-CS" sz="2400" dirty="0" smtClean="0">
                <a:latin typeface="+mj-lt"/>
              </a:rPr>
              <a:t>усклађују ученичке активности са постављеним циљевима, задацима и исходима учења на часу, </a:t>
            </a:r>
          </a:p>
          <a:p>
            <a:pPr algn="just">
              <a:lnSpc>
                <a:spcPct val="80000"/>
              </a:lnSpc>
            </a:pPr>
            <a:r>
              <a:rPr lang="sr-Cyrl-CS" sz="2400" dirty="0" smtClean="0">
                <a:latin typeface="+mj-lt"/>
              </a:rPr>
              <a:t>обезбијеђује интеракција између појединаца, парова и група, као и</a:t>
            </a:r>
          </a:p>
          <a:p>
            <a:pPr algn="just">
              <a:lnSpc>
                <a:spcPct val="80000"/>
              </a:lnSpc>
            </a:pPr>
            <a:r>
              <a:rPr lang="sr-Cyrl-CS" sz="2400" dirty="0" smtClean="0">
                <a:latin typeface="+mj-lt"/>
              </a:rPr>
              <a:t> начин исправљања грешака у учењу и</a:t>
            </a:r>
          </a:p>
          <a:p>
            <a:pPr algn="just">
              <a:lnSpc>
                <a:spcPct val="80000"/>
              </a:lnSpc>
            </a:pPr>
            <a:r>
              <a:rPr lang="sr-Cyrl-CS" sz="2400" dirty="0" smtClean="0">
                <a:latin typeface="+mj-lt"/>
              </a:rPr>
              <a:t> </a:t>
            </a:r>
            <a:r>
              <a:rPr lang="sr-Cyrl-CS" sz="2400" b="1" dirty="0" smtClean="0">
                <a:latin typeface="+mj-lt"/>
              </a:rPr>
              <a:t>начин вредновања остварености исхода учења.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3. </a:t>
            </a:r>
            <a:r>
              <a:rPr lang="sr-Cyrl-RS" sz="2000" b="1" dirty="0" smtClean="0">
                <a:latin typeface="+mj-lt"/>
              </a:rPr>
              <a:t>ПРИПРЕМАЊЕ  НАСТАВНИКА У  ТОКУ ШКОЛСКЕ  ГОДИНЕ</a:t>
            </a:r>
            <a:r>
              <a:rPr kumimoji="0" lang="sr-Cyrl-R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sr-Cyrl-R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990600"/>
            <a:ext cx="4495800" cy="369332"/>
          </a:xfrm>
          <a:prstGeom prst="rect">
            <a:avLst/>
          </a:prstGeom>
          <a:solidFill>
            <a:srgbClr val="C79AE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latin typeface="+mj-lt"/>
              </a:rPr>
              <a:t>ПИСМЕНО ПРИПРЕМАЊЕ ЗА НАСТАВНИ ЧАС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" y="609601"/>
          <a:ext cx="9143998" cy="6379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798"/>
                <a:gridCol w="6087534"/>
                <a:gridCol w="846666"/>
              </a:tblGrid>
              <a:tr h="357166">
                <a:tc gridSpan="3"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ПИСАНА ПРИПРЕМА ЗА ЧАС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rgbClr val="C79A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229">
                <a:tc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ШКОЛА: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23229">
                <a:tc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НАСТАВНИК: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23229">
                <a:tc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РАЗРЕД: 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900" smtClean="0">
                          <a:latin typeface="+mj-lt"/>
                        </a:rPr>
                        <a:t>V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23229">
                <a:tc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ДАТУМ: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23229">
                <a:tc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ПРЕДМЕТ: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Српски језик</a:t>
                      </a:r>
                      <a:endParaRPr lang="en-US" sz="900" dirty="0" smtClean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23229">
                <a:tc>
                  <a:txBody>
                    <a:bodyPr/>
                    <a:lstStyle/>
                    <a:p>
                      <a:r>
                        <a:rPr kumimoji="0" lang="sr-Cyrl-R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НАСТАВНО ПОДРУЧЈЕ: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sr-Cyrl-BA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Књижевност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</a:tr>
              <a:tr h="223229">
                <a:tc>
                  <a:txBody>
                    <a:bodyPr/>
                    <a:lstStyle/>
                    <a:p>
                      <a:r>
                        <a:rPr kumimoji="0" lang="sr-Cyrl-BA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НАСТАВНА ОБЛАСТ: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sr-Cyrl-BA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Лирска поезија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23363">
                <a:tc>
                  <a:txBody>
                    <a:bodyPr/>
                    <a:lstStyle/>
                    <a:p>
                      <a:r>
                        <a:rPr kumimoji="0" lang="sr-Cyrl-BA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НАСТАВНА ТЕМА: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sr-Cyrl-BA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Анализа лирске пјесме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23229">
                <a:tc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НАСТАВНА ЈЕДИНИЦА: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„Децо, гледајте, пада лист“, Мирјана Стефановић-</a:t>
                      </a:r>
                      <a:r>
                        <a:rPr kumimoji="0" lang="sr-Cyrl-BA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анализа песме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23229">
                <a:tc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ТИП ЧАСА: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Обрада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23229">
                <a:tc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ЦИЉ ЧАСА: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Увођење ученика у доживљавање и разумијевање умјетничке пјесме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57166">
                <a:tc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ЗАДАЦИ ЧАСА</a:t>
                      </a:r>
                    </a:p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а.) Образовни: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оспособљавање ученика за уочавање пјесничких слика и слојевитости пјесме</a:t>
                      </a:r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23229">
                <a:tc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б.) Васпитни:</a:t>
                      </a:r>
                      <a:endParaRPr kumimoji="0" lang="sr-Cyrl-R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развијање љубави према природи</a:t>
                      </a: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в.) Функционални:</a:t>
                      </a:r>
                      <a:endParaRPr lang="en-US" sz="900" dirty="0" smtClean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развијање способности за групно учење и  рад на задацима различитог нивоа сложености</a:t>
                      </a: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229">
                <a:tc>
                  <a:txBody>
                    <a:bodyPr/>
                    <a:lstStyle/>
                    <a:p>
                      <a:r>
                        <a:rPr lang="sr-Cyrl-RS" sz="800" b="1" dirty="0" smtClean="0">
                          <a:latin typeface="+mj-lt"/>
                        </a:rPr>
                        <a:t>ИСХОДИ УЧЕЊА: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229">
                <a:tc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НАСТАВНЕ МЕТОДЕ: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Монолошка метода, дијалошка метода, метода</a:t>
                      </a:r>
                      <a:r>
                        <a:rPr kumimoji="0" lang="sr-Cyrl-CS" sz="9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писања, метода рада на тексту, илустративна метода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23229">
                <a:tc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ОБЛИЦИ РАДА: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Индивидуални, фронтални, групни рад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45261">
                <a:tc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НАСТАВНА СРЕДСТВА И ПОМАГАЛА: 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Наставни листићи, лаптоп, пројектор и   платно, табла и креда, (уџбеник)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23229">
                <a:tc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ВРСТА НАСТАВЕ: 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Интерактивна настава на више нивоа сложености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23229">
                <a:tc rowSpan="2"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КОРЕЛАТИВНЕ ВЕЗЕ: а.) унутар предмета: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       </a:t>
                      </a:r>
                      <a:r>
                        <a:rPr kumimoji="0" lang="sr-Cyrl-CS" sz="9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б.) са другим предметима: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Друге пјесме и текстови о јесени</a:t>
                      </a:r>
                      <a:endParaRPr lang="en-US" sz="900" dirty="0" smtClean="0">
                        <a:latin typeface="+mj-lt"/>
                      </a:endParaRPr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236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Ликовна култура, Природа и  друштво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1104">
                <a:tc rowSpan="2"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ЛИТЕРАТУРА:                а.) за наставнике :</a:t>
                      </a:r>
                    </a:p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                          </a:t>
                      </a:r>
                    </a:p>
                    <a:p>
                      <a:endParaRPr kumimoji="0" lang="sr-Cyrl-C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                                               б.) за ученике:</a:t>
                      </a:r>
                      <a:endParaRPr lang="en-US" sz="9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1.) Брчкало, Б.(2004): Методички приступ   Лирској пјесми у основној школи, Српско Сарајево: Завод за уџбенике и наставна средства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2.) Вилотијевић, М., Вилотијевоћ, Н.(2008) :  Иновације у настави, Врање: Учитељски Факултет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 3.)</a:t>
                      </a:r>
                      <a:r>
                        <a:rPr kumimoji="0" lang="sr-Cyrl-CS" sz="9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Илић, М. (2010): Инклузивна настава, Источно Сарајево: Филозофски факултет: Савић, Б., Милатовић В. и др.(2009):                                            </a:t>
                      </a:r>
                      <a:endParaRPr lang="en-US" sz="9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23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sz="9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Читанка: за пети разред основне  школе, Источно  Сарајево: Завод за уџбенике и  наставна средства</a:t>
                      </a:r>
                      <a:endParaRPr kumimoji="0" lang="en-US" sz="9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715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sr-Cyrl-C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СТРУКУТРА ЧАСА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sr-Cyrl-RS" sz="2000" b="1" dirty="0" smtClean="0"/>
              <a:t>ПРИПРЕМАЊЕ  НАСТАВНИКА У  ТОКУ ШКОЛСКЕ  </a:t>
            </a:r>
            <a:r>
              <a:rPr lang="sr-Cyrl-RS" sz="2000" b="1" dirty="0" smtClean="0"/>
              <a:t>ГОДИНЕ</a:t>
            </a:r>
            <a:br>
              <a:rPr lang="sr-Cyrl-RS" sz="2000" b="1" dirty="0" smtClean="0"/>
            </a:br>
            <a:r>
              <a:rPr lang="sr-Cyrl-RS" sz="1400" b="1" dirty="0" smtClean="0"/>
              <a:t>ПРИМЈЕР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139950"/>
            <a:ext cx="7775575" cy="4718050"/>
          </a:xfrm>
        </p:spPr>
        <p:txBody>
          <a:bodyPr>
            <a:normAutofit/>
          </a:bodyPr>
          <a:lstStyle/>
          <a:p>
            <a:pPr marL="381000" indent="-381000" algn="ctr">
              <a:lnSpc>
                <a:spcPct val="80000"/>
              </a:lnSpc>
              <a:buClr>
                <a:srgbClr val="CC3300"/>
              </a:buClr>
              <a:buNone/>
            </a:pPr>
            <a:r>
              <a:rPr lang="sr-Cyrl-RS" sz="1800" b="1" dirty="0" smtClean="0">
                <a:latin typeface="+mj-lt"/>
              </a:rPr>
              <a:t>Евалуацију</a:t>
            </a:r>
            <a:r>
              <a:rPr lang="hr-HR" sz="1800" b="1" dirty="0" smtClean="0">
                <a:latin typeface="+mj-lt"/>
              </a:rPr>
              <a:t> </a:t>
            </a:r>
            <a:r>
              <a:rPr lang="sr-Cyrl-RS" sz="1800" b="1" dirty="0" smtClean="0">
                <a:latin typeface="+mj-lt"/>
              </a:rPr>
              <a:t>реализације наставног</a:t>
            </a:r>
            <a:r>
              <a:rPr lang="hr-HR" sz="1800" b="1" dirty="0" smtClean="0">
                <a:latin typeface="+mj-lt"/>
              </a:rPr>
              <a:t> </a:t>
            </a:r>
            <a:r>
              <a:rPr lang="sr-Cyrl-RS" sz="1800" b="1" dirty="0" smtClean="0">
                <a:latin typeface="+mj-lt"/>
              </a:rPr>
              <a:t>плана</a:t>
            </a:r>
            <a:r>
              <a:rPr lang="hr-HR" sz="1800" b="1" dirty="0" smtClean="0">
                <a:latin typeface="+mj-lt"/>
              </a:rPr>
              <a:t> </a:t>
            </a:r>
            <a:r>
              <a:rPr lang="sr-Cyrl-RS" sz="1800" b="1" dirty="0" smtClean="0">
                <a:latin typeface="+mj-lt"/>
              </a:rPr>
              <a:t>и</a:t>
            </a:r>
            <a:r>
              <a:rPr lang="hr-HR" sz="1800" b="1" dirty="0" smtClean="0">
                <a:latin typeface="+mj-lt"/>
              </a:rPr>
              <a:t> </a:t>
            </a:r>
            <a:r>
              <a:rPr lang="sr-Cyrl-RS" sz="1800" b="1" dirty="0" smtClean="0">
                <a:latin typeface="+mj-lt"/>
              </a:rPr>
              <a:t>програма је:</a:t>
            </a:r>
          </a:p>
          <a:p>
            <a:pPr marL="381000" indent="-381000" algn="ctr">
              <a:lnSpc>
                <a:spcPct val="80000"/>
              </a:lnSpc>
              <a:buClr>
                <a:srgbClr val="CC3300"/>
              </a:buClr>
              <a:buNone/>
            </a:pPr>
            <a:endParaRPr lang="sr-Cyrl-RS" sz="1800" dirty="0" smtClean="0">
              <a:latin typeface="+mj-lt"/>
            </a:endParaRPr>
          </a:p>
          <a:p>
            <a:pPr marL="381000" indent="-381000" algn="just">
              <a:lnSpc>
                <a:spcPct val="80000"/>
              </a:lnSpc>
              <a:buClr>
                <a:srgbClr val="CC3300"/>
              </a:buClr>
            </a:pPr>
            <a:r>
              <a:rPr lang="sr-Cyrl-RS" sz="1800" dirty="0" smtClean="0">
                <a:latin typeface="+mj-lt"/>
              </a:rPr>
              <a:t>процес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који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обухвата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све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претходне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фазе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планирања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и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програмирања и реализовања наставног процеса,</a:t>
            </a:r>
            <a:endParaRPr lang="hr-HR" sz="1800" dirty="0" smtClean="0">
              <a:latin typeface="+mj-lt"/>
            </a:endParaRPr>
          </a:p>
          <a:p>
            <a:pPr marL="381000" indent="-381000" algn="just" eaLnBrk="1" hangingPunct="1">
              <a:lnSpc>
                <a:spcPct val="80000"/>
              </a:lnSpc>
              <a:buClr>
                <a:srgbClr val="CC3300"/>
              </a:buClr>
            </a:pPr>
            <a:endParaRPr lang="hr-HR" sz="1000" dirty="0" smtClean="0">
              <a:latin typeface="+mj-lt"/>
            </a:endParaRPr>
          </a:p>
          <a:p>
            <a:pPr marL="381000" indent="-381000" algn="just" eaLnBrk="1" hangingPunct="1">
              <a:lnSpc>
                <a:spcPct val="80000"/>
              </a:lnSpc>
              <a:buClr>
                <a:srgbClr val="CC3300"/>
              </a:buClr>
            </a:pPr>
            <a:r>
              <a:rPr lang="sr-Cyrl-RS" sz="1800" dirty="0" smtClean="0">
                <a:latin typeface="+mj-lt"/>
              </a:rPr>
              <a:t>завршна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фаза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и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почетна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фаза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јер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служи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као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основа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за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репрограмирање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и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побољшање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процеса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наставе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и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учења,</a:t>
            </a:r>
            <a:endParaRPr lang="hr-HR" sz="1800" dirty="0" smtClean="0">
              <a:latin typeface="+mj-lt"/>
            </a:endParaRPr>
          </a:p>
          <a:p>
            <a:pPr marL="381000" indent="-381000" algn="just" eaLnBrk="1" hangingPunct="1">
              <a:lnSpc>
                <a:spcPct val="80000"/>
              </a:lnSpc>
              <a:buClr>
                <a:srgbClr val="CC3300"/>
              </a:buClr>
            </a:pPr>
            <a:endParaRPr lang="hr-HR" sz="1000" dirty="0" smtClean="0">
              <a:latin typeface="+mj-lt"/>
            </a:endParaRPr>
          </a:p>
          <a:p>
            <a:pPr marL="381000" indent="-381000" algn="just" eaLnBrk="1" hangingPunct="1">
              <a:lnSpc>
                <a:spcPct val="80000"/>
              </a:lnSpc>
              <a:buClr>
                <a:srgbClr val="CC3300"/>
              </a:buClr>
            </a:pPr>
            <a:r>
              <a:rPr lang="sr-Cyrl-RS" sz="1800" dirty="0" smtClean="0">
                <a:latin typeface="+mj-lt"/>
              </a:rPr>
              <a:t>показује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колико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је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успостављен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однос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између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онога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што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је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предвиђено</a:t>
            </a:r>
            <a:r>
              <a:rPr lang="hr-HR" sz="1800" dirty="0" smtClean="0">
                <a:latin typeface="+mj-lt"/>
              </a:rPr>
              <a:t> (</a:t>
            </a:r>
            <a:r>
              <a:rPr lang="sr-Cyrl-RS" sz="1800" dirty="0" smtClean="0">
                <a:latin typeface="+mj-lt"/>
              </a:rPr>
              <a:t>замишљено</a:t>
            </a:r>
            <a:r>
              <a:rPr lang="hr-HR" sz="1800" dirty="0" smtClean="0">
                <a:latin typeface="+mj-lt"/>
              </a:rPr>
              <a:t>) </a:t>
            </a:r>
            <a:r>
              <a:rPr lang="sr-Cyrl-RS" sz="1800" dirty="0" smtClean="0">
                <a:latin typeface="+mj-lt"/>
              </a:rPr>
              <a:t>и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онога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што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је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остварено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у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конкретним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условима,</a:t>
            </a:r>
            <a:endParaRPr lang="hr-HR" sz="1800" dirty="0" smtClean="0">
              <a:latin typeface="+mj-lt"/>
            </a:endParaRPr>
          </a:p>
          <a:p>
            <a:pPr marL="381000" indent="-381000" algn="just" eaLnBrk="1" hangingPunct="1">
              <a:lnSpc>
                <a:spcPct val="80000"/>
              </a:lnSpc>
              <a:buClr>
                <a:srgbClr val="CC3300"/>
              </a:buClr>
            </a:pPr>
            <a:endParaRPr lang="hr-HR" sz="1000" dirty="0" smtClean="0">
              <a:latin typeface="+mj-lt"/>
            </a:endParaRPr>
          </a:p>
          <a:p>
            <a:pPr marL="381000" indent="-381000" algn="just" eaLnBrk="1" hangingPunct="1">
              <a:lnSpc>
                <a:spcPct val="80000"/>
              </a:lnSpc>
              <a:buClr>
                <a:srgbClr val="CC3300"/>
              </a:buClr>
            </a:pPr>
            <a:r>
              <a:rPr lang="sr-Cyrl-RS" sz="1800" dirty="0" smtClean="0">
                <a:latin typeface="+mj-lt"/>
              </a:rPr>
              <a:t>вредновање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остваривости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исхода учења које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се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манифестује 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кроз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постигнуће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и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развој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ученика,</a:t>
            </a:r>
            <a:endParaRPr lang="hr-HR" sz="1800" dirty="0" smtClean="0">
              <a:latin typeface="+mj-lt"/>
            </a:endParaRPr>
          </a:p>
          <a:p>
            <a:pPr marL="381000" indent="-381000" eaLnBrk="1" hangingPunct="1">
              <a:lnSpc>
                <a:spcPct val="80000"/>
              </a:lnSpc>
              <a:buClr>
                <a:srgbClr val="CC3300"/>
              </a:buClr>
            </a:pPr>
            <a:endParaRPr lang="hr-HR" sz="1000" dirty="0" smtClean="0">
              <a:latin typeface="+mj-lt"/>
            </a:endParaRPr>
          </a:p>
          <a:p>
            <a:pPr marL="381000" indent="-381000" eaLnBrk="1" hangingPunct="1">
              <a:lnSpc>
                <a:spcPct val="80000"/>
              </a:lnSpc>
              <a:buClr>
                <a:srgbClr val="CC3300"/>
              </a:buClr>
            </a:pPr>
            <a:r>
              <a:rPr lang="sr-Cyrl-RS" sz="1800" dirty="0" smtClean="0">
                <a:latin typeface="+mj-lt"/>
              </a:rPr>
              <a:t>може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се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проводити</a:t>
            </a:r>
            <a:r>
              <a:rPr lang="hr-HR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по</a:t>
            </a:r>
            <a:r>
              <a:rPr lang="hr-HR" sz="1800" dirty="0" smtClean="0">
                <a:latin typeface="+mj-lt"/>
              </a:rPr>
              <a:t>:</a:t>
            </a:r>
          </a:p>
          <a:p>
            <a:pPr marL="381000" indent="-381000" eaLnBrk="1" hangingPunct="1">
              <a:lnSpc>
                <a:spcPct val="80000"/>
              </a:lnSpc>
              <a:buClr>
                <a:srgbClr val="CC3300"/>
              </a:buClr>
            </a:pPr>
            <a:endParaRPr lang="hr-HR" sz="1200" b="1" dirty="0" smtClean="0">
              <a:latin typeface="+mj-lt"/>
            </a:endParaRPr>
          </a:p>
          <a:p>
            <a:pPr marL="800100" lvl="1" indent="-342900"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sr-Cyrl-RS" sz="1800" b="1" dirty="0" smtClean="0">
                <a:latin typeface="+mj-lt"/>
              </a:rPr>
              <a:t>унутрашњим</a:t>
            </a:r>
            <a:r>
              <a:rPr lang="hr-HR" sz="1800" b="1" dirty="0" smtClean="0">
                <a:latin typeface="+mj-lt"/>
              </a:rPr>
              <a:t> </a:t>
            </a:r>
            <a:r>
              <a:rPr lang="sr-Cyrl-RS" sz="1800" b="1" dirty="0" smtClean="0">
                <a:latin typeface="+mj-lt"/>
              </a:rPr>
              <a:t>критеријима</a:t>
            </a:r>
            <a:r>
              <a:rPr lang="hr-HR" sz="1800" b="1" dirty="0" smtClean="0">
                <a:latin typeface="+mj-lt"/>
              </a:rPr>
              <a:t> (</a:t>
            </a:r>
            <a:r>
              <a:rPr lang="sr-Cyrl-RS" sz="1800" b="1" dirty="0" smtClean="0">
                <a:latin typeface="+mj-lt"/>
              </a:rPr>
              <a:t>интерна</a:t>
            </a:r>
            <a:r>
              <a:rPr lang="hr-HR" sz="1800" b="1" dirty="0" smtClean="0">
                <a:latin typeface="+mj-lt"/>
              </a:rPr>
              <a:t> </a:t>
            </a:r>
            <a:r>
              <a:rPr lang="sr-Cyrl-RS" sz="1800" b="1" dirty="0" smtClean="0">
                <a:latin typeface="+mj-lt"/>
              </a:rPr>
              <a:t>евалуација, унутар</a:t>
            </a:r>
            <a:r>
              <a:rPr lang="hr-HR" sz="1800" b="1" dirty="0" smtClean="0">
                <a:latin typeface="+mj-lt"/>
              </a:rPr>
              <a:t> </a:t>
            </a:r>
            <a:r>
              <a:rPr lang="sr-Cyrl-RS" sz="1800" b="1" dirty="0" smtClean="0">
                <a:latin typeface="+mj-lt"/>
              </a:rPr>
              <a:t>школе</a:t>
            </a:r>
            <a:r>
              <a:rPr lang="hr-HR" sz="1800" b="1" dirty="0" smtClean="0">
                <a:latin typeface="+mj-lt"/>
              </a:rPr>
              <a:t>)</a:t>
            </a:r>
            <a:endParaRPr lang="sr-Cyrl-RS" sz="1800" b="1" dirty="0" smtClean="0">
              <a:latin typeface="+mj-lt"/>
            </a:endParaRPr>
          </a:p>
          <a:p>
            <a:pPr marL="800100" lvl="1" indent="-342900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sr-Cyrl-RS" sz="1800" b="1" dirty="0" smtClean="0">
                <a:latin typeface="+mj-lt"/>
              </a:rPr>
              <a:t>спољашњим критеријима</a:t>
            </a:r>
            <a:r>
              <a:rPr lang="hr-HR" sz="1800" b="1" dirty="0" smtClean="0">
                <a:latin typeface="+mj-lt"/>
              </a:rPr>
              <a:t> (</a:t>
            </a:r>
            <a:r>
              <a:rPr lang="sr-Cyrl-RS" sz="1800" b="1" dirty="0" smtClean="0">
                <a:latin typeface="+mj-lt"/>
              </a:rPr>
              <a:t>екстерна провјера).</a:t>
            </a:r>
            <a:endParaRPr lang="hr-HR" sz="18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sr-Cyrl-RS" dirty="0" smtClean="0">
                <a:latin typeface="+mj-lt"/>
              </a:rPr>
              <a:t>Подразумијева континуирано</a:t>
            </a:r>
            <a:r>
              <a:rPr lang="hr-HR" dirty="0" smtClean="0">
                <a:latin typeface="+mj-lt"/>
              </a:rPr>
              <a:t> </a:t>
            </a:r>
            <a:r>
              <a:rPr lang="sr-Cyrl-RS" b="1" dirty="0" smtClean="0">
                <a:latin typeface="+mj-lt"/>
              </a:rPr>
              <a:t>праћењ</a:t>
            </a:r>
            <a:r>
              <a:rPr lang="hr-HR" b="1" dirty="0" smtClean="0">
                <a:latin typeface="+mj-lt"/>
              </a:rPr>
              <a:t>e, </a:t>
            </a:r>
            <a:r>
              <a:rPr lang="sr-Cyrl-RS" b="1" dirty="0" smtClean="0">
                <a:latin typeface="+mj-lt"/>
              </a:rPr>
              <a:t>провјерав</a:t>
            </a:r>
            <a:r>
              <a:rPr lang="hr-HR" b="1" dirty="0" smtClean="0">
                <a:latin typeface="+mj-lt"/>
              </a:rPr>
              <a:t>a</a:t>
            </a:r>
            <a:r>
              <a:rPr lang="sr-Cyrl-RS" b="1" dirty="0" smtClean="0">
                <a:latin typeface="+mj-lt"/>
              </a:rPr>
              <a:t>ње</a:t>
            </a:r>
            <a:r>
              <a:rPr lang="hr-HR" b="1" dirty="0" smtClean="0">
                <a:latin typeface="+mj-lt"/>
              </a:rPr>
              <a:t> </a:t>
            </a:r>
            <a:r>
              <a:rPr lang="sr-Cyrl-RS" b="1" dirty="0" smtClean="0">
                <a:latin typeface="+mj-lt"/>
              </a:rPr>
              <a:t>и</a:t>
            </a:r>
            <a:r>
              <a:rPr lang="hr-HR" b="1" dirty="0" smtClean="0">
                <a:latin typeface="+mj-lt"/>
              </a:rPr>
              <a:t> </a:t>
            </a:r>
            <a:r>
              <a:rPr lang="sr-Cyrl-RS" b="1" dirty="0" smtClean="0">
                <a:latin typeface="+mj-lt"/>
              </a:rPr>
              <a:t>ан</a:t>
            </a:r>
            <a:r>
              <a:rPr lang="hr-HR" b="1" dirty="0" smtClean="0">
                <a:latin typeface="+mj-lt"/>
              </a:rPr>
              <a:t>a</a:t>
            </a:r>
            <a:r>
              <a:rPr lang="sr-Cyrl-RS" b="1" dirty="0" smtClean="0">
                <a:latin typeface="+mj-lt"/>
              </a:rPr>
              <a:t>лизу</a:t>
            </a:r>
            <a:r>
              <a:rPr lang="hr-HR" b="1" dirty="0" smtClean="0">
                <a:latin typeface="+mj-lt"/>
              </a:rPr>
              <a:t> </a:t>
            </a:r>
            <a:r>
              <a:rPr lang="sr-Cyrl-RS" b="1" dirty="0" smtClean="0">
                <a:latin typeface="+mj-lt"/>
              </a:rPr>
              <a:t>тока и резултата  реализације  наставног плана и програма</a:t>
            </a:r>
          </a:p>
          <a:p>
            <a:pPr algn="ctr">
              <a:spcBef>
                <a:spcPct val="50000"/>
              </a:spcBef>
              <a:defRPr/>
            </a:pPr>
            <a:r>
              <a:rPr lang="sr-Cyrl-RS" dirty="0" smtClean="0">
                <a:latin typeface="Century Gothic" pitchFamily="34" charset="0"/>
              </a:rPr>
              <a:t> </a:t>
            </a:r>
            <a:endParaRPr lang="hr-HR" dirty="0" smtClean="0">
              <a:latin typeface="+mj-lt"/>
            </a:endParaRPr>
          </a:p>
          <a:p>
            <a:pPr algn="ctr">
              <a:spcBef>
                <a:spcPct val="50000"/>
              </a:spcBef>
              <a:defRPr/>
            </a:pPr>
            <a:endParaRPr lang="hr-HR" dirty="0">
              <a:latin typeface="Century Gothic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4191000" cy="609600"/>
          </a:xfrm>
        </p:spPr>
        <p:txBody>
          <a:bodyPr/>
          <a:lstStyle/>
          <a:p>
            <a:pPr eaLnBrk="1" hangingPunct="1"/>
            <a:r>
              <a:rPr lang="sr-Cyrl-RS" sz="3600" dirty="0" smtClean="0">
                <a:solidFill>
                  <a:schemeClr val="accent2"/>
                </a:solidFill>
              </a:rPr>
              <a:t>4. ПРОГРАМИРАЊЕ</a:t>
            </a:r>
            <a:endParaRPr lang="hr-HR" sz="36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00200"/>
            <a:ext cx="6400800" cy="3429000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lvl="0" algn="ctr"/>
            <a:r>
              <a:rPr lang="en-US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EКСТЕРНО </a:t>
            </a:r>
            <a:r>
              <a:rPr lang="sr-Cyrl-CS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ВРЕДНОВАЊ</a:t>
            </a:r>
            <a:r>
              <a:rPr lang="en-US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E</a:t>
            </a:r>
            <a:r>
              <a:rPr lang="sr-Cyrl-CS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ПОСТИГНУЋА УЧЕНИКА </a:t>
            </a:r>
            <a:br>
              <a:rPr lang="sr-Cyrl-CS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r>
              <a:rPr lang="sr-Cyrl-CS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5. РАЗРЕДА </a:t>
            </a:r>
            <a:br>
              <a:rPr lang="sr-Cyrl-CS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r>
              <a:rPr lang="sr-Cyrl-CS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ИЗ </a:t>
            </a:r>
            <a:br>
              <a:rPr lang="sr-Cyrl-CS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r>
              <a:rPr lang="sr-Cyrl-CS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СРПСКОГ ЈЕЗИКА И МАТЕМАТИКЕ</a:t>
            </a:r>
            <a:endParaRPr lang="en-US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89089" name="Picture 1" descr="E:\SAVJETOVANJA\MATERIJALI\imagesQ9UGZ2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895600"/>
            <a:ext cx="1143000" cy="990599"/>
          </a:xfrm>
          <a:prstGeom prst="rect">
            <a:avLst/>
          </a:prstGeom>
          <a:noFill/>
        </p:spPr>
      </p:pic>
      <p:pic>
        <p:nvPicPr>
          <p:cNvPr id="4" name="Picture 1" descr="E:\SAVJETOVANJA\MATERIJALI\imagesQ9UGZ2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95600"/>
            <a:ext cx="1143000" cy="9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8674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sr-Latn-CS" sz="2900" dirty="0" smtClean="0">
                <a:latin typeface="+mj-lt"/>
              </a:rPr>
              <a:t>Републички педагошки завод Републике Српске, у складу са својим Годишњим програмом рада,  у области </a:t>
            </a:r>
            <a:r>
              <a:rPr lang="sr-Cyrl-RS" sz="2900" b="1" dirty="0" smtClean="0">
                <a:latin typeface="+mj-lt"/>
              </a:rPr>
              <a:t>П</a:t>
            </a:r>
            <a:r>
              <a:rPr lang="sr-Latn-CS" sz="2900" b="1" dirty="0" smtClean="0">
                <a:latin typeface="+mj-lt"/>
              </a:rPr>
              <a:t>раћење и оцјену квалитета у образовању,</a:t>
            </a:r>
            <a:r>
              <a:rPr lang="sr-Latn-CS" sz="2900" dirty="0" smtClean="0">
                <a:latin typeface="+mj-lt"/>
              </a:rPr>
              <a:t> организовао је провјеру постигнућа ученика ПЕТОГ разреда основне школе у шк</a:t>
            </a:r>
            <a:r>
              <a:rPr lang="sr-Cyrl-RS" sz="2900" dirty="0" smtClean="0">
                <a:latin typeface="+mj-lt"/>
              </a:rPr>
              <a:t>.</a:t>
            </a:r>
            <a:r>
              <a:rPr lang="sr-Latn-CS" sz="2900" dirty="0" smtClean="0">
                <a:latin typeface="+mj-lt"/>
              </a:rPr>
              <a:t> 2013/14.години. </a:t>
            </a:r>
            <a:endParaRPr lang="en-US" sz="2900" dirty="0" smtClean="0">
              <a:latin typeface="+mj-lt"/>
            </a:endParaRPr>
          </a:p>
          <a:p>
            <a:pPr algn="ctr">
              <a:buNone/>
            </a:pPr>
            <a:r>
              <a:rPr lang="sr-Cyrl-CS" sz="2900" b="1" dirty="0" smtClean="0">
                <a:latin typeface="+mj-lt"/>
              </a:rPr>
              <a:t>      </a:t>
            </a:r>
          </a:p>
          <a:p>
            <a:pPr algn="ctr">
              <a:buNone/>
            </a:pPr>
            <a:r>
              <a:rPr lang="sr-Cyrl-CS" sz="2900" b="1" dirty="0" smtClean="0">
                <a:latin typeface="+mj-lt"/>
              </a:rPr>
              <a:t>   Основни циљ</a:t>
            </a:r>
          </a:p>
          <a:p>
            <a:pPr algn="just">
              <a:buNone/>
            </a:pPr>
            <a:r>
              <a:rPr lang="sr-Latn-CS" sz="2900" dirty="0" smtClean="0">
                <a:latin typeface="+mj-lt"/>
              </a:rPr>
              <a:t>утврђивање степена остварености исхода учења, дефинисаних  Н</a:t>
            </a:r>
            <a:r>
              <a:rPr lang="sr-Cyrl-RS" sz="2900" dirty="0" smtClean="0">
                <a:latin typeface="+mj-lt"/>
              </a:rPr>
              <a:t>ПП-ом</a:t>
            </a:r>
            <a:r>
              <a:rPr lang="sr-Latn-CS" sz="2900" dirty="0" smtClean="0">
                <a:latin typeface="+mj-lt"/>
              </a:rPr>
              <a:t> за </a:t>
            </a:r>
            <a:r>
              <a:rPr lang="sr-Cyrl-RS" sz="2900" dirty="0" smtClean="0">
                <a:latin typeface="+mj-lt"/>
              </a:rPr>
              <a:t>С</a:t>
            </a:r>
            <a:r>
              <a:rPr lang="sr-Latn-CS" sz="2900" dirty="0" smtClean="0">
                <a:latin typeface="+mj-lt"/>
              </a:rPr>
              <a:t>рпски језик</a:t>
            </a:r>
            <a:r>
              <a:rPr lang="sr-Cyrl-RS" sz="2900" dirty="0" smtClean="0">
                <a:latin typeface="+mj-lt"/>
              </a:rPr>
              <a:t> и Математику</a:t>
            </a:r>
            <a:r>
              <a:rPr lang="sr-Latn-CS" sz="2900" dirty="0" smtClean="0">
                <a:latin typeface="+mj-lt"/>
              </a:rPr>
              <a:t>, тј. </a:t>
            </a:r>
            <a:r>
              <a:rPr lang="sr-Cyrl-CS" sz="2900" dirty="0" smtClean="0">
                <a:latin typeface="+mj-lt"/>
              </a:rPr>
              <a:t>утврђивање нивоа ученичких знања у односу на исходе предвиђене НПП-ом на крају 5. разреда. </a:t>
            </a:r>
            <a:endParaRPr lang="en-US" sz="2900" dirty="0" smtClean="0">
              <a:latin typeface="+mj-lt"/>
            </a:endParaRPr>
          </a:p>
          <a:p>
            <a:pPr algn="ctr">
              <a:buNone/>
            </a:pPr>
            <a:r>
              <a:rPr lang="sr-Cyrl-CS" sz="2900" b="1" dirty="0" smtClean="0">
                <a:latin typeface="+mj-lt"/>
              </a:rPr>
              <a:t>         </a:t>
            </a:r>
          </a:p>
          <a:p>
            <a:pPr algn="ctr">
              <a:buNone/>
            </a:pPr>
            <a:r>
              <a:rPr lang="sr-Cyrl-CS" sz="2900" b="1" dirty="0" smtClean="0">
                <a:latin typeface="+mj-lt"/>
              </a:rPr>
              <a:t> Посебни циљеви</a:t>
            </a:r>
            <a:r>
              <a:rPr lang="sr-Cyrl-CS" sz="2900" dirty="0" smtClean="0">
                <a:latin typeface="+mj-lt"/>
              </a:rPr>
              <a:t> :</a:t>
            </a:r>
          </a:p>
          <a:p>
            <a:r>
              <a:rPr lang="sr-Cyrl-CS" sz="2900" dirty="0" smtClean="0">
                <a:latin typeface="+mj-lt"/>
              </a:rPr>
              <a:t> </a:t>
            </a:r>
            <a:r>
              <a:rPr lang="sr-Latn-CS" sz="2900" dirty="0" smtClean="0">
                <a:latin typeface="+mj-lt"/>
              </a:rPr>
              <a:t>навикавање ученика на рјешавање низа задатака објективног типа,</a:t>
            </a:r>
            <a:endParaRPr lang="sr-Cyrl-RS" sz="2900" dirty="0" smtClean="0">
              <a:latin typeface="+mj-lt"/>
            </a:endParaRPr>
          </a:p>
          <a:p>
            <a:r>
              <a:rPr lang="sr-Latn-CS" sz="2900" dirty="0" smtClean="0">
                <a:latin typeface="+mj-lt"/>
              </a:rPr>
              <a:t>поштовање правила и прописане процедуре,</a:t>
            </a:r>
            <a:endParaRPr lang="sr-Cyrl-RS" sz="2900" dirty="0" smtClean="0">
              <a:latin typeface="+mj-lt"/>
            </a:endParaRPr>
          </a:p>
          <a:p>
            <a:r>
              <a:rPr lang="sr-Latn-CS" sz="2900" dirty="0" smtClean="0">
                <a:latin typeface="+mj-lt"/>
              </a:rPr>
              <a:t> утврђивање способности ученика за рјешавање одређених типова задатака,</a:t>
            </a:r>
            <a:endParaRPr lang="sr-Cyrl-RS" sz="2900" dirty="0" smtClean="0">
              <a:latin typeface="+mj-lt"/>
            </a:endParaRPr>
          </a:p>
          <a:p>
            <a:r>
              <a:rPr lang="sr-Latn-CS" sz="2900" dirty="0" smtClean="0">
                <a:latin typeface="+mj-lt"/>
              </a:rPr>
              <a:t> повећање објективности вредновања постигнућа ученика, те</a:t>
            </a:r>
            <a:endParaRPr lang="sr-Cyrl-RS" sz="2900" dirty="0" smtClean="0">
              <a:latin typeface="+mj-lt"/>
            </a:endParaRPr>
          </a:p>
          <a:p>
            <a:pPr algn="just"/>
            <a:r>
              <a:rPr lang="sr-Latn-CS" sz="2900" dirty="0" smtClean="0">
                <a:latin typeface="+mj-lt"/>
              </a:rPr>
              <a:t>упоређивање постигнућа на овом и осталим облицима вредновања постигнућа, тј. постигнућем ученика </a:t>
            </a:r>
            <a:r>
              <a:rPr lang="bs-Cyrl-BA" sz="2900" dirty="0" smtClean="0">
                <a:latin typeface="+mj-lt"/>
              </a:rPr>
              <a:t>у </a:t>
            </a:r>
            <a:r>
              <a:rPr lang="sr-Latn-CS" sz="2900" dirty="0" smtClean="0">
                <a:latin typeface="+mj-lt"/>
              </a:rPr>
              <a:t>наставном предмету</a:t>
            </a:r>
            <a:r>
              <a:rPr lang="bs-Cyrl-BA" sz="2900" dirty="0" smtClean="0">
                <a:latin typeface="+mj-lt"/>
              </a:rPr>
              <a:t> за одређени наставни период</a:t>
            </a:r>
            <a:r>
              <a:rPr lang="sr-Latn-CS" sz="2900" dirty="0" smtClean="0">
                <a:latin typeface="+mj-lt"/>
              </a:rPr>
              <a:t>.  </a:t>
            </a:r>
            <a:endParaRPr lang="sr-Cyrl-RS" sz="2900" dirty="0" smtClean="0">
              <a:latin typeface="+mj-lt"/>
            </a:endParaRPr>
          </a:p>
          <a:p>
            <a:pPr>
              <a:buNone/>
            </a:pPr>
            <a:endParaRPr lang="ru-RU" sz="2900" dirty="0" smtClean="0">
              <a:latin typeface="+mj-lt"/>
            </a:endParaRPr>
          </a:p>
          <a:p>
            <a:pPr algn="just">
              <a:buNone/>
            </a:pPr>
            <a:r>
              <a:rPr lang="ru-RU" sz="2900" dirty="0" smtClean="0">
                <a:latin typeface="+mj-lt"/>
              </a:rPr>
              <a:t>Провјера постигнућа ученика извршена је низом задатака објективног типа који су формулисани од стране</a:t>
            </a:r>
            <a:r>
              <a:rPr lang="en-US" sz="29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+mj-lt"/>
                <a:ea typeface="Times New Roman" pitchFamily="18" charset="0"/>
                <a:cs typeface="Arial" pitchFamily="34" charset="0"/>
              </a:rPr>
              <a:t>надлежни</a:t>
            </a:r>
            <a:r>
              <a:rPr lang="sr-Cyrl-RS" sz="2900" dirty="0" smtClean="0">
                <a:latin typeface="+mj-lt"/>
                <a:ea typeface="Times New Roman" pitchFamily="18" charset="0"/>
                <a:cs typeface="Arial" pitchFamily="34" charset="0"/>
              </a:rPr>
              <a:t>х</a:t>
            </a:r>
            <a:r>
              <a:rPr lang="en-US" sz="29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+mj-lt"/>
                <a:ea typeface="Times New Roman" pitchFamily="18" charset="0"/>
                <a:cs typeface="Arial" pitchFamily="34" charset="0"/>
              </a:rPr>
              <a:t>инспектор</a:t>
            </a:r>
            <a:r>
              <a:rPr lang="sr-Cyrl-RS" sz="2900" dirty="0" smtClean="0">
                <a:latin typeface="+mj-lt"/>
                <a:ea typeface="Times New Roman" pitchFamily="18" charset="0"/>
                <a:cs typeface="Arial" pitchFamily="34" charset="0"/>
              </a:rPr>
              <a:t>а</a:t>
            </a:r>
            <a:r>
              <a:rPr lang="en-US" sz="2900" dirty="0" smtClean="0">
                <a:latin typeface="+mj-lt"/>
                <a:ea typeface="Times New Roman" pitchFamily="18" charset="0"/>
                <a:cs typeface="Arial" pitchFamily="34" charset="0"/>
              </a:rPr>
              <a:t>-</a:t>
            </a:r>
            <a:r>
              <a:rPr lang="en-US" sz="2900" dirty="0" err="1" smtClean="0">
                <a:latin typeface="+mj-lt"/>
                <a:ea typeface="Times New Roman" pitchFamily="18" charset="0"/>
                <a:cs typeface="Arial" pitchFamily="34" charset="0"/>
              </a:rPr>
              <a:t>просвјетни</a:t>
            </a:r>
            <a:r>
              <a:rPr lang="sr-Cyrl-RS" sz="2900" dirty="0" smtClean="0">
                <a:latin typeface="+mj-lt"/>
                <a:ea typeface="Times New Roman" pitchFamily="18" charset="0"/>
                <a:cs typeface="Arial" pitchFamily="34" charset="0"/>
              </a:rPr>
              <a:t>х</a:t>
            </a:r>
            <a:r>
              <a:rPr lang="en-US" sz="29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+mj-lt"/>
                <a:ea typeface="Times New Roman" pitchFamily="18" charset="0"/>
                <a:cs typeface="Arial" pitchFamily="34" charset="0"/>
              </a:rPr>
              <a:t>савјетни</a:t>
            </a:r>
            <a:r>
              <a:rPr lang="sr-Cyrl-RS" sz="2900" dirty="0" smtClean="0">
                <a:latin typeface="+mj-lt"/>
                <a:ea typeface="Times New Roman" pitchFamily="18" charset="0"/>
                <a:cs typeface="Arial" pitchFamily="34" charset="0"/>
              </a:rPr>
              <a:t>ка,</a:t>
            </a:r>
            <a:r>
              <a:rPr lang="ru-RU" sz="2900" dirty="0" smtClean="0">
                <a:latin typeface="+mj-lt"/>
              </a:rPr>
              <a:t>  у складу са захтјевима наставног  програма српског језика и математике .</a:t>
            </a:r>
          </a:p>
          <a:p>
            <a:pPr algn="just">
              <a:buNone/>
            </a:pPr>
            <a:endParaRPr lang="ru-RU" sz="2900" dirty="0" smtClean="0">
              <a:latin typeface="+mj-lt"/>
            </a:endParaRPr>
          </a:p>
          <a:p>
            <a:pPr lvl="0" algn="ctr">
              <a:buNone/>
            </a:pPr>
            <a:r>
              <a:rPr lang="ru-RU" sz="2900" dirty="0" smtClean="0">
                <a:latin typeface="+mj-lt"/>
                <a:ea typeface="Times New Roman" pitchFamily="18" charset="0"/>
                <a:cs typeface="Arial" pitchFamily="34" charset="0"/>
              </a:rPr>
              <a:t>Провјера је</a:t>
            </a:r>
            <a:r>
              <a:rPr lang="en-US" sz="29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sz="2900" dirty="0" smtClean="0">
                <a:latin typeface="+mj-lt"/>
                <a:ea typeface="Times New Roman" pitchFamily="18" charset="0"/>
                <a:cs typeface="Arial" pitchFamily="34" charset="0"/>
              </a:rPr>
              <a:t>реализована</a:t>
            </a:r>
            <a:r>
              <a:rPr lang="ru-RU" sz="2900" dirty="0" smtClean="0">
                <a:latin typeface="+mj-lt"/>
                <a:ea typeface="Times New Roman" pitchFamily="18" charset="0"/>
                <a:cs typeface="Arial" pitchFamily="34" charset="0"/>
              </a:rPr>
              <a:t>, 03. и </a:t>
            </a:r>
            <a:r>
              <a:rPr lang="sr-Latn-CS" sz="2900" dirty="0" smtClean="0">
                <a:latin typeface="+mj-lt"/>
                <a:ea typeface="Times New Roman" pitchFamily="18" charset="0"/>
                <a:cs typeface="Arial" pitchFamily="34" charset="0"/>
              </a:rPr>
              <a:t>04</a:t>
            </a:r>
            <a:r>
              <a:rPr lang="ru-RU" sz="2900" dirty="0" smtClean="0"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lang="sr-Cyrl-CS" sz="2900" dirty="0" smtClean="0">
                <a:latin typeface="+mj-lt"/>
                <a:ea typeface="Times New Roman" pitchFamily="18" charset="0"/>
                <a:cs typeface="Arial" pitchFamily="34" charset="0"/>
              </a:rPr>
              <a:t>јуна</a:t>
            </a:r>
            <a:r>
              <a:rPr lang="ru-RU" sz="2900" dirty="0" smtClean="0">
                <a:latin typeface="+mj-lt"/>
                <a:ea typeface="Times New Roman" pitchFamily="18" charset="0"/>
                <a:cs typeface="Arial" pitchFamily="34" charset="0"/>
              </a:rPr>
              <a:t> 20</a:t>
            </a:r>
            <a:r>
              <a:rPr lang="en-US" sz="2900" dirty="0" smtClean="0">
                <a:latin typeface="+mj-lt"/>
                <a:ea typeface="Times New Roman" pitchFamily="18" charset="0"/>
                <a:cs typeface="Arial" pitchFamily="34" charset="0"/>
              </a:rPr>
              <a:t>1</a:t>
            </a:r>
            <a:r>
              <a:rPr lang="sr-Cyrl-CS" sz="2900" dirty="0" smtClean="0">
                <a:latin typeface="+mj-lt"/>
                <a:ea typeface="Times New Roman" pitchFamily="18" charset="0"/>
                <a:cs typeface="Arial" pitchFamily="34" charset="0"/>
              </a:rPr>
              <a:t>4</a:t>
            </a:r>
            <a:r>
              <a:rPr lang="ru-RU" sz="2900" dirty="0" smtClean="0">
                <a:latin typeface="+mj-lt"/>
                <a:ea typeface="Times New Roman" pitchFamily="18" charset="0"/>
                <a:cs typeface="Arial" pitchFamily="34" charset="0"/>
              </a:rPr>
              <a:t>. године.</a:t>
            </a:r>
          </a:p>
          <a:p>
            <a:pPr lvl="0" algn="ctr">
              <a:buNone/>
            </a:pPr>
            <a:endParaRPr lang="ru-RU" sz="29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>
              <a:buNone/>
            </a:pPr>
            <a:r>
              <a:rPr lang="ru-RU" sz="2900" dirty="0" smtClean="0">
                <a:latin typeface="+mj-lt"/>
                <a:ea typeface="Times New Roman" pitchFamily="18" charset="0"/>
                <a:cs typeface="Arial" pitchFamily="34" charset="0"/>
              </a:rPr>
              <a:t> Конкретну провјеру</a:t>
            </a:r>
            <a:r>
              <a:rPr lang="en-US" sz="29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+mj-lt"/>
                <a:ea typeface="Times New Roman" pitchFamily="18" charset="0"/>
                <a:cs typeface="Arial" pitchFamily="34" charset="0"/>
              </a:rPr>
              <a:t>ученичких</a:t>
            </a:r>
            <a:r>
              <a:rPr lang="en-US" sz="29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+mj-lt"/>
                <a:ea typeface="Times New Roman" pitchFamily="18" charset="0"/>
                <a:cs typeface="Arial" pitchFamily="34" charset="0"/>
              </a:rPr>
              <a:t>постигнућа</a:t>
            </a:r>
            <a:r>
              <a:rPr lang="ru-RU" sz="2900" dirty="0" smtClean="0">
                <a:latin typeface="+mj-lt"/>
                <a:ea typeface="Times New Roman" pitchFamily="18" charset="0"/>
                <a:cs typeface="Arial" pitchFamily="34" charset="0"/>
              </a:rPr>
              <a:t> извршиле </a:t>
            </a:r>
            <a:r>
              <a:rPr lang="sr-Cyrl-CS" sz="2900" dirty="0" smtClean="0">
                <a:latin typeface="+mj-lt"/>
                <a:ea typeface="Times New Roman" pitchFamily="18" charset="0"/>
                <a:cs typeface="Arial" pitchFamily="34" charset="0"/>
              </a:rPr>
              <a:t>су </a:t>
            </a:r>
            <a:r>
              <a:rPr lang="en-US" sz="2900" dirty="0" err="1" smtClean="0">
                <a:latin typeface="+mj-lt"/>
                <a:ea typeface="Times New Roman" pitchFamily="18" charset="0"/>
                <a:cs typeface="Arial" pitchFamily="34" charset="0"/>
              </a:rPr>
              <a:t>школске</a:t>
            </a:r>
            <a:r>
              <a:rPr lang="en-US" sz="29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sr-Cyrl-CS" sz="2900" dirty="0" smtClean="0">
                <a:latin typeface="+mj-lt"/>
                <a:ea typeface="Times New Roman" pitchFamily="18" charset="0"/>
                <a:cs typeface="Arial" pitchFamily="34" charset="0"/>
              </a:rPr>
              <a:t>комисиј</a:t>
            </a:r>
            <a:r>
              <a:rPr lang="en-US" sz="2900" dirty="0" smtClean="0">
                <a:latin typeface="+mj-lt"/>
                <a:ea typeface="Times New Roman" pitchFamily="18" charset="0"/>
                <a:cs typeface="Arial" pitchFamily="34" charset="0"/>
              </a:rPr>
              <a:t>e</a:t>
            </a:r>
            <a:r>
              <a:rPr lang="sr-Cyrl-RS" sz="2900" dirty="0" smtClean="0">
                <a:latin typeface="+mj-lt"/>
                <a:ea typeface="Times New Roman" pitchFamily="18" charset="0"/>
                <a:cs typeface="Arial" pitchFamily="34" charset="0"/>
              </a:rPr>
              <a:t>, које су чинили:</a:t>
            </a:r>
            <a:r>
              <a:rPr lang="ru-RU" sz="29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sr-Cyrl-CS" sz="2900" dirty="0" smtClean="0">
                <a:latin typeface="+mj-lt"/>
                <a:ea typeface="Times New Roman" pitchFamily="18" charset="0"/>
                <a:cs typeface="Arial" pitchFamily="34" charset="0"/>
              </a:rPr>
              <a:t>координатор, тестатор  и исправљач(и).  </a:t>
            </a:r>
            <a:endParaRPr lang="en-US" sz="29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57400"/>
            <a:ext cx="8915400" cy="1143000"/>
          </a:xfrm>
        </p:spPr>
        <p:txBody>
          <a:bodyPr>
            <a:noAutofit/>
          </a:bodyPr>
          <a:lstStyle/>
          <a:p>
            <a:pPr algn="ctr"/>
            <a:r>
              <a:rPr lang="sr-Cyrl-CS" sz="4400" dirty="0" smtClean="0"/>
              <a:t>Екстерна провјера постигнућа ученика 5. разреда из српског језика</a:t>
            </a:r>
            <a:r>
              <a:rPr lang="sr-Cyrl-RS" sz="4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sr-Cyrl-RS" sz="4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</a:br>
            <a:r>
              <a:rPr lang="sr-Latn-CS" sz="4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0</a:t>
            </a:r>
            <a:r>
              <a:rPr lang="sr-Cyrl-RS" sz="4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3</a:t>
            </a:r>
            <a:r>
              <a:rPr lang="ru-RU" sz="4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. </a:t>
            </a:r>
            <a:r>
              <a:rPr lang="sr-Cyrl-CS" sz="4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јуна</a:t>
            </a:r>
            <a:r>
              <a:rPr lang="ru-RU" sz="4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20</a:t>
            </a:r>
            <a:r>
              <a:rPr lang="en-US" sz="4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1</a:t>
            </a:r>
            <a:r>
              <a:rPr lang="sr-Cyrl-CS" sz="4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4</a:t>
            </a:r>
            <a:r>
              <a:rPr lang="ru-RU" sz="4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. године </a:t>
            </a:r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5000" y="4495800"/>
          <a:ext cx="5410199" cy="8928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93496"/>
                <a:gridCol w="1514855"/>
                <a:gridCol w="635433"/>
                <a:gridCol w="1113865"/>
                <a:gridCol w="1352550"/>
              </a:tblGrid>
              <a:tr h="290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Разред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Предмет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Број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r-Cyrl-C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школа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Број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r-Cyrl-C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одјељења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Укупан број ученика у узорку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V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СРПСК</a:t>
                      </a:r>
                      <a:r>
                        <a:rPr lang="sr-Cyrl-RS" sz="1400" b="1" baseline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ЈЕЗИК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38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139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sr-Cyrl-RS" sz="1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sr-Latn-RS" sz="1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752600" y="3962400"/>
            <a:ext cx="346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19600" algn="l"/>
              </a:tabLst>
            </a:pPr>
            <a:r>
              <a:rPr lang="sr-Cyrl-CS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Табела 1.</a:t>
            </a:r>
            <a:r>
              <a:rPr lang="sr-Cyrl-CS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 Узорак ученика</a:t>
            </a:r>
            <a:r>
              <a:rPr lang="sr-Cyrl-CS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</p:nvPr>
        </p:nvGraphicFramePr>
        <p:xfrm>
          <a:off x="457200" y="4419600"/>
          <a:ext cx="8229600" cy="2199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2400" dirty="0">
                          <a:solidFill>
                            <a:schemeClr val="tx1"/>
                          </a:solidFill>
                          <a:latin typeface="+mj-lt"/>
                        </a:rPr>
                        <a:t>Ниво постигнућа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2400" dirty="0">
                          <a:solidFill>
                            <a:schemeClr val="tx1"/>
                          </a:solidFill>
                          <a:latin typeface="+mj-lt"/>
                        </a:rPr>
                        <a:t>Број одјељења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2400" dirty="0">
                          <a:solidFill>
                            <a:schemeClr val="tx1"/>
                          </a:solidFill>
                          <a:latin typeface="+mj-lt"/>
                        </a:rPr>
                        <a:t>Проценат %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2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dirty="0">
                          <a:latin typeface="+mj-lt"/>
                        </a:rPr>
                        <a:t>НЗ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dirty="0">
                          <a:latin typeface="+mj-lt"/>
                        </a:rPr>
                        <a:t>19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>
                          <a:latin typeface="+mj-lt"/>
                        </a:rPr>
                        <a:t>13,66</a:t>
                      </a:r>
                      <a:endParaRPr lang="en-US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dirty="0">
                          <a:latin typeface="+mj-lt"/>
                        </a:rPr>
                        <a:t>ННП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dirty="0">
                          <a:latin typeface="+mj-lt"/>
                        </a:rPr>
                        <a:t>27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>
                          <a:latin typeface="+mj-lt"/>
                        </a:rPr>
                        <a:t>19,42</a:t>
                      </a:r>
                      <a:endParaRPr lang="en-US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b="1" dirty="0">
                          <a:latin typeface="+mj-lt"/>
                        </a:rPr>
                        <a:t>СНП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b="1" dirty="0">
                          <a:latin typeface="+mj-lt"/>
                        </a:rPr>
                        <a:t>82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b="1" dirty="0">
                          <a:latin typeface="+mj-lt"/>
                        </a:rPr>
                        <a:t>58,99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>
                          <a:latin typeface="+mj-lt"/>
                        </a:rPr>
                        <a:t>ВНП</a:t>
                      </a:r>
                      <a:endParaRPr lang="en-US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>
                          <a:latin typeface="+mj-lt"/>
                        </a:rPr>
                        <a:t>11</a:t>
                      </a:r>
                      <a:endParaRPr lang="en-US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dirty="0">
                          <a:latin typeface="+mj-lt"/>
                        </a:rPr>
                        <a:t>7,91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>
                          <a:latin typeface="+mj-lt"/>
                        </a:rPr>
                        <a:t>Укупно </a:t>
                      </a:r>
                      <a:endParaRPr lang="en-US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dirty="0">
                          <a:latin typeface="+mj-lt"/>
                        </a:rPr>
                        <a:t>139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dirty="0">
                          <a:latin typeface="+mj-lt"/>
                        </a:rPr>
                        <a:t>100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авоугаоник 5"/>
          <p:cNvSpPr>
            <a:spLocks noGrp="1"/>
          </p:cNvSpPr>
          <p:nvPr>
            <p:ph type="title"/>
          </p:nvPr>
        </p:nvSpPr>
        <p:spPr>
          <a:xfrm>
            <a:off x="0" y="3505200"/>
            <a:ext cx="9144000" cy="9079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800" b="1" dirty="0" smtClean="0">
                <a:latin typeface="+mj-lt"/>
              </a:rPr>
              <a:t>ПРЕГЛЕД РЕЗУЛТАТА</a:t>
            </a:r>
          </a:p>
          <a:p>
            <a:pPr algn="ctr"/>
            <a:r>
              <a:rPr lang="ru-RU" sz="2800" b="1" dirty="0" smtClean="0">
                <a:latin typeface="+mj-lt"/>
              </a:rPr>
              <a:t>БРОЈ ОДЈЕЉЕЊА ПО НИВОИМА ПОСТИГНУЋА</a:t>
            </a:r>
            <a:endParaRPr lang="en-US" sz="2800" b="1" dirty="0">
              <a:latin typeface="+mj-lt"/>
            </a:endParaRPr>
          </a:p>
        </p:txBody>
      </p:sp>
      <p:sp>
        <p:nvSpPr>
          <p:cNvPr id="6" name="Правоугаоник 5"/>
          <p:cNvSpPr txBox="1">
            <a:spLocks/>
          </p:cNvSpPr>
          <p:nvPr/>
        </p:nvSpPr>
        <p:spPr>
          <a:xfrm>
            <a:off x="0" y="0"/>
            <a:ext cx="9144000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rIns="0" bIns="0" anchor="b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+mj-lt"/>
              </a:rPr>
              <a:t>ПРЕГЛЕД  РЕЗУЛТАТА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+mj-lt"/>
              </a:rPr>
              <a:t> БРОЈ УЧЕНИКА ПО ОСТВАРЕНИМ НИВИМА ПОСТИГНУЋА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8" name="Chart Placeholder 4"/>
          <p:cNvGraphicFramePr>
            <a:graphicFrameLocks/>
          </p:cNvGraphicFramePr>
          <p:nvPr/>
        </p:nvGraphicFramePr>
        <p:xfrm>
          <a:off x="381000" y="838200"/>
          <a:ext cx="8229600" cy="228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27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Ниво постигнућа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Број ученика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Проценат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Times New Roman"/>
                          <a:cs typeface="Times New Roman"/>
                        </a:rPr>
                        <a:t>НЗ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dirty="0">
                          <a:latin typeface="+mj-lt"/>
                          <a:ea typeface="Times New Roman"/>
                          <a:cs typeface="Times New Roman"/>
                        </a:rPr>
                        <a:t>371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>
                          <a:latin typeface="+mj-lt"/>
                          <a:ea typeface="Times New Roman"/>
                          <a:cs typeface="Times New Roman"/>
                        </a:rPr>
                        <a:t>22,49</a:t>
                      </a:r>
                      <a:endParaRPr lang="en-US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ННП</a:t>
                      </a:r>
                      <a:endParaRPr lang="en-US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dirty="0">
                          <a:latin typeface="+mj-lt"/>
                          <a:ea typeface="Times New Roman"/>
                          <a:cs typeface="Times New Roman"/>
                        </a:rPr>
                        <a:t>262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>
                          <a:latin typeface="+mj-lt"/>
                          <a:ea typeface="Times New Roman"/>
                          <a:cs typeface="Times New Roman"/>
                        </a:rPr>
                        <a:t>15,88</a:t>
                      </a:r>
                      <a:endParaRPr lang="en-US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j-lt"/>
                          <a:ea typeface="Times New Roman"/>
                          <a:cs typeface="Times New Roman"/>
                        </a:rPr>
                        <a:t>СНП</a:t>
                      </a:r>
                      <a:endParaRPr lang="en-US" sz="24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b="1" dirty="0">
                          <a:latin typeface="+mj-lt"/>
                          <a:ea typeface="Times New Roman"/>
                          <a:cs typeface="Times New Roman"/>
                        </a:rPr>
                        <a:t>623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b="1" dirty="0">
                          <a:latin typeface="+mj-lt"/>
                          <a:ea typeface="Times New Roman"/>
                          <a:cs typeface="Times New Roman"/>
                        </a:rPr>
                        <a:t>37,78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ВНП</a:t>
                      </a:r>
                      <a:endParaRPr lang="en-US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dirty="0">
                          <a:latin typeface="+mj-lt"/>
                          <a:ea typeface="Times New Roman"/>
                          <a:cs typeface="Times New Roman"/>
                        </a:rPr>
                        <a:t>393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dirty="0">
                          <a:latin typeface="+mj-lt"/>
                          <a:ea typeface="Times New Roman"/>
                          <a:cs typeface="Times New Roman"/>
                        </a:rPr>
                        <a:t>23,83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j-lt"/>
                          <a:ea typeface="Times New Roman"/>
                          <a:cs typeface="Times New Roman"/>
                        </a:rPr>
                        <a:t>Укупно 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>
                          <a:latin typeface="+mj-lt"/>
                          <a:ea typeface="Times New Roman"/>
                          <a:cs typeface="Times New Roman"/>
                        </a:rPr>
                        <a:t>1649</a:t>
                      </a:r>
                      <a:endParaRPr lang="en-US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dirty="0">
                          <a:latin typeface="+mj-lt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Чувар места за графикон 3"/>
          <p:cNvGraphicFramePr>
            <a:graphicFrameLocks noGrp="1"/>
          </p:cNvGraphicFramePr>
          <p:nvPr>
            <p:ph type="chart" idx="1"/>
          </p:nvPr>
        </p:nvGraphicFramePr>
        <p:xfrm>
          <a:off x="1600200" y="685800"/>
          <a:ext cx="5867400" cy="60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674"/>
                <a:gridCol w="1579856"/>
                <a:gridCol w="212587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800" dirty="0" err="1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РЕ.БР</a:t>
                      </a:r>
                      <a:r>
                        <a:rPr lang="sr-Cyrl-CS" sz="18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sr-Cyrl-RS" sz="1800" baseline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r-Cyrl-CS" sz="18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ЗАДАТКА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8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8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НИВО</a:t>
                      </a:r>
                      <a:r>
                        <a:rPr lang="sr-Cyrl-RS" sz="1800" baseline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r-Cyrl-CS" sz="18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ПОСТИГНУЋА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 b="1" dirty="0">
                          <a:latin typeface="+mj-lt"/>
                          <a:ea typeface="Times New Roman"/>
                          <a:cs typeface="Times New Roman"/>
                        </a:rPr>
                        <a:t>1.</a:t>
                      </a:r>
                      <a:endParaRPr lang="en-US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 b="1" dirty="0">
                          <a:latin typeface="+mj-lt"/>
                          <a:ea typeface="Times New Roman"/>
                          <a:cs typeface="Times New Roman"/>
                        </a:rPr>
                        <a:t>82,09</a:t>
                      </a:r>
                      <a:endParaRPr lang="en-US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 b="1" dirty="0">
                          <a:latin typeface="+mj-lt"/>
                          <a:ea typeface="Times New Roman"/>
                          <a:cs typeface="Times New Roman"/>
                        </a:rPr>
                        <a:t>ВНП</a:t>
                      </a:r>
                      <a:endParaRPr lang="en-US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2.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>
                          <a:latin typeface="+mj-lt"/>
                          <a:ea typeface="Times New Roman"/>
                          <a:cs typeface="Times New Roman"/>
                        </a:rPr>
                        <a:t>35,31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НЗ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3.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>
                          <a:latin typeface="+mj-lt"/>
                          <a:ea typeface="Times New Roman"/>
                          <a:cs typeface="Times New Roman"/>
                        </a:rPr>
                        <a:t>29,39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НЗ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4.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>
                          <a:latin typeface="+mj-lt"/>
                          <a:ea typeface="Times New Roman"/>
                          <a:cs typeface="Times New Roman"/>
                        </a:rPr>
                        <a:t>76,24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ВНП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5.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latin typeface="+mj-lt"/>
                          <a:ea typeface="Times New Roman"/>
                          <a:cs typeface="Times New Roman"/>
                        </a:rPr>
                        <a:t>60,71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СНП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6.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>
                          <a:latin typeface="+mj-lt"/>
                          <a:ea typeface="Times New Roman"/>
                          <a:cs typeface="Times New Roman"/>
                        </a:rPr>
                        <a:t>40,05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НЗ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7.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>
                          <a:latin typeface="+mj-lt"/>
                          <a:ea typeface="Times New Roman"/>
                          <a:cs typeface="Times New Roman"/>
                        </a:rPr>
                        <a:t>56,46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СНП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8.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>
                          <a:latin typeface="+mj-lt"/>
                          <a:ea typeface="Times New Roman"/>
                          <a:cs typeface="Times New Roman"/>
                        </a:rPr>
                        <a:t>41,14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НЗ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9.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>
                          <a:latin typeface="+mj-lt"/>
                          <a:ea typeface="Times New Roman"/>
                          <a:cs typeface="Times New Roman"/>
                        </a:rPr>
                        <a:t>57,83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СНП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10.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>
                          <a:latin typeface="+mj-lt"/>
                          <a:ea typeface="Times New Roman"/>
                          <a:cs typeface="Times New Roman"/>
                        </a:rPr>
                        <a:t>62,95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СНП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 b="1">
                          <a:latin typeface="+mj-lt"/>
                          <a:ea typeface="Times New Roman"/>
                          <a:cs typeface="Times New Roman"/>
                        </a:rPr>
                        <a:t>11.</a:t>
                      </a:r>
                      <a:endParaRPr lang="en-US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 b="1">
                          <a:latin typeface="+mj-lt"/>
                          <a:ea typeface="Times New Roman"/>
                          <a:cs typeface="Times New Roman"/>
                        </a:rPr>
                        <a:t>27,06</a:t>
                      </a:r>
                      <a:endParaRPr lang="en-US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 b="1" dirty="0">
                          <a:latin typeface="+mj-lt"/>
                          <a:ea typeface="Times New Roman"/>
                          <a:cs typeface="Times New Roman"/>
                        </a:rPr>
                        <a:t>НЗ</a:t>
                      </a:r>
                      <a:endParaRPr lang="en-US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12.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>
                          <a:latin typeface="+mj-lt"/>
                          <a:ea typeface="Times New Roman"/>
                          <a:cs typeface="Times New Roman"/>
                        </a:rPr>
                        <a:t>44,7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ННП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13.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>
                          <a:latin typeface="+mj-lt"/>
                          <a:ea typeface="Times New Roman"/>
                          <a:cs typeface="Times New Roman"/>
                        </a:rPr>
                        <a:t>60,2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СНП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14.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>
                          <a:latin typeface="+mj-lt"/>
                          <a:ea typeface="Times New Roman"/>
                          <a:cs typeface="Times New Roman"/>
                        </a:rPr>
                        <a:t>61,14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СНП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15.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>
                          <a:latin typeface="+mj-lt"/>
                          <a:ea typeface="Times New Roman"/>
                          <a:cs typeface="Times New Roman"/>
                        </a:rPr>
                        <a:t>72,3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>
                          <a:latin typeface="+mj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НП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 b="1">
                          <a:latin typeface="+mj-lt"/>
                          <a:ea typeface="Times New Roman"/>
                          <a:cs typeface="Times New Roman"/>
                        </a:rPr>
                        <a:t>Укупно: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 b="1">
                          <a:latin typeface="+mj-lt"/>
                          <a:ea typeface="Times New Roman"/>
                          <a:cs typeface="Times New Roman"/>
                        </a:rPr>
                        <a:t>54,58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 b="1" dirty="0">
                          <a:latin typeface="+mj-lt"/>
                          <a:ea typeface="Times New Roman"/>
                          <a:cs typeface="Times New Roman"/>
                        </a:rPr>
                        <a:t>СНП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авоугаоник 5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000" b="1" dirty="0" smtClean="0">
                <a:latin typeface="+mj-lt"/>
              </a:rPr>
              <a:t>ПРЕГЛЕД РЕЗУЛТАТА</a:t>
            </a:r>
          </a:p>
          <a:p>
            <a:pPr algn="ctr"/>
            <a:r>
              <a:rPr lang="sr-Cyrl-CS" sz="2000" b="1" dirty="0" smtClean="0">
                <a:latin typeface="+mj-lt"/>
              </a:rPr>
              <a:t> НИВОИ ПОСТИГНУЋА ПО ЗАДАЦИМА</a:t>
            </a:r>
            <a:endParaRPr lang="en-US" sz="2000" b="1" dirty="0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2438400"/>
          <a:ext cx="1676400" cy="1219200"/>
        </p:xfrm>
        <a:graphic>
          <a:graphicData uri="http://schemas.openxmlformats.org/presentationml/2006/ole">
            <p:oleObj spid="_x0000_s119810" name="Document" showAsIcon="1" r:id="rId3" imgW="914400" imgH="771480" progId="Word.Document.8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20000" y="2514600"/>
          <a:ext cx="1524000" cy="1228725"/>
        </p:xfrm>
        <a:graphic>
          <a:graphicData uri="http://schemas.openxmlformats.org/presentationml/2006/ole">
            <p:oleObj spid="_x0000_s119811" name="Document" showAsIcon="1" r:id="rId4" imgW="914400" imgH="771480" progId="Word.Document.8">
              <p:embed/>
            </p:oleObj>
          </a:graphicData>
        </a:graphic>
      </p:graphicFrame>
      <p:sp>
        <p:nvSpPr>
          <p:cNvPr id="8" name="Oval Callout 7"/>
          <p:cNvSpPr/>
          <p:nvPr/>
        </p:nvSpPr>
        <p:spPr>
          <a:xfrm>
            <a:off x="0" y="2895600"/>
            <a:ext cx="1676400" cy="762000"/>
          </a:xfrm>
          <a:prstGeom prst="wedgeEllipseCallout">
            <a:avLst>
              <a:gd name="adj1" fmla="val -7047"/>
              <a:gd name="adj2" fmla="val -7273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7543800" y="2971800"/>
            <a:ext cx="1600200" cy="685800"/>
          </a:xfrm>
          <a:prstGeom prst="wedgeEllipseCallout">
            <a:avLst>
              <a:gd name="adj1" fmla="val -3383"/>
              <a:gd name="adj2" fmla="val -846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86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>ПРОМЈЕН</a:t>
            </a:r>
            <a:r>
              <a:rPr lang="sr-Cyrl-RS" sz="2400" b="1" dirty="0" smtClean="0"/>
              <a:t>Е</a:t>
            </a:r>
            <a:r>
              <a:rPr lang="en-US" sz="2400" b="1" dirty="0" smtClean="0"/>
              <a:t> У ПРЕДЛОЖЕНОМ МОДЕРНИЗОВАНОМ </a:t>
            </a:r>
            <a:r>
              <a:rPr lang="sr-Cyrl-RS" sz="2400" b="1" dirty="0" smtClean="0"/>
              <a:t/>
            </a:r>
            <a:br>
              <a:rPr lang="sr-Cyrl-RS" sz="2400" b="1" dirty="0" smtClean="0"/>
            </a:br>
            <a:r>
              <a:rPr lang="en-US" sz="2400" b="1" dirty="0" smtClean="0"/>
              <a:t>НПП-У ЗА </a:t>
            </a:r>
            <a:r>
              <a:rPr lang="sr-Cyrl-RS" sz="2400" b="1" dirty="0" smtClean="0"/>
              <a:t>1. РАЗРЕД </a:t>
            </a:r>
            <a:r>
              <a:rPr lang="en-US" sz="2400" b="1" dirty="0" smtClean="0"/>
              <a:t>У ОДНОСУ НА ПРЕТХОДНИ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sr-Cyrl-CS" dirty="0" smtClean="0">
                <a:latin typeface="+mj-lt"/>
              </a:rPr>
              <a:t>Радна група је модернизовала наставни програм првог разред основне школе на основу праћења, анализе, приједлога и сугестија школа о недостацима у Наставном програму за први разред основне школе</a:t>
            </a:r>
            <a:r>
              <a:rPr lang="bs-Cyrl-BA" dirty="0" smtClean="0">
                <a:latin typeface="+mj-lt"/>
              </a:rPr>
              <a:t> из 2006. године</a:t>
            </a:r>
            <a:r>
              <a:rPr lang="sr-Cyrl-CS" dirty="0" smtClean="0">
                <a:latin typeface="+mj-lt"/>
              </a:rPr>
              <a:t>. </a:t>
            </a:r>
          </a:p>
          <a:p>
            <a:pPr algn="just">
              <a:buNone/>
            </a:pPr>
            <a:endParaRPr lang="sr-Cyrl-CS" sz="2400" dirty="0" smtClean="0">
              <a:latin typeface="+mj-lt"/>
            </a:endParaRPr>
          </a:p>
          <a:p>
            <a:pPr algn="just">
              <a:buNone/>
            </a:pPr>
            <a:r>
              <a:rPr lang="sr-Cyrl-CS" sz="2400" dirty="0" smtClean="0">
                <a:latin typeface="+mj-lt"/>
              </a:rPr>
              <a:t>Модренизација </a:t>
            </a:r>
            <a:r>
              <a:rPr lang="sr-Cyrl-CS" sz="2900" dirty="0" smtClean="0">
                <a:latin typeface="+mj-lt"/>
              </a:rPr>
              <a:t>НПП 1. </a:t>
            </a:r>
            <a:r>
              <a:rPr lang="sr-Cyrl-CS" sz="2400" dirty="0" smtClean="0">
                <a:latin typeface="+mj-lt"/>
              </a:rPr>
              <a:t>разреда је урађена на основу проучавања наставних програма  за први разред земаља из нашег непосредног окружења.</a:t>
            </a:r>
          </a:p>
          <a:p>
            <a:pPr algn="just">
              <a:buNone/>
            </a:pPr>
            <a:endParaRPr lang="en-US" dirty="0" smtClean="0">
              <a:latin typeface="+mj-lt"/>
            </a:endParaRPr>
          </a:p>
          <a:p>
            <a:pPr algn="just">
              <a:buNone/>
            </a:pPr>
            <a:r>
              <a:rPr lang="ru-RU" dirty="0" smtClean="0">
                <a:latin typeface="+mj-lt"/>
              </a:rPr>
              <a:t>Модернизовани НПП за 1. разред </a:t>
            </a:r>
            <a:r>
              <a:rPr lang="sr-Cyrl-CS" dirty="0" smtClean="0">
                <a:latin typeface="+mj-lt"/>
              </a:rPr>
              <a:t>садржи три </a:t>
            </a:r>
            <a:r>
              <a:rPr lang="ru-RU" dirty="0" smtClean="0">
                <a:latin typeface="+mj-lt"/>
              </a:rPr>
              <a:t>предметна подручја: </a:t>
            </a:r>
            <a:endParaRPr lang="en-US" dirty="0" smtClean="0">
              <a:latin typeface="+mj-lt"/>
            </a:endParaRPr>
          </a:p>
          <a:p>
            <a:pPr lvl="0" algn="just"/>
            <a:r>
              <a:rPr lang="ru-RU" dirty="0" smtClean="0">
                <a:latin typeface="+mj-lt"/>
              </a:rPr>
              <a:t>Моја околина, </a:t>
            </a:r>
            <a:endParaRPr lang="en-US" dirty="0" smtClean="0">
              <a:latin typeface="+mj-lt"/>
            </a:endParaRPr>
          </a:p>
          <a:p>
            <a:pPr lvl="0" algn="just"/>
            <a:r>
              <a:rPr lang="ru-RU" dirty="0" smtClean="0">
                <a:latin typeface="+mj-lt"/>
              </a:rPr>
              <a:t>Говор, изражавање, стварање,</a:t>
            </a:r>
            <a:endParaRPr lang="en-US" dirty="0" smtClean="0">
              <a:latin typeface="+mj-lt"/>
            </a:endParaRPr>
          </a:p>
          <a:p>
            <a:pPr lvl="0" algn="just"/>
            <a:r>
              <a:rPr lang="sr-Cyrl-CS" dirty="0" smtClean="0">
                <a:latin typeface="+mj-lt"/>
              </a:rPr>
              <a:t>Спорт, ритмика, музика.</a:t>
            </a:r>
            <a:endParaRPr lang="ru-RU" dirty="0" smtClean="0">
              <a:latin typeface="+mj-lt"/>
            </a:endParaRPr>
          </a:p>
          <a:p>
            <a:pPr algn="just">
              <a:buNone/>
            </a:pPr>
            <a:r>
              <a:rPr lang="ru-RU" dirty="0" smtClean="0">
                <a:latin typeface="+mj-lt"/>
              </a:rPr>
              <a:t>У оквиру  три предметна подручја су дефинисани </a:t>
            </a:r>
            <a:r>
              <a:rPr lang="ru-RU" b="1" dirty="0" smtClean="0">
                <a:latin typeface="+mj-lt"/>
              </a:rPr>
              <a:t>општи и посебни циљеви, оквирни број сати, исходи учења, садржаји програма/ појмови, корелације са другим предметним подручјима и дидактичко-методичка упутства.  </a:t>
            </a:r>
            <a:endParaRPr lang="en-US" b="1" dirty="0" smtClean="0">
              <a:latin typeface="+mj-lt"/>
            </a:endParaRPr>
          </a:p>
          <a:p>
            <a:pPr algn="just">
              <a:buNone/>
            </a:pPr>
            <a:endParaRPr lang="en-US" dirty="0" smtClean="0">
              <a:latin typeface="+mj-lt"/>
            </a:endParaRPr>
          </a:p>
          <a:p>
            <a:pPr algn="just">
              <a:buNone/>
            </a:pPr>
            <a:r>
              <a:rPr lang="sr-Cyrl-BA" dirty="0" smtClean="0">
                <a:latin typeface="+mj-lt"/>
              </a:rPr>
              <a:t>Модернизација Наставног плана и програма првог разреда је усмјерена на исходе учења и  радна група се опредијелила да </a:t>
            </a:r>
            <a:r>
              <a:rPr lang="sr-Cyrl-BA" b="1" dirty="0" smtClean="0">
                <a:latin typeface="+mj-lt"/>
              </a:rPr>
              <a:t>обједини обавезне и селективне садржаје у циљу рационализације </a:t>
            </a:r>
            <a:r>
              <a:rPr lang="sr-Cyrl-CS" b="1" dirty="0" smtClean="0">
                <a:latin typeface="+mj-lt"/>
              </a:rPr>
              <a:t>учења </a:t>
            </a:r>
            <a:r>
              <a:rPr lang="sr-Cyrl-BA" b="1" dirty="0" smtClean="0">
                <a:latin typeface="+mj-lt"/>
              </a:rPr>
              <a:t>и растерећења ученика.</a:t>
            </a:r>
          </a:p>
          <a:p>
            <a:endParaRPr lang="en-US" b="1" dirty="0" smtClean="0">
              <a:latin typeface="+mj-lt"/>
            </a:endParaRPr>
          </a:p>
          <a:p>
            <a:pPr>
              <a:buNone/>
            </a:pPr>
            <a:endParaRPr lang="sr-Cyrl-BA" sz="2800" dirty="0" smtClean="0"/>
          </a:p>
          <a:p>
            <a:endParaRPr lang="en-US" dirty="0">
              <a:latin typeface="+mj-lt"/>
            </a:endParaRPr>
          </a:p>
        </p:txBody>
      </p:sp>
      <p:pic>
        <p:nvPicPr>
          <p:cNvPr id="43009" name="Picture 1" descr="E:\SAVJETOVANJA\MATERIJALI\imagesPI1GCOQ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52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85800" y="1447800"/>
            <a:ext cx="8001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+mj-lt"/>
              </a:rPr>
              <a:t>Инспектор-просвјетни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савјетник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за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разредну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наставу</a:t>
            </a:r>
            <a:r>
              <a:rPr lang="sr-Cyrl-RS" sz="1600" dirty="0" smtClean="0">
                <a:latin typeface="+mj-lt"/>
              </a:rPr>
              <a:t>,</a:t>
            </a:r>
            <a:r>
              <a:rPr lang="sr-Cyrl-CS" sz="1600" dirty="0" smtClean="0">
                <a:latin typeface="+mj-lt"/>
              </a:rPr>
              <a:t> мр Славица Видаковић</a:t>
            </a:r>
            <a:endParaRPr lang="en-US" sz="1600" dirty="0" smtClean="0">
              <a:latin typeface="+mj-lt"/>
            </a:endParaRPr>
          </a:p>
          <a:p>
            <a:r>
              <a:rPr lang="sr-Cyrl-R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71600"/>
            <a:ext cx="9144000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КВАЛИТАТИВНА </a:t>
            </a:r>
            <a:r>
              <a:rPr lang="sr-Cyrl-RS" sz="4000" b="1" dirty="0" smtClean="0">
                <a:latin typeface="+mj-lt"/>
                <a:ea typeface="Times New Roman" pitchFamily="18" charset="0"/>
                <a:cs typeface="Arial" pitchFamily="34" charset="0"/>
              </a:rPr>
              <a:t>А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НАЛИЗА </a:t>
            </a:r>
            <a:endParaRPr lang="sr-Cyrl-RS" sz="4000" b="1" dirty="0" smtClean="0">
              <a:solidFill>
                <a:schemeClr val="tx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показује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да</a:t>
            </a:r>
            <a:r>
              <a:rPr lang="sr-Cyrl-RS" sz="40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 су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ученици</a:t>
            </a:r>
            <a:r>
              <a:rPr lang="sr-Cyrl-RS" sz="4000" b="1" dirty="0" smtClean="0">
                <a:latin typeface="+mj-lt"/>
                <a:ea typeface="Times New Roman" pitchFamily="18" charset="0"/>
                <a:cs typeface="Arial" pitchFamily="34" charset="0"/>
              </a:rPr>
              <a:t> оставрили:</a:t>
            </a:r>
            <a:endParaRPr lang="en-US" sz="4000" dirty="0">
              <a:latin typeface="+mj-lt"/>
            </a:endParaRPr>
          </a:p>
        </p:txBody>
      </p:sp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381000" y="2743200"/>
            <a:ext cx="8534400" cy="23698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8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СРЕДЊИ НИВО ПОСТИГНУЋА, у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7 или 46,46%</a:t>
            </a:r>
            <a:r>
              <a:rPr kumimoji="0" lang="sr-Cyrl-C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sr-Cyrl-CS" sz="28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задатака, </a:t>
            </a:r>
            <a:endParaRPr kumimoji="0" lang="sr-Cyrl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8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ВИСОКИ НИВО ПОСТИГНУЋА 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 2 или 13,33% задатака </a:t>
            </a:r>
            <a:r>
              <a:rPr lang="sr-Cyrl-CS" sz="28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НИСКИ НИВО ПОСТИГНУЋА у 1 или 6,66%</a:t>
            </a:r>
            <a:r>
              <a:rPr lang="sr-Cyrl-RS" sz="28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 задатака 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НЕЗАДОВОЉАВАЈУЋИ НИВО</a:t>
            </a:r>
            <a:r>
              <a:rPr kumimoji="0" lang="sr-Cyrl-C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 5 или 33,33% задатака.</a:t>
            </a: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</p:nvPr>
        </p:nvGraphicFramePr>
        <p:xfrm>
          <a:off x="533400" y="2362200"/>
          <a:ext cx="7924800" cy="3417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109"/>
                <a:gridCol w="796787"/>
                <a:gridCol w="1153104"/>
                <a:gridCol w="5257800"/>
              </a:tblGrid>
              <a:tr h="99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Ранг 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Ред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. бр.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зад. 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ИСХОДИ УЧЕЊА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ИЗ НАСТАВНИХ САДРЖАЈА 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38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Times New Roman"/>
                          <a:cs typeface="Times New Roman"/>
                        </a:rPr>
                        <a:t>1.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 b="1" dirty="0">
                          <a:latin typeface="+mj-lt"/>
                          <a:ea typeface="Times New Roman"/>
                          <a:cs typeface="Times New Roman"/>
                        </a:rPr>
                        <a:t>82,09</a:t>
                      </a:r>
                      <a:endParaRPr lang="en-US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 b="1">
                          <a:latin typeface="+mj-lt"/>
                          <a:ea typeface="Times New Roman"/>
                          <a:cs typeface="Times New Roman"/>
                        </a:rPr>
                        <a:t>1.</a:t>
                      </a:r>
                      <a:endParaRPr lang="en-US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s-Cyrl-BA" sz="2800" b="1" dirty="0">
                          <a:latin typeface="+mj-lt"/>
                          <a:ea typeface="Times New Roman"/>
                          <a:cs typeface="Times New Roman"/>
                        </a:rPr>
                        <a:t>познавање и разликовање појмова строфа и стих</a:t>
                      </a:r>
                      <a:endParaRPr lang="en-US" sz="2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8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 b="0" dirty="0">
                          <a:latin typeface="+mj-lt"/>
                          <a:ea typeface="Times New Roman"/>
                          <a:cs typeface="Times New Roman"/>
                        </a:rPr>
                        <a:t>76,24</a:t>
                      </a:r>
                      <a:endParaRPr lang="en-US" sz="20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 b="0" dirty="0">
                          <a:latin typeface="+mj-lt"/>
                          <a:ea typeface="Times New Roman"/>
                          <a:cs typeface="Times New Roman"/>
                        </a:rPr>
                        <a:t>4.</a:t>
                      </a:r>
                      <a:endParaRPr lang="en-US" sz="20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s-Cyrl-BA" sz="2800" b="0" dirty="0">
                          <a:latin typeface="+mj-lt"/>
                          <a:ea typeface="Times New Roman"/>
                          <a:cs typeface="Times New Roman"/>
                        </a:rPr>
                        <a:t>дефиниције басне тј. разумијевање појма</a:t>
                      </a:r>
                      <a:r>
                        <a:rPr lang="sr-Cyrl-CS" sz="2800" b="0" dirty="0">
                          <a:latin typeface="+mj-lt"/>
                          <a:ea typeface="Times New Roman"/>
                          <a:cs typeface="Times New Roman"/>
                        </a:rPr>
                        <a:t> басна</a:t>
                      </a:r>
                      <a:endParaRPr lang="en-US" sz="28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авоугаоник 5"/>
          <p:cNvSpPr>
            <a:spLocks noGrp="1"/>
          </p:cNvSpPr>
          <p:nvPr>
            <p:ph type="title"/>
          </p:nvPr>
        </p:nvSpPr>
        <p:spPr>
          <a:xfrm>
            <a:off x="533400" y="1377554"/>
            <a:ext cx="7924800" cy="10310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ЗАДАЦИ РИЈЕШЕНИ НА </a:t>
            </a:r>
            <a:br>
              <a:rPr lang="ru-RU" sz="3200" b="1" dirty="0" smtClean="0">
                <a:latin typeface="+mj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ВИСОКОМ НИВО ПОСТИГНУЋА </a:t>
            </a:r>
            <a:endParaRPr lang="en-US" sz="32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006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endParaRPr lang="en-US" sz="2000" dirty="0" smtClean="0"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4800"/>
            <a:ext cx="9144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800" b="1" dirty="0" smtClean="0">
                <a:latin typeface="+mj-lt"/>
              </a:rPr>
              <a:t>ПРЕГЛЕД РЕЗУЛТАТА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</p:nvPr>
        </p:nvGraphicFramePr>
        <p:xfrm>
          <a:off x="0" y="1066800"/>
          <a:ext cx="91440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0"/>
                <a:gridCol w="952500"/>
                <a:gridCol w="933450"/>
                <a:gridCol w="6400800"/>
              </a:tblGrid>
              <a:tr h="1170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24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Ранг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24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%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Ред. бр. зад. 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24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ИСХОДИ УЧЕЊА ИЗ НАСТАВНИХ САДРЖАЈА </a:t>
                      </a:r>
                      <a:endParaRPr kumimoji="0" lang="en-US" sz="2400" b="1" kern="12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0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1.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 b="1" dirty="0">
                          <a:latin typeface="+mj-lt"/>
                          <a:ea typeface="Times New Roman"/>
                          <a:cs typeface="Times New Roman"/>
                        </a:rPr>
                        <a:t>72,3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15.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s-Cyrl-BA" sz="2400" b="1" dirty="0">
                          <a:latin typeface="+mj-lt"/>
                          <a:ea typeface="Times New Roman"/>
                          <a:cs typeface="Times New Roman"/>
                        </a:rPr>
                        <a:t>писање великог слова и интерпункцијских </a:t>
                      </a:r>
                      <a:r>
                        <a:rPr lang="bs-Cyrl-BA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знакова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dirty="0" smtClean="0">
                          <a:latin typeface="+mj-lt"/>
                          <a:ea typeface="Times New Roman"/>
                          <a:cs typeface="Times New Roman"/>
                        </a:rPr>
                        <a:t>2.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sr-Cyrl-CS" sz="2000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62,95</a:t>
                      </a:r>
                      <a:r>
                        <a:rPr kumimoji="0" lang="en-US" sz="2000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lang="en-US" sz="2000" u="sng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sr-Cyrl-RS" sz="2000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10.</a:t>
                      </a:r>
                      <a:endParaRPr lang="en-US" sz="2000" u="sng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000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у</a:t>
                      </a:r>
                      <a:r>
                        <a:rPr kumimoji="0" lang="en-US" sz="2000" u="sng" kern="1200" dirty="0" err="1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очава</a:t>
                      </a:r>
                      <a:r>
                        <a:rPr kumimoji="0" lang="sr-Cyrl-RS" sz="2000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ње</a:t>
                      </a:r>
                      <a:r>
                        <a:rPr kumimoji="0" lang="sr-Cyrl-RS" sz="2000" u="sng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u="sng" kern="1200" dirty="0" err="1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главн</a:t>
                      </a:r>
                      <a:r>
                        <a:rPr kumimoji="0" lang="sr-Cyrl-RS" sz="2000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их</a:t>
                      </a:r>
                      <a:r>
                        <a:rPr kumimoji="0" lang="en-US" sz="2000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u="sng" kern="1200" dirty="0" err="1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реченичк</a:t>
                      </a:r>
                      <a:r>
                        <a:rPr kumimoji="0" lang="sr-Cyrl-RS" sz="2000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их</a:t>
                      </a:r>
                      <a:r>
                        <a:rPr kumimoji="0" lang="en-US" sz="2000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u="sng" kern="1200" dirty="0" err="1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дијелов</a:t>
                      </a:r>
                      <a:r>
                        <a:rPr kumimoji="0" lang="sr-Cyrl-RS" sz="2000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а</a:t>
                      </a:r>
                      <a:r>
                        <a:rPr kumimoji="0" lang="en-US" sz="2000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u="sng" kern="1200" dirty="0" err="1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субјект</a:t>
                      </a:r>
                      <a:r>
                        <a:rPr kumimoji="0" lang="sr-Cyrl-RS" sz="2000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а</a:t>
                      </a:r>
                      <a:r>
                        <a:rPr kumimoji="0" lang="en-US" sz="2000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и </a:t>
                      </a:r>
                      <a:r>
                        <a:rPr kumimoji="0" lang="en-US" sz="2000" u="sng" kern="1200" dirty="0" err="1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предикат</a:t>
                      </a:r>
                      <a:r>
                        <a:rPr kumimoji="0" lang="sr-Cyrl-RS" sz="2000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а</a:t>
                      </a:r>
                    </a:p>
                  </a:txBody>
                  <a:tcPr marL="68580" marR="68580" marT="0" marB="0"/>
                </a:tc>
              </a:tr>
              <a:tr h="485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dirty="0" smtClean="0">
                          <a:latin typeface="+mj-lt"/>
                          <a:ea typeface="Times New Roman"/>
                          <a:cs typeface="Times New Roman"/>
                        </a:rPr>
                        <a:t>3.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60,71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sr-Cyrl-R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5.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bs-Cyrl-BA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одређивање ријечи супротног значења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dirty="0" smtClean="0">
                          <a:latin typeface="+mj-lt"/>
                          <a:ea typeface="Times New Roman"/>
                          <a:cs typeface="Times New Roman"/>
                        </a:rPr>
                        <a:t>4.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r-Cyrl-C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60,02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13.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lang="en-US" sz="20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sr-Cyrl-C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</a:t>
                      </a:r>
                      <a:r>
                        <a:rPr kumimoji="0" lang="bs-Cyrl-BA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римјена правописних правила, писање ријечце </a:t>
                      </a:r>
                      <a:r>
                        <a:rPr kumimoji="0" lang="sr-Cyrl-C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„не“</a:t>
                      </a:r>
                      <a:r>
                        <a:rPr kumimoji="0" lang="bs-Cyrl-BA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уз глаголе, именице и придјеве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019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+mj-lt"/>
                        </a:rPr>
                        <a:t>5.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r-Cyrl-C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61,14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14.</a:t>
                      </a:r>
                      <a:endParaRPr lang="en-US" sz="20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писање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скраћеница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95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dirty="0" smtClean="0">
                          <a:latin typeface="+mj-lt"/>
                          <a:ea typeface="Times New Roman"/>
                          <a:cs typeface="Times New Roman"/>
                        </a:rPr>
                        <a:t>6.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sr-Cyrl-C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57,83</a:t>
                      </a:r>
                      <a:r>
                        <a:rPr kumimoji="0" lang="sr-Cyrl-R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sr-Cyrl-R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9.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препозна</a:t>
                      </a:r>
                      <a:r>
                        <a:rPr kumimoji="0" lang="sr-Cyrl-C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вања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лиц</a:t>
                      </a:r>
                      <a:r>
                        <a:rPr kumimoji="0" lang="sr-Cyrl-R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а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и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број</a:t>
                      </a:r>
                      <a:r>
                        <a:rPr kumimoji="0" lang="sr-Cyrl-C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а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глагола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5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b="1" dirty="0" smtClean="0">
                          <a:latin typeface="+mj-lt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56,46</a:t>
                      </a:r>
                      <a:r>
                        <a:rPr kumimoji="0" lang="sr-Cyrl-RS" sz="2000" b="1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lang="sr-Cyrl-RS" sz="2000" b="1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sr-Cyrl-RS" sz="2000" b="1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7.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lang="en-US" sz="2000" b="1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0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разликовање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реченица по значењу и  облику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000" b="1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односе на садржаје које ученици усвајају и у ранијим разредима, те је за очекивати да их већина ученика у петом разреду</a:t>
                      </a:r>
                      <a:r>
                        <a:rPr kumimoji="0" lang="en-US" sz="2000" b="1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1" u="sng" kern="1200" dirty="0" err="1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зна</a:t>
                      </a:r>
                      <a:r>
                        <a:rPr kumimoji="0" lang="ru-RU" sz="2000" b="1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r>
                        <a:rPr kumimoji="0" lang="en-US" sz="2000" b="1" u="sng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lang="en-US" sz="2000" b="1" u="sng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авоугаоник 5"/>
          <p:cNvSpPr>
            <a:spLocks noGrp="1"/>
          </p:cNvSpPr>
          <p:nvPr>
            <p:ph type="title"/>
          </p:nvPr>
        </p:nvSpPr>
        <p:spPr>
          <a:xfrm>
            <a:off x="0" y="553997"/>
            <a:ext cx="9144000" cy="477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ЗАДАЦИ РИЈЕШЕНИ  НА СРЕДЊЕМ  НИВОУ ПОСТИГНУЋА</a:t>
            </a:r>
            <a:endParaRPr lang="en-US" sz="28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800" b="1" dirty="0" smtClean="0">
                <a:latin typeface="+mj-lt"/>
              </a:rPr>
              <a:t>ПРЕГЛЕД РЕЗУЛТАТА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</p:nvPr>
        </p:nvGraphicFramePr>
        <p:xfrm>
          <a:off x="381000" y="2743200"/>
          <a:ext cx="8458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956"/>
                <a:gridCol w="881063"/>
                <a:gridCol w="1057275"/>
                <a:gridCol w="5726906"/>
              </a:tblGrid>
              <a:tr h="838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6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Cyrl-RS" sz="16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Ранг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6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Cyrl-RS" sz="16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%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Ред. бр.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зад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. 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24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ИСХОДИ УЧЕЊА ИЗ НАСТАВНИХ САДРЖАЈА 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r-Cyrl-CS" sz="2000" b="1" dirty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sr-Latn-C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44,</a:t>
                      </a:r>
                      <a:r>
                        <a:rPr kumimoji="0" lang="sr-Cyrl-C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lang="en-US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 b="1" dirty="0" smtClean="0">
                          <a:latin typeface="+mj-lt"/>
                          <a:ea typeface="Times New Roman"/>
                          <a:cs typeface="Times New Roman"/>
                        </a:rPr>
                        <a:t>12.</a:t>
                      </a:r>
                      <a:endParaRPr lang="en-US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s-Cyrl-BA" sz="2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управн</a:t>
                      </a:r>
                      <a:r>
                        <a:rPr kumimoji="0" lang="sr-Cyrl-CS" sz="2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и</a:t>
                      </a:r>
                      <a:r>
                        <a:rPr kumimoji="0" lang="bs-Cyrl-BA" sz="2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говор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" y="51816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s-Cyrl-BA" sz="2000" dirty="0" smtClean="0">
                <a:solidFill>
                  <a:schemeClr val="dk1"/>
                </a:solidFill>
                <a:latin typeface="+mj-lt"/>
              </a:rPr>
              <a:t>Ученици су показали велику несигурност када је у питању претварење неуправног у управни говор, те исправно записивање три облика управног говора</a:t>
            </a:r>
            <a:r>
              <a:rPr lang="en-US" dirty="0" smtClean="0">
                <a:solidFill>
                  <a:schemeClr val="dk1"/>
                </a:solidFill>
                <a:latin typeface="+mj-lt"/>
                <a:cs typeface="Times New Roman"/>
              </a:rPr>
              <a:t>.</a:t>
            </a:r>
            <a:endParaRPr lang="en-US" dirty="0" smtClean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752600"/>
            <a:ext cx="8458200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b="1" dirty="0" smtClean="0">
              <a:latin typeface="+mj-lt"/>
            </a:endParaRPr>
          </a:p>
          <a:p>
            <a:pPr algn="ctr"/>
            <a:r>
              <a:rPr lang="ru-RU" sz="2800" b="1" dirty="0" smtClean="0">
                <a:latin typeface="+mj-lt"/>
              </a:rPr>
              <a:t>ЗАДАЦИ РИЈЕШЕНИ </a:t>
            </a:r>
            <a:r>
              <a:rPr lang="ru-RU" sz="2800" b="1" dirty="0" smtClean="0">
                <a:latin typeface="+mj-lt"/>
                <a:ea typeface="Times New Roman"/>
                <a:cs typeface="Times New Roman"/>
              </a:rPr>
              <a:t>НА НИСКОМ  НИВО ПОСТИГНУЋА </a:t>
            </a:r>
            <a:br>
              <a:rPr lang="ru-RU" sz="2800" b="1" dirty="0" smtClean="0">
                <a:latin typeface="+mj-lt"/>
                <a:ea typeface="Times New Roman"/>
                <a:cs typeface="Times New Roman"/>
              </a:rPr>
            </a:br>
            <a:endParaRPr lang="en-US" sz="28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28600"/>
            <a:ext cx="9144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800" b="1" dirty="0" smtClean="0">
                <a:latin typeface="+mj-lt"/>
              </a:rPr>
              <a:t>ПРЕГЛЕД РЕЗУЛТАТА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</p:nvPr>
        </p:nvGraphicFramePr>
        <p:xfrm>
          <a:off x="2" y="1524000"/>
          <a:ext cx="9143998" cy="3787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0"/>
                <a:gridCol w="952499"/>
                <a:gridCol w="1143000"/>
                <a:gridCol w="6191249"/>
              </a:tblGrid>
              <a:tr h="926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24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Ранг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24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%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Ред. бр. зад. 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24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ИСХОДИ УЧЕЊА ИЗ НАСТАВНИХ САДРЖАЈА </a:t>
                      </a:r>
                      <a:endParaRPr kumimoji="0" lang="en-US" sz="2400" b="1" kern="12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7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1.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latin typeface="+mj-lt"/>
                          <a:ea typeface="Times New Roman"/>
                          <a:cs typeface="Times New Roman"/>
                        </a:rPr>
                        <a:t>41,14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>
                          <a:latin typeface="+mj-lt"/>
                          <a:ea typeface="Times New Roman"/>
                          <a:cs typeface="Times New Roman"/>
                        </a:rPr>
                        <a:t>8.</a:t>
                      </a:r>
                      <a:endParaRPr lang="en-US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Times New Roman"/>
                          <a:cs typeface="Times New Roman"/>
                        </a:rPr>
                        <a:t> уочавање врсте  и придруживање  једног од понуђених придјева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7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2.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sr-Cyrl-CS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40,05</a:t>
                      </a:r>
                      <a:r>
                        <a:rPr kumimoji="0" lang="bs-Cyrl-BA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% 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dirty="0" smtClean="0">
                          <a:latin typeface="+mj-lt"/>
                          <a:ea typeface="Times New Roman"/>
                          <a:cs typeface="Times New Roman"/>
                        </a:rPr>
                        <a:t>6.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bs-Cyrl-BA" sz="2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примјену знања из граматике, тј. извођење придјева од именица и глагола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sr-Cyrl-CS" sz="2000" dirty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latin typeface="+mj-lt"/>
                          <a:ea typeface="Times New Roman"/>
                          <a:cs typeface="Times New Roman"/>
                        </a:rPr>
                        <a:t>35,31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 dirty="0">
                          <a:latin typeface="+mj-lt"/>
                          <a:ea typeface="Times New Roman"/>
                          <a:cs typeface="Times New Roman"/>
                        </a:rPr>
                        <a:t>2.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s-Cyrl-BA" sz="2400" dirty="0">
                          <a:latin typeface="+mj-lt"/>
                          <a:ea typeface="Times New Roman"/>
                          <a:cs typeface="Times New Roman"/>
                        </a:rPr>
                        <a:t>анализу ликова у књижевном тексту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4.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latin typeface="+mj-lt"/>
                          <a:ea typeface="Times New Roman"/>
                          <a:cs typeface="Times New Roman"/>
                        </a:rPr>
                        <a:t>29,39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000" dirty="0">
                          <a:latin typeface="+mj-lt"/>
                          <a:ea typeface="Times New Roman"/>
                          <a:cs typeface="Times New Roman"/>
                        </a:rPr>
                        <a:t>3.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Times New Roman"/>
                          <a:cs typeface="Times New Roman"/>
                        </a:rPr>
                        <a:t>разумијевање књижевног текста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5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sr-Cyrl-CS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27,06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sr-Cyrl-CS" sz="2400" b="1" dirty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j-lt"/>
                          <a:ea typeface="Times New Roman"/>
                          <a:cs typeface="Times New Roman"/>
                        </a:rPr>
                        <a:t>глаголи </a:t>
                      </a:r>
                      <a:r>
                        <a:rPr lang="ru-RU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времена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авоугаоник 5"/>
          <p:cNvSpPr>
            <a:spLocks noGrp="1"/>
          </p:cNvSpPr>
          <p:nvPr>
            <p:ph type="title"/>
          </p:nvPr>
        </p:nvSpPr>
        <p:spPr>
          <a:xfrm>
            <a:off x="0" y="492443"/>
            <a:ext cx="9144000" cy="10310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ЗАДАЦИ РИЈЕШЕНИ 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НА </a:t>
            </a:r>
            <a:br>
              <a:rPr lang="ru-RU" sz="3200" b="1" dirty="0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НЕЗАДОВОЉАВАЈУЋЕМ НИВО ПОСТИГНУЋА </a:t>
            </a:r>
            <a:endParaRPr lang="en-US" sz="3200" b="1" dirty="0">
              <a:latin typeface="+mj-lt"/>
            </a:endParaRPr>
          </a:p>
        </p:txBody>
      </p:sp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685800" y="5470267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Исход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учења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који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односи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способност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уочавања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правилног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писања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глагола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садашњем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прошлом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будућем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времену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већина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ученика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није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остварила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800" b="1" dirty="0" smtClean="0">
                <a:latin typeface="+mj-lt"/>
              </a:rPr>
              <a:t>ПРЕГЛЕД РЕЗУЛТАТА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0" y="640913"/>
            <a:ext cx="9144000" cy="62170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74663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	Српски језик је кључна основа писмености и истовремено фундаментална основа</a:t>
            </a:r>
            <a:r>
              <a:rPr lang="sr-Cyrl-RS" sz="2000" dirty="0" smtClean="0">
                <a:latin typeface="+mj-lt"/>
                <a:cs typeface="Arial" pitchFamily="34" charset="0"/>
              </a:rPr>
              <a:t>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успјешности у свим другим предметима.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</a:pPr>
            <a:r>
              <a:rPr lang="sr-Cyrl-CS" sz="2000" dirty="0" smtClean="0">
                <a:latin typeface="+mj-lt"/>
              </a:rPr>
              <a:t>	На екстерној провјери из српског језика ученици су остварили </a:t>
            </a:r>
            <a:r>
              <a:rPr lang="sr-Cyrl-CS" sz="2000" b="1" dirty="0" smtClean="0">
                <a:latin typeface="+mj-lt"/>
                <a:ea typeface="Times New Roman" pitchFamily="18" charset="0"/>
                <a:cs typeface="Arial" pitchFamily="34" charset="0"/>
              </a:rPr>
              <a:t>СРЕДЊИ</a:t>
            </a:r>
            <a:r>
              <a:rPr lang="sr-Cyrl-CS" sz="20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+mj-lt"/>
              </a:rPr>
              <a:t>НИВО ПОСТИГНУЋА </a:t>
            </a:r>
            <a:r>
              <a:rPr lang="ru-RU" sz="2000" dirty="0" smtClean="0">
                <a:latin typeface="+mj-lt"/>
              </a:rPr>
              <a:t>или </a:t>
            </a:r>
            <a:r>
              <a:rPr lang="sr-Latn-CS" sz="2000" b="1" dirty="0" smtClean="0">
                <a:latin typeface="+mj-lt"/>
                <a:ea typeface="Times New Roman" pitchFamily="18" charset="0"/>
                <a:cs typeface="Arial" pitchFamily="34" charset="0"/>
              </a:rPr>
              <a:t>54,58</a:t>
            </a:r>
            <a:r>
              <a:rPr lang="sr-Cyrl-CS" sz="2000" dirty="0" smtClean="0">
                <a:latin typeface="+mj-lt"/>
                <a:ea typeface="Times New Roman" pitchFamily="18" charset="0"/>
                <a:cs typeface="Arial" pitchFamily="34" charset="0"/>
              </a:rPr>
              <a:t>% </a:t>
            </a:r>
            <a:r>
              <a:rPr lang="sr-Cyrl-CS" sz="2000" dirty="0" smtClean="0">
                <a:latin typeface="+mj-lt"/>
              </a:rPr>
              <a:t>остварености </a:t>
            </a:r>
            <a:r>
              <a:rPr lang="sr-Cyrl-CS" sz="2000" b="1" dirty="0" smtClean="0">
                <a:latin typeface="+mj-lt"/>
              </a:rPr>
              <a:t>ИСХОДА УЧЕЊА </a:t>
            </a:r>
            <a:r>
              <a:rPr lang="sr-Cyrl-CS" sz="2000" dirty="0" smtClean="0">
                <a:latin typeface="+mj-lt"/>
              </a:rPr>
              <a:t>који су предвиђени актуелним  НПП-ом.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Просјечна оцјена,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коју су ученици остварили приликом израде задатака објективног типа</a:t>
            </a:r>
            <a:r>
              <a:rPr lang="sr-Cyrl-CS" sz="20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sr-Cyrl-CS" sz="2000" b="1" dirty="0" smtClean="0">
                <a:latin typeface="+mj-lt"/>
                <a:ea typeface="Times New Roman" pitchFamily="18" charset="0"/>
                <a:cs typeface="Arial" pitchFamily="34" charset="0"/>
              </a:rPr>
              <a:t>(2,83)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мања је за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1,04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од просјечне оцјене из српског језика коју су ученици имали на крају првог полугодишта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(3,87).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sr-Cyrl-C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Анализом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просјечних оцјена увиђамо значајнија одступања у великом броју случајева. Разлике просјечних оцјена на нивоу појединих одјељења, крећу </a:t>
            </a:r>
            <a:r>
              <a:rPr lang="sr-Cyrl-CS" sz="2000" b="1" dirty="0" smtClean="0">
                <a:latin typeface="+mj-lt"/>
                <a:ea typeface="Times New Roman" pitchFamily="18" charset="0"/>
                <a:cs typeface="Arial" pitchFamily="34" charset="0"/>
              </a:rPr>
              <a:t>се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од занемарљивих 0,03 до необјашњивих 4,20 што упућују на  неусклађеност оцјена и стварног постигнућа ученика.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74663" algn="l"/>
              </a:tabLst>
            </a:pPr>
            <a:r>
              <a:rPr lang="sr-Cyrl-CS" sz="2000" dirty="0" smtClean="0">
                <a:latin typeface="+mj-lt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Једно одјељење </a:t>
            </a:r>
            <a:r>
              <a:rPr kumimoji="0" lang="sr-Cyrl-C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је имало за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0,11 већу оцјену </a:t>
            </a:r>
            <a:r>
              <a:rPr kumimoji="0" lang="sr-Cyrl-C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 задацима објективног типа 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исто једно одјељење је имало исте оцјене  на задацима објективног типа и оцјене из српског језика  на крају првог шолугодишта.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74663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sr-Cyrl-C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Анализом остварених постигнућа уочавамо да су ученици успјешнији били у рјешавању задатака препознавања и чињеничног знања, а мање успјешни у задацима којим се тражило разумијевање, схватање, логичко закључивање и примјена наученог.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4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8100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3200" b="1" dirty="0" smtClean="0">
                <a:latin typeface="+mj-lt"/>
                <a:ea typeface="Times New Roman" pitchFamily="18" charset="0"/>
                <a:cs typeface="Arial" pitchFamily="34" charset="0"/>
              </a:rPr>
              <a:t>ЗАКЉУЧАК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686800" cy="3459162"/>
          </a:xfrm>
        </p:spPr>
        <p:txBody>
          <a:bodyPr>
            <a:normAutofit/>
          </a:bodyPr>
          <a:lstStyle/>
          <a:p>
            <a:pPr lvl="0" algn="ctr"/>
            <a:r>
              <a:rPr lang="sr-Cyrl-CS" sz="4400" dirty="0" smtClean="0"/>
              <a:t>Екстерна провјера постигнућа ученика 5. разреда из математике </a:t>
            </a:r>
            <a:br>
              <a:rPr lang="sr-Cyrl-CS" sz="4400" dirty="0" smtClean="0"/>
            </a:br>
            <a:r>
              <a:rPr lang="sr-Latn-CS" sz="4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04</a:t>
            </a:r>
            <a:r>
              <a:rPr lang="ru-RU" sz="4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. </a:t>
            </a:r>
            <a:r>
              <a:rPr lang="sr-Cyrl-CS" sz="4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јуна</a:t>
            </a:r>
            <a:r>
              <a:rPr lang="ru-RU" sz="4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20</a:t>
            </a:r>
            <a:r>
              <a:rPr lang="en-US" sz="4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1</a:t>
            </a:r>
            <a:r>
              <a:rPr lang="sr-Cyrl-CS" sz="4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4</a:t>
            </a:r>
            <a:r>
              <a:rPr lang="ru-RU" sz="44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. године </a:t>
            </a:r>
            <a:r>
              <a:rPr lang="en-US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600200" y="3962400"/>
            <a:ext cx="335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19600" algn="l"/>
              </a:tabLst>
            </a:pPr>
            <a:r>
              <a:rPr lang="sr-Cyrl-CS" sz="1600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Табела1.</a:t>
            </a:r>
            <a:r>
              <a:rPr lang="sr-Cyrl-CS" sz="1600" b="1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  Узорак ученика</a:t>
            </a:r>
            <a:r>
              <a:rPr lang="sr-Cyrl-CS" sz="1600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en-US" sz="1600" dirty="0" smtClean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4419600"/>
          <a:ext cx="5410199" cy="10756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93496"/>
                <a:gridCol w="1514855"/>
                <a:gridCol w="635433"/>
                <a:gridCol w="1113865"/>
                <a:gridCol w="1352550"/>
              </a:tblGrid>
              <a:tr h="290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00"/>
                          </a:solidFill>
                          <a:effectLst/>
                        </a:rPr>
                        <a:t>Разред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00"/>
                          </a:solidFill>
                          <a:effectLst/>
                        </a:rPr>
                        <a:t>Предмет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00"/>
                          </a:solidFill>
                          <a:effectLst/>
                        </a:rPr>
                        <a:t>Број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sr-Cyrl-CS" sz="1200" b="1" dirty="0">
                          <a:solidFill>
                            <a:srgbClr val="FFFF00"/>
                          </a:solidFill>
                          <a:effectLst/>
                        </a:rPr>
                        <a:t>школа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00"/>
                          </a:solidFill>
                          <a:effectLst/>
                        </a:rPr>
                        <a:t>Број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sr-Cyrl-CS" sz="1200" b="1" dirty="0">
                          <a:solidFill>
                            <a:srgbClr val="FFFF00"/>
                          </a:solidFill>
                          <a:effectLst/>
                        </a:rPr>
                        <a:t>одјељења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 b="1" dirty="0">
                          <a:solidFill>
                            <a:srgbClr val="FFFF00"/>
                          </a:solidFill>
                          <a:effectLst/>
                        </a:rPr>
                        <a:t>Укупан број ученика у узорку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V</a:t>
                      </a:r>
                      <a:endParaRPr lang="en-US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BA" sz="1400" dirty="0">
                          <a:solidFill>
                            <a:srgbClr val="FFFF00"/>
                          </a:solidFill>
                        </a:rPr>
                        <a:t>МАТЕМАТИКА</a:t>
                      </a:r>
                      <a:endParaRPr lang="en-US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400" dirty="0">
                          <a:solidFill>
                            <a:srgbClr val="FFFF00"/>
                          </a:solidFill>
                        </a:rPr>
                        <a:t>31</a:t>
                      </a:r>
                      <a:endParaRPr lang="en-US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122</a:t>
                      </a:r>
                      <a:endParaRPr lang="en-US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400" dirty="0">
                          <a:solidFill>
                            <a:srgbClr val="FFFF00"/>
                          </a:solidFill>
                        </a:rPr>
                        <a:t>1 </a:t>
                      </a:r>
                      <a:r>
                        <a:rPr lang="sr-Cyrl-BA" sz="1400" dirty="0">
                          <a:solidFill>
                            <a:srgbClr val="FFFF00"/>
                          </a:solidFill>
                        </a:rPr>
                        <a:t>287</a:t>
                      </a:r>
                      <a:endParaRPr lang="en-US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pPr algn="l" eaLnBrk="1" hangingPunct="1"/>
            <a:r>
              <a:rPr lang="sr-Latn-CS" sz="2800" dirty="0" smtClean="0"/>
              <a:t>1. </a:t>
            </a:r>
            <a:r>
              <a:rPr lang="sr-Latn-CS" sz="3200" dirty="0" smtClean="0"/>
              <a:t>Којом цифром су означене десетице, стотине и јединице у броју 409?</a:t>
            </a:r>
            <a:r>
              <a:rPr lang="sr-Latn-CS" sz="4000" dirty="0" smtClean="0"/>
              <a:t> 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676400" y="3124200"/>
          <a:ext cx="5181600" cy="3733800"/>
        </p:xfrm>
        <a:graphic>
          <a:graphicData uri="http://schemas.openxmlformats.org/presentationml/2006/ole">
            <p:oleObj spid="_x0000_s135170" name="Chart" r:id="rId3" imgW="6096000" imgH="4067062" progId="MSGraph.Chart.8">
              <p:embed followColorScheme="full"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+mj-lt"/>
              </a:rPr>
              <a:t>Остварени резултати на НЗОТ</a:t>
            </a:r>
          </a:p>
          <a:p>
            <a:pPr algn="ctr"/>
            <a:r>
              <a:rPr lang="sr-Cyrl-RS" sz="3600" dirty="0" smtClean="0">
                <a:latin typeface="+mj-lt"/>
              </a:rPr>
              <a:t> из </a:t>
            </a:r>
          </a:p>
          <a:p>
            <a:pPr algn="ctr"/>
            <a:r>
              <a:rPr lang="sr-Cyrl-RS" sz="3600" dirty="0" smtClean="0">
                <a:latin typeface="+mj-lt"/>
              </a:rPr>
              <a:t>МАТЕМАТИКЕ</a:t>
            </a:r>
            <a:r>
              <a:rPr lang="sr-Cyrl-RS" dirty="0" smtClean="0"/>
              <a:t>  </a:t>
            </a:r>
            <a:endParaRPr lang="en-US" dirty="0"/>
          </a:p>
        </p:txBody>
      </p:sp>
      <p:pic>
        <p:nvPicPr>
          <p:cNvPr id="59395" name="Picture 3" descr="E:\SAVJETOVANJA\MATERIJALI\imagesL0GQEZ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33400"/>
            <a:ext cx="1295400" cy="1066800"/>
          </a:xfrm>
          <a:prstGeom prst="rect">
            <a:avLst/>
          </a:prstGeom>
          <a:noFill/>
        </p:spPr>
      </p:pic>
      <p:pic>
        <p:nvPicPr>
          <p:cNvPr id="6" name="Picture 3" descr="E:\SAVJETOVANJA\MATERIJALI\imagesL0GQEZ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52400"/>
            <a:ext cx="1295400" cy="1066800"/>
          </a:xfrm>
          <a:prstGeom prst="rect">
            <a:avLst/>
          </a:prstGeom>
          <a:noFill/>
        </p:spPr>
      </p:pic>
      <p:pic>
        <p:nvPicPr>
          <p:cNvPr id="7" name="Picture 3" descr="E:\SAVJETOVANJA\MATERIJALI\imagesL0GQEZ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143000"/>
            <a:ext cx="12954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/>
          <a:lstStyle/>
          <a:p>
            <a:pPr algn="l" eaLnBrk="1" hangingPunct="1"/>
            <a:r>
              <a:rPr lang="sr-Latn-CS" sz="3200" dirty="0" smtClean="0"/>
              <a:t>2. Напиши најмањи и највећи </a:t>
            </a:r>
            <a:r>
              <a:rPr lang="sr-Latn-CS" sz="3200" dirty="0" err="1" smtClean="0"/>
              <a:t>троциферни</a:t>
            </a:r>
            <a:r>
              <a:rPr lang="sr-Latn-CS" sz="3200" dirty="0" smtClean="0"/>
              <a:t> број који се завршава цифром 6</a:t>
            </a:r>
            <a:r>
              <a:rPr lang="sr-Cyrl-RS" sz="3200" dirty="0" smtClean="0"/>
              <a:t>.</a:t>
            </a:r>
            <a:r>
              <a:rPr lang="sr-Latn-CS" dirty="0" smtClean="0"/>
              <a:t> 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idx="1"/>
          </p:nvPr>
        </p:nvGraphicFramePr>
        <p:xfrm>
          <a:off x="2127250" y="2565400"/>
          <a:ext cx="5513388" cy="3554413"/>
        </p:xfrm>
        <a:graphic>
          <a:graphicData uri="http://schemas.openxmlformats.org/presentationml/2006/ole">
            <p:oleObj spid="_x0000_s136194" name="Chart" r:id="rId3" imgW="6086559" imgH="3924406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sr-Cyrl-CS" sz="3200" dirty="0" smtClean="0"/>
              <a:t>3. </a:t>
            </a:r>
            <a:r>
              <a:rPr lang="sr-Latn-CS" sz="3200" dirty="0" smtClean="0"/>
              <a:t>Напиши све троцифрене бројеве код којих је збир цифара 3.</a:t>
            </a:r>
            <a:r>
              <a:rPr lang="sr-Latn-CS" dirty="0" smtClean="0"/>
              <a:t> 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idx="1"/>
          </p:nvPr>
        </p:nvGraphicFramePr>
        <p:xfrm>
          <a:off x="2339975" y="2205038"/>
          <a:ext cx="5276850" cy="3689350"/>
        </p:xfrm>
        <a:graphic>
          <a:graphicData uri="http://schemas.openxmlformats.org/presentationml/2006/ole">
            <p:oleObj spid="_x0000_s137218" name="Chart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ru-RU" sz="1200" dirty="0" smtClean="0">
              <a:latin typeface="+mj-lt"/>
            </a:endParaRPr>
          </a:p>
          <a:p>
            <a:pPr algn="ctr">
              <a:buNone/>
            </a:pPr>
            <a:r>
              <a:rPr lang="ru-RU" sz="1200" dirty="0" smtClean="0">
                <a:latin typeface="+mj-lt"/>
              </a:rPr>
              <a:t>У предметном подручју </a:t>
            </a:r>
            <a:r>
              <a:rPr lang="ru-RU" sz="1400" b="1" dirty="0" smtClean="0">
                <a:latin typeface="+mj-lt"/>
              </a:rPr>
              <a:t>МОЈА ОКОЛИНА</a:t>
            </a:r>
            <a:r>
              <a:rPr lang="ru-RU" sz="1200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ru-RU" sz="1200" dirty="0" smtClean="0">
                <a:latin typeface="+mj-lt"/>
              </a:rPr>
              <a:t>ријеч </a:t>
            </a:r>
            <a:r>
              <a:rPr lang="ru-RU" sz="1200" b="1" dirty="0" smtClean="0">
                <a:latin typeface="+mj-lt"/>
              </a:rPr>
              <a:t>активност преименована је у садржај </a:t>
            </a:r>
            <a:r>
              <a:rPr lang="ru-RU" sz="1200" dirty="0" smtClean="0">
                <a:latin typeface="+mj-lt"/>
              </a:rPr>
              <a:t>тако да предметно подручје чине: </a:t>
            </a:r>
          </a:p>
          <a:p>
            <a:pPr>
              <a:buAutoNum type="arabicPeriod"/>
            </a:pPr>
            <a:r>
              <a:rPr lang="ru-RU" sz="1200" b="1" dirty="0" smtClean="0">
                <a:latin typeface="+mj-lt"/>
              </a:rPr>
              <a:t>САДРЖАЈИ ЗА ПОДРШКУ СОЦИЈАЛНО-ЕМОЦИОНАЛНОГ РАЗВОЈА; </a:t>
            </a:r>
          </a:p>
          <a:p>
            <a:pPr>
              <a:buAutoNum type="arabicPeriod"/>
            </a:pPr>
            <a:r>
              <a:rPr lang="sr-Cyrl-RS" sz="1200" b="1" dirty="0" smtClean="0">
                <a:latin typeface="+mj-lt"/>
              </a:rPr>
              <a:t> </a:t>
            </a:r>
            <a:r>
              <a:rPr lang="ru-RU" sz="1200" b="1" dirty="0" smtClean="0">
                <a:latin typeface="+mj-lt"/>
              </a:rPr>
              <a:t>САДРЖАЈИ  ЕКОЛОГИЈЕ;</a:t>
            </a:r>
            <a:r>
              <a:rPr lang="sr-Cyrl-RS" sz="1200" b="1" dirty="0" smtClean="0">
                <a:latin typeface="+mj-lt"/>
              </a:rPr>
              <a:t> </a:t>
            </a:r>
          </a:p>
          <a:p>
            <a:pPr>
              <a:buAutoNum type="arabicPeriod"/>
            </a:pPr>
            <a:r>
              <a:rPr lang="sr-Cyrl-RS" sz="1200" b="1" dirty="0" smtClean="0">
                <a:latin typeface="+mj-lt"/>
              </a:rPr>
              <a:t> </a:t>
            </a:r>
            <a:r>
              <a:rPr lang="ru-RU" sz="1200" b="1" dirty="0" smtClean="0">
                <a:latin typeface="+mj-lt"/>
              </a:rPr>
              <a:t>САДРЖАЈИ ЗА ПОДРШКУ ИНТЕЛЕКТУАЛНОГ РАЗВОЈА. </a:t>
            </a:r>
            <a:endParaRPr lang="en-US" sz="1200" b="1" dirty="0" smtClean="0">
              <a:latin typeface="+mj-lt"/>
            </a:endParaRPr>
          </a:p>
          <a:p>
            <a:pPr>
              <a:buNone/>
            </a:pPr>
            <a:endParaRPr lang="ru-RU" sz="1100" dirty="0" smtClean="0">
              <a:latin typeface="+mj-lt"/>
            </a:endParaRPr>
          </a:p>
          <a:p>
            <a:pPr algn="just">
              <a:buNone/>
            </a:pPr>
            <a:r>
              <a:rPr lang="ru-RU" sz="1200" b="1" dirty="0" smtClean="0">
                <a:latin typeface="+mj-lt"/>
              </a:rPr>
              <a:t>Садржаји за </a:t>
            </a:r>
            <a:r>
              <a:rPr lang="ru-RU" sz="1200" dirty="0" smtClean="0">
                <a:latin typeface="+mj-lt"/>
              </a:rPr>
              <a:t>подршку </a:t>
            </a:r>
            <a:r>
              <a:rPr lang="ru-RU" sz="1200" b="1" u="sng" dirty="0" smtClean="0">
                <a:latin typeface="+mj-lt"/>
              </a:rPr>
              <a:t>СОЦИЈАЛНО-ЕМОЦИОНАЛНОГ РАЗВОЈА </a:t>
            </a:r>
            <a:r>
              <a:rPr lang="ru-RU" sz="1200" dirty="0" smtClean="0">
                <a:latin typeface="+mj-lt"/>
              </a:rPr>
              <a:t>су: </a:t>
            </a:r>
            <a:r>
              <a:rPr lang="ru-RU" sz="1200" b="1" dirty="0" smtClean="0">
                <a:latin typeface="+mj-lt"/>
              </a:rPr>
              <a:t>Социјализација и друштвено понашање, Права дјетета и друштвено понашање, Афективне активности и Саобраћајна азбука.</a:t>
            </a:r>
            <a:endParaRPr lang="en-US" sz="1200" b="1" dirty="0" smtClean="0">
              <a:latin typeface="+mj-lt"/>
            </a:endParaRPr>
          </a:p>
          <a:p>
            <a:pPr algn="just">
              <a:buNone/>
            </a:pPr>
            <a:r>
              <a:rPr lang="ru-RU" sz="1200" dirty="0" smtClean="0">
                <a:latin typeface="+mj-lt"/>
              </a:rPr>
              <a:t>Садржаје за подршку </a:t>
            </a:r>
            <a:r>
              <a:rPr lang="ru-RU" sz="1200" b="1" u="sng" dirty="0" smtClean="0">
                <a:latin typeface="+mj-lt"/>
              </a:rPr>
              <a:t>ИНТЕЛЕКТУАЛНОГ РАЗВОЈА чине</a:t>
            </a:r>
            <a:r>
              <a:rPr lang="ru-RU" sz="1200" u="sng" dirty="0" smtClean="0">
                <a:latin typeface="+mj-lt"/>
              </a:rPr>
              <a:t>: </a:t>
            </a:r>
            <a:r>
              <a:rPr lang="ru-RU" sz="1200" b="1" dirty="0" smtClean="0">
                <a:latin typeface="+mj-lt"/>
              </a:rPr>
              <a:t>Жива и нежива природа, Оријентација у времену и Математички садржаји</a:t>
            </a:r>
            <a:r>
              <a:rPr lang="ru-RU" sz="1200" dirty="0" smtClean="0">
                <a:latin typeface="+mj-lt"/>
              </a:rPr>
              <a:t>.  На овај начин је </a:t>
            </a:r>
            <a:r>
              <a:rPr lang="ru-RU" sz="1200" b="1" dirty="0" smtClean="0">
                <a:latin typeface="+mj-lt"/>
              </a:rPr>
              <a:t>омогућена вертикална повезаност садржаја природе и друштва и математике у другом разреду. </a:t>
            </a:r>
            <a:endParaRPr lang="en-US" sz="1100" dirty="0" smtClean="0">
              <a:latin typeface="+mj-lt"/>
            </a:endParaRPr>
          </a:p>
          <a:p>
            <a:pPr algn="just">
              <a:buNone/>
            </a:pPr>
            <a:r>
              <a:rPr lang="ru-RU" sz="1200" b="1" dirty="0" smtClean="0">
                <a:latin typeface="+mj-lt"/>
              </a:rPr>
              <a:t>У сарадњи са радном групом </a:t>
            </a:r>
            <a:r>
              <a:rPr lang="ru-RU" sz="1200" dirty="0" smtClean="0">
                <a:latin typeface="+mj-lt"/>
              </a:rPr>
              <a:t>која је радила на модернизацији </a:t>
            </a:r>
            <a:r>
              <a:rPr lang="ru-RU" sz="1200" b="1" dirty="0" smtClean="0">
                <a:latin typeface="+mj-lt"/>
              </a:rPr>
              <a:t>садржаја математике </a:t>
            </a:r>
            <a:r>
              <a:rPr lang="ru-RU" sz="1200" dirty="0" smtClean="0">
                <a:latin typeface="+mj-lt"/>
              </a:rPr>
              <a:t>а на основу </a:t>
            </a:r>
            <a:r>
              <a:rPr lang="ru-RU" sz="1200" b="1" dirty="0" smtClean="0">
                <a:latin typeface="+mj-lt"/>
              </a:rPr>
              <a:t>исказане потребе наставне праксе </a:t>
            </a:r>
            <a:r>
              <a:rPr lang="ru-RU" sz="1200" dirty="0" smtClean="0">
                <a:latin typeface="+mj-lt"/>
              </a:rPr>
              <a:t>ученици ће  у </a:t>
            </a:r>
            <a:r>
              <a:rPr lang="ru-RU" sz="1200" b="1" dirty="0" smtClean="0">
                <a:latin typeface="+mj-lt"/>
              </a:rPr>
              <a:t>првом разреду </a:t>
            </a:r>
            <a:r>
              <a:rPr lang="ru-RU" sz="1200" dirty="0" smtClean="0">
                <a:latin typeface="+mj-lt"/>
              </a:rPr>
              <a:t>у оквиру </a:t>
            </a:r>
            <a:r>
              <a:rPr lang="ru-RU" sz="1200" b="1" u="sng" dirty="0" smtClean="0">
                <a:latin typeface="+mj-lt"/>
              </a:rPr>
              <a:t>МАТЕМАТИЧКИХ САДРЖАЈА  </a:t>
            </a:r>
            <a:r>
              <a:rPr lang="ru-RU" sz="1200" dirty="0" smtClean="0">
                <a:latin typeface="+mj-lt"/>
              </a:rPr>
              <a:t>учити: </a:t>
            </a:r>
            <a:r>
              <a:rPr lang="ru-RU" sz="1200" b="1" dirty="0" smtClean="0">
                <a:latin typeface="+mj-lt"/>
              </a:rPr>
              <a:t>Предмет</a:t>
            </a:r>
            <a:r>
              <a:rPr lang="sr-Cyrl-RS" sz="1200" b="1" dirty="0" smtClean="0">
                <a:latin typeface="+mj-lt"/>
              </a:rPr>
              <a:t>и</a:t>
            </a:r>
            <a:r>
              <a:rPr lang="ru-RU" sz="1200" b="1" dirty="0" smtClean="0">
                <a:latin typeface="+mj-lt"/>
              </a:rPr>
              <a:t> и бића у простору и односи међу њима,</a:t>
            </a:r>
            <a:r>
              <a:rPr lang="sr-Cyrl-RS" sz="1200" b="1" dirty="0" smtClean="0">
                <a:latin typeface="+mj-lt"/>
              </a:rPr>
              <a:t> </a:t>
            </a:r>
            <a:r>
              <a:rPr lang="ru-RU" sz="1200" b="1" dirty="0" smtClean="0">
                <a:latin typeface="+mj-lt"/>
              </a:rPr>
              <a:t>Линија и област,</a:t>
            </a:r>
            <a:r>
              <a:rPr lang="sr-Cyrl-RS" sz="1200" b="1" dirty="0" smtClean="0">
                <a:latin typeface="+mj-lt"/>
              </a:rPr>
              <a:t> </a:t>
            </a:r>
            <a:r>
              <a:rPr lang="ru-RU" sz="1200" b="1" dirty="0" smtClean="0">
                <a:latin typeface="+mj-lt"/>
              </a:rPr>
              <a:t>Класификација предмета према својствима предмета,</a:t>
            </a:r>
            <a:r>
              <a:rPr lang="sr-Cyrl-RS" sz="1200" b="1" dirty="0" smtClean="0">
                <a:latin typeface="+mj-lt"/>
              </a:rPr>
              <a:t> </a:t>
            </a:r>
            <a:r>
              <a:rPr lang="ru-RU" sz="1200" b="1" dirty="0" smtClean="0">
                <a:latin typeface="+mj-lt"/>
              </a:rPr>
              <a:t>Скуп као објекат дјечијег посматрања,</a:t>
            </a:r>
            <a:r>
              <a:rPr lang="sr-Cyrl-RS" sz="1200" b="1" dirty="0" smtClean="0">
                <a:latin typeface="+mj-lt"/>
              </a:rPr>
              <a:t> </a:t>
            </a:r>
            <a:r>
              <a:rPr lang="ru-RU" sz="1200" b="1" dirty="0" smtClean="0">
                <a:latin typeface="+mj-lt"/>
              </a:rPr>
              <a:t>Природни бројеви до 10 и 0. У другом разреду ови садржаји се раде на нивоу понављања.</a:t>
            </a:r>
            <a:endParaRPr lang="en-US" sz="1200" b="1" dirty="0" smtClean="0">
              <a:latin typeface="+mj-lt"/>
            </a:endParaRPr>
          </a:p>
          <a:p>
            <a:pPr algn="just">
              <a:buNone/>
            </a:pPr>
            <a:endParaRPr lang="en-US" sz="1100" dirty="0" smtClean="0">
              <a:latin typeface="+mj-lt"/>
            </a:endParaRPr>
          </a:p>
          <a:p>
            <a:pPr algn="just">
              <a:buNone/>
            </a:pPr>
            <a:r>
              <a:rPr lang="ru-RU" sz="1200" b="1" dirty="0" smtClean="0">
                <a:latin typeface="+mj-lt"/>
              </a:rPr>
              <a:t>У садрадњи са радном групом </a:t>
            </a:r>
            <a:r>
              <a:rPr lang="ru-RU" sz="1200" dirty="0" smtClean="0">
                <a:latin typeface="+mj-lt"/>
              </a:rPr>
              <a:t>која је радила на модернизацији наставног програма за </a:t>
            </a:r>
            <a:r>
              <a:rPr lang="ru-RU" sz="1200" b="1" dirty="0" smtClean="0">
                <a:latin typeface="+mj-lt"/>
              </a:rPr>
              <a:t>српски језик </a:t>
            </a:r>
            <a:r>
              <a:rPr lang="ru-RU" sz="1200" dirty="0" smtClean="0">
                <a:latin typeface="+mj-lt"/>
              </a:rPr>
              <a:t>у разредној настави договорени су садржаји програма за </a:t>
            </a:r>
            <a:r>
              <a:rPr lang="ru-RU" sz="1400" b="1" dirty="0" smtClean="0">
                <a:latin typeface="+mj-lt"/>
              </a:rPr>
              <a:t>ПРЕДМЕТНО ПОДРУЧЈЕ ГОВОР, ИЗРАЖАВАЊЕ, СТВАРАЊЕ</a:t>
            </a:r>
            <a:r>
              <a:rPr lang="ru-RU" sz="1400" dirty="0" smtClean="0">
                <a:latin typeface="+mj-lt"/>
              </a:rPr>
              <a:t>:</a:t>
            </a:r>
            <a:endParaRPr lang="en-US" sz="1400" dirty="0" smtClean="0">
              <a:latin typeface="+mj-lt"/>
            </a:endParaRPr>
          </a:p>
          <a:p>
            <a:pPr algn="just"/>
            <a:r>
              <a:rPr lang="ru-RU" sz="1200" b="1" dirty="0" smtClean="0">
                <a:latin typeface="+mj-lt"/>
              </a:rPr>
              <a:t>1. Језичка култура (ортоепија и култура изражавања),			</a:t>
            </a:r>
            <a:endParaRPr lang="en-US" sz="1200" b="1" dirty="0" smtClean="0">
              <a:latin typeface="+mj-lt"/>
            </a:endParaRPr>
          </a:p>
          <a:p>
            <a:pPr algn="just"/>
            <a:r>
              <a:rPr lang="ru-RU" sz="1200" b="1" dirty="0" smtClean="0">
                <a:latin typeface="+mj-lt"/>
              </a:rPr>
              <a:t>2. Језик, 									</a:t>
            </a:r>
            <a:endParaRPr lang="en-US" sz="1200" b="1" dirty="0" smtClean="0">
              <a:latin typeface="+mj-lt"/>
            </a:endParaRPr>
          </a:p>
          <a:p>
            <a:pPr algn="just"/>
            <a:r>
              <a:rPr lang="ru-RU" sz="1200" b="1" dirty="0" smtClean="0">
                <a:latin typeface="+mj-lt"/>
              </a:rPr>
              <a:t>3. Књижевност, 								</a:t>
            </a:r>
            <a:endParaRPr lang="en-US" sz="1200" b="1" dirty="0" smtClean="0">
              <a:latin typeface="+mj-lt"/>
            </a:endParaRPr>
          </a:p>
          <a:p>
            <a:pPr algn="just"/>
            <a:r>
              <a:rPr lang="ru-RU" sz="1200" b="1" dirty="0" smtClean="0">
                <a:latin typeface="+mj-lt"/>
              </a:rPr>
              <a:t>4. Почетно читање и писање, 							</a:t>
            </a:r>
            <a:endParaRPr lang="en-US" sz="1200" b="1" dirty="0" smtClean="0">
              <a:latin typeface="+mj-lt"/>
            </a:endParaRPr>
          </a:p>
          <a:p>
            <a:pPr algn="just"/>
            <a:r>
              <a:rPr lang="ru-RU" sz="1200" b="1" dirty="0" smtClean="0">
                <a:latin typeface="+mj-lt"/>
              </a:rPr>
              <a:t>5. Позориште, 								</a:t>
            </a:r>
            <a:endParaRPr lang="en-US" sz="1200" b="1" dirty="0" smtClean="0">
              <a:latin typeface="+mj-lt"/>
            </a:endParaRPr>
          </a:p>
          <a:p>
            <a:pPr algn="just"/>
            <a:r>
              <a:rPr lang="sr-Latn-CS" sz="1200" b="1" dirty="0" smtClean="0">
                <a:latin typeface="+mj-lt"/>
              </a:rPr>
              <a:t>6.</a:t>
            </a:r>
            <a:r>
              <a:rPr lang="sr-Cyrl-CS" sz="1200" b="1" dirty="0" smtClean="0">
                <a:latin typeface="+mj-lt"/>
              </a:rPr>
              <a:t> Упознавање ликовних материјала, 						</a:t>
            </a:r>
            <a:endParaRPr lang="en-US" sz="1200" b="1" dirty="0" smtClean="0">
              <a:latin typeface="+mj-lt"/>
            </a:endParaRPr>
          </a:p>
          <a:p>
            <a:pPr algn="just"/>
            <a:r>
              <a:rPr lang="sr-Cyrl-CS" sz="1200" b="1" dirty="0" smtClean="0">
                <a:latin typeface="+mj-lt"/>
              </a:rPr>
              <a:t>7. Обликовање материјала, 							</a:t>
            </a:r>
            <a:endParaRPr lang="en-US" sz="1200" b="1" dirty="0" smtClean="0">
              <a:latin typeface="+mj-lt"/>
            </a:endParaRPr>
          </a:p>
          <a:p>
            <a:pPr algn="just"/>
            <a:r>
              <a:rPr lang="sr-Cyrl-CS" sz="1200" b="1" dirty="0" smtClean="0">
                <a:latin typeface="+mj-lt"/>
              </a:rPr>
              <a:t>8. Ликовно процјењивање. </a:t>
            </a:r>
          </a:p>
          <a:p>
            <a:pPr algn="just"/>
            <a:endParaRPr lang="sr-Cyrl-RS" sz="1200" dirty="0" smtClean="0">
              <a:latin typeface="+mj-lt"/>
            </a:endParaRPr>
          </a:p>
          <a:p>
            <a:pPr algn="ctr">
              <a:buNone/>
            </a:pPr>
            <a:r>
              <a:rPr lang="sr-Cyrl-CS" sz="1200" dirty="0" smtClean="0">
                <a:latin typeface="+mj-lt"/>
              </a:rPr>
              <a:t>Предметно подручје </a:t>
            </a:r>
            <a:r>
              <a:rPr lang="sr-Cyrl-CS" sz="1200" b="1" dirty="0" smtClean="0">
                <a:latin typeface="+mj-lt"/>
              </a:rPr>
              <a:t>СПОРТ, РИТМИКА, МУЗИКА</a:t>
            </a:r>
            <a:endParaRPr lang="en-US" sz="1100" dirty="0" smtClean="0">
              <a:latin typeface="+mj-lt"/>
            </a:endParaRPr>
          </a:p>
          <a:p>
            <a:pPr algn="just">
              <a:buNone/>
            </a:pPr>
            <a:r>
              <a:rPr lang="sr-Cyrl-RS" sz="1200" dirty="0" smtClean="0">
                <a:latin typeface="+mj-lt"/>
              </a:rPr>
              <a:t>обухвата </a:t>
            </a:r>
            <a:r>
              <a:rPr lang="sr-Cyrl-CS" sz="1200" dirty="0" smtClean="0">
                <a:latin typeface="+mj-lt"/>
              </a:rPr>
              <a:t>садржаје: </a:t>
            </a:r>
            <a:r>
              <a:rPr lang="sr-Cyrl-CS" sz="1200" b="1" dirty="0" smtClean="0">
                <a:latin typeface="+mj-lt"/>
              </a:rPr>
              <a:t>Кретање и игре у природи; Здравље и хигијена; Атлетика и гимнастика; Ритмика, плес; Слушамо, пјевамо И Свирамо, плешемо.       </a:t>
            </a:r>
            <a:r>
              <a:rPr lang="sr-Cyrl-CS" sz="1200" dirty="0" smtClean="0">
                <a:latin typeface="+mj-lt"/>
              </a:rPr>
              <a:t> </a:t>
            </a:r>
            <a:endParaRPr lang="en-US" sz="1200" dirty="0" smtClean="0">
              <a:latin typeface="+mj-lt"/>
            </a:endParaRPr>
          </a:p>
          <a:p>
            <a:pPr>
              <a:buNone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62950" cy="1498600"/>
          </a:xfrm>
        </p:spPr>
        <p:txBody>
          <a:bodyPr/>
          <a:lstStyle/>
          <a:p>
            <a:pPr algn="l" eaLnBrk="1" hangingPunct="1"/>
            <a:r>
              <a:rPr lang="sr-Cyrl-CS" sz="3200" dirty="0" smtClean="0"/>
              <a:t>4. </a:t>
            </a:r>
            <a:r>
              <a:rPr lang="en-US" sz="3200" dirty="0" err="1" smtClean="0"/>
              <a:t>Која</a:t>
            </a:r>
            <a:r>
              <a:rPr lang="en-US" sz="3200" dirty="0" smtClean="0"/>
              <a:t> </a:t>
            </a:r>
            <a:r>
              <a:rPr lang="en-US" sz="3200" dirty="0" err="1" smtClean="0"/>
              <a:t>цифра</a:t>
            </a:r>
            <a:r>
              <a:rPr lang="en-US" sz="3200" dirty="0" smtClean="0"/>
              <a:t> </a:t>
            </a:r>
            <a:r>
              <a:rPr lang="en-US" sz="3200" dirty="0" err="1" smtClean="0"/>
              <a:t>треба</a:t>
            </a:r>
            <a:r>
              <a:rPr lang="en-US" sz="3200" dirty="0" smtClean="0"/>
              <a:t> </a:t>
            </a:r>
            <a:r>
              <a:rPr lang="en-US" sz="3200" dirty="0" err="1" smtClean="0"/>
              <a:t>да</a:t>
            </a:r>
            <a:r>
              <a:rPr lang="en-US" sz="3200" dirty="0" smtClean="0"/>
              <a:t> </a:t>
            </a:r>
            <a:r>
              <a:rPr lang="en-US" sz="3200" dirty="0" err="1" smtClean="0"/>
              <a:t>стоји</a:t>
            </a:r>
            <a:r>
              <a:rPr lang="en-US" sz="3200" dirty="0" smtClean="0"/>
              <a:t> </a:t>
            </a:r>
            <a:r>
              <a:rPr lang="en-US" sz="3200" dirty="0" err="1" smtClean="0"/>
              <a:t>умјесто</a:t>
            </a:r>
            <a:r>
              <a:rPr lang="en-US" sz="3200" dirty="0" smtClean="0"/>
              <a:t> * у </a:t>
            </a:r>
            <a:r>
              <a:rPr lang="en-US" sz="3200" dirty="0" err="1" smtClean="0"/>
              <a:t>броју</a:t>
            </a:r>
            <a:r>
              <a:rPr lang="en-US" sz="3200" dirty="0" smtClean="0"/>
              <a:t> 62*38, </a:t>
            </a:r>
            <a:r>
              <a:rPr lang="en-US" sz="3200" dirty="0" err="1" smtClean="0"/>
              <a:t>да</a:t>
            </a:r>
            <a:r>
              <a:rPr lang="en-US" sz="3200" dirty="0" smtClean="0"/>
              <a:t> </a:t>
            </a:r>
            <a:r>
              <a:rPr lang="en-US" sz="3200" dirty="0" err="1" smtClean="0"/>
              <a:t>би</a:t>
            </a:r>
            <a:r>
              <a:rPr lang="en-US" sz="3200" dirty="0" smtClean="0"/>
              <a:t> </a:t>
            </a:r>
            <a:r>
              <a:rPr lang="en-US" sz="3200" dirty="0" err="1" smtClean="0"/>
              <a:t>тај</a:t>
            </a:r>
            <a:r>
              <a:rPr lang="en-US" sz="3200" dirty="0" smtClean="0"/>
              <a:t> </a:t>
            </a:r>
            <a:r>
              <a:rPr lang="en-US" sz="3200" dirty="0" err="1" smtClean="0"/>
              <a:t>број</a:t>
            </a:r>
            <a:r>
              <a:rPr lang="en-US" sz="3200" dirty="0" smtClean="0"/>
              <a:t> </a:t>
            </a:r>
            <a:r>
              <a:rPr lang="en-US" sz="3200" dirty="0" err="1" smtClean="0"/>
              <a:t>био</a:t>
            </a:r>
            <a:r>
              <a:rPr lang="en-US" sz="3200" dirty="0" smtClean="0"/>
              <a:t> </a:t>
            </a:r>
            <a:r>
              <a:rPr lang="en-US" sz="3200" dirty="0" err="1" smtClean="0"/>
              <a:t>већи</a:t>
            </a:r>
            <a:r>
              <a:rPr lang="en-US" sz="3200" dirty="0" smtClean="0"/>
              <a:t> </a:t>
            </a:r>
            <a:r>
              <a:rPr lang="en-US" sz="3200" dirty="0" err="1" smtClean="0"/>
              <a:t>од</a:t>
            </a:r>
            <a:r>
              <a:rPr lang="en-US" sz="3200" dirty="0" smtClean="0"/>
              <a:t> </a:t>
            </a:r>
            <a:r>
              <a:rPr lang="en-US" sz="3200" dirty="0" err="1" smtClean="0"/>
              <a:t>броја</a:t>
            </a:r>
            <a:r>
              <a:rPr lang="en-US" sz="3200" dirty="0" smtClean="0"/>
              <a:t> 62851?</a:t>
            </a:r>
            <a:r>
              <a:rPr lang="en-US" sz="4000" dirty="0" smtClean="0"/>
              <a:t> </a:t>
            </a:r>
            <a:endParaRPr lang="sr-Latn-CS" sz="4000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1"/>
          </p:nvPr>
        </p:nvGraphicFramePr>
        <p:xfrm>
          <a:off x="1524000" y="2209800"/>
          <a:ext cx="6091237" cy="4064000"/>
        </p:xfrm>
        <a:graphic>
          <a:graphicData uri="http://schemas.openxmlformats.org/presentationml/2006/ole">
            <p:oleObj spid="_x0000_s138242" name="Chart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/>
          <a:lstStyle/>
          <a:p>
            <a:pPr algn="l" eaLnBrk="1" hangingPunct="1"/>
            <a:r>
              <a:rPr lang="sr-Cyrl-CS" sz="3200" dirty="0" smtClean="0"/>
              <a:t>5. </a:t>
            </a:r>
            <a:r>
              <a:rPr lang="en-US" sz="3200" dirty="0" err="1" smtClean="0"/>
              <a:t>Напиши</a:t>
            </a:r>
            <a:r>
              <a:rPr lang="en-US" sz="3200" dirty="0" smtClean="0"/>
              <a:t> </a:t>
            </a:r>
            <a:r>
              <a:rPr lang="en-US" sz="3200" dirty="0" err="1" smtClean="0"/>
              <a:t>мјесну</a:t>
            </a:r>
            <a:r>
              <a:rPr lang="en-US" sz="3200" dirty="0" smtClean="0"/>
              <a:t> </a:t>
            </a:r>
            <a:r>
              <a:rPr lang="en-US" sz="3200" dirty="0" err="1" smtClean="0"/>
              <a:t>вриједност</a:t>
            </a:r>
            <a:r>
              <a:rPr lang="en-US" sz="3200" dirty="0" smtClean="0"/>
              <a:t> </a:t>
            </a:r>
            <a:r>
              <a:rPr lang="en-US" sz="3200" dirty="0" err="1" smtClean="0"/>
              <a:t>цифре</a:t>
            </a:r>
            <a:r>
              <a:rPr lang="en-US" sz="3200" dirty="0" smtClean="0"/>
              <a:t> 6 у </a:t>
            </a:r>
            <a:r>
              <a:rPr lang="en-US" sz="3200" dirty="0" err="1" smtClean="0"/>
              <a:t>броју</a:t>
            </a:r>
            <a:r>
              <a:rPr lang="en-US" sz="3200" dirty="0" smtClean="0"/>
              <a:t> 260 938</a:t>
            </a:r>
            <a:r>
              <a:rPr lang="sr-Cyrl-RS" sz="3200" dirty="0" smtClean="0"/>
              <a:t>.</a:t>
            </a:r>
            <a:r>
              <a:rPr lang="en-US" sz="4000" dirty="0" smtClean="0"/>
              <a:t> </a:t>
            </a:r>
            <a:endParaRPr lang="sr-Latn-CS" sz="4000" dirty="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idx="1"/>
          </p:nvPr>
        </p:nvGraphicFramePr>
        <p:xfrm>
          <a:off x="1476375" y="1844675"/>
          <a:ext cx="6091238" cy="4064000"/>
        </p:xfrm>
        <a:graphic>
          <a:graphicData uri="http://schemas.openxmlformats.org/presentationml/2006/ole">
            <p:oleObj spid="_x0000_s139266" name="Chart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291512" cy="13541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sr-Cyrl-CS" sz="3200" dirty="0" smtClean="0"/>
              <a:t>6. </a:t>
            </a:r>
            <a:r>
              <a:rPr lang="en-US" sz="3200" dirty="0" err="1" smtClean="0"/>
              <a:t>Израчунај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>             8509</a:t>
            </a:r>
            <a:br>
              <a:rPr lang="en-US" sz="3200" dirty="0" smtClean="0"/>
            </a:br>
            <a:r>
              <a:rPr lang="en-US" sz="3200" dirty="0" smtClean="0"/>
              <a:t>        </a:t>
            </a:r>
            <a:r>
              <a:rPr lang="en-US" sz="3200" u="sng" dirty="0" smtClean="0"/>
              <a:t>+   6733</a:t>
            </a:r>
            <a:r>
              <a:rPr lang="en-US" dirty="0" smtClean="0"/>
              <a:t> </a:t>
            </a:r>
            <a:endParaRPr lang="sr-Latn-CS" dirty="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idx="1"/>
          </p:nvPr>
        </p:nvGraphicFramePr>
        <p:xfrm>
          <a:off x="2133600" y="2438400"/>
          <a:ext cx="6119812" cy="4083050"/>
        </p:xfrm>
        <a:graphic>
          <a:graphicData uri="http://schemas.openxmlformats.org/presentationml/2006/ole">
            <p:oleObj spid="_x0000_s140290" name="Chart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2217737"/>
          </a:xfrm>
        </p:spPr>
        <p:txBody>
          <a:bodyPr/>
          <a:lstStyle/>
          <a:p>
            <a:pPr algn="l" eaLnBrk="1" hangingPunct="1"/>
            <a:r>
              <a:rPr lang="sr-Cyrl-CS" sz="3200" dirty="0" smtClean="0"/>
              <a:t>7</a:t>
            </a:r>
            <a:r>
              <a:rPr lang="sr-Latn-CS" sz="3200" dirty="0" smtClean="0"/>
              <a:t>. </a:t>
            </a:r>
            <a:r>
              <a:rPr lang="en-US" sz="3200" dirty="0" err="1" smtClean="0"/>
              <a:t>На</a:t>
            </a:r>
            <a:r>
              <a:rPr lang="en-US" sz="3200" dirty="0" smtClean="0"/>
              <a:t> </a:t>
            </a:r>
            <a:r>
              <a:rPr lang="en-US" sz="3200" dirty="0" err="1" smtClean="0"/>
              <a:t>пијаци</a:t>
            </a:r>
            <a:r>
              <a:rPr lang="en-US" sz="3200" dirty="0" smtClean="0"/>
              <a:t> </a:t>
            </a:r>
            <a:r>
              <a:rPr lang="en-US" sz="3200" dirty="0" err="1" smtClean="0"/>
              <a:t>је</a:t>
            </a:r>
            <a:r>
              <a:rPr lang="en-US" sz="3200" dirty="0" smtClean="0"/>
              <a:t> </a:t>
            </a:r>
            <a:r>
              <a:rPr lang="en-US" sz="3200" dirty="0" err="1" smtClean="0"/>
              <a:t>било</a:t>
            </a:r>
            <a:r>
              <a:rPr lang="en-US" sz="3200" dirty="0" smtClean="0"/>
              <a:t> 253</a:t>
            </a:r>
            <a:r>
              <a:rPr lang="sr-Latn-CS" sz="3200" dirty="0" smtClean="0"/>
              <a:t>kg</a:t>
            </a:r>
            <a:r>
              <a:rPr lang="en-US" sz="3200" dirty="0" smtClean="0"/>
              <a:t> </a:t>
            </a:r>
            <a:r>
              <a:rPr lang="en-US" sz="3200" dirty="0" err="1" smtClean="0"/>
              <a:t>кукуруза</a:t>
            </a:r>
            <a:r>
              <a:rPr lang="en-US" sz="3200" dirty="0" smtClean="0"/>
              <a:t> и 32kg </a:t>
            </a:r>
            <a:r>
              <a:rPr lang="en-US" sz="3200" dirty="0" err="1" smtClean="0"/>
              <a:t>пшенице</a:t>
            </a:r>
            <a:r>
              <a:rPr lang="en-US" sz="3200" dirty="0" smtClean="0"/>
              <a:t>. </a:t>
            </a:r>
            <a:r>
              <a:rPr lang="en-US" sz="3200" dirty="0" err="1" smtClean="0"/>
              <a:t>На</a:t>
            </a:r>
            <a:r>
              <a:rPr lang="en-US" sz="3200" dirty="0" smtClean="0"/>
              <a:t> </a:t>
            </a:r>
            <a:r>
              <a:rPr lang="en-US" sz="3200" dirty="0" err="1" smtClean="0"/>
              <a:t>крају</a:t>
            </a:r>
            <a:r>
              <a:rPr lang="en-US" sz="3200" dirty="0" smtClean="0"/>
              <a:t> </a:t>
            </a:r>
            <a:r>
              <a:rPr lang="en-US" sz="3200" dirty="0" err="1" smtClean="0"/>
              <a:t>дана</a:t>
            </a:r>
            <a:r>
              <a:rPr lang="en-US" sz="3200" dirty="0" smtClean="0"/>
              <a:t> </a:t>
            </a:r>
            <a:r>
              <a:rPr lang="en-US" sz="3200" dirty="0" err="1" smtClean="0"/>
              <a:t>је</a:t>
            </a:r>
            <a:r>
              <a:rPr lang="en-US" sz="3200" dirty="0" smtClean="0"/>
              <a:t> </a:t>
            </a:r>
            <a:r>
              <a:rPr lang="en-US" sz="3200" dirty="0" err="1" smtClean="0"/>
              <a:t>укупно</a:t>
            </a:r>
            <a:r>
              <a:rPr lang="en-US" sz="3200" dirty="0" smtClean="0"/>
              <a:t> </a:t>
            </a:r>
            <a:r>
              <a:rPr lang="en-US" sz="3200" dirty="0" err="1" smtClean="0"/>
              <a:t>остало</a:t>
            </a:r>
            <a:r>
              <a:rPr lang="en-US" sz="3200" dirty="0" smtClean="0"/>
              <a:t> 44kg </a:t>
            </a:r>
            <a:r>
              <a:rPr lang="en-US" sz="3200" dirty="0" err="1" smtClean="0"/>
              <a:t>пшенице</a:t>
            </a:r>
            <a:r>
              <a:rPr lang="en-US" sz="3200" dirty="0" smtClean="0"/>
              <a:t> и </a:t>
            </a:r>
            <a:r>
              <a:rPr lang="en-US" sz="3200" dirty="0" err="1" smtClean="0"/>
              <a:t>кукуруза</a:t>
            </a:r>
            <a:r>
              <a:rPr lang="en-US" sz="3200" dirty="0" smtClean="0"/>
              <a:t>. </a:t>
            </a:r>
            <a:r>
              <a:rPr lang="en-US" sz="3200" dirty="0" err="1" smtClean="0"/>
              <a:t>Колико</a:t>
            </a:r>
            <a:r>
              <a:rPr lang="en-US" sz="3200" dirty="0" smtClean="0"/>
              <a:t> </a:t>
            </a:r>
            <a:r>
              <a:rPr lang="en-US" sz="3200" dirty="0" err="1" smtClean="0"/>
              <a:t>је</a:t>
            </a:r>
            <a:r>
              <a:rPr lang="en-US" sz="3200" dirty="0" smtClean="0"/>
              <a:t> </a:t>
            </a:r>
            <a:r>
              <a:rPr lang="en-US" sz="3200" dirty="0" err="1" smtClean="0"/>
              <a:t>продато</a:t>
            </a:r>
            <a:r>
              <a:rPr lang="en-US" sz="3200" dirty="0" smtClean="0"/>
              <a:t>?</a:t>
            </a:r>
            <a:r>
              <a:rPr lang="en-US" sz="4000" dirty="0" smtClean="0"/>
              <a:t> </a:t>
            </a:r>
            <a:endParaRPr lang="sr-Latn-CS" sz="4000" dirty="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idx="1"/>
          </p:nvPr>
        </p:nvGraphicFramePr>
        <p:xfrm>
          <a:off x="1600200" y="2794000"/>
          <a:ext cx="6091237" cy="4064000"/>
        </p:xfrm>
        <a:graphic>
          <a:graphicData uri="http://schemas.openxmlformats.org/presentationml/2006/ole">
            <p:oleObj spid="_x0000_s141314" name="Chart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362950" cy="1785937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8. </a:t>
            </a:r>
            <a:r>
              <a:rPr lang="en-US" sz="3200" dirty="0" err="1" smtClean="0"/>
              <a:t>Изрази</a:t>
            </a:r>
            <a:r>
              <a:rPr lang="en-US" sz="3200" dirty="0" smtClean="0"/>
              <a:t> </a:t>
            </a:r>
            <a:r>
              <a:rPr lang="en-US" sz="3200" dirty="0" err="1" smtClean="0"/>
              <a:t>јединице</a:t>
            </a:r>
            <a:r>
              <a:rPr lang="en-US" sz="3200" dirty="0" smtClean="0"/>
              <a:t> </a:t>
            </a:r>
            <a:r>
              <a:rPr lang="en-US" sz="3200" dirty="0" err="1" smtClean="0"/>
              <a:t>за</a:t>
            </a:r>
            <a:r>
              <a:rPr lang="en-US" sz="3200" dirty="0" smtClean="0"/>
              <a:t> </a:t>
            </a:r>
            <a:r>
              <a:rPr lang="en-US" sz="3200" dirty="0" err="1" smtClean="0"/>
              <a:t>површину</a:t>
            </a:r>
            <a:r>
              <a:rPr lang="en-US" sz="3200" dirty="0" smtClean="0"/>
              <a:t> </a:t>
            </a:r>
            <a:r>
              <a:rPr lang="en-US" sz="3200" dirty="0" err="1" smtClean="0"/>
              <a:t>мањим</a:t>
            </a:r>
            <a:r>
              <a:rPr lang="en-US" sz="3200" dirty="0" smtClean="0"/>
              <a:t> </a:t>
            </a:r>
            <a:r>
              <a:rPr lang="en-US" sz="3200" dirty="0" err="1" smtClean="0"/>
              <a:t>јединицама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sr-Latn-CS" sz="3200" dirty="0" smtClean="0"/>
              <a:t>2 m</a:t>
            </a:r>
            <a:r>
              <a:rPr lang="en-US" sz="3200" baseline="30000" dirty="0" smtClean="0"/>
              <a:t>2</a:t>
            </a:r>
            <a:r>
              <a:rPr lang="sr-Latn-CS" sz="3200" dirty="0" smtClean="0"/>
              <a:t> = __________dm</a:t>
            </a:r>
            <a:r>
              <a:rPr lang="en-US" sz="3200" baseline="30000" dirty="0" smtClean="0"/>
              <a:t>2</a:t>
            </a:r>
            <a:r>
              <a:rPr lang="sr-Latn-CS" sz="3200" dirty="0" smtClean="0"/>
              <a:t>    6m</a:t>
            </a:r>
            <a:r>
              <a:rPr lang="en-US" sz="3200" baseline="30000" dirty="0" smtClean="0"/>
              <a:t>2</a:t>
            </a:r>
            <a:r>
              <a:rPr lang="sr-Latn-CS" sz="3200" dirty="0" smtClean="0"/>
              <a:t> =______cm</a:t>
            </a:r>
            <a:r>
              <a:rPr lang="en-US" sz="3200" baseline="30000" dirty="0" smtClean="0"/>
              <a:t>2</a:t>
            </a:r>
            <a:r>
              <a:rPr lang="en-US" dirty="0" smtClean="0"/>
              <a:t> </a:t>
            </a:r>
            <a:endParaRPr lang="sr-Latn-CS" dirty="0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ph idx="1"/>
          </p:nvPr>
        </p:nvGraphicFramePr>
        <p:xfrm>
          <a:off x="1524000" y="2794000"/>
          <a:ext cx="6091237" cy="4064000"/>
        </p:xfrm>
        <a:graphic>
          <a:graphicData uri="http://schemas.openxmlformats.org/presentationml/2006/ole">
            <p:oleObj spid="_x0000_s142338" name="Chart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2290762"/>
          </a:xfrm>
        </p:spPr>
        <p:txBody>
          <a:bodyPr/>
          <a:lstStyle/>
          <a:p>
            <a:pPr algn="l" eaLnBrk="1" hangingPunct="1"/>
            <a:r>
              <a:rPr lang="sr-Cyrl-CS" sz="3200" smtClean="0"/>
              <a:t>9. </a:t>
            </a:r>
            <a:r>
              <a:rPr lang="en-US" sz="3200" smtClean="0"/>
              <a:t>Површине изражене са двије јединице изрази са једном јединицом:</a:t>
            </a:r>
            <a:r>
              <a:rPr lang="sr-Latn-CS" sz="3200" smtClean="0"/>
              <a:t/>
            </a:r>
            <a:br>
              <a:rPr lang="sr-Latn-CS" sz="3200" smtClean="0"/>
            </a:br>
            <a:r>
              <a:rPr lang="sr-Latn-CS" sz="3200" smtClean="0"/>
              <a:t>6 m</a:t>
            </a:r>
            <a:r>
              <a:rPr lang="en-US" sz="3200" baseline="30000" smtClean="0"/>
              <a:t>2</a:t>
            </a:r>
            <a:r>
              <a:rPr lang="sr-Latn-CS" sz="3200" smtClean="0"/>
              <a:t> 4 dm</a:t>
            </a:r>
            <a:r>
              <a:rPr lang="en-US" sz="3200" baseline="30000" smtClean="0"/>
              <a:t>2</a:t>
            </a:r>
            <a:r>
              <a:rPr lang="sr-Latn-CS" sz="3200" smtClean="0"/>
              <a:t> =______dm</a:t>
            </a:r>
            <a:r>
              <a:rPr lang="en-US" sz="3200" baseline="30000" smtClean="0"/>
              <a:t>2</a:t>
            </a:r>
            <a:r>
              <a:rPr lang="sr-Latn-CS" sz="3200" smtClean="0"/>
              <a:t>;  12 ha 7 a =____a</a:t>
            </a:r>
            <a:r>
              <a:rPr lang="en-US" smtClean="0"/>
              <a:t> </a:t>
            </a:r>
            <a:endParaRPr lang="sr-Latn-CS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ph idx="1"/>
          </p:nvPr>
        </p:nvGraphicFramePr>
        <p:xfrm>
          <a:off x="1547813" y="1844675"/>
          <a:ext cx="6091237" cy="4064000"/>
        </p:xfrm>
        <a:graphic>
          <a:graphicData uri="http://schemas.openxmlformats.org/presentationml/2006/ole">
            <p:oleObj spid="_x0000_s143362" name="Chart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8534400" cy="1930400"/>
          </a:xfrm>
        </p:spPr>
        <p:txBody>
          <a:bodyPr/>
          <a:lstStyle/>
          <a:p>
            <a:pPr algn="l" eaLnBrk="1" hangingPunct="1"/>
            <a:r>
              <a:rPr lang="sr-Cyrl-CS" sz="3600" dirty="0" smtClean="0"/>
              <a:t>10. </a:t>
            </a:r>
            <a:r>
              <a:rPr lang="en-US" sz="3200" dirty="0" err="1" smtClean="0"/>
              <a:t>Ако</a:t>
            </a:r>
            <a:r>
              <a:rPr lang="en-US" sz="3200" dirty="0" smtClean="0"/>
              <a:t> </a:t>
            </a:r>
            <a:r>
              <a:rPr lang="en-US" sz="3200" dirty="0" err="1" smtClean="0"/>
              <a:t>један</a:t>
            </a:r>
            <a:r>
              <a:rPr lang="en-US" sz="3200" dirty="0" smtClean="0"/>
              <a:t> </a:t>
            </a:r>
            <a:r>
              <a:rPr lang="en-US" sz="3200" dirty="0" err="1" smtClean="0"/>
              <a:t>сабирак</a:t>
            </a:r>
            <a:r>
              <a:rPr lang="en-US" sz="3200" dirty="0" smtClean="0"/>
              <a:t> </a:t>
            </a:r>
            <a:r>
              <a:rPr lang="en-US" sz="3200" dirty="0" err="1" smtClean="0"/>
              <a:t>повећамо</a:t>
            </a:r>
            <a:r>
              <a:rPr lang="en-US" sz="3200" dirty="0" smtClean="0"/>
              <a:t> </a:t>
            </a:r>
            <a:r>
              <a:rPr lang="en-US" sz="3200" dirty="0" err="1" smtClean="0"/>
              <a:t>за</a:t>
            </a:r>
            <a:r>
              <a:rPr lang="en-US" sz="3200" dirty="0" smtClean="0"/>
              <a:t> 26, а </a:t>
            </a:r>
            <a:r>
              <a:rPr lang="en-US" sz="3200" dirty="0" err="1" smtClean="0"/>
              <a:t>други</a:t>
            </a:r>
            <a:r>
              <a:rPr lang="en-US" sz="3200" dirty="0" smtClean="0"/>
              <a:t> </a:t>
            </a:r>
            <a:r>
              <a:rPr lang="en-US" sz="3200" dirty="0" err="1" smtClean="0"/>
              <a:t>не</a:t>
            </a:r>
            <a:r>
              <a:rPr lang="en-US" sz="3200" dirty="0" smtClean="0"/>
              <a:t> </a:t>
            </a:r>
            <a:r>
              <a:rPr lang="en-US" sz="3200" dirty="0" err="1" smtClean="0"/>
              <a:t>мијењамо</a:t>
            </a:r>
            <a:r>
              <a:rPr lang="en-US" sz="3200" dirty="0" smtClean="0"/>
              <a:t>, </a:t>
            </a:r>
            <a:r>
              <a:rPr lang="en-US" sz="3200" dirty="0" err="1" smtClean="0"/>
              <a:t>тада</a:t>
            </a:r>
            <a:r>
              <a:rPr lang="en-US" sz="3200" dirty="0" smtClean="0"/>
              <a:t> </a:t>
            </a:r>
            <a:r>
              <a:rPr lang="en-US" sz="3200" dirty="0" err="1" smtClean="0"/>
              <a:t>се</a:t>
            </a:r>
            <a:r>
              <a:rPr lang="en-US" sz="3200" dirty="0" smtClean="0"/>
              <a:t> </a:t>
            </a:r>
            <a:r>
              <a:rPr lang="en-US" sz="3200" dirty="0" err="1" smtClean="0"/>
              <a:t>збир</a:t>
            </a:r>
            <a:r>
              <a:rPr lang="en-US" sz="3200" dirty="0" smtClean="0"/>
              <a:t> ________</a:t>
            </a:r>
            <a:br>
              <a:rPr lang="en-US" sz="3200" dirty="0" smtClean="0"/>
            </a:br>
            <a:r>
              <a:rPr lang="en-US" sz="3200" dirty="0" err="1" smtClean="0"/>
              <a:t>за</a:t>
            </a:r>
            <a:r>
              <a:rPr lang="en-US" sz="3200" dirty="0" smtClean="0"/>
              <a:t> ________.</a:t>
            </a:r>
            <a:r>
              <a:rPr lang="en-US" dirty="0" smtClean="0"/>
              <a:t> </a:t>
            </a:r>
            <a:endParaRPr lang="sr-Latn-CS" dirty="0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ph idx="1"/>
          </p:nvPr>
        </p:nvGraphicFramePr>
        <p:xfrm>
          <a:off x="1600200" y="2794000"/>
          <a:ext cx="6091237" cy="4064000"/>
        </p:xfrm>
        <a:graphic>
          <a:graphicData uri="http://schemas.openxmlformats.org/presentationml/2006/ole">
            <p:oleObj spid="_x0000_s144386" name="Chart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4238"/>
            <a:ext cx="8507413" cy="1858962"/>
          </a:xfrm>
        </p:spPr>
        <p:txBody>
          <a:bodyPr/>
          <a:lstStyle/>
          <a:p>
            <a:pPr algn="l" eaLnBrk="1" hangingPunct="1"/>
            <a:r>
              <a:rPr lang="sr-Cyrl-CS" sz="3200" dirty="0" smtClean="0"/>
              <a:t>11. </a:t>
            </a:r>
            <a:r>
              <a:rPr lang="en-US" sz="3200" dirty="0" err="1" smtClean="0"/>
              <a:t>Брат</a:t>
            </a:r>
            <a:r>
              <a:rPr lang="en-US" sz="3200" dirty="0" smtClean="0"/>
              <a:t> и </a:t>
            </a:r>
            <a:r>
              <a:rPr lang="en-US" sz="3200" dirty="0" err="1" smtClean="0"/>
              <a:t>сестра</a:t>
            </a:r>
            <a:r>
              <a:rPr lang="en-US" sz="3200" dirty="0" smtClean="0"/>
              <a:t> </a:t>
            </a:r>
            <a:r>
              <a:rPr lang="en-US" sz="3200" dirty="0" err="1" smtClean="0"/>
              <a:t>су</a:t>
            </a:r>
            <a:r>
              <a:rPr lang="en-US" sz="3200" dirty="0" smtClean="0"/>
              <a:t> </a:t>
            </a:r>
            <a:r>
              <a:rPr lang="en-US" sz="3200" dirty="0" err="1" smtClean="0"/>
              <a:t>прије</a:t>
            </a:r>
            <a:r>
              <a:rPr lang="en-US" sz="3200" dirty="0" smtClean="0"/>
              <a:t> 4 </a:t>
            </a:r>
            <a:r>
              <a:rPr lang="en-US" sz="3200" dirty="0" err="1" smtClean="0"/>
              <a:t>године</a:t>
            </a:r>
            <a:r>
              <a:rPr lang="en-US" sz="3200" dirty="0" smtClean="0"/>
              <a:t> </a:t>
            </a:r>
            <a:r>
              <a:rPr lang="en-US" sz="3200" dirty="0" err="1" smtClean="0"/>
              <a:t>имали</a:t>
            </a:r>
            <a:r>
              <a:rPr lang="en-US" sz="3200" dirty="0" smtClean="0"/>
              <a:t> </a:t>
            </a:r>
            <a:r>
              <a:rPr lang="en-US" sz="3200" dirty="0" err="1" smtClean="0"/>
              <a:t>заједно</a:t>
            </a:r>
            <a:r>
              <a:rPr lang="en-US" sz="3200" dirty="0" smtClean="0"/>
              <a:t> 12 </a:t>
            </a:r>
            <a:r>
              <a:rPr lang="en-US" sz="3200" dirty="0" err="1" smtClean="0"/>
              <a:t>година</a:t>
            </a:r>
            <a:r>
              <a:rPr lang="en-US" sz="3200" dirty="0" smtClean="0"/>
              <a:t>. </a:t>
            </a:r>
            <a:r>
              <a:rPr lang="en-US" sz="3200" dirty="0" err="1" smtClean="0"/>
              <a:t>Колико</a:t>
            </a:r>
            <a:r>
              <a:rPr lang="en-US" sz="3200" dirty="0" smtClean="0"/>
              <a:t> </a:t>
            </a:r>
            <a:r>
              <a:rPr lang="en-US" sz="3200" dirty="0" err="1" smtClean="0"/>
              <a:t>ће</a:t>
            </a:r>
            <a:r>
              <a:rPr lang="en-US" sz="3200" dirty="0" smtClean="0"/>
              <a:t> </a:t>
            </a:r>
            <a:r>
              <a:rPr lang="en-US" sz="3200" dirty="0" err="1" smtClean="0"/>
              <a:t>заједно</a:t>
            </a:r>
            <a:r>
              <a:rPr lang="en-US" sz="3200" dirty="0" smtClean="0"/>
              <a:t> </a:t>
            </a:r>
            <a:r>
              <a:rPr lang="en-US" sz="3200" dirty="0" err="1" smtClean="0"/>
              <a:t>имати</a:t>
            </a:r>
            <a:r>
              <a:rPr lang="en-US" sz="3200" dirty="0" smtClean="0"/>
              <a:t> </a:t>
            </a:r>
            <a:r>
              <a:rPr lang="en-US" sz="3200" dirty="0" err="1" smtClean="0"/>
              <a:t>за</a:t>
            </a:r>
            <a:r>
              <a:rPr lang="en-US" sz="3200" dirty="0" smtClean="0"/>
              <a:t> 4 </a:t>
            </a:r>
            <a:r>
              <a:rPr lang="en-US" sz="3200" dirty="0" err="1" smtClean="0"/>
              <a:t>године</a:t>
            </a:r>
            <a:r>
              <a:rPr lang="en-US" sz="3200" dirty="0" smtClean="0"/>
              <a:t>?</a:t>
            </a:r>
            <a:r>
              <a:rPr lang="en-US" sz="4000" dirty="0" smtClean="0"/>
              <a:t> </a:t>
            </a:r>
            <a:endParaRPr lang="sr-Latn-CS" sz="4000" dirty="0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ph idx="1"/>
          </p:nvPr>
        </p:nvGraphicFramePr>
        <p:xfrm>
          <a:off x="1600200" y="2590800"/>
          <a:ext cx="6091237" cy="4064000"/>
        </p:xfrm>
        <a:graphic>
          <a:graphicData uri="http://schemas.openxmlformats.org/presentationml/2006/ole">
            <p:oleObj spid="_x0000_s145410" name="Chart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18488" cy="20748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sr-Latn-CS" sz="3200" dirty="0" smtClean="0"/>
              <a:t>12. </a:t>
            </a:r>
            <a:r>
              <a:rPr lang="en-US" sz="3200" dirty="0" err="1" smtClean="0"/>
              <a:t>Обим</a:t>
            </a:r>
            <a:r>
              <a:rPr lang="en-US" sz="3200" dirty="0" smtClean="0"/>
              <a:t> </a:t>
            </a:r>
            <a:r>
              <a:rPr lang="en-US" sz="3200" dirty="0" err="1" smtClean="0"/>
              <a:t>троугла</a:t>
            </a:r>
            <a:r>
              <a:rPr lang="en-US" sz="3200" dirty="0" smtClean="0"/>
              <a:t> </a:t>
            </a:r>
            <a:r>
              <a:rPr lang="en-US" sz="3200" dirty="0" err="1" smtClean="0"/>
              <a:t>је</a:t>
            </a:r>
            <a:r>
              <a:rPr lang="en-US" sz="3200" dirty="0" smtClean="0"/>
              <a:t> 54 </a:t>
            </a:r>
            <a:r>
              <a:rPr lang="sr-Latn-CS" sz="3200" dirty="0" smtClean="0"/>
              <a:t>cm. </a:t>
            </a:r>
            <a:r>
              <a:rPr lang="en-US" sz="3200" dirty="0" err="1" smtClean="0"/>
              <a:t>Ако</a:t>
            </a:r>
            <a:r>
              <a:rPr lang="en-US" sz="3200" dirty="0" smtClean="0"/>
              <a:t> </a:t>
            </a:r>
            <a:r>
              <a:rPr lang="en-US" sz="3200" dirty="0" err="1" smtClean="0"/>
              <a:t>једну</a:t>
            </a:r>
            <a:r>
              <a:rPr lang="en-US" sz="3200" dirty="0" smtClean="0"/>
              <a:t> </a:t>
            </a:r>
            <a:r>
              <a:rPr lang="en-US" sz="3200" dirty="0" err="1" smtClean="0"/>
              <a:t>страницу</a:t>
            </a:r>
            <a:r>
              <a:rPr lang="en-US" sz="3200" dirty="0" smtClean="0"/>
              <a:t> </a:t>
            </a:r>
            <a:r>
              <a:rPr lang="en-US" sz="3200" dirty="0" err="1" smtClean="0"/>
              <a:t>повећамо</a:t>
            </a:r>
            <a:r>
              <a:rPr lang="en-US" sz="3200" dirty="0" smtClean="0"/>
              <a:t> </a:t>
            </a:r>
            <a:r>
              <a:rPr lang="en-US" sz="3200" dirty="0" err="1" smtClean="0"/>
              <a:t>за</a:t>
            </a:r>
            <a:r>
              <a:rPr lang="en-US" sz="3200" dirty="0" smtClean="0"/>
              <a:t> 5 cm, а </a:t>
            </a:r>
            <a:r>
              <a:rPr lang="en-US" sz="3200" dirty="0" err="1" smtClean="0"/>
              <a:t>другу</a:t>
            </a:r>
            <a:r>
              <a:rPr lang="en-US" sz="3200" dirty="0" smtClean="0"/>
              <a:t> </a:t>
            </a:r>
            <a:r>
              <a:rPr lang="en-US" sz="3200" dirty="0" err="1" smtClean="0"/>
              <a:t>за</a:t>
            </a:r>
            <a:r>
              <a:rPr lang="en-US" sz="3200" dirty="0" smtClean="0"/>
              <a:t> 3cm, </a:t>
            </a:r>
            <a:r>
              <a:rPr lang="en-US" sz="3200" dirty="0" err="1" smtClean="0"/>
              <a:t>за</a:t>
            </a:r>
            <a:r>
              <a:rPr lang="en-US" sz="3200" dirty="0" smtClean="0"/>
              <a:t> </a:t>
            </a:r>
            <a:r>
              <a:rPr lang="en-US" sz="3200" dirty="0" err="1" smtClean="0"/>
              <a:t>колико</a:t>
            </a:r>
            <a:r>
              <a:rPr lang="en-US" sz="3200" dirty="0" smtClean="0"/>
              <a:t> </a:t>
            </a:r>
            <a:r>
              <a:rPr lang="en-US" sz="3200" dirty="0" err="1" smtClean="0"/>
              <a:t>треба</a:t>
            </a:r>
            <a:r>
              <a:rPr lang="en-US" sz="3200" dirty="0" smtClean="0"/>
              <a:t> </a:t>
            </a:r>
            <a:r>
              <a:rPr lang="en-US" sz="3200" dirty="0" err="1" smtClean="0"/>
              <a:t>смањити</a:t>
            </a:r>
            <a:r>
              <a:rPr lang="en-US" sz="3200" dirty="0" smtClean="0"/>
              <a:t> </a:t>
            </a:r>
            <a:r>
              <a:rPr lang="en-US" sz="3200" dirty="0" err="1" smtClean="0"/>
              <a:t>трећу</a:t>
            </a:r>
            <a:r>
              <a:rPr lang="en-US" sz="3200" dirty="0" smtClean="0"/>
              <a:t> </a:t>
            </a:r>
            <a:r>
              <a:rPr lang="en-US" sz="3200" dirty="0" err="1" smtClean="0"/>
              <a:t>страницу</a:t>
            </a:r>
            <a:r>
              <a:rPr lang="en-US" sz="3200" dirty="0" smtClean="0"/>
              <a:t> </a:t>
            </a:r>
            <a:r>
              <a:rPr lang="en-US" sz="3200" dirty="0" err="1" smtClean="0"/>
              <a:t>да</a:t>
            </a:r>
            <a:r>
              <a:rPr lang="en-US" sz="3200" dirty="0" smtClean="0"/>
              <a:t> </a:t>
            </a:r>
            <a:r>
              <a:rPr lang="en-US" sz="3200" dirty="0" err="1" smtClean="0"/>
              <a:t>би</a:t>
            </a:r>
            <a:r>
              <a:rPr lang="en-US" sz="3200" dirty="0" smtClean="0"/>
              <a:t> </a:t>
            </a:r>
            <a:r>
              <a:rPr lang="en-US" sz="3200" dirty="0" err="1" smtClean="0"/>
              <a:t>обим</a:t>
            </a:r>
            <a:r>
              <a:rPr lang="en-US" sz="3200" dirty="0" smtClean="0"/>
              <a:t> </a:t>
            </a:r>
            <a:r>
              <a:rPr lang="en-US" sz="3200" dirty="0" err="1" smtClean="0"/>
              <a:t>остe</a:t>
            </a:r>
            <a:r>
              <a:rPr lang="en-US" sz="3200" dirty="0" smtClean="0"/>
              <a:t> </a:t>
            </a:r>
            <a:r>
              <a:rPr lang="en-US" sz="3200" dirty="0" err="1" smtClean="0"/>
              <a:t>непромијењен</a:t>
            </a:r>
            <a:r>
              <a:rPr lang="en-US" sz="3200" dirty="0" smtClean="0"/>
              <a:t>?</a:t>
            </a:r>
            <a:r>
              <a:rPr lang="en-US" sz="4000" dirty="0" smtClean="0"/>
              <a:t> </a:t>
            </a:r>
            <a:endParaRPr lang="sr-Latn-CS" sz="4000" dirty="0" smtClean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idx="1"/>
          </p:nvPr>
        </p:nvGraphicFramePr>
        <p:xfrm>
          <a:off x="1600200" y="2794000"/>
          <a:ext cx="6091237" cy="4064000"/>
        </p:xfrm>
        <a:graphic>
          <a:graphicData uri="http://schemas.openxmlformats.org/presentationml/2006/ole">
            <p:oleObj spid="_x0000_s146434" name="Chart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18488" cy="14255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sr-Latn-CS" sz="3200" dirty="0" smtClean="0"/>
              <a:t>1</a:t>
            </a:r>
            <a:r>
              <a:rPr lang="en-US" sz="3200" dirty="0" smtClean="0"/>
              <a:t>3. </a:t>
            </a:r>
            <a:r>
              <a:rPr lang="en-US" sz="3200" dirty="0" err="1" smtClean="0"/>
              <a:t>Ријеши</a:t>
            </a:r>
            <a:r>
              <a:rPr lang="en-US" sz="3200" dirty="0" smtClean="0"/>
              <a:t> </a:t>
            </a:r>
            <a:r>
              <a:rPr lang="en-US" sz="3200" dirty="0" err="1" smtClean="0"/>
              <a:t>једначину</a:t>
            </a:r>
            <a:r>
              <a:rPr lang="en-US" sz="3200" dirty="0" smtClean="0"/>
              <a:t>, а </a:t>
            </a:r>
            <a:r>
              <a:rPr lang="en-US" sz="3200" dirty="0" err="1" smtClean="0"/>
              <a:t>затим</a:t>
            </a:r>
            <a:r>
              <a:rPr lang="en-US" sz="3200" dirty="0" smtClean="0"/>
              <a:t> </a:t>
            </a:r>
            <a:r>
              <a:rPr lang="en-US" sz="3200" dirty="0" err="1" smtClean="0"/>
              <a:t>провјери</a:t>
            </a:r>
            <a:r>
              <a:rPr lang="en-US" sz="3200" dirty="0" smtClean="0"/>
              <a:t> </a:t>
            </a:r>
            <a:r>
              <a:rPr lang="en-US" sz="3200" dirty="0" err="1" smtClean="0"/>
              <a:t>тачност</a:t>
            </a:r>
            <a:r>
              <a:rPr lang="en-US" sz="3200" dirty="0" smtClean="0"/>
              <a:t>!</a:t>
            </a:r>
            <a:br>
              <a:rPr lang="en-US" sz="3200" dirty="0" smtClean="0"/>
            </a:br>
            <a:r>
              <a:rPr lang="en-US" sz="3200" dirty="0" smtClean="0"/>
              <a:t>      Х + 269 = 472</a:t>
            </a:r>
            <a:r>
              <a:rPr lang="en-US" sz="4000" dirty="0" smtClean="0"/>
              <a:t> </a:t>
            </a:r>
            <a:endParaRPr lang="sr-Latn-CS" sz="4000" dirty="0" smtClean="0"/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>
            <p:ph idx="1"/>
          </p:nvPr>
        </p:nvGraphicFramePr>
        <p:xfrm>
          <a:off x="1525588" y="1830388"/>
          <a:ext cx="6091237" cy="4064000"/>
        </p:xfrm>
        <a:graphic>
          <a:graphicData uri="http://schemas.openxmlformats.org/presentationml/2006/ole">
            <p:oleObj spid="_x0000_s147458" name="Chart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ПРОМЈЕН</a:t>
            </a:r>
            <a:r>
              <a:rPr lang="sr-Cyrl-RS" sz="2000" b="1" dirty="0" smtClean="0"/>
              <a:t>Е</a:t>
            </a:r>
            <a:r>
              <a:rPr lang="en-US" sz="2000" b="1" dirty="0" smtClean="0"/>
              <a:t> У ПРЕДЛОЖЕНОМ МОДЕРНИЗОВАНОМ </a:t>
            </a:r>
            <a:r>
              <a:rPr lang="sr-Cyrl-RS" sz="2000" b="1" dirty="0" smtClean="0"/>
              <a:t/>
            </a:r>
            <a:br>
              <a:rPr lang="sr-Cyrl-RS" sz="2000" b="1" dirty="0" smtClean="0"/>
            </a:br>
            <a:r>
              <a:rPr lang="en-US" sz="2000" b="1" dirty="0" smtClean="0"/>
              <a:t>НПП-У ЗА </a:t>
            </a:r>
            <a:r>
              <a:rPr lang="sr-Cyrl-RS" sz="2000" b="1" dirty="0" smtClean="0"/>
              <a:t>СРПСКИ ЈЕЗИК ОД 1 ДО 5. РАЗРЕДА </a:t>
            </a:r>
            <a:r>
              <a:rPr lang="en-US" sz="2000" b="1" dirty="0" smtClean="0"/>
              <a:t>У ОДНОСУ НА ПРЕТХОДНИ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0292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sr-Cyrl-CS" sz="5600" dirty="0" smtClean="0">
                <a:latin typeface="+mj-lt"/>
              </a:rPr>
              <a:t>Модернизација  је рађена на основу</a:t>
            </a:r>
            <a:r>
              <a:rPr lang="sr-Latn-CS" sz="5600" dirty="0" smtClean="0">
                <a:latin typeface="+mj-lt"/>
              </a:rPr>
              <a:t>:</a:t>
            </a:r>
            <a:endParaRPr lang="en-US" sz="5600" dirty="0" smtClean="0">
              <a:latin typeface="+mj-lt"/>
            </a:endParaRPr>
          </a:p>
          <a:p>
            <a:pPr>
              <a:buNone/>
            </a:pPr>
            <a:r>
              <a:rPr lang="sr-Latn-CS" sz="5600" dirty="0" smtClean="0">
                <a:latin typeface="+mj-lt"/>
              </a:rPr>
              <a:t> </a:t>
            </a:r>
            <a:endParaRPr lang="en-US" sz="5600" dirty="0" smtClean="0">
              <a:latin typeface="+mj-lt"/>
            </a:endParaRPr>
          </a:p>
          <a:p>
            <a:pPr lvl="0"/>
            <a:r>
              <a:rPr lang="sr-Cyrl-CS" sz="5600" dirty="0" smtClean="0">
                <a:latin typeface="+mj-lt"/>
              </a:rPr>
              <a:t>Детаљне анализе прикупљених мишљења, приједлога и сугестија наставника разредне наставе из свих школа Републике Српске о недостацима постојећег НПП за срски језик.</a:t>
            </a:r>
            <a:endParaRPr lang="en-US" sz="5600" dirty="0" smtClean="0">
              <a:latin typeface="+mj-lt"/>
            </a:endParaRPr>
          </a:p>
          <a:p>
            <a:pPr lvl="0"/>
            <a:r>
              <a:rPr lang="sr-Cyrl-CS" sz="5600" dirty="0" smtClean="0">
                <a:latin typeface="+mj-lt"/>
              </a:rPr>
              <a:t>Професионалних компетенција и искустава чланова радног тима</a:t>
            </a:r>
            <a:r>
              <a:rPr lang="sr-Cyrl-RS" sz="5600" dirty="0" smtClean="0">
                <a:latin typeface="+mj-lt"/>
              </a:rPr>
              <a:t>.</a:t>
            </a:r>
            <a:r>
              <a:rPr lang="sr-Cyrl-CS" sz="5600" dirty="0" smtClean="0">
                <a:latin typeface="+mj-lt"/>
              </a:rPr>
              <a:t>  </a:t>
            </a:r>
            <a:endParaRPr lang="en-US" sz="5600" dirty="0" smtClean="0">
              <a:latin typeface="+mj-lt"/>
            </a:endParaRPr>
          </a:p>
          <a:p>
            <a:pPr lvl="0"/>
            <a:r>
              <a:rPr lang="sr-Cyrl-CS" sz="5600" dirty="0" smtClean="0">
                <a:latin typeface="+mj-lt"/>
              </a:rPr>
              <a:t>НПП-а за српски језик  из Србије.</a:t>
            </a:r>
            <a:endParaRPr lang="en-US" sz="5600" dirty="0" smtClean="0">
              <a:latin typeface="+mj-lt"/>
            </a:endParaRPr>
          </a:p>
          <a:p>
            <a:pPr lvl="0">
              <a:buNone/>
            </a:pPr>
            <a:r>
              <a:rPr lang="sr-Cyrl-CS" sz="5600" b="1" dirty="0" smtClean="0">
                <a:latin typeface="+mj-lt"/>
              </a:rPr>
              <a:t> 	 	</a:t>
            </a:r>
            <a:r>
              <a:rPr lang="sr-Cyrl-CS" sz="5600" dirty="0" smtClean="0">
                <a:latin typeface="+mj-lt"/>
              </a:rPr>
              <a:t>У модернизованом НПП  дефинисани су </a:t>
            </a:r>
            <a:r>
              <a:rPr lang="sr-Cyrl-CS" sz="5600" b="1" dirty="0" smtClean="0">
                <a:latin typeface="+mj-lt"/>
              </a:rPr>
              <a:t>општи и посебни циљеви наставе српског језика.</a:t>
            </a:r>
          </a:p>
          <a:p>
            <a:pPr lvl="0">
              <a:buNone/>
            </a:pPr>
            <a:r>
              <a:rPr lang="sr-Cyrl-CS" sz="5600" dirty="0" smtClean="0">
                <a:latin typeface="+mj-lt"/>
              </a:rPr>
              <a:t>	 </a:t>
            </a:r>
            <a:r>
              <a:rPr lang="sr-Cyrl-CS" sz="5600" b="1" dirty="0" smtClean="0">
                <a:latin typeface="+mj-lt"/>
              </a:rPr>
              <a:t>Редефинисане  су тематске цјелине по разредима.  </a:t>
            </a:r>
          </a:p>
          <a:p>
            <a:pPr lvl="0">
              <a:buNone/>
            </a:pPr>
            <a:r>
              <a:rPr lang="sr-Cyrl-CS" sz="5600" b="1" dirty="0" smtClean="0">
                <a:latin typeface="+mj-lt"/>
              </a:rPr>
              <a:t>		Одвојене </a:t>
            </a:r>
            <a:r>
              <a:rPr lang="sr-Cyrl-CS" sz="5600" dirty="0" smtClean="0">
                <a:latin typeface="+mj-lt"/>
              </a:rPr>
              <a:t>су тематске цјелине </a:t>
            </a:r>
            <a:r>
              <a:rPr lang="sr-Cyrl-CS" sz="5600" b="1" dirty="0" smtClean="0">
                <a:latin typeface="+mj-lt"/>
              </a:rPr>
              <a:t>ЈЕЗИК И ЈЕЗИЧКА КУЛТУРА </a:t>
            </a:r>
            <a:r>
              <a:rPr lang="sr-Cyrl-CS" sz="5600" dirty="0" smtClean="0">
                <a:latin typeface="+mj-lt"/>
              </a:rPr>
              <a:t>(у ранијем програму је то једна цјелина Језик). </a:t>
            </a:r>
            <a:endParaRPr lang="en-US" sz="5600" dirty="0" smtClean="0">
              <a:latin typeface="+mj-lt"/>
            </a:endParaRPr>
          </a:p>
          <a:p>
            <a:pPr lvl="0">
              <a:buNone/>
            </a:pPr>
            <a:r>
              <a:rPr lang="sr-Cyrl-CS" sz="5600" dirty="0" smtClean="0">
                <a:latin typeface="+mj-lt"/>
              </a:rPr>
              <a:t>	У модернизованом НПП у тематску цјелину </a:t>
            </a:r>
            <a:r>
              <a:rPr lang="sr-Cyrl-CS" sz="5600" b="1" dirty="0" smtClean="0">
                <a:latin typeface="+mj-lt"/>
              </a:rPr>
              <a:t>ЈЕЗИЧКА КУЛТУРА</a:t>
            </a:r>
            <a:r>
              <a:rPr lang="sr-Cyrl-CS" sz="5600" dirty="0" smtClean="0">
                <a:latin typeface="+mj-lt"/>
              </a:rPr>
              <a:t> сврстана је </a:t>
            </a:r>
            <a:r>
              <a:rPr lang="sr-Cyrl-CS" sz="5600" b="1" dirty="0" smtClean="0">
                <a:latin typeface="+mj-lt"/>
              </a:rPr>
              <a:t>ОРТОЕПИЈА, ПРАВОПИС И КУЛТУРА ИЗРАЖАВАЊА</a:t>
            </a:r>
            <a:r>
              <a:rPr lang="sr-Cyrl-CS" sz="5600" dirty="0" smtClean="0">
                <a:latin typeface="+mj-lt"/>
              </a:rPr>
              <a:t>.</a:t>
            </a:r>
            <a:endParaRPr lang="en-US" sz="5600" dirty="0" smtClean="0">
              <a:latin typeface="+mj-lt"/>
            </a:endParaRPr>
          </a:p>
          <a:p>
            <a:pPr lvl="1">
              <a:buNone/>
            </a:pPr>
            <a:r>
              <a:rPr lang="sr-Cyrl-CS" sz="5600" dirty="0" smtClean="0">
                <a:latin typeface="+mj-lt"/>
              </a:rPr>
              <a:t>			У тематску цјелину </a:t>
            </a:r>
            <a:r>
              <a:rPr lang="sr-Cyrl-CS" sz="5600" b="1" dirty="0" smtClean="0">
                <a:latin typeface="+mj-lt"/>
              </a:rPr>
              <a:t>ЈЕЗИК </a:t>
            </a:r>
            <a:r>
              <a:rPr lang="sr-Cyrl-CS" sz="5600" dirty="0" smtClean="0">
                <a:latin typeface="+mj-lt"/>
              </a:rPr>
              <a:t>сврстана је </a:t>
            </a:r>
            <a:r>
              <a:rPr lang="sr-Cyrl-CS" sz="5600" b="1" dirty="0" smtClean="0">
                <a:latin typeface="+mj-lt"/>
              </a:rPr>
              <a:t>ГРАМАТИКА.</a:t>
            </a:r>
            <a:endParaRPr lang="en-US" sz="5600" b="1" dirty="0" smtClean="0">
              <a:latin typeface="+mj-lt"/>
            </a:endParaRPr>
          </a:p>
          <a:p>
            <a:pPr>
              <a:buNone/>
            </a:pPr>
            <a:r>
              <a:rPr lang="sr-Cyrl-CS" sz="5600" dirty="0" smtClean="0">
                <a:latin typeface="+mj-lt"/>
              </a:rPr>
              <a:t>	Модернизација програма је подразумијевала </a:t>
            </a:r>
            <a:r>
              <a:rPr lang="sr-Cyrl-CS" sz="5600" b="1" dirty="0" smtClean="0">
                <a:latin typeface="+mj-lt"/>
              </a:rPr>
              <a:t>прерасподјелу фонда часова тематских цјелина за сваки разред. </a:t>
            </a:r>
            <a:endParaRPr lang="sr-Latn-RS" sz="5600" b="1" dirty="0" smtClean="0">
              <a:latin typeface="+mj-lt"/>
            </a:endParaRPr>
          </a:p>
          <a:p>
            <a:pPr>
              <a:buNone/>
            </a:pPr>
            <a:r>
              <a:rPr lang="sr-Cyrl-CS" sz="5600" dirty="0" smtClean="0">
                <a:latin typeface="+mj-lt"/>
              </a:rPr>
              <a:t>            	У свим разредима је </a:t>
            </a:r>
            <a:r>
              <a:rPr lang="sr-Cyrl-CS" sz="5600" b="1" dirty="0" smtClean="0">
                <a:latin typeface="+mj-lt"/>
              </a:rPr>
              <a:t>смањен фонд часова за теме КУЛТУРА ИЗРАЖАВАЊА И ЧИТАЊЕ,</a:t>
            </a:r>
          </a:p>
          <a:p>
            <a:pPr>
              <a:buNone/>
            </a:pPr>
            <a:r>
              <a:rPr lang="sr-Cyrl-CS" sz="5600" b="1" dirty="0" smtClean="0">
                <a:latin typeface="+mj-lt"/>
              </a:rPr>
              <a:t>			         </a:t>
            </a:r>
            <a:r>
              <a:rPr lang="sr-Cyrl-CS" sz="5600" dirty="0" smtClean="0">
                <a:latin typeface="+mj-lt"/>
              </a:rPr>
              <a:t>а </a:t>
            </a:r>
            <a:r>
              <a:rPr lang="sr-Cyrl-CS" sz="5600" b="1" dirty="0" smtClean="0">
                <a:latin typeface="+mj-lt"/>
              </a:rPr>
              <a:t>повећан за ЛЕКТИРУ, ГРАМАТИКУ И ПРАВОПИС. </a:t>
            </a:r>
            <a:endParaRPr lang="sr-Cyrl-CS" sz="5600" dirty="0" smtClean="0">
              <a:latin typeface="+mj-lt"/>
            </a:endParaRPr>
          </a:p>
          <a:p>
            <a:pPr>
              <a:buNone/>
            </a:pPr>
            <a:r>
              <a:rPr lang="sr-Cyrl-CS" sz="5600" dirty="0" smtClean="0">
                <a:latin typeface="+mj-lt"/>
              </a:rPr>
              <a:t> 	Часови </a:t>
            </a:r>
            <a:r>
              <a:rPr lang="sr-Cyrl-CS" sz="5600" b="1" dirty="0" smtClean="0">
                <a:latin typeface="+mj-lt"/>
              </a:rPr>
              <a:t>КЊИЖЕВНОСТИ</a:t>
            </a:r>
            <a:r>
              <a:rPr lang="sr-Cyrl-CS" sz="5600" dirty="0" smtClean="0">
                <a:latin typeface="+mj-lt"/>
              </a:rPr>
              <a:t> су </a:t>
            </a:r>
            <a:r>
              <a:rPr lang="sr-Cyrl-CS" sz="5600" b="1" dirty="0" smtClean="0">
                <a:latin typeface="+mj-lt"/>
              </a:rPr>
              <a:t>освјежени савременим, али и старим квалитетним текстовима из дјечије књижевности. </a:t>
            </a:r>
            <a:endParaRPr lang="sr-Cyrl-CS" sz="5600" dirty="0" smtClean="0">
              <a:latin typeface="+mj-lt"/>
            </a:endParaRPr>
          </a:p>
          <a:p>
            <a:pPr>
              <a:buNone/>
            </a:pPr>
            <a:endParaRPr lang="sr-Cyrl-CS" sz="5600" dirty="0" smtClean="0">
              <a:latin typeface="+mj-lt"/>
            </a:endParaRPr>
          </a:p>
          <a:p>
            <a:pPr algn="just">
              <a:buNone/>
            </a:pPr>
            <a:r>
              <a:rPr lang="sr-Cyrl-CS" sz="5600" dirty="0" smtClean="0">
                <a:latin typeface="+mj-lt"/>
              </a:rPr>
              <a:t>		У процесу модернизације НПП посебна пажња је посвећена свеобухватној и детаљној дефиницији </a:t>
            </a:r>
            <a:r>
              <a:rPr lang="sr-Cyrl-CS" sz="5600" b="1" dirty="0" smtClean="0">
                <a:latin typeface="+mj-lt"/>
              </a:rPr>
              <a:t>исхода</a:t>
            </a:r>
            <a:r>
              <a:rPr lang="sr-Cyrl-CS" sz="5600" dirty="0" smtClean="0">
                <a:latin typeface="+mj-lt"/>
              </a:rPr>
              <a:t>. </a:t>
            </a:r>
            <a:r>
              <a:rPr lang="sr-Cyrl-RS" sz="5600" dirty="0" smtClean="0">
                <a:latin typeface="+mj-lt"/>
              </a:rPr>
              <a:t>И</a:t>
            </a:r>
            <a:r>
              <a:rPr lang="sr-Cyrl-CS" sz="5600" dirty="0" smtClean="0">
                <a:latin typeface="+mj-lt"/>
              </a:rPr>
              <a:t>сходи су дефинисани за сваку наставну јединицу при чему се посебно </a:t>
            </a:r>
            <a:r>
              <a:rPr lang="sr-Cyrl-CS" sz="5600" b="1" dirty="0" smtClean="0">
                <a:latin typeface="+mj-lt"/>
              </a:rPr>
              <a:t>водило рачуна о Блумовој таксономији нивоа знања</a:t>
            </a:r>
            <a:r>
              <a:rPr lang="sr-Cyrl-CS" sz="5600" dirty="0" smtClean="0">
                <a:latin typeface="+mj-lt"/>
              </a:rPr>
              <a:t>. Полазећи од Блумове таксономије нивоа знања очекиваним исходима модернизованог НПП, за разлику од постојећег НПП којим се највише тражи чињенично знање, дефинисани су и виши нивои знања (примјена, анализа, синтеза, евалуација).</a:t>
            </a:r>
            <a:endParaRPr lang="sr-Cyrl-RS" sz="5600" dirty="0" smtClean="0">
              <a:latin typeface="+mj-lt"/>
            </a:endParaRPr>
          </a:p>
          <a:p>
            <a:pPr algn="just">
              <a:buNone/>
            </a:pPr>
            <a:r>
              <a:rPr lang="sr-Cyrl-RS" sz="5600" dirty="0" smtClean="0">
                <a:latin typeface="+mj-lt"/>
              </a:rPr>
              <a:t>		</a:t>
            </a:r>
            <a:r>
              <a:rPr lang="sr-Cyrl-CS" sz="5600" dirty="0" smtClean="0">
                <a:latin typeface="+mj-lt"/>
              </a:rPr>
              <a:t>Посебно значајна карактеристика иновираног НПП су конкретна и свеобухватна  </a:t>
            </a:r>
            <a:r>
              <a:rPr lang="sr-Cyrl-CS" sz="5600" b="1" dirty="0" smtClean="0">
                <a:latin typeface="+mj-lt"/>
              </a:rPr>
              <a:t>дидактичко-методичка упутства </a:t>
            </a:r>
            <a:r>
              <a:rPr lang="sr-Cyrl-CS" sz="5600" dirty="0" smtClean="0">
                <a:latin typeface="+mj-lt"/>
              </a:rPr>
              <a:t>за реализацију програма дата иза НПП за сваки разред посебно.</a:t>
            </a:r>
            <a:endParaRPr lang="en-US" sz="5600" dirty="0" smtClean="0">
              <a:latin typeface="+mj-lt"/>
            </a:endParaRPr>
          </a:p>
          <a:p>
            <a:pPr lvl="0" algn="just">
              <a:buNone/>
            </a:pPr>
            <a:r>
              <a:rPr lang="sr-Cyrl-CS" sz="5600" b="1" dirty="0" smtClean="0">
                <a:latin typeface="+mj-lt"/>
              </a:rPr>
              <a:t>		Фонд часова по наставним темама, као и до сада је дат флексибилно, наставник има могућности да у складу са потребама свог одјељења, материјално-техничким ресурсима школе, средином у којој живи и ради самостално прераспореди предвиђени фонд сати.</a:t>
            </a:r>
          </a:p>
          <a:p>
            <a:pPr algn="just">
              <a:buNone/>
            </a:pPr>
            <a:r>
              <a:rPr lang="sr-Cyrl-CS" sz="3700" dirty="0" smtClean="0">
                <a:latin typeface="+mj-lt"/>
              </a:rPr>
              <a:t> </a:t>
            </a:r>
            <a:endParaRPr lang="en-US" sz="3700" dirty="0" smtClean="0">
              <a:latin typeface="+mj-lt"/>
            </a:endParaRPr>
          </a:p>
          <a:p>
            <a:endParaRPr lang="en-US" sz="3700" dirty="0" smtClean="0">
              <a:latin typeface="+mj-lt"/>
            </a:endParaRPr>
          </a:p>
          <a:p>
            <a:endParaRPr lang="en-US" sz="3700" b="1" dirty="0" smtClean="0">
              <a:latin typeface="+mj-lt"/>
            </a:endParaRPr>
          </a:p>
          <a:p>
            <a:endParaRPr lang="en-US" sz="3700" dirty="0">
              <a:latin typeface="+mj-lt"/>
            </a:endParaRPr>
          </a:p>
        </p:txBody>
      </p:sp>
      <p:pic>
        <p:nvPicPr>
          <p:cNvPr id="41986" name="Picture 2" descr="E:\SAVJETOVANJA\MATERIJALI\imagesBTG6BU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2192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авоугаоник 4"/>
          <p:cNvSpPr/>
          <p:nvPr/>
        </p:nvSpPr>
        <p:spPr>
          <a:xfrm>
            <a:off x="381000" y="8382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Инспектор-просвјетни</a:t>
            </a:r>
            <a:r>
              <a:rPr lang="en-US" dirty="0" smtClean="0"/>
              <a:t> </a:t>
            </a:r>
            <a:r>
              <a:rPr lang="en-US" dirty="0" err="1" smtClean="0"/>
              <a:t>савјетник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разредну</a:t>
            </a:r>
            <a:r>
              <a:rPr lang="en-US" dirty="0" smtClean="0"/>
              <a:t> </a:t>
            </a:r>
            <a:r>
              <a:rPr lang="en-US" dirty="0" err="1" smtClean="0"/>
              <a:t>наставу</a:t>
            </a:r>
            <a:r>
              <a:rPr lang="sr-Cyrl-RS" dirty="0" smtClean="0"/>
              <a:t>,</a:t>
            </a:r>
            <a:r>
              <a:rPr lang="sr-Latn-RS" dirty="0" smtClean="0"/>
              <a:t> </a:t>
            </a:r>
            <a:r>
              <a:rPr lang="sr-Cyrl-RS" dirty="0" smtClean="0"/>
              <a:t>мр Драгица Ожеговић</a:t>
            </a:r>
            <a:r>
              <a:rPr lang="sr-Cyrl-C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sr-Latn-CS" sz="3200" dirty="0" smtClean="0"/>
              <a:t>1</a:t>
            </a:r>
            <a:r>
              <a:rPr lang="en-US" sz="3200" dirty="0" smtClean="0"/>
              <a:t>4.</a:t>
            </a:r>
            <a:r>
              <a:rPr lang="en-US" sz="4000" dirty="0" smtClean="0"/>
              <a:t> </a:t>
            </a:r>
            <a:r>
              <a:rPr lang="en-US" sz="3200" dirty="0" err="1" smtClean="0"/>
              <a:t>Ријеши</a:t>
            </a:r>
            <a:r>
              <a:rPr lang="en-US" sz="3200" dirty="0" smtClean="0"/>
              <a:t> </a:t>
            </a:r>
            <a:r>
              <a:rPr lang="en-US" sz="3200" dirty="0" err="1" smtClean="0"/>
              <a:t>неједначину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35 &gt; Х – 57</a:t>
            </a:r>
            <a:r>
              <a:rPr lang="en-US" sz="4000" dirty="0" smtClean="0"/>
              <a:t> </a:t>
            </a:r>
            <a:endParaRPr lang="sr-Latn-CS" sz="4000" dirty="0" smtClean="0"/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>
            <p:ph idx="1"/>
          </p:nvPr>
        </p:nvGraphicFramePr>
        <p:xfrm>
          <a:off x="1525588" y="1830388"/>
          <a:ext cx="6091237" cy="4064000"/>
        </p:xfrm>
        <a:graphic>
          <a:graphicData uri="http://schemas.openxmlformats.org/presentationml/2006/ole">
            <p:oleObj spid="_x0000_s148482" name="Chart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/>
          <a:lstStyle/>
          <a:p>
            <a:pPr algn="l" eaLnBrk="1" hangingPunct="1"/>
            <a:r>
              <a:rPr lang="sr-Latn-CS" sz="3200" dirty="0" smtClean="0"/>
              <a:t>1</a:t>
            </a:r>
            <a:r>
              <a:rPr lang="en-US" sz="3200" dirty="0" smtClean="0"/>
              <a:t>5. </a:t>
            </a:r>
            <a:r>
              <a:rPr lang="en-US" sz="3200" dirty="0" err="1" smtClean="0"/>
              <a:t>Обим</a:t>
            </a:r>
            <a:r>
              <a:rPr lang="en-US" sz="3200" dirty="0" smtClean="0"/>
              <a:t> </a:t>
            </a:r>
            <a:r>
              <a:rPr lang="en-US" sz="3200" dirty="0" err="1" smtClean="0"/>
              <a:t>квадрата</a:t>
            </a:r>
            <a:r>
              <a:rPr lang="en-US" sz="3200" dirty="0" smtClean="0"/>
              <a:t> </a:t>
            </a:r>
            <a:r>
              <a:rPr lang="en-US" sz="3200" dirty="0" err="1" smtClean="0"/>
              <a:t>је</a:t>
            </a:r>
            <a:r>
              <a:rPr lang="en-US" sz="3200" dirty="0" smtClean="0"/>
              <a:t> 24 cm. </a:t>
            </a:r>
            <a:r>
              <a:rPr lang="en-US" sz="3200" dirty="0" err="1" smtClean="0"/>
              <a:t>Израчунај</a:t>
            </a:r>
            <a:r>
              <a:rPr lang="en-US" sz="3200" dirty="0" smtClean="0"/>
              <a:t> </a:t>
            </a:r>
            <a:r>
              <a:rPr lang="en-US" sz="3200" dirty="0" err="1" smtClean="0"/>
              <a:t>површину</a:t>
            </a:r>
            <a:r>
              <a:rPr lang="en-US" sz="4000" dirty="0" smtClean="0"/>
              <a:t>. </a:t>
            </a:r>
            <a:endParaRPr lang="sr-Latn-CS" sz="4000" dirty="0" smtClean="0"/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ph idx="1"/>
          </p:nvPr>
        </p:nvGraphicFramePr>
        <p:xfrm>
          <a:off x="1524000" y="2590800"/>
          <a:ext cx="6091237" cy="4064000"/>
        </p:xfrm>
        <a:graphic>
          <a:graphicData uri="http://schemas.openxmlformats.org/presentationml/2006/ole">
            <p:oleObj spid="_x0000_s149506" name="Chart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16. </a:t>
            </a:r>
            <a:r>
              <a:rPr lang="en-US" sz="3200" dirty="0" err="1" smtClean="0"/>
              <a:t>Израчунај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>      </a:t>
            </a:r>
            <a:r>
              <a:rPr lang="en-US" sz="3200" u="sng" dirty="0" smtClean="0"/>
              <a:t>  4976 ∙ 53</a:t>
            </a:r>
            <a:endParaRPr lang="sr-Latn-CS" sz="3200" u="sng" dirty="0" smtClean="0"/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>
            <p:ph idx="1"/>
          </p:nvPr>
        </p:nvGraphicFramePr>
        <p:xfrm>
          <a:off x="1525588" y="1830388"/>
          <a:ext cx="6091237" cy="4064000"/>
        </p:xfrm>
        <a:graphic>
          <a:graphicData uri="http://schemas.openxmlformats.org/presentationml/2006/ole">
            <p:oleObj spid="_x0000_s150530" name="Chart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/>
          <a:lstStyle/>
          <a:p>
            <a:pPr algn="l" eaLnBrk="1" hangingPunct="1"/>
            <a:r>
              <a:rPr lang="sr-Latn-CS" sz="3200" dirty="0" smtClean="0"/>
              <a:t>1</a:t>
            </a:r>
            <a:r>
              <a:rPr lang="en-US" sz="3200" dirty="0" smtClean="0"/>
              <a:t>7. </a:t>
            </a:r>
            <a:r>
              <a:rPr lang="en-US" sz="3200" dirty="0" err="1" smtClean="0"/>
              <a:t>Први</a:t>
            </a:r>
            <a:r>
              <a:rPr lang="en-US" sz="3200" dirty="0" smtClean="0"/>
              <a:t> </a:t>
            </a:r>
            <a:r>
              <a:rPr lang="en-US" sz="3200" dirty="0" err="1" smtClean="0"/>
              <a:t>чинилац</a:t>
            </a:r>
            <a:r>
              <a:rPr lang="en-US" sz="3200" dirty="0" smtClean="0"/>
              <a:t> </a:t>
            </a:r>
            <a:r>
              <a:rPr lang="en-US" sz="3200" dirty="0" err="1" smtClean="0"/>
              <a:t>је</a:t>
            </a:r>
            <a:r>
              <a:rPr lang="en-US" sz="3200" dirty="0" smtClean="0"/>
              <a:t> 60, </a:t>
            </a:r>
            <a:r>
              <a:rPr lang="en-US" sz="3200" dirty="0" err="1" smtClean="0"/>
              <a:t>производ</a:t>
            </a:r>
            <a:r>
              <a:rPr lang="en-US" sz="3200" dirty="0" smtClean="0"/>
              <a:t> 420. </a:t>
            </a:r>
            <a:r>
              <a:rPr lang="en-US" sz="3200" dirty="0" err="1" smtClean="0"/>
              <a:t>Колики</a:t>
            </a:r>
            <a:r>
              <a:rPr lang="en-US" sz="3200" dirty="0" smtClean="0"/>
              <a:t> </a:t>
            </a:r>
            <a:r>
              <a:rPr lang="en-US" sz="3200" dirty="0" err="1" smtClean="0"/>
              <a:t>је</a:t>
            </a:r>
            <a:r>
              <a:rPr lang="en-US" sz="3200" dirty="0" smtClean="0"/>
              <a:t> </a:t>
            </a:r>
            <a:r>
              <a:rPr lang="en-US" sz="3200" dirty="0" err="1" smtClean="0"/>
              <a:t>други</a:t>
            </a:r>
            <a:r>
              <a:rPr lang="en-US" sz="3200" dirty="0" smtClean="0"/>
              <a:t> </a:t>
            </a:r>
            <a:r>
              <a:rPr lang="en-US" sz="3200" dirty="0" err="1" smtClean="0"/>
              <a:t>чинилац</a:t>
            </a:r>
            <a:r>
              <a:rPr lang="en-US" sz="3200" dirty="0" smtClean="0"/>
              <a:t>?</a:t>
            </a:r>
            <a:r>
              <a:rPr lang="en-US" sz="4000" dirty="0" smtClean="0"/>
              <a:t> </a:t>
            </a:r>
            <a:endParaRPr lang="sr-Latn-CS" sz="4000" dirty="0" smtClean="0"/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>
            <p:ph idx="1"/>
          </p:nvPr>
        </p:nvGraphicFramePr>
        <p:xfrm>
          <a:off x="1447800" y="2133600"/>
          <a:ext cx="6091237" cy="4064000"/>
        </p:xfrm>
        <a:graphic>
          <a:graphicData uri="http://schemas.openxmlformats.org/presentationml/2006/ole">
            <p:oleObj spid="_x0000_s151554" name="Chart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534400" cy="1785937"/>
          </a:xfrm>
        </p:spPr>
        <p:txBody>
          <a:bodyPr/>
          <a:lstStyle/>
          <a:p>
            <a:pPr algn="l" eaLnBrk="1" hangingPunct="1"/>
            <a:r>
              <a:rPr lang="sr-Latn-CS" sz="3200" dirty="0" smtClean="0"/>
              <a:t>1</a:t>
            </a:r>
            <a:r>
              <a:rPr lang="en-US" sz="3200" dirty="0" smtClean="0"/>
              <a:t>8. </a:t>
            </a:r>
            <a:r>
              <a:rPr lang="en-US" sz="3200" dirty="0" err="1" smtClean="0"/>
              <a:t>Воће</a:t>
            </a:r>
            <a:r>
              <a:rPr lang="en-US" sz="3200" dirty="0" smtClean="0"/>
              <a:t> </a:t>
            </a:r>
            <a:r>
              <a:rPr lang="en-US" sz="3200" dirty="0" err="1" smtClean="0"/>
              <a:t>је</a:t>
            </a:r>
            <a:r>
              <a:rPr lang="en-US" sz="3200" dirty="0" smtClean="0"/>
              <a:t> </a:t>
            </a:r>
            <a:r>
              <a:rPr lang="en-US" sz="3200" dirty="0" err="1" smtClean="0"/>
              <a:t>стигло</a:t>
            </a:r>
            <a:r>
              <a:rPr lang="en-US" sz="3200" dirty="0" smtClean="0"/>
              <a:t> у 42 </a:t>
            </a:r>
            <a:r>
              <a:rPr lang="en-US" sz="3200" dirty="0" err="1" smtClean="0"/>
              <a:t>џака</a:t>
            </a:r>
            <a:r>
              <a:rPr lang="en-US" sz="3200" dirty="0" smtClean="0"/>
              <a:t>. У </a:t>
            </a:r>
            <a:r>
              <a:rPr lang="en-US" sz="3200" dirty="0" err="1" smtClean="0"/>
              <a:t>сваком</a:t>
            </a:r>
            <a:r>
              <a:rPr lang="en-US" sz="3200" dirty="0" smtClean="0"/>
              <a:t> </a:t>
            </a:r>
            <a:r>
              <a:rPr lang="en-US" sz="3200" dirty="0" err="1" smtClean="0"/>
              <a:t>џаку</a:t>
            </a:r>
            <a:r>
              <a:rPr lang="en-US" sz="3200" dirty="0" smtClean="0"/>
              <a:t> </a:t>
            </a:r>
            <a:r>
              <a:rPr lang="en-US" sz="3200" dirty="0" err="1" smtClean="0"/>
              <a:t>се</a:t>
            </a:r>
            <a:r>
              <a:rPr lang="en-US" sz="3200" dirty="0" smtClean="0"/>
              <a:t> </a:t>
            </a:r>
            <a:r>
              <a:rPr lang="en-US" sz="3200" dirty="0" err="1" smtClean="0"/>
              <a:t>налази</a:t>
            </a:r>
            <a:r>
              <a:rPr lang="en-US" sz="3200" dirty="0" smtClean="0"/>
              <a:t> </a:t>
            </a:r>
            <a:r>
              <a:rPr lang="en-US" sz="3200" dirty="0" err="1" smtClean="0"/>
              <a:t>по</a:t>
            </a:r>
            <a:r>
              <a:rPr lang="en-US" sz="3200" dirty="0" smtClean="0"/>
              <a:t> 24 </a:t>
            </a:r>
            <a:r>
              <a:rPr lang="sr-Latn-CS" sz="3200" dirty="0" smtClean="0"/>
              <a:t>kg</a:t>
            </a:r>
            <a:r>
              <a:rPr lang="en-US" sz="3200" dirty="0" smtClean="0"/>
              <a:t> </a:t>
            </a:r>
            <a:r>
              <a:rPr lang="en-US" sz="3200" dirty="0" err="1" smtClean="0"/>
              <a:t>воћа</a:t>
            </a:r>
            <a:r>
              <a:rPr lang="en-US" sz="3200" dirty="0" smtClean="0"/>
              <a:t>. </a:t>
            </a:r>
            <a:r>
              <a:rPr lang="en-US" sz="3200" dirty="0" err="1" smtClean="0"/>
              <a:t>Колико</a:t>
            </a:r>
            <a:r>
              <a:rPr lang="en-US" sz="3200" dirty="0" smtClean="0"/>
              <a:t> </a:t>
            </a:r>
            <a:r>
              <a:rPr lang="en-US" sz="3200" dirty="0" err="1" smtClean="0"/>
              <a:t>би</a:t>
            </a:r>
            <a:r>
              <a:rPr lang="en-US" sz="3200" dirty="0" smtClean="0"/>
              <a:t> </a:t>
            </a:r>
            <a:r>
              <a:rPr lang="en-US" sz="3200" dirty="0" err="1" smtClean="0"/>
              <a:t>требало</a:t>
            </a:r>
            <a:r>
              <a:rPr lang="en-US" sz="3200" dirty="0" smtClean="0"/>
              <a:t> </a:t>
            </a:r>
            <a:r>
              <a:rPr lang="en-US" sz="3200" dirty="0" err="1" smtClean="0"/>
              <a:t>џакова</a:t>
            </a:r>
            <a:r>
              <a:rPr lang="en-US" sz="3200" dirty="0" smtClean="0"/>
              <a:t> </a:t>
            </a:r>
            <a:r>
              <a:rPr lang="en-US" sz="3200" dirty="0" err="1" smtClean="0"/>
              <a:t>да</a:t>
            </a:r>
            <a:r>
              <a:rPr lang="en-US" sz="3200" dirty="0" smtClean="0"/>
              <a:t> </a:t>
            </a:r>
            <a:r>
              <a:rPr lang="en-US" sz="3200" dirty="0" err="1" smtClean="0"/>
              <a:t>бисмо</a:t>
            </a:r>
            <a:r>
              <a:rPr lang="en-US" sz="3200" dirty="0" smtClean="0"/>
              <a:t> у </a:t>
            </a:r>
            <a:r>
              <a:rPr lang="en-US" sz="3200" dirty="0" err="1" smtClean="0"/>
              <a:t>сваки</a:t>
            </a:r>
            <a:r>
              <a:rPr lang="en-US" sz="3200" dirty="0" smtClean="0"/>
              <a:t> </a:t>
            </a:r>
            <a:r>
              <a:rPr lang="en-US" sz="3200" dirty="0" err="1" smtClean="0"/>
              <a:t>ставили</a:t>
            </a:r>
            <a:r>
              <a:rPr lang="en-US" sz="3200" dirty="0" smtClean="0"/>
              <a:t> 16 kg </a:t>
            </a:r>
            <a:r>
              <a:rPr lang="en-US" sz="3200" dirty="0" err="1" smtClean="0"/>
              <a:t>воћа</a:t>
            </a:r>
            <a:r>
              <a:rPr lang="en-US" sz="3200" dirty="0" smtClean="0"/>
              <a:t>?</a:t>
            </a:r>
            <a:r>
              <a:rPr lang="en-US" sz="4000" dirty="0" smtClean="0"/>
              <a:t> </a:t>
            </a:r>
            <a:endParaRPr lang="sr-Latn-CS" sz="4000" dirty="0" smtClean="0"/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>
            <p:ph idx="1"/>
          </p:nvPr>
        </p:nvGraphicFramePr>
        <p:xfrm>
          <a:off x="1905000" y="2794000"/>
          <a:ext cx="6091237" cy="4064000"/>
        </p:xfrm>
        <a:graphic>
          <a:graphicData uri="http://schemas.openxmlformats.org/presentationml/2006/ole">
            <p:oleObj spid="_x0000_s152578" name="Chart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9540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19. </a:t>
            </a:r>
            <a:r>
              <a:rPr lang="en-US" sz="3200" dirty="0" err="1" smtClean="0"/>
              <a:t>Збир</a:t>
            </a:r>
            <a:r>
              <a:rPr lang="en-US" sz="3200" dirty="0" smtClean="0"/>
              <a:t> </a:t>
            </a:r>
            <a:r>
              <a:rPr lang="en-US" sz="3200" dirty="0" err="1" smtClean="0"/>
              <a:t>дужина</a:t>
            </a:r>
            <a:r>
              <a:rPr lang="en-US" sz="3200" dirty="0" smtClean="0"/>
              <a:t> </a:t>
            </a:r>
            <a:r>
              <a:rPr lang="en-US" sz="3200" dirty="0" err="1" smtClean="0"/>
              <a:t>свих</a:t>
            </a:r>
            <a:r>
              <a:rPr lang="en-US" sz="3200" dirty="0" smtClean="0"/>
              <a:t> </a:t>
            </a:r>
            <a:r>
              <a:rPr lang="en-US" sz="3200" dirty="0" err="1" smtClean="0"/>
              <a:t>ивица</a:t>
            </a:r>
            <a:r>
              <a:rPr lang="en-US" sz="3200" dirty="0" smtClean="0"/>
              <a:t> </a:t>
            </a:r>
            <a:r>
              <a:rPr lang="en-US" sz="3200" dirty="0" err="1" smtClean="0"/>
              <a:t>коцке</a:t>
            </a:r>
            <a:r>
              <a:rPr lang="en-US" sz="3200" dirty="0" smtClean="0"/>
              <a:t> </a:t>
            </a:r>
            <a:r>
              <a:rPr lang="en-US" sz="3200" dirty="0" err="1" smtClean="0"/>
              <a:t>је</a:t>
            </a:r>
            <a:r>
              <a:rPr lang="en-US" sz="3200" dirty="0" smtClean="0"/>
              <a:t> 72 </a:t>
            </a:r>
            <a:r>
              <a:rPr lang="sr-Latn-CS" sz="3200" dirty="0" smtClean="0"/>
              <a:t>cm</a:t>
            </a:r>
            <a:r>
              <a:rPr lang="en-US" sz="3200" dirty="0" smtClean="0"/>
              <a:t>. </a:t>
            </a:r>
            <a:r>
              <a:rPr lang="en-US" sz="3200" dirty="0" err="1" smtClean="0"/>
              <a:t>Израчунај</a:t>
            </a:r>
            <a:r>
              <a:rPr lang="en-US" sz="3200" dirty="0" smtClean="0"/>
              <a:t> </a:t>
            </a:r>
            <a:r>
              <a:rPr lang="en-US" sz="3200" dirty="0" err="1" smtClean="0"/>
              <a:t>њену</a:t>
            </a:r>
            <a:r>
              <a:rPr lang="en-US" sz="3200" dirty="0" smtClean="0"/>
              <a:t> </a:t>
            </a:r>
            <a:r>
              <a:rPr lang="en-US" sz="3200" dirty="0" err="1" smtClean="0"/>
              <a:t>запремину</a:t>
            </a:r>
            <a:r>
              <a:rPr lang="sr-Cyrl-RS" sz="3200" dirty="0" smtClean="0"/>
              <a:t>.</a:t>
            </a:r>
            <a:r>
              <a:rPr lang="en-US" sz="4000" dirty="0" smtClean="0"/>
              <a:t> </a:t>
            </a:r>
            <a:endParaRPr lang="sr-Latn-CS" sz="4000" dirty="0" smtClean="0"/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>
            <p:ph idx="1"/>
          </p:nvPr>
        </p:nvGraphicFramePr>
        <p:xfrm>
          <a:off x="1525588" y="1830388"/>
          <a:ext cx="6091237" cy="4064000"/>
        </p:xfrm>
        <a:graphic>
          <a:graphicData uri="http://schemas.openxmlformats.org/presentationml/2006/ole">
            <p:oleObj spid="_x0000_s153602" name="Chart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91513" cy="2217737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20. </a:t>
            </a:r>
            <a:r>
              <a:rPr lang="en-US" sz="3200" dirty="0" err="1" smtClean="0"/>
              <a:t>Потребно</a:t>
            </a:r>
            <a:r>
              <a:rPr lang="en-US" sz="3200" dirty="0" smtClean="0"/>
              <a:t> </a:t>
            </a:r>
            <a:r>
              <a:rPr lang="en-US" sz="3200" dirty="0" err="1" smtClean="0"/>
              <a:t>је</a:t>
            </a:r>
            <a:r>
              <a:rPr lang="en-US" sz="3200" dirty="0" smtClean="0"/>
              <a:t> </a:t>
            </a:r>
            <a:r>
              <a:rPr lang="en-US" sz="3200" dirty="0" err="1" smtClean="0"/>
              <a:t>сазидати</a:t>
            </a:r>
            <a:r>
              <a:rPr lang="en-US" sz="3200" dirty="0" smtClean="0"/>
              <a:t> </a:t>
            </a:r>
            <a:r>
              <a:rPr lang="en-US" sz="3200" dirty="0" err="1" smtClean="0"/>
              <a:t>зид</a:t>
            </a:r>
            <a:r>
              <a:rPr lang="en-US" sz="3200" dirty="0" smtClean="0"/>
              <a:t> </a:t>
            </a:r>
            <a:r>
              <a:rPr lang="en-US" sz="3200" dirty="0" err="1" smtClean="0"/>
              <a:t>од</a:t>
            </a:r>
            <a:r>
              <a:rPr lang="en-US" sz="3200" dirty="0" smtClean="0"/>
              <a:t> </a:t>
            </a:r>
            <a:r>
              <a:rPr lang="en-US" sz="3200" dirty="0" err="1" smtClean="0"/>
              <a:t>цигле</a:t>
            </a:r>
            <a:r>
              <a:rPr lang="en-US" sz="3200" dirty="0" smtClean="0"/>
              <a:t> </a:t>
            </a:r>
            <a:r>
              <a:rPr lang="en-US" sz="3200" dirty="0" err="1" smtClean="0"/>
              <a:t>дуг</a:t>
            </a:r>
            <a:r>
              <a:rPr lang="en-US" sz="3200" dirty="0" smtClean="0"/>
              <a:t> 10 </a:t>
            </a:r>
            <a:r>
              <a:rPr lang="sr-Latn-CS" sz="3200" dirty="0" smtClean="0"/>
              <a:t>m</a:t>
            </a:r>
            <a:r>
              <a:rPr lang="en-US" sz="3200" dirty="0" smtClean="0"/>
              <a:t>, </a:t>
            </a:r>
            <a:r>
              <a:rPr lang="en-US" sz="3200" dirty="0" err="1" smtClean="0"/>
              <a:t>широк</a:t>
            </a:r>
            <a:r>
              <a:rPr lang="en-US" sz="3200" dirty="0" smtClean="0"/>
              <a:t> 3 dm и </a:t>
            </a:r>
            <a:r>
              <a:rPr lang="en-US" sz="3200" dirty="0" err="1" smtClean="0"/>
              <a:t>висок</a:t>
            </a:r>
            <a:r>
              <a:rPr lang="en-US" sz="3200" dirty="0" smtClean="0"/>
              <a:t> 12 m. </a:t>
            </a:r>
            <a:r>
              <a:rPr lang="en-US" sz="3200" dirty="0" err="1" smtClean="0"/>
              <a:t>Колико</a:t>
            </a:r>
            <a:r>
              <a:rPr lang="en-US" sz="3200" dirty="0" smtClean="0"/>
              <a:t> </a:t>
            </a:r>
            <a:r>
              <a:rPr lang="en-US" sz="3200" dirty="0" err="1" smtClean="0"/>
              <a:t>је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 smtClean="0"/>
              <a:t>потребно</a:t>
            </a:r>
            <a:r>
              <a:rPr lang="en-US" sz="3200" dirty="0" smtClean="0"/>
              <a:t> </a:t>
            </a:r>
            <a:r>
              <a:rPr lang="en-US" sz="3200" dirty="0" err="1" smtClean="0"/>
              <a:t>цигли</a:t>
            </a:r>
            <a:r>
              <a:rPr lang="en-US" sz="3200" dirty="0" smtClean="0"/>
              <a:t> </a:t>
            </a:r>
            <a:r>
              <a:rPr lang="en-US" sz="3200" dirty="0" err="1" smtClean="0"/>
              <a:t>ако</a:t>
            </a:r>
            <a:r>
              <a:rPr lang="en-US" sz="3200" dirty="0" smtClean="0"/>
              <a:t> 1m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</a:t>
            </a:r>
            <a:r>
              <a:rPr lang="en-US" sz="3200" dirty="0" err="1" smtClean="0"/>
              <a:t>зида</a:t>
            </a:r>
            <a:r>
              <a:rPr lang="en-US" sz="3200" dirty="0" smtClean="0"/>
              <a:t> </a:t>
            </a:r>
            <a:r>
              <a:rPr lang="en-US" sz="3200" dirty="0" err="1" smtClean="0"/>
              <a:t>садржи</a:t>
            </a:r>
            <a:r>
              <a:rPr lang="en-US" sz="3200" dirty="0" smtClean="0"/>
              <a:t> 30 </a:t>
            </a:r>
            <a:r>
              <a:rPr lang="en-US" sz="3200" dirty="0" err="1" smtClean="0"/>
              <a:t>комада</a:t>
            </a:r>
            <a:r>
              <a:rPr lang="en-US" sz="3200" dirty="0" smtClean="0"/>
              <a:t> </a:t>
            </a:r>
            <a:r>
              <a:rPr lang="en-US" sz="3200" dirty="0" err="1" smtClean="0"/>
              <a:t>цигли</a:t>
            </a:r>
            <a:r>
              <a:rPr lang="en-US" sz="3200" dirty="0" smtClean="0"/>
              <a:t>?</a:t>
            </a:r>
            <a:r>
              <a:rPr lang="en-US" sz="4000" dirty="0" smtClean="0"/>
              <a:t> </a:t>
            </a:r>
            <a:endParaRPr lang="sr-Latn-CS" sz="4000" dirty="0" smtClean="0"/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>
            <p:ph idx="1"/>
          </p:nvPr>
        </p:nvGraphicFramePr>
        <p:xfrm>
          <a:off x="2209800" y="2794000"/>
          <a:ext cx="6091237" cy="3835400"/>
        </p:xfrm>
        <a:graphic>
          <a:graphicData uri="http://schemas.openxmlformats.org/presentationml/2006/ole">
            <p:oleObj spid="_x0000_s154626" name="Chart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0" y="0"/>
            <a:ext cx="9144000" cy="6877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sr-Cyrl-RS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НАЈБОЉИ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резултат тј. 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СРЕДЊ</a:t>
            </a:r>
            <a:r>
              <a:rPr lang="sr-Cyrl-R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ниво</a:t>
            </a:r>
            <a:r>
              <a:rPr lang="sr-Cyrl-R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постигнућа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или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63,6%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оставрености исхода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постигнут је на задацима који се односе на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садржаје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наставне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Писање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читање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упоређивање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природних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бројева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наставне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је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задатака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sr-Cyrl-RS" sz="14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највиши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ниво оставрености исхода 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82%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је 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sr-Cyrl-R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најслабиј</a:t>
            </a:r>
            <a:r>
              <a:rPr kumimoji="0" lang="sr-Cyrl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sr-Cyrl-R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39%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у 3. </a:t>
            </a:r>
            <a:r>
              <a:rPr kumimoji="0" lang="sr-Cyrl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задатку).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НАЈСЛАБИЈ</a:t>
            </a:r>
            <a:r>
              <a:rPr kumimoji="0" lang="sr-Cyrl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резултат</a:t>
            </a:r>
            <a:r>
              <a:rPr lang="sr-Cyrl-R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тј. </a:t>
            </a:r>
            <a:r>
              <a:rPr lang="sr-Cyrl-R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НЕЗАДОВОЉАВАЈУЋИ ниво постигнућа или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17,5%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оставрености исхода, постигнут је на задацима који се односе на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садржаје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наставне теме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Израчунавање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запремине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квадра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коцке</a:t>
            </a:r>
            <a:r>
              <a:rPr lang="sr-Cyrl-R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Из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ове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наставне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теме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највиши ниво оставрености исхода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27%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је у 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12.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најслабиј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8%)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20.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задатак</a:t>
            </a:r>
            <a:r>
              <a:rPr kumimoji="0" lang="sr-Cyrl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наставне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Сабирање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одузимање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природних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бројева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оствар</a:t>
            </a:r>
            <a:r>
              <a:rPr kumimoji="0" lang="sr-Cyrl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ен</a:t>
            </a:r>
            <a:r>
              <a:rPr kumimoji="0" lang="sr-Cyrl-R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је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СРЕДЊИ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ниво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постигнућа</a:t>
            </a:r>
            <a:r>
              <a:rPr kumimoji="0" lang="sr-Cyrl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59</a:t>
            </a:r>
            <a:r>
              <a:rPr kumimoji="0" lang="sr-Cyrl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2%</a:t>
            </a:r>
            <a:r>
              <a:rPr kumimoji="0" lang="sr-Cyrl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задатака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ове</a:t>
            </a:r>
            <a:r>
              <a:rPr kumimoji="0" lang="sr-Cyrl-R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наставне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највиши ниво оставрености исхода 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90%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је у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6.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најслабиј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32%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11. 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задатку.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наставне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Јединице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површину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8. и 9.</a:t>
            </a:r>
            <a:r>
              <a:rPr kumimoji="0" lang="sr-Cyrl-R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задатак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којима су оставрили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</a:t>
            </a:r>
            <a:r>
              <a:rPr lang="sr-Cyrl-R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ЗАК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(48%</a:t>
            </a:r>
            <a:r>
              <a:rPr lang="sr-Cyrl-R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НЕЗАДОВОЉАВАЈУЋИ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ниво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постигнућа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32%)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Нумерички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задатак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једначином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урадили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ВИСОКОМ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нивоу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87%</a:t>
            </a:r>
            <a:r>
              <a:rPr kumimoji="0" lang="sr-Cyrl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sr-Cyrl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неједначином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НЕЗАДОВОЉАВАЈУЋЕМ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нивоу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постигнућа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23%</a:t>
            </a:r>
            <a:r>
              <a:rPr kumimoji="0" lang="sr-Cyrl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sr-Cyrl-R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sr-Cyrl-R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Задаци из</a:t>
            </a:r>
            <a:r>
              <a:rPr kumimoji="0" lang="sr-Cyrl-R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наставне теме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Израчунавање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површине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правоугаоника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квадрата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 ријешени</a:t>
            </a:r>
            <a:r>
              <a:rPr kumimoji="0" lang="sr-Cyrl-R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НЕЗАДОВОЉАВАЈУЋЕМ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нивоу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задаци из наставне теме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Множење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дијељење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НИСКОМ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нивоу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50%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задатака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наставне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највиши ниво оставрености исхода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(68%)</a:t>
            </a:r>
            <a:r>
              <a:rPr lang="sr-Cyrl-R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 је 17.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најслабиј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 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(20%) 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18. 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задатак</a:t>
            </a:r>
            <a:r>
              <a:rPr lang="sr-Cyrl-R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Квалитативна </a:t>
            </a:r>
            <a:r>
              <a:rPr lang="sr-Cyrl-R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нализа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показује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</a:t>
            </a:r>
            <a:r>
              <a:rPr lang="sr-Cyrl-RS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су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ученици</a:t>
            </a:r>
            <a:r>
              <a:rPr lang="sr-Cyrl-R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оставрили: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0" y="609601"/>
            <a:ext cx="9144000" cy="6248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81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sr-Cyrl-CS" dirty="0" smtClean="0"/>
              <a:t>На екстерној провјери из математике ученици су остварили </a:t>
            </a:r>
            <a:r>
              <a:rPr lang="sr-Cyrl-CS" b="1" dirty="0" smtClean="0"/>
              <a:t>НИЗАК</a:t>
            </a:r>
            <a:r>
              <a:rPr lang="sr-Cyrl-CS" dirty="0" smtClean="0"/>
              <a:t> </a:t>
            </a:r>
            <a:r>
              <a:rPr lang="ru-RU" b="1" dirty="0" smtClean="0"/>
              <a:t>НИВО ПОСТИГНУЋА </a:t>
            </a:r>
            <a:r>
              <a:rPr lang="ru-RU" dirty="0" smtClean="0"/>
              <a:t>или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49</a:t>
            </a:r>
            <a:r>
              <a:rPr lang="sr-Cyrl-CS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% </a:t>
            </a:r>
            <a:r>
              <a:rPr lang="sr-Cyrl-CS" dirty="0" smtClean="0"/>
              <a:t>остварености </a:t>
            </a:r>
            <a:r>
              <a:rPr lang="sr-Cyrl-CS" b="1" dirty="0" smtClean="0"/>
              <a:t>ИСХОДА УЧЕЊА </a:t>
            </a:r>
            <a:r>
              <a:rPr lang="sr-Cyrl-CS" dirty="0" smtClean="0"/>
              <a:t>који су предвиђени актуелним  НПП-ом. </a:t>
            </a:r>
          </a:p>
          <a:p>
            <a:pPr indent="381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810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Најбољи </a:t>
            </a: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оставрени 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резултат, на нивоу узорка, износи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%,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најслабији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% </a:t>
            </a:r>
            <a:r>
              <a:rPr lang="sr-Cyrl-CS" dirty="0" smtClean="0"/>
              <a:t>остварености </a:t>
            </a:r>
            <a:r>
              <a:rPr lang="sr-Cyrl-CS" b="1" dirty="0" smtClean="0"/>
              <a:t>ИСХОДА  УЧЕЊА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810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Ниједна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школа</a:t>
            </a:r>
            <a:r>
              <a:rPr kumimoji="0" lang="sr-Cyrl-R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(0)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није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остварила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ВИСОК НИВО ПОСТИГНУЋА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оствари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СРЕДЊИ НИВО ПОСТИГНУЋА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(ОД 55% ДО 75%),</a:t>
            </a:r>
            <a:r>
              <a:rPr kumimoji="0" lang="sr-Cyrl-R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R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 оставрило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НИЗАК НИВО ПОСТИГНУЋА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45%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55%)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док је </a:t>
            </a:r>
            <a:r>
              <a:rPr lang="sr-Cyrl-RS" b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школа</a:t>
            </a:r>
            <a:r>
              <a:rPr kumimoji="0" lang="sr-Cyrl-R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остварило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НЕЗАДОВОЉАВАЈУЋИ НИВО ПОСТИГНУЋА 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мањи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45%).</a:t>
            </a:r>
            <a:endParaRPr kumimoji="0" lang="sr-Cyrl-RS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Задатке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првог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нивоа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најлакше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R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ријешили</a:t>
            </a:r>
            <a:r>
              <a:rPr kumimoji="0" lang="sr-Cyrl-RS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66,9%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успјеха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осам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задатака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</a:t>
            </a:r>
            <a:r>
              <a:rPr lang="sr-Cyrl-R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затим, з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адатке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средњег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нивоа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тежин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sr-Cyrl-R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46,6%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успјеха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седам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задатака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док су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најтеже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задатке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ријешили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24%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успјеха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задатака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22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просјечна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оцјена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пролазности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математике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врло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добар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(4)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у 8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добар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(3)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sr-Cyrl-RS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које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имале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незадовољавајући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ниво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постигнућа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RS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средња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оцјена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врло</a:t>
            </a:r>
            <a:r>
              <a:rPr kumimoji="0" lang="sr-Cyrl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добар</a:t>
            </a:r>
            <a:r>
              <a:rPr kumimoji="0" lang="sr-Cyrl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(4)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показује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разлике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интерног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оцјењивања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постигнућа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екстерној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провјери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sr-Cyrl-RS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endParaRPr lang="sr-Cyrl-RS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endParaRPr kumimoji="0" lang="sr-Cyrl-R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010400" y="5867400"/>
          <a:ext cx="2133600" cy="990600"/>
        </p:xfrm>
        <a:graphic>
          <a:graphicData uri="http://schemas.openxmlformats.org/presentationml/2006/ole">
            <p:oleObj spid="_x0000_s155650" name="Document" showAsIcon="1" r:id="rId3" imgW="914400" imgH="771480" progId="Word.Document.12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8100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3200" b="1" dirty="0" smtClean="0">
                <a:latin typeface="+mj-lt"/>
                <a:ea typeface="Times New Roman" pitchFamily="18" charset="0"/>
                <a:cs typeface="Arial" pitchFamily="34" charset="0"/>
              </a:rPr>
              <a:t>ЗАКЉУЧАК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7543800" y="6324600"/>
            <a:ext cx="1066800" cy="381000"/>
          </a:xfrm>
          <a:prstGeom prst="wedgeRectCallout">
            <a:avLst>
              <a:gd name="adj1" fmla="val -321"/>
              <a:gd name="adj2" fmla="val -930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ПРИМЈЕР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8100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3200" b="1" dirty="0" smtClean="0">
                <a:latin typeface="+mj-lt"/>
                <a:ea typeface="Times New Roman" pitchFamily="18" charset="0"/>
                <a:cs typeface="Arial" pitchFamily="34" charset="0"/>
              </a:rPr>
              <a:t>ОПШТИ ЗАКЉУЧАК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09601"/>
            <a:ext cx="9144000" cy="62483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810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sr-Cyrl-CS" sz="1400" dirty="0" smtClean="0">
                <a:latin typeface="+mj-lt"/>
              </a:rPr>
              <a:t>Ученици су на екстерној провјери из </a:t>
            </a:r>
          </a:p>
          <a:p>
            <a:pPr indent="3810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sr-Cyrl-CS" sz="800" dirty="0" smtClean="0">
              <a:latin typeface="+mj-lt"/>
            </a:endParaRPr>
          </a:p>
          <a:p>
            <a:pPr indent="381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sr-Cyrl-CS" sz="1400" b="1" dirty="0" smtClean="0">
                <a:latin typeface="+mj-lt"/>
              </a:rPr>
              <a:t>СРПСКОГ ЈЕЗИКА </a:t>
            </a:r>
            <a:r>
              <a:rPr lang="sr-Cyrl-CS" sz="1400" dirty="0" smtClean="0">
                <a:latin typeface="+mj-lt"/>
              </a:rPr>
              <a:t>оставрили </a:t>
            </a:r>
            <a:r>
              <a:rPr lang="sr-Cyrl-CS" sz="1400" b="1" dirty="0" smtClean="0">
                <a:latin typeface="+mj-lt"/>
                <a:ea typeface="Times New Roman" pitchFamily="18" charset="0"/>
                <a:cs typeface="Arial" pitchFamily="34" charset="0"/>
              </a:rPr>
              <a:t>СРЕДЊИ НИВО</a:t>
            </a:r>
            <a:r>
              <a:rPr lang="sr-Cyrl-CS" sz="14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+mj-lt"/>
              </a:rPr>
              <a:t>ПОСТИГНУЋА </a:t>
            </a:r>
            <a:r>
              <a:rPr lang="ru-RU" sz="1400" dirty="0" smtClean="0">
                <a:latin typeface="+mj-lt"/>
              </a:rPr>
              <a:t>или </a:t>
            </a:r>
            <a:r>
              <a:rPr lang="sr-Latn-CS" sz="1400" b="1" dirty="0" smtClean="0">
                <a:latin typeface="+mj-lt"/>
                <a:ea typeface="Times New Roman" pitchFamily="18" charset="0"/>
                <a:cs typeface="Arial" pitchFamily="34" charset="0"/>
              </a:rPr>
              <a:t>54,58</a:t>
            </a:r>
            <a:r>
              <a:rPr lang="sr-Cyrl-CS" sz="1400" dirty="0" smtClean="0">
                <a:latin typeface="+mj-lt"/>
                <a:ea typeface="Times New Roman" pitchFamily="18" charset="0"/>
                <a:cs typeface="Arial" pitchFamily="34" charset="0"/>
              </a:rPr>
              <a:t>%, а из </a:t>
            </a:r>
            <a:r>
              <a:rPr lang="sr-Cyrl-CS" sz="1400" b="1" dirty="0" smtClean="0">
                <a:latin typeface="+mj-lt"/>
                <a:ea typeface="Times New Roman" pitchFamily="18" charset="0"/>
                <a:cs typeface="Arial" pitchFamily="34" charset="0"/>
              </a:rPr>
              <a:t>          </a:t>
            </a:r>
          </a:p>
          <a:p>
            <a:pPr indent="381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sr-Cyrl-CS" sz="1400" b="1" dirty="0" smtClean="0">
                <a:latin typeface="+mj-lt"/>
              </a:rPr>
              <a:t>МАТЕМАТИКЕ</a:t>
            </a:r>
            <a:r>
              <a:rPr lang="sr-Cyrl-CS" sz="1400" dirty="0" smtClean="0">
                <a:latin typeface="+mj-lt"/>
              </a:rPr>
              <a:t> су остварили </a:t>
            </a:r>
            <a:r>
              <a:rPr lang="sr-Cyrl-CS" sz="1400" b="1" dirty="0" smtClean="0">
                <a:latin typeface="+mj-lt"/>
              </a:rPr>
              <a:t>НИЗАК</a:t>
            </a:r>
            <a:r>
              <a:rPr lang="sr-Cyrl-CS" sz="1400" dirty="0" smtClean="0">
                <a:latin typeface="+mj-lt"/>
              </a:rPr>
              <a:t> </a:t>
            </a:r>
            <a:r>
              <a:rPr lang="ru-RU" sz="1400" b="1" dirty="0" smtClean="0">
                <a:latin typeface="+mj-lt"/>
              </a:rPr>
              <a:t>НИВО ПОСТИГНУЋА </a:t>
            </a:r>
            <a:r>
              <a:rPr lang="ru-RU" sz="1400" dirty="0" smtClean="0">
                <a:latin typeface="+mj-lt"/>
              </a:rPr>
              <a:t>или </a:t>
            </a:r>
            <a:r>
              <a:rPr lang="en-US" sz="1400" b="1" dirty="0" smtClean="0">
                <a:latin typeface="+mj-lt"/>
                <a:ea typeface="Times New Roman" pitchFamily="18" charset="0"/>
                <a:cs typeface="Arial" pitchFamily="34" charset="0"/>
              </a:rPr>
              <a:t>49</a:t>
            </a:r>
            <a:r>
              <a:rPr lang="sr-Cyrl-CS" sz="1400" b="1" dirty="0" smtClean="0">
                <a:latin typeface="+mj-lt"/>
                <a:ea typeface="Times New Roman" pitchFamily="18" charset="0"/>
                <a:cs typeface="Arial" pitchFamily="34" charset="0"/>
              </a:rPr>
              <a:t>% </a:t>
            </a:r>
            <a:r>
              <a:rPr lang="sr-Cyrl-CS" sz="1400" dirty="0" smtClean="0">
                <a:latin typeface="+mj-lt"/>
              </a:rPr>
              <a:t>остварености </a:t>
            </a:r>
            <a:r>
              <a:rPr lang="sr-Cyrl-CS" sz="1400" b="1" dirty="0" smtClean="0">
                <a:latin typeface="+mj-lt"/>
              </a:rPr>
              <a:t>ИСХОДА УЧЕЊА </a:t>
            </a:r>
            <a:r>
              <a:rPr lang="sr-Cyrl-CS" sz="1400" dirty="0" smtClean="0">
                <a:latin typeface="+mj-lt"/>
              </a:rPr>
              <a:t>који су предвиђени актуелним  НПП-ом.</a:t>
            </a:r>
          </a:p>
          <a:p>
            <a:pPr indent="381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sr-Cyrl-CS" sz="800" dirty="0" smtClean="0">
              <a:latin typeface="+mj-lt"/>
            </a:endParaRPr>
          </a:p>
          <a:p>
            <a:pPr indent="381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sr-Cyrl-CS" sz="1400" dirty="0" smtClean="0">
                <a:latin typeface="+mj-lt"/>
                <a:ea typeface="Times New Roman" pitchFamily="18" charset="0"/>
                <a:cs typeface="Arial" pitchFamily="34" charset="0"/>
              </a:rPr>
              <a:t>Остварени резултати екстерне провјере постигнућа ученика у настави српског језика и математике указују да је настава у већини случајева организована и реализована на начин да потенцира чињенична знања и репродукцију, а мање на развој способности анализе, синтезе, уопштавања, логичког и критичког промишљања, закључивања и примјене.</a:t>
            </a:r>
            <a:endParaRPr lang="en-US" sz="1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</a:pPr>
            <a:r>
              <a:rPr lang="sr-Cyrl-CS" sz="1400" dirty="0" smtClean="0">
                <a:latin typeface="+mj-lt"/>
                <a:ea typeface="Times New Roman" pitchFamily="18" charset="0"/>
                <a:cs typeface="Arial" pitchFamily="34" charset="0"/>
              </a:rPr>
              <a:t>	Развој способности анализе, синтезе, уопштавања, логичког и критичког промишљања, закључивања и примјене, треба да буде приоритет у настави свих наставних предмета, па и у настави српског језика и математике. </a:t>
            </a:r>
            <a:endParaRPr lang="en-US" sz="1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</a:pPr>
            <a:r>
              <a:rPr lang="sr-Cyrl-CS" sz="1400" dirty="0" smtClean="0">
                <a:latin typeface="+mj-lt"/>
                <a:ea typeface="Times New Roman" pitchFamily="18" charset="0"/>
                <a:cs typeface="Arial" pitchFamily="34" charset="0"/>
              </a:rPr>
              <a:t>	Анализом оцјена које су ученици отварили у настави српског језика и математике  и оних остварених на задацима објективног типа увиђамо значајнија одступања у великом броју случајева што говори у прилог  неускађености интерних оцјена и постигнућа ученика на екстерној провјери нивоа оставрености исхода учења.</a:t>
            </a:r>
            <a:endParaRPr lang="sr-Cyrl-RS" sz="1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</a:pPr>
            <a:r>
              <a:rPr lang="sr-Cyrl-RS" sz="1400" dirty="0" smtClean="0">
                <a:latin typeface="+mj-lt"/>
                <a:ea typeface="Times New Roman" pitchFamily="18" charset="0"/>
                <a:cs typeface="Arial" pitchFamily="34" charset="0"/>
              </a:rPr>
              <a:t>	</a:t>
            </a:r>
            <a:r>
              <a:rPr lang="sr-Cyrl-CS" sz="1400" dirty="0" err="1" smtClean="0">
                <a:latin typeface="+mj-lt"/>
                <a:ea typeface="Times New Roman" pitchFamily="18" charset="0"/>
                <a:cs typeface="Arial" pitchFamily="34" charset="0"/>
              </a:rPr>
              <a:t>Објективнији</a:t>
            </a:r>
            <a:r>
              <a:rPr lang="sr-Cyrl-CS" sz="1400" dirty="0" smtClean="0">
                <a:latin typeface="+mj-lt"/>
                <a:ea typeface="Times New Roman" pitchFamily="18" charset="0"/>
                <a:cs typeface="Arial" pitchFamily="34" charset="0"/>
              </a:rPr>
              <a:t> приступ праћења,</a:t>
            </a:r>
            <a:r>
              <a:rPr lang="en-US" sz="14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sr-Cyrl-CS" sz="1400" dirty="0" smtClean="0">
                <a:latin typeface="+mj-lt"/>
                <a:ea typeface="Times New Roman" pitchFamily="18" charset="0"/>
                <a:cs typeface="Arial" pitchFamily="34" charset="0"/>
              </a:rPr>
              <a:t>вредновања и оцјењивања постигнућа ученика треба да буде тема индуивидуалних професионалних промишљања и стручних расправа актива наставника разредне наставе </a:t>
            </a:r>
            <a:r>
              <a:rPr lang="sr-Cyrl-BA" sz="1400" dirty="0" smtClean="0">
                <a:latin typeface="+mj-lt"/>
              </a:rPr>
              <a:t>(упоређивање резултата својих ученика са резултатима ученика других одјељења и школа, процијена степена остварености исхода учења и критеријума оцјењивања и сл</a:t>
            </a:r>
            <a:r>
              <a:rPr lang="en-US" sz="1400" dirty="0" smtClean="0">
                <a:latin typeface="+mj-lt"/>
              </a:rPr>
              <a:t>.</a:t>
            </a:r>
            <a:r>
              <a:rPr lang="sr-Cyrl-BA" sz="1400" dirty="0" smtClean="0">
                <a:latin typeface="+mj-lt"/>
              </a:rPr>
              <a:t>).</a:t>
            </a:r>
            <a:endParaRPr lang="sr-Cyrl-CS" sz="1400" dirty="0" smtClean="0"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</a:pPr>
            <a:r>
              <a:rPr lang="sr-Cyrl-CS" sz="1400" dirty="0" smtClean="0">
                <a:latin typeface="+mj-lt"/>
                <a:cs typeface="Arial" pitchFamily="34" charset="0"/>
              </a:rPr>
              <a:t>	</a:t>
            </a:r>
            <a:r>
              <a:rPr lang="sr-Cyrl-CS" sz="1400" dirty="0" smtClean="0">
                <a:latin typeface="+mj-lt"/>
              </a:rPr>
              <a:t>Током реализације наставних садржаја важно мјесто у побољшању квалитета наставе треба да буде </a:t>
            </a:r>
            <a:r>
              <a:rPr lang="sr-Cyrl-CS" sz="1400" b="1" dirty="0" smtClean="0">
                <a:latin typeface="+mj-lt"/>
              </a:rPr>
              <a:t>досљедно засновано на исходима учења и провјери њихове остварености.</a:t>
            </a:r>
            <a:endParaRPr lang="sr-Cyrl-RS" sz="1400" b="1" dirty="0" smtClean="0">
              <a:latin typeface="+mj-lt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</a:pPr>
            <a:r>
              <a:rPr lang="sr-Cyrl-RS" sz="1400" b="1" dirty="0" smtClean="0">
                <a:latin typeface="+mj-lt"/>
              </a:rPr>
              <a:t>	</a:t>
            </a:r>
            <a:r>
              <a:rPr lang="sr-Cyrl-CS" sz="1400" dirty="0" smtClean="0">
                <a:latin typeface="+mj-lt"/>
              </a:rPr>
              <a:t>Планирање било које васпитно-образовне активности у школи обухвата планирање општих и посебних циљева, исхода и садржаја учења, извршиоце активности, облике, методе и средст</a:t>
            </a:r>
            <a:r>
              <a:rPr lang="en-US" sz="1400" dirty="0" smtClean="0">
                <a:latin typeface="+mj-lt"/>
              </a:rPr>
              <a:t>a</a:t>
            </a:r>
            <a:r>
              <a:rPr lang="sr-Cyrl-CS" sz="1400" dirty="0" smtClean="0">
                <a:latin typeface="+mj-lt"/>
              </a:rPr>
              <a:t>ва  за остваривање постављених циљева и начине утврђивања нивоа њиховог остваривања у одређеном временском периоду.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</a:pPr>
            <a:r>
              <a:rPr lang="sr-Cyrl-CS" sz="1400" dirty="0" smtClean="0">
                <a:latin typeface="+mj-lt"/>
              </a:rPr>
              <a:t>	</a:t>
            </a:r>
            <a:r>
              <a:rPr lang="ru-RU" sz="1400" dirty="0" smtClean="0">
                <a:latin typeface="+mj-lt"/>
              </a:rPr>
              <a:t>Дакле, у процесу планирања прорамирања, припремања, праћења и вредновања наставног процеса </a:t>
            </a:r>
            <a:r>
              <a:rPr lang="sr-Cyrl-RS" sz="1400" b="1" dirty="0" smtClean="0">
                <a:latin typeface="+mj-lt"/>
              </a:rPr>
              <a:t>примарни циљ треба да буде  квалитет  ученичких постигнућа, тј. ниво остварених исхода које је реално могуће остварити, а  не квантитет који би се могао очекивати. Кључне одреднице квалитета знања су  функционална знања (цјеловитост и практичност), насупрот фрагментарном познавању појединачних појмова, чињеница, података</a:t>
            </a:r>
            <a:r>
              <a:rPr lang="sr-Latn-RS" sz="1400" b="1" dirty="0" smtClean="0">
                <a:latin typeface="+mj-lt"/>
              </a:rPr>
              <a:t>,</a:t>
            </a:r>
            <a:r>
              <a:rPr lang="sr-Cyrl-RS" sz="1400" b="1" dirty="0" smtClean="0">
                <a:latin typeface="+mj-lt"/>
              </a:rPr>
              <a:t> формула и сл.</a:t>
            </a:r>
            <a:endParaRPr lang="en-US" sz="14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 fontScale="47500" lnSpcReduction="20000"/>
          </a:bodyPr>
          <a:lstStyle/>
          <a:p>
            <a:pPr lvl="0" algn="ctr">
              <a:buNone/>
            </a:pPr>
            <a:endParaRPr lang="sr-Cyrl-CS" sz="2800" b="1" dirty="0" smtClean="0"/>
          </a:p>
          <a:p>
            <a:pPr lvl="0" algn="just"/>
            <a:r>
              <a:rPr lang="sr-Cyrl-CS" sz="2800" dirty="0" smtClean="0">
                <a:latin typeface="+mj-lt"/>
              </a:rPr>
              <a:t>У ранијем  Програму дефинисано је </a:t>
            </a:r>
            <a:r>
              <a:rPr lang="sr-Cyrl-CS" sz="4400" b="1" dirty="0" smtClean="0">
                <a:latin typeface="+mj-lt"/>
              </a:rPr>
              <a:t>7</a:t>
            </a:r>
            <a:r>
              <a:rPr lang="sr-Cyrl-CS" sz="2800" b="1" dirty="0" smtClean="0">
                <a:latin typeface="+mj-lt"/>
              </a:rPr>
              <a:t> тематских цјелина </a:t>
            </a:r>
            <a:r>
              <a:rPr lang="sr-Cyrl-CS" sz="2800" dirty="0" smtClean="0">
                <a:latin typeface="+mj-lt"/>
              </a:rPr>
              <a:t>а у иновираном НПП је  дефинисано </a:t>
            </a:r>
            <a:r>
              <a:rPr lang="sr-Cyrl-CS" sz="3300" b="1" dirty="0" smtClean="0">
                <a:latin typeface="+mj-lt"/>
              </a:rPr>
              <a:t>5  </a:t>
            </a:r>
            <a:r>
              <a:rPr lang="sr-Cyrl-CS" sz="2800" b="1" dirty="0" smtClean="0">
                <a:latin typeface="+mj-lt"/>
              </a:rPr>
              <a:t>тематских цјелина </a:t>
            </a:r>
            <a:r>
              <a:rPr lang="sr-Cyrl-CS" sz="2800" dirty="0" smtClean="0">
                <a:latin typeface="+mj-lt"/>
              </a:rPr>
              <a:t>– издвојена цјелина </a:t>
            </a:r>
            <a:r>
              <a:rPr lang="sr-Cyrl-CS" sz="2800" b="1" dirty="0" smtClean="0">
                <a:latin typeface="+mj-lt"/>
              </a:rPr>
              <a:t>ЈЕЗИЧКА КУЛТУРА (ОРТОЕПИЈА, ПРАВОПИС И КУЛТУРА ИЗРАЖАВАЊА), а у тематску цјелину ЈЕЗИК уврштена је  ГРАМАТИКА. </a:t>
            </a:r>
            <a:endParaRPr lang="en-US" sz="2800" b="1" dirty="0" smtClean="0">
              <a:latin typeface="+mj-lt"/>
            </a:endParaRPr>
          </a:p>
          <a:p>
            <a:pPr lvl="0" algn="just"/>
            <a:r>
              <a:rPr lang="sr-Cyrl-CS" sz="2800" b="1" dirty="0" smtClean="0">
                <a:latin typeface="+mj-lt"/>
              </a:rPr>
              <a:t>Подручје књижевност </a:t>
            </a:r>
            <a:r>
              <a:rPr lang="sr-Cyrl-CS" sz="2800" dirty="0" smtClean="0">
                <a:latin typeface="+mj-lt"/>
              </a:rPr>
              <a:t>је освјежено </a:t>
            </a:r>
            <a:r>
              <a:rPr lang="sr-Cyrl-CS" sz="2800" b="1" dirty="0" smtClean="0">
                <a:latin typeface="+mj-lt"/>
              </a:rPr>
              <a:t>новим текстовима и повећан је број наслова ЛЕКТИРЕ </a:t>
            </a:r>
            <a:r>
              <a:rPr lang="sr-Cyrl-CS" sz="2800" dirty="0" smtClean="0">
                <a:latin typeface="+mj-lt"/>
              </a:rPr>
              <a:t>(са </a:t>
            </a:r>
            <a:r>
              <a:rPr lang="sr-Cyrl-CS" sz="2800" b="1" dirty="0" smtClean="0">
                <a:latin typeface="+mj-lt"/>
              </a:rPr>
              <a:t>3 на 6 наслова</a:t>
            </a:r>
            <a:r>
              <a:rPr lang="sr-Cyrl-CS" sz="2800" dirty="0" smtClean="0">
                <a:latin typeface="+mj-lt"/>
              </a:rPr>
              <a:t>) као и </a:t>
            </a:r>
            <a:r>
              <a:rPr lang="sr-Cyrl-CS" sz="2800" b="1" dirty="0" smtClean="0">
                <a:latin typeface="+mj-lt"/>
              </a:rPr>
              <a:t>фонд сати </a:t>
            </a:r>
            <a:r>
              <a:rPr lang="sr-Cyrl-CS" sz="2800" dirty="0" smtClean="0">
                <a:latin typeface="+mj-lt"/>
              </a:rPr>
              <a:t>за реализацију предвиђене </a:t>
            </a:r>
            <a:r>
              <a:rPr lang="sr-Cyrl-CS" sz="2800" b="1" dirty="0" smtClean="0">
                <a:latin typeface="+mj-lt"/>
              </a:rPr>
              <a:t>лектире. </a:t>
            </a:r>
            <a:endParaRPr lang="en-US" sz="2800" b="1" dirty="0" smtClean="0">
              <a:latin typeface="+mj-lt"/>
            </a:endParaRPr>
          </a:p>
          <a:p>
            <a:pPr lvl="0" algn="just"/>
            <a:r>
              <a:rPr lang="sr-Cyrl-CS" sz="2800" b="1" dirty="0" smtClean="0">
                <a:latin typeface="+mj-lt"/>
              </a:rPr>
              <a:t>Уведена тематска цјелина ПОЗОРИШТЕ (умјесто досадашње ФИЛМ)</a:t>
            </a:r>
            <a:r>
              <a:rPr lang="en-US" sz="2800" b="1" dirty="0" smtClean="0">
                <a:latin typeface="+mj-lt"/>
              </a:rPr>
              <a:t>.</a:t>
            </a:r>
            <a:endParaRPr lang="sr-Cyrl-CS" sz="2800" b="1" dirty="0" smtClean="0">
              <a:latin typeface="+mj-lt"/>
            </a:endParaRPr>
          </a:p>
          <a:p>
            <a:pPr lvl="0">
              <a:buNone/>
            </a:pPr>
            <a:endParaRPr lang="en-US" sz="2800" b="1" dirty="0" smtClean="0">
              <a:latin typeface="+mj-lt"/>
            </a:endParaRPr>
          </a:p>
          <a:p>
            <a:pPr algn="ctr">
              <a:buNone/>
            </a:pPr>
            <a:r>
              <a:rPr lang="sr-Cyrl-CS" sz="3300" b="1" dirty="0" smtClean="0">
                <a:latin typeface="+mj-lt"/>
              </a:rPr>
              <a:t>Наставни програм за предмет српски језик у </a:t>
            </a:r>
            <a:r>
              <a:rPr lang="sr-Cyrl-CS" sz="5900" b="1" dirty="0" smtClean="0">
                <a:latin typeface="+mj-lt"/>
              </a:rPr>
              <a:t>3</a:t>
            </a:r>
            <a:r>
              <a:rPr lang="sr-Cyrl-CS" sz="3300" b="1" dirty="0" smtClean="0">
                <a:latin typeface="+mj-lt"/>
              </a:rPr>
              <a:t> разреду:</a:t>
            </a:r>
          </a:p>
          <a:p>
            <a:endParaRPr lang="en-US" sz="3300" dirty="0" smtClean="0">
              <a:latin typeface="+mj-lt"/>
            </a:endParaRPr>
          </a:p>
          <a:p>
            <a:pPr lvl="0"/>
            <a:r>
              <a:rPr lang="sr-Cyrl-CS" sz="2800" b="1" dirty="0" smtClean="0">
                <a:latin typeface="+mj-lt"/>
              </a:rPr>
              <a:t>Т</a:t>
            </a:r>
            <a:r>
              <a:rPr lang="sr-Cyrl-CS" sz="2800" dirty="0" smtClean="0">
                <a:latin typeface="+mj-lt"/>
              </a:rPr>
              <a:t>ематска цјела </a:t>
            </a:r>
            <a:r>
              <a:rPr lang="sr-Cyrl-CS" sz="2800" b="1" dirty="0" smtClean="0">
                <a:latin typeface="+mj-lt"/>
              </a:rPr>
              <a:t>ЧИТАЊЕ преименована је у тематску цјелину ЧИТАЊЕ И ПИСАЊЕ ЛАТИНИЦЕ </a:t>
            </a:r>
            <a:r>
              <a:rPr lang="sr-Cyrl-CS" sz="2800" dirty="0" smtClean="0">
                <a:latin typeface="+mj-lt"/>
              </a:rPr>
              <a:t>а тематске </a:t>
            </a:r>
            <a:r>
              <a:rPr lang="sr-Cyrl-CS" sz="2800" b="1" dirty="0" smtClean="0">
                <a:latin typeface="+mj-lt"/>
              </a:rPr>
              <a:t>цјелине ЈЕЗИК И КУЛТУРА ИЗРАЖАВАЊЕ спојене су </a:t>
            </a:r>
            <a:r>
              <a:rPr lang="sr-Cyrl-CS" sz="2800" dirty="0" smtClean="0">
                <a:latin typeface="+mj-lt"/>
              </a:rPr>
              <a:t>у једну тематску цјелину </a:t>
            </a:r>
            <a:r>
              <a:rPr lang="sr-Cyrl-CS" sz="2800" b="1" dirty="0" smtClean="0">
                <a:latin typeface="+mj-lt"/>
              </a:rPr>
              <a:t>ЈЕЗИЧКА КУЛТУРА</a:t>
            </a:r>
            <a:r>
              <a:rPr lang="sr-Cyrl-CS" sz="2800" dirty="0" smtClean="0">
                <a:latin typeface="+mj-lt"/>
              </a:rPr>
              <a:t>.</a:t>
            </a:r>
            <a:endParaRPr lang="en-US" sz="2800" dirty="0" smtClean="0">
              <a:latin typeface="+mj-lt"/>
            </a:endParaRPr>
          </a:p>
          <a:p>
            <a:pPr lvl="0"/>
            <a:r>
              <a:rPr lang="sr-Cyrl-CS" sz="2800" b="1" dirty="0" smtClean="0">
                <a:latin typeface="+mj-lt"/>
              </a:rPr>
              <a:t>Повећан је фонд часова  ЛЕКТИРЕ </a:t>
            </a:r>
            <a:r>
              <a:rPr lang="sr-Cyrl-CS" sz="2800" dirty="0" smtClean="0">
                <a:latin typeface="+mj-lt"/>
              </a:rPr>
              <a:t>(</a:t>
            </a:r>
            <a:r>
              <a:rPr lang="sr-Cyrl-CS" sz="2800" b="1" dirty="0" smtClean="0">
                <a:latin typeface="+mj-lt"/>
              </a:rPr>
              <a:t>са 8 на 18</a:t>
            </a:r>
            <a:r>
              <a:rPr lang="sr-Cyrl-CS" sz="2800" dirty="0" smtClean="0">
                <a:latin typeface="+mj-lt"/>
              </a:rPr>
              <a:t>) и </a:t>
            </a:r>
            <a:r>
              <a:rPr lang="sr-Cyrl-CS" sz="2800" b="1" dirty="0" smtClean="0">
                <a:latin typeface="+mj-lt"/>
              </a:rPr>
              <a:t>број наслова лектире (са 3 на 6).</a:t>
            </a:r>
          </a:p>
          <a:p>
            <a:pPr lvl="0"/>
            <a:endParaRPr lang="sr-Cyrl-CS" sz="2800" b="1" dirty="0" smtClean="0">
              <a:latin typeface="+mj-lt"/>
            </a:endParaRPr>
          </a:p>
          <a:p>
            <a:pPr algn="ctr">
              <a:buNone/>
            </a:pPr>
            <a:r>
              <a:rPr lang="sr-Cyrl-CS" sz="3800" b="1" dirty="0" smtClean="0">
                <a:latin typeface="+mj-lt"/>
              </a:rPr>
              <a:t>Наставни програм за предмет српски језик у </a:t>
            </a:r>
            <a:r>
              <a:rPr lang="sr-Cyrl-CS" sz="5100" b="1" dirty="0" smtClean="0">
                <a:latin typeface="+mj-lt"/>
              </a:rPr>
              <a:t>4 и 5 </a:t>
            </a:r>
            <a:r>
              <a:rPr lang="sr-Cyrl-CS" sz="3800" b="1" dirty="0" smtClean="0">
                <a:latin typeface="+mj-lt"/>
              </a:rPr>
              <a:t>разреду:</a:t>
            </a:r>
          </a:p>
          <a:p>
            <a:pPr lvl="0">
              <a:buNone/>
            </a:pPr>
            <a:endParaRPr lang="en-US" sz="2800" b="1" dirty="0" smtClean="0">
              <a:latin typeface="+mj-lt"/>
            </a:endParaRPr>
          </a:p>
          <a:p>
            <a:pPr lvl="0"/>
            <a:r>
              <a:rPr lang="sr-Cyrl-CS" sz="2800" dirty="0" smtClean="0">
                <a:latin typeface="+mj-lt"/>
              </a:rPr>
              <a:t>Умјесто досадашњих </a:t>
            </a:r>
            <a:r>
              <a:rPr lang="sr-Cyrl-CS" sz="2800" b="1" dirty="0" smtClean="0">
                <a:latin typeface="+mj-lt"/>
              </a:rPr>
              <a:t>6 тематских цјелина дефинисане </a:t>
            </a:r>
            <a:r>
              <a:rPr lang="sr-Cyrl-CS" sz="2800" dirty="0" smtClean="0">
                <a:latin typeface="+mj-lt"/>
              </a:rPr>
              <a:t>су  </a:t>
            </a:r>
            <a:r>
              <a:rPr lang="sr-Cyrl-CS" sz="2800" b="1" dirty="0" smtClean="0">
                <a:latin typeface="+mj-lt"/>
              </a:rPr>
              <a:t>4 тематске цјелине </a:t>
            </a:r>
            <a:r>
              <a:rPr lang="sr-Cyrl-CS" sz="2800" dirty="0" smtClean="0">
                <a:latin typeface="+mj-lt"/>
              </a:rPr>
              <a:t>(тематска цјелина </a:t>
            </a:r>
            <a:r>
              <a:rPr lang="sr-Cyrl-CS" sz="2800" b="1" dirty="0" smtClean="0">
                <a:latin typeface="+mj-lt"/>
              </a:rPr>
              <a:t>ЧИТАЊЕ сврстана је  у ЈЕЗИЧКУ КУЛТУРУ а ЛЕКТИРА у КЊИЖЕВНОСТ). </a:t>
            </a:r>
          </a:p>
          <a:p>
            <a:pPr lvl="0"/>
            <a:r>
              <a:rPr lang="sr-Cyrl-CS" sz="2800" b="1" dirty="0" smtClean="0">
                <a:latin typeface="+mj-lt"/>
              </a:rPr>
              <a:t>У ЧЕТВРТОМ </a:t>
            </a:r>
            <a:r>
              <a:rPr lang="sr-Cyrl-CS" sz="2800" dirty="0" smtClean="0">
                <a:latin typeface="+mj-lt"/>
              </a:rPr>
              <a:t>разреду повећан је </a:t>
            </a:r>
            <a:r>
              <a:rPr lang="sr-Cyrl-CS" sz="2800" b="1" dirty="0" smtClean="0">
                <a:latin typeface="+mj-lt"/>
              </a:rPr>
              <a:t>фонда часова ЛЕКТИРЕ (са 8  на 18</a:t>
            </a:r>
            <a:r>
              <a:rPr lang="sr-Cyrl-CS" sz="2800" dirty="0" smtClean="0">
                <a:latin typeface="+mj-lt"/>
              </a:rPr>
              <a:t>) и </a:t>
            </a:r>
            <a:r>
              <a:rPr lang="sr-Cyrl-CS" sz="2800" b="1" dirty="0" smtClean="0">
                <a:latin typeface="+mj-lt"/>
              </a:rPr>
              <a:t>број  наслова </a:t>
            </a:r>
            <a:r>
              <a:rPr lang="sr-Latn-CS" sz="2800" b="1" dirty="0" smtClean="0">
                <a:latin typeface="+mj-lt"/>
              </a:rPr>
              <a:t>л</a:t>
            </a:r>
            <a:r>
              <a:rPr lang="sr-Cyrl-CS" sz="2800" b="1" dirty="0" smtClean="0">
                <a:latin typeface="+mj-lt"/>
              </a:rPr>
              <a:t>ектире  са (4 на 6)  </a:t>
            </a:r>
            <a:r>
              <a:rPr lang="sr-Cyrl-CS" sz="2800" dirty="0" smtClean="0">
                <a:latin typeface="+mj-lt"/>
              </a:rPr>
              <a:t>а</a:t>
            </a:r>
          </a:p>
          <a:p>
            <a:pPr lvl="0"/>
            <a:r>
              <a:rPr lang="sr-Cyrl-CS" sz="2800" dirty="0" smtClean="0">
                <a:latin typeface="+mj-lt"/>
              </a:rPr>
              <a:t> </a:t>
            </a:r>
            <a:r>
              <a:rPr lang="sr-Cyrl-CS" sz="2800" b="1" dirty="0" smtClean="0">
                <a:latin typeface="+mj-lt"/>
              </a:rPr>
              <a:t>У ПЕТОМ </a:t>
            </a:r>
            <a:r>
              <a:rPr lang="sr-Cyrl-CS" sz="2800" dirty="0" smtClean="0">
                <a:latin typeface="+mj-lt"/>
              </a:rPr>
              <a:t>разреду умјесто </a:t>
            </a:r>
            <a:r>
              <a:rPr lang="sr-Cyrl-CS" sz="2800" b="1" dirty="0" smtClean="0">
                <a:latin typeface="+mj-lt"/>
              </a:rPr>
              <a:t>12 часова и  6 наслова  ЛЕКТИРЕ  повећано је на  24 часа односно 8 наслова.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7620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Cyrl-BA" b="1" dirty="0" smtClean="0"/>
              <a:t>У оквиру садржаја предложене су одређене измјене: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13716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dirty="0" smtClean="0">
                <a:latin typeface="+mj-lt"/>
              </a:rPr>
              <a:t>Наставни програм за предмет српски језик у </a:t>
            </a:r>
            <a:r>
              <a:rPr lang="sr-Cyrl-CS" sz="2800" b="1" dirty="0" smtClean="0">
                <a:latin typeface="+mj-lt"/>
              </a:rPr>
              <a:t>2</a:t>
            </a:r>
            <a:r>
              <a:rPr lang="sr-Cyrl-CS" b="1" dirty="0" smtClean="0">
                <a:latin typeface="+mj-lt"/>
              </a:rPr>
              <a:t> разреду: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idx="1"/>
          </p:nvPr>
        </p:nvSpPr>
        <p:spPr/>
      </p:sp>
      <p:pic>
        <p:nvPicPr>
          <p:cNvPr id="120835" name="Picture 3" descr="E:\SAVJETOVANJA\MATERIJALI\imagesW9IHV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0920316">
            <a:off x="6634549" y="5259154"/>
            <a:ext cx="247923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Georgia" pitchFamily="18" charset="0"/>
              </a:rPr>
              <a:t>ПАТРИЈА</a:t>
            </a:r>
            <a:r>
              <a:rPr lang="sr-Cyrl-RS" i="1" dirty="0" smtClean="0">
                <a:latin typeface="Georgia" pitchFamily="18" charset="0"/>
              </a:rPr>
              <a:t>Р</a:t>
            </a:r>
            <a:r>
              <a:rPr lang="ru-RU" i="1" dirty="0" smtClean="0">
                <a:latin typeface="Georgia" pitchFamily="18" charset="0"/>
              </a:rPr>
              <a:t>Х   ПАВЛЕ</a:t>
            </a:r>
          </a:p>
        </p:txBody>
      </p:sp>
      <p:sp>
        <p:nvSpPr>
          <p:cNvPr id="9" name="TextBox 8"/>
          <p:cNvSpPr txBox="1"/>
          <p:nvPr/>
        </p:nvSpPr>
        <p:spPr>
          <a:xfrm rot="20911290">
            <a:off x="5686183" y="1565271"/>
            <a:ext cx="31395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i="1" dirty="0" smtClean="0">
                <a:latin typeface="Georgia" pitchFamily="18" charset="0"/>
              </a:rPr>
              <a:t>“</a:t>
            </a:r>
            <a:r>
              <a:rPr lang="ru-RU" i="1" dirty="0" smtClean="0">
                <a:latin typeface="Georgia" pitchFamily="18" charset="0"/>
              </a:rPr>
              <a:t>Пролазе године и време, </a:t>
            </a:r>
          </a:p>
          <a:p>
            <a:pPr algn="ctr"/>
            <a:r>
              <a:rPr lang="ru-RU" i="1" dirty="0" smtClean="0">
                <a:latin typeface="Georgia" pitchFamily="18" charset="0"/>
              </a:rPr>
              <a:t>а на нама је да се трудимо, </a:t>
            </a:r>
          </a:p>
          <a:p>
            <a:pPr algn="ctr"/>
            <a:r>
              <a:rPr lang="ru-RU" i="1" dirty="0" smtClean="0">
                <a:latin typeface="Georgia" pitchFamily="18" charset="0"/>
              </a:rPr>
              <a:t>не да будемо важни и славни, </a:t>
            </a:r>
          </a:p>
          <a:p>
            <a:pPr algn="ctr"/>
            <a:r>
              <a:rPr lang="ru-RU" i="1" dirty="0" smtClean="0">
                <a:latin typeface="Georgia" pitchFamily="18" charset="0"/>
              </a:rPr>
              <a:t>већ да будемо дорасли времену у коме смо и месту на коме смо. </a:t>
            </a:r>
          </a:p>
          <a:p>
            <a:pPr algn="ctr"/>
            <a:r>
              <a:rPr lang="ru-RU" sz="2000" i="1" dirty="0" smtClean="0">
                <a:latin typeface="Georgia" pitchFamily="18" charset="0"/>
              </a:rPr>
              <a:t>А то зависи од нас, на крају крајева. </a:t>
            </a:r>
            <a:endParaRPr lang="en-US" sz="2000" i="1" dirty="0" smtClean="0">
              <a:latin typeface="Georgia" pitchFamily="18" charset="0"/>
            </a:endParaRPr>
          </a:p>
          <a:p>
            <a:pPr algn="ctr"/>
            <a:r>
              <a:rPr lang="ru-RU" i="1" dirty="0" smtClean="0">
                <a:latin typeface="Georgia" pitchFamily="18" charset="0"/>
              </a:rPr>
              <a:t>Зато, </a:t>
            </a:r>
          </a:p>
          <a:p>
            <a:pPr algn="ctr"/>
            <a:r>
              <a:rPr lang="ru-RU" i="1" dirty="0" smtClean="0">
                <a:latin typeface="Georgia" pitchFamily="18" charset="0"/>
              </a:rPr>
              <a:t>чинимо увек - колико до нас стоји.»</a:t>
            </a:r>
            <a:r>
              <a:rPr lang="ru-RU" dirty="0" smtClean="0">
                <a:latin typeface="Georgia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 rot="20852443">
            <a:off x="2329049" y="4480544"/>
            <a:ext cx="274159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000" i="1" dirty="0" smtClean="0"/>
              <a:t>ХВАЛА НА ПАЖЊИ !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ПРОМЈЕН</a:t>
            </a:r>
            <a:r>
              <a:rPr lang="sr-Cyrl-RS" sz="2000" b="1" dirty="0" smtClean="0"/>
              <a:t>Е</a:t>
            </a:r>
            <a:r>
              <a:rPr lang="en-US" sz="2000" b="1" dirty="0" smtClean="0"/>
              <a:t> У ПРЕДЛОЖЕНОМ МОДЕРНИЗОВАНОМ </a:t>
            </a:r>
            <a:r>
              <a:rPr lang="sr-Cyrl-RS" sz="2000" b="1" dirty="0" smtClean="0"/>
              <a:t/>
            </a:r>
            <a:br>
              <a:rPr lang="sr-Cyrl-RS" sz="2000" b="1" dirty="0" smtClean="0"/>
            </a:br>
            <a:r>
              <a:rPr lang="en-US" sz="2000" b="1" dirty="0" smtClean="0"/>
              <a:t>НПП-У ЗА </a:t>
            </a:r>
            <a:r>
              <a:rPr lang="sr-Cyrl-RS" sz="2000" b="1" dirty="0" smtClean="0"/>
              <a:t>МАТЕМАТИКУ ОД 1 ДО 5. РАЗРЕДА </a:t>
            </a:r>
            <a:r>
              <a:rPr lang="en-US" sz="2000" b="1" dirty="0" smtClean="0"/>
              <a:t>У ОДНОСУ НА ПРЕТХОДНИ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7620000" cy="492252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+mj-lt"/>
                <a:cs typeface="Times New Roman" pitchFamily="18" charset="0"/>
              </a:rPr>
              <a:t>Промјене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модернизованог</a:t>
            </a:r>
            <a:r>
              <a:rPr lang="en-US" dirty="0" smtClean="0">
                <a:latin typeface="+mj-lt"/>
                <a:cs typeface="Times New Roman" pitchFamily="18" charset="0"/>
              </a:rPr>
              <a:t> НПП з</a:t>
            </a:r>
            <a:r>
              <a:rPr lang="sr-Cyrl-RS" dirty="0" smtClean="0">
                <a:latin typeface="+mj-lt"/>
                <a:cs typeface="Times New Roman" pitchFamily="18" charset="0"/>
              </a:rPr>
              <a:t>а </a:t>
            </a:r>
            <a:r>
              <a:rPr lang="sr-Latn-RS" dirty="0" smtClean="0">
                <a:latin typeface="+mj-lt"/>
                <a:cs typeface="Times New Roman" pitchFamily="18" charset="0"/>
              </a:rPr>
              <a:t>M</a:t>
            </a:r>
            <a:r>
              <a:rPr lang="sr-Cyrl-RS" dirty="0" smtClean="0">
                <a:latin typeface="+mj-lt"/>
                <a:cs typeface="Times New Roman" pitchFamily="18" charset="0"/>
              </a:rPr>
              <a:t>атематику </a:t>
            </a:r>
            <a:r>
              <a:rPr lang="en-US" dirty="0" err="1" smtClean="0">
                <a:latin typeface="+mj-lt"/>
                <a:cs typeface="Times New Roman" pitchFamily="18" charset="0"/>
              </a:rPr>
              <a:t>се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односе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на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sr-Cyrl-RS" dirty="0" smtClean="0">
                <a:latin typeface="+mj-lt"/>
                <a:cs typeface="Times New Roman" pitchFamily="18" charset="0"/>
              </a:rPr>
              <a:t>дефинисање, </a:t>
            </a:r>
            <a:r>
              <a:rPr lang="en-US" dirty="0" err="1" smtClean="0">
                <a:latin typeface="+mj-lt"/>
                <a:cs typeface="Times New Roman" pitchFamily="18" charset="0"/>
              </a:rPr>
              <a:t>допуне</a:t>
            </a:r>
            <a:r>
              <a:rPr lang="en-US" dirty="0" smtClean="0">
                <a:latin typeface="+mj-lt"/>
                <a:cs typeface="Times New Roman" pitchFamily="18" charset="0"/>
              </a:rPr>
              <a:t> и </a:t>
            </a:r>
            <a:r>
              <a:rPr lang="en-US" dirty="0" err="1" smtClean="0">
                <a:latin typeface="+mj-lt"/>
                <a:cs typeface="Times New Roman" pitchFamily="18" charset="0"/>
              </a:rPr>
              <a:t>корекције</a:t>
            </a:r>
            <a:r>
              <a:rPr lang="sr-Cyrl-RS" dirty="0" smtClean="0">
                <a:latin typeface="+mj-lt"/>
                <a:cs typeface="Times New Roman" pitchFamily="18" charset="0"/>
              </a:rPr>
              <a:t>: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+mj-lt"/>
                <a:cs typeface="Times New Roman" pitchFamily="18" charset="0"/>
              </a:rPr>
              <a:t>-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општих</a:t>
            </a:r>
            <a:r>
              <a:rPr lang="en-US" b="1" dirty="0" smtClean="0">
                <a:latin typeface="+mj-lt"/>
                <a:cs typeface="Times New Roman" pitchFamily="18" charset="0"/>
              </a:rPr>
              <a:t> и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посебних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циљева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програма</a:t>
            </a:r>
            <a:r>
              <a:rPr lang="en-US" b="1" dirty="0" smtClean="0">
                <a:latin typeface="+mj-lt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b="1" dirty="0" smtClean="0">
                <a:latin typeface="+mj-lt"/>
                <a:cs typeface="Times New Roman" pitchFamily="18" charset="0"/>
              </a:rPr>
              <a:t>-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наставних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тема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као</a:t>
            </a:r>
            <a:r>
              <a:rPr lang="en-US" b="1" dirty="0" smtClean="0">
                <a:latin typeface="+mj-lt"/>
                <a:cs typeface="Times New Roman" pitchFamily="18" charset="0"/>
              </a:rPr>
              <a:t> и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оквирни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бриј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часова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по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тематским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цјелинама</a:t>
            </a:r>
            <a:r>
              <a:rPr lang="en-US" b="1" dirty="0" smtClean="0">
                <a:latin typeface="+mj-lt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en-US" b="1" dirty="0" err="1" smtClean="0">
                <a:latin typeface="+mj-lt"/>
                <a:cs typeface="Times New Roman" pitchFamily="18" charset="0"/>
              </a:rPr>
              <a:t>садржај</a:t>
            </a:r>
            <a:r>
              <a:rPr lang="sr-Cyrl-RS" b="1" dirty="0" smtClean="0">
                <a:latin typeface="+mj-lt"/>
                <a:cs typeface="Times New Roman" pitchFamily="18" charset="0"/>
              </a:rPr>
              <a:t>а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sr-Latn-CS" b="1" dirty="0" smtClean="0">
                <a:latin typeface="+mj-lt"/>
                <a:cs typeface="Times New Roman" pitchFamily="18" charset="0"/>
              </a:rPr>
              <a:t>програма </a:t>
            </a:r>
            <a:r>
              <a:rPr lang="en-US" b="1" dirty="0" smtClean="0">
                <a:latin typeface="+mj-lt"/>
                <a:cs typeface="Times New Roman" pitchFamily="18" charset="0"/>
              </a:rPr>
              <a:t>у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оквиру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наставних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тема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sr-Cyrl-RS" b="1" dirty="0" smtClean="0">
                <a:latin typeface="+mj-lt"/>
                <a:cs typeface="Times New Roman" pitchFamily="18" charset="0"/>
              </a:rPr>
              <a:t>(преформулисани постојећи и додати нови, неки избачени),</a:t>
            </a:r>
          </a:p>
          <a:p>
            <a:pPr>
              <a:buFontTx/>
              <a:buChar char="-"/>
            </a:pPr>
            <a:r>
              <a:rPr lang="sr-Cyrl-RS" b="1" dirty="0" smtClean="0">
                <a:latin typeface="+mj-lt"/>
                <a:cs typeface="Times New Roman" pitchFamily="18" charset="0"/>
              </a:rPr>
              <a:t>распореда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одређених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садржаја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програма</a:t>
            </a:r>
            <a:r>
              <a:rPr lang="en-US" b="1" dirty="0" smtClean="0">
                <a:latin typeface="+mj-lt"/>
                <a:cs typeface="Times New Roman" pitchFamily="18" charset="0"/>
              </a:rPr>
              <a:t> у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оквиру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наставних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тема</a:t>
            </a:r>
            <a:r>
              <a:rPr lang="en-US" b="1" dirty="0" smtClean="0">
                <a:latin typeface="+mj-lt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b="1" u="sng" dirty="0" err="1" smtClean="0">
                <a:latin typeface="+mj-lt"/>
                <a:cs typeface="Times New Roman" pitchFamily="18" charset="0"/>
              </a:rPr>
              <a:t>исхода</a:t>
            </a:r>
            <a:r>
              <a:rPr lang="en-US" b="1" u="sng" dirty="0" smtClean="0">
                <a:latin typeface="+mj-lt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+mj-lt"/>
                <a:cs typeface="Times New Roman" pitchFamily="18" charset="0"/>
              </a:rPr>
              <a:t>учења</a:t>
            </a:r>
            <a:r>
              <a:rPr lang="sr-Cyrl-RS" b="1" u="sng" dirty="0" smtClean="0">
                <a:latin typeface="+mj-lt"/>
                <a:cs typeface="Times New Roman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sr-Cyrl-CS" b="1" dirty="0" smtClean="0">
                <a:latin typeface="+mj-lt"/>
              </a:rPr>
              <a:t>корелације са другим наставним предметима,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као</a:t>
            </a:r>
            <a:r>
              <a:rPr lang="en-US" b="1" dirty="0" smtClean="0">
                <a:latin typeface="+mj-lt"/>
                <a:cs typeface="Times New Roman" pitchFamily="18" charset="0"/>
              </a:rPr>
              <a:t> и</a:t>
            </a:r>
          </a:p>
          <a:p>
            <a:pPr>
              <a:buNone/>
            </a:pPr>
            <a:r>
              <a:rPr lang="en-US" b="1" dirty="0" smtClean="0">
                <a:latin typeface="+mj-lt"/>
                <a:cs typeface="Times New Roman" pitchFamily="18" charset="0"/>
              </a:rPr>
              <a:t>-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дидактичко-методичк</a:t>
            </a:r>
            <a:r>
              <a:rPr lang="sr-Cyrl-RS" b="1" dirty="0" smtClean="0">
                <a:latin typeface="+mj-lt"/>
                <a:cs typeface="Times New Roman" pitchFamily="18" charset="0"/>
              </a:rPr>
              <a:t>их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упутства</a:t>
            </a:r>
            <a:r>
              <a:rPr lang="en-US" b="1" dirty="0" smtClean="0">
                <a:latin typeface="+mj-lt"/>
                <a:cs typeface="Times New Roman" pitchFamily="18" charset="0"/>
              </a:rPr>
              <a:t> и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препорук</a:t>
            </a:r>
            <a:r>
              <a:rPr lang="sr-Cyrl-RS" b="1" dirty="0" smtClean="0">
                <a:latin typeface="+mj-lt"/>
                <a:cs typeface="Times New Roman" pitchFamily="18" charset="0"/>
              </a:rPr>
              <a:t>а</a:t>
            </a:r>
            <a:r>
              <a:rPr lang="en-US" b="1" dirty="0" smtClean="0">
                <a:latin typeface="+mj-lt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40962" name="Picture 2" descr="E:\SAVJETOVANJA\MATERIJALI\untitled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52562" cy="130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авоугаоник 4"/>
          <p:cNvSpPr/>
          <p:nvPr/>
        </p:nvSpPr>
        <p:spPr>
          <a:xfrm>
            <a:off x="228600" y="15240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Инспектор-просвјетни</a:t>
            </a:r>
            <a:r>
              <a:rPr lang="en-US" dirty="0" smtClean="0"/>
              <a:t> </a:t>
            </a:r>
            <a:r>
              <a:rPr lang="en-US" dirty="0" err="1" smtClean="0"/>
              <a:t>савјетник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разредну</a:t>
            </a:r>
            <a:r>
              <a:rPr lang="en-US" dirty="0" smtClean="0"/>
              <a:t> </a:t>
            </a:r>
            <a:r>
              <a:rPr lang="en-US" dirty="0" err="1" smtClean="0"/>
              <a:t>наставу</a:t>
            </a:r>
            <a:r>
              <a:rPr lang="sr-Cyrl-RS" dirty="0" smtClean="0"/>
              <a:t>,  Марко Гајић</a:t>
            </a:r>
            <a:r>
              <a:rPr lang="sr-Cyrl-CS" dirty="0" smtClean="0"/>
              <a:t> </a:t>
            </a:r>
            <a:endParaRPr lang="en-US" dirty="0"/>
          </a:p>
        </p:txBody>
      </p:sp>
      <p:graphicFrame>
        <p:nvGraphicFramePr>
          <p:cNvPr id="9" name="Објекат 8"/>
          <p:cNvGraphicFramePr>
            <a:graphicFrameLocks noChangeAspect="1"/>
          </p:cNvGraphicFramePr>
          <p:nvPr/>
        </p:nvGraphicFramePr>
        <p:xfrm>
          <a:off x="7467600" y="1447800"/>
          <a:ext cx="1447800" cy="923925"/>
        </p:xfrm>
        <a:graphic>
          <a:graphicData uri="http://schemas.openxmlformats.org/presentationml/2006/ole">
            <p:oleObj spid="_x0000_s40962" name="Document" showAsIcon="1" r:id="rId4" imgW="914400" imgH="771480" progId="Word.Document.8">
              <p:embed/>
            </p:oleObj>
          </a:graphicData>
        </a:graphic>
      </p:graphicFrame>
      <p:sp>
        <p:nvSpPr>
          <p:cNvPr id="10" name="Правоугаони облачић 9"/>
          <p:cNvSpPr/>
          <p:nvPr/>
        </p:nvSpPr>
        <p:spPr>
          <a:xfrm>
            <a:off x="7315200" y="1828800"/>
            <a:ext cx="1676400" cy="685800"/>
          </a:xfrm>
          <a:prstGeom prst="wedgeRectCallout">
            <a:avLst>
              <a:gd name="adj1" fmla="val 193"/>
              <a:gd name="adj2" fmla="val -7083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/>
              <a:t>2</a:t>
            </a:r>
            <a:r>
              <a:rPr lang="sr-Cyrl-RS" dirty="0" smtClean="0"/>
              <a:t> разред ММ</a:t>
            </a:r>
            <a:endParaRPr lang="en-US" dirty="0"/>
          </a:p>
        </p:txBody>
      </p:sp>
      <p:graphicFrame>
        <p:nvGraphicFramePr>
          <p:cNvPr id="11" name="Објекат 10"/>
          <p:cNvGraphicFramePr>
            <a:graphicFrameLocks noChangeAspect="1"/>
          </p:cNvGraphicFramePr>
          <p:nvPr/>
        </p:nvGraphicFramePr>
        <p:xfrm>
          <a:off x="7467600" y="2590800"/>
          <a:ext cx="1447800" cy="923925"/>
        </p:xfrm>
        <a:graphic>
          <a:graphicData uri="http://schemas.openxmlformats.org/presentationml/2006/ole">
            <p:oleObj spid="_x0000_s40963" name="Document" showAsIcon="1" r:id="rId5" imgW="914400" imgH="771480" progId="Word.Document.8">
              <p:embed/>
            </p:oleObj>
          </a:graphicData>
        </a:graphic>
      </p:graphicFrame>
      <p:sp>
        <p:nvSpPr>
          <p:cNvPr id="12" name="Правоугаони облачић 11"/>
          <p:cNvSpPr/>
          <p:nvPr/>
        </p:nvSpPr>
        <p:spPr>
          <a:xfrm>
            <a:off x="7315200" y="3048000"/>
            <a:ext cx="1676400" cy="685800"/>
          </a:xfrm>
          <a:prstGeom prst="wedgeRectCallout">
            <a:avLst>
              <a:gd name="adj1" fmla="val 193"/>
              <a:gd name="adj2" fmla="val -7083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dirty="0" smtClean="0"/>
              <a:t>3</a:t>
            </a:r>
            <a:r>
              <a:rPr lang="sr-Cyrl-RS" dirty="0" smtClean="0"/>
              <a:t> разред ММ</a:t>
            </a:r>
            <a:endParaRPr lang="en-US" dirty="0"/>
          </a:p>
        </p:txBody>
      </p:sp>
      <p:graphicFrame>
        <p:nvGraphicFramePr>
          <p:cNvPr id="13" name="Објекат 12"/>
          <p:cNvGraphicFramePr>
            <a:graphicFrameLocks noChangeAspect="1"/>
          </p:cNvGraphicFramePr>
          <p:nvPr/>
        </p:nvGraphicFramePr>
        <p:xfrm>
          <a:off x="7467600" y="3810000"/>
          <a:ext cx="1447800" cy="914400"/>
        </p:xfrm>
        <a:graphic>
          <a:graphicData uri="http://schemas.openxmlformats.org/presentationml/2006/ole">
            <p:oleObj spid="_x0000_s40964" name="Document" showAsIcon="1" r:id="rId6" imgW="914400" imgH="771480" progId="Word.Document.8">
              <p:embed/>
            </p:oleObj>
          </a:graphicData>
        </a:graphic>
      </p:graphicFrame>
      <p:sp>
        <p:nvSpPr>
          <p:cNvPr id="14" name="Правоугаони облачић 13"/>
          <p:cNvSpPr/>
          <p:nvPr/>
        </p:nvSpPr>
        <p:spPr>
          <a:xfrm>
            <a:off x="7315200" y="4191000"/>
            <a:ext cx="1676400" cy="685800"/>
          </a:xfrm>
          <a:prstGeom prst="wedgeRectCallout">
            <a:avLst>
              <a:gd name="adj1" fmla="val 193"/>
              <a:gd name="adj2" fmla="val -7083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dirty="0" smtClean="0"/>
              <a:t>4</a:t>
            </a:r>
            <a:r>
              <a:rPr lang="sr-Cyrl-RS" dirty="0" smtClean="0"/>
              <a:t>разред ММ</a:t>
            </a:r>
            <a:endParaRPr lang="en-US" dirty="0"/>
          </a:p>
        </p:txBody>
      </p:sp>
      <p:graphicFrame>
        <p:nvGraphicFramePr>
          <p:cNvPr id="16" name="Објекат 15"/>
          <p:cNvGraphicFramePr>
            <a:graphicFrameLocks noChangeAspect="1"/>
          </p:cNvGraphicFramePr>
          <p:nvPr/>
        </p:nvGraphicFramePr>
        <p:xfrm>
          <a:off x="7467600" y="5029200"/>
          <a:ext cx="1524000" cy="990600"/>
        </p:xfrm>
        <a:graphic>
          <a:graphicData uri="http://schemas.openxmlformats.org/presentationml/2006/ole">
            <p:oleObj spid="_x0000_s40965" name="Document" showAsIcon="1" r:id="rId7" imgW="914400" imgH="771480" progId="Word.Document.8">
              <p:embed/>
            </p:oleObj>
          </a:graphicData>
        </a:graphic>
      </p:graphicFrame>
      <p:sp>
        <p:nvSpPr>
          <p:cNvPr id="17" name="Правоугаони облачић 16"/>
          <p:cNvSpPr/>
          <p:nvPr/>
        </p:nvSpPr>
        <p:spPr>
          <a:xfrm>
            <a:off x="7315200" y="5410200"/>
            <a:ext cx="1676400" cy="685800"/>
          </a:xfrm>
          <a:prstGeom prst="wedgeRectCallout">
            <a:avLst>
              <a:gd name="adj1" fmla="val 193"/>
              <a:gd name="adj2" fmla="val -7083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dirty="0" smtClean="0"/>
              <a:t>5</a:t>
            </a:r>
            <a:r>
              <a:rPr lang="sr-Cyrl-RS" dirty="0" smtClean="0"/>
              <a:t> разред ММ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3100" b="1" dirty="0" smtClean="0">
                <a:cs typeface="Times New Roman" pitchFamily="18" charset="0"/>
              </a:rPr>
              <a:t/>
            </a:r>
            <a:br>
              <a:rPr lang="sr-Cyrl-CS" sz="3100" b="1" dirty="0" smtClean="0">
                <a:cs typeface="Times New Roman" pitchFamily="18" charset="0"/>
              </a:rPr>
            </a:br>
            <a:r>
              <a:rPr lang="sr-Cyrl-CS" sz="3100" b="1" dirty="0" smtClean="0">
                <a:cs typeface="Times New Roman" pitchFamily="18" charset="0"/>
              </a:rPr>
              <a:t/>
            </a:r>
            <a:br>
              <a:rPr lang="sr-Cyrl-CS" sz="3100" b="1" dirty="0" smtClean="0">
                <a:cs typeface="Times New Roman" pitchFamily="18" charset="0"/>
              </a:rPr>
            </a:br>
            <a:r>
              <a:rPr lang="sr-Cyrl-CS" sz="3100" b="1" dirty="0" smtClean="0">
                <a:cs typeface="Times New Roman" pitchFamily="18" charset="0"/>
              </a:rPr>
              <a:t/>
            </a:r>
            <a:br>
              <a:rPr lang="sr-Cyrl-CS" sz="3100" b="1" dirty="0" smtClean="0">
                <a:cs typeface="Times New Roman" pitchFamily="18" charset="0"/>
              </a:rPr>
            </a:br>
            <a:r>
              <a:rPr lang="sr-Cyrl-CS" sz="3100" b="1" dirty="0" smtClean="0">
                <a:cs typeface="Times New Roman" pitchFamily="18" charset="0"/>
              </a:rPr>
              <a:t/>
            </a:r>
            <a:br>
              <a:rPr lang="sr-Cyrl-CS" sz="3100" b="1" dirty="0" smtClean="0">
                <a:cs typeface="Times New Roman" pitchFamily="18" charset="0"/>
              </a:rPr>
            </a:br>
            <a:r>
              <a:rPr lang="sr-Cyrl-CS" sz="3100" b="1" dirty="0" smtClean="0">
                <a:cs typeface="Times New Roman" pitchFamily="18" charset="0"/>
              </a:rPr>
              <a:t/>
            </a:r>
            <a:br>
              <a:rPr lang="sr-Cyrl-CS" sz="3100" b="1" dirty="0" smtClean="0">
                <a:cs typeface="Times New Roman" pitchFamily="18" charset="0"/>
              </a:rPr>
            </a:br>
            <a:r>
              <a:rPr lang="sr-Cyrl-CS" sz="3100" b="1" dirty="0" smtClean="0">
                <a:cs typeface="Times New Roman" pitchFamily="18" charset="0"/>
              </a:rPr>
              <a:t/>
            </a:r>
            <a:br>
              <a:rPr lang="sr-Cyrl-CS" sz="3100" b="1" dirty="0" smtClean="0">
                <a:cs typeface="Times New Roman" pitchFamily="18" charset="0"/>
              </a:rPr>
            </a:br>
            <a:r>
              <a:rPr lang="sr-Cyrl-CS" sz="3100" b="1" dirty="0" smtClean="0">
                <a:cs typeface="Times New Roman" pitchFamily="18" charset="0"/>
              </a:rPr>
              <a:t/>
            </a:r>
            <a:br>
              <a:rPr lang="sr-Cyrl-CS" sz="3100" b="1" dirty="0" smtClean="0">
                <a:cs typeface="Times New Roman" pitchFamily="18" charset="0"/>
              </a:rPr>
            </a:br>
            <a:r>
              <a:rPr lang="sr-Cyrl-CS" sz="3100" b="1" dirty="0" smtClean="0">
                <a:cs typeface="Times New Roman" pitchFamily="18" charset="0"/>
              </a:rPr>
              <a:t/>
            </a:r>
            <a:br>
              <a:rPr lang="sr-Cyrl-CS" sz="3100" b="1" dirty="0" smtClean="0">
                <a:cs typeface="Times New Roman" pitchFamily="18" charset="0"/>
              </a:rPr>
            </a:br>
            <a:r>
              <a:rPr lang="sr-Cyrl-CS" sz="3100" b="1" dirty="0" smtClean="0">
                <a:cs typeface="Times New Roman" pitchFamily="18" charset="0"/>
              </a:rPr>
              <a:t/>
            </a:r>
            <a:br>
              <a:rPr lang="sr-Cyrl-CS" sz="3100" b="1" dirty="0" smtClean="0">
                <a:cs typeface="Times New Roman" pitchFamily="18" charset="0"/>
              </a:rPr>
            </a:br>
            <a:r>
              <a:rPr lang="sr-Cyrl-CS" sz="3100" b="1" dirty="0" smtClean="0">
                <a:cs typeface="Times New Roman" pitchFamily="18" charset="0"/>
              </a:rPr>
              <a:t/>
            </a:r>
            <a:br>
              <a:rPr lang="sr-Cyrl-CS" sz="3100" b="1" dirty="0" smtClean="0">
                <a:cs typeface="Times New Roman" pitchFamily="18" charset="0"/>
              </a:rPr>
            </a:br>
            <a:r>
              <a:rPr lang="en-US" sz="3200" b="1" dirty="0" smtClean="0"/>
              <a:t>ПРОМЈЕН</a:t>
            </a:r>
            <a:r>
              <a:rPr lang="sr-Cyrl-RS" sz="3200" b="1" dirty="0" smtClean="0"/>
              <a:t>Е</a:t>
            </a:r>
            <a:r>
              <a:rPr lang="en-US" sz="3200" b="1" dirty="0" smtClean="0"/>
              <a:t> У ПРЕДЛОЖЕНОМ МОДЕРНИЗОВАНОМ НПП-У  </a:t>
            </a:r>
            <a:r>
              <a:rPr lang="sr-Cyrl-CS" sz="3200" b="1" dirty="0" smtClean="0">
                <a:cs typeface="Times New Roman" pitchFamily="18" charset="0"/>
              </a:rPr>
              <a:t>ПРИРОДЕ И ДРУШТВА </a:t>
            </a:r>
            <a:br>
              <a:rPr lang="sr-Cyrl-CS" sz="3200" b="1" dirty="0" smtClean="0">
                <a:cs typeface="Times New Roman" pitchFamily="18" charset="0"/>
              </a:rPr>
            </a:br>
            <a:r>
              <a:rPr lang="en-US" sz="3200" b="1" dirty="0" smtClean="0"/>
              <a:t>У ОДНОСУ НА ПРЕТХОДНИ</a:t>
            </a:r>
            <a:r>
              <a:rPr lang="sr-Cyrl-CS" sz="3100" b="1" dirty="0" smtClean="0"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382000" cy="4114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sr-Cyrl-CS" b="1" dirty="0" smtClean="0">
                <a:latin typeface="+mj-lt"/>
                <a:cs typeface="Times New Roman" pitchFamily="18" charset="0"/>
              </a:rPr>
              <a:t>Приједлог модернизованог наставног програма природе и друштва сачињен је уз уважавање постојећих општих циљева и дефенисање посебних циљева који у постојећем НПП нису постојали. </a:t>
            </a:r>
          </a:p>
          <a:p>
            <a:pPr algn="just"/>
            <a:r>
              <a:rPr lang="sr-Cyrl-CS" dirty="0" smtClean="0">
                <a:latin typeface="+mj-lt"/>
                <a:cs typeface="Times New Roman" pitchFamily="18" charset="0"/>
              </a:rPr>
              <a:t>Приједлог није обухватио значајне измјене садржаја програма, како би се уклопили у постојеће уџбенике и избегли додатне трошкове. </a:t>
            </a:r>
          </a:p>
          <a:p>
            <a:pPr algn="just"/>
            <a:r>
              <a:rPr lang="sr-Cyrl-CS" dirty="0" smtClean="0">
                <a:latin typeface="+mj-lt"/>
                <a:cs typeface="Times New Roman" pitchFamily="18" charset="0"/>
              </a:rPr>
              <a:t>Приједлог измјена у наставном програму природе и друштва највише се односио на </a:t>
            </a:r>
            <a:r>
              <a:rPr lang="sr-Cyrl-CS" b="1" dirty="0" smtClean="0">
                <a:latin typeface="+mj-lt"/>
                <a:cs typeface="Times New Roman" pitchFamily="18" charset="0"/>
              </a:rPr>
              <a:t>конкретизацију планираних исхода учења</a:t>
            </a:r>
            <a:r>
              <a:rPr lang="sr-Cyrl-CS" dirty="0" smtClean="0">
                <a:latin typeface="+mj-lt"/>
                <a:cs typeface="Times New Roman" pitchFamily="18" charset="0"/>
              </a:rPr>
              <a:t>, </a:t>
            </a:r>
            <a:r>
              <a:rPr lang="sr-Cyrl-CS" b="1" dirty="0" smtClean="0">
                <a:latin typeface="+mj-lt"/>
                <a:cs typeface="Times New Roman" pitchFamily="18" charset="0"/>
              </a:rPr>
              <a:t>дефинисање појмова</a:t>
            </a:r>
            <a:r>
              <a:rPr lang="sr-Cyrl-CS" dirty="0" smtClean="0">
                <a:latin typeface="+mj-lt"/>
                <a:cs typeface="Times New Roman" pitchFamily="18" charset="0"/>
              </a:rPr>
              <a:t> које ученик треба да усвоји из одређених садржаја, те </a:t>
            </a:r>
            <a:r>
              <a:rPr lang="sr-Cyrl-CS" b="1" dirty="0" smtClean="0">
                <a:latin typeface="+mj-lt"/>
                <a:cs typeface="Times New Roman" pitchFamily="18" charset="0"/>
              </a:rPr>
              <a:t>приједлог вертикалне и хоризонталне корелације</a:t>
            </a:r>
            <a:r>
              <a:rPr lang="sr-Cyrl-CS" dirty="0" smtClean="0">
                <a:latin typeface="+mj-lt"/>
                <a:cs typeface="Times New Roman" pitchFamily="18" charset="0"/>
              </a:rPr>
              <a:t> садржаја са садржајима других наставних предмета, ослањајући се на претходна знања ученика и са циљем оспособљавања ученика за самостално учешће у животу друштвене средине у којој живи и развијања одговорног односа према окружењу.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sr-Cyrl-CS" dirty="0" smtClean="0">
                <a:latin typeface="+mj-lt"/>
              </a:rPr>
              <a:t>Модернизовани наставни програм природе и друштва за други, трећи и четврти разред допуњен је прецизним </a:t>
            </a:r>
            <a:r>
              <a:rPr lang="sr-Cyrl-CS" b="1" dirty="0" smtClean="0">
                <a:latin typeface="+mj-lt"/>
              </a:rPr>
              <a:t>дидактичко методичким упутствима као и препорукама</a:t>
            </a:r>
            <a:r>
              <a:rPr lang="sr-Cyrl-CS" dirty="0" smtClean="0">
                <a:latin typeface="+mj-lt"/>
              </a:rPr>
              <a:t> које су дате наставницима ради успјешнијег рада, стварања повољне емоционалне климе у разреду и мотивације ученика за рад и учење. </a:t>
            </a:r>
            <a:endParaRPr lang="en-US" dirty="0" smtClean="0">
              <a:latin typeface="+mj-lt"/>
            </a:endParaRPr>
          </a:p>
          <a:p>
            <a:pPr algn="just"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81000" y="1752600"/>
            <a:ext cx="853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Инспектор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просвјетни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савјетник</a:t>
            </a:r>
            <a:r>
              <a:rPr kumimoji="0" lang="sr-Cyrl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за разредну наставу, Милица Тителски</a:t>
            </a:r>
            <a:endParaRPr kumimoji="0" lang="sr-Cyrl-C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4994" name="Picture 2" descr="https://encrypted-tbn3.gstatic.com/images?q=tbn:ANd9GcSeHF81fil_UXwNCTpH1MLxr8PnmmttVZWYo7_Omliuxuph84tF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85800"/>
            <a:ext cx="1676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4477</TotalTime>
  <Words>6934</Words>
  <Application>Microsoft Office PowerPoint</Application>
  <PresentationFormat>On-screen Show (4:3)</PresentationFormat>
  <Paragraphs>1251</Paragraphs>
  <Slides>70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Flow</vt:lpstr>
      <vt:lpstr>Microsoft Office Word 97 - 2003 Document</vt:lpstr>
      <vt:lpstr>Document</vt:lpstr>
      <vt:lpstr>Chart</vt:lpstr>
      <vt:lpstr>Microsoft Office Word Document</vt:lpstr>
      <vt:lpstr>Slide 1</vt:lpstr>
      <vt:lpstr>Slide 2</vt:lpstr>
      <vt:lpstr>Slide 3</vt:lpstr>
      <vt:lpstr>ПРОМЈЕНЕ У ПРЕДЛОЖЕНОМ МОДЕРНИЗОВАНОМ  НПП-У ЗА 1. РАЗРЕД У ОДНОСУ НА ПРЕТХОДНИ</vt:lpstr>
      <vt:lpstr>Slide 5</vt:lpstr>
      <vt:lpstr>ПРОМЈЕНЕ У ПРЕДЛОЖЕНОМ МОДЕРНИЗОВАНОМ  НПП-У ЗА СРПСКИ ЈЕЗИК ОД 1 ДО 5. РАЗРЕДА У ОДНОСУ НА ПРЕТХОДНИ</vt:lpstr>
      <vt:lpstr>Slide 7</vt:lpstr>
      <vt:lpstr>ПРОМЈЕНЕ У ПРЕДЛОЖЕНОМ МОДЕРНИЗОВАНОМ  НПП-У ЗА МАТЕМАТИКУ ОД 1 ДО 5. РАЗРЕДА У ОДНОСУ НА ПРЕТХОДНИ</vt:lpstr>
      <vt:lpstr>          ПРОМЈЕНЕ У ПРЕДЛОЖЕНОМ МОДЕРНИЗОВАНОМ НПП-У  ПРИРОДЕ И ДРУШТВА  У ОДНОСУ НА ПРЕТХОДНИ  </vt:lpstr>
      <vt:lpstr>У оквиру садржаја предложене су одређене измјене:  </vt:lpstr>
      <vt:lpstr>ПРОМЈЕНЕ У ПРЕДЛОЖЕНОМ МОДЕРНИЗОВАНОМ  НПП-У ЗА ПОЗНАВАЊЕ ПРИРОДЕ У 5. РАЗРЕДУ  У ОДНОСУ НА ПРЕТХОДНИ</vt:lpstr>
      <vt:lpstr>ПРОМЈЕНЕ У ПРЕДЛОЖЕНОМ МОДЕРНИЗОВАНОМ НПП-У  ЗА ПОЗНАВАЊЕ ДРУШТВА У 5. РАЗРЕДУ  У ОДНОСУ НА ПРЕТХОДНИ</vt:lpstr>
      <vt:lpstr>ПРОМЈЕНЕ У ПРЕДЛОЖЕНОМ МОДЕРНИЗОВАНОМ  НПП-У ЗА ЛИКОВНУ КУЛТУРУ, од 2. до 5.разреда  У ОДНОСУ НА ПРЕТХОДНИ</vt:lpstr>
      <vt:lpstr>ПРОМЈЕНЕ У ПРЕДЛОЖЕНОМ МОДЕРНИЗОВАНОМ  НПП-У ЗА МУЗИЧКУ КУЛТУРУ, од 2. до 5.разреда  У ОДНОСУ НА ПРЕТХОДНИ  </vt:lpstr>
      <vt:lpstr>ПРОМЈЕНЕ У ПРЕДЛОЖЕНОМ МОДЕРНИЗОВАНОМ НПП-У   ФИЗИЧКОГ ВАСПИТАЊА, од 2. до 5.разреда У ОДНОСУ НА ПРЕТХОДНИ  </vt:lpstr>
      <vt:lpstr>ПРОМЈЕНЕ У ПРЕДЛОЖЕНОМ МОДЕРНИЗОВАНОМ  НПП-У ЗА ВАСПИТНИ РАД С ОДЈЕЉЕЊСКОМ ЗАЈЕДНИЦОМ  од 2. до 9.разреда   </vt:lpstr>
      <vt:lpstr>Slide 17</vt:lpstr>
      <vt:lpstr>                                    ПОДСЈЕТНИК </vt:lpstr>
      <vt:lpstr>Slide 19</vt:lpstr>
      <vt:lpstr>Slide 20</vt:lpstr>
      <vt:lpstr> ПРОГРАМИРАЊЕ  Подразумијева израду:Глобалног  и Оперативног                                                плана  </vt:lpstr>
      <vt:lpstr>1. ПРОГРАМИРАЊЕ  </vt:lpstr>
      <vt:lpstr>      ГЛОБАЛНИ ПЛАН </vt:lpstr>
      <vt:lpstr>    ГЛОБАЛНИ ПЛАН </vt:lpstr>
      <vt:lpstr>    ГЛОБАЛНИ ПЛАН </vt:lpstr>
      <vt:lpstr>    ГЛОБАЛНИ ПЛАН/допунска нaстaвa </vt:lpstr>
      <vt:lpstr>    ГЛОБАЛНИ ПЛАН ПРИМЈЕРИ </vt:lpstr>
      <vt:lpstr>2. ПРОГРАМИРАЊЕ  </vt:lpstr>
      <vt:lpstr>Slide 29</vt:lpstr>
      <vt:lpstr>РЕАЛИЗАЦИЈА НАСТАВНОГ ПЛАНА И ПРОГРАМА </vt:lpstr>
      <vt:lpstr>3. ПРОГРАМИРАЊЕ  </vt:lpstr>
      <vt:lpstr>   3. ПРИПРЕМАЊЕ  НАСТАВНИКА У  ТОКУ ШКОЛСКЕ  ГОДИНЕ </vt:lpstr>
      <vt:lpstr>   ПРИПРЕМАЊЕ  НАСТАВНИКА У  ТОКУ ШКОЛСКЕ  ГОДИНЕ ПРИМЈЕР</vt:lpstr>
      <vt:lpstr>4. ПРОГРАМИРАЊЕ</vt:lpstr>
      <vt:lpstr>EКСТЕРНО ВРЕДНОВАЊE ПОСТИГНУЋА УЧЕНИКА  5. РАЗРЕДА  ИЗ  СРПСКОГ ЈЕЗИКА И МАТЕМАТИКЕ</vt:lpstr>
      <vt:lpstr>Slide 36</vt:lpstr>
      <vt:lpstr>Екстерна провјера постигнућа ученика 5. разреда из српског језика 03. јуна 2014. године </vt:lpstr>
      <vt:lpstr>ПРЕГЛЕД РЕЗУЛТАТА БРОЈ ОДЈЕЉЕЊА ПО НИВОИМА ПОСТИГНУЋА</vt:lpstr>
      <vt:lpstr>Slide 39</vt:lpstr>
      <vt:lpstr>Slide 40</vt:lpstr>
      <vt:lpstr>ЗАДАЦИ РИЈЕШЕНИ НА  ВИСОКОМ НИВО ПОСТИГНУЋА </vt:lpstr>
      <vt:lpstr>ЗАДАЦИ РИЈЕШЕНИ  НА СРЕДЊЕМ  НИВОУ ПОСТИГНУЋА</vt:lpstr>
      <vt:lpstr>Slide 43</vt:lpstr>
      <vt:lpstr>ЗАДАЦИ РИЈЕШЕНИ НА  НЕЗАДОВОЉАВАЈУЋЕМ НИВО ПОСТИГНУЋА </vt:lpstr>
      <vt:lpstr>Slide 45</vt:lpstr>
      <vt:lpstr>Екстерна провјера постигнућа ученика 5. разреда из математике  04. јуна 2014. године  </vt:lpstr>
      <vt:lpstr>1. Којом цифром су означене десетице, стотине и јединице у броју 409?  </vt:lpstr>
      <vt:lpstr>2. Напиши најмањи и највећи троциферни број који се завршава цифром 6. </vt:lpstr>
      <vt:lpstr>3. Напиши све троцифрене бројеве код којих је збир цифара 3. </vt:lpstr>
      <vt:lpstr>4. Која цифра треба да стоји умјесто * у броју 62*38, да би тај број био већи од броја 62851? </vt:lpstr>
      <vt:lpstr>5. Напиши мјесну вриједност цифре 6 у броју 260 938. </vt:lpstr>
      <vt:lpstr>6. Израчунај:              8509         +   6733 </vt:lpstr>
      <vt:lpstr>7. На пијаци је било 253kg кукуруза и 32kg пшенице. На крају дана је укупно остало 44kg пшенице и кукуруза. Колико је продато? </vt:lpstr>
      <vt:lpstr>8. Изрази јединице за површину мањим јединицама: 2 m2 = __________dm2    6m2 =______cm2 </vt:lpstr>
      <vt:lpstr>9. Површине изражене са двије јединице изрази са једном јединицом: 6 m2 4 dm2 =______dm2;  12 ha 7 a =____a </vt:lpstr>
      <vt:lpstr>10. Ако један сабирак повећамо за 26, а други не мијењамо, тада се збир ________ за ________. </vt:lpstr>
      <vt:lpstr>11. Брат и сестра су прије 4 године имали заједно 12 година. Колико ће заједно имати за 4 године? </vt:lpstr>
      <vt:lpstr>12. Обим троугла је 54 cm. Ако једну страницу повећамо за 5 cm, а другу за 3cm, за колико треба смањити трећу страницу да би обим остe непромијењен? </vt:lpstr>
      <vt:lpstr>13. Ријеши једначину, а затим провјери тачност!       Х + 269 = 472 </vt:lpstr>
      <vt:lpstr>14. Ријеши неједначину       35 &gt; Х – 57 </vt:lpstr>
      <vt:lpstr>15. Обим квадрата је 24 cm. Израчунај површину. </vt:lpstr>
      <vt:lpstr>16. Израчунај:         4976 ∙ 53</vt:lpstr>
      <vt:lpstr>17. Први чинилац је 60, производ 420. Колики је други чинилац? </vt:lpstr>
      <vt:lpstr>18. Воће је стигло у 42 џака. У сваком џаку се налази по 24 kg воћа. Колико би требало џакова да бисмо у сваки ставили 16 kg воћа? </vt:lpstr>
      <vt:lpstr>19. Збир дужина свих ивица коцке је 72 cm. Израчунај њену запремину. </vt:lpstr>
      <vt:lpstr>20. Потребно је сазидати зид од цигле дуг 10 m, широк 3 dm и висок 12 m. Колико је  потребно цигли ако 1m3 зида садржи 30 комада цигли? </vt:lpstr>
      <vt:lpstr>Slide 67</vt:lpstr>
      <vt:lpstr>Slide 68</vt:lpstr>
      <vt:lpstr>Slide 69</vt:lpstr>
      <vt:lpstr>Slide 70</vt:lpstr>
    </vt:vector>
  </TitlesOfParts>
  <Company>Republicki pedagoski zavod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Sladjana Vilotic</dc:creator>
  <cp:lastModifiedBy>Sladjana Vilotic</cp:lastModifiedBy>
  <cp:revision>397</cp:revision>
  <dcterms:created xsi:type="dcterms:W3CDTF">2014-07-22T07:48:00Z</dcterms:created>
  <dcterms:modified xsi:type="dcterms:W3CDTF">2014-08-29T13:41:54Z</dcterms:modified>
</cp:coreProperties>
</file>