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304" r:id="rId4"/>
    <p:sldId id="267" r:id="rId5"/>
    <p:sldId id="260" r:id="rId6"/>
    <p:sldId id="263" r:id="rId7"/>
    <p:sldId id="269" r:id="rId8"/>
    <p:sldId id="270" r:id="rId9"/>
    <p:sldId id="271" r:id="rId10"/>
    <p:sldId id="272" r:id="rId11"/>
    <p:sldId id="273" r:id="rId12"/>
    <p:sldId id="266" r:id="rId13"/>
    <p:sldId id="298" r:id="rId14"/>
    <p:sldId id="275" r:id="rId15"/>
    <p:sldId id="276" r:id="rId16"/>
    <p:sldId id="277" r:id="rId17"/>
    <p:sldId id="268" r:id="rId18"/>
    <p:sldId id="278" r:id="rId19"/>
    <p:sldId id="279" r:id="rId20"/>
    <p:sldId id="280" r:id="rId21"/>
    <p:sldId id="288" r:id="rId22"/>
    <p:sldId id="289" r:id="rId23"/>
    <p:sldId id="290" r:id="rId24"/>
    <p:sldId id="282" r:id="rId25"/>
    <p:sldId id="317" r:id="rId26"/>
    <p:sldId id="318" r:id="rId27"/>
    <p:sldId id="319" r:id="rId28"/>
    <p:sldId id="320" r:id="rId29"/>
    <p:sldId id="312" r:id="rId30"/>
    <p:sldId id="313" r:id="rId31"/>
    <p:sldId id="314" r:id="rId32"/>
    <p:sldId id="311" r:id="rId33"/>
    <p:sldId id="281" r:id="rId34"/>
    <p:sldId id="299" r:id="rId35"/>
    <p:sldId id="306" r:id="rId36"/>
    <p:sldId id="307" r:id="rId37"/>
    <p:sldId id="308" r:id="rId38"/>
    <p:sldId id="301" r:id="rId39"/>
    <p:sldId id="305" r:id="rId40"/>
    <p:sldId id="302" r:id="rId41"/>
    <p:sldId id="321" r:id="rId42"/>
    <p:sldId id="323" r:id="rId43"/>
    <p:sldId id="322" r:id="rId44"/>
    <p:sldId id="324" r:id="rId45"/>
    <p:sldId id="292" r:id="rId46"/>
    <p:sldId id="303" r:id="rId47"/>
    <p:sldId id="285" r:id="rId4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lica Titelski" initials="MT" lastIdx="4" clrIdx="0">
    <p:extLst>
      <p:ext uri="{19B8F6BF-5375-455C-9EA6-DF929625EA0E}">
        <p15:presenceInfo xmlns:p15="http://schemas.microsoft.com/office/powerpoint/2012/main" userId="S::milica.titelski@skolers.org::0a5f7e7a-3eb1-4f43-b4e3-4451014b58e4" providerId="AD"/>
      </p:ext>
    </p:extLst>
  </p:cmAuthor>
  <p:cmAuthor id="2" name="Tijana Jerinić" initials="TJ" lastIdx="1" clrIdx="1">
    <p:extLst>
      <p:ext uri="{19B8F6BF-5375-455C-9EA6-DF929625EA0E}">
        <p15:presenceInfo xmlns:p15="http://schemas.microsoft.com/office/powerpoint/2012/main" userId="S::tijana.jerinic@skolers.org::b571b9e0-cd7a-41ab-a212-81915bbdefc4" providerId="AD"/>
      </p:ext>
    </p:extLst>
  </p:cmAuthor>
  <p:cmAuthor id="3" name="Snežana Lendić" initials="SL" lastIdx="1" clrIdx="2">
    <p:extLst>
      <p:ext uri="{19B8F6BF-5375-455C-9EA6-DF929625EA0E}">
        <p15:presenceInfo xmlns:p15="http://schemas.microsoft.com/office/powerpoint/2012/main" userId="S::s.lendic@skolers.org::790a5782-3018-4d80-a88a-272bea557d24" providerId="AD"/>
      </p:ext>
    </p:extLst>
  </p:cmAuthor>
  <p:cmAuthor id="4" name="Gost korisnik" initials="Gk" lastIdx="20" clrIdx="3">
    <p:extLst>
      <p:ext uri="{19B8F6BF-5375-455C-9EA6-DF929625EA0E}">
        <p15:presenceInfo xmlns:p15="http://schemas.microsoft.com/office/powerpoint/2012/main" userId="S::urn:spo:anon#bd611342f59d37bb039ff3615fd6f0c9970e90e6d4ece44afc7c5ad14b3a9895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339933"/>
    <a:srgbClr val="000000"/>
    <a:srgbClr val="0000CC"/>
    <a:srgbClr val="00FF00"/>
    <a:srgbClr val="990000"/>
    <a:srgbClr val="FF3300"/>
    <a:srgbClr val="FF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27D4A9-34A7-61D0-ED73-29B4A87708F2}" v="955" dt="2021-07-26T18:23:34.823"/>
    <p1510:client id="{1BE89D5E-9E44-E6D5-3D21-0349C2C946A6}" v="397" dt="2021-07-26T20:43:30.448"/>
    <p1510:client id="{476002F3-7018-7476-4A77-0AED744C08CF}" v="917" dt="2021-07-26T19:57:41.793"/>
    <p1510:client id="{4960E04E-6E7B-7C9B-7E37-AA361105206E}" v="41" dt="2021-07-28T07:16:08.370"/>
    <p1510:client id="{5092EA01-1860-1F96-41E7-C2AF0AE4163D}" v="1204" dt="2021-07-27T08:33:32.719"/>
    <p1510:client id="{6C834FCB-D042-54F4-BB13-25F81665D6A3}" v="3451" dt="2021-07-27T21:31:29.067"/>
    <p1510:client id="{784322B4-B41F-B618-CFC6-64BA8FFC1CF3}" v="37" dt="2021-08-11T13:54:19.738"/>
    <p1510:client id="{C01BED04-4703-3168-A478-D2DBFFFC706C}" v="11" dt="2021-07-27T07:29:23.231"/>
    <p1510:client id="{C431A44C-D224-B996-EE33-0D81CB4255DB}" v="401" dt="2021-07-26T20:26:23.883"/>
    <p1510:client id="{C7BF236A-7AD6-992F-11E5-A7C3F6EE37A8}" v="853" dt="2021-07-26T21:16:01.697"/>
    <p1510:client id="{DC9F4D46-8EFD-DC57-F445-5DE49370D5FA}" v="159" dt="2021-09-01T13:25:58.682"/>
    <p1510:client id="{E610355F-407C-9143-16FF-3276EE8ABCB5}" v="772" dt="2021-07-26T19:28:01.6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Umereni stil 2 – Naglašav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vetli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Srednji stil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Svetli stil 1 – Naglašavanj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Svetli stil 3 – Naglašavanj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 snapToGrid="0">
      <p:cViewPr varScale="1">
        <p:scale>
          <a:sx n="67" d="100"/>
          <a:sy n="67" d="100"/>
        </p:scale>
        <p:origin x="7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E6DB10-AB91-4655-AA8B-CA54BA217503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E801E69-6C50-42CE-8BB6-FD588EEBE82B}">
      <dgm:prSet/>
      <dgm:spPr/>
      <dgm:t>
        <a:bodyPr/>
        <a:lstStyle/>
        <a:p>
          <a:r>
            <a:rPr lang="en-US" b="1"/>
            <a:t>Петнаестоминутно вјежбање позитивно утиче на:</a:t>
          </a:r>
          <a:endParaRPr lang="en-US"/>
        </a:p>
      </dgm:t>
    </dgm:pt>
    <dgm:pt modelId="{1387A597-4360-44F6-9BE7-12BD96DCB037}" type="parTrans" cxnId="{63BE4D84-2EB0-4569-BB6E-4FA6569B45E4}">
      <dgm:prSet/>
      <dgm:spPr/>
      <dgm:t>
        <a:bodyPr/>
        <a:lstStyle/>
        <a:p>
          <a:endParaRPr lang="en-US"/>
        </a:p>
      </dgm:t>
    </dgm:pt>
    <dgm:pt modelId="{424B21A4-0617-4774-A828-DCAF116DEAA0}" type="sibTrans" cxnId="{63BE4D84-2EB0-4569-BB6E-4FA6569B45E4}">
      <dgm:prSet/>
      <dgm:spPr/>
      <dgm:t>
        <a:bodyPr/>
        <a:lstStyle/>
        <a:p>
          <a:endParaRPr lang="en-US"/>
        </a:p>
      </dgm:t>
    </dgm:pt>
    <dgm:pt modelId="{E5DA0205-C1EE-49AF-B5D2-3BD1482D470E}">
      <dgm:prSet/>
      <dgm:spPr/>
      <dgm:t>
        <a:bodyPr/>
        <a:lstStyle/>
        <a:p>
          <a:r>
            <a:rPr lang="en-US" b="1"/>
            <a:t>емоционални развој,</a:t>
          </a:r>
          <a:endParaRPr lang="en-US"/>
        </a:p>
      </dgm:t>
    </dgm:pt>
    <dgm:pt modelId="{CDB97A98-86EC-4AFA-BB47-8490E1A12AEE}" type="parTrans" cxnId="{FFFA11D4-3098-4086-838A-6D5FA8072BA4}">
      <dgm:prSet/>
      <dgm:spPr/>
      <dgm:t>
        <a:bodyPr/>
        <a:lstStyle/>
        <a:p>
          <a:endParaRPr lang="en-US"/>
        </a:p>
      </dgm:t>
    </dgm:pt>
    <dgm:pt modelId="{B75BDD79-0C0D-469E-8DE6-EA40194C3146}" type="sibTrans" cxnId="{FFFA11D4-3098-4086-838A-6D5FA8072BA4}">
      <dgm:prSet/>
      <dgm:spPr/>
      <dgm:t>
        <a:bodyPr/>
        <a:lstStyle/>
        <a:p>
          <a:endParaRPr lang="en-US"/>
        </a:p>
      </dgm:t>
    </dgm:pt>
    <dgm:pt modelId="{12442750-94B5-4B2E-9D4A-1A78BACEC86B}">
      <dgm:prSet/>
      <dgm:spPr/>
      <dgm:t>
        <a:bodyPr/>
        <a:lstStyle/>
        <a:p>
          <a:r>
            <a:rPr lang="en-US" b="1"/>
            <a:t>усвајање друштвених вриједности </a:t>
          </a:r>
          <a:endParaRPr lang="en-US"/>
        </a:p>
      </dgm:t>
    </dgm:pt>
    <dgm:pt modelId="{BFE81853-D702-43A1-8AED-B2C4026EA859}" type="parTrans" cxnId="{8377D4F1-D6DE-41D7-AA5B-33B22F18CC14}">
      <dgm:prSet/>
      <dgm:spPr/>
      <dgm:t>
        <a:bodyPr/>
        <a:lstStyle/>
        <a:p>
          <a:endParaRPr lang="en-US"/>
        </a:p>
      </dgm:t>
    </dgm:pt>
    <dgm:pt modelId="{10595911-614F-4B22-AEC2-99D94392672A}" type="sibTrans" cxnId="{8377D4F1-D6DE-41D7-AA5B-33B22F18CC14}">
      <dgm:prSet/>
      <dgm:spPr/>
      <dgm:t>
        <a:bodyPr/>
        <a:lstStyle/>
        <a:p>
          <a:endParaRPr lang="en-US"/>
        </a:p>
      </dgm:t>
    </dgm:pt>
    <dgm:pt modelId="{4C28355A-7766-4150-B8B4-39D7DCC7E2B8}">
      <dgm:prSet/>
      <dgm:spPr/>
      <dgm:t>
        <a:bodyPr/>
        <a:lstStyle/>
        <a:p>
          <a:r>
            <a:rPr lang="en-US" b="1"/>
            <a:t>развијање здравих навика живљења,</a:t>
          </a:r>
          <a:endParaRPr lang="en-US"/>
        </a:p>
      </dgm:t>
    </dgm:pt>
    <dgm:pt modelId="{29005AB4-05FB-4B50-86AB-14965F4B3F1E}" type="parTrans" cxnId="{597F95D7-E27F-499C-A65D-83D4993CCD11}">
      <dgm:prSet/>
      <dgm:spPr/>
      <dgm:t>
        <a:bodyPr/>
        <a:lstStyle/>
        <a:p>
          <a:endParaRPr lang="en-US"/>
        </a:p>
      </dgm:t>
    </dgm:pt>
    <dgm:pt modelId="{66405101-2FA5-49E9-A164-AC7E0907803D}" type="sibTrans" cxnId="{597F95D7-E27F-499C-A65D-83D4993CCD11}">
      <dgm:prSet/>
      <dgm:spPr/>
      <dgm:t>
        <a:bodyPr/>
        <a:lstStyle/>
        <a:p>
          <a:endParaRPr lang="en-US"/>
        </a:p>
      </dgm:t>
    </dgm:pt>
    <dgm:pt modelId="{56774E95-BBDB-4F52-8743-BFEEFB8A30B7}">
      <dgm:prSet/>
      <dgm:spPr/>
      <dgm:t>
        <a:bodyPr/>
        <a:lstStyle/>
        <a:p>
          <a:r>
            <a:rPr lang="en-US" b="1"/>
            <a:t>доприноси развоју когнитивних и социјалних вјештина.</a:t>
          </a:r>
          <a:endParaRPr lang="en-US"/>
        </a:p>
      </dgm:t>
    </dgm:pt>
    <dgm:pt modelId="{3EB5D73A-EF24-433B-B780-04552F96B6DA}" type="parTrans" cxnId="{8616475C-641D-4719-99C4-AD53BCA78934}">
      <dgm:prSet/>
      <dgm:spPr/>
      <dgm:t>
        <a:bodyPr/>
        <a:lstStyle/>
        <a:p>
          <a:endParaRPr lang="en-US"/>
        </a:p>
      </dgm:t>
    </dgm:pt>
    <dgm:pt modelId="{3DD69AAC-8394-42AE-A76F-900D854E7D13}" type="sibTrans" cxnId="{8616475C-641D-4719-99C4-AD53BCA78934}">
      <dgm:prSet/>
      <dgm:spPr/>
      <dgm:t>
        <a:bodyPr/>
        <a:lstStyle/>
        <a:p>
          <a:endParaRPr lang="en-US"/>
        </a:p>
      </dgm:t>
    </dgm:pt>
    <dgm:pt modelId="{C961C00E-49A6-43FC-8D83-B020EB812308}" type="pres">
      <dgm:prSet presAssocID="{73E6DB10-AB91-4655-AA8B-CA54BA21750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r-Cyrl-RS"/>
        </a:p>
      </dgm:t>
    </dgm:pt>
    <dgm:pt modelId="{BB30CC9F-04E2-4A99-891C-9DE316ABE727}" type="pres">
      <dgm:prSet presAssocID="{EE801E69-6C50-42CE-8BB6-FD588EEBE82B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</dgm:ptLst>
  <dgm:cxnLst>
    <dgm:cxn modelId="{F63BA9DD-4DFE-49BC-B981-8DE114A55DA2}" type="presOf" srcId="{EE801E69-6C50-42CE-8BB6-FD588EEBE82B}" destId="{BB30CC9F-04E2-4A99-891C-9DE316ABE727}" srcOrd="0" destOrd="0" presId="urn:microsoft.com/office/officeart/2005/8/layout/process5"/>
    <dgm:cxn modelId="{3F0D11F1-DF05-4A8F-9F57-9E01F2A87718}" type="presOf" srcId="{56774E95-BBDB-4F52-8743-BFEEFB8A30B7}" destId="{BB30CC9F-04E2-4A99-891C-9DE316ABE727}" srcOrd="0" destOrd="4" presId="urn:microsoft.com/office/officeart/2005/8/layout/process5"/>
    <dgm:cxn modelId="{79A0C928-3332-459E-9E1C-D123D30095F8}" type="presOf" srcId="{12442750-94B5-4B2E-9D4A-1A78BACEC86B}" destId="{BB30CC9F-04E2-4A99-891C-9DE316ABE727}" srcOrd="0" destOrd="2" presId="urn:microsoft.com/office/officeart/2005/8/layout/process5"/>
    <dgm:cxn modelId="{12791626-77F6-4C49-8ED9-B63B557978AE}" type="presOf" srcId="{73E6DB10-AB91-4655-AA8B-CA54BA217503}" destId="{C961C00E-49A6-43FC-8D83-B020EB812308}" srcOrd="0" destOrd="0" presId="urn:microsoft.com/office/officeart/2005/8/layout/process5"/>
    <dgm:cxn modelId="{8616475C-641D-4719-99C4-AD53BCA78934}" srcId="{EE801E69-6C50-42CE-8BB6-FD588EEBE82B}" destId="{56774E95-BBDB-4F52-8743-BFEEFB8A30B7}" srcOrd="3" destOrd="0" parTransId="{3EB5D73A-EF24-433B-B780-04552F96B6DA}" sibTransId="{3DD69AAC-8394-42AE-A76F-900D854E7D13}"/>
    <dgm:cxn modelId="{63BE4D84-2EB0-4569-BB6E-4FA6569B45E4}" srcId="{73E6DB10-AB91-4655-AA8B-CA54BA217503}" destId="{EE801E69-6C50-42CE-8BB6-FD588EEBE82B}" srcOrd="0" destOrd="0" parTransId="{1387A597-4360-44F6-9BE7-12BD96DCB037}" sibTransId="{424B21A4-0617-4774-A828-DCAF116DEAA0}"/>
    <dgm:cxn modelId="{5A37CB94-327E-4FF2-9775-3B8785DED419}" type="presOf" srcId="{4C28355A-7766-4150-B8B4-39D7DCC7E2B8}" destId="{BB30CC9F-04E2-4A99-891C-9DE316ABE727}" srcOrd="0" destOrd="3" presId="urn:microsoft.com/office/officeart/2005/8/layout/process5"/>
    <dgm:cxn modelId="{597F95D7-E27F-499C-A65D-83D4993CCD11}" srcId="{EE801E69-6C50-42CE-8BB6-FD588EEBE82B}" destId="{4C28355A-7766-4150-B8B4-39D7DCC7E2B8}" srcOrd="2" destOrd="0" parTransId="{29005AB4-05FB-4B50-86AB-14965F4B3F1E}" sibTransId="{66405101-2FA5-49E9-A164-AC7E0907803D}"/>
    <dgm:cxn modelId="{8377D4F1-D6DE-41D7-AA5B-33B22F18CC14}" srcId="{EE801E69-6C50-42CE-8BB6-FD588EEBE82B}" destId="{12442750-94B5-4B2E-9D4A-1A78BACEC86B}" srcOrd="1" destOrd="0" parTransId="{BFE81853-D702-43A1-8AED-B2C4026EA859}" sibTransId="{10595911-614F-4B22-AEC2-99D94392672A}"/>
    <dgm:cxn modelId="{FFFA11D4-3098-4086-838A-6D5FA8072BA4}" srcId="{EE801E69-6C50-42CE-8BB6-FD588EEBE82B}" destId="{E5DA0205-C1EE-49AF-B5D2-3BD1482D470E}" srcOrd="0" destOrd="0" parTransId="{CDB97A98-86EC-4AFA-BB47-8490E1A12AEE}" sibTransId="{B75BDD79-0C0D-469E-8DE6-EA40194C3146}"/>
    <dgm:cxn modelId="{C4799330-58C1-486C-B404-288B67976498}" type="presOf" srcId="{E5DA0205-C1EE-49AF-B5D2-3BD1482D470E}" destId="{BB30CC9F-04E2-4A99-891C-9DE316ABE727}" srcOrd="0" destOrd="1" presId="urn:microsoft.com/office/officeart/2005/8/layout/process5"/>
    <dgm:cxn modelId="{3B9F1AC9-78BB-470C-8579-4FFE3A26C908}" type="presParOf" srcId="{C961C00E-49A6-43FC-8D83-B020EB812308}" destId="{BB30CC9F-04E2-4A99-891C-9DE316ABE727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0CC9F-04E2-4A99-891C-9DE316ABE727}">
      <dsp:nvSpPr>
        <dsp:cNvPr id="0" name=""/>
        <dsp:cNvSpPr/>
      </dsp:nvSpPr>
      <dsp:spPr>
        <a:xfrm>
          <a:off x="1782559" y="1871"/>
          <a:ext cx="4353929" cy="26123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/>
            <a:t>Петнаестоминутно вјежбање позитивно утиче на:</a:t>
          </a:r>
          <a:endParaRPr lang="en-US" sz="23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/>
            <a:t>емоционални развој,</a:t>
          </a: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/>
            <a:t>усвајање друштвених вриједности </a:t>
          </a: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/>
            <a:t>развијање здравих навика живљења,</a:t>
          </a: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/>
            <a:t>доприноси развоју когнитивних и социјалних вјештина.</a:t>
          </a:r>
          <a:endParaRPr lang="en-US" sz="1800" kern="1200"/>
        </a:p>
      </dsp:txBody>
      <dsp:txXfrm>
        <a:off x="1859072" y="78384"/>
        <a:ext cx="4200903" cy="2459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870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525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32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8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75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18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642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704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052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22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23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7251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image" Target="../media/image22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3414DC52-3302-421E-B3D7-F2CA37A22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82" y="3980721"/>
            <a:ext cx="5932762" cy="1325563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pPr algn="ctr"/>
            <a:r>
              <a:rPr lang="en-US" sz="4800" kern="1200" dirty="0" err="1">
                <a:solidFill>
                  <a:schemeClr val="bg1"/>
                </a:solidFill>
                <a:latin typeface="Times New Roman"/>
                <a:cs typeface="Times New Roman"/>
              </a:rPr>
              <a:t>Обука</a:t>
            </a:r>
            <a:r>
              <a:rPr lang="en-US" sz="4800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4800" dirty="0" err="1">
                <a:solidFill>
                  <a:schemeClr val="bg1"/>
                </a:solidFill>
                <a:latin typeface="Times New Roman"/>
                <a:cs typeface="Times New Roman"/>
              </a:rPr>
              <a:t>за</a:t>
            </a:r>
            <a:r>
              <a:rPr lang="en-US" sz="4800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4800" dirty="0" err="1">
                <a:solidFill>
                  <a:schemeClr val="bg1"/>
                </a:solidFill>
                <a:latin typeface="Times New Roman"/>
                <a:cs typeface="Times New Roman"/>
              </a:rPr>
              <a:t>наставнике</a:t>
            </a:r>
            <a:r>
              <a:rPr lang="en-US" sz="4800" kern="1200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4800" dirty="0"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lang="en-US" sz="4800" dirty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4800" kern="1200" dirty="0" err="1">
                <a:solidFill>
                  <a:schemeClr val="bg1"/>
                </a:solidFill>
                <a:latin typeface="Times New Roman"/>
                <a:cs typeface="Times New Roman"/>
              </a:rPr>
              <a:t>првог</a:t>
            </a:r>
            <a:r>
              <a:rPr lang="en-US" sz="4800" kern="120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4800" kern="1200" dirty="0" err="1">
                <a:solidFill>
                  <a:schemeClr val="bg1"/>
                </a:solidFill>
                <a:latin typeface="Times New Roman"/>
                <a:cs typeface="Times New Roman"/>
              </a:rPr>
              <a:t>разреда</a:t>
            </a:r>
            <a:endParaRPr lang="en-US" sz="4800" kern="12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Čuvar mesta za sadržaj 2">
            <a:extLst>
              <a:ext uri="{FF2B5EF4-FFF2-40B4-BE49-F238E27FC236}">
                <a16:creationId xmlns="" xmlns:a16="http://schemas.microsoft.com/office/drawing/2014/main" id="{D019DFA5-EE24-4E8C-89AB-E0732A80C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4490" y="6089018"/>
            <a:ext cx="4739449" cy="4285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800">
                <a:latin typeface="Times New Roman"/>
                <a:cs typeface="Times New Roman"/>
              </a:rPr>
              <a:t>Школска 2021/22. годинa</a:t>
            </a:r>
            <a:endParaRPr lang="sr-Latn-RS" sz="1800">
              <a:latin typeface="Times New Roman"/>
              <a:cs typeface="Times New Roman"/>
            </a:endParaRPr>
          </a:p>
        </p:txBody>
      </p:sp>
      <p:pic>
        <p:nvPicPr>
          <p:cNvPr id="28" name="Slika 28" descr="Slika na kojoj se nalazi zemlja, otvoreni prostor, osoba, sport&#10;&#10;Opis je automatski generisan">
            <a:extLst>
              <a:ext uri="{FF2B5EF4-FFF2-40B4-BE49-F238E27FC236}">
                <a16:creationId xmlns="" xmlns:a16="http://schemas.microsoft.com/office/drawing/2014/main" id="{0C4B9A8C-0C2D-44FF-9EB4-1F44FB84F8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8236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0E7DC5CD-8B72-48CF-972E-A9244C76805B}"/>
              </a:ext>
            </a:extLst>
          </p:cNvPr>
          <p:cNvSpPr txBox="1"/>
          <p:nvPr/>
        </p:nvSpPr>
        <p:spPr>
          <a:xfrm>
            <a:off x="1147907" y="2203244"/>
            <a:ext cx="4780756" cy="75512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>
                <a:solidFill>
                  <a:schemeClr val="bg1"/>
                </a:solidFill>
                <a:latin typeface="Times New Roman"/>
                <a:cs typeface="Times New Roman"/>
              </a:rPr>
              <a:t>РЕПУБЛИЧКИ ПЕДАГОШКИ ЗАВОД  </a:t>
            </a:r>
            <a:endParaRPr lang="sr-Latn-RS" sz="20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000">
                <a:solidFill>
                  <a:schemeClr val="bg1"/>
                </a:solidFill>
                <a:latin typeface="Times New Roman"/>
                <a:cs typeface="Times New Roman"/>
              </a:rPr>
              <a:t>РЕПУБЛИКЕ СРПСКЕ</a:t>
            </a:r>
            <a:endParaRPr lang="sr-Latn-RS" sz="20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29" name="Slika 31">
            <a:extLst>
              <a:ext uri="{FF2B5EF4-FFF2-40B4-BE49-F238E27FC236}">
                <a16:creationId xmlns="" xmlns:a16="http://schemas.microsoft.com/office/drawing/2014/main" id="{6EBA7F7D-EC1A-4EFD-9BD6-50C03315A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206" y="519921"/>
            <a:ext cx="1759250" cy="118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367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Naslov 1">
            <a:extLst>
              <a:ext uri="{FF2B5EF4-FFF2-40B4-BE49-F238E27FC236}">
                <a16:creationId xmlns="" xmlns:a16="http://schemas.microsoft.com/office/drawing/2014/main" id="{F603D4BC-5922-446B-B6A0-EBCCB6A0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2" name="Okvir za tekst 1">
            <a:extLst>
              <a:ext uri="{FF2B5EF4-FFF2-40B4-BE49-F238E27FC236}">
                <a16:creationId xmlns="" xmlns:a16="http://schemas.microsoft.com/office/drawing/2014/main" id="{C25CD787-94C1-4299-B8F8-745FCB9D0B83}"/>
              </a:ext>
            </a:extLst>
          </p:cNvPr>
          <p:cNvSpPr txBox="1"/>
          <p:nvPr/>
        </p:nvSpPr>
        <p:spPr>
          <a:xfrm>
            <a:off x="5730816" y="468702"/>
            <a:ext cx="6193766" cy="52937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2000" b="1">
                <a:solidFill>
                  <a:srgbClr val="0C0C0C"/>
                </a:solidFill>
                <a:latin typeface="Times New Roman"/>
                <a:cs typeface="Times New Roman"/>
              </a:rPr>
              <a:t>Посебни циљеви:</a:t>
            </a:r>
          </a:p>
          <a:p>
            <a:pPr algn="just"/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правилног односа према биљном и животињском свијету;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усвајање основних еколошких навика и елементарних знања везаних за  заштиту средине у којој ученик борави;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усвајање основних знања о грађи човјековог тијела (основни дијелови тијела), те схватање важности здраве исхране, физичке активности и хигијене за здравље човјека;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активно учествовање у планирању и реализацији пројеката школе или одјељењске заједнице као и у организованим посјетама у циљу упознавања околине, живота и рада људи, биљног и животињског свијета околине у којој ученик живи;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algn="just"/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35372F31-4AB5-4723-B6F2-3C676228D225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7" name="Okvir za tekst 6">
            <a:extLst>
              <a:ext uri="{FF2B5EF4-FFF2-40B4-BE49-F238E27FC236}">
                <a16:creationId xmlns="" xmlns:a16="http://schemas.microsoft.com/office/drawing/2014/main" id="{6A92CB3B-B4FD-4AE5-81A9-6BB0D2E8191D}"/>
              </a:ext>
            </a:extLst>
          </p:cNvPr>
          <p:cNvSpPr txBox="1"/>
          <p:nvPr/>
        </p:nvSpPr>
        <p:spPr>
          <a:xfrm>
            <a:off x="459357" y="2414857"/>
            <a:ext cx="43534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МОЈА ОКОЛИНА</a:t>
            </a:r>
            <a:endParaRPr lang="sr-Latn-RS" sz="3600" b="1">
              <a:latin typeface="Times New Roman"/>
              <a:cs typeface="Times New Roman"/>
            </a:endParaRPr>
          </a:p>
        </p:txBody>
      </p:sp>
      <p:pic>
        <p:nvPicPr>
          <p:cNvPr id="3" name="Slika 3" descr="Slika na kojoj se nalazi osoba, trava, otvoreni prostor, mladi&#10;&#10;Opis je automatski generisan">
            <a:extLst>
              <a:ext uri="{FF2B5EF4-FFF2-40B4-BE49-F238E27FC236}">
                <a16:creationId xmlns="" xmlns:a16="http://schemas.microsoft.com/office/drawing/2014/main" id="{2F345FA3-A401-44BD-8A5D-314B41975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34" y="3518758"/>
            <a:ext cx="2743200" cy="163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Naslov 1">
            <a:extLst>
              <a:ext uri="{FF2B5EF4-FFF2-40B4-BE49-F238E27FC236}">
                <a16:creationId xmlns="" xmlns:a16="http://schemas.microsoft.com/office/drawing/2014/main" id="{F603D4BC-5922-446B-B6A0-EBCCB6A0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2" name="Okvir za tekst 1">
            <a:extLst>
              <a:ext uri="{FF2B5EF4-FFF2-40B4-BE49-F238E27FC236}">
                <a16:creationId xmlns="" xmlns:a16="http://schemas.microsoft.com/office/drawing/2014/main" id="{C25CD787-94C1-4299-B8F8-745FCB9D0B83}"/>
              </a:ext>
            </a:extLst>
          </p:cNvPr>
          <p:cNvSpPr txBox="1"/>
          <p:nvPr/>
        </p:nvSpPr>
        <p:spPr>
          <a:xfrm>
            <a:off x="5457645" y="554967"/>
            <a:ext cx="6193766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2000" b="1" dirty="0">
                <a:solidFill>
                  <a:srgbClr val="0C0C0C"/>
                </a:solidFill>
                <a:latin typeface="Times New Roman"/>
                <a:cs typeface="Times New Roman"/>
              </a:rPr>
              <a:t>Посебни циљеви:</a:t>
            </a:r>
          </a:p>
          <a:p>
            <a:pPr algn="just"/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оспособљавање ученика да препознају, разликују, упоређују и класификују предмете и бића према задатим особинама;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способности одређивања релација у простору;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упознавање појмова: тачка, линија,  област; 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прецизности и естетског доживљаја;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упознавање појмова скуп и члан скупа;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способности уочавања и формирања скупова према својствима предмета (боја, облик, величина, материјал...) и  упоређивање скупова по бројности;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алгоритамског начина размишљања;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ED905A59-5E05-474F-98BF-432016A39D02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7" name="Okvir za tekst 6">
            <a:extLst>
              <a:ext uri="{FF2B5EF4-FFF2-40B4-BE49-F238E27FC236}">
                <a16:creationId xmlns="" xmlns:a16="http://schemas.microsoft.com/office/drawing/2014/main" id="{9CAF2F4A-22D0-4AAD-9F3E-0FB68883C1D2}"/>
              </a:ext>
            </a:extLst>
          </p:cNvPr>
          <p:cNvSpPr txBox="1"/>
          <p:nvPr/>
        </p:nvSpPr>
        <p:spPr>
          <a:xfrm>
            <a:off x="459357" y="2414857"/>
            <a:ext cx="43534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МОЈА ОКОЛИНА</a:t>
            </a:r>
            <a:endParaRPr lang="sr-Latn-RS" sz="3600" b="1">
              <a:latin typeface="Times New Roman"/>
              <a:cs typeface="Times New Roman"/>
            </a:endParaRPr>
          </a:p>
        </p:txBody>
      </p:sp>
      <p:pic>
        <p:nvPicPr>
          <p:cNvPr id="3" name="Slika 4" descr="Slika na kojoj se nalazi tekst, osoba, crna tabla&#10;&#10;Opis je automatski generisan">
            <a:extLst>
              <a:ext uri="{FF2B5EF4-FFF2-40B4-BE49-F238E27FC236}">
                <a16:creationId xmlns="" xmlns:a16="http://schemas.microsoft.com/office/drawing/2014/main" id="{A5A53E29-288D-4036-9155-91434B190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823" y="3216485"/>
            <a:ext cx="27336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2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4A00ED8E-6FFA-49B1-9AE9-A6F93B1ED893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11" name="Okvir za tekst 10">
            <a:extLst>
              <a:ext uri="{FF2B5EF4-FFF2-40B4-BE49-F238E27FC236}">
                <a16:creationId xmlns="" xmlns:a16="http://schemas.microsoft.com/office/drawing/2014/main" id="{0C225A20-45FD-45A9-8BBA-A923118EC637}"/>
              </a:ext>
            </a:extLst>
          </p:cNvPr>
          <p:cNvSpPr txBox="1"/>
          <p:nvPr/>
        </p:nvSpPr>
        <p:spPr>
          <a:xfrm>
            <a:off x="459357" y="1480329"/>
            <a:ext cx="435346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 dirty="0">
                <a:latin typeface="Times New Roman"/>
                <a:cs typeface="Times New Roman"/>
              </a:rPr>
              <a:t>ГОВОР, ИЗРАЖАВАЊЕ И СТВАРАЊЕ</a:t>
            </a:r>
            <a:endParaRPr lang="sr-Latn-RS" sz="3600" b="1" dirty="0">
              <a:latin typeface="Times New Roman"/>
              <a:cs typeface="Times New Roman"/>
            </a:endParaRPr>
          </a:p>
        </p:txBody>
      </p:sp>
      <p:pic>
        <p:nvPicPr>
          <p:cNvPr id="13" name="Slika 10" descr="Slika na kojoj se nalazi osoba, zatvoreni prostor&#10;&#10;Opis je automatski generisan">
            <a:extLst>
              <a:ext uri="{FF2B5EF4-FFF2-40B4-BE49-F238E27FC236}">
                <a16:creationId xmlns="" xmlns:a16="http://schemas.microsoft.com/office/drawing/2014/main" id="{796F5CF1-6412-4F37-BDCB-D301A618F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1" y="3539901"/>
            <a:ext cx="2743200" cy="1762272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54574"/>
              </p:ext>
            </p:extLst>
          </p:nvPr>
        </p:nvGraphicFramePr>
        <p:xfrm>
          <a:off x="5578475" y="275765"/>
          <a:ext cx="6280150" cy="63005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450"/>
                <a:gridCol w="3408970"/>
                <a:gridCol w="2191730"/>
              </a:tblGrid>
              <a:tr h="64885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 програма предметног подручја </a:t>
                      </a:r>
                      <a:endParaRPr lang="ru-RU" sz="20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ИЗРАЖАВАЊЕ И СТВАРАЊЕ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</a:tr>
              <a:tr h="968297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 број</a:t>
                      </a:r>
                      <a:endParaRPr lang="sr-Cyrl-R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Теме</a:t>
                      </a:r>
                      <a:endParaRPr lang="sr-Cyrl-R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Оквирни број сати</a:t>
                      </a:r>
                      <a:endParaRPr lang="sr-Cyrl-R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Култура изражавања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Ортоепија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Граматика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Правопис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Књижевност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Читање и писање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Позориште и филм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Цртање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Сликање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Вајање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Примјењена умјетност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0284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sr-Cyrl-R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07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7A19885C-4863-4E50-83B0-766BE5BCE327}"/>
              </a:ext>
            </a:extLst>
          </p:cNvPr>
          <p:cNvSpPr txBox="1"/>
          <p:nvPr/>
        </p:nvSpPr>
        <p:spPr>
          <a:xfrm>
            <a:off x="5802702" y="253042"/>
            <a:ext cx="5518030" cy="62478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Наставник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треба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да</a:t>
            </a:r>
            <a:r>
              <a:rPr lang="en-US" sz="20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:</a:t>
            </a:r>
          </a:p>
          <a:p>
            <a:endParaRPr lang="sr-Latn-RS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омогући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остваривање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потребе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ученика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да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савлада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читање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писање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 </a:t>
            </a:r>
            <a:endParaRPr lang="sr-Latn-RS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оспособи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га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да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усвоји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стандардни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изговор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гласова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ријечи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реченица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</a:t>
            </a:r>
            <a:endParaRPr lang="sr-Latn-RS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омогући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усвајање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структурних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елемената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усменог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писаног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изражавања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кроз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аналитичко-синтетичке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вјежбе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доприноси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савладавању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усавршавању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читања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 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писања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што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је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основни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 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предуслов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за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успјешно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учење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 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самоучење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 </a:t>
            </a:r>
            <a:endParaRPr lang="sr-Latn-RS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оспособи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ученика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да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препознаје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користи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штампана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слова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првог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писма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ученика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самостално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повезује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слова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ријечи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ријечи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реченице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 у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складу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основним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правописним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нормама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</a:t>
            </a:r>
            <a:endParaRPr lang="sr-Latn-RS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омогући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развој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интересовања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за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језик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те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позитиван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однос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према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 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књижевним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сценским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0C0C0C"/>
                </a:solidFill>
                <a:latin typeface="Times New Roman"/>
                <a:cs typeface="Times New Roman"/>
              </a:rPr>
              <a:t>дјелима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. </a:t>
            </a:r>
            <a:endParaRPr lang="sr-Latn-RS" sz="2000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9" name="Okvir za tekst 8">
            <a:extLst>
              <a:ext uri="{FF2B5EF4-FFF2-40B4-BE49-F238E27FC236}">
                <a16:creationId xmlns="" xmlns:a16="http://schemas.microsoft.com/office/drawing/2014/main" id="{C8AB2A5A-1D65-4477-BB43-CA9787086066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sr-Latn-RS"/>
              <a:t>Kliknite i dodajte tekst</a:t>
            </a:r>
          </a:p>
        </p:txBody>
      </p:sp>
      <p:sp>
        <p:nvSpPr>
          <p:cNvPr id="11" name="Okvir za tekst 10">
            <a:extLst>
              <a:ext uri="{FF2B5EF4-FFF2-40B4-BE49-F238E27FC236}">
                <a16:creationId xmlns="" xmlns:a16="http://schemas.microsoft.com/office/drawing/2014/main" id="{00E13202-34EC-4A20-9477-611C1D476617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13" name="Okvir za tekst 12">
            <a:extLst>
              <a:ext uri="{FF2B5EF4-FFF2-40B4-BE49-F238E27FC236}">
                <a16:creationId xmlns="" xmlns:a16="http://schemas.microsoft.com/office/drawing/2014/main" id="{F1500324-FFB2-4797-86BA-A9A2D359E87A}"/>
              </a:ext>
            </a:extLst>
          </p:cNvPr>
          <p:cNvSpPr txBox="1"/>
          <p:nvPr/>
        </p:nvSpPr>
        <p:spPr>
          <a:xfrm>
            <a:off x="459357" y="1480329"/>
            <a:ext cx="435346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ГОВОР, ИЗРАЖАВАЊЕ И СТВАРАЊЕ</a:t>
            </a:r>
            <a:endParaRPr lang="sr-Latn-RS" sz="3600" b="1">
              <a:latin typeface="Times New Roman"/>
              <a:cs typeface="Times New Roman"/>
            </a:endParaRPr>
          </a:p>
        </p:txBody>
      </p:sp>
      <p:pic>
        <p:nvPicPr>
          <p:cNvPr id="15" name="Slika 10" descr="Slika na kojoj se nalazi osoba, zatvoreni prostor&#10;&#10;Opis je automatski generisan">
            <a:extLst>
              <a:ext uri="{FF2B5EF4-FFF2-40B4-BE49-F238E27FC236}">
                <a16:creationId xmlns="" xmlns:a16="http://schemas.microsoft.com/office/drawing/2014/main" id="{08DD5A1C-D8D1-486B-BFE3-469A1754F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1" y="3539901"/>
            <a:ext cx="2743200" cy="17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62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DC6E0CA0-C721-40AB-83DA-D5D8E905F48A}"/>
              </a:ext>
            </a:extLst>
          </p:cNvPr>
          <p:cNvSpPr txBox="1"/>
          <p:nvPr/>
        </p:nvSpPr>
        <p:spPr>
          <a:xfrm>
            <a:off x="5414513" y="943155"/>
            <a:ext cx="6553199" cy="53245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s-Cyrl-BA" sz="2000" b="1">
                <a:solidFill>
                  <a:srgbClr val="0C0C0C"/>
                </a:solidFill>
                <a:latin typeface="Times New Roman"/>
              </a:rPr>
              <a:t>Посебни циљеви:</a:t>
            </a:r>
          </a:p>
          <a:p>
            <a:pPr algn="just"/>
            <a:endParaRPr lang="bs-Cyrl-BA" sz="2000" b="1" dirty="0">
              <a:solidFill>
                <a:srgbClr val="0C0C0C"/>
              </a:solidFill>
              <a:latin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оспособљавање за усмено и писмено изражавање краћим потпуним реченицама;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примјењивање основних норми из културе говорне комуникације, мирно и јасно разговарање, без мазног говора поштујући саговорника;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оспособљавање да разликује глас, слово, ријеч и реченицу;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навикавање на правилно писање реченица, имена и презимена људи;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оспособљавање да доживљава и интерпретира књижевно дјело у складу са индивидуалним способностима;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развијање интересовања и позитивних емоционалних односа према језику и дјелима из књижевности;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algn="just"/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8" name="Okvir za tekst 7">
            <a:extLst>
              <a:ext uri="{FF2B5EF4-FFF2-40B4-BE49-F238E27FC236}">
                <a16:creationId xmlns="" xmlns:a16="http://schemas.microsoft.com/office/drawing/2014/main" id="{057E5E96-692F-404B-8D01-DF092576CB6E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14" name="Okvir za tekst 13">
            <a:extLst>
              <a:ext uri="{FF2B5EF4-FFF2-40B4-BE49-F238E27FC236}">
                <a16:creationId xmlns="" xmlns:a16="http://schemas.microsoft.com/office/drawing/2014/main" id="{7C348DDE-CF81-4409-BD37-FC18E5F93BD5}"/>
              </a:ext>
            </a:extLst>
          </p:cNvPr>
          <p:cNvSpPr txBox="1"/>
          <p:nvPr/>
        </p:nvSpPr>
        <p:spPr>
          <a:xfrm>
            <a:off x="459357" y="1480329"/>
            <a:ext cx="435346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ГОВОР, ИЗРАЖАВАЊЕ И СТВАРАЊЕ</a:t>
            </a:r>
            <a:endParaRPr lang="sr-Latn-RS" sz="3600" b="1">
              <a:latin typeface="Times New Roman"/>
              <a:cs typeface="Times New Roman"/>
            </a:endParaRPr>
          </a:p>
        </p:txBody>
      </p:sp>
      <p:pic>
        <p:nvPicPr>
          <p:cNvPr id="16" name="Slika 10" descr="Slika na kojoj se nalazi osoba, zatvoreni prostor&#10;&#10;Opis je automatski generisan">
            <a:extLst>
              <a:ext uri="{FF2B5EF4-FFF2-40B4-BE49-F238E27FC236}">
                <a16:creationId xmlns="" xmlns:a16="http://schemas.microsoft.com/office/drawing/2014/main" id="{2694ADF0-3151-4734-8001-2E5722BD2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1" y="3539901"/>
            <a:ext cx="2743200" cy="17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6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DC6E0CA0-C721-40AB-83DA-D5D8E905F48A}"/>
              </a:ext>
            </a:extLst>
          </p:cNvPr>
          <p:cNvSpPr txBox="1"/>
          <p:nvPr/>
        </p:nvSpPr>
        <p:spPr>
          <a:xfrm>
            <a:off x="5184475" y="986287"/>
            <a:ext cx="6553199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s-Cyrl-BA" sz="2000" b="1">
                <a:solidFill>
                  <a:srgbClr val="0C0C0C"/>
                </a:solidFill>
                <a:latin typeface="Times New Roman"/>
                <a:cs typeface="Times New Roman"/>
              </a:rPr>
              <a:t>Посебни циљеви:</a:t>
            </a:r>
          </a:p>
          <a:p>
            <a:pPr algn="just"/>
            <a:endParaRPr lang="bs-Cyrl-BA" sz="2000" b="1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cs typeface="Times New Roman"/>
              </a:rPr>
              <a:t>развијање и његовање читалачких вјештина;</a:t>
            </a: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cs typeface="Times New Roman"/>
              </a:rPr>
              <a:t>усвајање читалачких навика и љубави према писаним дјелима</a:t>
            </a:r>
            <a:r>
              <a:rPr lang="sr-Latn-BA" sz="2000" dirty="0">
                <a:solidFill>
                  <a:srgbClr val="0C0C0C"/>
                </a:solidFill>
                <a:latin typeface="Times New Roman"/>
                <a:cs typeface="Times New Roman"/>
              </a:rPr>
              <a:t>;</a:t>
            </a: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cs typeface="Times New Roman"/>
              </a:rPr>
              <a:t>познавање  штампаних слова првог писма  и оспособљавање за читање у складу са индивидуалним способностима;</a:t>
            </a: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cs typeface="Times New Roman"/>
              </a:rPr>
              <a:t>развијање интересовања  и позитивних емоционалних односа према језику и дјелима из књижевности</a:t>
            </a:r>
            <a:r>
              <a:rPr lang="sr-Latn-BA" sz="2000" dirty="0">
                <a:solidFill>
                  <a:srgbClr val="0C0C0C"/>
                </a:solidFill>
                <a:latin typeface="Times New Roman"/>
                <a:cs typeface="Times New Roman"/>
              </a:rPr>
              <a:t>;</a:t>
            </a: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оспособљавање да доживљава сценско дјело и примјењује основне норме понашања које се односе на мјесто извођења драмског дјела;</a:t>
            </a:r>
            <a:endParaRPr lang="sr-Latn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примјењивање линије као једноставаног облика;</a:t>
            </a:r>
            <a:endParaRPr lang="sr-Latn-BA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endParaRPr lang="sr-Latn-BA" sz="200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pic>
        <p:nvPicPr>
          <p:cNvPr id="10" name="Slika 10" descr="Slika na kojoj se nalazi osoba, zatvoreni prostor&#10;&#10;Opis je automatski generisan">
            <a:extLst>
              <a:ext uri="{FF2B5EF4-FFF2-40B4-BE49-F238E27FC236}">
                <a16:creationId xmlns="" xmlns:a16="http://schemas.microsoft.com/office/drawing/2014/main" id="{6583DD29-2851-4D7D-8533-38BE84CAD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1" y="3539901"/>
            <a:ext cx="2743200" cy="1762272"/>
          </a:xfrm>
          <a:prstGeom prst="rect">
            <a:avLst/>
          </a:prstGeom>
        </p:spPr>
      </p:pic>
      <p:sp>
        <p:nvSpPr>
          <p:cNvPr id="9" name="Okvir za tekst 8">
            <a:extLst>
              <a:ext uri="{FF2B5EF4-FFF2-40B4-BE49-F238E27FC236}">
                <a16:creationId xmlns="" xmlns:a16="http://schemas.microsoft.com/office/drawing/2014/main" id="{11007053-579B-4F98-B2A9-24399D3F2392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13" name="Okvir za tekst 12">
            <a:extLst>
              <a:ext uri="{FF2B5EF4-FFF2-40B4-BE49-F238E27FC236}">
                <a16:creationId xmlns="" xmlns:a16="http://schemas.microsoft.com/office/drawing/2014/main" id="{3F41730C-2510-4784-8C61-2701D47DD2A1}"/>
              </a:ext>
            </a:extLst>
          </p:cNvPr>
          <p:cNvSpPr txBox="1"/>
          <p:nvPr/>
        </p:nvSpPr>
        <p:spPr>
          <a:xfrm>
            <a:off x="459357" y="1480329"/>
            <a:ext cx="435346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ГОВОР, ИЗРАЖАВАЊЕ И СТВАРАЊЕ</a:t>
            </a:r>
            <a:endParaRPr lang="sr-Latn-RS" sz="3600" b="1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540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DC6E0CA0-C721-40AB-83DA-D5D8E905F48A}"/>
              </a:ext>
            </a:extLst>
          </p:cNvPr>
          <p:cNvSpPr txBox="1"/>
          <p:nvPr/>
        </p:nvSpPr>
        <p:spPr>
          <a:xfrm>
            <a:off x="5112589" y="1086928"/>
            <a:ext cx="6553199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s-Cyrl-BA" sz="2000" b="1">
                <a:solidFill>
                  <a:srgbClr val="0C0C0C"/>
                </a:solidFill>
                <a:latin typeface="Times New Roman"/>
                <a:cs typeface="Times New Roman"/>
              </a:rPr>
              <a:t>Посебни циљеви:</a:t>
            </a:r>
          </a:p>
          <a:p>
            <a:pPr marL="342900" indent="-342900" algn="just">
              <a:buFont typeface="Arial"/>
              <a:buChar char="•"/>
            </a:pP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слободног и маштовитог односа према интензитету боје и овладавање техничким умијећима покривања површине;</a:t>
            </a:r>
            <a:endParaRPr lang="sr-Latn-BA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основног осјећаја за облик у простору, омогућавање стицања техничких искустава и спретности прстију;</a:t>
            </a:r>
            <a:endParaRPr lang="sr-Latn-BA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интересовања и вјештине обликовања употребних предмета једноставнијег карактера;</a:t>
            </a:r>
            <a:endParaRPr lang="sr-Latn-BA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сарадничких односа и тимског рада;</a:t>
            </a:r>
            <a:endParaRPr lang="sr-Latn-BA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његовање уредности, истрајности и рационалног коришћења материјала.</a:t>
            </a:r>
            <a:endParaRPr lang="sr-Latn-BA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endParaRPr lang="sr-Latn-BA" sz="200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8" name="Okvir za tekst 7">
            <a:extLst>
              <a:ext uri="{FF2B5EF4-FFF2-40B4-BE49-F238E27FC236}">
                <a16:creationId xmlns="" xmlns:a16="http://schemas.microsoft.com/office/drawing/2014/main" id="{3F1FCED2-87BB-419A-92F1-64EF38E09CD3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pic>
        <p:nvPicPr>
          <p:cNvPr id="12" name="Slika 10" descr="Slika na kojoj se nalazi osoba, zatvoreni prostor&#10;&#10;Opis je automatski generisan">
            <a:extLst>
              <a:ext uri="{FF2B5EF4-FFF2-40B4-BE49-F238E27FC236}">
                <a16:creationId xmlns="" xmlns:a16="http://schemas.microsoft.com/office/drawing/2014/main" id="{7E654A51-4EC6-4324-B099-BDE4B5750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1" y="3539901"/>
            <a:ext cx="2743200" cy="1762272"/>
          </a:xfrm>
          <a:prstGeom prst="rect">
            <a:avLst/>
          </a:prstGeom>
        </p:spPr>
      </p:pic>
      <p:sp>
        <p:nvSpPr>
          <p:cNvPr id="14" name="Okvir za tekst 13">
            <a:extLst>
              <a:ext uri="{FF2B5EF4-FFF2-40B4-BE49-F238E27FC236}">
                <a16:creationId xmlns="" xmlns:a16="http://schemas.microsoft.com/office/drawing/2014/main" id="{70807EB8-428F-4776-93E5-28E0FDDEA704}"/>
              </a:ext>
            </a:extLst>
          </p:cNvPr>
          <p:cNvSpPr txBox="1"/>
          <p:nvPr/>
        </p:nvSpPr>
        <p:spPr>
          <a:xfrm>
            <a:off x="459357" y="1480329"/>
            <a:ext cx="435346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ГОВОР, ИЗРАЖАВАЊЕ И СТВАРАЊЕ</a:t>
            </a:r>
            <a:endParaRPr lang="sr-Latn-RS" sz="3600" b="1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6359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Slika 8" descr="Slika na kojoj se nalazi trava, osoba, dete, malo&#10;&#10;Opis je automatski generisan">
            <a:extLst>
              <a:ext uri="{FF2B5EF4-FFF2-40B4-BE49-F238E27FC236}">
                <a16:creationId xmlns="" xmlns:a16="http://schemas.microsoft.com/office/drawing/2014/main" id="{6954F297-26AC-47C8-BA89-5CE9AF18E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51" y="3312594"/>
            <a:ext cx="2743200" cy="1871831"/>
          </a:xfrm>
          <a:prstGeom prst="rect">
            <a:avLst/>
          </a:prstGeom>
        </p:spPr>
      </p:pic>
      <p:sp>
        <p:nvSpPr>
          <p:cNvPr id="10" name="Okvir za tekst 9">
            <a:extLst>
              <a:ext uri="{FF2B5EF4-FFF2-40B4-BE49-F238E27FC236}">
                <a16:creationId xmlns="" xmlns:a16="http://schemas.microsoft.com/office/drawing/2014/main" id="{53D09345-A99D-426C-AA5C-C4E993DAF50A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913409"/>
              </p:ext>
            </p:extLst>
          </p:nvPr>
        </p:nvGraphicFramePr>
        <p:xfrm>
          <a:off x="5142152" y="178522"/>
          <a:ext cx="6831312" cy="6524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8589"/>
                <a:gridCol w="3858755"/>
                <a:gridCol w="1493968"/>
              </a:tblGrid>
              <a:tr h="1905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 програма предметног подручја </a:t>
                      </a:r>
                      <a:endParaRPr lang="ru-RU" sz="20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РИТМИКА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СПОРТ И МУЗИКА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 број</a:t>
                      </a:r>
                      <a:endParaRPr lang="sr-Cyrl-R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Теме</a:t>
                      </a:r>
                      <a:endParaRPr lang="sr-Cyrl-R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Оквирни број сати</a:t>
                      </a:r>
                      <a:endParaRPr lang="sr-Cyrl-R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Праћење раста и развоја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Природни облици кретања и превентивно корективно вјежбање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Елементарне игре и превентивно корективно вјежбање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Базичне спортске активности и превентивно корективно вјежбање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715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Базичне спортске активности из атлетике и превентивно корективно вјежбање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Игре на отвореном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Ритмика и плесови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Музичко извођење: пјевање, свирање, говор и покрет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Слушање музике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Музичко стваралаштво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sr-Cyrl-RS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</a:t>
                      </a:r>
                      <a:endParaRPr lang="sr-Cyrl-RS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sr-Cyrl-R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Okvir za tekst 11">
            <a:extLst>
              <a:ext uri="{FF2B5EF4-FFF2-40B4-BE49-F238E27FC236}">
                <a16:creationId xmlns="" xmlns:a16="http://schemas.microsoft.com/office/drawing/2014/main" id="{991FB1CF-FA5A-4997-B044-67D1F72373C3}"/>
              </a:ext>
            </a:extLst>
          </p:cNvPr>
          <p:cNvSpPr txBox="1"/>
          <p:nvPr/>
        </p:nvSpPr>
        <p:spPr>
          <a:xfrm>
            <a:off x="143315" y="1318206"/>
            <a:ext cx="49988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 sz="3600" b="1" dirty="0" smtClean="0">
                <a:latin typeface="Times New Roman"/>
                <a:cs typeface="Times New Roman"/>
              </a:rPr>
              <a:t>РИТМИКА, СПОРТ  </a:t>
            </a:r>
            <a:r>
              <a:rPr lang="bs-Cyrl-BA" sz="3600" b="1" dirty="0">
                <a:latin typeface="Times New Roman"/>
                <a:cs typeface="Times New Roman"/>
              </a:rPr>
              <a:t>И МУЗИКА</a:t>
            </a:r>
          </a:p>
        </p:txBody>
      </p:sp>
    </p:spTree>
    <p:extLst>
      <p:ext uri="{BB962C8B-B14F-4D97-AF65-F5344CB8AC3E}">
        <p14:creationId xmlns:p14="http://schemas.microsoft.com/office/powerpoint/2010/main" val="408851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FE266232-10C7-4E05-84B1-2ED36D44B076}"/>
              </a:ext>
            </a:extLst>
          </p:cNvPr>
          <p:cNvSpPr txBox="1"/>
          <p:nvPr/>
        </p:nvSpPr>
        <p:spPr>
          <a:xfrm>
            <a:off x="5400137" y="253042"/>
            <a:ext cx="6395048" cy="59400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s-Cyrl-BA" sz="2000" b="1" dirty="0">
                <a:solidFill>
                  <a:srgbClr val="0C0C0C"/>
                </a:solidFill>
                <a:latin typeface="Times New Roman"/>
              </a:rPr>
              <a:t>Посебни циљеви:</a:t>
            </a: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процјењивање стања и праћење раста и развоја ученика (морфолошки и моторички статус);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усвајање важности цјеложивотног физичког вјежбања за очување и унапређење здравља;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развијање свијести о нивоу сопствених способности и карактеристика;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оспособљавање за коришћење природних облика кретања на различите начине;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примјеном природних облика кретања утицати на правилно држање тијела;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примјењивање елементарних игара у функцији обликовања и усавршавања природних покрета и моторичких способности у сложеним ситуацијама;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социјализација и образовање морално-вољних особина ученика кроз примјену правила елементарних игара (самосталност, дисциплина, такмичарски дух, дружељубивост, поштење, поштовање, храброст</a:t>
            </a:r>
            <a:r>
              <a:rPr lang="bs-Cyrl-BA" sz="2000" dirty="0" smtClean="0">
                <a:solidFill>
                  <a:srgbClr val="0C0C0C"/>
                </a:solidFill>
                <a:latin typeface="Times New Roman"/>
              </a:rPr>
              <a:t>...);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pic>
        <p:nvPicPr>
          <p:cNvPr id="8" name="Slika 8" descr="Slika na kojoj se nalazi trava, osoba, dete, malo&#10;&#10;Opis je automatski generisan">
            <a:extLst>
              <a:ext uri="{FF2B5EF4-FFF2-40B4-BE49-F238E27FC236}">
                <a16:creationId xmlns="" xmlns:a16="http://schemas.microsoft.com/office/drawing/2014/main" id="{B6800C30-7B7A-4BC1-977F-DBF9C451E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042" y="3355726"/>
            <a:ext cx="2743200" cy="1871831"/>
          </a:xfrm>
          <a:prstGeom prst="rect">
            <a:avLst/>
          </a:prstGeom>
        </p:spPr>
      </p:pic>
      <p:sp>
        <p:nvSpPr>
          <p:cNvPr id="10" name="Okvir za tekst 9">
            <a:extLst>
              <a:ext uri="{FF2B5EF4-FFF2-40B4-BE49-F238E27FC236}">
                <a16:creationId xmlns="" xmlns:a16="http://schemas.microsoft.com/office/drawing/2014/main" id="{FFF31FD5-5621-441B-956E-E21A425153C9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12" name="Okvir za tekst 11">
            <a:extLst>
              <a:ext uri="{FF2B5EF4-FFF2-40B4-BE49-F238E27FC236}">
                <a16:creationId xmlns="" xmlns:a16="http://schemas.microsoft.com/office/drawing/2014/main" id="{991FB1CF-FA5A-4997-B044-67D1F72373C3}"/>
              </a:ext>
            </a:extLst>
          </p:cNvPr>
          <p:cNvSpPr txBox="1"/>
          <p:nvPr/>
        </p:nvSpPr>
        <p:spPr>
          <a:xfrm>
            <a:off x="143315" y="1318206"/>
            <a:ext cx="49988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 sz="3600" b="1" dirty="0" smtClean="0">
                <a:latin typeface="Times New Roman"/>
                <a:cs typeface="Times New Roman"/>
              </a:rPr>
              <a:t>РИТМИКА, СПОРТ  </a:t>
            </a:r>
            <a:r>
              <a:rPr lang="bs-Cyrl-BA" sz="3600" b="1" dirty="0">
                <a:latin typeface="Times New Roman"/>
                <a:cs typeface="Times New Roman"/>
              </a:rPr>
              <a:t>И МУЗИКА</a:t>
            </a:r>
          </a:p>
        </p:txBody>
      </p:sp>
      <p:pic>
        <p:nvPicPr>
          <p:cNvPr id="14" name="Slika 8" descr="Slika na kojoj se nalazi trava, osoba, dete, malo&#10;&#10;Opis je automatski generisan">
            <a:extLst>
              <a:ext uri="{FF2B5EF4-FFF2-40B4-BE49-F238E27FC236}">
                <a16:creationId xmlns="" xmlns:a16="http://schemas.microsoft.com/office/drawing/2014/main" id="{0A782C08-B7BD-4614-823A-3F3966E81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51" y="3312594"/>
            <a:ext cx="2743200" cy="18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4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FE266232-10C7-4E05-84B1-2ED36D44B076}"/>
              </a:ext>
            </a:extLst>
          </p:cNvPr>
          <p:cNvSpPr txBox="1"/>
          <p:nvPr/>
        </p:nvSpPr>
        <p:spPr>
          <a:xfrm>
            <a:off x="5275336" y="474345"/>
            <a:ext cx="6588063" cy="65248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s-Cyrl-BA" sz="2000" b="1" dirty="0">
                <a:solidFill>
                  <a:srgbClr val="0C0C0C"/>
                </a:solidFill>
                <a:latin typeface="Times New Roman"/>
                <a:cs typeface="Times New Roman"/>
              </a:rPr>
              <a:t>    Посебни циљеви</a:t>
            </a:r>
            <a:r>
              <a:rPr lang="bs-Cyrl-BA" sz="2000" b="1" dirty="0" smtClean="0">
                <a:solidFill>
                  <a:srgbClr val="0C0C0C"/>
                </a:solidFill>
                <a:latin typeface="Times New Roman"/>
                <a:cs typeface="Times New Roman"/>
              </a:rPr>
              <a:t>:</a:t>
            </a:r>
          </a:p>
          <a:p>
            <a:pPr algn="just"/>
            <a:endParaRPr lang="bs-Cyrl-BA" sz="2000" b="1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стимулисање физиолошких процеса који повољно дјелују на органе и органске системе</a:t>
            </a:r>
            <a:r>
              <a:rPr lang="bs-Cyrl-BA" sz="2000" dirty="0" smtClean="0">
                <a:solidFill>
                  <a:srgbClr val="0C0C0C"/>
                </a:solidFill>
                <a:latin typeface="Times New Roman"/>
              </a:rPr>
              <a:t>;</a:t>
            </a:r>
            <a:endParaRPr lang="bs-Cyrl-BA" sz="2000" dirty="0" smtClean="0">
              <a:solidFill>
                <a:srgbClr val="0C0C0C"/>
              </a:solidFill>
              <a:latin typeface="Times New Roman"/>
              <a:ea typeface="+mn-lt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 smtClean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оспособљавање </a:t>
            </a: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за правилно извођење заданих вјежби на тлу и справама;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апарата за кретање, а посебно мускулатуре одговорне за правилно држање тијела, кроз примјену гимнастичких елемената;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усавршавање природних облика кретања кроз атлетске елементе;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моторичких и функционалних способности, локомоторног апарата, и посебно мускулатуре одговорне за правилно држање тијела кроз примјену атлетских елемената;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формирање здравствено-хигијенских навика, „челичење“ организма, јачање имуног система, развијање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 </a:t>
            </a: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 базичних вјештина и способности, основа технике спортских игара кроз упражњавање игара на отвореном;</a:t>
            </a: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endParaRPr lang="bs-Cyrl-BA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9" name="Okvir za tekst 8">
            <a:extLst>
              <a:ext uri="{FF2B5EF4-FFF2-40B4-BE49-F238E27FC236}">
                <a16:creationId xmlns="" xmlns:a16="http://schemas.microsoft.com/office/drawing/2014/main" id="{D64EC9A4-32A1-4685-BA5F-03A07FAEDC1F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pic>
        <p:nvPicPr>
          <p:cNvPr id="13" name="Slika 8" descr="Slika na kojoj se nalazi trava, osoba, dete, malo&#10;&#10;Opis je automatski generisan">
            <a:extLst>
              <a:ext uri="{FF2B5EF4-FFF2-40B4-BE49-F238E27FC236}">
                <a16:creationId xmlns="" xmlns:a16="http://schemas.microsoft.com/office/drawing/2014/main" id="{1EDF8533-CF07-4F9E-9ABA-24853C6E2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51" y="3312594"/>
            <a:ext cx="2743200" cy="1871831"/>
          </a:xfrm>
          <a:prstGeom prst="rect">
            <a:avLst/>
          </a:prstGeom>
        </p:spPr>
      </p:pic>
      <p:sp>
        <p:nvSpPr>
          <p:cNvPr id="10" name="Okvir za tekst 11">
            <a:extLst>
              <a:ext uri="{FF2B5EF4-FFF2-40B4-BE49-F238E27FC236}">
                <a16:creationId xmlns="" xmlns:a16="http://schemas.microsoft.com/office/drawing/2014/main" id="{991FB1CF-FA5A-4997-B044-67D1F72373C3}"/>
              </a:ext>
            </a:extLst>
          </p:cNvPr>
          <p:cNvSpPr txBox="1"/>
          <p:nvPr/>
        </p:nvSpPr>
        <p:spPr>
          <a:xfrm>
            <a:off x="143315" y="1318206"/>
            <a:ext cx="49988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 sz="3600" b="1" dirty="0" smtClean="0">
                <a:latin typeface="Times New Roman"/>
                <a:cs typeface="Times New Roman"/>
              </a:rPr>
              <a:t>РИТМИКА, СПОРТ  </a:t>
            </a:r>
            <a:r>
              <a:rPr lang="bs-Cyrl-BA" sz="3600" b="1" dirty="0">
                <a:latin typeface="Times New Roman"/>
                <a:cs typeface="Times New Roman"/>
              </a:rPr>
              <a:t>И МУЗИКА</a:t>
            </a:r>
          </a:p>
        </p:txBody>
      </p:sp>
    </p:spTree>
    <p:extLst>
      <p:ext uri="{BB962C8B-B14F-4D97-AF65-F5344CB8AC3E}">
        <p14:creationId xmlns:p14="http://schemas.microsoft.com/office/powerpoint/2010/main" val="394595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782C6B92-0155-407A-887E-671C39591692}"/>
              </a:ext>
            </a:extLst>
          </p:cNvPr>
          <p:cNvSpPr txBox="1"/>
          <p:nvPr/>
        </p:nvSpPr>
        <p:spPr>
          <a:xfrm>
            <a:off x="5500777" y="94890"/>
            <a:ext cx="6481312" cy="64633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sr-Latn-RS" sz="1600" dirty="0">
              <a:solidFill>
                <a:srgbClr val="0C0C0C"/>
              </a:solidFill>
              <a:cs typeface="Calibri"/>
            </a:endParaRPr>
          </a:p>
          <a:p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09.00h</a:t>
            </a:r>
            <a:r>
              <a:rPr lang="sr-Latn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– 09.</a:t>
            </a:r>
            <a:r>
              <a:rPr lang="sr-Latn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20h 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endParaRPr lang="sr-Latn-RS" sz="2000" b="1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Представљање иновираног Наставног плана и програма за 1. разред: глобални и посебни циљеви предметних подручја </a:t>
            </a:r>
            <a:endParaRPr lang="sr-Latn-RS" sz="2000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09.</a:t>
            </a:r>
            <a:r>
              <a:rPr lang="sr-Latn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20h 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–10.15h 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</a:p>
          <a:p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Планирање, програмирање и припремање уз ефикасну </a:t>
            </a:r>
            <a:r>
              <a:rPr lang="sr-Cyrl-R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примјену</a:t>
            </a:r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савремених модела наставног рада и игре у раду са шестогодишњацима - радионица</a:t>
            </a:r>
            <a:endParaRPr lang="sr-Cyrl-RS" dirty="0">
              <a:cs typeface="Calibri" panose="020F0502020204030204"/>
            </a:endParaRPr>
          </a:p>
          <a:p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10.15h 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-10.35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h  </a:t>
            </a:r>
            <a:endParaRPr lang="sr-Latn-RS" sz="2000" b="1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Пауза</a:t>
            </a:r>
            <a:endParaRPr lang="sr-Latn-RS" sz="2000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10.35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h  – 11.00h  </a:t>
            </a:r>
          </a:p>
          <a:p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Исходи </a:t>
            </a:r>
            <a:r>
              <a:rPr lang="sr-Cyrl-R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усмјерени</a:t>
            </a:r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на упознавање основних дигиталних знања и </a:t>
            </a:r>
            <a:r>
              <a:rPr lang="sr-Cyrl-R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вјештина</a:t>
            </a:r>
            <a:endParaRPr lang="sr-Cyrl-RS" sz="2000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11.00h - 11.45h </a:t>
            </a:r>
            <a:endParaRPr lang="bs-Cyrl-BA" sz="2000" b="1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ru-RU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Спорт у настави физичког и здравственог васпитања и </a:t>
            </a:r>
            <a:endParaRPr lang="bs-Cyrl-BA" dirty="0">
              <a:solidFill>
                <a:srgbClr val="FFFFFF"/>
              </a:solidFill>
              <a:latin typeface="Times New Roman"/>
              <a:ea typeface="+mn-lt"/>
              <a:cs typeface="Times New Roman"/>
            </a:endParaRPr>
          </a:p>
          <a:p>
            <a:r>
              <a:rPr lang="ru-RU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петнаестоминутно вјежбање</a:t>
            </a:r>
            <a:r>
              <a:rPr lang="sr-Latn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endParaRPr lang="bs-Cyrl-BA" dirty="0">
              <a:latin typeface="Times New Roman"/>
              <a:cs typeface="Times New Roman"/>
            </a:endParaRPr>
          </a:p>
          <a:p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11.45h  -12.00h </a:t>
            </a:r>
          </a:p>
          <a:p>
            <a:r>
              <a:rPr lang="sr-Latn-C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E</a:t>
            </a: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валуација, дискусија, анализа презентованог, оцјена </a:t>
            </a:r>
            <a:r>
              <a:rPr lang="sr-Latn-C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обуке</a:t>
            </a: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, приједлози за унапређење</a:t>
            </a:r>
            <a:endParaRPr lang="sr-Cyrl-RS" dirty="0">
              <a:latin typeface="Times New Roman"/>
            </a:endParaRPr>
          </a:p>
          <a:p>
            <a:pPr marL="285750" indent="-285750">
              <a:buFont typeface="Arial"/>
              <a:buChar char="•"/>
            </a:pPr>
            <a:endParaRPr lang="sr-Latn-RS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pic>
        <p:nvPicPr>
          <p:cNvPr id="2" name="Slika 2" descr="Slika na kojoj se nalazi tekst, koverta&#10;&#10;Opis je automatski generisan">
            <a:extLst>
              <a:ext uri="{FF2B5EF4-FFF2-40B4-BE49-F238E27FC236}">
                <a16:creationId xmlns="" xmlns:a16="http://schemas.microsoft.com/office/drawing/2014/main" id="{E8ACB362-71EB-4E97-BEC9-12AF60027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470" y="2030263"/>
            <a:ext cx="3045663" cy="278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0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6B61520C-277F-4F46-B8E6-951EACB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FE266232-10C7-4E05-84B1-2ED36D44B076}"/>
              </a:ext>
            </a:extLst>
          </p:cNvPr>
          <p:cNvSpPr txBox="1"/>
          <p:nvPr/>
        </p:nvSpPr>
        <p:spPr>
          <a:xfrm>
            <a:off x="5083836" y="612475"/>
            <a:ext cx="6955764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 sz="2000" b="1" dirty="0" smtClean="0">
                <a:solidFill>
                  <a:srgbClr val="0C0C0C"/>
                </a:solidFill>
                <a:latin typeface="Times New Roman"/>
                <a:cs typeface="Times New Roman"/>
              </a:rPr>
              <a:t>Посебни 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cs typeface="Times New Roman"/>
              </a:rPr>
              <a:t>циљеви:</a:t>
            </a:r>
            <a:endParaRPr lang="sr-Latn-RS" dirty="0">
              <a:cs typeface="Calibri" panose="020F0502020204030204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bs-Cyrl-BA" sz="2000" b="1" dirty="0">
              <a:solidFill>
                <a:srgbClr val="0C0C0C"/>
              </a:solidFill>
              <a:latin typeface="Times New Roman"/>
              <a:ea typeface="+mn-lt"/>
              <a:cs typeface="Times New Roman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утицање на еколошку свијест ученика;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утицање на свеукупни раст и развој ученика уз коришћење природног окружења и препрека, у једноставним и сложеним условима;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остваривање здравственог утицаја на организам и хармоничног обликовања тијела кроз коришћење ритмике и плеса;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смисала за естетско доживљавање и изражавање помоћу покрета;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осјећаја за ритам, слободу, префињеност и стваралачку изражајност покрета;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љубави према традицији и очување народних игара свога завичаја;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развијање музичког слуха, ритамских, вокалних и интонативних способности, развијање музичког памћења, те развој социјализације и самопоуздања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pic>
        <p:nvPicPr>
          <p:cNvPr id="8" name="Slika 8" descr="Slika na kojoj se nalazi osoba, devojka, zatvoreni prostor, dete&#10;&#10;Opis je automatski generisan">
            <a:extLst>
              <a:ext uri="{FF2B5EF4-FFF2-40B4-BE49-F238E27FC236}">
                <a16:creationId xmlns="" xmlns:a16="http://schemas.microsoft.com/office/drawing/2014/main" id="{7FA8F79C-FEB1-499D-9736-0CE67310B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796" y="3397219"/>
            <a:ext cx="2743200" cy="2076391"/>
          </a:xfrm>
          <a:prstGeom prst="rect">
            <a:avLst/>
          </a:prstGeom>
        </p:spPr>
      </p:pic>
      <p:sp>
        <p:nvSpPr>
          <p:cNvPr id="10" name="Okvir za tekst 9">
            <a:extLst>
              <a:ext uri="{FF2B5EF4-FFF2-40B4-BE49-F238E27FC236}">
                <a16:creationId xmlns="" xmlns:a16="http://schemas.microsoft.com/office/drawing/2014/main" id="{5A05BA03-E464-403F-925A-F31D740518B8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9" name="Okvir za tekst 11">
            <a:extLst>
              <a:ext uri="{FF2B5EF4-FFF2-40B4-BE49-F238E27FC236}">
                <a16:creationId xmlns="" xmlns:a16="http://schemas.microsoft.com/office/drawing/2014/main" id="{991FB1CF-FA5A-4997-B044-67D1F72373C3}"/>
              </a:ext>
            </a:extLst>
          </p:cNvPr>
          <p:cNvSpPr txBox="1"/>
          <p:nvPr/>
        </p:nvSpPr>
        <p:spPr>
          <a:xfrm>
            <a:off x="143315" y="1318206"/>
            <a:ext cx="49988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 sz="3600" b="1" dirty="0" smtClean="0">
                <a:latin typeface="Times New Roman"/>
                <a:cs typeface="Times New Roman"/>
              </a:rPr>
              <a:t>РИТМИКА, СПОРТ  </a:t>
            </a:r>
            <a:r>
              <a:rPr lang="bs-Cyrl-BA" sz="3600" b="1" dirty="0">
                <a:latin typeface="Times New Roman"/>
                <a:cs typeface="Times New Roman"/>
              </a:rPr>
              <a:t>И МУЗИКА</a:t>
            </a:r>
          </a:p>
        </p:txBody>
      </p:sp>
    </p:spTree>
    <p:extLst>
      <p:ext uri="{BB962C8B-B14F-4D97-AF65-F5344CB8AC3E}">
        <p14:creationId xmlns:p14="http://schemas.microsoft.com/office/powerpoint/2010/main" val="157458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B7D05CA-93D4-4F59-9428-1FE934941DDC}"/>
              </a:ext>
            </a:extLst>
          </p:cNvPr>
          <p:cNvSpPr txBox="1"/>
          <p:nvPr/>
        </p:nvSpPr>
        <p:spPr>
          <a:xfrm>
            <a:off x="5808452" y="1154615"/>
            <a:ext cx="5300551" cy="244421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57200" indent="-34290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Базичне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спортске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активности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из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гимнастике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и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превентивно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корективно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вјежбање</a:t>
            </a:r>
          </a:p>
          <a:p>
            <a:pPr marL="457200" indent="-34290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Базичне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спортске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активности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из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атлетике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и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превентивно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en-US" sz="2400" err="1">
                <a:solidFill>
                  <a:schemeClr val="bg1"/>
                </a:solidFill>
                <a:latin typeface="Times New Roman"/>
                <a:cs typeface="Times New Roman"/>
              </a:rPr>
              <a:t>корективно</a:t>
            </a:r>
            <a:r>
              <a:rPr lang="en-US" sz="2400">
                <a:solidFill>
                  <a:schemeClr val="bg1"/>
                </a:solidFill>
                <a:latin typeface="Times New Roman"/>
                <a:cs typeface="Times New Roman"/>
              </a:rPr>
              <a:t> вјежбање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B9E960F-54B8-4BA1-9B0A-EEA6D59E870F}"/>
              </a:ext>
            </a:extLst>
          </p:cNvPr>
          <p:cNvSpPr txBox="1"/>
          <p:nvPr/>
        </p:nvSpPr>
        <p:spPr>
          <a:xfrm>
            <a:off x="5357005" y="3890511"/>
            <a:ext cx="63231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Предвиђени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40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фонд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40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за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40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реализацију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40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активности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40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је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40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по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25 сати.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B611DC0-5883-455F-A744-E835B64C2801}"/>
              </a:ext>
            </a:extLst>
          </p:cNvPr>
          <p:cNvSpPr txBox="1"/>
          <p:nvPr/>
        </p:nvSpPr>
        <p:spPr>
          <a:xfrm>
            <a:off x="5528634" y="482181"/>
            <a:ext cx="5719312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Нове</a:t>
            </a:r>
            <a:r>
              <a:rPr lang="en-US" sz="2400" b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 </a:t>
            </a:r>
            <a:r>
              <a:rPr lang="en-US" sz="2400" b="1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теме</a:t>
            </a:r>
            <a:r>
              <a:rPr lang="en-US" sz="2400" b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 у </a:t>
            </a:r>
            <a:r>
              <a:rPr lang="en-US" sz="2400" b="1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оквиру</a:t>
            </a:r>
            <a:r>
              <a:rPr lang="en-US" sz="2400" b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 </a:t>
            </a:r>
            <a:r>
              <a:rPr lang="en-US" sz="2400" b="1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наставног</a:t>
            </a:r>
            <a:r>
              <a:rPr lang="en-US" sz="2400" b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 </a:t>
            </a:r>
            <a:r>
              <a:rPr lang="en-US" sz="2400" b="1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подручја</a:t>
            </a:r>
            <a:r>
              <a:rPr lang="en-US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 </a:t>
            </a:r>
            <a:endParaRPr lang="en-US">
              <a:solidFill>
                <a:schemeClr val="bg1">
                  <a:lumMod val="95000"/>
                  <a:lumOff val="5000"/>
                </a:schemeClr>
              </a:solidFill>
              <a:ea typeface="+mn-lt"/>
              <a:cs typeface="+mn-lt"/>
            </a:endParaRPr>
          </a:p>
          <a:p>
            <a:pPr algn="l"/>
            <a:endParaRPr lang="en-US"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B822AD5-6F7C-4294-BA2C-7D03AC8C7D68}"/>
              </a:ext>
            </a:extLst>
          </p:cNvPr>
          <p:cNvSpPr txBox="1"/>
          <p:nvPr/>
        </p:nvSpPr>
        <p:spPr>
          <a:xfrm>
            <a:off x="253042" y="5658928"/>
            <a:ext cx="4137803" cy="6186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90000"/>
              </a:lnSpc>
              <a:spcBef>
                <a:spcPct val="0"/>
              </a:spcBef>
            </a:pPr>
            <a:endParaRPr lang="sr-Latn-RS">
              <a:ea typeface="+mn-lt"/>
              <a:cs typeface="+mn-lt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bs-Cyrl-BA" sz="2000">
                <a:latin typeface="Times New Roman"/>
                <a:cs typeface="Times New Roman"/>
              </a:rPr>
              <a:t>(5 сати седмично, 180 сати годишње</a:t>
            </a:r>
            <a:endParaRPr lang="en-US" sz="2000"/>
          </a:p>
        </p:txBody>
      </p:sp>
      <p:pic>
        <p:nvPicPr>
          <p:cNvPr id="8" name="Slika 9" descr="Slika na kojoj se nalazi osoba, sport, klizanje&#10;&#10;Opis je automatski generisan">
            <a:extLst>
              <a:ext uri="{FF2B5EF4-FFF2-40B4-BE49-F238E27FC236}">
                <a16:creationId xmlns="" xmlns:a16="http://schemas.microsoft.com/office/drawing/2014/main" id="{9609663B-BED8-4E80-891D-89BCC4D94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43" y="3489294"/>
            <a:ext cx="2317810" cy="2179788"/>
          </a:xfrm>
          <a:prstGeom prst="rect">
            <a:avLst/>
          </a:prstGeom>
        </p:spPr>
      </p:pic>
      <p:sp>
        <p:nvSpPr>
          <p:cNvPr id="10" name="Okvir za tekst 9">
            <a:extLst>
              <a:ext uri="{FF2B5EF4-FFF2-40B4-BE49-F238E27FC236}">
                <a16:creationId xmlns="" xmlns:a16="http://schemas.microsoft.com/office/drawing/2014/main" id="{756B33AE-7BEB-4506-A443-979AF9B7CE44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12" name="Okvir za tekst 11">
            <a:extLst>
              <a:ext uri="{FF2B5EF4-FFF2-40B4-BE49-F238E27FC236}">
                <a16:creationId xmlns="" xmlns:a16="http://schemas.microsoft.com/office/drawing/2014/main" id="{991FB1CF-FA5A-4997-B044-67D1F72373C3}"/>
              </a:ext>
            </a:extLst>
          </p:cNvPr>
          <p:cNvSpPr txBox="1"/>
          <p:nvPr/>
        </p:nvSpPr>
        <p:spPr>
          <a:xfrm>
            <a:off x="143315" y="1318206"/>
            <a:ext cx="499883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 sz="3600" b="1" dirty="0" smtClean="0">
                <a:latin typeface="Times New Roman"/>
                <a:cs typeface="Times New Roman"/>
              </a:rPr>
              <a:t>РИТМИКА, СПОРТ  </a:t>
            </a:r>
            <a:r>
              <a:rPr lang="bs-Cyrl-BA" sz="3600" b="1" dirty="0">
                <a:latin typeface="Times New Roman"/>
                <a:cs typeface="Times New Roman"/>
              </a:rPr>
              <a:t>И МУЗИКА</a:t>
            </a:r>
          </a:p>
        </p:txBody>
      </p:sp>
    </p:spTree>
    <p:extLst>
      <p:ext uri="{BB962C8B-B14F-4D97-AF65-F5344CB8AC3E}">
        <p14:creationId xmlns:p14="http://schemas.microsoft.com/office/powerpoint/2010/main" val="58353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6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8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CC36CB2-2B32-4123-803E-D78FF25B86E1}"/>
              </a:ext>
            </a:extLst>
          </p:cNvPr>
          <p:cNvSpPr txBox="1"/>
          <p:nvPr/>
        </p:nvSpPr>
        <p:spPr>
          <a:xfrm>
            <a:off x="6096000" y="1399032"/>
            <a:ext cx="5501834" cy="447141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20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DF1206-02A3-4910-9011-9910255722A0}"/>
              </a:ext>
            </a:extLst>
          </p:cNvPr>
          <p:cNvSpPr txBox="1"/>
          <p:nvPr/>
        </p:nvSpPr>
        <p:spPr>
          <a:xfrm>
            <a:off x="4867275" y="334327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627FF78-0B63-4E2E-ABFB-7320F182B827}"/>
              </a:ext>
            </a:extLst>
          </p:cNvPr>
          <p:cNvSpPr txBox="1"/>
          <p:nvPr/>
        </p:nvSpPr>
        <p:spPr>
          <a:xfrm>
            <a:off x="1272037" y="112826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8E0A32F-1F3F-4C90-B49B-A81EE6C1F66F}"/>
              </a:ext>
            </a:extLst>
          </p:cNvPr>
          <p:cNvSpPr txBox="1"/>
          <p:nvPr/>
        </p:nvSpPr>
        <p:spPr>
          <a:xfrm>
            <a:off x="1847131" y="170335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E5D9E8E-4735-4922-96CA-E2A142D597BC}"/>
              </a:ext>
            </a:extLst>
          </p:cNvPr>
          <p:cNvSpPr txBox="1"/>
          <p:nvPr/>
        </p:nvSpPr>
        <p:spPr>
          <a:xfrm>
            <a:off x="5932100" y="3056625"/>
            <a:ext cx="6193763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3200">
              <a:solidFill>
                <a:schemeClr val="bg1">
                  <a:lumMod val="95000"/>
                  <a:lumOff val="5000"/>
                </a:schemeClr>
              </a:solidFill>
              <a:cs typeface="Calibri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63FD641-2663-4056-A03D-D97CBF9167EB}"/>
              </a:ext>
            </a:extLst>
          </p:cNvPr>
          <p:cNvSpPr txBox="1"/>
          <p:nvPr/>
        </p:nvSpPr>
        <p:spPr>
          <a:xfrm>
            <a:off x="596301" y="481283"/>
            <a:ext cx="3620218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err="1">
                <a:latin typeface="Times New Roman"/>
                <a:cs typeface="Calibri"/>
              </a:rPr>
              <a:t>Базичне</a:t>
            </a:r>
            <a:r>
              <a:rPr lang="en-US" sz="3200">
                <a:latin typeface="Times New Roman"/>
                <a:cs typeface="Calibri"/>
              </a:rPr>
              <a:t> </a:t>
            </a:r>
            <a:r>
              <a:rPr lang="en-US" sz="3200" err="1">
                <a:latin typeface="Times New Roman"/>
                <a:cs typeface="Calibri"/>
              </a:rPr>
              <a:t>спортске</a:t>
            </a:r>
            <a:endParaRPr lang="en-US" sz="3200">
              <a:latin typeface="Times New Roman"/>
              <a:cs typeface="Calibri"/>
            </a:endParaRPr>
          </a:p>
          <a:p>
            <a:r>
              <a:rPr lang="en-US" sz="3200" err="1">
                <a:latin typeface="Times New Roman"/>
                <a:cs typeface="Calibri"/>
              </a:rPr>
              <a:t>активности</a:t>
            </a:r>
            <a:r>
              <a:rPr lang="en-US" sz="3200">
                <a:latin typeface="Times New Roman"/>
                <a:cs typeface="Calibri"/>
              </a:rPr>
              <a:t> </a:t>
            </a:r>
            <a:r>
              <a:rPr lang="en-US" sz="3200" err="1">
                <a:latin typeface="Times New Roman"/>
                <a:cs typeface="Calibri"/>
              </a:rPr>
              <a:t>из</a:t>
            </a:r>
            <a:r>
              <a:rPr lang="en-US" sz="3200">
                <a:latin typeface="Times New Roman"/>
                <a:cs typeface="Calibri"/>
              </a:rPr>
              <a:t> </a:t>
            </a:r>
          </a:p>
          <a:p>
            <a:r>
              <a:rPr lang="en-US" sz="3200" err="1">
                <a:latin typeface="Times New Roman"/>
                <a:cs typeface="Calibri"/>
              </a:rPr>
              <a:t>гимнастике</a:t>
            </a:r>
            <a:r>
              <a:rPr lang="en-US" sz="3200">
                <a:latin typeface="Times New Roman"/>
                <a:cs typeface="Calibri"/>
              </a:rPr>
              <a:t> и </a:t>
            </a:r>
          </a:p>
          <a:p>
            <a:r>
              <a:rPr lang="en-US" sz="3200" err="1">
                <a:latin typeface="Times New Roman"/>
                <a:cs typeface="Calibri"/>
              </a:rPr>
              <a:t>превентивно</a:t>
            </a:r>
            <a:r>
              <a:rPr lang="en-US" sz="3200">
                <a:latin typeface="Times New Roman"/>
                <a:cs typeface="Calibri"/>
              </a:rPr>
              <a:t> </a:t>
            </a:r>
          </a:p>
          <a:p>
            <a:r>
              <a:rPr lang="en-US" sz="3200" err="1">
                <a:latin typeface="Times New Roman"/>
                <a:cs typeface="Calibri"/>
              </a:rPr>
              <a:t>корективно</a:t>
            </a:r>
            <a:r>
              <a:rPr lang="en-US" sz="3200">
                <a:latin typeface="Times New Roman"/>
                <a:cs typeface="Calibri"/>
              </a:rPr>
              <a:t> </a:t>
            </a:r>
          </a:p>
          <a:p>
            <a:r>
              <a:rPr lang="en-US" sz="3200" err="1">
                <a:latin typeface="Times New Roman"/>
                <a:cs typeface="Calibri"/>
              </a:rPr>
              <a:t>вјежбање</a:t>
            </a:r>
            <a:endParaRPr lang="en-US" sz="3200">
              <a:latin typeface="Times New Roman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206784E-D163-4F73-8B7C-D0C24825968B}"/>
              </a:ext>
            </a:extLst>
          </p:cNvPr>
          <p:cNvSpPr txBox="1"/>
          <p:nvPr/>
        </p:nvSpPr>
        <p:spPr>
          <a:xfrm>
            <a:off x="5788324" y="253042"/>
            <a:ext cx="5546784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Очекивани</a:t>
            </a:r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резултати</a:t>
            </a:r>
            <a:endParaRPr lang="en-US" sz="20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Times New Roman"/>
            </a:endParaRPr>
          </a:p>
          <a:p>
            <a:pPr algn="just"/>
            <a:endParaRPr lang="en-US" sz="20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оспособљавање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за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правилно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извођење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заданих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вјежби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на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тлу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и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справама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 </a:t>
            </a: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апарата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за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кретање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 а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посебно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мускулатуре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одговорне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за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правилно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држање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тијела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кроз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примјену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гимнастичких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елемената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.</a:t>
            </a:r>
          </a:p>
          <a:p>
            <a:pPr marL="342900" indent="-342900" algn="just">
              <a:buFont typeface="Wingdings"/>
              <a:buChar char="q"/>
            </a:pPr>
            <a:r>
              <a:rPr lang="bs-Cyrl-B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г</a:t>
            </a:r>
            <a:r>
              <a:rPr lang="en-US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имнастика</a:t>
            </a:r>
            <a:r>
              <a:rPr 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је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вид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рационалне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моторне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(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кретне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)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активности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усмјерене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првенствено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на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тјелесни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развој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усавршавање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моторних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и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физичких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способности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.   </a:t>
            </a: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0C405EA-9AD2-44CA-AA20-A176B3BB9950}"/>
              </a:ext>
            </a:extLst>
          </p:cNvPr>
          <p:cNvSpPr txBox="1"/>
          <p:nvPr/>
        </p:nvSpPr>
        <p:spPr>
          <a:xfrm>
            <a:off x="5485501" y="3788974"/>
            <a:ext cx="573369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 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У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оквиру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ове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теме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ученик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ће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овладати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:</a:t>
            </a:r>
          </a:p>
          <a:p>
            <a:endParaRPr lang="en-US" sz="20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ea typeface="+mn-lt"/>
              <a:cs typeface="+mn-lt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основним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стројевим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радњама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,</a:t>
            </a: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превентивним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корективним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вјежбама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  </a:t>
            </a: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cs typeface="Calibri"/>
            </a:endParaRPr>
          </a:p>
          <a:p>
            <a:pPr marL="342900" indent="-342900" algn="just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елементима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гимнастике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као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што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су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моста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поваљке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колути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ваге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елемената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равнотеже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на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шведској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клупи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 "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свијећа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".</a:t>
            </a:r>
            <a:r>
              <a:rPr lang="en-US" sz="2000" dirty="0">
                <a:latin typeface="Times New Roman"/>
                <a:ea typeface="+mn-lt"/>
                <a:cs typeface="+mn-lt"/>
              </a:rPr>
              <a:t> </a:t>
            </a:r>
            <a:r>
              <a:rPr lang="en-US" sz="2000" dirty="0">
                <a:ea typeface="+mn-lt"/>
                <a:cs typeface="+mn-lt"/>
              </a:rPr>
              <a:t> </a:t>
            </a: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Calibri"/>
            </a:endParaRPr>
          </a:p>
        </p:txBody>
      </p:sp>
      <p:pic>
        <p:nvPicPr>
          <p:cNvPr id="10" name="Slika 10" descr="Slika na kojoj se nalazi pod, osoba, zatvoreni prostor, spoljni objekat&#10;&#10;Opis je automatski generisan">
            <a:extLst>
              <a:ext uri="{FF2B5EF4-FFF2-40B4-BE49-F238E27FC236}">
                <a16:creationId xmlns="" xmlns:a16="http://schemas.microsoft.com/office/drawing/2014/main" id="{D46D055F-4C44-43F2-9C62-1C1394212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928" y="4031107"/>
            <a:ext cx="2743200" cy="155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58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920B7A9-08C3-4A42-ABAF-FC777EE3F63B}"/>
              </a:ext>
            </a:extLst>
          </p:cNvPr>
          <p:cNvSpPr txBox="1"/>
          <p:nvPr/>
        </p:nvSpPr>
        <p:spPr>
          <a:xfrm>
            <a:off x="6881003" y="209334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A269E70-EB2E-4C8F-A37B-33DA2A498D15}"/>
              </a:ext>
            </a:extLst>
          </p:cNvPr>
          <p:cNvSpPr txBox="1"/>
          <p:nvPr/>
        </p:nvSpPr>
        <p:spPr>
          <a:xfrm>
            <a:off x="5643653" y="439049"/>
            <a:ext cx="5086709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Очекивани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резултати</a:t>
            </a:r>
          </a:p>
          <a:p>
            <a:pPr marL="342900" indent="-342900">
              <a:buFont typeface="Wingdings"/>
              <a:buChar char="§"/>
            </a:pP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ea typeface="+mn-lt"/>
              <a:cs typeface="+mn-lt"/>
            </a:endParaRPr>
          </a:p>
          <a:p>
            <a:pPr marL="342900" indent="-342900">
              <a:buFont typeface="Wingdings"/>
              <a:buChar char="q"/>
            </a:pP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усавршавање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природних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облика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кретања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кроз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атлетске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елементе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ea typeface="+mn-lt"/>
              <a:cs typeface="+mn-lt"/>
            </a:endParaRPr>
          </a:p>
          <a:p>
            <a:pPr marL="342900" indent="-342900">
              <a:buFont typeface="Wingdings"/>
              <a:buChar char="q"/>
            </a:pP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развијање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моторичких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и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функционалних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способности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локомоторног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апарата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, а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посебно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мускулатуре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одговорне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за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правилно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држање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тијела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кроз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примјену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атлетских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елемената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+mn-lt"/>
              </a:rPr>
              <a:t>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84B4B-3111-4308-9B46-D54218F36942}"/>
              </a:ext>
            </a:extLst>
          </p:cNvPr>
          <p:cNvSpPr txBox="1"/>
          <p:nvPr/>
        </p:nvSpPr>
        <p:spPr>
          <a:xfrm>
            <a:off x="5644552" y="3631721"/>
            <a:ext cx="538863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У 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оквиру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ове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теме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ученик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ће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 </a:t>
            </a: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овладати</a:t>
            </a:r>
            <a:r>
              <a:rPr lang="en-US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ea typeface="+mn-lt"/>
                <a:cs typeface="Times New Roman"/>
              </a:rPr>
              <a:t>:</a:t>
            </a:r>
            <a:endParaRPr lang="en-US" sz="2000" b="1" dirty="0">
              <a:solidFill>
                <a:schemeClr val="bg1">
                  <a:lumMod val="95000"/>
                  <a:lumOff val="5000"/>
                </a:schemeClr>
              </a:solidFill>
              <a:ea typeface="+mn-lt"/>
              <a:cs typeface="+mn-lt"/>
            </a:endParaRPr>
          </a:p>
          <a:p>
            <a:pPr marL="285750" indent="-285750">
              <a:buFont typeface="Wingdings"/>
              <a:buChar char="§"/>
            </a:pPr>
            <a:endParaRPr lang="en-US" sz="2000" dirty="0">
              <a:ea typeface="+mn-lt"/>
              <a:cs typeface="+mn-lt"/>
            </a:endParaRPr>
          </a:p>
          <a:p>
            <a:pPr marL="342900" indent="-342900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техником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ходања</a:t>
            </a: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Calibri"/>
            </a:endParaRPr>
          </a:p>
          <a:p>
            <a:pPr marL="342900" indent="-342900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техником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трчања</a:t>
            </a: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Calibri"/>
            </a:endParaRPr>
          </a:p>
          <a:p>
            <a:pPr marL="342900" indent="-342900">
              <a:buFont typeface="Wingdings"/>
              <a:buChar char="q"/>
            </a:pPr>
            <a:r>
              <a:rPr lang="sr-Cyrl-R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т</a:t>
            </a:r>
            <a:r>
              <a:rPr lang="en-US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ехник</a:t>
            </a:r>
            <a:r>
              <a:rPr lang="bs-Cyrl-B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о</a:t>
            </a:r>
            <a:r>
              <a:rPr lang="en-US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м</a:t>
            </a:r>
            <a:r>
              <a:rPr lang="bs-Cyrl-BA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0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скокова</a:t>
            </a: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Calibri"/>
            </a:endParaRPr>
          </a:p>
          <a:p>
            <a:pPr marL="342900" indent="-342900">
              <a:buFont typeface="Wingdings"/>
              <a:buChar char="q"/>
            </a:pP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техником</a:t>
            </a:r>
            <a:r>
              <a:rPr lang="en-US"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/>
                <a:cs typeface="Calibri"/>
              </a:rPr>
              <a:t>бацања</a:t>
            </a:r>
            <a:endParaRPr lang="en-US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/>
              <a:cs typeface="Calibri"/>
            </a:endParaRPr>
          </a:p>
        </p:txBody>
      </p:sp>
      <p:sp>
        <p:nvSpPr>
          <p:cNvPr id="2" name="TextBox 16">
            <a:extLst>
              <a:ext uri="{FF2B5EF4-FFF2-40B4-BE49-F238E27FC236}">
                <a16:creationId xmlns="" xmlns:a16="http://schemas.microsoft.com/office/drawing/2014/main" id="{BB3C1A63-4AD7-41B7-A555-F8952364F18E}"/>
              </a:ext>
            </a:extLst>
          </p:cNvPr>
          <p:cNvSpPr txBox="1"/>
          <p:nvPr/>
        </p:nvSpPr>
        <p:spPr>
          <a:xfrm>
            <a:off x="596301" y="481283"/>
            <a:ext cx="3620218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 err="1">
                <a:latin typeface="Times New Roman"/>
                <a:cs typeface="Calibri"/>
              </a:rPr>
              <a:t>Базичне</a:t>
            </a:r>
            <a:r>
              <a:rPr lang="en-US" sz="3200" dirty="0">
                <a:latin typeface="Times New Roman"/>
                <a:cs typeface="Calibri"/>
              </a:rPr>
              <a:t> </a:t>
            </a:r>
            <a:r>
              <a:rPr lang="en-US" sz="3200" dirty="0" err="1">
                <a:latin typeface="Times New Roman"/>
                <a:cs typeface="Calibri"/>
              </a:rPr>
              <a:t>спортске</a:t>
            </a:r>
            <a:endParaRPr lang="en-US" sz="3200" dirty="0">
              <a:latin typeface="Times New Roman"/>
              <a:cs typeface="Calibri"/>
            </a:endParaRPr>
          </a:p>
          <a:p>
            <a:r>
              <a:rPr lang="en-US" sz="3200" dirty="0" err="1">
                <a:latin typeface="Times New Roman"/>
                <a:cs typeface="Calibri"/>
              </a:rPr>
              <a:t>активности</a:t>
            </a:r>
            <a:r>
              <a:rPr lang="en-US" sz="3200" dirty="0">
                <a:latin typeface="Times New Roman"/>
                <a:cs typeface="Calibri"/>
              </a:rPr>
              <a:t> </a:t>
            </a:r>
            <a:r>
              <a:rPr lang="en-US" sz="3200" dirty="0" err="1">
                <a:latin typeface="Times New Roman"/>
                <a:cs typeface="Calibri"/>
              </a:rPr>
              <a:t>из</a:t>
            </a:r>
            <a:r>
              <a:rPr lang="en-US" sz="3200" dirty="0">
                <a:latin typeface="Times New Roman"/>
                <a:cs typeface="Calibri"/>
              </a:rPr>
              <a:t> </a:t>
            </a:r>
          </a:p>
          <a:p>
            <a:r>
              <a:rPr lang="bs-Cyrl-BA" sz="3200" dirty="0" smtClean="0">
                <a:latin typeface="Times New Roman"/>
                <a:cs typeface="Calibri"/>
              </a:rPr>
              <a:t>атлетике</a:t>
            </a:r>
            <a:r>
              <a:rPr lang="en-US" sz="3200" dirty="0" smtClean="0">
                <a:latin typeface="Times New Roman"/>
                <a:cs typeface="Calibri"/>
              </a:rPr>
              <a:t> </a:t>
            </a:r>
            <a:r>
              <a:rPr lang="en-US" sz="3200" dirty="0">
                <a:latin typeface="Times New Roman"/>
                <a:cs typeface="Calibri"/>
              </a:rPr>
              <a:t>и </a:t>
            </a:r>
          </a:p>
          <a:p>
            <a:r>
              <a:rPr lang="en-US" sz="3200" dirty="0" err="1">
                <a:latin typeface="Times New Roman"/>
                <a:cs typeface="Calibri"/>
              </a:rPr>
              <a:t>превентивно</a:t>
            </a:r>
            <a:r>
              <a:rPr lang="en-US" sz="3200" dirty="0">
                <a:latin typeface="Times New Roman"/>
                <a:cs typeface="Calibri"/>
              </a:rPr>
              <a:t> </a:t>
            </a:r>
          </a:p>
          <a:p>
            <a:r>
              <a:rPr lang="en-US" sz="3200" dirty="0" err="1">
                <a:latin typeface="Times New Roman"/>
                <a:cs typeface="Calibri"/>
              </a:rPr>
              <a:t>корективно</a:t>
            </a:r>
            <a:r>
              <a:rPr lang="en-US" sz="3200" dirty="0">
                <a:latin typeface="Times New Roman"/>
                <a:cs typeface="Calibri"/>
              </a:rPr>
              <a:t> </a:t>
            </a:r>
          </a:p>
          <a:p>
            <a:r>
              <a:rPr lang="en-US" sz="3200" dirty="0" err="1">
                <a:latin typeface="Times New Roman"/>
                <a:cs typeface="Calibri"/>
              </a:rPr>
              <a:t>вјежбање</a:t>
            </a:r>
            <a:endParaRPr lang="en-US" sz="3200" dirty="0">
              <a:latin typeface="Times New Roman"/>
              <a:cs typeface="Calibri"/>
            </a:endParaRPr>
          </a:p>
        </p:txBody>
      </p:sp>
      <p:pic>
        <p:nvPicPr>
          <p:cNvPr id="11" name="Slika 10" descr="Slika na kojoj se nalazi pod, osoba, zatvoreni prostor, spoljni objekat&#10;&#10;Opis je automatski generisan">
            <a:extLst>
              <a:ext uri="{FF2B5EF4-FFF2-40B4-BE49-F238E27FC236}">
                <a16:creationId xmlns="" xmlns:a16="http://schemas.microsoft.com/office/drawing/2014/main" id="{7071D080-B633-46CD-9CE9-8990BB02B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928" y="4031107"/>
            <a:ext cx="2743200" cy="155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29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4F74D28C-3268-4E35-8EE1-D92CB4A85A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8D44E42-C462-4105-BC86-FE75B4E3C4A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0"/>
            <a:ext cx="6024154" cy="685800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D1425B6-7211-4DDD-B000-1F07A8A4CFFA}"/>
              </a:ext>
            </a:extLst>
          </p:cNvPr>
          <p:cNvSpPr txBox="1"/>
          <p:nvPr/>
        </p:nvSpPr>
        <p:spPr>
          <a:xfrm>
            <a:off x="7132496" y="2943869"/>
            <a:ext cx="3281053" cy="43560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bs-Cyrl-BA" sz="3600" b="1" dirty="0" smtClean="0">
                <a:latin typeface="Times New Roman"/>
                <a:cs typeface="Times New Roman"/>
              </a:rPr>
              <a:t>20</a:t>
            </a:r>
            <a:r>
              <a:rPr lang="en-US" sz="3600" b="1" dirty="0" smtClean="0">
                <a:latin typeface="Times New Roman"/>
                <a:cs typeface="Times New Roman"/>
              </a:rPr>
              <a:t> </a:t>
            </a:r>
            <a:r>
              <a:rPr lang="en-US" sz="3600" b="1" dirty="0">
                <a:latin typeface="Times New Roman"/>
                <a:cs typeface="Times New Roman"/>
              </a:rPr>
              <a:t>МИНУТА</a:t>
            </a:r>
          </a:p>
        </p:txBody>
      </p:sp>
      <p:sp>
        <p:nvSpPr>
          <p:cNvPr id="2" name="Okvir za tekst 1">
            <a:extLst>
              <a:ext uri="{FF2B5EF4-FFF2-40B4-BE49-F238E27FC236}">
                <a16:creationId xmlns="" xmlns:a16="http://schemas.microsoft.com/office/drawing/2014/main" id="{718C78BD-A4FD-40E2-B726-52620E8C20FC}"/>
              </a:ext>
            </a:extLst>
          </p:cNvPr>
          <p:cNvSpPr txBox="1"/>
          <p:nvPr/>
        </p:nvSpPr>
        <p:spPr>
          <a:xfrm>
            <a:off x="2193985" y="2840965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sr-Latn-RS" sz="3600" b="1">
                <a:solidFill>
                  <a:srgbClr val="0C0C0C"/>
                </a:solidFill>
                <a:latin typeface="Times New Roman"/>
                <a:cs typeface="Times New Roman"/>
              </a:rPr>
              <a:t>ПАУЗА</a:t>
            </a:r>
          </a:p>
        </p:txBody>
      </p:sp>
    </p:spTree>
    <p:extLst>
      <p:ext uri="{BB962C8B-B14F-4D97-AF65-F5344CB8AC3E}">
        <p14:creationId xmlns:p14="http://schemas.microsoft.com/office/powerpoint/2010/main" val="71056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6073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7794" y="0"/>
            <a:ext cx="12299794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348" y="2497873"/>
            <a:ext cx="3270095" cy="43601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81688" y="1297544"/>
            <a:ext cx="9170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bs-Cyrl-BA" sz="7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bs-Cyrl-BA" sz="6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bs-Cyrl-BA" sz="6600" b="1" dirty="0" smtClean="0">
                <a:solidFill>
                  <a:srgbClr val="00990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К</a:t>
            </a:r>
            <a:r>
              <a:rPr lang="bs-Cyrl-BA" sz="7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bs-Cyrl-BA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7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bs-Cyrl-BA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6000" b="1" dirty="0" smtClean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bs-Cyrl-BA" sz="6000" b="1" dirty="0" smtClean="0">
                <a:solidFill>
                  <a:srgbClr val="FF0000"/>
                </a:solidFill>
                <a:latin typeface="Bahnschrift Light" panose="020B0502040204020203" pitchFamily="34" charset="0"/>
                <a:cs typeface="Times New Roman" panose="02020603050405020304" pitchFamily="18" charset="0"/>
              </a:rPr>
              <a:t>А</a:t>
            </a:r>
            <a:r>
              <a:rPr lang="bs-Cyrl-BA" sz="6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bs-Cyrl-BA" sz="6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bs-Cyrl-BA" sz="6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bs-Cyrl-BA" sz="6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bs-Cyrl-BA" sz="6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sr-Cyrl-RS" sz="60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5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1" y="0"/>
            <a:ext cx="1217783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38657" y="2448739"/>
            <a:ext cx="9478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8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sr-Cyrl-RS" sz="8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8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054" y="2667677"/>
            <a:ext cx="1014721" cy="109174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2526" y="2571850"/>
            <a:ext cx="10567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sr-Cyrl-RS" sz="7200" dirty="0"/>
          </a:p>
        </p:txBody>
      </p:sp>
      <p:sp>
        <p:nvSpPr>
          <p:cNvPr id="7" name="Rectangle 6"/>
          <p:cNvSpPr/>
          <p:nvPr/>
        </p:nvSpPr>
        <p:spPr>
          <a:xfrm>
            <a:off x="5113404" y="2521632"/>
            <a:ext cx="9252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sr-Cyrl-R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3127787" y="3838375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251" y="4008726"/>
            <a:ext cx="958321" cy="10243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45818" y="3861690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sr-Cyrl-R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2164" y="3839872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sr-Cyrl-RS" sz="8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99211" y="5204214"/>
            <a:ext cx="985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sr-Cyrl-RS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3236" y="5104800"/>
            <a:ext cx="1064459" cy="11484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267458" y="5047162"/>
            <a:ext cx="1093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sr-Cyrl-R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81169" y="4985607"/>
            <a:ext cx="1093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8907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sr-Cyrl-RS" sz="8000" b="1" dirty="0">
              <a:solidFill>
                <a:srgbClr val="89076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3645" y="2494729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1251" y="3876914"/>
            <a:ext cx="7911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sr-Cyrl-R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80682" y="5043264"/>
            <a:ext cx="12876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sr-Cyrl-RS" sz="8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83521" y="4985607"/>
            <a:ext cx="1175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sr-Cyrl-RS" sz="8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10493" y="4966833"/>
            <a:ext cx="1175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sr-Cyrl-RS" sz="80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91" y="0"/>
            <a:ext cx="2387521" cy="24487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590" y="3156448"/>
            <a:ext cx="2397065" cy="245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6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49500" y="2583662"/>
            <a:ext cx="9478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8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sr-Cyrl-RS" sz="8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8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650" y="130345"/>
            <a:ext cx="1014721" cy="109174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99859" y="150680"/>
            <a:ext cx="9028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sr-Cyrl-RS" sz="7200" dirty="0"/>
          </a:p>
        </p:txBody>
      </p:sp>
      <p:sp>
        <p:nvSpPr>
          <p:cNvPr id="7" name="Rectangle 6"/>
          <p:cNvSpPr/>
          <p:nvPr/>
        </p:nvSpPr>
        <p:spPr>
          <a:xfrm>
            <a:off x="4423800" y="89584"/>
            <a:ext cx="9252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sr-Cyrl-R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8243170" y="2650136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131" y="1280359"/>
            <a:ext cx="958321" cy="10243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28812" y="1077295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sr-Cyrl-R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6867" y="1225788"/>
            <a:ext cx="985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sr-Cyrl-RS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8827" y="2345078"/>
            <a:ext cx="963432" cy="10394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69406" y="2114748"/>
            <a:ext cx="1093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sr-Cyrl-R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5468" y="2155164"/>
            <a:ext cx="1093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8907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sr-Cyrl-RS" sz="8000" b="1" dirty="0">
              <a:solidFill>
                <a:srgbClr val="89076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576058" y="2640298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65250" y="4498814"/>
            <a:ext cx="7911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sr-Cyrl-R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35790" y="2640299"/>
            <a:ext cx="12876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sr-Cyrl-RS" sz="8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67510" y="4571211"/>
            <a:ext cx="1175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sr-Cyrl-RS" sz="8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01253" y="2640300"/>
            <a:ext cx="1175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sr-Cyrl-RS" sz="80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02336" y="2645218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051" y="2756147"/>
            <a:ext cx="1014721" cy="10917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747096" y="4707428"/>
            <a:ext cx="985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sr-Cyrl-RS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7579" y="4669361"/>
            <a:ext cx="1014721" cy="109174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225363" y="4473652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586243" y="4505353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47631" y="5453211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sr-Cyrl-RS" sz="8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27614" y="5438651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53110" y="5467772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sr-Cyrl-RS" sz="8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72855" y="5467771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sr-Cyrl-RS" sz="8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918" y="5590869"/>
            <a:ext cx="1014721" cy="109174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0728" y="3731529"/>
            <a:ext cx="1014721" cy="109174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33613" y="3615682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sr-Cyrl-RS" sz="80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44063" y="3615682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sr-Cyrl-RS" sz="8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03188" y="3629655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sr-Cyrl-RS" sz="80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888589" y="3615681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sr-Cyrl-RS" sz="8000" b="1" dirty="0"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80490" y="3552708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sr-Cyrl-RS" sz="8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38856" y="5475022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sr-Cyrl-R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36095" y="5434788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95514" y="5428719"/>
            <a:ext cx="7911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sr-Cyrl-R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529093" y="5590869"/>
            <a:ext cx="985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sr-Cyrl-RS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3129" y="5513922"/>
            <a:ext cx="1014721" cy="109174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06" y="2114749"/>
            <a:ext cx="2596045" cy="320100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2618" y="3727409"/>
            <a:ext cx="1014721" cy="109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7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4" grpId="0"/>
      <p:bldP spid="26" grpId="0"/>
      <p:bldP spid="28" grpId="0"/>
      <p:bldP spid="30" grpId="0"/>
      <p:bldP spid="32" grpId="0"/>
      <p:bldP spid="33" grpId="0"/>
      <p:bldP spid="34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161427" y="2042796"/>
            <a:ext cx="7954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sr-Cyrl-RS" sz="7200" dirty="0"/>
          </a:p>
        </p:txBody>
      </p:sp>
      <p:sp>
        <p:nvSpPr>
          <p:cNvPr id="8" name="TextBox 7"/>
          <p:cNvSpPr txBox="1"/>
          <p:nvPr/>
        </p:nvSpPr>
        <p:spPr>
          <a:xfrm>
            <a:off x="5643634" y="3517188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0142" y="2100964"/>
            <a:ext cx="985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sr-Cyrl-RS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598" y="2000421"/>
            <a:ext cx="1064459" cy="114849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844480" y="1886201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3737" y="3492855"/>
            <a:ext cx="1175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sr-Cyrl-RS" sz="80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109" y="3608701"/>
            <a:ext cx="1014721" cy="109174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458398" y="1861865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sr-Cyrl-RS" sz="8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39884" y="3425884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sr-Cyrl-RS" sz="8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041" y="78986"/>
            <a:ext cx="1905000" cy="1524000"/>
          </a:xfrm>
          <a:prstGeom prst="rect">
            <a:avLst/>
          </a:prstGeom>
        </p:spPr>
      </p:pic>
      <p:pic>
        <p:nvPicPr>
          <p:cNvPr id="1026" name="Picture 2" descr="Transparent Background Balloon Gif - Free Transparent PNG Download - PNGke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73">
            <a:off x="7675178" y="1613711"/>
            <a:ext cx="2977155" cy="277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n on Latest mehndi design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72" y="2977667"/>
            <a:ext cx="2222239" cy="222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5038917" y="5172511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794" y="5262088"/>
            <a:ext cx="1014721" cy="109174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368" y="5315753"/>
            <a:ext cx="1014721" cy="1091746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290182" y="5199906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sr-Cyrl-RS" sz="80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629" y="384523"/>
            <a:ext cx="1014721" cy="1091746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5776153" y="326563"/>
            <a:ext cx="94929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sr-Cyrl-RS" sz="8000" dirty="0"/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1659" y="418244"/>
            <a:ext cx="958321" cy="1024304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8560330" y="378682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sr-Cyrl-R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325297" y="326563"/>
            <a:ext cx="871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Cyrl-RS" sz="8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764628" y="378682"/>
            <a:ext cx="957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8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sr-Cyrl-RS" sz="80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334" y="4420449"/>
            <a:ext cx="23431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0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03257" y="1335753"/>
            <a:ext cx="771584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играчка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пријатељ уз помоћ којег д</a:t>
            </a:r>
            <a:r>
              <a:rPr lang="sr-Cyrl-R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јете лакше разумије свијет око себе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 лутком се машта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лутка даје покретачку енергију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подстиче дјечју креативност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bs-Cyrl-BA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помаже у развоју говора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подстиче социјалне компетенције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развија емпатичност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98" y="1335754"/>
            <a:ext cx="3806959" cy="50783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70118" y="0"/>
            <a:ext cx="384271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bs-Cyrl-BA" sz="6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bs-Cyrl-BA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bs-Cyrl-BA" sz="6000" b="1" dirty="0" smtClean="0">
                <a:solidFill>
                  <a:srgbClr val="00990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К</a:t>
            </a:r>
            <a:r>
              <a:rPr lang="bs-Cyrl-BA" sz="6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GB" sz="6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sr-Cyrl-RS" sz="60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30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782C6B92-0155-407A-887E-671C39591692}"/>
              </a:ext>
            </a:extLst>
          </p:cNvPr>
          <p:cNvSpPr txBox="1"/>
          <p:nvPr/>
        </p:nvSpPr>
        <p:spPr>
          <a:xfrm>
            <a:off x="5500777" y="94890"/>
            <a:ext cx="6481312" cy="64633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sr-Latn-RS" sz="1600" dirty="0">
              <a:solidFill>
                <a:srgbClr val="0C0C0C"/>
              </a:solidFill>
              <a:cs typeface="Calibri"/>
            </a:endParaRPr>
          </a:p>
          <a:p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13.00h</a:t>
            </a:r>
            <a:r>
              <a:rPr lang="sr-Latn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– </a:t>
            </a:r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13.</a:t>
            </a:r>
            <a:r>
              <a:rPr lang="sr-Latn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20h 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endParaRPr lang="sr-Latn-RS" sz="2000" b="1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Представљање иновираног Наставног плана и програма за 1. разред: глобални и посебни циљеви предметних подручја </a:t>
            </a:r>
            <a:endParaRPr lang="sr-Latn-RS" sz="2000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13.</a:t>
            </a:r>
            <a:r>
              <a:rPr lang="sr-Latn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20h </a:t>
            </a:r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–14.15h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</a:p>
          <a:p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Планирање, програмирање и припремање уз ефикасну </a:t>
            </a:r>
            <a:r>
              <a:rPr lang="sr-Cyrl-R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примјену</a:t>
            </a:r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савремених модела наставног рада и игре у раду са шестогодишњацима - радионица</a:t>
            </a:r>
            <a:endParaRPr lang="sr-Cyrl-RS" dirty="0">
              <a:cs typeface="Calibri" panose="020F0502020204030204"/>
            </a:endParaRPr>
          </a:p>
          <a:p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14.15h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r>
              <a:rPr lang="bs-Cyrl-BA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-</a:t>
            </a:r>
            <a:r>
              <a:rPr lang="bs-Cyrl-BA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14.35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h  </a:t>
            </a:r>
            <a:endParaRPr lang="sr-Latn-RS" sz="2000" b="1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Пауза</a:t>
            </a:r>
            <a:endParaRPr lang="sr-Latn-RS" sz="2000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bs-Cyrl-BA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14.35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h  – </a:t>
            </a:r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15.00h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 </a:t>
            </a:r>
          </a:p>
          <a:p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Исходи </a:t>
            </a:r>
            <a:r>
              <a:rPr lang="sr-Cyrl-R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усмјерени</a:t>
            </a:r>
            <a:r>
              <a:rPr lang="sr-Cyrl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на упознавање основних дигиталних знања и </a:t>
            </a:r>
            <a:r>
              <a:rPr lang="sr-Cyrl-R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вјештина</a:t>
            </a:r>
            <a:endParaRPr lang="sr-Cyrl-RS" sz="2000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15.00h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- </a:t>
            </a:r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15.45h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endParaRPr lang="bs-Cyrl-BA" sz="2000" b="1" dirty="0">
              <a:solidFill>
                <a:srgbClr val="0C0C0C"/>
              </a:solidFill>
              <a:latin typeface="Times New Roman"/>
              <a:ea typeface="+mn-lt"/>
              <a:cs typeface="+mn-lt"/>
            </a:endParaRPr>
          </a:p>
          <a:p>
            <a:r>
              <a:rPr lang="ru-RU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Спорт у настави физичког и здравственог васпитања и </a:t>
            </a:r>
            <a:endParaRPr lang="bs-Cyrl-BA" dirty="0">
              <a:solidFill>
                <a:srgbClr val="FFFFFF"/>
              </a:solidFill>
              <a:latin typeface="Times New Roman"/>
              <a:ea typeface="+mn-lt"/>
              <a:cs typeface="Times New Roman"/>
            </a:endParaRPr>
          </a:p>
          <a:p>
            <a:r>
              <a:rPr lang="ru-RU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петнаестоминутно вјежбање</a:t>
            </a:r>
            <a:r>
              <a:rPr lang="sr-Latn-R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  <a:endParaRPr lang="bs-Cyrl-BA" dirty="0">
              <a:latin typeface="Times New Roman"/>
              <a:cs typeface="Times New Roman"/>
            </a:endParaRPr>
          </a:p>
          <a:p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15.45h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 -</a:t>
            </a:r>
            <a:r>
              <a:rPr lang="sr-Cyrl-RS" sz="2000" b="1" dirty="0" smtClean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16.00h</a:t>
            </a:r>
            <a:r>
              <a:rPr lang="sr-Cyrl-RS" sz="2000" b="1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</a:t>
            </a:r>
          </a:p>
          <a:p>
            <a:r>
              <a:rPr lang="sr-Latn-CS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E</a:t>
            </a: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валуација, дискусија, анализа презентованог, оцјена </a:t>
            </a:r>
            <a:r>
              <a:rPr lang="sr-Latn-CS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обуке</a:t>
            </a: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, приједлози за унапређење</a:t>
            </a:r>
            <a:endParaRPr lang="sr-Cyrl-RS" dirty="0">
              <a:latin typeface="Times New Roman"/>
            </a:endParaRPr>
          </a:p>
          <a:p>
            <a:pPr marL="285750" indent="-285750">
              <a:buFont typeface="Arial"/>
              <a:buChar char="•"/>
            </a:pPr>
            <a:endParaRPr lang="sr-Latn-RS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pic>
        <p:nvPicPr>
          <p:cNvPr id="2" name="Slika 2" descr="Slika na kojoj se nalazi tekst, koverta&#10;&#10;Opis je automatski generisan">
            <a:extLst>
              <a:ext uri="{FF2B5EF4-FFF2-40B4-BE49-F238E27FC236}">
                <a16:creationId xmlns="" xmlns:a16="http://schemas.microsoft.com/office/drawing/2014/main" id="{E8ACB362-71EB-4E97-BEC9-12AF60027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470" y="2030263"/>
            <a:ext cx="3045663" cy="278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0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0118" y="0"/>
            <a:ext cx="384271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bs-Cyrl-BA" sz="6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bs-Cyrl-BA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bs-Cyrl-BA" sz="6000" b="1" dirty="0" smtClean="0">
                <a:solidFill>
                  <a:srgbClr val="00990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К</a:t>
            </a:r>
            <a:r>
              <a:rPr lang="bs-Cyrl-BA" sz="6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GB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sr-Cyrl-RS" sz="5400" dirty="0">
              <a:solidFill>
                <a:srgbClr val="0000CC"/>
              </a:solidFill>
            </a:endParaRPr>
          </a:p>
          <a:p>
            <a:endParaRPr lang="sr-Cyrl-RS" sz="6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98" y="1335754"/>
            <a:ext cx="3806959" cy="50783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03257" y="1335754"/>
            <a:ext cx="771201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смањује стресне ситуације при комуникацији у новој средини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лутка може да направи и грешку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чува достојанство дјетета и подстиче самопоуздање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bs-Cyrl-B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 лутку се разговара, преговара, усаглашава и прихвата идеја другог</a:t>
            </a:r>
            <a:r>
              <a:rPr lang="en-GB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bs-Cyrl-BA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sr-Cyrl-R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5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0118" y="0"/>
            <a:ext cx="384271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bs-Cyrl-BA" sz="6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bs-Cyrl-BA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bs-Cyrl-BA" sz="6000" b="1" dirty="0" smtClean="0">
                <a:solidFill>
                  <a:srgbClr val="00990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К</a:t>
            </a:r>
            <a:r>
              <a:rPr lang="bs-Cyrl-BA" sz="6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GB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sr-Cyrl-RS" sz="5400" dirty="0">
              <a:solidFill>
                <a:srgbClr val="0000CC"/>
              </a:solidFill>
            </a:endParaRPr>
          </a:p>
          <a:p>
            <a:endParaRPr lang="sr-Cyrl-RS" sz="6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98" y="1335754"/>
            <a:ext cx="3806959" cy="50783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10272" y="4351964"/>
            <a:ext cx="46817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sr-Cyrl-R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азредни љубимац</a:t>
            </a:r>
          </a:p>
          <a:p>
            <a:pPr marL="285750" indent="-285750">
              <a:buFontTx/>
              <a:buChar char="-"/>
            </a:pPr>
            <a:r>
              <a:rPr lang="sr-Cyrl-R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лутка Питалица</a:t>
            </a:r>
          </a:p>
          <a:p>
            <a:pPr marL="285750" indent="-285750">
              <a:buFontTx/>
              <a:buChar char="-"/>
            </a:pPr>
            <a:r>
              <a:rPr lang="sr-Cyrl-R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лутка </a:t>
            </a:r>
            <a:r>
              <a:rPr lang="sr-Cyrl-R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Читалица</a:t>
            </a:r>
            <a:endParaRPr lang="sr-Cyrl-RS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sr-Cyrl-R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лутка Причалица</a:t>
            </a:r>
            <a:endParaRPr lang="sr-Cyrl-R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7077" y="754052"/>
            <a:ext cx="75638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 се направити од оживљене спужве, хартије, прстију, тканине, природног и </a:t>
            </a:r>
            <a:r>
              <a:rPr lang="sr-Cyrl-RS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вјештачког</a:t>
            </a:r>
            <a:r>
              <a:rPr lang="sr-Cyrl-R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материјала, само јој је потребно удахнути енергију, душу, живот и машту. </a:t>
            </a:r>
            <a:endParaRPr lang="sr-Cyrl-R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2544" y="3474720"/>
            <a:ext cx="6199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Није неопходан готов текст да би она постала:</a:t>
            </a:r>
            <a:endParaRPr lang="sr-Cyrl-R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0118" y="0"/>
            <a:ext cx="384271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bs-Cyrl-BA" sz="6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bs-Cyrl-BA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bs-Cyrl-BA" sz="6000" b="1" dirty="0" smtClean="0">
                <a:solidFill>
                  <a:srgbClr val="009900"/>
                </a:solidFill>
                <a:latin typeface="Bahnschrift SemiBold" panose="020B0502040204020203" pitchFamily="34" charset="0"/>
                <a:cs typeface="Times New Roman" panose="02020603050405020304" pitchFamily="18" charset="0"/>
              </a:rPr>
              <a:t>К</a:t>
            </a:r>
            <a:r>
              <a:rPr lang="bs-Cyrl-BA" sz="6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GB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sr-Cyrl-RS" sz="5400" dirty="0">
              <a:solidFill>
                <a:srgbClr val="0000CC"/>
              </a:solidFill>
            </a:endParaRPr>
          </a:p>
          <a:p>
            <a:endParaRPr lang="sr-Cyrl-RS" sz="6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98" y="1335754"/>
            <a:ext cx="3806959" cy="50783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12837" y="2589311"/>
            <a:ext cx="75222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bs-Cyrl-BA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оже се користити у свим предметним подручјима и наставним предметима</a:t>
            </a:r>
            <a:r>
              <a:rPr lang="sr-Cyrl-R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s-Cyrl-BA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75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="" xmlns:a16="http://schemas.microsoft.com/office/drawing/2014/main" id="{94E4D846-3AFC-4F86-8C35-24B0542A26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Slika 3" descr="Slika na kojoj se nalazi tekst, sto, sedenje, zatvoreni prostor&#10;&#10;Opis je automatski generisan">
            <a:extLst>
              <a:ext uri="{FF2B5EF4-FFF2-40B4-BE49-F238E27FC236}">
                <a16:creationId xmlns="" xmlns:a16="http://schemas.microsoft.com/office/drawing/2014/main" id="{DDE386A9-8751-4598-A40A-27DAB96050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39" t="9091" r="7371" b="-2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284781B9-12CB-45C3-907A-9ED93FF72C6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kvir za tekst 4">
            <a:extLst>
              <a:ext uri="{FF2B5EF4-FFF2-40B4-BE49-F238E27FC236}">
                <a16:creationId xmlns="" xmlns:a16="http://schemas.microsoft.com/office/drawing/2014/main" id="{A8431B53-0C81-4023-841D-E38E6D93AAE7}"/>
              </a:ext>
            </a:extLst>
          </p:cNvPr>
          <p:cNvSpPr txBox="1"/>
          <p:nvPr/>
        </p:nvSpPr>
        <p:spPr>
          <a:xfrm>
            <a:off x="2593100" y="5892663"/>
            <a:ext cx="717269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Време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предвиђено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за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рад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је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 55 </a:t>
            </a: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минута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6" name="Okvir za tekst 5">
            <a:extLst>
              <a:ext uri="{FF2B5EF4-FFF2-40B4-BE49-F238E27FC236}">
                <a16:creationId xmlns="" xmlns:a16="http://schemas.microsoft.com/office/drawing/2014/main" id="{39C68569-E323-4A81-A2D9-7A6DB4AB914D}"/>
              </a:ext>
            </a:extLst>
          </p:cNvPr>
          <p:cNvSpPr txBox="1"/>
          <p:nvPr/>
        </p:nvSpPr>
        <p:spPr>
          <a:xfrm>
            <a:off x="7469577" y="367162"/>
            <a:ext cx="353395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Aft>
                <a:spcPts val="600"/>
              </a:spcAft>
            </a:pPr>
            <a:r>
              <a:rPr lang="sr-Latn-RS" sz="2800" b="1">
                <a:solidFill>
                  <a:srgbClr val="0C0C0C"/>
                </a:solidFill>
                <a:latin typeface="Times New Roman"/>
                <a:cs typeface="Times New Roman"/>
              </a:rPr>
              <a:t>РАДИОНИЦА</a:t>
            </a:r>
          </a:p>
        </p:txBody>
      </p:sp>
      <p:sp>
        <p:nvSpPr>
          <p:cNvPr id="7" name="Okvir za tekst 6">
            <a:extLst>
              <a:ext uri="{FF2B5EF4-FFF2-40B4-BE49-F238E27FC236}">
                <a16:creationId xmlns="" xmlns:a16="http://schemas.microsoft.com/office/drawing/2014/main" id="{E20BF00C-89AD-44BF-AEA6-87DE1A0E18FD}"/>
              </a:ext>
            </a:extLst>
          </p:cNvPr>
          <p:cNvSpPr txBox="1"/>
          <p:nvPr/>
        </p:nvSpPr>
        <p:spPr>
          <a:xfrm>
            <a:off x="2593100" y="2349421"/>
            <a:ext cx="7990935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600"/>
              </a:spcAft>
            </a:pP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Радом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у </a:t>
            </a: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групи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конципирати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писану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припрему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за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активност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Cyrl-RS" sz="32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уз</a:t>
            </a:r>
            <a:r>
              <a:rPr lang="sr-Latn-RS" sz="32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3200" dirty="0" err="1" smtClean="0">
                <a:solidFill>
                  <a:srgbClr val="0C0C0C"/>
                </a:solidFill>
                <a:latin typeface="Times New Roman"/>
                <a:cs typeface="Times New Roman"/>
              </a:rPr>
              <a:t>интеграциј</a:t>
            </a:r>
            <a:r>
              <a:rPr lang="sr-Cyrl-RS" sz="32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у</a:t>
            </a:r>
            <a:r>
              <a:rPr lang="sr-Latn-RS" sz="32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3200" dirty="0" err="1">
                <a:solidFill>
                  <a:srgbClr val="0C0C0C"/>
                </a:solidFill>
                <a:latin typeface="Times New Roman"/>
                <a:cs typeface="Times New Roman"/>
              </a:rPr>
              <a:t>садржаја</a:t>
            </a:r>
            <a:r>
              <a:rPr lang="sr-Latn-RS" sz="32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Cyrl-RS" sz="32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и </a:t>
            </a:r>
            <a:r>
              <a:rPr lang="sr-Cyrl-RS" sz="3200" dirty="0" err="1" smtClean="0">
                <a:solidFill>
                  <a:srgbClr val="0C0C0C"/>
                </a:solidFill>
                <a:latin typeface="Times New Roman"/>
                <a:cs typeface="Times New Roman"/>
              </a:rPr>
              <a:t>примјену</a:t>
            </a:r>
            <a:r>
              <a:rPr lang="sr-Cyrl-RS" sz="32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 лутке као дидактичког средства у</a:t>
            </a:r>
            <a:r>
              <a:rPr lang="en-US" sz="3200" dirty="0" smtClean="0">
                <a:latin typeface="Times New Roman"/>
                <a:cs typeface="Times New Roman"/>
              </a:rPr>
              <a:t> </a:t>
            </a:r>
            <a:r>
              <a:rPr lang="en-US" sz="3200" dirty="0" err="1" smtClean="0">
                <a:latin typeface="Times New Roman"/>
                <a:cs typeface="Times New Roman"/>
              </a:rPr>
              <a:t>рад</a:t>
            </a:r>
            <a:r>
              <a:rPr lang="sr-Cyrl-RS" sz="3200" dirty="0">
                <a:latin typeface="Times New Roman"/>
                <a:cs typeface="Times New Roman"/>
              </a:rPr>
              <a:t>у</a:t>
            </a:r>
            <a:r>
              <a:rPr lang="en-US" sz="3200" dirty="0" smtClean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Times New Roman"/>
                <a:cs typeface="Times New Roman"/>
              </a:rPr>
              <a:t>са</a:t>
            </a:r>
            <a:r>
              <a:rPr lang="en-US" sz="3200" dirty="0">
                <a:latin typeface="Times New Roman"/>
                <a:cs typeface="Times New Roman"/>
              </a:rPr>
              <a:t> </a:t>
            </a:r>
            <a:r>
              <a:rPr lang="en-US" sz="3200" dirty="0" err="1" smtClean="0">
                <a:latin typeface="Times New Roman"/>
                <a:cs typeface="Times New Roman"/>
              </a:rPr>
              <a:t>шестогодишњацима</a:t>
            </a:r>
            <a:r>
              <a:rPr lang="sr-Cyrl-RS" sz="3200" dirty="0" smtClean="0"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latin typeface="Times New Roman"/>
                <a:cs typeface="Times New Roman"/>
              </a:rPr>
              <a:t>и</a:t>
            </a:r>
            <a:r>
              <a:rPr lang="en-US" sz="3200" dirty="0">
                <a:latin typeface="Times New Roman"/>
                <a:cs typeface="Times New Roman"/>
              </a:rPr>
              <a:t> </a:t>
            </a:r>
            <a:r>
              <a:rPr lang="sr-Cyrl-RS" sz="3200" dirty="0" smtClean="0">
                <a:latin typeface="Times New Roman"/>
                <a:cs typeface="Times New Roman"/>
              </a:rPr>
              <a:t>учењу кроз игру.</a:t>
            </a:r>
            <a:endParaRPr lang="sr-Latn-RS" sz="3200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8" name="Okvir za tekst 7">
            <a:extLst>
              <a:ext uri="{FF2B5EF4-FFF2-40B4-BE49-F238E27FC236}">
                <a16:creationId xmlns="" xmlns:a16="http://schemas.microsoft.com/office/drawing/2014/main" id="{DCF5CC4F-A0D8-40CC-A046-4E983311F4F3}"/>
              </a:ext>
            </a:extLst>
          </p:cNvPr>
          <p:cNvSpPr txBox="1"/>
          <p:nvPr/>
        </p:nvSpPr>
        <p:spPr>
          <a:xfrm>
            <a:off x="2593100" y="5188936"/>
            <a:ext cx="651801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sr-Latn-RS" sz="2800" b="1" dirty="0" err="1" smtClean="0">
                <a:solidFill>
                  <a:srgbClr val="0C0C0C"/>
                </a:solidFill>
                <a:latin typeface="Times New Roman"/>
                <a:cs typeface="Times New Roman"/>
              </a:rPr>
              <a:t>Групе</a:t>
            </a:r>
            <a:r>
              <a:rPr lang="sr-Cyrl-RS" sz="2800" b="1" dirty="0" smtClean="0">
                <a:solidFill>
                  <a:srgbClr val="0C0C0C"/>
                </a:solidFill>
                <a:latin typeface="Times New Roman"/>
                <a:cs typeface="Times New Roman"/>
              </a:rPr>
              <a:t> су</a:t>
            </a:r>
            <a:r>
              <a:rPr lang="sr-Latn-RS" sz="2800" b="1" dirty="0" smtClean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формиране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sr-Latn-RS" sz="2800" b="1" dirty="0" err="1">
                <a:solidFill>
                  <a:srgbClr val="0C0C0C"/>
                </a:solidFill>
                <a:latin typeface="Times New Roman"/>
                <a:cs typeface="Times New Roman"/>
              </a:rPr>
              <a:t>од</a:t>
            </a:r>
            <a:r>
              <a:rPr lang="sr-Latn-RS" sz="2800" b="1" dirty="0">
                <a:solidFill>
                  <a:srgbClr val="0C0C0C"/>
                </a:solidFill>
                <a:latin typeface="Times New Roman"/>
                <a:cs typeface="Times New Roman"/>
              </a:rPr>
              <a:t> 4 – 5 </a:t>
            </a:r>
            <a:r>
              <a:rPr lang="sr-Latn-RS" sz="2800" b="1" dirty="0" err="1" smtClean="0">
                <a:solidFill>
                  <a:srgbClr val="0C0C0C"/>
                </a:solidFill>
                <a:latin typeface="Times New Roman"/>
                <a:cs typeface="Times New Roman"/>
              </a:rPr>
              <a:t>члана</a:t>
            </a:r>
            <a:r>
              <a:rPr lang="sr-Cyrl-RS" sz="2800" b="1" dirty="0" smtClean="0">
                <a:solidFill>
                  <a:srgbClr val="0C0C0C"/>
                </a:solidFill>
                <a:latin typeface="Times New Roman"/>
                <a:cs typeface="Times New Roman"/>
              </a:rPr>
              <a:t>.</a:t>
            </a:r>
            <a:endParaRPr lang="sr-Latn-RS" sz="2800" b="1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6853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5939D3A4-8BA1-43BB-B18D-E5BFD3C15696}"/>
              </a:ext>
            </a:extLst>
          </p:cNvPr>
          <p:cNvSpPr txBox="1"/>
          <p:nvPr/>
        </p:nvSpPr>
        <p:spPr>
          <a:xfrm>
            <a:off x="399580" y="393823"/>
            <a:ext cx="3803517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Cyrl-BA" sz="3000" dirty="0">
                <a:latin typeface="Times New Roman"/>
              </a:rPr>
              <a:t>Исходи усмјерени на упознавање </a:t>
            </a:r>
            <a:r>
              <a:rPr lang="sr-Cyrl-BA" sz="3000" dirty="0" err="1">
                <a:latin typeface="Times New Roman"/>
              </a:rPr>
              <a:t>основнихдигиталних</a:t>
            </a:r>
            <a:r>
              <a:rPr lang="sr-Cyrl-BA" sz="3000" dirty="0">
                <a:latin typeface="Times New Roman"/>
              </a:rPr>
              <a:t> знања и  вјештина</a:t>
            </a:r>
            <a:r>
              <a:rPr lang="sr-Cyrl-BA" sz="3000" dirty="0">
                <a:latin typeface="Times New Roman"/>
                <a:cs typeface="Times New Roman"/>
              </a:rPr>
              <a:t>​ </a:t>
            </a:r>
            <a:endParaRPr lang="sr-Cyrl-BA" sz="3000" dirty="0">
              <a:latin typeface="Calibri" panose="020F0502020204030204"/>
              <a:cs typeface="Calibri"/>
            </a:endParaRPr>
          </a:p>
          <a:p>
            <a:endParaRPr lang="sr-Cyrl-BA" sz="3000" dirty="0">
              <a:latin typeface="Times New Roman"/>
              <a:cs typeface="Times New Roman"/>
            </a:endParaRPr>
          </a:p>
          <a:p>
            <a:endParaRPr lang="sr-Cyrl-BA" sz="3000" dirty="0">
              <a:latin typeface="Calibri" panose="020F0502020204030204"/>
              <a:cs typeface="Calibri"/>
            </a:endParaRPr>
          </a:p>
          <a:p>
            <a:r>
              <a:rPr lang="sr-Cyrl-BA" sz="3000" dirty="0">
                <a:latin typeface="Times New Roman"/>
                <a:cs typeface="Times New Roman"/>
              </a:rPr>
              <a:t>Моја околина</a:t>
            </a:r>
            <a:endParaRPr lang="sr-Cyrl-BA" sz="3000" dirty="0">
              <a:cs typeface="Calibri"/>
            </a:endParaRPr>
          </a:p>
        </p:txBody>
      </p:sp>
      <p:pic>
        <p:nvPicPr>
          <p:cNvPr id="2" name="Slika 6" descr="Slika na kojoj se nalazi osoba, zatvoreni prostor, mladi, momak&#10;&#10;Opis je automatski generisan">
            <a:extLst>
              <a:ext uri="{FF2B5EF4-FFF2-40B4-BE49-F238E27FC236}">
                <a16:creationId xmlns="" xmlns:a16="http://schemas.microsoft.com/office/drawing/2014/main" id="{B3186DD6-4C60-4C3C-BC75-9E23175E7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0" y="4240978"/>
            <a:ext cx="2743200" cy="188412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765360"/>
              </p:ext>
            </p:extLst>
          </p:nvPr>
        </p:nvGraphicFramePr>
        <p:xfrm>
          <a:off x="5492490" y="231401"/>
          <a:ext cx="5734050" cy="264147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280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Апарати и уређаји у кући/стану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уочи уређаје који су </a:t>
                      </a: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електрични или дигитални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препознаје уређаје који уз помоћ струје могу да </a:t>
                      </a: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грију, хладе, св</a:t>
                      </a:r>
                      <a:r>
                        <a:rPr lang="sr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јетле, преносе звук, слику или информацију;</a:t>
                      </a:r>
                      <a:endParaRPr lang="sr-Cyrl-R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491032"/>
              </p:ext>
            </p:extLst>
          </p:nvPr>
        </p:nvGraphicFramePr>
        <p:xfrm>
          <a:off x="5537460" y="3200791"/>
          <a:ext cx="5734050" cy="293497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53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Моје играчке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наведе играчке </a:t>
                      </a: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које се могу саме покретати и кретати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(опуштањем, увртањем, помоћу опруге, играчке на батерије или струју);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објасни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начин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чувања и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безбједног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руковања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играчкама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662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5939D3A4-8BA1-43BB-B18D-E5BFD3C15696}"/>
              </a:ext>
            </a:extLst>
          </p:cNvPr>
          <p:cNvSpPr txBox="1"/>
          <p:nvPr/>
        </p:nvSpPr>
        <p:spPr>
          <a:xfrm>
            <a:off x="399580" y="393823"/>
            <a:ext cx="3803517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Cyrl-BA" sz="3000" dirty="0">
                <a:latin typeface="Times New Roman"/>
              </a:rPr>
              <a:t>Исходи усмјерени на упознавање </a:t>
            </a:r>
            <a:r>
              <a:rPr lang="sr-Cyrl-BA" sz="3000" dirty="0" err="1">
                <a:latin typeface="Times New Roman"/>
              </a:rPr>
              <a:t>основнихдигиталних</a:t>
            </a:r>
            <a:r>
              <a:rPr lang="sr-Cyrl-BA" sz="3000" dirty="0">
                <a:latin typeface="Times New Roman"/>
              </a:rPr>
              <a:t> знања и  вјештина</a:t>
            </a:r>
            <a:r>
              <a:rPr lang="sr-Cyrl-BA" sz="3000" dirty="0">
                <a:latin typeface="Times New Roman"/>
                <a:cs typeface="Times New Roman"/>
              </a:rPr>
              <a:t>​ </a:t>
            </a:r>
            <a:endParaRPr lang="sr-Cyrl-BA" sz="3000" dirty="0">
              <a:latin typeface="Calibri" panose="020F0502020204030204"/>
              <a:cs typeface="Calibri"/>
            </a:endParaRPr>
          </a:p>
          <a:p>
            <a:endParaRPr lang="sr-Cyrl-BA" sz="3000" dirty="0">
              <a:latin typeface="Times New Roman"/>
              <a:cs typeface="Times New Roman"/>
            </a:endParaRPr>
          </a:p>
          <a:p>
            <a:endParaRPr lang="sr-Cyrl-BA" sz="3000" dirty="0">
              <a:latin typeface="Calibri" panose="020F0502020204030204"/>
              <a:cs typeface="Calibri"/>
            </a:endParaRPr>
          </a:p>
          <a:p>
            <a:r>
              <a:rPr lang="sr-Cyrl-BA" sz="3000" dirty="0">
                <a:latin typeface="Times New Roman"/>
                <a:cs typeface="Times New Roman"/>
              </a:rPr>
              <a:t>Моја околина</a:t>
            </a:r>
            <a:endParaRPr lang="sr-Cyrl-BA" sz="3000" dirty="0">
              <a:cs typeface="Calibri"/>
            </a:endParaRPr>
          </a:p>
        </p:txBody>
      </p:sp>
      <p:pic>
        <p:nvPicPr>
          <p:cNvPr id="2" name="Slika 6" descr="Slika na kojoj se nalazi osoba, zatvoreni prostor, mladi, momak&#10;&#10;Opis je automatski generisan">
            <a:extLst>
              <a:ext uri="{FF2B5EF4-FFF2-40B4-BE49-F238E27FC236}">
                <a16:creationId xmlns="" xmlns:a16="http://schemas.microsoft.com/office/drawing/2014/main" id="{B3186DD6-4C60-4C3C-BC75-9E23175E7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0" y="4240978"/>
            <a:ext cx="2743200" cy="188412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109200"/>
              </p:ext>
            </p:extLst>
          </p:nvPr>
        </p:nvGraphicFramePr>
        <p:xfrm>
          <a:off x="5822274" y="393823"/>
          <a:ext cx="5734050" cy="146748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46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Медији (новине, ТВ радио, интернет, часописи, рекламе, видео игре)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протумачи симболе 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договореног/познатог значења и спроведе поступак описан њима;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746608"/>
              </p:ext>
            </p:extLst>
          </p:nvPr>
        </p:nvGraphicFramePr>
        <p:xfrm>
          <a:off x="5792293" y="2200805"/>
          <a:ext cx="5734050" cy="176098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0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Позитиван и негативан утицај медија 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наведе </a:t>
                      </a: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основна правила коришћења дигиталних уређаја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 се не би угрозило здравље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190863"/>
              </p:ext>
            </p:extLst>
          </p:nvPr>
        </p:nvGraphicFramePr>
        <p:xfrm>
          <a:off x="5762313" y="3999624"/>
          <a:ext cx="5734050" cy="146748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0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Занимања људи у мом мјесту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уочи дигиталне уређаје које људи употребаљавају у својим занимањима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89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5939D3A4-8BA1-43BB-B18D-E5BFD3C15696}"/>
              </a:ext>
            </a:extLst>
          </p:cNvPr>
          <p:cNvSpPr txBox="1"/>
          <p:nvPr/>
        </p:nvSpPr>
        <p:spPr>
          <a:xfrm>
            <a:off x="399580" y="393823"/>
            <a:ext cx="3803517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Cyrl-BA" sz="3000" dirty="0">
                <a:latin typeface="Times New Roman"/>
              </a:rPr>
              <a:t>Исходи усмјерени на упознавање </a:t>
            </a:r>
            <a:r>
              <a:rPr lang="sr-Cyrl-BA" sz="3000" dirty="0" err="1">
                <a:latin typeface="Times New Roman"/>
              </a:rPr>
              <a:t>основнихдигиталних</a:t>
            </a:r>
            <a:r>
              <a:rPr lang="sr-Cyrl-BA" sz="3000" dirty="0">
                <a:latin typeface="Times New Roman"/>
              </a:rPr>
              <a:t> знања и  вјештина</a:t>
            </a:r>
            <a:r>
              <a:rPr lang="sr-Cyrl-BA" sz="3000" dirty="0">
                <a:latin typeface="Times New Roman"/>
                <a:cs typeface="Times New Roman"/>
              </a:rPr>
              <a:t>​ </a:t>
            </a:r>
            <a:endParaRPr lang="sr-Cyrl-BA" sz="3000" dirty="0">
              <a:latin typeface="Calibri" panose="020F0502020204030204"/>
              <a:cs typeface="Calibri"/>
            </a:endParaRPr>
          </a:p>
          <a:p>
            <a:endParaRPr lang="sr-Cyrl-BA" sz="3000" dirty="0">
              <a:latin typeface="Times New Roman"/>
              <a:cs typeface="Times New Roman"/>
            </a:endParaRPr>
          </a:p>
          <a:p>
            <a:endParaRPr lang="sr-Cyrl-BA" sz="3000" dirty="0">
              <a:latin typeface="Calibri" panose="020F0502020204030204"/>
              <a:cs typeface="Calibri"/>
            </a:endParaRPr>
          </a:p>
          <a:p>
            <a:r>
              <a:rPr lang="sr-Cyrl-BA" sz="3000" dirty="0">
                <a:latin typeface="Times New Roman"/>
                <a:cs typeface="Times New Roman"/>
              </a:rPr>
              <a:t>Моја околина</a:t>
            </a:r>
            <a:endParaRPr lang="sr-Cyrl-BA" sz="3000" dirty="0">
              <a:cs typeface="Calibri"/>
            </a:endParaRPr>
          </a:p>
        </p:txBody>
      </p:sp>
      <p:pic>
        <p:nvPicPr>
          <p:cNvPr id="2" name="Slika 6" descr="Slika na kojoj se nalazi osoba, zatvoreni prostor, mladi, momak&#10;&#10;Opis je automatski generisan">
            <a:extLst>
              <a:ext uri="{FF2B5EF4-FFF2-40B4-BE49-F238E27FC236}">
                <a16:creationId xmlns="" xmlns:a16="http://schemas.microsoft.com/office/drawing/2014/main" id="{B3186DD6-4C60-4C3C-BC75-9E23175E7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0" y="4240978"/>
            <a:ext cx="2743200" cy="188412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507294"/>
              </p:ext>
            </p:extLst>
          </p:nvPr>
        </p:nvGraphicFramePr>
        <p:xfrm>
          <a:off x="5612411" y="393823"/>
          <a:ext cx="5734050" cy="176098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0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Рециклажа (израда предмета од папирне</a:t>
                      </a:r>
                      <a:b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ПЕТ амбалаже)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именује прибор/алат, материјал и поступак 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израде предмета од папирне и ПЕТ амбалаже;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910933"/>
              </p:ext>
            </p:extLst>
          </p:nvPr>
        </p:nvGraphicFramePr>
        <p:xfrm>
          <a:off x="5642391" y="2177902"/>
          <a:ext cx="5734050" cy="234797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03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Посјете и излети: упознавање околине школе, посјета позоришту, биоскопу, парку, животињској фарми, културно-историјском споменику и слично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-"/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изради </a:t>
                      </a:r>
                      <a:r>
                        <a:rPr lang="sr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илустративни низ догађаја/искустава 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након реализоване посјете/излета по моделу корак по корак;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581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5939D3A4-8BA1-43BB-B18D-E5BFD3C15696}"/>
              </a:ext>
            </a:extLst>
          </p:cNvPr>
          <p:cNvSpPr txBox="1"/>
          <p:nvPr/>
        </p:nvSpPr>
        <p:spPr>
          <a:xfrm>
            <a:off x="399580" y="393823"/>
            <a:ext cx="3803517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Cyrl-BA" sz="3000" dirty="0">
                <a:latin typeface="Times New Roman"/>
              </a:rPr>
              <a:t>Исходи усмјерени на упознавање </a:t>
            </a:r>
            <a:r>
              <a:rPr lang="sr-Cyrl-BA" sz="3000" dirty="0" err="1">
                <a:latin typeface="Times New Roman"/>
              </a:rPr>
              <a:t>основнихдигиталних</a:t>
            </a:r>
            <a:r>
              <a:rPr lang="sr-Cyrl-BA" sz="3000" dirty="0">
                <a:latin typeface="Times New Roman"/>
              </a:rPr>
              <a:t> знања и  вјештина</a:t>
            </a:r>
            <a:r>
              <a:rPr lang="sr-Cyrl-BA" sz="3000" dirty="0">
                <a:latin typeface="Times New Roman"/>
                <a:cs typeface="Times New Roman"/>
              </a:rPr>
              <a:t>​ </a:t>
            </a:r>
            <a:endParaRPr lang="sr-Cyrl-BA" sz="3000" dirty="0">
              <a:latin typeface="Calibri" panose="020F0502020204030204"/>
              <a:cs typeface="Calibri"/>
            </a:endParaRPr>
          </a:p>
          <a:p>
            <a:endParaRPr lang="sr-Cyrl-BA" sz="3000" dirty="0">
              <a:latin typeface="Times New Roman"/>
              <a:cs typeface="Times New Roman"/>
            </a:endParaRPr>
          </a:p>
          <a:p>
            <a:endParaRPr lang="sr-Cyrl-BA" sz="3000" dirty="0">
              <a:latin typeface="Calibri" panose="020F0502020204030204"/>
              <a:cs typeface="Calibri"/>
            </a:endParaRPr>
          </a:p>
          <a:p>
            <a:r>
              <a:rPr lang="sr-Cyrl-BA" sz="3000" dirty="0">
                <a:latin typeface="Times New Roman"/>
                <a:cs typeface="Times New Roman"/>
              </a:rPr>
              <a:t>Моја околина</a:t>
            </a:r>
            <a:endParaRPr lang="sr-Cyrl-BA" sz="3000" dirty="0">
              <a:cs typeface="Calibri"/>
            </a:endParaRPr>
          </a:p>
        </p:txBody>
      </p:sp>
      <p:pic>
        <p:nvPicPr>
          <p:cNvPr id="2" name="Slika 6" descr="Slika na kojoj se nalazi osoba, zatvoreni prostor, mladi, momak&#10;&#10;Opis je automatski generisan">
            <a:extLst>
              <a:ext uri="{FF2B5EF4-FFF2-40B4-BE49-F238E27FC236}">
                <a16:creationId xmlns="" xmlns:a16="http://schemas.microsoft.com/office/drawing/2014/main" id="{B3186DD6-4C60-4C3C-BC75-9E23175E7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0" y="4240978"/>
            <a:ext cx="2743200" cy="188412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365622"/>
              </p:ext>
            </p:extLst>
          </p:nvPr>
        </p:nvGraphicFramePr>
        <p:xfrm>
          <a:off x="5717342" y="2268256"/>
          <a:ext cx="5734050" cy="362356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03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Придруживање чланова једног скупа члановима другог скупа (бројањем до 10)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200"/>
                        <a:buFont typeface="Symbol" panose="05050102010706020507" pitchFamily="18" charset="2"/>
                        <a:buChar char="-"/>
                      </a:pP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анализира једноставан познати поступак/активност и разлаже кораке за њихово спровођење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200"/>
                        <a:buFont typeface="Symbol" panose="05050102010706020507" pitchFamily="18" charset="2"/>
                        <a:buChar char="-"/>
                      </a:pP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издвоји елементе из скупа и упореди их по величини 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(нацрта скуп, нацрта елементе скупа, упоређује елементе по величини).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595471"/>
              </p:ext>
            </p:extLst>
          </p:nvPr>
        </p:nvGraphicFramePr>
        <p:xfrm>
          <a:off x="5642391" y="1024235"/>
          <a:ext cx="5734050" cy="117398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05125"/>
                <a:gridCol w="28289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9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Правимо слагалицу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42950" lvl="1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200"/>
                        <a:buFont typeface="Symbol" panose="05050102010706020507" pitchFamily="18" charset="2"/>
                        <a:buChar char="-"/>
                      </a:pPr>
                      <a:r>
                        <a:rPr lang="sr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азликује дијелове и цјелину;</a:t>
                      </a:r>
                      <a:endParaRPr lang="sr-Cyrl-R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984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kvir za tekst 8">
            <a:extLst>
              <a:ext uri="{FF2B5EF4-FFF2-40B4-BE49-F238E27FC236}">
                <a16:creationId xmlns="" xmlns:a16="http://schemas.microsoft.com/office/drawing/2014/main" id="{A1958013-670E-4480-87D5-F1483F4FB70A}"/>
              </a:ext>
            </a:extLst>
          </p:cNvPr>
          <p:cNvSpPr txBox="1"/>
          <p:nvPr/>
        </p:nvSpPr>
        <p:spPr>
          <a:xfrm>
            <a:off x="399580" y="393823"/>
            <a:ext cx="3803517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Cyrl-BA" sz="3000">
                <a:latin typeface="Times New Roman"/>
              </a:rPr>
              <a:t>Исходи усмјерени на упознавање основнихдигиталних знања и  вјештина</a:t>
            </a:r>
            <a:r>
              <a:rPr lang="sr-Cyrl-BA" sz="3000">
                <a:latin typeface="Times New Roman"/>
                <a:cs typeface="Times New Roman"/>
              </a:rPr>
              <a:t>​ </a:t>
            </a:r>
            <a:endParaRPr lang="sr-Cyrl-BA" sz="3000">
              <a:latin typeface="Calibri" panose="020F0502020204030204"/>
              <a:cs typeface="Calibri"/>
            </a:endParaRPr>
          </a:p>
          <a:p>
            <a:endParaRPr lang="sr-Cyrl-BA" sz="3000">
              <a:latin typeface="Times New Roman"/>
              <a:cs typeface="Times New Roman"/>
            </a:endParaRPr>
          </a:p>
          <a:p>
            <a:endParaRPr lang="sr-Cyrl-BA" sz="3000">
              <a:latin typeface="Calibri" panose="020F0502020204030204"/>
              <a:cs typeface="Calibri"/>
            </a:endParaRPr>
          </a:p>
          <a:p>
            <a:r>
              <a:rPr lang="sr-Cyrl-BA" sz="3000">
                <a:latin typeface="Times New Roman"/>
                <a:cs typeface="Times New Roman"/>
              </a:rPr>
              <a:t>Говор, изражавање и стварање</a:t>
            </a:r>
            <a:endParaRPr lang="sr-Cyrl-BA" sz="3000">
              <a:cs typeface="Calibri"/>
            </a:endParaRPr>
          </a:p>
        </p:txBody>
      </p:sp>
      <p:pic>
        <p:nvPicPr>
          <p:cNvPr id="10" name="Slika 10" descr="Slika na kojoj se nalazi trava, dete, igračka, malo&#10;&#10;Opis je automatski generisan">
            <a:extLst>
              <a:ext uri="{FF2B5EF4-FFF2-40B4-BE49-F238E27FC236}">
                <a16:creationId xmlns="" xmlns:a16="http://schemas.microsoft.com/office/drawing/2014/main" id="{537BE097-7FE0-4B3C-91BB-97092E123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583" y="4372527"/>
            <a:ext cx="3865760" cy="1863624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173465"/>
              </p:ext>
            </p:extLst>
          </p:nvPr>
        </p:nvGraphicFramePr>
        <p:xfrm>
          <a:off x="5478690" y="393823"/>
          <a:ext cx="6710262" cy="616343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399717"/>
                <a:gridCol w="331054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Исходи</a:t>
                      </a:r>
                      <a:endParaRPr lang="sr-Cyrl-R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03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Упознавање и експериментисање различитим ликовним материјалима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sr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цртање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(оловке, оловке у боји, фломастери, креда у боји, угљени штапићи...)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sr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сликање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(воштане боје, папир, сунђер, кликери, четкица, водене боје, кромпир, сламке, лишће...)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sr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вајање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(кинетички пијесак, тијесто, глина, глинамол, пластелин и други материјали за обликовање: кутије, вуница, вата, платно…)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sr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примијењена умјетност</a:t>
                      </a: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(новине, картон, целофан, спужва, платно, пертле, разне хартије, зрневље, тјестенина, кутије, филц, салвете, плодови јесени, блазнице, чачкалице, стари предмети различите намјене...)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Calibri" panose="020F0502020204030204" pitchFamily="34" charset="0"/>
                        <a:buChar char="-"/>
                      </a:pPr>
                      <a:r>
                        <a:rPr lang="bs-Cyrl-B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препознаје и разликује појмове прибор, материјал и поступак израде</a:t>
                      </a:r>
                      <a:r>
                        <a:rPr lang="bs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B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Cyrl-R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796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="" xmlns:a16="http://schemas.microsoft.com/office/drawing/2014/main" id="{8181FC64-B306-4821-98E2-780662EFC4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7" name="Slika 8" descr="Slika na kojoj se nalazi osoba, zemlja, klizanje, sport&#10;&#10;Opis je automatski generisan">
            <a:extLst>
              <a:ext uri="{FF2B5EF4-FFF2-40B4-BE49-F238E27FC236}">
                <a16:creationId xmlns="" xmlns:a16="http://schemas.microsoft.com/office/drawing/2014/main" id="{7D991AD5-475B-4E8C-A649-2AE1BFD80B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91" r="1" b="2938"/>
          <a:stretch/>
        </p:blipFill>
        <p:spPr>
          <a:xfrm>
            <a:off x="305" y="10"/>
            <a:ext cx="9947062" cy="6857990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5871FC61-DD4E-47D4-81FD-8A7E7D12B3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42" name="Freeform: Shape 41">
            <a:extLst>
              <a:ext uri="{FF2B5EF4-FFF2-40B4-BE49-F238E27FC236}">
                <a16:creationId xmlns="" xmlns:a16="http://schemas.microsoft.com/office/drawing/2014/main" id="{F9EC3F91-A75C-4F74-867E-E4C28C1354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="" xmlns:a16="http://schemas.microsoft.com/office/drawing/2014/main" id="{829A1E2C-5AC8-40FC-99E9-832069D397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TextBox 2">
            <a:extLst>
              <a:ext uri="{FF2B5EF4-FFF2-40B4-BE49-F238E27FC236}">
                <a16:creationId xmlns="" xmlns:a16="http://schemas.microsoft.com/office/drawing/2014/main" id="{263C8802-8BE5-4288-A62E-76330FD63131}"/>
              </a:ext>
            </a:extLst>
          </p:cNvPr>
          <p:cNvSpPr txBox="1"/>
          <p:nvPr/>
        </p:nvSpPr>
        <p:spPr>
          <a:xfrm>
            <a:off x="7162703" y="2340908"/>
            <a:ext cx="5014820" cy="480131"/>
          </a:xfrm>
          <a:prstGeom prst="rect">
            <a:avLst/>
          </a:prstGeom>
          <a:solidFill>
            <a:srgbClr val="807E7E">
              <a:alpha val="46000"/>
            </a:srgb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 err="1">
                <a:latin typeface="Times New Roman"/>
                <a:cs typeface="Times New Roman"/>
              </a:rPr>
              <a:t>Петнаестоминутно</a:t>
            </a:r>
            <a:r>
              <a:rPr lang="en-US" sz="2800" b="1" dirty="0">
                <a:latin typeface="Times New Roman"/>
                <a:cs typeface="Times New Roman"/>
              </a:rPr>
              <a:t> </a:t>
            </a:r>
            <a:r>
              <a:rPr lang="en-US" sz="2800" b="1" dirty="0" err="1">
                <a:latin typeface="Times New Roman"/>
                <a:cs typeface="Times New Roman"/>
              </a:rPr>
              <a:t>вјежбање</a:t>
            </a:r>
            <a:endParaRPr lang="en-US" sz="28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724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782C6B92-0155-407A-887E-671C39591692}"/>
              </a:ext>
            </a:extLst>
          </p:cNvPr>
          <p:cNvSpPr txBox="1"/>
          <p:nvPr/>
        </p:nvSpPr>
        <p:spPr>
          <a:xfrm>
            <a:off x="5400135" y="166775"/>
            <a:ext cx="6481312" cy="62478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Font typeface="Arial"/>
              <a:buChar char="•"/>
            </a:pPr>
            <a:endParaRPr lang="sr-Latn-RS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285750" indent="-285750" algn="just">
              <a:buFont typeface="Arial"/>
              <a:buChar char="•"/>
            </a:pPr>
            <a:r>
              <a:rPr lang="sr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ново социјално окружење и нове активности,</a:t>
            </a:r>
            <a:endParaRPr lang="bs-Cyrl-BA" sz="2000" dirty="0">
              <a:solidFill>
                <a:srgbClr val="0C0C0C"/>
              </a:solidFill>
              <a:latin typeface="Times New Roman"/>
              <a:ea typeface="+mn-lt"/>
              <a:cs typeface="Times New Roman"/>
            </a:endParaRPr>
          </a:p>
          <a:p>
            <a:pPr marL="285750" indent="-285750" algn="just">
              <a:buFont typeface="Arial"/>
              <a:buChar char="•"/>
            </a:pPr>
            <a:r>
              <a:rPr lang="sr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нови (друштвени) обрасци понашања, међусобних односа и односа према средини,</a:t>
            </a:r>
            <a:endParaRPr lang="sr-Cyrl-BA" sz="2000" dirty="0">
              <a:solidFill>
                <a:srgbClr val="0C0C0C"/>
              </a:solidFill>
              <a:latin typeface="Times New Roman"/>
              <a:ea typeface="+mn-lt"/>
              <a:cs typeface="Times New Roman"/>
            </a:endParaRPr>
          </a:p>
          <a:p>
            <a:pPr marL="285750" indent="-28575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улазак у наредну фазу когнитивног, емоционалног и социјалног развоја који је у предшколском периоду претежно био подстакнут утицајем родитеља и породице.</a:t>
            </a:r>
            <a:endParaRPr lang="sr-Cyrl-BA" sz="2000" dirty="0">
              <a:solidFill>
                <a:srgbClr val="0C0C0C"/>
              </a:solidFill>
              <a:latin typeface="Times New Roman"/>
              <a:ea typeface="+mn-lt"/>
              <a:cs typeface="Times New Roman"/>
            </a:endParaRPr>
          </a:p>
          <a:p>
            <a:pPr marL="285750" indent="-285750" algn="just">
              <a:buFont typeface="Arial"/>
              <a:buChar char="•"/>
            </a:pPr>
            <a:endParaRPr lang="bs-Cyrl-BA" sz="2000" dirty="0">
              <a:solidFill>
                <a:srgbClr val="0C0C0C"/>
              </a:solidFill>
              <a:latin typeface="Times New Roman"/>
              <a:ea typeface="+mn-lt"/>
              <a:cs typeface="Times New Roman"/>
            </a:endParaRPr>
          </a:p>
          <a:p>
            <a:pPr algn="just"/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Методичка основа рада - спонтана и природна активност и интерактивност </a:t>
            </a:r>
            <a:r>
              <a:rPr lang="sr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која омогућава ученику да упозна и истражи непосредно окружење и нову социјалну средину, </a:t>
            </a:r>
            <a:r>
              <a:rPr lang="bs-Cyrl-BA" sz="2000" dirty="0">
                <a:solidFill>
                  <a:srgbClr val="0C0C0C"/>
                </a:solidFill>
                <a:latin typeface="Times New Roman"/>
                <a:ea typeface="+mn-lt"/>
                <a:cs typeface="Times New Roman"/>
              </a:rPr>
              <a:t>усваји нова знања и овладавања техником учења.</a:t>
            </a:r>
            <a:endParaRPr lang="bs-Cyrl-BA" sz="2000" dirty="0">
              <a:solidFill>
                <a:srgbClr val="FFFFFF"/>
              </a:solidFill>
              <a:latin typeface="Times New Roman"/>
              <a:ea typeface="+mn-lt"/>
              <a:cs typeface="Times New Roman"/>
            </a:endParaRPr>
          </a:p>
          <a:p>
            <a:pPr algn="just"/>
            <a:endParaRPr lang="bs-Cyrl-BA" sz="2000" dirty="0">
              <a:solidFill>
                <a:srgbClr val="0C0C0C"/>
              </a:solidFill>
              <a:latin typeface="Times New Roman"/>
              <a:ea typeface="+mn-lt"/>
              <a:cs typeface="Times New Roman"/>
            </a:endParaRPr>
          </a:p>
          <a:p>
            <a:pPr algn="just"/>
            <a:r>
              <a:rPr lang="sr-Cyrl-BA" sz="2000" dirty="0" err="1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Примјeном</a:t>
            </a:r>
            <a:r>
              <a:rPr lang="sr-Cyrl-BA" sz="2000" dirty="0">
                <a:solidFill>
                  <a:srgbClr val="0C0C0C"/>
                </a:solidFill>
                <a:latin typeface="Times New Roman"/>
                <a:ea typeface="+mn-lt"/>
                <a:cs typeface="+mn-lt"/>
              </a:rPr>
              <a:t> Наставног плана и програма за 1. разред успјешно ће се остварити предвиђени циљеви и исходи уколико његова реализација буде проткана усмјереним активностима игре и учења у намјенски креираној радној средини и атмосфери.</a:t>
            </a:r>
            <a:endParaRPr lang="bs-Cyrl-BA" sz="2000" dirty="0">
              <a:latin typeface="Times New Roman"/>
              <a:cs typeface="Times New Roman"/>
            </a:endParaRPr>
          </a:p>
        </p:txBody>
      </p:sp>
      <p:sp>
        <p:nvSpPr>
          <p:cNvPr id="2" name="Okvir za tekst 1">
            <a:extLst>
              <a:ext uri="{FF2B5EF4-FFF2-40B4-BE49-F238E27FC236}">
                <a16:creationId xmlns="" xmlns:a16="http://schemas.microsoft.com/office/drawing/2014/main" id="{015EDAF7-96CA-4FC6-AF39-3E59622A9D95}"/>
              </a:ext>
            </a:extLst>
          </p:cNvPr>
          <p:cNvSpPr txBox="1"/>
          <p:nvPr/>
        </p:nvSpPr>
        <p:spPr>
          <a:xfrm>
            <a:off x="5817079" y="166778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C0C0C"/>
                </a:solidFill>
                <a:latin typeface="Times New Roman"/>
                <a:cs typeface="Times New Roman"/>
              </a:rPr>
              <a:t>Почетак школовања...</a:t>
            </a:r>
          </a:p>
        </p:txBody>
      </p:sp>
      <p:pic>
        <p:nvPicPr>
          <p:cNvPr id="8" name="Slika 8" descr="Slika na kojoj se nalazi tekst, vizit-karta&#10;&#10;Opis je automatski generisan">
            <a:extLst>
              <a:ext uri="{FF2B5EF4-FFF2-40B4-BE49-F238E27FC236}">
                <a16:creationId xmlns="" xmlns:a16="http://schemas.microsoft.com/office/drawing/2014/main" id="{1FF89D22-8CDF-4033-9B0F-64930E08E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22" y="1757402"/>
            <a:ext cx="3246407" cy="294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95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="" xmlns:a16="http://schemas.microsoft.com/office/drawing/2014/main" id="{E91DC736-0EF8-4F87-9146-EBF1D2EE4D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5" descr="Slika na kojoj se nalazi tekst, osoba, zatvoreni prostor, sto&#10;&#10;Opis je automatski generisan">
            <a:extLst>
              <a:ext uri="{FF2B5EF4-FFF2-40B4-BE49-F238E27FC236}">
                <a16:creationId xmlns="" xmlns:a16="http://schemas.microsoft.com/office/drawing/2014/main" id="{6329362B-909A-47B7-B468-BD44E69251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0" t="6482" r="18733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097CD68E-23E3-4007-8847-CD0944C4F7B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BBEE0482-B85B-4577-B182-BA0CEE5BA338}"/>
              </a:ext>
            </a:extLst>
          </p:cNvPr>
          <p:cNvSpPr txBox="1"/>
          <p:nvPr/>
        </p:nvSpPr>
        <p:spPr>
          <a:xfrm>
            <a:off x="1340623" y="360363"/>
            <a:ext cx="4023360" cy="45805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>
                <a:latin typeface="Times New Roman"/>
                <a:ea typeface="+mj-ea"/>
                <a:cs typeface="Times New Roman"/>
              </a:rPr>
              <a:t>Типичан дан у школи</a:t>
            </a:r>
            <a:endParaRPr lang="en-US" sz="2800">
              <a:latin typeface="Times New Roman"/>
              <a:ea typeface="+mj-ea"/>
              <a:cs typeface="Times New Roman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AF2F604E-43BE-4DC3-B983-E071523364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08C9B587-E65E-4B52-B37C-ABEBB6E879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kvir za tekst 5">
            <a:extLst>
              <a:ext uri="{FF2B5EF4-FFF2-40B4-BE49-F238E27FC236}">
                <a16:creationId xmlns="" xmlns:a16="http://schemas.microsoft.com/office/drawing/2014/main" id="{97F9A90E-7C0C-442A-8174-5BFD454F856B}"/>
              </a:ext>
            </a:extLst>
          </p:cNvPr>
          <p:cNvSpPr txBox="1"/>
          <p:nvPr/>
        </p:nvSpPr>
        <p:spPr>
          <a:xfrm>
            <a:off x="540589" y="1043796"/>
            <a:ext cx="6740105" cy="50783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s-Cyrl-BA">
                <a:latin typeface="Times New Roman"/>
              </a:rPr>
              <a:t>Ево једног типичног дана у нашој школи испричаног ријечима дјетета другог разреда: </a:t>
            </a:r>
          </a:p>
          <a:p>
            <a:pPr algn="just"/>
            <a:r>
              <a:rPr lang="bs-Cyrl-BA">
                <a:latin typeface="Times New Roman"/>
              </a:rPr>
              <a:t>„Кад се дође у школу, прво морамо мирно стајати у реду, а затим сједнемо на своје мјесто у учионици. Дежурни ученик мора да записује ко није на свом мјесту. </a:t>
            </a:r>
          </a:p>
          <a:p>
            <a:pPr algn="just"/>
            <a:r>
              <a:rPr lang="bs-Cyrl-BA">
                <a:latin typeface="Times New Roman"/>
              </a:rPr>
              <a:t>Одмор служи да се припреме ствари за сљедећи час и нема устајања, а ходање по разреду без дозволе је забрањено.Учитељица увијек ружи дјецу која устају на одмору и трче по учионици. </a:t>
            </a:r>
          </a:p>
          <a:p>
            <a:pPr algn="just"/>
            <a:r>
              <a:rPr lang="bs-Cyrl-BA">
                <a:latin typeface="Times New Roman"/>
              </a:rPr>
              <a:t>На великом одмору трчање је дозвољено, али једино тада могу да поједем ужину па најчешће сједим и једем. А кад је ружно вријеме често и не излазимо на велики одмор, да се не упрљамо и не прехладимо. </a:t>
            </a:r>
          </a:p>
          <a:p>
            <a:pPr algn="just"/>
            <a:r>
              <a:rPr lang="bs-Cyrl-BA">
                <a:latin typeface="Times New Roman"/>
              </a:rPr>
              <a:t>Понекад, ако много дјеце трчи или излази из учионице, сви добијемо казну да не идемо напоље на велики одмор или да не идемо на физичко, а умјесто физичког некад имамо математику. Ја у школи некад осјетим неке чудне иглице у рукама и ногама, никако не могу да се намјестим и сваки положај ми некако смета.“</a:t>
            </a:r>
          </a:p>
        </p:txBody>
      </p:sp>
    </p:spTree>
    <p:extLst>
      <p:ext uri="{BB962C8B-B14F-4D97-AF65-F5344CB8AC3E}">
        <p14:creationId xmlns:p14="http://schemas.microsoft.com/office/powerpoint/2010/main" val="2080909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40893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63831" y="2044005"/>
            <a:ext cx="46281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Недовољно физичке активности и неправилан развој</a:t>
            </a:r>
            <a:endParaRPr lang="sr-Cyrl-R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25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674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85387" y="1504359"/>
            <a:ext cx="37625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Недовољно физичке активности и неправилан развој</a:t>
            </a:r>
            <a:endParaRPr lang="sr-Cyrl-R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841" y="-79446"/>
            <a:ext cx="4326160" cy="693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2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5486876" cy="68585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38524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876" y="3428703"/>
            <a:ext cx="6748905" cy="36359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575" y="0"/>
            <a:ext cx="2085975" cy="34861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1795" y="3558580"/>
            <a:ext cx="3477718" cy="954107"/>
          </a:xfrm>
          <a:prstGeom prst="rect">
            <a:avLst/>
          </a:prstGeom>
          <a:solidFill>
            <a:schemeClr val="tx1">
              <a:lumMod val="75000"/>
              <a:alpha val="4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Ема, 2040. године</a:t>
            </a:r>
          </a:p>
          <a:p>
            <a:pPr algn="ctr"/>
            <a:r>
              <a:rPr lang="sr-Cyrl-R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(прототип)</a:t>
            </a:r>
            <a:endParaRPr lang="sr-Cyrl-R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8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02" y="539647"/>
            <a:ext cx="11516771" cy="557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3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="" xmlns:a16="http://schemas.microsoft.com/office/drawing/2014/main" id="{8181FC64-B306-4821-98E2-780662EFC4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7" name="Slika 8" descr="Slika na kojoj se nalazi osoba, zemlja, klizanje, sport&#10;&#10;Opis je automatski generisan">
            <a:extLst>
              <a:ext uri="{FF2B5EF4-FFF2-40B4-BE49-F238E27FC236}">
                <a16:creationId xmlns="" xmlns:a16="http://schemas.microsoft.com/office/drawing/2014/main" id="{7D991AD5-475B-4E8C-A649-2AE1BFD80B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91" r="1" b="2938"/>
          <a:stretch/>
        </p:blipFill>
        <p:spPr>
          <a:xfrm>
            <a:off x="20" y="10"/>
            <a:ext cx="9947062" cy="6857990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5871FC61-DD4E-47D4-81FD-8A7E7D12B3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42" name="Freeform: Shape 41">
            <a:extLst>
              <a:ext uri="{FF2B5EF4-FFF2-40B4-BE49-F238E27FC236}">
                <a16:creationId xmlns="" xmlns:a16="http://schemas.microsoft.com/office/drawing/2014/main" id="{F9EC3F91-A75C-4F74-867E-E4C28C1354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="" xmlns:a16="http://schemas.microsoft.com/office/drawing/2014/main" id="{829A1E2C-5AC8-40FC-99E9-832069D397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="" xmlns:a16="http://schemas.microsoft.com/office/drawing/2014/main" id="{4E50304F-1BDA-40DF-BDAF-4FC8A9BB1850}"/>
              </a:ext>
            </a:extLst>
          </p:cNvPr>
          <p:cNvSpPr txBox="1"/>
          <p:nvPr/>
        </p:nvSpPr>
        <p:spPr>
          <a:xfrm>
            <a:off x="5458795" y="522993"/>
            <a:ext cx="5775972" cy="2685684"/>
          </a:xfrm>
          <a:prstGeom prst="rect">
            <a:avLst/>
          </a:prstGeom>
          <a:solidFill>
            <a:srgbClr val="807E7E">
              <a:alpha val="46000"/>
            </a:srgbClr>
          </a:solidFill>
        </p:spPr>
        <p:txBody>
          <a:bodyPr rot="0" spcFirstLastPara="0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sr-Cyrl-RS" sz="2400" dirty="0">
                <a:solidFill>
                  <a:srgbClr val="0C0C0C"/>
                </a:solidFill>
                <a:latin typeface="Times New Roman"/>
                <a:cs typeface="Times New Roman"/>
              </a:rPr>
              <a:t>В</a:t>
            </a:r>
            <a:r>
              <a:rPr lang="en-US" sz="2400" dirty="0" err="1" smtClean="0">
                <a:solidFill>
                  <a:srgbClr val="0C0C0C"/>
                </a:solidFill>
                <a:latin typeface="Times New Roman"/>
                <a:cs typeface="Times New Roman"/>
              </a:rPr>
              <a:t>јежбање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sr-Cyrl-RS" sz="24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се </a:t>
            </a:r>
            <a:r>
              <a:rPr lang="en-US" sz="2400" dirty="0" err="1" smtClean="0">
                <a:solidFill>
                  <a:srgbClr val="0C0C0C"/>
                </a:solidFill>
                <a:latin typeface="Times New Roman"/>
                <a:cs typeface="Times New Roman"/>
              </a:rPr>
              <a:t>ефикасно</a:t>
            </a:r>
            <a:r>
              <a:rPr lang="en-US" sz="24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да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C0C0C"/>
                </a:solidFill>
                <a:latin typeface="Times New Roman"/>
                <a:cs typeface="Times New Roman"/>
              </a:rPr>
              <a:t>дјелује</a:t>
            </a:r>
            <a:r>
              <a:rPr lang="sr-Cyrl-RS" sz="24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 на</a:t>
            </a:r>
            <a:r>
              <a:rPr lang="en-US" sz="2400" dirty="0" smtClean="0">
                <a:solidFill>
                  <a:srgbClr val="0C0C0C"/>
                </a:solidFill>
                <a:latin typeface="Times New Roman"/>
                <a:cs typeface="Times New Roman"/>
              </a:rPr>
              <a:t>:</a:t>
            </a:r>
            <a:endParaRPr lang="sr-Latn-RS" sz="24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457200" indent="-34290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здравље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,</a:t>
            </a:r>
          </a:p>
          <a:p>
            <a:pPr marL="457200" indent="-34290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 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тјелесни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раст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развој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,</a:t>
            </a:r>
          </a:p>
          <a:p>
            <a:pPr marL="457200" indent="-34290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 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моторна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спретност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,</a:t>
            </a:r>
          </a:p>
          <a:p>
            <a:pPr marL="457200" indent="-34290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 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моторичка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својства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Times New Roman"/>
              </a:rPr>
              <a:t> и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Times New Roman"/>
              </a:rPr>
              <a:t>способност</a:t>
            </a:r>
            <a:endParaRPr lang="en-US" sz="2400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="" xmlns:a16="http://schemas.microsoft.com/office/drawing/2014/main" id="{AB964698-5929-4450-B4A3-A98760BD3EF2}"/>
              </a:ext>
            </a:extLst>
          </p:cNvPr>
          <p:cNvSpPr txBox="1"/>
          <p:nvPr/>
        </p:nvSpPr>
        <p:spPr>
          <a:xfrm>
            <a:off x="5672407" y="3459193"/>
            <a:ext cx="6127630" cy="3062377"/>
          </a:xfrm>
          <a:prstGeom prst="rect">
            <a:avLst/>
          </a:prstGeom>
          <a:solidFill>
            <a:srgbClr val="807E7E">
              <a:alpha val="46000"/>
            </a:srgb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Планирано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је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да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се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вјежбе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изводе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на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више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локација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:</a:t>
            </a:r>
          </a:p>
          <a:p>
            <a:pPr marL="457200" indent="-457200">
              <a:spcAft>
                <a:spcPts val="600"/>
              </a:spcAft>
              <a:buFont typeface="Wingdings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у 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учионици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,</a:t>
            </a:r>
          </a:p>
          <a:p>
            <a:pPr marL="342900" indent="-342900">
              <a:spcAft>
                <a:spcPts val="600"/>
              </a:spcAft>
              <a:buFont typeface="Wingdings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у 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школском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холу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,</a:t>
            </a:r>
          </a:p>
          <a:p>
            <a:pPr marL="342900" indent="-342900">
              <a:spcAft>
                <a:spcPts val="600"/>
              </a:spcAft>
              <a:buFont typeface="Wingdings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у 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фискултурној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сали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,</a:t>
            </a:r>
          </a:p>
          <a:p>
            <a:pPr marL="342900" indent="-342900">
              <a:spcAft>
                <a:spcPts val="600"/>
              </a:spcAft>
              <a:buFont typeface="Wingdings"/>
              <a:buChar char="q"/>
            </a:pP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на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спортском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полигону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,</a:t>
            </a:r>
          </a:p>
          <a:p>
            <a:pPr marL="342900" indent="-342900">
              <a:spcAft>
                <a:spcPts val="600"/>
              </a:spcAft>
              <a:buFont typeface="Wingdings"/>
              <a:buChar char="q"/>
            </a:pP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у 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школском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 </a:t>
            </a:r>
            <a:r>
              <a:rPr lang="en-US" sz="2400" dirty="0" err="1">
                <a:solidFill>
                  <a:srgbClr val="0C0C0C"/>
                </a:solidFill>
                <a:latin typeface="Times New Roman"/>
                <a:cs typeface="Calibri"/>
              </a:rPr>
              <a:t>дворишту</a:t>
            </a:r>
            <a:r>
              <a:rPr lang="en-US" sz="2400" dirty="0">
                <a:solidFill>
                  <a:srgbClr val="0C0C0C"/>
                </a:solidFill>
                <a:latin typeface="Times New Roman"/>
                <a:cs typeface="Calibri"/>
              </a:rPr>
              <a:t>.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="" xmlns:a16="http://schemas.microsoft.com/office/drawing/2014/main" id="{263C8802-8BE5-4288-A62E-76330FD63131}"/>
              </a:ext>
            </a:extLst>
          </p:cNvPr>
          <p:cNvSpPr txBox="1"/>
          <p:nvPr/>
        </p:nvSpPr>
        <p:spPr>
          <a:xfrm>
            <a:off x="396816" y="5055080"/>
            <a:ext cx="5014820" cy="480131"/>
          </a:xfrm>
          <a:prstGeom prst="rect">
            <a:avLst/>
          </a:prstGeom>
          <a:solidFill>
            <a:srgbClr val="807E7E">
              <a:alpha val="46000"/>
            </a:srgbClr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>
                <a:solidFill>
                  <a:srgbClr val="0C0C0C"/>
                </a:solidFill>
                <a:latin typeface="Times New Roman"/>
                <a:cs typeface="Times New Roman"/>
              </a:rPr>
              <a:t>Петнаестоминутно вјежбање</a:t>
            </a:r>
            <a:endParaRPr lang="en-US" sz="2800" b="1">
              <a:solidFill>
                <a:srgbClr val="0C0C0C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133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94E4D846-3AFC-4F86-8C35-24B0542A26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lika 3" descr="Slika na kojoj se nalazi pod, zemlja&#10;&#10;Opis je automatski generisan">
            <a:extLst>
              <a:ext uri="{FF2B5EF4-FFF2-40B4-BE49-F238E27FC236}">
                <a16:creationId xmlns="" xmlns:a16="http://schemas.microsoft.com/office/drawing/2014/main" id="{A20CD70A-1640-472A-99AE-FBFAFD5D98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18" t="7697" b="1394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84781B9-12CB-45C3-907A-9ED93FF72C6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55D4142C-5077-457F-A6AD-3FECFDB396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7A5F0580-5EE9-419F-96EE-B6529EF6E7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6084FA1-395F-4907-9F52-1FDD865E0003}"/>
              </a:ext>
            </a:extLst>
          </p:cNvPr>
          <p:cNvSpPr txBox="1"/>
          <p:nvPr/>
        </p:nvSpPr>
        <p:spPr>
          <a:xfrm>
            <a:off x="7320922" y="3695715"/>
            <a:ext cx="4517206" cy="276156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200" err="1">
                <a:latin typeface="Times New Roman"/>
                <a:cs typeface="Times New Roman"/>
              </a:rPr>
              <a:t>Модели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физичких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активности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за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ученике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првог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разреда</a:t>
            </a:r>
            <a:r>
              <a:rPr lang="en-US" sz="2200">
                <a:latin typeface="Times New Roman"/>
                <a:cs typeface="Times New Roman"/>
              </a:rPr>
              <a:t> </a:t>
            </a:r>
            <a:r>
              <a:rPr lang="en-US" sz="2200" err="1">
                <a:latin typeface="Times New Roman"/>
                <a:cs typeface="Times New Roman"/>
              </a:rPr>
              <a:t>обухватају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пет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комплекса</a:t>
            </a:r>
            <a:r>
              <a:rPr lang="en-US" sz="2200">
                <a:latin typeface="Times New Roman"/>
                <a:cs typeface="Times New Roman"/>
              </a:rPr>
              <a:t> </a:t>
            </a:r>
            <a:r>
              <a:rPr lang="en-US" sz="2200" err="1">
                <a:latin typeface="Times New Roman"/>
                <a:cs typeface="Times New Roman"/>
              </a:rPr>
              <a:t>вјежби</a:t>
            </a:r>
            <a:r>
              <a:rPr lang="en-US" sz="2200">
                <a:latin typeface="Times New Roman"/>
                <a:cs typeface="Times New Roman"/>
              </a:rPr>
              <a:t> и </a:t>
            </a:r>
            <a:r>
              <a:rPr lang="en-US" sz="2200" err="1">
                <a:latin typeface="Times New Roman"/>
                <a:cs typeface="Times New Roman"/>
              </a:rPr>
              <a:t>то</a:t>
            </a:r>
            <a:r>
              <a:rPr lang="en-US" sz="2200">
                <a:latin typeface="Times New Roman"/>
                <a:cs typeface="Times New Roman"/>
              </a:rPr>
              <a:t>: </a:t>
            </a:r>
            <a:endParaRPr lang="sr-Latn-RS" sz="2200">
              <a:latin typeface="Times New Roman"/>
              <a:cs typeface="Times New Roman"/>
            </a:endParaRPr>
          </a:p>
          <a:p>
            <a:pPr marL="342900" indent="-28575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000" err="1">
                <a:latin typeface="Times New Roman"/>
                <a:cs typeface="Times New Roman"/>
              </a:rPr>
              <a:t>вјежбе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обликовања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без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реквизита</a:t>
            </a:r>
            <a:r>
              <a:rPr lang="en-US" sz="2000">
                <a:latin typeface="Times New Roman"/>
                <a:cs typeface="Times New Roman"/>
              </a:rPr>
              <a:t>,</a:t>
            </a:r>
          </a:p>
          <a:p>
            <a:pPr marL="342900" indent="-28575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000">
                <a:latin typeface="Times New Roman"/>
                <a:cs typeface="Times New Roman"/>
              </a:rPr>
              <a:t> </a:t>
            </a:r>
            <a:r>
              <a:rPr lang="en-US" sz="2000" err="1">
                <a:latin typeface="Times New Roman"/>
                <a:cs typeface="Times New Roman"/>
              </a:rPr>
              <a:t>вјежбе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са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лоптом</a:t>
            </a:r>
            <a:endParaRPr lang="en-US" sz="2000">
              <a:latin typeface="Times New Roman"/>
              <a:cs typeface="Times New Roman"/>
            </a:endParaRPr>
          </a:p>
          <a:p>
            <a:pPr marL="342900" indent="-28575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000">
                <a:latin typeface="Times New Roman"/>
                <a:cs typeface="Times New Roman"/>
              </a:rPr>
              <a:t> </a:t>
            </a:r>
            <a:r>
              <a:rPr lang="en-US" sz="2000" err="1">
                <a:latin typeface="Times New Roman"/>
                <a:cs typeface="Times New Roman"/>
              </a:rPr>
              <a:t>вјежбе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са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вијачом</a:t>
            </a:r>
            <a:r>
              <a:rPr lang="en-US" sz="2000">
                <a:latin typeface="Times New Roman"/>
                <a:cs typeface="Times New Roman"/>
              </a:rPr>
              <a:t>,</a:t>
            </a:r>
          </a:p>
          <a:p>
            <a:pPr marL="342900" indent="-285750">
              <a:lnSpc>
                <a:spcPct val="90000"/>
              </a:lnSpc>
              <a:spcAft>
                <a:spcPts val="600"/>
              </a:spcAft>
              <a:buFont typeface="Wingdings" panose="020B0604020202020204" pitchFamily="34" charset="0"/>
              <a:buChar char="q"/>
            </a:pPr>
            <a:r>
              <a:rPr lang="en-US" sz="2000">
                <a:latin typeface="Times New Roman"/>
                <a:cs typeface="Times New Roman"/>
              </a:rPr>
              <a:t>  </a:t>
            </a:r>
            <a:r>
              <a:rPr lang="en-US" sz="2000" err="1">
                <a:latin typeface="Times New Roman"/>
                <a:cs typeface="Times New Roman"/>
              </a:rPr>
              <a:t>игролике</a:t>
            </a:r>
            <a:r>
              <a:rPr lang="en-US" sz="2000">
                <a:latin typeface="Times New Roman"/>
                <a:cs typeface="Times New Roman"/>
              </a:rPr>
              <a:t> </a:t>
            </a:r>
            <a:r>
              <a:rPr lang="en-US" sz="2000" err="1">
                <a:latin typeface="Times New Roman"/>
                <a:cs typeface="Times New Roman"/>
              </a:rPr>
              <a:t>вјежбе</a:t>
            </a:r>
            <a:r>
              <a:rPr lang="en-US" sz="2000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841874B-0731-4E08-83C6-3E54FBDEDE6E}"/>
              </a:ext>
            </a:extLst>
          </p:cNvPr>
          <p:cNvSpPr txBox="1"/>
          <p:nvPr/>
        </p:nvSpPr>
        <p:spPr>
          <a:xfrm>
            <a:off x="2165569" y="1956816"/>
            <a:ext cx="5776147" cy="402488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8825AFA-94C3-42CF-BD14-3F178DDC18E6}"/>
              </a:ext>
            </a:extLst>
          </p:cNvPr>
          <p:cNvSpPr txBox="1"/>
          <p:nvPr/>
        </p:nvSpPr>
        <p:spPr>
          <a:xfrm>
            <a:off x="7468679" y="1113885"/>
            <a:ext cx="443972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err="1">
                <a:latin typeface="Times New Roman"/>
                <a:cs typeface="Calibri"/>
              </a:rPr>
              <a:t>Свакодневно</a:t>
            </a:r>
            <a:r>
              <a:rPr lang="en-US" sz="2000" dirty="0">
                <a:latin typeface="Times New Roman"/>
                <a:cs typeface="Calibri"/>
              </a:rPr>
              <a:t> </a:t>
            </a:r>
            <a:r>
              <a:rPr lang="en-US" sz="2000" dirty="0" err="1">
                <a:latin typeface="Times New Roman"/>
                <a:cs typeface="Calibri"/>
              </a:rPr>
              <a:t>физичко</a:t>
            </a:r>
            <a:r>
              <a:rPr lang="en-US" sz="2000" dirty="0">
                <a:latin typeface="Times New Roman"/>
                <a:cs typeface="Calibri"/>
              </a:rPr>
              <a:t> </a:t>
            </a:r>
            <a:r>
              <a:rPr lang="en-US" sz="2000" dirty="0" err="1">
                <a:latin typeface="Times New Roman"/>
                <a:cs typeface="Calibri"/>
              </a:rPr>
              <a:t>вјежбање</a:t>
            </a:r>
            <a:r>
              <a:rPr lang="en-US" sz="2000" dirty="0">
                <a:latin typeface="Times New Roman"/>
                <a:cs typeface="Calibri"/>
              </a:rPr>
              <a:t> </a:t>
            </a:r>
            <a:r>
              <a:rPr lang="en-US" sz="2000" dirty="0" err="1">
                <a:latin typeface="Times New Roman"/>
                <a:cs typeface="Calibri"/>
              </a:rPr>
              <a:t>треба</a:t>
            </a:r>
            <a:r>
              <a:rPr lang="en-US" sz="2000" dirty="0">
                <a:latin typeface="Times New Roman"/>
                <a:cs typeface="Calibri"/>
              </a:rPr>
              <a:t> </a:t>
            </a:r>
            <a:r>
              <a:rPr lang="en-US" sz="2000" dirty="0" err="1">
                <a:latin typeface="Times New Roman"/>
                <a:cs typeface="Calibri"/>
              </a:rPr>
              <a:t>да</a:t>
            </a:r>
            <a:r>
              <a:rPr lang="en-US" sz="2000" dirty="0">
                <a:latin typeface="Times New Roman"/>
                <a:cs typeface="Calibri"/>
              </a:rPr>
              <a:t> </a:t>
            </a:r>
            <a:r>
              <a:rPr lang="en-US" sz="2000" dirty="0" err="1">
                <a:latin typeface="Times New Roman"/>
                <a:cs typeface="Calibri"/>
              </a:rPr>
              <a:t>постане</a:t>
            </a:r>
            <a:r>
              <a:rPr lang="en-US" sz="2000" dirty="0">
                <a:latin typeface="Times New Roman"/>
                <a:cs typeface="Calibri"/>
              </a:rPr>
              <a:t> </a:t>
            </a:r>
            <a:r>
              <a:rPr lang="en-US" sz="2000" dirty="0" err="1">
                <a:latin typeface="Times New Roman"/>
                <a:cs typeface="Calibri"/>
              </a:rPr>
              <a:t>правило</a:t>
            </a:r>
            <a:r>
              <a:rPr lang="en-US" sz="2000" dirty="0">
                <a:latin typeface="Times New Roman"/>
                <a:cs typeface="Calibri"/>
              </a:rPr>
              <a:t>, а </a:t>
            </a:r>
            <a:r>
              <a:rPr lang="en-US" sz="2000" dirty="0" err="1">
                <a:latin typeface="Times New Roman"/>
                <a:cs typeface="Calibri"/>
              </a:rPr>
              <a:t>не</a:t>
            </a:r>
            <a:r>
              <a:rPr lang="en-US" sz="2000" dirty="0">
                <a:latin typeface="Times New Roman"/>
                <a:cs typeface="Calibri"/>
              </a:rPr>
              <a:t> </a:t>
            </a:r>
            <a:r>
              <a:rPr lang="en-US" sz="2000" dirty="0" smtClean="0">
                <a:latin typeface="Times New Roman"/>
                <a:cs typeface="Calibri"/>
              </a:rPr>
              <a:t>и</a:t>
            </a:r>
            <a:r>
              <a:rPr lang="sr-Cyrl-RS" sz="2000" dirty="0" err="1" smtClean="0">
                <a:latin typeface="Times New Roman"/>
                <a:cs typeface="Calibri"/>
              </a:rPr>
              <a:t>зузетак</a:t>
            </a:r>
            <a:r>
              <a:rPr lang="en-US" sz="2000" dirty="0" smtClean="0">
                <a:latin typeface="Times New Roman"/>
                <a:cs typeface="Calibri"/>
              </a:rPr>
              <a:t>.</a:t>
            </a:r>
            <a:endParaRPr lang="en-US" sz="2000" dirty="0">
              <a:latin typeface="Times New Roman"/>
              <a:cs typeface="Calibri"/>
            </a:endParaRPr>
          </a:p>
        </p:txBody>
      </p:sp>
      <p:graphicFrame>
        <p:nvGraphicFramePr>
          <p:cNvPr id="35" name="TextBox 3">
            <a:extLst>
              <a:ext uri="{FF2B5EF4-FFF2-40B4-BE49-F238E27FC236}">
                <a16:creationId xmlns="" xmlns:a16="http://schemas.microsoft.com/office/drawing/2014/main" id="{311A1DAD-BB6C-4820-B7F2-7155F34BDE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197845"/>
              </p:ext>
            </p:extLst>
          </p:nvPr>
        </p:nvGraphicFramePr>
        <p:xfrm>
          <a:off x="-523337" y="2452778"/>
          <a:ext cx="7919048" cy="2616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91630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E7CB119-293C-4CD9-961B-1D42CDA4D19E}"/>
              </a:ext>
            </a:extLst>
          </p:cNvPr>
          <p:cNvSpPr txBox="1"/>
          <p:nvPr/>
        </p:nvSpPr>
        <p:spPr>
          <a:xfrm>
            <a:off x="345057" y="599325"/>
            <a:ext cx="5103583" cy="257783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dirty="0" err="1">
                <a:latin typeface="Times New Roman"/>
                <a:cs typeface="Times New Roman"/>
              </a:rPr>
              <a:t>Eвалуација</a:t>
            </a:r>
            <a:r>
              <a:rPr lang="en-US" sz="3600" dirty="0">
                <a:latin typeface="Times New Roman"/>
                <a:cs typeface="Times New Roman"/>
              </a:rPr>
              <a:t>, </a:t>
            </a:r>
            <a:r>
              <a:rPr lang="en-US" sz="3600" dirty="0" err="1">
                <a:latin typeface="Times New Roman"/>
                <a:cs typeface="Times New Roman"/>
              </a:rPr>
              <a:t>дискусија</a:t>
            </a:r>
            <a:r>
              <a:rPr lang="en-US" sz="3600" dirty="0">
                <a:latin typeface="Times New Roman"/>
                <a:cs typeface="Times New Roman"/>
              </a:rPr>
              <a:t>, </a:t>
            </a:r>
            <a:r>
              <a:rPr lang="en-US" sz="3600" dirty="0" err="1">
                <a:latin typeface="Times New Roman"/>
                <a:cs typeface="Times New Roman"/>
              </a:rPr>
              <a:t>анализа</a:t>
            </a:r>
            <a:r>
              <a:rPr lang="en-US" sz="3600" dirty="0">
                <a:latin typeface="Times New Roman"/>
                <a:cs typeface="Times New Roman"/>
              </a:rPr>
              <a:t> </a:t>
            </a:r>
            <a:r>
              <a:rPr lang="en-US" sz="3600" dirty="0" err="1">
                <a:latin typeface="Times New Roman"/>
                <a:cs typeface="Times New Roman"/>
              </a:rPr>
              <a:t>презентованог</a:t>
            </a:r>
            <a:r>
              <a:rPr lang="en-US" sz="3600" dirty="0">
                <a:latin typeface="Times New Roman"/>
                <a:cs typeface="Times New Roman"/>
              </a:rPr>
              <a:t>, </a:t>
            </a:r>
            <a:r>
              <a:rPr lang="en-US" sz="3600" dirty="0" err="1">
                <a:latin typeface="Times New Roman"/>
                <a:cs typeface="Times New Roman"/>
              </a:rPr>
              <a:t>оцјена</a:t>
            </a:r>
            <a:r>
              <a:rPr lang="en-US" sz="3600" dirty="0">
                <a:latin typeface="Times New Roman"/>
                <a:cs typeface="Times New Roman"/>
              </a:rPr>
              <a:t> </a:t>
            </a:r>
            <a:r>
              <a:rPr lang="en-US" sz="3600" dirty="0" err="1">
                <a:latin typeface="Times New Roman"/>
                <a:cs typeface="Times New Roman"/>
              </a:rPr>
              <a:t>обуке</a:t>
            </a:r>
            <a:r>
              <a:rPr lang="en-US" sz="3600" dirty="0">
                <a:latin typeface="Times New Roman"/>
                <a:cs typeface="Times New Roman"/>
              </a:rPr>
              <a:t>, </a:t>
            </a:r>
            <a:r>
              <a:rPr lang="en-US" sz="3600" dirty="0" err="1">
                <a:latin typeface="Times New Roman"/>
                <a:cs typeface="Times New Roman"/>
              </a:rPr>
              <a:t>приједлози</a:t>
            </a:r>
            <a:r>
              <a:rPr lang="en-US" sz="3600" dirty="0">
                <a:latin typeface="Times New Roman"/>
                <a:cs typeface="Times New Roman"/>
              </a:rPr>
              <a:t> </a:t>
            </a:r>
            <a:r>
              <a:rPr lang="en-US" sz="3600" dirty="0" err="1">
                <a:latin typeface="Times New Roman"/>
                <a:cs typeface="Times New Roman"/>
              </a:rPr>
              <a:t>за</a:t>
            </a:r>
            <a:r>
              <a:rPr lang="en-US" sz="3600" dirty="0">
                <a:latin typeface="Times New Roman"/>
                <a:cs typeface="Times New Roman"/>
              </a:rPr>
              <a:t> </a:t>
            </a:r>
            <a:r>
              <a:rPr lang="en-US" sz="3600" dirty="0" err="1">
                <a:latin typeface="Times New Roman"/>
                <a:cs typeface="Times New Roman"/>
              </a:rPr>
              <a:t>унапређење</a:t>
            </a:r>
            <a:endParaRPr lang="sr-Latn-RS" sz="3600" dirty="0">
              <a:latin typeface="Times New Roman"/>
              <a:cs typeface="Times New Roman"/>
            </a:endParaRPr>
          </a:p>
        </p:txBody>
      </p:sp>
      <p:sp>
        <p:nvSpPr>
          <p:cNvPr id="95" name="Freeform: Shape 94">
            <a:extLst>
              <a:ext uri="{FF2B5EF4-FFF2-40B4-BE49-F238E27FC236}">
                <a16:creationId xmlns="" xmlns:a16="http://schemas.microsoft.com/office/drawing/2014/main" id="{C62225A2-D3F0-45D1-9C47-B103753165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711927" y="-1"/>
            <a:ext cx="6480073" cy="6858002"/>
          </a:xfrm>
          <a:custGeom>
            <a:avLst/>
            <a:gdLst>
              <a:gd name="connsiteX0" fmla="*/ 6130244 w 6480073"/>
              <a:gd name="connsiteY0" fmla="*/ 0 h 6858002"/>
              <a:gd name="connsiteX1" fmla="*/ 6212951 w 6480073"/>
              <a:gd name="connsiteY1" fmla="*/ 314584 h 6858002"/>
              <a:gd name="connsiteX2" fmla="*/ 5540779 w 6480073"/>
              <a:gd name="connsiteY2" fmla="*/ 6756649 h 6858002"/>
              <a:gd name="connsiteX3" fmla="*/ 5489971 w 6480073"/>
              <a:gd name="connsiteY3" fmla="*/ 6858002 h 6858002"/>
              <a:gd name="connsiteX4" fmla="*/ 0 w 6480073"/>
              <a:gd name="connsiteY4" fmla="*/ 6858002 h 6858002"/>
              <a:gd name="connsiteX5" fmla="*/ 0 w 6480073"/>
              <a:gd name="connsiteY5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0073" h="6858002">
                <a:moveTo>
                  <a:pt x="6130244" y="0"/>
                </a:moveTo>
                <a:lnTo>
                  <a:pt x="6212951" y="314584"/>
                </a:lnTo>
                <a:cubicBezTo>
                  <a:pt x="6745828" y="2551616"/>
                  <a:pt x="6460994" y="4808873"/>
                  <a:pt x="5540779" y="6756649"/>
                </a:cubicBezTo>
                <a:lnTo>
                  <a:pt x="5489971" y="6858002"/>
                </a:lnTo>
                <a:lnTo>
                  <a:pt x="0" y="68580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="" xmlns:a16="http://schemas.microsoft.com/office/drawing/2014/main" id="{1B9FBFA8-6AF4-4091-9C8B-DEC6D89338F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942784" y="0"/>
            <a:ext cx="6249216" cy="6858001"/>
          </a:xfrm>
          <a:custGeom>
            <a:avLst/>
            <a:gdLst>
              <a:gd name="connsiteX0" fmla="*/ 0 w 6249216"/>
              <a:gd name="connsiteY0" fmla="*/ 0 h 6858001"/>
              <a:gd name="connsiteX1" fmla="*/ 5893742 w 6249216"/>
              <a:gd name="connsiteY1" fmla="*/ 1 h 6858001"/>
              <a:gd name="connsiteX2" fmla="*/ 5993697 w 6249216"/>
              <a:gd name="connsiteY2" fmla="*/ 380651 h 6858001"/>
              <a:gd name="connsiteX3" fmla="*/ 5308924 w 6249216"/>
              <a:gd name="connsiteY3" fmla="*/ 6647018 h 6858001"/>
              <a:gd name="connsiteX4" fmla="*/ 5200672 w 6249216"/>
              <a:gd name="connsiteY4" fmla="*/ 6858001 h 6858001"/>
              <a:gd name="connsiteX5" fmla="*/ 1 w 6249216"/>
              <a:gd name="connsiteY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9216" h="6858001">
                <a:moveTo>
                  <a:pt x="0" y="0"/>
                </a:moveTo>
                <a:lnTo>
                  <a:pt x="5893742" y="1"/>
                </a:lnTo>
                <a:lnTo>
                  <a:pt x="5993697" y="380651"/>
                </a:lnTo>
                <a:cubicBezTo>
                  <a:pt x="6511353" y="2559611"/>
                  <a:pt x="6222352" y="4758249"/>
                  <a:pt x="5308924" y="6647018"/>
                </a:cubicBezTo>
                <a:lnTo>
                  <a:pt x="5200672" y="6858001"/>
                </a:lnTo>
                <a:lnTo>
                  <a:pt x="1" y="68580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Slika 7">
            <a:extLst>
              <a:ext uri="{FF2B5EF4-FFF2-40B4-BE49-F238E27FC236}">
                <a16:creationId xmlns="" xmlns:a16="http://schemas.microsoft.com/office/drawing/2014/main" id="{94273EE4-912E-43BE-957F-B1CC3E155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0210" y="599325"/>
            <a:ext cx="2336853" cy="2741177"/>
          </a:xfrm>
          <a:prstGeom prst="rect">
            <a:avLst/>
          </a:prstGeom>
        </p:spPr>
      </p:pic>
      <p:pic>
        <p:nvPicPr>
          <p:cNvPr id="6" name="Slika 6">
            <a:extLst>
              <a:ext uri="{FF2B5EF4-FFF2-40B4-BE49-F238E27FC236}">
                <a16:creationId xmlns="" xmlns:a16="http://schemas.microsoft.com/office/drawing/2014/main" id="{1DF32ED3-D845-458E-8976-2FC238E647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612" y="3762805"/>
            <a:ext cx="4622052" cy="24922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335" y="47589"/>
            <a:ext cx="1536325" cy="11034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762" y="4114550"/>
            <a:ext cx="5134686" cy="2320069"/>
          </a:xfrm>
          <a:prstGeom prst="rect">
            <a:avLst/>
          </a:prstGeom>
        </p:spPr>
      </p:pic>
      <p:sp>
        <p:nvSpPr>
          <p:cNvPr id="10" name="Okvir za tekst 6">
            <a:extLst>
              <a:ext uri="{FF2B5EF4-FFF2-40B4-BE49-F238E27FC236}">
                <a16:creationId xmlns:a16="http://schemas.microsoft.com/office/drawing/2014/main" xmlns="" id="{721315A1-F8B9-4C4A-9BE0-71150CA5A268}"/>
              </a:ext>
            </a:extLst>
          </p:cNvPr>
          <p:cNvSpPr txBox="1"/>
          <p:nvPr/>
        </p:nvSpPr>
        <p:spPr>
          <a:xfrm>
            <a:off x="246234" y="4114550"/>
            <a:ext cx="526150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sr-Latn-RS" sz="3200" b="1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Хвала</a:t>
            </a:r>
            <a:r>
              <a:rPr lang="sr-Latn-RS" sz="32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sr-Latn-RS" sz="3200" b="1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на</a:t>
            </a:r>
            <a:r>
              <a:rPr lang="sr-Latn-RS" sz="32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sr-Latn-RS" sz="3200" b="1" dirty="0" err="1">
                <a:solidFill>
                  <a:schemeClr val="bg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пажњи</a:t>
            </a:r>
            <a:r>
              <a:rPr lang="sr-Latn-RS" sz="32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2460" y="4757347"/>
            <a:ext cx="16287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71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903859D3-2D18-4451-BD8A-51288C8E0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10" y="2146812"/>
            <a:ext cx="5471698" cy="19217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sr-Cyrl-BA" sz="3000" b="1">
                <a:latin typeface="Times New Roman"/>
                <a:cs typeface="Times New Roman"/>
              </a:rPr>
              <a:t> Наставни</a:t>
            </a:r>
            <a:r>
              <a:rPr lang="sr-Cyrl-BA" sz="3000" b="1" kern="1200">
                <a:latin typeface="Times New Roman"/>
                <a:cs typeface="Times New Roman"/>
              </a:rPr>
              <a:t> </a:t>
            </a:r>
            <a:r>
              <a:rPr lang="sr-Cyrl-BA" sz="3000" b="1">
                <a:latin typeface="Times New Roman"/>
                <a:cs typeface="Times New Roman"/>
              </a:rPr>
              <a:t>план</a:t>
            </a:r>
            <a:r>
              <a:rPr lang="sr-Cyrl-BA" sz="3000" b="1" kern="1200">
                <a:latin typeface="Times New Roman"/>
                <a:cs typeface="Times New Roman"/>
              </a:rPr>
              <a:t> и </a:t>
            </a:r>
            <a:r>
              <a:rPr lang="sr-Cyrl-BA" sz="3000" b="1">
                <a:latin typeface="Times New Roman"/>
                <a:cs typeface="Times New Roman"/>
              </a:rPr>
              <a:t>програм</a:t>
            </a:r>
            <a:r>
              <a:rPr lang="sr-Cyrl-BA" sz="3000" b="1" kern="1200">
                <a:latin typeface="Times New Roman"/>
                <a:cs typeface="Times New Roman"/>
              </a:rPr>
              <a:t> </a:t>
            </a:r>
            <a:r>
              <a:rPr lang="sr-Cyrl-BA" sz="3000" b="1">
                <a:latin typeface="Times New Roman"/>
                <a:cs typeface="Times New Roman"/>
              </a:rPr>
              <a:t/>
            </a:r>
            <a:br>
              <a:rPr lang="sr-Cyrl-BA" sz="3000" b="1">
                <a:latin typeface="Times New Roman"/>
                <a:cs typeface="Times New Roman"/>
              </a:rPr>
            </a:br>
            <a:r>
              <a:rPr lang="sr-Cyrl-BA" sz="3000" b="1" kern="1200">
                <a:latin typeface="Times New Roman"/>
                <a:cs typeface="Times New Roman"/>
              </a:rPr>
              <a:t>за 1. </a:t>
            </a:r>
            <a:r>
              <a:rPr lang="sr-Cyrl-BA" sz="3000" b="1" kern="1200" err="1">
                <a:latin typeface="Times New Roman"/>
                <a:cs typeface="Times New Roman"/>
              </a:rPr>
              <a:t>разред</a:t>
            </a:r>
            <a:r>
              <a:rPr lang="sr-Cyrl-BA" sz="3000" b="1" kern="1200">
                <a:latin typeface="Times New Roman"/>
                <a:cs typeface="Times New Roman"/>
              </a:rPr>
              <a:t> </a:t>
            </a:r>
            <a:endParaRPr lang="sr-Cyrl-BA" sz="3000">
              <a:latin typeface="Times New Roman"/>
              <a:cs typeface="Times New Roman"/>
            </a:endParaRPr>
          </a:p>
        </p:txBody>
      </p:sp>
      <p:sp>
        <p:nvSpPr>
          <p:cNvPr id="24" name="Freeform: Shape 22">
            <a:extLst>
              <a:ext uri="{FF2B5EF4-FFF2-40B4-BE49-F238E27FC236}">
                <a16:creationId xmlns="" xmlns:a16="http://schemas.microsoft.com/office/drawing/2014/main" id="{F6EF57EF-D042-41D3-83E8-41A1FE6C11E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5532876" cy="1290953"/>
          </a:xfrm>
          <a:custGeom>
            <a:avLst/>
            <a:gdLst>
              <a:gd name="connsiteX0" fmla="*/ 0 w 5532876"/>
              <a:gd name="connsiteY0" fmla="*/ 0 h 1290953"/>
              <a:gd name="connsiteX1" fmla="*/ 5532876 w 5532876"/>
              <a:gd name="connsiteY1" fmla="*/ 0 h 1290953"/>
              <a:gd name="connsiteX2" fmla="*/ 4936972 w 5532876"/>
              <a:gd name="connsiteY2" fmla="*/ 1290953 h 1290953"/>
              <a:gd name="connsiteX3" fmla="*/ 0 w 5532876"/>
              <a:gd name="connsiteY3" fmla="*/ 1290953 h 129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2876" h="1290953">
                <a:moveTo>
                  <a:pt x="0" y="0"/>
                </a:moveTo>
                <a:lnTo>
                  <a:pt x="5532876" y="0"/>
                </a:lnTo>
                <a:lnTo>
                  <a:pt x="4936972" y="1290953"/>
                </a:lnTo>
                <a:lnTo>
                  <a:pt x="0" y="1290953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: Shape 24">
            <a:extLst>
              <a:ext uri="{FF2B5EF4-FFF2-40B4-BE49-F238E27FC236}">
                <a16:creationId xmlns="" xmlns:a16="http://schemas.microsoft.com/office/drawing/2014/main" id="{D00A59BB-A268-4F3E-9D41-CA265AF168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97841" y="1"/>
            <a:ext cx="7094159" cy="1290953"/>
          </a:xfrm>
          <a:custGeom>
            <a:avLst/>
            <a:gdLst>
              <a:gd name="connsiteX0" fmla="*/ 595904 w 7094159"/>
              <a:gd name="connsiteY0" fmla="*/ 0 h 1290953"/>
              <a:gd name="connsiteX1" fmla="*/ 7094159 w 7094159"/>
              <a:gd name="connsiteY1" fmla="*/ 0 h 1290953"/>
              <a:gd name="connsiteX2" fmla="*/ 7094159 w 7094159"/>
              <a:gd name="connsiteY2" fmla="*/ 1290553 h 1290953"/>
              <a:gd name="connsiteX3" fmla="*/ 5920618 w 7094159"/>
              <a:gd name="connsiteY3" fmla="*/ 1290553 h 1290953"/>
              <a:gd name="connsiteX4" fmla="*/ 5920618 w 7094159"/>
              <a:gd name="connsiteY4" fmla="*/ 1290953 h 1290953"/>
              <a:gd name="connsiteX5" fmla="*/ 2729248 w 7094159"/>
              <a:gd name="connsiteY5" fmla="*/ 1290953 h 1290953"/>
              <a:gd name="connsiteX6" fmla="*/ 2574303 w 7094159"/>
              <a:gd name="connsiteY6" fmla="*/ 1290953 h 1290953"/>
              <a:gd name="connsiteX7" fmla="*/ 0 w 7094159"/>
              <a:gd name="connsiteY7" fmla="*/ 1290953 h 129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4159" h="1290953">
                <a:moveTo>
                  <a:pt x="595904" y="0"/>
                </a:moveTo>
                <a:lnTo>
                  <a:pt x="7094159" y="0"/>
                </a:lnTo>
                <a:lnTo>
                  <a:pt x="7094159" y="1290553"/>
                </a:lnTo>
                <a:lnTo>
                  <a:pt x="5920618" y="1290553"/>
                </a:lnTo>
                <a:lnTo>
                  <a:pt x="5920618" y="1290953"/>
                </a:lnTo>
                <a:lnTo>
                  <a:pt x="2729248" y="1290953"/>
                </a:lnTo>
                <a:lnTo>
                  <a:pt x="2574303" y="1290953"/>
                </a:lnTo>
                <a:lnTo>
                  <a:pt x="0" y="1290953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reeform: Shape 26">
            <a:extLst>
              <a:ext uri="{FF2B5EF4-FFF2-40B4-BE49-F238E27FC236}">
                <a16:creationId xmlns="" xmlns:a16="http://schemas.microsoft.com/office/drawing/2014/main" id="{63794DCE-9D34-40DF-AB3F-06DA8ACCDA9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622116" y="5450103"/>
            <a:ext cx="5569884" cy="1407897"/>
          </a:xfrm>
          <a:custGeom>
            <a:avLst/>
            <a:gdLst>
              <a:gd name="connsiteX0" fmla="*/ 652041 w 5569884"/>
              <a:gd name="connsiteY0" fmla="*/ 0 h 1407897"/>
              <a:gd name="connsiteX1" fmla="*/ 5569884 w 5569884"/>
              <a:gd name="connsiteY1" fmla="*/ 0 h 1407897"/>
              <a:gd name="connsiteX2" fmla="*/ 5569884 w 5569884"/>
              <a:gd name="connsiteY2" fmla="*/ 1407897 h 1407897"/>
              <a:gd name="connsiteX3" fmla="*/ 0 w 5569884"/>
              <a:gd name="connsiteY3" fmla="*/ 1407897 h 140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9884" h="1407897">
                <a:moveTo>
                  <a:pt x="652041" y="0"/>
                </a:moveTo>
                <a:lnTo>
                  <a:pt x="5569884" y="0"/>
                </a:lnTo>
                <a:lnTo>
                  <a:pt x="5569884" y="1407897"/>
                </a:lnTo>
                <a:lnTo>
                  <a:pt x="0" y="14078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abela 4">
            <a:extLst>
              <a:ext uri="{FF2B5EF4-FFF2-40B4-BE49-F238E27FC236}">
                <a16:creationId xmlns="" xmlns:a16="http://schemas.microsoft.com/office/drawing/2014/main" id="{90C1765C-D453-49F4-B68D-DADCA9CE9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178769"/>
              </p:ext>
            </p:extLst>
          </p:nvPr>
        </p:nvGraphicFramePr>
        <p:xfrm>
          <a:off x="5204603" y="1524000"/>
          <a:ext cx="6653694" cy="3737366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153829">
                  <a:extLst>
                    <a:ext uri="{9D8B030D-6E8A-4147-A177-3AD203B41FA5}">
                      <a16:colId xmlns="" xmlns:a16="http://schemas.microsoft.com/office/drawing/2014/main" val="126656605"/>
                    </a:ext>
                  </a:extLst>
                </a:gridCol>
                <a:gridCol w="2416381">
                  <a:extLst>
                    <a:ext uri="{9D8B030D-6E8A-4147-A177-3AD203B41FA5}">
                      <a16:colId xmlns="" xmlns:a16="http://schemas.microsoft.com/office/drawing/2014/main" val="1411877603"/>
                    </a:ext>
                  </a:extLst>
                </a:gridCol>
                <a:gridCol w="1570324">
                  <a:extLst>
                    <a:ext uri="{9D8B030D-6E8A-4147-A177-3AD203B41FA5}">
                      <a16:colId xmlns="" xmlns:a16="http://schemas.microsoft.com/office/drawing/2014/main" val="3007425734"/>
                    </a:ext>
                  </a:extLst>
                </a:gridCol>
                <a:gridCol w="1513160">
                  <a:extLst>
                    <a:ext uri="{9D8B030D-6E8A-4147-A177-3AD203B41FA5}">
                      <a16:colId xmlns="" xmlns:a16="http://schemas.microsoft.com/office/drawing/2014/main" val="974414106"/>
                    </a:ext>
                  </a:extLst>
                </a:gridCol>
              </a:tblGrid>
              <a:tr h="1159872">
                <a:tc>
                  <a:txBody>
                    <a:bodyPr/>
                    <a:lstStyle/>
                    <a:p>
                      <a:r>
                        <a:rPr lang="bs-Cyrl-BA" sz="20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Редни број</a:t>
                      </a:r>
                    </a:p>
                  </a:txBody>
                  <a:tcPr marL="182536" marR="109522" marT="109522" marB="109522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Предметно подручје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Седмични број сати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 b="1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Годишњи број сати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9248386"/>
                  </a:ext>
                </a:extLst>
              </a:tr>
              <a:tr h="570730"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182536" marR="109522" marT="109522" marB="109522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Моја околина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180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8745660"/>
                  </a:ext>
                </a:extLst>
              </a:tr>
              <a:tr h="1159872"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182536" marR="109522" marT="109522" marB="109522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Говор, изражавање и стварање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180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88234107"/>
                  </a:ext>
                </a:extLst>
              </a:tr>
              <a:tr h="846892"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182536" marR="109522" marT="109522" marB="109522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s-Cyrl-BA" sz="20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Ритмика, спорт и музика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180</a:t>
                      </a:r>
                    </a:p>
                  </a:txBody>
                  <a:tcPr marL="182536" marR="109522" marT="109522" marB="109522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73315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42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kvir za tekst 2">
            <a:extLst>
              <a:ext uri="{FF2B5EF4-FFF2-40B4-BE49-F238E27FC236}">
                <a16:creationId xmlns="" xmlns:a16="http://schemas.microsoft.com/office/drawing/2014/main" id="{78C8872E-7E5F-439B-8B7D-7AEFAF7E8534}"/>
              </a:ext>
            </a:extLst>
          </p:cNvPr>
          <p:cNvSpPr txBox="1"/>
          <p:nvPr/>
        </p:nvSpPr>
        <p:spPr>
          <a:xfrm>
            <a:off x="5457645" y="396816"/>
            <a:ext cx="6208143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ГЛОБАЛНИ ЦИЉ усмјерен је на: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algn="just"/>
            <a:endParaRPr lang="bs-Cyrl-BA" sz="2000" dirty="0">
              <a:solidFill>
                <a:srgbClr val="0C0C0C"/>
              </a:solidFill>
              <a:latin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цјеловит развој свих потенцијала дјетeта до личног максимума; </a:t>
            </a: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уважавање индивидуалности и урођене склоности у сваком од аспеката развоја (интелектуалном, социјално-емоционалном и физичком развоју, развоју говора, изражавања, стварања и комуникацијских способности); </a:t>
            </a: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поштовање актуелног нивоа и темпа напредовања који је дијете већ достигло; 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</a:rPr>
              <a:t>усавршавање свих домета ученика у зони ближег развоја, кроз непосредно искуство, игру и игролике активности, стваралаштво, учење, активно и интерактивно учешће и подршку, у пријатној социјално-емоционалној атмосфери.</a:t>
            </a:r>
            <a:endParaRPr lang="bs-Cyrl-BA" sz="2000" dirty="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pic>
        <p:nvPicPr>
          <p:cNvPr id="10" name="Slika 10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A0EFF68A-A103-4AD6-AB63-0EF12C65A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61" y="1864398"/>
            <a:ext cx="2915728" cy="268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  <a:alpha val="8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kvir za tekst 4">
            <a:extLst>
              <a:ext uri="{FF2B5EF4-FFF2-40B4-BE49-F238E27FC236}">
                <a16:creationId xmlns="" xmlns:a16="http://schemas.microsoft.com/office/drawing/2014/main" id="{3CACBC58-8BC7-466D-B500-927A6775BBF2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6" name="Okvir za tekst 5">
            <a:extLst>
              <a:ext uri="{FF2B5EF4-FFF2-40B4-BE49-F238E27FC236}">
                <a16:creationId xmlns="" xmlns:a16="http://schemas.microsoft.com/office/drawing/2014/main" id="{50FDE03F-016D-486E-9D4A-AD6BE04B3792}"/>
              </a:ext>
            </a:extLst>
          </p:cNvPr>
          <p:cNvSpPr txBox="1"/>
          <p:nvPr/>
        </p:nvSpPr>
        <p:spPr>
          <a:xfrm>
            <a:off x="459357" y="2414857"/>
            <a:ext cx="43534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МОЈА ОКОЛИНА</a:t>
            </a:r>
            <a:endParaRPr lang="sr-Latn-RS" sz="3600" b="1">
              <a:latin typeface="Times New Roman"/>
              <a:cs typeface="Times New Roman"/>
            </a:endParaRPr>
          </a:p>
        </p:txBody>
      </p:sp>
      <p:sp>
        <p:nvSpPr>
          <p:cNvPr id="12" name="Naslov 1">
            <a:extLst>
              <a:ext uri="{FF2B5EF4-FFF2-40B4-BE49-F238E27FC236}">
                <a16:creationId xmlns="" xmlns:a16="http://schemas.microsoft.com/office/drawing/2014/main" id="{F603D4BC-5922-446B-B6A0-EBCCB6A0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pic>
        <p:nvPicPr>
          <p:cNvPr id="3" name="Slika 3" descr="Slika na kojoj se nalazi osoba, trava, otvoreni prostor, mladi&#10;&#10;Opis je automatski generisan">
            <a:extLst>
              <a:ext uri="{FF2B5EF4-FFF2-40B4-BE49-F238E27FC236}">
                <a16:creationId xmlns="" xmlns:a16="http://schemas.microsoft.com/office/drawing/2014/main" id="{7A76FC2B-268D-4388-8DF0-8171DA77B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34" y="3518758"/>
            <a:ext cx="2743200" cy="163203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036729"/>
              </p:ext>
            </p:extLst>
          </p:nvPr>
        </p:nvGraphicFramePr>
        <p:xfrm>
          <a:off x="5602514" y="437137"/>
          <a:ext cx="6284686" cy="60983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263"/>
                <a:gridCol w="3939859"/>
                <a:gridCol w="1698564"/>
              </a:tblGrid>
              <a:tr h="32481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Садржаји програма предметног подручја МОЈА ОКОЛИНА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</a:tr>
              <a:tr h="606924"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 број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Теме</a:t>
                      </a:r>
                      <a:endParaRPr lang="sr-Cyrl-R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Оквирни број сати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Породица</a:t>
                      </a:r>
                      <a:endParaRPr lang="sr-Cyrl-R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 у саобраћају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Предмети и бића у простору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Оријентација у времену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Нежива природа, појаве и материјали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Животињски и биљни свијет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Екологија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Човјек и здравље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Пригодне теме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Предмети и бића у простору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Линија и област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Скупови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Природни бројеви до 10 и 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sr-Cyrl-R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4818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sr-Cyrl-R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</a:t>
                      </a:r>
                      <a:endParaRPr lang="sr-Cyrl-R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Cyrl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r-Cyrl-R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sr-Cyrl-R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63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Naslov 1">
            <a:extLst>
              <a:ext uri="{FF2B5EF4-FFF2-40B4-BE49-F238E27FC236}">
                <a16:creationId xmlns="" xmlns:a16="http://schemas.microsoft.com/office/drawing/2014/main" id="{F603D4BC-5922-446B-B6A0-EBCCB6A0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2" name="Okvir za tekst 1">
            <a:extLst>
              <a:ext uri="{FF2B5EF4-FFF2-40B4-BE49-F238E27FC236}">
                <a16:creationId xmlns="" xmlns:a16="http://schemas.microsoft.com/office/drawing/2014/main" id="{C25CD787-94C1-4299-B8F8-745FCB9D0B83}"/>
              </a:ext>
            </a:extLst>
          </p:cNvPr>
          <p:cNvSpPr txBox="1"/>
          <p:nvPr/>
        </p:nvSpPr>
        <p:spPr>
          <a:xfrm>
            <a:off x="5515155" y="1173193"/>
            <a:ext cx="6193766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2000" b="1">
                <a:solidFill>
                  <a:srgbClr val="0C0C0C"/>
                </a:solidFill>
                <a:latin typeface="Times New Roman"/>
              </a:rPr>
              <a:t>Посебни циљеви:</a:t>
            </a:r>
          </a:p>
          <a:p>
            <a:endParaRPr lang="bs-Cyrl-BA" sz="2000" b="1" dirty="0">
              <a:solidFill>
                <a:srgbClr val="0C0C0C"/>
              </a:solidFill>
              <a:latin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упознавање школе, правила понашања те разумијевање основних међуљудских односа у заједници (школа, одјељење);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подстицање радних навика и културе рада;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упознавање празника који се традиционално прослављају у школи и начина на који се обиљежавају;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развијање осјећаја припадности групи, толеранције и уважавања;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342900" indent="-342900" algn="just">
              <a:buFont typeface="Arial"/>
              <a:buChar char="•"/>
            </a:pPr>
            <a:r>
              <a:rPr lang="bs-Cyrl-BA" sz="2000">
                <a:solidFill>
                  <a:srgbClr val="0C0C0C"/>
                </a:solidFill>
                <a:latin typeface="Times New Roman"/>
              </a:rPr>
              <a:t>усвајање елементарних знања о породици и култури живљења у кући/стану.</a:t>
            </a:r>
            <a:endParaRPr lang="bs-Cyrl-BA" sz="2000">
              <a:solidFill>
                <a:srgbClr val="0C0C0C"/>
              </a:solidFill>
              <a:latin typeface="Times New Roman"/>
              <a:cs typeface="Times New Roman"/>
            </a:endParaRPr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447B6FE1-62F0-4D78-AC3E-3706BD7AABDB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7" name="Okvir za tekst 6">
            <a:extLst>
              <a:ext uri="{FF2B5EF4-FFF2-40B4-BE49-F238E27FC236}">
                <a16:creationId xmlns="" xmlns:a16="http://schemas.microsoft.com/office/drawing/2014/main" id="{81EBAF88-324C-4299-9020-86657ACE72E6}"/>
              </a:ext>
            </a:extLst>
          </p:cNvPr>
          <p:cNvSpPr txBox="1"/>
          <p:nvPr/>
        </p:nvSpPr>
        <p:spPr>
          <a:xfrm>
            <a:off x="459357" y="2414857"/>
            <a:ext cx="43534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МОЈА ОКОЛИНА</a:t>
            </a:r>
            <a:endParaRPr lang="sr-Latn-RS" sz="3600" b="1">
              <a:latin typeface="Times New Roman"/>
              <a:cs typeface="Times New Roman"/>
            </a:endParaRPr>
          </a:p>
        </p:txBody>
      </p:sp>
      <p:pic>
        <p:nvPicPr>
          <p:cNvPr id="14" name="Slika 3" descr="Slika na kojoj se nalazi osoba, trava, otvoreni prostor, mladi&#10;&#10;Opis je automatski generisan">
            <a:extLst>
              <a:ext uri="{FF2B5EF4-FFF2-40B4-BE49-F238E27FC236}">
                <a16:creationId xmlns="" xmlns:a16="http://schemas.microsoft.com/office/drawing/2014/main" id="{D01D0289-437F-46AD-9F8C-BC588BCAD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34" y="3518758"/>
            <a:ext cx="2743200" cy="163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DFF2AC85-FAA0-4844-813F-83C04D7382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07636" y="0"/>
            <a:ext cx="7281316" cy="6858000"/>
          </a:xfrm>
          <a:custGeom>
            <a:avLst/>
            <a:gdLst>
              <a:gd name="connsiteX0" fmla="*/ 361354 w 7281316"/>
              <a:gd name="connsiteY0" fmla="*/ 0 h 6858000"/>
              <a:gd name="connsiteX1" fmla="*/ 7281316 w 7281316"/>
              <a:gd name="connsiteY1" fmla="*/ 0 h 6858000"/>
              <a:gd name="connsiteX2" fmla="*/ 7281316 w 7281316"/>
              <a:gd name="connsiteY2" fmla="*/ 6858000 h 6858000"/>
              <a:gd name="connsiteX3" fmla="*/ 696735 w 7281316"/>
              <a:gd name="connsiteY3" fmla="*/ 6858000 h 6858000"/>
              <a:gd name="connsiteX4" fmla="*/ 690849 w 7281316"/>
              <a:gd name="connsiteY4" fmla="*/ 6842426 h 6858000"/>
              <a:gd name="connsiteX5" fmla="*/ 335637 w 7281316"/>
              <a:gd name="connsiteY5" fmla="*/ 94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1316" h="6858000">
                <a:moveTo>
                  <a:pt x="361354" y="0"/>
                </a:moveTo>
                <a:lnTo>
                  <a:pt x="7281316" y="0"/>
                </a:lnTo>
                <a:lnTo>
                  <a:pt x="7281316" y="6858000"/>
                </a:lnTo>
                <a:lnTo>
                  <a:pt x="696735" y="6858000"/>
                </a:lnTo>
                <a:lnTo>
                  <a:pt x="690849" y="6842426"/>
                </a:lnTo>
                <a:cubicBezTo>
                  <a:pt x="-65870" y="4704140"/>
                  <a:pt x="-226206" y="2374054"/>
                  <a:pt x="335637" y="9472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9CC0F1E-BAA2-47B1-8F83-7ECB9FD9E0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89558" y="0"/>
            <a:ext cx="6999394" cy="6858000"/>
          </a:xfrm>
          <a:custGeom>
            <a:avLst/>
            <a:gdLst>
              <a:gd name="connsiteX0" fmla="*/ 6999394 w 6999394"/>
              <a:gd name="connsiteY0" fmla="*/ 0 h 6858000"/>
              <a:gd name="connsiteX1" fmla="*/ 6999394 w 6999394"/>
              <a:gd name="connsiteY1" fmla="*/ 6858000 h 6858000"/>
              <a:gd name="connsiteX2" fmla="*/ 717029 w 6999394"/>
              <a:gd name="connsiteY2" fmla="*/ 6858000 h 6858000"/>
              <a:gd name="connsiteX3" fmla="*/ 623642 w 6999394"/>
              <a:gd name="connsiteY3" fmla="*/ 6599363 h 6858000"/>
              <a:gd name="connsiteX4" fmla="*/ 319533 w 6999394"/>
              <a:gd name="connsiteY4" fmla="*/ 193787 h 6858000"/>
              <a:gd name="connsiteX5" fmla="*/ 371685 w 6999394"/>
              <a:gd name="connsiteY5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99394" h="6858000">
                <a:moveTo>
                  <a:pt x="6999394" y="0"/>
                </a:moveTo>
                <a:lnTo>
                  <a:pt x="6999394" y="6858000"/>
                </a:lnTo>
                <a:lnTo>
                  <a:pt x="717029" y="6858000"/>
                </a:lnTo>
                <a:lnTo>
                  <a:pt x="623642" y="6599363"/>
                </a:lnTo>
                <a:cubicBezTo>
                  <a:pt x="-67685" y="4563346"/>
                  <a:pt x="-206622" y="2355719"/>
                  <a:pt x="319533" y="193787"/>
                </a:cubicBezTo>
                <a:lnTo>
                  <a:pt x="371685" y="1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Naslov 1">
            <a:extLst>
              <a:ext uri="{FF2B5EF4-FFF2-40B4-BE49-F238E27FC236}">
                <a16:creationId xmlns="" xmlns:a16="http://schemas.microsoft.com/office/drawing/2014/main" id="{F603D4BC-5922-446B-B6A0-EBCCB6A0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5" y="5487867"/>
            <a:ext cx="5586553" cy="954762"/>
          </a:xfrm>
        </p:spPr>
        <p:txBody>
          <a:bodyPr anchor="ctr">
            <a:normAutofit/>
          </a:bodyPr>
          <a:lstStyle/>
          <a:p>
            <a:r>
              <a:rPr lang="bs-Cyrl-BA" sz="2400">
                <a:latin typeface="Times New Roman"/>
                <a:ea typeface="+mj-lt"/>
                <a:cs typeface="Times New Roman"/>
              </a:rPr>
              <a:t> </a:t>
            </a:r>
            <a:r>
              <a:rPr lang="sr-Latn-RS" sz="2400">
                <a:latin typeface="Times New Roman"/>
                <a:ea typeface="+mj-lt"/>
                <a:cs typeface="Times New Roman"/>
              </a:rPr>
              <a:t> </a:t>
            </a:r>
            <a:endParaRPr lang="sr-Latn-RS" sz="2400">
              <a:latin typeface="Times New Roman"/>
              <a:cs typeface="Times New Roman"/>
            </a:endParaRPr>
          </a:p>
          <a:p>
            <a:r>
              <a:rPr lang="bs-Cyrl-BA" sz="2400">
                <a:latin typeface="Times New Roman"/>
                <a:ea typeface="+mj-lt"/>
                <a:cs typeface="Times New Roman"/>
              </a:rPr>
              <a:t>(5 сати седмично, 180 сати годишње)</a:t>
            </a:r>
            <a:endParaRPr lang="sr-Latn-RS" sz="2400">
              <a:latin typeface="Times New Roman"/>
              <a:cs typeface="Times New Roman"/>
            </a:endParaRPr>
          </a:p>
        </p:txBody>
      </p:sp>
      <p:sp>
        <p:nvSpPr>
          <p:cNvPr id="21" name="Okvir za tekst 20">
            <a:extLst>
              <a:ext uri="{FF2B5EF4-FFF2-40B4-BE49-F238E27FC236}">
                <a16:creationId xmlns="" xmlns:a16="http://schemas.microsoft.com/office/drawing/2014/main" id="{9A545EE1-0413-47E8-9094-820336997FB2}"/>
              </a:ext>
            </a:extLst>
          </p:cNvPr>
          <p:cNvSpPr txBox="1"/>
          <p:nvPr/>
        </p:nvSpPr>
        <p:spPr>
          <a:xfrm>
            <a:off x="5385759" y="296174"/>
            <a:ext cx="6610709" cy="65556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2000" b="1" dirty="0">
                <a:solidFill>
                  <a:srgbClr val="0C0C0C"/>
                </a:solidFill>
                <a:latin typeface="Times New Roman"/>
                <a:cs typeface="Times New Roman"/>
              </a:rPr>
              <a:t>Посебни циљеви:</a:t>
            </a:r>
            <a:r>
              <a:rPr lang="en-US" sz="2000" b="1" dirty="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  <a:endParaRPr lang="sr-Latn-RS" sz="2000" b="1" dirty="0">
              <a:latin typeface="Times New Roman"/>
              <a:cs typeface="Times New Roman"/>
            </a:endParaRPr>
          </a:p>
          <a:p>
            <a:endParaRPr lang="en-US" sz="2000" b="1" dirty="0">
              <a:solidFill>
                <a:srgbClr val="0C0C0C"/>
              </a:solidFill>
              <a:latin typeface="Times New Roman"/>
              <a:cs typeface="Times New Roman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cs typeface="Times New Roman"/>
              </a:rPr>
              <a:t>упознавање са основним правилима понашања те развијање одговорности према себи и другим учесницима у саобраћају;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cs typeface="Times New Roman"/>
              </a:rPr>
              <a:t>упознавање са основним карактеристикама мјеста и радом људи у свом окружењу;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cs typeface="Times New Roman"/>
              </a:rPr>
              <a:t>оспособљавање ученика за оријентацију у времену на основу активности у току дана, те схватање појма седмице;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cs typeface="Times New Roman"/>
              </a:rPr>
              <a:t>уочавање основних карактеристика годишњих доба;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cs typeface="Times New Roman"/>
              </a:rPr>
              <a:t>упознавање појма неживе природе и карактеристика појединих материјала (топло, хладно, текстура, растворљивост), те уочавање једноставних узрочно-посљедичних веза;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cs typeface="Times New Roman"/>
              </a:rPr>
              <a:t>упознавање појма живе природе, основних карактеристика, те међусобне зависности биљака, животиња и човјека;</a:t>
            </a:r>
            <a:r>
              <a:rPr lang="en-US" sz="2000" dirty="0">
                <a:solidFill>
                  <a:srgbClr val="0C0C0C"/>
                </a:solidFill>
                <a:latin typeface="Times New Roman"/>
                <a:cs typeface="Times New Roman"/>
              </a:rPr>
              <a:t>​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s-Cyrl-BA" sz="2000" dirty="0">
                <a:solidFill>
                  <a:srgbClr val="0C0C0C"/>
                </a:solidFill>
                <a:latin typeface="Times New Roman"/>
                <a:cs typeface="Times New Roman"/>
              </a:rPr>
              <a:t>идентификовање карактеристичних врста животиња и животних средина у којима живе;</a:t>
            </a:r>
          </a:p>
        </p:txBody>
      </p:sp>
      <p:sp>
        <p:nvSpPr>
          <p:cNvPr id="2" name="Okvir za tekst 1">
            <a:extLst>
              <a:ext uri="{FF2B5EF4-FFF2-40B4-BE49-F238E27FC236}">
                <a16:creationId xmlns="" xmlns:a16="http://schemas.microsoft.com/office/drawing/2014/main" id="{FD2C8F50-82DB-484C-B05E-A577FE21AE7D}"/>
              </a:ext>
            </a:extLst>
          </p:cNvPr>
          <p:cNvSpPr txBox="1"/>
          <p:nvPr/>
        </p:nvSpPr>
        <p:spPr>
          <a:xfrm>
            <a:off x="289524" y="564491"/>
            <a:ext cx="389392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bs-Cyrl-BA">
                <a:latin typeface="Times New Roman"/>
                <a:cs typeface="Times New Roman"/>
              </a:rPr>
              <a:t>НАСТАВНИ ПЛАН И ПРОГРАМ ЗА ПРЕДМЕТНО ПОДРУЧЈЕ:</a:t>
            </a:r>
            <a:endParaRPr lang="sr-Latn-RS">
              <a:latin typeface="Times New Roman"/>
              <a:cs typeface="Times New Roman"/>
            </a:endParaRPr>
          </a:p>
        </p:txBody>
      </p:sp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22EB1CF0-E577-4B68-9100-BE7472258513}"/>
              </a:ext>
            </a:extLst>
          </p:cNvPr>
          <p:cNvSpPr txBox="1"/>
          <p:nvPr/>
        </p:nvSpPr>
        <p:spPr>
          <a:xfrm>
            <a:off x="459357" y="2414857"/>
            <a:ext cx="43534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bs-Cyrl-BA" sz="3600" b="1">
                <a:latin typeface="Times New Roman"/>
                <a:cs typeface="Times New Roman"/>
              </a:rPr>
              <a:t>МОЈА ОКОЛИНА</a:t>
            </a:r>
            <a:endParaRPr lang="sr-Latn-RS" sz="3600" b="1">
              <a:latin typeface="Times New Roman"/>
              <a:cs typeface="Times New Roman"/>
            </a:endParaRPr>
          </a:p>
        </p:txBody>
      </p:sp>
      <p:pic>
        <p:nvPicPr>
          <p:cNvPr id="7" name="Slika 3" descr="Slika na kojoj se nalazi osoba, trava, otvoreni prostor, mladi&#10;&#10;Opis je automatski generisan">
            <a:extLst>
              <a:ext uri="{FF2B5EF4-FFF2-40B4-BE49-F238E27FC236}">
                <a16:creationId xmlns="" xmlns:a16="http://schemas.microsoft.com/office/drawing/2014/main" id="{619D4C67-552F-41C9-84C7-78D6FD679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34" y="3518758"/>
            <a:ext cx="2743200" cy="163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2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14876</TotalTime>
  <Words>2043</Words>
  <Application>Microsoft Office PowerPoint</Application>
  <PresentationFormat>Widescreen</PresentationFormat>
  <Paragraphs>564</Paragraphs>
  <Slides>47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Arial</vt:lpstr>
      <vt:lpstr>Bahnschrift Light</vt:lpstr>
      <vt:lpstr>Bahnschrift SemiBold</vt:lpstr>
      <vt:lpstr>Calibri</vt:lpstr>
      <vt:lpstr>Calibri Light</vt:lpstr>
      <vt:lpstr>Meiryo</vt:lpstr>
      <vt:lpstr>Symbol</vt:lpstr>
      <vt:lpstr>Times New Roman</vt:lpstr>
      <vt:lpstr>Wingdings</vt:lpstr>
      <vt:lpstr>Office Theme</vt:lpstr>
      <vt:lpstr>Обука за наставнике  првог разреда</vt:lpstr>
      <vt:lpstr>PowerPoint Presentation</vt:lpstr>
      <vt:lpstr>PowerPoint Presentation</vt:lpstr>
      <vt:lpstr>PowerPoint Presentation</vt:lpstr>
      <vt:lpstr> Наставни план и програм  за 1. разред </vt:lpstr>
      <vt:lpstr>PowerPoint Presentation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   (5 сати седмично, 180 сати годишње)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23. Milica Titelski</dc:creator>
  <cp:lastModifiedBy>23. Milica Titelski</cp:lastModifiedBy>
  <cp:revision>143</cp:revision>
  <dcterms:created xsi:type="dcterms:W3CDTF">2021-07-24T12:21:01Z</dcterms:created>
  <dcterms:modified xsi:type="dcterms:W3CDTF">2021-10-06T10:36:05Z</dcterms:modified>
</cp:coreProperties>
</file>