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ppt" ContentType="application/vnd.ms-powerpoint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8" r:id="rId2"/>
    <p:sldId id="260" r:id="rId3"/>
    <p:sldId id="259" r:id="rId4"/>
    <p:sldId id="266" r:id="rId5"/>
    <p:sldId id="274" r:id="rId6"/>
    <p:sldId id="283" r:id="rId7"/>
    <p:sldId id="267" r:id="rId8"/>
    <p:sldId id="305" r:id="rId9"/>
    <p:sldId id="276" r:id="rId10"/>
    <p:sldId id="307" r:id="rId11"/>
    <p:sldId id="291" r:id="rId12"/>
    <p:sldId id="312" r:id="rId13"/>
    <p:sldId id="313" r:id="rId14"/>
    <p:sldId id="310" r:id="rId15"/>
    <p:sldId id="293" r:id="rId16"/>
    <p:sldId id="315" r:id="rId17"/>
    <p:sldId id="318" r:id="rId18"/>
    <p:sldId id="290" r:id="rId19"/>
    <p:sldId id="314" r:id="rId20"/>
    <p:sldId id="298" r:id="rId21"/>
    <p:sldId id="286" r:id="rId22"/>
    <p:sldId id="287" r:id="rId23"/>
    <p:sldId id="303" r:id="rId24"/>
    <p:sldId id="262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CCFFFF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87"/>
    <p:restoredTop sz="90929"/>
  </p:normalViewPr>
  <p:slideViewPr>
    <p:cSldViewPr>
      <p:cViewPr varScale="1">
        <p:scale>
          <a:sx n="96" d="100"/>
          <a:sy n="96" d="100"/>
        </p:scale>
        <p:origin x="-1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EDEF2-12CB-4B79-A62A-78C5261A897C}" type="datetimeFigureOut">
              <a:rPr lang="en-US" smtClean="0"/>
              <a:pPr/>
              <a:t>9/6/2017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D806A-D954-4914-BBCF-2B157345473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D806A-D954-4914-BBCF-2B157345473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RS" dirty="0" smtClean="0"/>
              <a:t>Извод</a:t>
            </a:r>
            <a:r>
              <a:rPr lang="sr-Cyrl-RS" baseline="0" dirty="0" smtClean="0"/>
              <a:t>и из праксе - ПРИМЈЕРИ НЕПРАВИЛНОГ ДЕФИНИСАЊА ЦИЉА И ЗАДАТАКА:</a:t>
            </a:r>
          </a:p>
          <a:p>
            <a:r>
              <a:rPr lang="sr-Cyrl-RS" dirty="0" smtClean="0"/>
              <a:t>                         ЦИЉ: Развијање способности разумијевања и математичког мишљења;</a:t>
            </a:r>
          </a:p>
          <a:p>
            <a:r>
              <a:rPr lang="sr-Cyrl-RS" dirty="0" smtClean="0"/>
              <a:t>Задаци:</a:t>
            </a:r>
          </a:p>
          <a:p>
            <a:r>
              <a:rPr lang="sr-Cyrl-RS" dirty="0" smtClean="0"/>
              <a:t>О: обновити,</a:t>
            </a:r>
            <a:r>
              <a:rPr lang="sr-Cyrl-RS" baseline="0" dirty="0" smtClean="0"/>
              <a:t> утврдити и проширити раније стечена знања о бројевним изразима ... (час обраде)</a:t>
            </a:r>
            <a:endParaRPr lang="sr-Cyrl-RS" dirty="0" smtClean="0"/>
          </a:p>
          <a:p>
            <a:r>
              <a:rPr lang="sr-Cyrl-RS" dirty="0" smtClean="0"/>
              <a:t>В: формирање</a:t>
            </a:r>
            <a:r>
              <a:rPr lang="sr-Cyrl-RS" baseline="0" dirty="0" smtClean="0"/>
              <a:t> научног погледа на свијет</a:t>
            </a:r>
            <a:endParaRPr lang="sr-Cyrl-RS" dirty="0" smtClean="0"/>
          </a:p>
          <a:p>
            <a:r>
              <a:rPr lang="sr-Cyrl-RS" dirty="0" smtClean="0"/>
              <a:t>Ф:примјена усвојених знања у рјешавању разноврсних задатака из животне праксе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D806A-D954-4914-BBCF-2B157345473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Извод</a:t>
            </a:r>
            <a:r>
              <a:rPr lang="sr-Cyrl-RS" baseline="0" dirty="0" smtClean="0"/>
              <a:t>и из праксе - ПРИМЈЕРИ НЕПРАВИЛНОГ ДЕФИНИСАЊА ИСХОДА УЧЕЊА:</a:t>
            </a:r>
          </a:p>
          <a:p>
            <a:r>
              <a:rPr lang="sr-Cyrl-C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илуструје научену пјесмицу; дају адекватне одговоре на постављена питања; </a:t>
            </a:r>
          </a:p>
          <a:p>
            <a:r>
              <a:rPr lang="sr-Cyrl-C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 у</a:t>
            </a:r>
            <a:r>
              <a:rPr lang="en-U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C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складу са својим индивидуалним могућностима ликовно се представе на задату тему; да уоче љепоту лијепог и уредног цртања; да утврде знање из музичке писмености; развијају веселу атмосферу у одјељењу и поштују правила игре;</a:t>
            </a:r>
            <a:r>
              <a:rPr lang="sr-Cyrl-R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да </a:t>
            </a:r>
            <a:r>
              <a:rPr lang="sr-Cyrl-R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ученици самотално, или уз малу помоћ, рјешавају задатке на задату тему;</a:t>
            </a:r>
            <a:r>
              <a:rPr lang="sr-Cyrl-RS" sz="1200" i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r-Cyrl-RS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 науче да се служе средствима за рад и сарађују међусобно, како би лакше дошли до рјешења.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D806A-D954-4914-BBCF-2B157345473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D806A-D954-4914-BBCF-2B157345473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8D806A-D954-4914-BBCF-2B157345473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>
                <a:solidFill>
                  <a:srgbClr val="000066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7D7A9B1-68B3-4A50-96A9-498B1A4BD2B7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3080" name="Picture 8" descr="E:\IMAGES\EDUCTION\ZZHEADER\AWT0002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312863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2A75B5-93F2-498F-9FCA-D0B2B29368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219200"/>
            <a:ext cx="1943100" cy="4876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219200"/>
            <a:ext cx="5676900" cy="4876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B019FB-9071-42CC-A40D-F8DF815CE4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E8ACC-8657-485F-994A-E59B312D438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66291-22EA-4B30-8585-AF6D4F67BD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590800"/>
            <a:ext cx="3810000" cy="350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590800"/>
            <a:ext cx="3810000" cy="350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10672E-0919-46F2-B576-15F6F9460C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F0920F-017F-498B-9992-AF8B006C25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63940F-F64F-4478-A734-DE3A93296E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123238-2787-41F5-BAB6-8CCB76EABF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4E53A-F5A5-4C05-8E07-CEB46AE6E54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EDAD10-2174-44B4-BE63-793D3E22FF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66"/>
            </a:gs>
            <a:gs pos="100000">
              <a:srgbClr val="CC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219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590800"/>
            <a:ext cx="7772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F176873-062D-499A-B0EF-D23CFCC78C45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31" name="Picture 7" descr="E:\IMAGES\EDUCTION\ZZHEADER\AWT00024.WM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1312863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FFFF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FFFF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FFFF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FFFF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FFFF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FFFF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FFFF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FFFF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FFFF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0066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66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0066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Document1.docx"/><Relationship Id="rId5" Type="http://schemas.openxmlformats.org/officeDocument/2006/relationships/oleObject" Target="../embeddings/Microsoft_Office_Word_97_-_2003_Document3.doc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Presentation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PowerPoint_97-2003_Presentation2.ppt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flipV="1">
            <a:off x="722313" y="3649663"/>
            <a:ext cx="7772400" cy="444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267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R="0" eaLnBrk="1" hangingPunct="1">
              <a:buFont typeface="Wingdings 2" pitchFamily="18" charset="2"/>
              <a:buNone/>
            </a:pPr>
            <a:endParaRPr lang="en-US" smtClean="0"/>
          </a:p>
        </p:txBody>
      </p:sp>
      <p:pic>
        <p:nvPicPr>
          <p:cNvPr id="1027" name="Picture 3" descr="C:\Documents and Settings\Computer\Desktop\slike za prezentaciju inkluzija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9" name="Rectangle 8"/>
          <p:cNvSpPr/>
          <p:nvPr/>
        </p:nvSpPr>
        <p:spPr>
          <a:xfrm rot="20628595">
            <a:off x="323531" y="3883214"/>
            <a:ext cx="7894043" cy="163121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r-Cyrl-BA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r-Cyrl-BA" sz="2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Cyrl-RS" sz="1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МР </a:t>
            </a:r>
            <a:r>
              <a:rPr lang="sr-Cyrl-BA" sz="18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СЛАЂАНА ВИЛОТИЋ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Cyrl-BA" sz="16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ИНСПЕКТОР-ПРОСВЈЕТНИ </a:t>
            </a:r>
            <a:r>
              <a:rPr lang="sr-Cyrl-BA" sz="1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САВЈЕТНИК</a:t>
            </a:r>
            <a:endParaRPr lang="en-US" sz="1600" b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        </a:t>
            </a:r>
            <a:endParaRPr lang="sr-Latn-CS" sz="1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6151" name="TextBox 6"/>
          <p:cNvSpPr txBox="1">
            <a:spLocks noChangeArrowheads="1"/>
          </p:cNvSpPr>
          <p:nvPr/>
        </p:nvSpPr>
        <p:spPr bwMode="auto">
          <a:xfrm rot="20908022">
            <a:off x="2227263" y="1068388"/>
            <a:ext cx="24844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sr-Cyrl-CS" sz="24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РЕПУБЛИЧКИ ПЕДАГОШКИ </a:t>
            </a:r>
          </a:p>
          <a:p>
            <a:pPr algn="ctr">
              <a:defRPr/>
            </a:pPr>
            <a:r>
              <a:rPr lang="sr-Cyrl-CS" sz="24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ЗАВОД</a:t>
            </a:r>
            <a:endParaRPr lang="en-US" sz="2400" b="1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11271" name="Rectangle 9"/>
          <p:cNvSpPr>
            <a:spLocks noChangeArrowheads="1"/>
          </p:cNvSpPr>
          <p:nvPr/>
        </p:nvSpPr>
        <p:spPr bwMode="auto">
          <a:xfrm rot="-824155">
            <a:off x="4638675" y="2746375"/>
            <a:ext cx="21336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sr-Cyrl-CS" sz="1800" b="1" i="1" dirty="0">
                <a:solidFill>
                  <a:schemeClr val="accent6">
                    <a:lumMod val="50000"/>
                  </a:schemeClr>
                </a:solidFill>
                <a:latin typeface="Verdana" pitchFamily="34" charset="0"/>
              </a:rPr>
              <a:t>САВЈЕТОВАЊЕ ЗА НАСТАВНИКЕ РАЗРЕДНЕ НАСТАВЕ</a:t>
            </a:r>
            <a:endParaRPr lang="en-US" sz="1800" b="1" i="1" dirty="0">
              <a:solidFill>
                <a:schemeClr val="accent6">
                  <a:lumMod val="50000"/>
                </a:schemeClr>
              </a:solidFill>
              <a:latin typeface="Verdana" pitchFamily="34" charset="0"/>
            </a:endParaRPr>
          </a:p>
        </p:txBody>
      </p:sp>
      <p:sp>
        <p:nvSpPr>
          <p:cNvPr id="11272" name="Text Box 15"/>
          <p:cNvSpPr txBox="1">
            <a:spLocks noChangeArrowheads="1"/>
          </p:cNvSpPr>
          <p:nvPr/>
        </p:nvSpPr>
        <p:spPr bwMode="auto">
          <a:xfrm>
            <a:off x="2346325" y="5751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 rot="20653258">
            <a:off x="1954715" y="5652267"/>
            <a:ext cx="279435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s.vilotic@rpz-rs.org</a:t>
            </a:r>
          </a:p>
          <a:p>
            <a:pPr>
              <a:defRPr/>
            </a:pP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    T</a:t>
            </a:r>
            <a:r>
              <a:rPr lang="sr-Latn-RS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el. </a:t>
            </a:r>
            <a:r>
              <a:rPr lang="sr-Latn-RS" sz="2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058/210-390</a:t>
            </a:r>
            <a:endParaRPr lang="en-US" sz="2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 rot="20546410">
            <a:off x="5422787" y="5222420"/>
            <a:ext cx="24696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Cyrl-BA" sz="16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АВГУСТ</a:t>
            </a:r>
            <a:r>
              <a:rPr lang="sr-Cyrl-BA" sz="16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sr-Cyrl-BA" sz="16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</a:t>
            </a:r>
            <a:r>
              <a:rPr lang="en-US" sz="16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</a:t>
            </a:r>
            <a:r>
              <a:rPr lang="sr-Cyrl-BA" sz="16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ГОДИНЕ</a:t>
            </a:r>
            <a:endParaRPr lang="sr-Latn-CS" sz="1600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>
              <a:lnSpc>
                <a:spcPct val="80000"/>
              </a:lnSpc>
              <a:buNone/>
            </a:pPr>
            <a:r>
              <a:rPr lang="sr-Cyrl-CS" sz="2000" b="1" dirty="0" smtClean="0">
                <a:solidFill>
                  <a:schemeClr val="tx1"/>
                </a:solidFill>
              </a:rPr>
              <a:t>                                        Писменом припремом се:</a:t>
            </a:r>
          </a:p>
          <a:p>
            <a:pPr algn="just">
              <a:lnSpc>
                <a:spcPct val="80000"/>
              </a:lnSpc>
              <a:buNone/>
            </a:pPr>
            <a:endParaRPr lang="sr-Cyrl-CS" sz="2000" b="1" dirty="0" smtClean="0">
              <a:solidFill>
                <a:schemeClr val="tx1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sr-Cyrl-CS" sz="1800" dirty="0" smtClean="0">
                <a:solidFill>
                  <a:schemeClr val="tx1"/>
                </a:solidFill>
              </a:rPr>
              <a:t>јасно и конкретно дефинишу наставне области, теме и јединице - садржаји учења,</a:t>
            </a:r>
          </a:p>
          <a:p>
            <a:pPr algn="just">
              <a:lnSpc>
                <a:spcPct val="80000"/>
              </a:lnSpc>
              <a:buNone/>
            </a:pPr>
            <a:endParaRPr lang="sr-Cyrl-CS" sz="1800" dirty="0" smtClean="0">
              <a:solidFill>
                <a:schemeClr val="tx1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sr-Cyrl-CS" sz="1800" dirty="0" smtClean="0">
                <a:solidFill>
                  <a:srgbClr val="FF0000"/>
                </a:solidFill>
              </a:rPr>
              <a:t>јасно и конкретно дефинишу циљ, задаци и исходи учења,</a:t>
            </a:r>
          </a:p>
          <a:p>
            <a:pPr algn="just">
              <a:lnSpc>
                <a:spcPct val="80000"/>
              </a:lnSpc>
              <a:buNone/>
            </a:pPr>
            <a:endParaRPr lang="sr-Cyrl-CS" sz="1800" dirty="0" smtClean="0">
              <a:solidFill>
                <a:srgbClr val="FF0000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sr-Cyrl-CS" sz="1800" dirty="0" smtClean="0">
                <a:solidFill>
                  <a:schemeClr val="tx1"/>
                </a:solidFill>
              </a:rPr>
              <a:t>плански и систематично, унапријед, усклађује начин усвајања наставног садржаја са способностима, знањима и искуствима ученика, </a:t>
            </a:r>
          </a:p>
          <a:p>
            <a:pPr algn="just">
              <a:lnSpc>
                <a:spcPct val="80000"/>
              </a:lnSpc>
            </a:pPr>
            <a:endParaRPr lang="sr-Cyrl-CS" sz="1800" dirty="0" smtClean="0">
              <a:solidFill>
                <a:schemeClr val="tx1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sr-Cyrl-CS" sz="1800" dirty="0" smtClean="0">
                <a:solidFill>
                  <a:schemeClr val="tx1"/>
                </a:solidFill>
              </a:rPr>
              <a:t>врши избор модела наставе, наставних облика и метода рада, као и наставних средстава и помагала чијом примјеном се,</a:t>
            </a:r>
          </a:p>
          <a:p>
            <a:pPr algn="just">
              <a:lnSpc>
                <a:spcPct val="80000"/>
              </a:lnSpc>
            </a:pPr>
            <a:endParaRPr lang="sr-Cyrl-CS" sz="1800" dirty="0" smtClean="0">
              <a:solidFill>
                <a:schemeClr val="tx1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sr-Cyrl-CS" sz="1800" dirty="0" smtClean="0">
                <a:solidFill>
                  <a:srgbClr val="FF0000"/>
                </a:solidFill>
              </a:rPr>
              <a:t>обезбијеђује активно учење ученика о краја часа</a:t>
            </a:r>
            <a:r>
              <a:rPr lang="sr-Cyrl-CS" sz="1800" dirty="0" smtClean="0">
                <a:solidFill>
                  <a:schemeClr val="tx1"/>
                </a:solidFill>
              </a:rPr>
              <a:t>, затим се</a:t>
            </a:r>
          </a:p>
          <a:p>
            <a:pPr algn="just">
              <a:lnSpc>
                <a:spcPct val="80000"/>
              </a:lnSpc>
            </a:pPr>
            <a:endParaRPr lang="sr-Cyrl-CS" sz="1800" dirty="0" smtClean="0">
              <a:solidFill>
                <a:schemeClr val="tx1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sr-Cyrl-CS" sz="1800" dirty="0" smtClean="0">
                <a:solidFill>
                  <a:schemeClr val="tx1"/>
                </a:solidFill>
              </a:rPr>
              <a:t>усклађују ученичке и наставничке активности и </a:t>
            </a:r>
          </a:p>
          <a:p>
            <a:pPr algn="just">
              <a:lnSpc>
                <a:spcPct val="80000"/>
              </a:lnSpc>
              <a:buNone/>
            </a:pPr>
            <a:endParaRPr lang="sr-Cyrl-CS" sz="1800" dirty="0" smtClean="0">
              <a:solidFill>
                <a:schemeClr val="tx1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sr-Cyrl-CS" sz="1800" dirty="0" smtClean="0">
                <a:solidFill>
                  <a:schemeClr val="tx1"/>
                </a:solidFill>
              </a:rPr>
              <a:t>вриши израда адекватних задатака и питања у складу са </a:t>
            </a:r>
            <a:r>
              <a:rPr lang="sr-Cyrl-CS" sz="1800" b="1" dirty="0" smtClean="0">
                <a:solidFill>
                  <a:schemeClr val="tx1"/>
                </a:solidFill>
              </a:rPr>
              <a:t>Блумовом таксономијом </a:t>
            </a:r>
            <a:r>
              <a:rPr lang="sr-Cyrl-CS" sz="1800" dirty="0" smtClean="0">
                <a:solidFill>
                  <a:schemeClr val="tx1"/>
                </a:solidFill>
              </a:rPr>
              <a:t>а све у складу са постављеним циљевима, задацима и исходима учења на часу, </a:t>
            </a:r>
          </a:p>
          <a:p>
            <a:pPr algn="just">
              <a:lnSpc>
                <a:spcPct val="80000"/>
              </a:lnSpc>
            </a:pPr>
            <a:endParaRPr lang="sr-Cyrl-CS" sz="1800" dirty="0" smtClean="0">
              <a:solidFill>
                <a:schemeClr val="tx1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sr-Cyrl-CS" sz="1800" dirty="0" err="1" smtClean="0">
                <a:solidFill>
                  <a:schemeClr val="tx1"/>
                </a:solidFill>
              </a:rPr>
              <a:t>обезбијеђује</a:t>
            </a:r>
            <a:r>
              <a:rPr lang="sr-Cyrl-CS" sz="1800" dirty="0" smtClean="0">
                <a:solidFill>
                  <a:schemeClr val="tx1"/>
                </a:solidFill>
              </a:rPr>
              <a:t> се ефикасна интеракција између наставника – појединаца - парова - група, затим се</a:t>
            </a:r>
          </a:p>
          <a:p>
            <a:pPr algn="just">
              <a:lnSpc>
                <a:spcPct val="80000"/>
              </a:lnSpc>
            </a:pPr>
            <a:endParaRPr lang="sr-Cyrl-CS" sz="1800" dirty="0" smtClean="0">
              <a:solidFill>
                <a:schemeClr val="tx1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sr-Cyrl-CS" sz="1800" dirty="0" smtClean="0">
                <a:solidFill>
                  <a:schemeClr val="tx1"/>
                </a:solidFill>
              </a:rPr>
              <a:t>осмишљава начин исправљања грешака у учењу, добијање што прецизније повратне информације о нивоу остварености исхода учења, као и</a:t>
            </a:r>
          </a:p>
          <a:p>
            <a:pPr algn="just">
              <a:lnSpc>
                <a:spcPct val="80000"/>
              </a:lnSpc>
            </a:pPr>
            <a:r>
              <a:rPr lang="sr-Cyrl-CS" sz="1800" dirty="0" smtClean="0">
                <a:solidFill>
                  <a:schemeClr val="tx1"/>
                </a:solidFill>
              </a:rPr>
              <a:t>начин вредновања остварености исхода учења.</a:t>
            </a:r>
            <a:endParaRPr lang="en-US" sz="1800" dirty="0" smtClean="0">
              <a:solidFill>
                <a:schemeClr val="tx1"/>
              </a:solidFill>
            </a:endParaRPr>
          </a:p>
        </p:txBody>
      </p:sp>
      <p:pic>
        <p:nvPicPr>
          <p:cNvPr id="17410" name="Picture 2" descr="F:\SAVJETOVANJA\2, 5 savjetovanje\materijal\najbolji-djac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2643182"/>
            <a:ext cx="2573663" cy="1714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215502" cy="1428736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sr-Cyrl-CS" dirty="0" smtClean="0">
                <a:solidFill>
                  <a:srgbClr val="FF0000"/>
                </a:solidFill>
              </a:rPr>
              <a:t/>
            </a:r>
            <a:br>
              <a:rPr lang="sr-Cyrl-CS" dirty="0" smtClean="0">
                <a:solidFill>
                  <a:srgbClr val="FF0000"/>
                </a:solidFill>
              </a:rPr>
            </a:br>
            <a:r>
              <a:rPr lang="sr-Cyrl-CS" sz="3200" dirty="0" smtClean="0">
                <a:solidFill>
                  <a:srgbClr val="FF0000"/>
                </a:solidFill>
              </a:rPr>
              <a:t>НАЧИН ДЕФИНИСАЊА </a:t>
            </a:r>
            <a:br>
              <a:rPr lang="sr-Cyrl-CS" sz="3200" dirty="0" smtClean="0">
                <a:solidFill>
                  <a:srgbClr val="FF0000"/>
                </a:solidFill>
              </a:rPr>
            </a:br>
            <a:r>
              <a:rPr lang="sr-Cyrl-CS" sz="3200" dirty="0" smtClean="0">
                <a:solidFill>
                  <a:srgbClr val="FF0000"/>
                </a:solidFill>
              </a:rPr>
              <a:t>ЦИЉА, ЗАДАТАКА И ИСХОДА УЧЕЊА</a:t>
            </a:r>
            <a:r>
              <a:rPr lang="sr-Cyrl-CS" dirty="0" smtClean="0">
                <a:solidFill>
                  <a:srgbClr val="FF0000"/>
                </a:solidFill>
              </a:rPr>
              <a:t/>
            </a:r>
            <a:br>
              <a:rPr lang="sr-Cyrl-CS" dirty="0" smtClean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928802"/>
            <a:ext cx="8643998" cy="3505200"/>
          </a:xfrm>
        </p:spPr>
        <p:txBody>
          <a:bodyPr/>
          <a:lstStyle/>
          <a:p>
            <a:pPr algn="just"/>
            <a:r>
              <a:rPr lang="sr-Cyrl-RS" sz="2400" dirty="0" smtClean="0">
                <a:solidFill>
                  <a:schemeClr val="bg1"/>
                </a:solidFill>
              </a:rPr>
              <a:t>Један од узрока слабог успјеха ученика у учењу  је непрецизно дефинисање циља, задатака и исхода учења.</a:t>
            </a:r>
          </a:p>
          <a:p>
            <a:pPr algn="just"/>
            <a:endParaRPr lang="sr-Cyrl-RS" sz="2400" dirty="0" smtClean="0">
              <a:solidFill>
                <a:schemeClr val="bg1"/>
              </a:solidFill>
            </a:endParaRPr>
          </a:p>
          <a:p>
            <a:pPr algn="just"/>
            <a:r>
              <a:rPr lang="sr-Cyrl-RS" sz="2400" dirty="0" smtClean="0">
                <a:solidFill>
                  <a:schemeClr val="bg1"/>
                </a:solidFill>
              </a:rPr>
              <a:t>Циљ, задаци и исходи учења углавном се дефинишу поопштено и нејасно притом се не придржавајући истих који су дати у  НПП-а, као ни </a:t>
            </a:r>
            <a:r>
              <a:rPr lang="sr-Cyrl-RS" sz="2400" dirty="0" smtClean="0">
                <a:solidFill>
                  <a:srgbClr val="FF0000"/>
                </a:solidFill>
              </a:rPr>
              <a:t>Блумове таксономије</a:t>
            </a:r>
            <a:r>
              <a:rPr lang="sr-Cyrl-RS" sz="2400" dirty="0" smtClean="0">
                <a:solidFill>
                  <a:schemeClr val="bg1"/>
                </a:solidFill>
              </a:rPr>
              <a:t>.</a:t>
            </a:r>
          </a:p>
          <a:p>
            <a:pPr algn="just">
              <a:buNone/>
            </a:pPr>
            <a:endParaRPr lang="sr-Cyrl-RS" sz="2400" dirty="0" smtClean="0">
              <a:solidFill>
                <a:schemeClr val="bg1"/>
              </a:solidFill>
            </a:endParaRPr>
          </a:p>
          <a:p>
            <a:pPr algn="just">
              <a:buNone/>
            </a:pPr>
            <a:r>
              <a:rPr lang="sr-Cyrl-RS" sz="2400" dirty="0" smtClean="0"/>
              <a:t>Дакле, наставник има веома важан и нимало лак задатака да опште циљеве, задатке и исходе учења разради и на основу њих изведе свакодневене – оперативне и за конкретан наставни час каратктеристичне циљеве, задатке и исходе учења.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rganization Chart 60"/>
          <p:cNvGrpSpPr>
            <a:grpSpLocks noChangeAspect="1"/>
          </p:cNvGrpSpPr>
          <p:nvPr/>
        </p:nvGrpSpPr>
        <p:grpSpPr bwMode="auto">
          <a:xfrm>
            <a:off x="954" y="0"/>
            <a:ext cx="9143046" cy="5856164"/>
            <a:chOff x="127" y="292"/>
            <a:chExt cx="3142" cy="1654"/>
          </a:xfrm>
        </p:grpSpPr>
        <p:cxnSp>
          <p:nvCxnSpPr>
            <p:cNvPr id="14370" name="_s2052"/>
            <p:cNvCxnSpPr>
              <a:cxnSpLocks noChangeShapeType="1"/>
            </p:cNvCxnSpPr>
            <p:nvPr/>
          </p:nvCxnSpPr>
          <p:spPr bwMode="auto">
            <a:xfrm rot="5400000" flipH="1">
              <a:off x="2006" y="601"/>
              <a:ext cx="294" cy="1008"/>
            </a:xfrm>
            <a:prstGeom prst="bentConnector3">
              <a:avLst>
                <a:gd name="adj1" fmla="val 68634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4371" name="_s2053"/>
            <p:cNvCxnSpPr>
              <a:cxnSpLocks noChangeShapeType="1"/>
            </p:cNvCxnSpPr>
            <p:nvPr/>
          </p:nvCxnSpPr>
          <p:spPr bwMode="auto">
            <a:xfrm rot="5400000" flipH="1" flipV="1">
              <a:off x="1420" y="911"/>
              <a:ext cx="532" cy="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4372" name="_s2054"/>
            <p:cNvCxnSpPr>
              <a:cxnSpLocks noChangeShapeType="1"/>
            </p:cNvCxnSpPr>
            <p:nvPr/>
          </p:nvCxnSpPr>
          <p:spPr bwMode="auto">
            <a:xfrm rot="16200000">
              <a:off x="1048" y="601"/>
              <a:ext cx="294" cy="1008"/>
            </a:xfrm>
            <a:prstGeom prst="bentConnector3">
              <a:avLst>
                <a:gd name="adj1" fmla="val 6953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5397" name="_s2055"/>
            <p:cNvSpPr>
              <a:spLocks noChangeArrowheads="1"/>
            </p:cNvSpPr>
            <p:nvPr/>
          </p:nvSpPr>
          <p:spPr bwMode="auto">
            <a:xfrm>
              <a:off x="127" y="292"/>
              <a:ext cx="3142" cy="706"/>
            </a:xfrm>
            <a:prstGeom prst="roundRect">
              <a:avLst>
                <a:gd name="adj" fmla="val 9801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sr-Cyrl-RS" sz="2200" dirty="0" smtClean="0">
                  <a:solidFill>
                    <a:srgbClr val="FF0000"/>
                  </a:solidFill>
                  <a:cs typeface="Arial" charset="0"/>
                </a:rPr>
                <a:t>БЛУМОВА ТАКСОНОМИЈА</a:t>
              </a:r>
            </a:p>
            <a:p>
              <a:pPr algn="ctr">
                <a:defRPr/>
              </a:pPr>
              <a:endParaRPr lang="sr-Cyrl-RS" sz="2200" dirty="0" smtClean="0">
                <a:cs typeface="Arial" charset="0"/>
              </a:endParaRPr>
            </a:p>
            <a:p>
              <a:pPr algn="ctr">
                <a:defRPr/>
              </a:pPr>
              <a:endParaRPr lang="sr-Cyrl-RS" sz="2200" dirty="0" smtClean="0">
                <a:cs typeface="Arial" charset="0"/>
              </a:endParaRPr>
            </a:p>
            <a:p>
              <a:pPr algn="ctr">
                <a:defRPr/>
              </a:pPr>
              <a:r>
                <a:rPr lang="sr-Cyrl-RS" sz="2200" dirty="0" smtClean="0">
                  <a:cs typeface="Arial" charset="0"/>
                </a:rPr>
                <a:t> </a:t>
              </a:r>
              <a:endParaRPr lang="hr-HR" sz="2200" dirty="0">
                <a:cs typeface="Arial" charset="0"/>
              </a:endParaRPr>
            </a:p>
          </p:txBody>
        </p:sp>
        <p:sp>
          <p:nvSpPr>
            <p:cNvPr id="15398" name="_s2056"/>
            <p:cNvSpPr>
              <a:spLocks noChangeArrowheads="1"/>
            </p:cNvSpPr>
            <p:nvPr/>
          </p:nvSpPr>
          <p:spPr bwMode="auto">
            <a:xfrm>
              <a:off x="397" y="1119"/>
              <a:ext cx="699" cy="801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defRPr/>
              </a:pPr>
              <a:r>
                <a:rPr lang="sr-Cyrl-CS" sz="1800" b="1" dirty="0">
                  <a:solidFill>
                    <a:srgbClr val="0070C0"/>
                  </a:solidFill>
                  <a:cs typeface="Arial" charset="0"/>
                </a:rPr>
                <a:t>Когнитивно </a:t>
              </a:r>
              <a:endParaRPr lang="sr-Cyrl-CS" sz="1800" b="1" dirty="0" smtClean="0">
                <a:solidFill>
                  <a:srgbClr val="0070C0"/>
                </a:solidFill>
                <a:cs typeface="Arial" charset="0"/>
              </a:endParaRPr>
            </a:p>
            <a:p>
              <a:pPr algn="ctr">
                <a:defRPr/>
              </a:pPr>
              <a:r>
                <a:rPr lang="sr-Cyrl-CS" sz="1800" b="1" dirty="0" smtClean="0">
                  <a:solidFill>
                    <a:srgbClr val="0070C0"/>
                  </a:solidFill>
                  <a:cs typeface="Arial" charset="0"/>
                </a:rPr>
                <a:t>подручје</a:t>
              </a:r>
              <a:endParaRPr lang="sr-Latn-RS" sz="1800" b="1" dirty="0" smtClean="0">
                <a:solidFill>
                  <a:srgbClr val="0070C0"/>
                </a:solidFill>
                <a:cs typeface="Arial" charset="0"/>
              </a:endParaRPr>
            </a:p>
            <a:p>
              <a:pPr>
                <a:defRPr/>
              </a:pPr>
              <a:endParaRPr lang="sr-Cyrl-CS" sz="1800" dirty="0">
                <a:solidFill>
                  <a:srgbClr val="0070C0"/>
                </a:solidFill>
                <a:cs typeface="Arial" charset="0"/>
              </a:endParaRPr>
            </a:p>
            <a:p>
              <a:pPr algn="ctr">
                <a:defRPr/>
              </a:pPr>
              <a:r>
                <a:rPr lang="sr-Cyrl-CS" sz="1600" b="1" dirty="0" smtClean="0">
                  <a:cs typeface="Arial" charset="0"/>
                </a:rPr>
                <a:t>(знање</a:t>
              </a:r>
              <a:r>
                <a:rPr lang="sr-Cyrl-CS" sz="1600" b="1" dirty="0">
                  <a:cs typeface="Arial" charset="0"/>
                </a:rPr>
                <a:t>,</a:t>
              </a:r>
            </a:p>
            <a:p>
              <a:pPr algn="ctr">
                <a:defRPr/>
              </a:pPr>
              <a:r>
                <a:rPr lang="sr-Cyrl-CS" sz="1600" b="1" dirty="0">
                  <a:cs typeface="Arial" charset="0"/>
                </a:rPr>
                <a:t> </a:t>
              </a:r>
              <a:r>
                <a:rPr lang="sr-Cyrl-CS" sz="1600" b="1" dirty="0" smtClean="0">
                  <a:cs typeface="Arial" charset="0"/>
                </a:rPr>
                <a:t>разумијевање</a:t>
              </a:r>
              <a:endParaRPr lang="sr-Cyrl-CS" sz="1600" b="1" dirty="0">
                <a:cs typeface="Arial" charset="0"/>
              </a:endParaRPr>
            </a:p>
            <a:p>
              <a:pPr algn="ctr">
                <a:defRPr/>
              </a:pPr>
              <a:r>
                <a:rPr lang="sr-Cyrl-CS" sz="1600" b="1" dirty="0">
                  <a:cs typeface="Arial" charset="0"/>
                </a:rPr>
                <a:t> примјена,</a:t>
              </a:r>
            </a:p>
            <a:p>
              <a:pPr algn="ctr">
                <a:defRPr/>
              </a:pPr>
              <a:r>
                <a:rPr lang="sr-Cyrl-CS" sz="1600" b="1" dirty="0">
                  <a:cs typeface="Arial" charset="0"/>
                </a:rPr>
                <a:t> анализа,</a:t>
              </a:r>
            </a:p>
            <a:p>
              <a:pPr algn="ctr">
                <a:defRPr/>
              </a:pPr>
              <a:r>
                <a:rPr lang="sr-Cyrl-CS" sz="1600" b="1" dirty="0">
                  <a:cs typeface="Arial" charset="0"/>
                </a:rPr>
                <a:t> синтеза,</a:t>
              </a:r>
            </a:p>
            <a:p>
              <a:pPr algn="ctr">
                <a:defRPr/>
              </a:pPr>
              <a:r>
                <a:rPr lang="sr-Cyrl-CS" sz="1600" b="1" dirty="0">
                  <a:cs typeface="Arial" charset="0"/>
                </a:rPr>
                <a:t> </a:t>
              </a:r>
              <a:r>
                <a:rPr lang="sr-Cyrl-CS" sz="1600" b="1" dirty="0" smtClean="0">
                  <a:cs typeface="Arial" charset="0"/>
                </a:rPr>
                <a:t>вредновање)</a:t>
              </a:r>
              <a:endParaRPr lang="sr-Cyrl-CS" sz="1600" b="1" dirty="0">
                <a:cs typeface="Arial" charset="0"/>
              </a:endParaRPr>
            </a:p>
          </p:txBody>
        </p:sp>
        <p:sp>
          <p:nvSpPr>
            <p:cNvPr id="15399" name="_s2057"/>
            <p:cNvSpPr>
              <a:spLocks noChangeArrowheads="1"/>
            </p:cNvSpPr>
            <p:nvPr/>
          </p:nvSpPr>
          <p:spPr bwMode="auto">
            <a:xfrm>
              <a:off x="1084" y="1180"/>
              <a:ext cx="1203" cy="68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>
                <a:defRPr/>
              </a:pPr>
              <a:endParaRPr lang="sr-Latn-CS" sz="1800" b="1" dirty="0">
                <a:solidFill>
                  <a:srgbClr val="FF0000"/>
                </a:solidFill>
                <a:cs typeface="Arial" charset="0"/>
              </a:endParaRPr>
            </a:p>
            <a:p>
              <a:pPr>
                <a:defRPr/>
              </a:pPr>
              <a:endParaRPr lang="sr-Latn-CS" sz="1800" b="1" dirty="0">
                <a:solidFill>
                  <a:srgbClr val="FF0000"/>
                </a:solidFill>
                <a:cs typeface="Arial" charset="0"/>
              </a:endParaRPr>
            </a:p>
            <a:p>
              <a:pPr>
                <a:defRPr/>
              </a:pPr>
              <a:endParaRPr lang="sr-Latn-CS" sz="1800" b="1" dirty="0">
                <a:solidFill>
                  <a:srgbClr val="00B0F0"/>
                </a:solidFill>
                <a:cs typeface="Arial" charset="0"/>
              </a:endParaRPr>
            </a:p>
            <a:p>
              <a:pPr algn="ctr">
                <a:defRPr/>
              </a:pPr>
              <a:r>
                <a:rPr lang="sr-Cyrl-CS" sz="1800" b="1" dirty="0" smtClean="0">
                  <a:solidFill>
                    <a:srgbClr val="0070C0"/>
                  </a:solidFill>
                  <a:cs typeface="Arial" charset="0"/>
                </a:rPr>
                <a:t>Афективно/кoнативно/васпитно</a:t>
              </a:r>
            </a:p>
            <a:p>
              <a:pPr algn="ctr">
                <a:defRPr/>
              </a:pPr>
              <a:r>
                <a:rPr lang="sr-Cyrl-CS" sz="1800" b="1" dirty="0" smtClean="0">
                  <a:solidFill>
                    <a:srgbClr val="0070C0"/>
                  </a:solidFill>
                  <a:cs typeface="Arial" charset="0"/>
                </a:rPr>
                <a:t> пoдручје</a:t>
              </a:r>
              <a:endParaRPr lang="sr-Latn-RS" sz="1800" b="1" dirty="0" smtClean="0">
                <a:solidFill>
                  <a:srgbClr val="0070C0"/>
                </a:solidFill>
                <a:cs typeface="Arial" charset="0"/>
              </a:endParaRPr>
            </a:p>
            <a:p>
              <a:pPr algn="ctr">
                <a:defRPr/>
              </a:pPr>
              <a:endParaRPr lang="sr-Cyrl-CS" sz="1800" dirty="0">
                <a:solidFill>
                  <a:srgbClr val="0070C0"/>
                </a:solidFill>
                <a:cs typeface="Arial" charset="0"/>
              </a:endParaRPr>
            </a:p>
            <a:p>
              <a:pPr algn="ctr">
                <a:defRPr/>
              </a:pPr>
              <a:r>
                <a:rPr lang="sr-Cyrl-CS" sz="1600" dirty="0">
                  <a:cs typeface="Arial" charset="0"/>
                </a:rPr>
                <a:t>(</a:t>
              </a:r>
              <a:r>
                <a:rPr lang="sr-Cyrl-CS" sz="1600" b="1" dirty="0">
                  <a:cs typeface="Arial" charset="0"/>
                </a:rPr>
                <a:t>примање, </a:t>
              </a:r>
              <a:endParaRPr lang="sr-Cyrl-CS" sz="1600" b="1" dirty="0" smtClean="0">
                <a:cs typeface="Arial" charset="0"/>
              </a:endParaRPr>
            </a:p>
            <a:p>
              <a:pPr algn="ctr">
                <a:defRPr/>
              </a:pPr>
              <a:r>
                <a:rPr lang="sr-Cyrl-CS" sz="1600" b="1" dirty="0" smtClean="0">
                  <a:cs typeface="Arial" charset="0"/>
                </a:rPr>
                <a:t>реаговање</a:t>
              </a:r>
              <a:r>
                <a:rPr lang="sr-Cyrl-CS" sz="1600" b="1" dirty="0">
                  <a:cs typeface="Arial" charset="0"/>
                </a:rPr>
                <a:t>,</a:t>
              </a:r>
            </a:p>
            <a:p>
              <a:pPr algn="ctr">
                <a:defRPr/>
              </a:pPr>
              <a:r>
                <a:rPr lang="sr-Cyrl-CS" sz="1600" b="1" dirty="0">
                  <a:cs typeface="Arial" charset="0"/>
                </a:rPr>
                <a:t> заузимање ставa, </a:t>
              </a:r>
            </a:p>
            <a:p>
              <a:pPr algn="ctr">
                <a:defRPr/>
              </a:pPr>
              <a:r>
                <a:rPr lang="sr-Cyrl-CS" sz="1600" b="1" dirty="0">
                  <a:cs typeface="Arial" charset="0"/>
                </a:rPr>
                <a:t>систематизација,</a:t>
              </a:r>
            </a:p>
            <a:p>
              <a:pPr algn="ctr">
                <a:defRPr/>
              </a:pPr>
              <a:r>
                <a:rPr lang="sr-Cyrl-CS" sz="1600" b="1" dirty="0">
                  <a:cs typeface="Arial" charset="0"/>
                </a:rPr>
                <a:t> карaктеризовање)</a:t>
              </a:r>
            </a:p>
            <a:p>
              <a:pPr>
                <a:defRPr/>
              </a:pPr>
              <a:endParaRPr lang="sr-Cyrl-CS" sz="1600" b="1" dirty="0">
                <a:cs typeface="Arial" charset="0"/>
              </a:endParaRPr>
            </a:p>
            <a:p>
              <a:pPr>
                <a:defRPr/>
              </a:pPr>
              <a:endParaRPr lang="sr-Latn-CS" sz="1600" dirty="0">
                <a:cs typeface="Arial" charset="0"/>
              </a:endParaRPr>
            </a:p>
            <a:p>
              <a:pPr>
                <a:defRPr/>
              </a:pPr>
              <a:endParaRPr lang="sr-Latn-CS" sz="1200" dirty="0">
                <a:cs typeface="Arial" charset="0"/>
              </a:endParaRPr>
            </a:p>
            <a:p>
              <a:pPr>
                <a:defRPr/>
              </a:pPr>
              <a:endParaRPr lang="hr-HR" sz="1200" dirty="0">
                <a:cs typeface="Arial" charset="0"/>
              </a:endParaRPr>
            </a:p>
          </p:txBody>
        </p:sp>
        <p:sp>
          <p:nvSpPr>
            <p:cNvPr id="15400" name="_s2058"/>
            <p:cNvSpPr>
              <a:spLocks noChangeArrowheads="1"/>
            </p:cNvSpPr>
            <p:nvPr/>
          </p:nvSpPr>
          <p:spPr bwMode="auto">
            <a:xfrm>
              <a:off x="2287" y="1099"/>
              <a:ext cx="761" cy="847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>
                <a:defRPr/>
              </a:pPr>
              <a:endParaRPr lang="sr-Latn-CS" sz="1800" b="1" dirty="0">
                <a:solidFill>
                  <a:srgbClr val="FF0000"/>
                </a:solidFill>
                <a:cs typeface="Arial" charset="0"/>
              </a:endParaRPr>
            </a:p>
            <a:p>
              <a:pPr>
                <a:defRPr/>
              </a:pPr>
              <a:endParaRPr lang="sr-Latn-CS" sz="1800" b="1" dirty="0">
                <a:solidFill>
                  <a:srgbClr val="FF0000"/>
                </a:solidFill>
                <a:cs typeface="Arial" charset="0"/>
              </a:endParaRPr>
            </a:p>
            <a:p>
              <a:pPr>
                <a:defRPr/>
              </a:pPr>
              <a:endParaRPr lang="sr-Latn-CS" sz="1800" b="1" dirty="0">
                <a:solidFill>
                  <a:srgbClr val="FF0000"/>
                </a:solidFill>
                <a:cs typeface="Arial" charset="0"/>
              </a:endParaRPr>
            </a:p>
            <a:p>
              <a:pPr algn="ctr">
                <a:defRPr/>
              </a:pPr>
              <a:r>
                <a:rPr lang="sr-Cyrl-CS" sz="1800" b="1" dirty="0">
                  <a:solidFill>
                    <a:srgbClr val="0070C0"/>
                  </a:solidFill>
                  <a:cs typeface="Arial" charset="0"/>
                </a:rPr>
                <a:t>Психомoторно </a:t>
              </a:r>
            </a:p>
            <a:p>
              <a:pPr algn="ctr">
                <a:defRPr/>
              </a:pPr>
              <a:r>
                <a:rPr lang="sr-Cyrl-RS" sz="1800" b="1" dirty="0" smtClean="0">
                  <a:solidFill>
                    <a:srgbClr val="0070C0"/>
                  </a:solidFill>
                  <a:cs typeface="Arial" charset="0"/>
                </a:rPr>
                <a:t>п</a:t>
              </a:r>
              <a:r>
                <a:rPr lang="sr-Cyrl-CS" sz="1800" b="1" dirty="0" smtClean="0">
                  <a:solidFill>
                    <a:srgbClr val="0070C0"/>
                  </a:solidFill>
                  <a:cs typeface="Arial" charset="0"/>
                </a:rPr>
                <a:t>одручје</a:t>
              </a:r>
              <a:endParaRPr lang="sr-Latn-RS" sz="1800" b="1" dirty="0" smtClean="0">
                <a:solidFill>
                  <a:srgbClr val="0070C0"/>
                </a:solidFill>
                <a:cs typeface="Arial" charset="0"/>
              </a:endParaRPr>
            </a:p>
            <a:p>
              <a:pPr algn="ctr">
                <a:defRPr/>
              </a:pPr>
              <a:endParaRPr lang="sr-Cyrl-CS" sz="1800" dirty="0">
                <a:solidFill>
                  <a:srgbClr val="0070C0"/>
                </a:solidFill>
                <a:cs typeface="Arial" charset="0"/>
              </a:endParaRPr>
            </a:p>
            <a:p>
              <a:pPr algn="ctr">
                <a:defRPr/>
              </a:pPr>
              <a:r>
                <a:rPr lang="sr-Cyrl-CS" sz="1600" b="1" dirty="0">
                  <a:cs typeface="Arial" charset="0"/>
                </a:rPr>
                <a:t>(им</a:t>
              </a:r>
              <a:r>
                <a:rPr lang="sr-Cyrl-BA" sz="1600" b="1" dirty="0">
                  <a:cs typeface="Arial" charset="0"/>
                </a:rPr>
                <a:t>и</a:t>
              </a:r>
              <a:r>
                <a:rPr lang="sr-Cyrl-CS" sz="1600" b="1" dirty="0">
                  <a:cs typeface="Arial" charset="0"/>
                </a:rPr>
                <a:t>тација, </a:t>
              </a:r>
              <a:endParaRPr lang="sr-Cyrl-CS" sz="1600" b="1" dirty="0" smtClean="0">
                <a:cs typeface="Arial" charset="0"/>
              </a:endParaRPr>
            </a:p>
            <a:p>
              <a:pPr algn="ctr">
                <a:defRPr/>
              </a:pPr>
              <a:r>
                <a:rPr lang="sr-Cyrl-CS" sz="1600" b="1" dirty="0" smtClean="0">
                  <a:cs typeface="Arial" charset="0"/>
                </a:rPr>
                <a:t>манипулација</a:t>
              </a:r>
              <a:r>
                <a:rPr lang="sr-Cyrl-CS" sz="1600" b="1" dirty="0">
                  <a:cs typeface="Arial" charset="0"/>
                </a:rPr>
                <a:t>,</a:t>
              </a:r>
            </a:p>
            <a:p>
              <a:pPr algn="ctr">
                <a:defRPr/>
              </a:pPr>
              <a:r>
                <a:rPr lang="sr-Cyrl-CS" sz="1600" b="1" dirty="0">
                  <a:cs typeface="Arial" charset="0"/>
                </a:rPr>
                <a:t> прецизирање, </a:t>
              </a:r>
            </a:p>
            <a:p>
              <a:pPr algn="ctr">
                <a:defRPr/>
              </a:pPr>
              <a:r>
                <a:rPr lang="sr-Cyrl-CS" sz="1600" b="1" dirty="0" smtClean="0">
                  <a:cs typeface="Arial" charset="0"/>
                </a:rPr>
                <a:t>анaлиза, </a:t>
              </a:r>
            </a:p>
            <a:p>
              <a:pPr algn="ctr">
                <a:defRPr/>
              </a:pPr>
              <a:r>
                <a:rPr lang="sr-Cyrl-CS" sz="1600" b="1" dirty="0" smtClean="0">
                  <a:cs typeface="Arial" charset="0"/>
                </a:rPr>
                <a:t>синтеза</a:t>
              </a:r>
              <a:r>
                <a:rPr lang="sr-Cyrl-CS" sz="1600" b="1" dirty="0">
                  <a:cs typeface="Arial" charset="0"/>
                </a:rPr>
                <a:t>, </a:t>
              </a:r>
            </a:p>
            <a:p>
              <a:pPr algn="ctr">
                <a:defRPr/>
              </a:pPr>
              <a:r>
                <a:rPr lang="sr-Cyrl-CS" sz="1600" b="1" dirty="0">
                  <a:cs typeface="Arial" charset="0"/>
                </a:rPr>
                <a:t>натурализација)</a:t>
              </a:r>
            </a:p>
            <a:p>
              <a:pPr>
                <a:defRPr/>
              </a:pPr>
              <a:endParaRPr lang="sr-Cyrl-CS" sz="1600" b="1" dirty="0">
                <a:cs typeface="Arial" charset="0"/>
              </a:endParaRPr>
            </a:p>
            <a:p>
              <a:pPr>
                <a:defRPr/>
              </a:pPr>
              <a:endParaRPr lang="sr-Latn-CS" sz="1600" b="1" dirty="0">
                <a:cs typeface="Arial" charset="0"/>
              </a:endParaRPr>
            </a:p>
            <a:p>
              <a:pPr>
                <a:defRPr/>
              </a:pPr>
              <a:endParaRPr lang="hr-HR" sz="1600" b="1" dirty="0">
                <a:cs typeface="Arial" charset="0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0" y="1000108"/>
            <a:ext cx="9144000" cy="235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dirty="0" smtClean="0"/>
              <a:t>има практичну вриједност и може помоћи наставнику у дефинисању циља, задатака и исхода учења као и у самом провјеравању нивоа оставрености истих.</a:t>
            </a:r>
          </a:p>
          <a:p>
            <a:endParaRPr lang="sr-Cyrl-RS" dirty="0" smtClean="0"/>
          </a:p>
          <a:p>
            <a:endParaRPr lang="sr-Cyrl-RS" dirty="0" smtClean="0"/>
          </a:p>
          <a:p>
            <a:endParaRPr lang="sr-Cyrl-R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285860"/>
            <a:ext cx="9144000" cy="1080120"/>
          </a:xfr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sr-Cyrl-RS" sz="2200" dirty="0" smtClean="0">
                <a:solidFill>
                  <a:srgbClr val="0070C0"/>
                </a:solidFill>
              </a:rPr>
              <a:t>Листа  глагола  који се могу користити </a:t>
            </a:r>
            <a:r>
              <a:rPr lang="en-US" sz="2200" dirty="0" smtClean="0">
                <a:solidFill>
                  <a:srgbClr val="0070C0"/>
                </a:solidFill>
              </a:rPr>
              <a:t/>
            </a:r>
            <a:br>
              <a:rPr lang="en-US" sz="2200" dirty="0" smtClean="0">
                <a:solidFill>
                  <a:srgbClr val="0070C0"/>
                </a:solidFill>
              </a:rPr>
            </a:br>
            <a:r>
              <a:rPr lang="sr-Cyrl-RS" sz="2200" dirty="0" smtClean="0">
                <a:solidFill>
                  <a:srgbClr val="0070C0"/>
                </a:solidFill>
              </a:rPr>
              <a:t>приликом дефинисања циља, задатака и исхода учења, </a:t>
            </a:r>
            <a:br>
              <a:rPr lang="sr-Cyrl-RS" sz="2200" dirty="0" smtClean="0">
                <a:solidFill>
                  <a:srgbClr val="0070C0"/>
                </a:solidFill>
              </a:rPr>
            </a:br>
            <a:r>
              <a:rPr lang="sr-Cyrl-RS" sz="2200" dirty="0" smtClean="0">
                <a:solidFill>
                  <a:srgbClr val="0070C0"/>
                </a:solidFill>
              </a:rPr>
              <a:t>као и при изради ЗОТ-а </a:t>
            </a:r>
            <a:endParaRPr lang="hr-HR" sz="2200" dirty="0" smtClean="0">
              <a:solidFill>
                <a:srgbClr val="0070C0"/>
              </a:solidFill>
            </a:endParaRPr>
          </a:p>
        </p:txBody>
      </p:sp>
      <p:sp>
        <p:nvSpPr>
          <p:cNvPr id="15397" name="_s2055"/>
          <p:cNvSpPr>
            <a:spLocks noChangeArrowheads="1"/>
          </p:cNvSpPr>
          <p:nvPr/>
        </p:nvSpPr>
        <p:spPr bwMode="auto">
          <a:xfrm>
            <a:off x="-1054" y="0"/>
            <a:ext cx="9143046" cy="1285240"/>
          </a:xfrm>
          <a:prstGeom prst="roundRect">
            <a:avLst>
              <a:gd name="adj" fmla="val 9801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 anchor="ctr"/>
          <a:lstStyle/>
          <a:p>
            <a:pPr algn="ctr">
              <a:defRPr/>
            </a:pPr>
            <a:endParaRPr lang="sr-Latn-RS" sz="2200" dirty="0" smtClean="0">
              <a:cs typeface="Arial" charset="0"/>
            </a:endParaRPr>
          </a:p>
          <a:p>
            <a:pPr algn="ctr">
              <a:defRPr/>
            </a:pPr>
            <a:endParaRPr lang="sr-Latn-RS" sz="2200" dirty="0" smtClean="0">
              <a:cs typeface="Arial" charset="0"/>
            </a:endParaRPr>
          </a:p>
          <a:p>
            <a:pPr algn="ctr">
              <a:defRPr/>
            </a:pPr>
            <a:r>
              <a:rPr lang="en-US" sz="2200" dirty="0" smtClean="0">
                <a:cs typeface="Arial" charset="0"/>
              </a:rPr>
              <a:t>           </a:t>
            </a:r>
            <a:r>
              <a:rPr lang="sr-Cyrl-RS" sz="2200" dirty="0" smtClean="0">
                <a:cs typeface="Arial" charset="0"/>
              </a:rPr>
              <a:t>БЛУМОВА ТАКСОНОМИЈА</a:t>
            </a:r>
            <a:endParaRPr lang="sr-Latn-RS" sz="2200" dirty="0" smtClean="0">
              <a:cs typeface="Arial" charset="0"/>
            </a:endParaRPr>
          </a:p>
          <a:p>
            <a:pPr algn="ctr">
              <a:defRPr/>
            </a:pPr>
            <a:endParaRPr lang="sr-Cyrl-CS" sz="2000" b="1" dirty="0" smtClean="0">
              <a:solidFill>
                <a:srgbClr val="0070C0"/>
              </a:solidFill>
              <a:cs typeface="Arial" charset="0"/>
            </a:endParaRPr>
          </a:p>
          <a:p>
            <a:pPr algn="ctr">
              <a:defRPr/>
            </a:pPr>
            <a:r>
              <a:rPr lang="en-US" sz="2000" b="1" dirty="0" smtClean="0">
                <a:solidFill>
                  <a:srgbClr val="0070C0"/>
                </a:solidFill>
                <a:cs typeface="Arial" charset="0"/>
              </a:rPr>
              <a:t>        </a:t>
            </a:r>
            <a:r>
              <a:rPr lang="sr-Cyrl-CS" sz="2000" b="1" dirty="0" smtClean="0">
                <a:solidFill>
                  <a:srgbClr val="0070C0"/>
                </a:solidFill>
                <a:cs typeface="Arial" charset="0"/>
              </a:rPr>
              <a:t>Когнитивно подручје</a:t>
            </a:r>
            <a:endParaRPr lang="sr-Cyrl-CS" sz="2000" dirty="0" smtClean="0">
              <a:solidFill>
                <a:srgbClr val="0070C0"/>
              </a:solidFill>
              <a:cs typeface="Arial" charset="0"/>
            </a:endParaRPr>
          </a:p>
          <a:p>
            <a:pPr algn="ctr">
              <a:defRPr/>
            </a:pPr>
            <a:endParaRPr lang="sr-Latn-RS" sz="2200" dirty="0" smtClean="0">
              <a:cs typeface="Arial" charset="0"/>
            </a:endParaRPr>
          </a:p>
          <a:p>
            <a:pPr algn="ctr">
              <a:defRPr/>
            </a:pPr>
            <a:r>
              <a:rPr lang="sr-Cyrl-RS" sz="2200" dirty="0" smtClean="0">
                <a:cs typeface="Arial" charset="0"/>
              </a:rPr>
              <a:t> </a:t>
            </a:r>
            <a:endParaRPr lang="hr-HR" sz="2200" dirty="0">
              <a:cs typeface="Arial" charset="0"/>
            </a:endParaRPr>
          </a:p>
        </p:txBody>
      </p:sp>
      <p:graphicFrame>
        <p:nvGraphicFramePr>
          <p:cNvPr id="2103" name="Group 55"/>
          <p:cNvGraphicFramePr>
            <a:graphicFrameLocks noGrp="1"/>
          </p:cNvGraphicFramePr>
          <p:nvPr>
            <p:ph sz="half" idx="2"/>
          </p:nvPr>
        </p:nvGraphicFramePr>
        <p:xfrm>
          <a:off x="0" y="2420888"/>
          <a:ext cx="9144000" cy="4127415"/>
        </p:xfrm>
        <a:graphic>
          <a:graphicData uri="http://schemas.openxmlformats.org/drawingml/2006/table">
            <a:tbl>
              <a:tblPr/>
              <a:tblGrid>
                <a:gridCol w="1466797"/>
                <a:gridCol w="1676443"/>
                <a:gridCol w="1572239"/>
                <a:gridCol w="1213843"/>
                <a:gridCol w="1357322"/>
                <a:gridCol w="1857356"/>
              </a:tblGrid>
              <a:tr h="61712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r-H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ЗНАЊЕ</a:t>
                      </a:r>
                      <a:endParaRPr kumimoji="0" lang="hr-H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r-H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РАЗУМЈЕВАЊЕ</a:t>
                      </a:r>
                      <a:endParaRPr kumimoji="0" lang="hr-H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r-H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АНАЛИЗА</a:t>
                      </a:r>
                      <a:endParaRPr kumimoji="0" lang="hr-H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r-H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r-H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СИНТЕЗА</a:t>
                      </a:r>
                      <a:endParaRPr kumimoji="0" lang="hr-H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r-H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R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C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kumimoji="0" lang="hr-H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РЕДНОВАЊЕ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r-H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</a:rPr>
                        <a:t>ПРИМЈЕНА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641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Присјетити се</a:t>
                      </a:r>
                      <a:endParaRPr kumimoji="0" lang="hr-H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Схватити</a:t>
                      </a:r>
                      <a:endParaRPr kumimoji="0" lang="hr-H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Рашчланити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Сажимати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Просуђивати</a:t>
                      </a:r>
                      <a:endParaRPr kumimoji="0" lang="hr-H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Стварати</a:t>
                      </a:r>
                      <a:endParaRPr kumimoji="0" lang="hr-H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3F3"/>
                    </a:solidFill>
                  </a:tcPr>
                </a:tc>
              </a:tr>
              <a:tr h="306092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запамтити,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препознати,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именовати,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одредити,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набројити,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означити,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писати</a:t>
                      </a: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репродуковати,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...</a:t>
                      </a:r>
                      <a:endParaRPr kumimoji="0" lang="hr-H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објашњавати,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преобликовати,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предвидјети,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класифи</a:t>
                      </a:r>
                      <a:r>
                        <a:rPr kumimoji="0" lang="sr-Cyrl-B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кова</a:t>
                      </a: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изразити,</a:t>
                      </a:r>
                      <a:endParaRPr kumimoji="0" lang="sr-Cyrl-R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навести примјере</a:t>
                      </a: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</a:t>
                      </a:r>
                      <a:endParaRPr kumimoji="0" lang="hr-H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успоређивати,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разликовати,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рашчлањивати,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комент</a:t>
                      </a:r>
                      <a:r>
                        <a:rPr kumimoji="0" lang="sr-Cyrl-B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ариса</a:t>
                      </a: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закључити,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провјерити,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</a:t>
                      </a: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упротстављати</a:t>
                      </a: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...</a:t>
                      </a:r>
                      <a:endParaRPr kumimoji="0" lang="hr-H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ријешити,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закључити,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израдити,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показати,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изабрати,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извести,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спојити,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....</a:t>
                      </a:r>
                      <a:endParaRPr kumimoji="0" lang="hr-H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r-H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просудити,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процијени,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заступати,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</a:t>
                      </a:r>
                      <a:r>
                        <a:rPr kumimoji="0" lang="sr-Cyrl-B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кријепити</a:t>
                      </a: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вредновати,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забрати</a:t>
                      </a: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</a:t>
                      </a:r>
                      <a:endParaRPr kumimoji="0" lang="hr-H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примијенити,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комбин</a:t>
                      </a:r>
                      <a:r>
                        <a:rPr kumimoji="0" lang="sr-Cyrl-B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ова</a:t>
                      </a: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постављати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хипотезу,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реоргани</a:t>
                      </a:r>
                      <a:r>
                        <a:rPr kumimoji="0" lang="sr-Cyrl-B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зов</a:t>
                      </a: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повезати,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планирати,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ксперименти</a:t>
                      </a:r>
                      <a:r>
                        <a:rPr kumimoji="0" lang="sr-Cyrl-BA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kumimoji="0" lang="hr-H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ати</a:t>
                      </a: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r-Cyrl-R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</a:t>
                      </a:r>
                      <a:endParaRPr kumimoji="0" lang="hr-HR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endParaRPr lang="sr-Cyrl-RS" sz="2800" dirty="0" smtClean="0">
              <a:solidFill>
                <a:schemeClr val="tx1"/>
              </a:solidFill>
            </a:endParaRPr>
          </a:p>
          <a:p>
            <a:pPr algn="just">
              <a:buNone/>
            </a:pPr>
            <a:r>
              <a:rPr lang="sr-Cyrl-RS" sz="2800" dirty="0" smtClean="0">
                <a:solidFill>
                  <a:schemeClr val="tx1"/>
                </a:solidFill>
              </a:rPr>
              <a:t>               </a:t>
            </a:r>
            <a:r>
              <a:rPr lang="sr-Cyrl-RS" sz="2800" b="1" dirty="0" smtClean="0">
                <a:solidFill>
                  <a:schemeClr val="tx1"/>
                </a:solidFill>
              </a:rPr>
              <a:t>ЦИЉ, ЗАДАЦИ И ИСХОДИ УЧЕЊА </a:t>
            </a:r>
          </a:p>
          <a:p>
            <a:pPr algn="just">
              <a:buNone/>
            </a:pPr>
            <a:r>
              <a:rPr lang="sr-Cyrl-RS" sz="2800" dirty="0" smtClean="0">
                <a:solidFill>
                  <a:schemeClr val="tx1"/>
                </a:solidFill>
              </a:rPr>
              <a:t> морају бити формулисани тако да обавезују и наставника и ученика тј. да су у складу са </a:t>
            </a:r>
            <a:r>
              <a:rPr lang="sr-Cyrl-RS" sz="2800" dirty="0" smtClean="0">
                <a:solidFill>
                  <a:srgbClr val="FF0000"/>
                </a:solidFill>
              </a:rPr>
              <a:t>СМАРТ анализом</a:t>
            </a:r>
            <a:r>
              <a:rPr lang="sr-Cyrl-RS" sz="28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buNone/>
            </a:pPr>
            <a:endParaRPr lang="sr-Cyrl-RS" sz="2800" dirty="0" smtClean="0">
              <a:solidFill>
                <a:schemeClr val="tx1"/>
              </a:solidFill>
            </a:endParaRPr>
          </a:p>
          <a:p>
            <a:pPr algn="just">
              <a:buNone/>
            </a:pPr>
            <a:r>
              <a:rPr lang="sr-Cyrl-RS" sz="2800" dirty="0" smtClean="0">
                <a:solidFill>
                  <a:schemeClr val="tx1"/>
                </a:solidFill>
              </a:rPr>
              <a:t>Дакле да су:</a:t>
            </a:r>
          </a:p>
          <a:p>
            <a:r>
              <a:rPr lang="sr-Cyrl-RS" sz="2800" b="1" dirty="0" smtClean="0">
                <a:solidFill>
                  <a:schemeClr val="tx1"/>
                </a:solidFill>
              </a:rPr>
              <a:t>оставрљиви</a:t>
            </a:r>
            <a:r>
              <a:rPr lang="sr-Cyrl-RS" sz="2800" dirty="0" smtClean="0">
                <a:solidFill>
                  <a:schemeClr val="tx1"/>
                </a:solidFill>
              </a:rPr>
              <a:t> (</a:t>
            </a:r>
            <a:r>
              <a:rPr lang="sr-Cyrl-CS" sz="2800" dirty="0" smtClean="0">
                <a:solidFill>
                  <a:schemeClr val="tx1"/>
                </a:solidFill>
                <a:cs typeface="Times New Roman" pitchFamily="18" charset="0"/>
              </a:rPr>
              <a:t>реалистични - нису предимензионирани),</a:t>
            </a:r>
            <a:endParaRPr lang="sr-Cyrl-RS" sz="2800" dirty="0" smtClean="0">
              <a:solidFill>
                <a:schemeClr val="tx1"/>
              </a:solidFill>
            </a:endParaRPr>
          </a:p>
          <a:p>
            <a:r>
              <a:rPr lang="sr-Cyrl-RS" sz="2800" b="1" dirty="0" smtClean="0">
                <a:solidFill>
                  <a:schemeClr val="tx1"/>
                </a:solidFill>
              </a:rPr>
              <a:t>конкретни</a:t>
            </a:r>
            <a:r>
              <a:rPr lang="sr-Cyrl-RS" sz="2800" dirty="0" smtClean="0">
                <a:solidFill>
                  <a:schemeClr val="tx1"/>
                </a:solidFill>
              </a:rPr>
              <a:t> </a:t>
            </a:r>
            <a:r>
              <a:rPr lang="sr-Cyrl-CS" sz="2800" dirty="0" smtClean="0">
                <a:solidFill>
                  <a:schemeClr val="tx1"/>
                </a:solidFill>
                <a:cs typeface="Times New Roman" pitchFamily="18" charset="0"/>
              </a:rPr>
              <a:t> (сви знају прецизно шта ученик треба да усвоји),</a:t>
            </a:r>
          </a:p>
          <a:p>
            <a:r>
              <a:rPr lang="sr-Cyrl-CS" sz="2800" b="1" dirty="0" smtClean="0">
                <a:solidFill>
                  <a:schemeClr val="tx1"/>
                </a:solidFill>
                <a:cs typeface="Times New Roman" pitchFamily="18" charset="0"/>
              </a:rPr>
              <a:t>јасни</a:t>
            </a:r>
            <a:r>
              <a:rPr lang="sr-Cyrl-CS" sz="2800" dirty="0" smtClean="0">
                <a:solidFill>
                  <a:schemeClr val="tx1"/>
                </a:solidFill>
                <a:cs typeface="Times New Roman" pitchFamily="18" charset="0"/>
              </a:rPr>
              <a:t> (једноставно исказани и разумљиви), </a:t>
            </a:r>
          </a:p>
          <a:p>
            <a:r>
              <a:rPr lang="sr-Cyrl-CS" sz="2800" b="1" dirty="0" smtClean="0">
                <a:solidFill>
                  <a:schemeClr val="tx1"/>
                </a:solidFill>
                <a:cs typeface="Times New Roman" pitchFamily="18" charset="0"/>
              </a:rPr>
              <a:t>релевантни</a:t>
            </a:r>
            <a:r>
              <a:rPr lang="sr-Cyrl-CS" sz="2800" dirty="0" smtClean="0">
                <a:solidFill>
                  <a:schemeClr val="tx1"/>
                </a:solidFill>
                <a:cs typeface="Times New Roman" pitchFamily="18" charset="0"/>
              </a:rPr>
              <a:t> (неопходни),</a:t>
            </a:r>
          </a:p>
          <a:p>
            <a:r>
              <a:rPr lang="sr-Cyrl-CS" sz="280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sr-Cyrl-CS" sz="2800" b="1" dirty="0" smtClean="0">
                <a:solidFill>
                  <a:schemeClr val="tx1"/>
                </a:solidFill>
                <a:cs typeface="Times New Roman" pitchFamily="18" charset="0"/>
              </a:rPr>
              <a:t>мјерљиви</a:t>
            </a:r>
            <a:r>
              <a:rPr lang="sr-Cyrl-CS" sz="2800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l">
              <a:buFont typeface="Wingdings" pitchFamily="2" charset="2"/>
              <a:buChar char="q"/>
            </a:pPr>
            <a:r>
              <a:rPr lang="sr-Cyrl-RS" sz="2800" b="1" dirty="0" smtClean="0">
                <a:solidFill>
                  <a:schemeClr val="tx1"/>
                </a:solidFill>
              </a:rPr>
              <a:t>Уобичајене грешке у дефинисању циља, задатака и исхода учења:</a:t>
            </a:r>
            <a:r>
              <a:rPr lang="sr-Cyrl-RS" dirty="0" smtClean="0">
                <a:solidFill>
                  <a:schemeClr val="tx1"/>
                </a:solidFill>
              </a:rPr>
              <a:t/>
            </a:r>
            <a:br>
              <a:rPr lang="sr-Cyrl-RS" dirty="0" smtClean="0">
                <a:solidFill>
                  <a:schemeClr val="tx1"/>
                </a:solidFill>
              </a:rPr>
            </a:br>
            <a:r>
              <a:rPr lang="sr-Cyrl-RS" dirty="0" smtClean="0">
                <a:solidFill>
                  <a:schemeClr val="tx1"/>
                </a:solidFill>
              </a:rPr>
              <a:t>- </a:t>
            </a:r>
            <a:r>
              <a:rPr lang="sr-Cyrl-RS" sz="2400" dirty="0" smtClean="0">
                <a:solidFill>
                  <a:schemeClr val="tx1"/>
                </a:solidFill>
              </a:rPr>
              <a:t>Не дефинишу се већ само преписују поопштено. </a:t>
            </a:r>
            <a:br>
              <a:rPr lang="sr-Cyrl-RS" sz="2400" dirty="0" smtClean="0">
                <a:solidFill>
                  <a:schemeClr val="tx1"/>
                </a:solidFill>
              </a:rPr>
            </a:br>
            <a:r>
              <a:rPr lang="sr-Cyrl-RS" sz="2400" dirty="0" smtClean="0">
                <a:solidFill>
                  <a:schemeClr val="tx1"/>
                </a:solidFill>
              </a:rPr>
              <a:t/>
            </a:r>
            <a:br>
              <a:rPr lang="sr-Cyrl-RS" sz="2400" dirty="0" smtClean="0">
                <a:solidFill>
                  <a:schemeClr val="tx1"/>
                </a:solidFill>
              </a:rPr>
            </a:br>
            <a:r>
              <a:rPr lang="sr-Cyrl-RS" sz="2400" dirty="0" smtClean="0">
                <a:solidFill>
                  <a:schemeClr val="tx1"/>
                </a:solidFill>
              </a:rPr>
              <a:t>- Никако се не дефинишу.</a:t>
            </a:r>
            <a:br>
              <a:rPr lang="sr-Cyrl-RS" sz="2400" dirty="0" smtClean="0">
                <a:solidFill>
                  <a:schemeClr val="tx1"/>
                </a:solidFill>
              </a:rPr>
            </a:br>
            <a:r>
              <a:rPr lang="sr-Cyrl-RS" sz="2400" dirty="0" smtClean="0">
                <a:solidFill>
                  <a:schemeClr val="tx1"/>
                </a:solidFill>
              </a:rPr>
              <a:t/>
            </a:r>
            <a:br>
              <a:rPr lang="sr-Cyrl-RS" sz="2400" dirty="0" smtClean="0">
                <a:solidFill>
                  <a:schemeClr val="tx1"/>
                </a:solidFill>
              </a:rPr>
            </a:br>
            <a:r>
              <a:rPr lang="sr-Cyrl-RS" sz="2400" dirty="0" smtClean="0">
                <a:solidFill>
                  <a:schemeClr val="tx1"/>
                </a:solidFill>
              </a:rPr>
              <a:t>- </a:t>
            </a:r>
            <a:r>
              <a:rPr lang="sr-Cyrl-RS" sz="2400" b="1" dirty="0" smtClean="0">
                <a:solidFill>
                  <a:srgbClr val="FF0000"/>
                </a:solidFill>
              </a:rPr>
              <a:t>Погрешно се дефинишу.</a:t>
            </a:r>
            <a:br>
              <a:rPr lang="sr-Cyrl-RS" sz="2400" b="1" dirty="0" smtClean="0">
                <a:solidFill>
                  <a:srgbClr val="FF0000"/>
                </a:solidFill>
              </a:rPr>
            </a:br>
            <a:r>
              <a:rPr lang="sr-Cyrl-RS" sz="2400" dirty="0" smtClean="0">
                <a:solidFill>
                  <a:schemeClr val="tx1"/>
                </a:solidFill>
              </a:rPr>
              <a:t/>
            </a:r>
            <a:br>
              <a:rPr lang="sr-Cyrl-RS" sz="2400" dirty="0" smtClean="0">
                <a:solidFill>
                  <a:schemeClr val="tx1"/>
                </a:solidFill>
              </a:rPr>
            </a:br>
            <a:r>
              <a:rPr lang="sr-Cyrl-RS" sz="2400" dirty="0" smtClean="0">
                <a:solidFill>
                  <a:schemeClr val="tx1"/>
                </a:solidFill>
              </a:rPr>
              <a:t>- </a:t>
            </a:r>
            <a:r>
              <a:rPr lang="sr-Cyrl-RS" sz="2400" dirty="0" smtClean="0">
                <a:solidFill>
                  <a:srgbClr val="FF0000"/>
                </a:solidFill>
              </a:rPr>
              <a:t>Не разликују се циљеви, задаци и исходи учења (нема хијерархије у приступу).</a:t>
            </a:r>
            <a:r>
              <a:rPr lang="sr-Cyrl-RS" sz="2400" dirty="0" smtClean="0">
                <a:solidFill>
                  <a:schemeClr val="tx1"/>
                </a:solidFill>
              </a:rPr>
              <a:t/>
            </a:r>
            <a:br>
              <a:rPr lang="sr-Cyrl-RS" sz="2400" dirty="0" smtClean="0">
                <a:solidFill>
                  <a:schemeClr val="tx1"/>
                </a:solidFill>
              </a:rPr>
            </a:br>
            <a:r>
              <a:rPr lang="sr-Cyrl-RS" sz="2400" dirty="0" smtClean="0">
                <a:solidFill>
                  <a:schemeClr val="tx1"/>
                </a:solidFill>
              </a:rPr>
              <a:t/>
            </a:r>
            <a:br>
              <a:rPr lang="sr-Cyrl-RS" sz="2400" dirty="0" smtClean="0">
                <a:solidFill>
                  <a:schemeClr val="tx1"/>
                </a:solidFill>
              </a:rPr>
            </a:br>
            <a:r>
              <a:rPr lang="sr-Cyrl-RS" sz="2400" dirty="0" smtClean="0">
                <a:solidFill>
                  <a:schemeClr val="tx1"/>
                </a:solidFill>
              </a:rPr>
              <a:t>- Поопштено се дефинишу (нису разрађени и конкретизовани).</a:t>
            </a:r>
            <a:br>
              <a:rPr lang="sr-Cyrl-RS" sz="2400" dirty="0" smtClean="0">
                <a:solidFill>
                  <a:schemeClr val="tx1"/>
                </a:solidFill>
              </a:rPr>
            </a:br>
            <a:r>
              <a:rPr lang="sr-Cyrl-RS" sz="2400" dirty="0" smtClean="0">
                <a:solidFill>
                  <a:schemeClr val="tx1"/>
                </a:solidFill>
              </a:rPr>
              <a:t/>
            </a:r>
            <a:br>
              <a:rPr lang="sr-Cyrl-RS" sz="2400" dirty="0" smtClean="0">
                <a:solidFill>
                  <a:schemeClr val="tx1"/>
                </a:solidFill>
              </a:rPr>
            </a:br>
            <a:r>
              <a:rPr lang="sr-Cyrl-RS" sz="2400" dirty="0" smtClean="0">
                <a:solidFill>
                  <a:schemeClr val="tx1"/>
                </a:solidFill>
              </a:rPr>
              <a:t>- Преуско се дефинишу (не покривају цијелокупну наставну јединицу).</a:t>
            </a:r>
            <a:r>
              <a:rPr lang="sr-Cyrl-RS" sz="3200" dirty="0" smtClean="0">
                <a:solidFill>
                  <a:schemeClr val="tx1"/>
                </a:solidFill>
              </a:rPr>
              <a:t/>
            </a:r>
            <a:br>
              <a:rPr lang="sr-Cyrl-RS" sz="3200" dirty="0" smtClean="0">
                <a:solidFill>
                  <a:schemeClr val="tx1"/>
                </a:solidFill>
              </a:rPr>
            </a:b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18434" name="Picture 2" descr="C:\Users\s.vilotic\Desktop\2017\SAVJETOVANJA\2, 5 savjetovanje\materijal\800px_COLOURBOX186832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1071546"/>
            <a:ext cx="2786050" cy="26467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71480"/>
            <a:ext cx="9144000" cy="628652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sr-Cyrl-RS" sz="1800" b="1" dirty="0" smtClean="0">
                <a:solidFill>
                  <a:schemeClr val="tx1"/>
                </a:solidFill>
              </a:rPr>
              <a:t>ЦИЉ</a:t>
            </a:r>
            <a:r>
              <a:rPr lang="sr-Cyrl-RS" sz="1800" dirty="0" smtClean="0">
                <a:solidFill>
                  <a:schemeClr val="tx1"/>
                </a:solidFill>
              </a:rPr>
              <a:t> - дефинише тежње, намјере или опредјељења које треба остварити у процесу наставе, образовања или учења. </a:t>
            </a:r>
          </a:p>
          <a:p>
            <a:pPr>
              <a:buNone/>
            </a:pPr>
            <a:r>
              <a:rPr lang="sr-Cyrl-RS" sz="1800" dirty="0" smtClean="0">
                <a:solidFill>
                  <a:schemeClr val="tx1"/>
                </a:solidFill>
              </a:rPr>
              <a:t>То јесте оно што наставник чини како би ученици на крају процеса учења досегли исходе учења.</a:t>
            </a:r>
          </a:p>
          <a:p>
            <a:pPr>
              <a:buNone/>
            </a:pPr>
            <a:endParaRPr lang="sr-Cyrl-RS" sz="1800" dirty="0" smtClean="0">
              <a:solidFill>
                <a:schemeClr val="tx1"/>
              </a:solidFill>
            </a:endParaRPr>
          </a:p>
          <a:p>
            <a:r>
              <a:rPr lang="sr-Cyrl-RS" sz="1800" b="1" dirty="0" smtClean="0">
                <a:solidFill>
                  <a:schemeClr val="tx1"/>
                </a:solidFill>
              </a:rPr>
              <a:t>Општи циљ учења </a:t>
            </a:r>
            <a:r>
              <a:rPr lang="sr-Cyrl-RS" sz="1800" dirty="0" smtClean="0">
                <a:solidFill>
                  <a:schemeClr val="tx1"/>
                </a:solidFill>
              </a:rPr>
              <a:t>(често се назива и сврха учења) односи се на један образовни циклус. </a:t>
            </a:r>
          </a:p>
          <a:p>
            <a:pPr>
              <a:buNone/>
            </a:pPr>
            <a:r>
              <a:rPr lang="sr-Cyrl-RS" sz="1800" dirty="0" smtClean="0">
                <a:solidFill>
                  <a:schemeClr val="tx1"/>
                </a:solidFill>
              </a:rPr>
              <a:t>Упућују на садржај наставне материје и оно што се жели постићи конкретним процесом поучавања.</a:t>
            </a:r>
          </a:p>
          <a:p>
            <a:pPr>
              <a:buNone/>
            </a:pPr>
            <a:endParaRPr lang="sr-Cyrl-RS" sz="1800" dirty="0" smtClean="0">
              <a:solidFill>
                <a:schemeClr val="tx1"/>
              </a:solidFill>
            </a:endParaRPr>
          </a:p>
          <a:p>
            <a:r>
              <a:rPr lang="sr-Cyrl-RS" sz="1800" b="1" dirty="0" smtClean="0">
                <a:solidFill>
                  <a:schemeClr val="tx1"/>
                </a:solidFill>
              </a:rPr>
              <a:t>Специфични циљеви/задаци </a:t>
            </a:r>
            <a:r>
              <a:rPr lang="sr-Cyrl-RS" sz="1800" dirty="0" smtClean="0">
                <a:solidFill>
                  <a:schemeClr val="tx1"/>
                </a:solidFill>
              </a:rPr>
              <a:t>- односе се на један дио наставног процеса. </a:t>
            </a:r>
          </a:p>
          <a:p>
            <a:pPr>
              <a:buNone/>
            </a:pPr>
            <a:r>
              <a:rPr lang="sr-Cyrl-RS" sz="1800" dirty="0" smtClean="0">
                <a:solidFill>
                  <a:schemeClr val="tx1"/>
                </a:solidFill>
              </a:rPr>
              <a:t>Наставник дефинише шта жели постићи на једном часу.</a:t>
            </a:r>
          </a:p>
          <a:p>
            <a:pPr>
              <a:buNone/>
            </a:pPr>
            <a:endParaRPr lang="sr-Cyrl-RS" sz="1800" dirty="0" smtClean="0">
              <a:solidFill>
                <a:schemeClr val="tx1"/>
              </a:solidFill>
            </a:endParaRPr>
          </a:p>
          <a:p>
            <a:r>
              <a:rPr lang="sr-Cyrl-RS" sz="1800" b="1" dirty="0" smtClean="0">
                <a:solidFill>
                  <a:srgbClr val="FF0000"/>
                </a:solidFill>
              </a:rPr>
              <a:t>ИСХОДИ УЧЕЊА </a:t>
            </a:r>
            <a:r>
              <a:rPr lang="sr-Cyrl-RS" sz="1800" dirty="0" smtClean="0">
                <a:solidFill>
                  <a:schemeClr val="tx1"/>
                </a:solidFill>
              </a:rPr>
              <a:t>дифинишу оно што ученик </a:t>
            </a:r>
            <a:r>
              <a:rPr lang="sr-Cyrl-RS" sz="1800" dirty="0" smtClean="0">
                <a:solidFill>
                  <a:srgbClr val="FF0000"/>
                </a:solidFill>
              </a:rPr>
              <a:t>зна, разумије или може да уради након одређеног процеса учења.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3200" b="1" dirty="0" smtClean="0"/>
              <a:t>Појмовна разграничења </a:t>
            </a:r>
            <a:endParaRPr lang="en-US" sz="3200" b="1" dirty="0"/>
          </a:p>
        </p:txBody>
      </p:sp>
      <p:pic>
        <p:nvPicPr>
          <p:cNvPr id="16386" name="Picture 2" descr="C:\Users\s.vilotic\Desktop\2017\SAVJETOVANJA\2, 5 savjetovanje\materijal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5143512"/>
            <a:ext cx="2214578" cy="1607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 rot="3702895">
            <a:off x="3708646" y="5702014"/>
            <a:ext cx="7393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dirty="0" smtClean="0"/>
              <a:t>циљ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20493066">
            <a:off x="4177081" y="6029878"/>
            <a:ext cx="1151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/>
              <a:t>задатак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4071934" y="5000636"/>
            <a:ext cx="926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dirty="0" smtClean="0">
                <a:solidFill>
                  <a:srgbClr val="FF0000"/>
                </a:solidFill>
              </a:rPr>
              <a:t>исход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3015719">
            <a:off x="4430086" y="5601294"/>
            <a:ext cx="11780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sz="1800" dirty="0" smtClean="0"/>
              <a:t>активност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1" descr="C:\Users\s.vilotic\Desktop\2017\SAVJETOVANJA\2, 5 savjetovanje\materijal\20729544_1619436764743287_1361887922018386163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7929618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" y="357169"/>
          <a:ext cx="9143998" cy="64078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798"/>
                <a:gridCol w="6934200"/>
              </a:tblGrid>
              <a:tr h="362782">
                <a:tc gridSpan="2">
                  <a:txBody>
                    <a:bodyPr/>
                    <a:lstStyle/>
                    <a:p>
                      <a:pPr algn="ctr"/>
                      <a:r>
                        <a:rPr lang="sr-Cyrl-RS" dirty="0" smtClean="0">
                          <a:latin typeface="+mj-lt"/>
                        </a:rPr>
                        <a:t>ПИСАНА ПРИПРЕМА ЗА ЧАС - </a:t>
                      </a:r>
                      <a:r>
                        <a:rPr lang="sr-Cyrl-RS" sz="1800" b="1" dirty="0" smtClean="0"/>
                        <a:t>ПРИМЈЕР</a:t>
                      </a:r>
                      <a:endParaRPr lang="en-US" dirty="0">
                        <a:latin typeface="+mj-lt"/>
                      </a:endParaRPr>
                    </a:p>
                  </a:txBody>
                  <a:tcPr>
                    <a:solidFill>
                      <a:srgbClr val="C79AE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41855">
                <a:tc>
                  <a:txBody>
                    <a:bodyPr/>
                    <a:lstStyle/>
                    <a:p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ШКОЛА:</a:t>
                      </a:r>
                      <a:endParaRPr kumimoji="0"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+mn-lt"/>
                      </a:endParaRPr>
                    </a:p>
                  </a:txBody>
                  <a:tcPr/>
                </a:tc>
              </a:tr>
              <a:tr h="241855">
                <a:tc>
                  <a:txBody>
                    <a:bodyPr/>
                    <a:lstStyle/>
                    <a:p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НАСТАВНИК:</a:t>
                      </a:r>
                      <a:endParaRPr kumimoji="0"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+mn-lt"/>
                      </a:endParaRPr>
                    </a:p>
                  </a:txBody>
                  <a:tcPr/>
                </a:tc>
              </a:tr>
              <a:tr h="241855">
                <a:tc>
                  <a:txBody>
                    <a:bodyPr/>
                    <a:lstStyle/>
                    <a:p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РАЗРЕД: </a:t>
                      </a:r>
                      <a:endParaRPr kumimoji="0"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latin typeface="+mn-lt"/>
                        </a:rPr>
                        <a:t>V</a:t>
                      </a:r>
                      <a:endParaRPr lang="en-US" sz="1000" dirty="0">
                        <a:latin typeface="+mn-lt"/>
                      </a:endParaRPr>
                    </a:p>
                  </a:txBody>
                  <a:tcPr/>
                </a:tc>
              </a:tr>
              <a:tr h="241855">
                <a:tc>
                  <a:txBody>
                    <a:bodyPr/>
                    <a:lstStyle/>
                    <a:p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ДАТУМ и РЕДНИ</a:t>
                      </a:r>
                      <a:r>
                        <a:rPr kumimoji="0" lang="sr-Cyrl-CS" sz="1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БРОЈ ЧАСА</a:t>
                      </a:r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endParaRPr kumimoji="0"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+mn-lt"/>
                      </a:endParaRPr>
                    </a:p>
                  </a:txBody>
                  <a:tcPr/>
                </a:tc>
              </a:tr>
              <a:tr h="241855">
                <a:tc>
                  <a:txBody>
                    <a:bodyPr/>
                    <a:lstStyle/>
                    <a:p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ПРЕДМЕТ:</a:t>
                      </a:r>
                      <a:endParaRPr kumimoji="0"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Cyrl-BA" sz="1200" dirty="0">
                          <a:latin typeface="+mn-lt"/>
                          <a:ea typeface="Times New Roman"/>
                          <a:cs typeface="Times New Roman"/>
                        </a:rPr>
                        <a:t>Српски </a:t>
                      </a:r>
                      <a:r>
                        <a:rPr lang="bs-Cyrl-BA" sz="1200" dirty="0" smtClean="0">
                          <a:latin typeface="+mn-lt"/>
                          <a:ea typeface="Times New Roman"/>
                          <a:cs typeface="Times New Roman"/>
                        </a:rPr>
                        <a:t>језик</a:t>
                      </a:r>
                      <a:endParaRPr lang="en-US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1855">
                <a:tc>
                  <a:txBody>
                    <a:bodyPr/>
                    <a:lstStyle/>
                    <a:p>
                      <a:r>
                        <a:rPr kumimoji="0" lang="sr-Cyrl-R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НАСТАВНО ПОДРУЧЈЕ:</a:t>
                      </a:r>
                      <a:endParaRPr kumimoji="0"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Cyrl-BA" sz="1200" dirty="0">
                          <a:latin typeface="+mn-lt"/>
                          <a:ea typeface="Times New Roman"/>
                          <a:cs typeface="Times New Roman"/>
                        </a:rPr>
                        <a:t>Језичка </a:t>
                      </a:r>
                      <a:r>
                        <a:rPr lang="bs-Cyrl-BA" sz="1200" dirty="0" smtClean="0">
                          <a:latin typeface="+mn-lt"/>
                          <a:ea typeface="Times New Roman"/>
                          <a:cs typeface="Times New Roman"/>
                        </a:rPr>
                        <a:t>култура</a:t>
                      </a:r>
                      <a:endParaRPr lang="en-US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1855">
                <a:tc>
                  <a:txBody>
                    <a:bodyPr/>
                    <a:lstStyle/>
                    <a:p>
                      <a:r>
                        <a:rPr kumimoji="0" lang="sr-Cyrl-BA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НАСТАВНА ОБЛАСТ:</a:t>
                      </a:r>
                      <a:endParaRPr kumimoji="0"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Cyrl-BA" sz="1200" dirty="0">
                          <a:latin typeface="+mn-lt"/>
                          <a:ea typeface="Times New Roman"/>
                          <a:cs typeface="Times New Roman"/>
                        </a:rPr>
                        <a:t>Правопис</a:t>
                      </a:r>
                      <a:endParaRPr lang="en-US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1855">
                <a:tc>
                  <a:txBody>
                    <a:bodyPr/>
                    <a:lstStyle/>
                    <a:p>
                      <a:r>
                        <a:rPr kumimoji="0" lang="sr-Cyrl-BA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НАСТАВНА ТЕМА:</a:t>
                      </a:r>
                      <a:endParaRPr kumimoji="0"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Cyrl-BA" sz="1200" dirty="0">
                          <a:latin typeface="+mn-lt"/>
                          <a:ea typeface="Times New Roman"/>
                          <a:cs typeface="Times New Roman"/>
                        </a:rPr>
                        <a:t>Управни и неуправни говор</a:t>
                      </a:r>
                      <a:endParaRPr lang="en-US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1855">
                <a:tc>
                  <a:txBody>
                    <a:bodyPr/>
                    <a:lstStyle/>
                    <a:p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НАСТАВНА ЈЕДИНИЦА:</a:t>
                      </a:r>
                      <a:endParaRPr kumimoji="0"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Cyrl-BA" sz="1200" dirty="0">
                          <a:latin typeface="+mn-lt"/>
                          <a:ea typeface="Times New Roman"/>
                          <a:cs typeface="Times New Roman"/>
                        </a:rPr>
                        <a:t>Писање управног и неуправног говора</a:t>
                      </a:r>
                      <a:endParaRPr lang="en-US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54321">
                <a:tc>
                  <a:txBody>
                    <a:bodyPr/>
                    <a:lstStyle/>
                    <a:p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ТИП ЧАСА:</a:t>
                      </a:r>
                      <a:endParaRPr kumimoji="0"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sr-Cyrl-C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Обрада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</a:tr>
              <a:tr h="272086">
                <a:tc>
                  <a:txBody>
                    <a:bodyPr/>
                    <a:lstStyle/>
                    <a:p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ЦИЉ ЧАСА:</a:t>
                      </a:r>
                      <a:endParaRPr kumimoji="0"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s-Cyrl-BA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Оспособљавање ученика за уочавање, разликовање и правилно писање управног и неуправног говора</a:t>
                      </a:r>
                      <a:endParaRPr lang="en-US" sz="1200" dirty="0">
                        <a:latin typeface="+mn-lt"/>
                      </a:endParaRPr>
                    </a:p>
                  </a:txBody>
                  <a:tcPr/>
                </a:tc>
              </a:tr>
              <a:tr h="544173">
                <a:tc>
                  <a:txBody>
                    <a:bodyPr/>
                    <a:lstStyle/>
                    <a:p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ЗАДАЦИ ЧАСА:</a:t>
                      </a:r>
                    </a:p>
                    <a:p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а.) Образовни: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bs-Cyrl-BA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уочавање, разликовање и правилно записивање управног и неуправног говора; 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bs-Cyrl-BA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схватање важности познавања и употребе правописних правила (интерпукцијских знакова);     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bs-Cyrl-BA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схватање важности употребе управног и неуправног говора у усменом и писменом изражавању;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014">
                <a:tc>
                  <a:txBody>
                    <a:bodyPr/>
                    <a:lstStyle/>
                    <a:p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б.) Васпитни:</a:t>
                      </a:r>
                      <a:endParaRPr kumimoji="0" lang="sr-Cyrl-R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s-Cyrl-BA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развијање тачности и уредности у писању;      развијање самопоуздања и сигурности у раду: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s-Cyrl-BA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развијање поштења и одговорности у раду;    развијање интересовања и љубави за српски језик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5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в.) Функционални:</a:t>
                      </a:r>
                      <a:endParaRPr lang="en-US" sz="1000" dirty="0" smtClean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bs-Cyrl-BA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стимулисање развоја интелектуалних способности уочавања, анализе, синтезе и примјене управног и неуправног говора у писменом и усменом изражавању у свакодневном животу;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bs-Cyrl-BA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схватање важности познавања карактеристичних обиљежја правописа;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s-Cyrl-BA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оспособљавање ученика за самостално рјешавање проблемских ситуација;    подстицање стваралаштва;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41855">
                <a:tc>
                  <a:txBody>
                    <a:bodyPr/>
                    <a:lstStyle/>
                    <a:p>
                      <a:r>
                        <a:rPr lang="sr-Cyrl-RS" sz="1000" b="1" dirty="0" smtClean="0">
                          <a:latin typeface="+mn-lt"/>
                        </a:rPr>
                        <a:t>ИСХОДИ УЧЕЊА:</a:t>
                      </a:r>
                      <a:endParaRPr lang="en-US" sz="10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s-Cyrl-BA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Ученик зна правилно да запише управни </a:t>
                      </a:r>
                      <a:r>
                        <a:rPr lang="sr-Cyrl-RS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</a:t>
                      </a:r>
                      <a:r>
                        <a:rPr lang="bs-Cyrl-BA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неуправни говор</a:t>
                      </a:r>
                      <a:endParaRPr kumimoji="0" lang="en-US" sz="1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41855">
                <a:tc>
                  <a:txBody>
                    <a:bodyPr/>
                    <a:lstStyle/>
                    <a:p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НАСТАВНЕ МЕТОДЕ:</a:t>
                      </a:r>
                      <a:endParaRPr 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s-Cyrl-BA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разговора, писаних радова, усменог излагања, демонстрације</a:t>
                      </a:r>
                      <a:endParaRPr kumimoji="0"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41855">
                <a:tc>
                  <a:txBody>
                    <a:bodyPr/>
                    <a:lstStyle/>
                    <a:p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ОБЛИЦИ РАДА:</a:t>
                      </a:r>
                      <a:endParaRPr kumimoji="0"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фронтални, индивидуални, групни рад</a:t>
                      </a:r>
                      <a:endParaRPr lang="en-US" sz="1000" dirty="0">
                        <a:latin typeface="+mn-lt"/>
                      </a:endParaRPr>
                    </a:p>
                  </a:txBody>
                  <a:tcPr/>
                </a:tc>
              </a:tr>
              <a:tr h="393014">
                <a:tc>
                  <a:txBody>
                    <a:bodyPr/>
                    <a:lstStyle/>
                    <a:p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НАСТАВНА СРЕДСТВА И ПОМАГАЛА: </a:t>
                      </a:r>
                      <a:endParaRPr 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bs-Cyrl-BA" sz="1000" dirty="0">
                          <a:latin typeface="+mn-lt"/>
                          <a:ea typeface="Times New Roman"/>
                        </a:rPr>
                        <a:t>Power</a:t>
                      </a:r>
                      <a:r>
                        <a:rPr lang="en-US" sz="1000" dirty="0">
                          <a:latin typeface="+mn-lt"/>
                          <a:ea typeface="Times New Roman"/>
                        </a:rPr>
                        <a:t>P</a:t>
                      </a:r>
                      <a:r>
                        <a:rPr lang="bs-Cyrl-BA" sz="1000" dirty="0">
                          <a:latin typeface="+mn-lt"/>
                          <a:ea typeface="Times New Roman"/>
                        </a:rPr>
                        <a:t>oint </a:t>
                      </a:r>
                      <a:r>
                        <a:rPr lang="en-US" sz="1000" dirty="0">
                          <a:latin typeface="+mn-lt"/>
                          <a:ea typeface="Times New Roman"/>
                        </a:rPr>
                        <a:t>п</a:t>
                      </a:r>
                      <a:r>
                        <a:rPr lang="bs-Cyrl-BA" sz="1000" dirty="0">
                          <a:latin typeface="+mn-lt"/>
                          <a:ea typeface="Times New Roman"/>
                        </a:rPr>
                        <a:t>резентација, наставни листићи, картончићи у боји (повратна информација за сваки задатак), маске  (међеда, свиње и лисице</a:t>
                      </a:r>
                      <a:r>
                        <a:rPr lang="bs-Cyrl-BA" sz="1000" dirty="0" smtClean="0">
                          <a:latin typeface="+mn-lt"/>
                          <a:ea typeface="Times New Roman"/>
                        </a:rPr>
                        <a:t>)</a:t>
                      </a:r>
                      <a:endParaRPr lang="en-US" sz="10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1855">
                <a:tc>
                  <a:txBody>
                    <a:bodyPr/>
                    <a:lstStyle/>
                    <a:p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ВРСТА НАСТАВЕ: </a:t>
                      </a:r>
                      <a:endParaRPr 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Cyrl-BA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програмирана настава </a:t>
                      </a:r>
                      <a:endParaRPr lang="en-US" sz="10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1383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sr-Cyrl-CS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СКИЦА/СТРУКУТРА/АРТИКУЛАЦИЈА ЧАСА</a:t>
                      </a:r>
                      <a:endParaRPr lang="en-US" sz="10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35716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r-Cyrl-R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sr-Cyrl-R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sr-Cyrl-R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sr-Cyrl-R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sr-Cyrl-R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sr-Cyrl-R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sr-Cyrl-R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РАДИТИ </a:t>
            </a:r>
            <a:r>
              <a:rPr kumimoji="0" lang="sr-Cyrl-RS" sz="2000" b="0" i="0" u="none" strike="noStrike" kern="1200" cap="none" spc="0" normalizeH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ЈЕ  ЛАКО АКО  ЗНАШ  КАКО!!! 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1" name="Picture 1" descr="C:\Users\s.vilotic\Desktop\2017\SAVJETOVANJA\2, 5 savjetovanje\materijal\zb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642918"/>
            <a:ext cx="1733550" cy="1828800"/>
          </a:xfrm>
          <a:prstGeom prst="rect">
            <a:avLst/>
          </a:prstGeom>
          <a:noFill/>
        </p:spPr>
      </p:pic>
      <p:graphicFrame>
        <p:nvGraphicFramePr>
          <p:cNvPr id="6" name="Објекат 5"/>
          <p:cNvGraphicFramePr>
            <a:graphicFrameLocks noChangeAspect="1"/>
          </p:cNvGraphicFramePr>
          <p:nvPr/>
        </p:nvGraphicFramePr>
        <p:xfrm>
          <a:off x="7668344" y="0"/>
          <a:ext cx="1202432" cy="771525"/>
        </p:xfrm>
        <a:graphic>
          <a:graphicData uri="http://schemas.openxmlformats.org/presentationml/2006/ole">
            <p:oleObj spid="_x0000_s16386" name="Document" showAsIcon="1" r:id="rId5" imgW="914400" imgH="771480" progId="Word.Document.8">
              <p:embed/>
            </p:oleObj>
          </a:graphicData>
        </a:graphic>
      </p:graphicFrame>
      <p:sp>
        <p:nvSpPr>
          <p:cNvPr id="7" name="Овални облачић 6"/>
          <p:cNvSpPr/>
          <p:nvPr/>
        </p:nvSpPr>
        <p:spPr>
          <a:xfrm rot="16200000">
            <a:off x="7927306" y="-69182"/>
            <a:ext cx="576064" cy="1285884"/>
          </a:xfrm>
          <a:prstGeom prst="wedgeEllipseCallout">
            <a:avLst>
              <a:gd name="adj1" fmla="val 86152"/>
              <a:gd name="adj2" fmla="val 152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sr-Cyrl-RS" sz="1400" dirty="0" smtClean="0"/>
              <a:t>О Ч - СЈ</a:t>
            </a:r>
            <a:endParaRPr lang="en-US" sz="1400" dirty="0"/>
          </a:p>
        </p:txBody>
      </p:sp>
      <p:graphicFrame>
        <p:nvGraphicFramePr>
          <p:cNvPr id="8" name="Објекат 7"/>
          <p:cNvGraphicFramePr>
            <a:graphicFrameLocks noChangeAspect="1"/>
          </p:cNvGraphicFramePr>
          <p:nvPr/>
        </p:nvGraphicFramePr>
        <p:xfrm>
          <a:off x="7143768" y="2143116"/>
          <a:ext cx="914400" cy="628673"/>
        </p:xfrm>
        <a:graphic>
          <a:graphicData uri="http://schemas.openxmlformats.org/presentationml/2006/ole">
            <p:oleObj spid="_x0000_s16387" name="Document" showAsIcon="1" r:id="rId6" imgW="914400" imgH="771480" progId="Word.Document.12">
              <p:embed/>
            </p:oleObj>
          </a:graphicData>
        </a:graphic>
      </p:graphicFrame>
      <p:sp>
        <p:nvSpPr>
          <p:cNvPr id="9" name="Овални облачић 6"/>
          <p:cNvSpPr/>
          <p:nvPr/>
        </p:nvSpPr>
        <p:spPr>
          <a:xfrm rot="16200000">
            <a:off x="7393785" y="2107413"/>
            <a:ext cx="285752" cy="928662"/>
          </a:xfrm>
          <a:prstGeom prst="wedgeEllipseCallout">
            <a:avLst>
              <a:gd name="adj1" fmla="val 108510"/>
              <a:gd name="adj2" fmla="val 14583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sr-Cyrl-RS" sz="1400" dirty="0" smtClean="0">
                <a:solidFill>
                  <a:schemeClr val="tx1"/>
                </a:solidFill>
              </a:rPr>
              <a:t>зот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57298"/>
            <a:ext cx="8858280" cy="3505200"/>
          </a:xfrm>
        </p:spPr>
        <p:txBody>
          <a:bodyPr/>
          <a:lstStyle/>
          <a:p>
            <a:pPr marL="381000" indent="-381000" algn="just">
              <a:lnSpc>
                <a:spcPct val="80000"/>
              </a:lnSpc>
              <a:buClr>
                <a:srgbClr val="CC3300"/>
              </a:buClr>
            </a:pPr>
            <a:r>
              <a:rPr lang="sr-Cyrl-RS" sz="2400" dirty="0" smtClean="0">
                <a:solidFill>
                  <a:schemeClr val="bg1"/>
                </a:solidFill>
              </a:rPr>
              <a:t>Процес</a:t>
            </a:r>
            <a:r>
              <a:rPr lang="hr-HR" sz="2400" dirty="0" smtClean="0">
                <a:solidFill>
                  <a:schemeClr val="bg1"/>
                </a:solidFill>
              </a:rPr>
              <a:t> </a:t>
            </a:r>
            <a:r>
              <a:rPr lang="sr-Cyrl-RS" sz="2400" dirty="0" smtClean="0">
                <a:solidFill>
                  <a:schemeClr val="bg1"/>
                </a:solidFill>
              </a:rPr>
              <a:t>припремања за наставу се не</a:t>
            </a:r>
            <a:r>
              <a:rPr lang="hr-HR" sz="2400" dirty="0" smtClean="0">
                <a:solidFill>
                  <a:schemeClr val="bg1"/>
                </a:solidFill>
              </a:rPr>
              <a:t> </a:t>
            </a:r>
            <a:r>
              <a:rPr lang="sr-Cyrl-RS" sz="2400" dirty="0" smtClean="0">
                <a:solidFill>
                  <a:schemeClr val="bg1"/>
                </a:solidFill>
              </a:rPr>
              <a:t>завршава</a:t>
            </a:r>
            <a:r>
              <a:rPr lang="hr-HR" sz="2400" dirty="0" smtClean="0">
                <a:solidFill>
                  <a:schemeClr val="bg1"/>
                </a:solidFill>
              </a:rPr>
              <a:t> </a:t>
            </a:r>
            <a:r>
              <a:rPr lang="sr-Cyrl-RS" sz="2400" dirty="0" smtClean="0">
                <a:solidFill>
                  <a:schemeClr val="bg1"/>
                </a:solidFill>
              </a:rPr>
              <a:t>израдом</a:t>
            </a:r>
            <a:r>
              <a:rPr lang="hr-HR" sz="2400" dirty="0" smtClean="0">
                <a:solidFill>
                  <a:schemeClr val="bg1"/>
                </a:solidFill>
              </a:rPr>
              <a:t> </a:t>
            </a:r>
            <a:r>
              <a:rPr lang="sr-Cyrl-RS" sz="2400" dirty="0" smtClean="0">
                <a:solidFill>
                  <a:schemeClr val="bg1"/>
                </a:solidFill>
              </a:rPr>
              <a:t>писане припреме</a:t>
            </a:r>
            <a:r>
              <a:rPr lang="hr-HR" sz="2400" dirty="0" smtClean="0">
                <a:solidFill>
                  <a:schemeClr val="bg1"/>
                </a:solidFill>
              </a:rPr>
              <a:t>, </a:t>
            </a:r>
            <a:r>
              <a:rPr lang="sr-Cyrl-RS" sz="2400" dirty="0" smtClean="0">
                <a:solidFill>
                  <a:schemeClr val="bg1"/>
                </a:solidFill>
              </a:rPr>
              <a:t>већ</a:t>
            </a:r>
            <a:r>
              <a:rPr lang="hr-HR" sz="2400" dirty="0" smtClean="0">
                <a:solidFill>
                  <a:schemeClr val="bg1"/>
                </a:solidFill>
              </a:rPr>
              <a:t> </a:t>
            </a:r>
            <a:r>
              <a:rPr lang="sr-Cyrl-RS" sz="2400" dirty="0" smtClean="0">
                <a:solidFill>
                  <a:schemeClr val="bg1"/>
                </a:solidFill>
              </a:rPr>
              <a:t>се</a:t>
            </a:r>
            <a:r>
              <a:rPr lang="hr-HR" sz="2400" dirty="0" smtClean="0">
                <a:solidFill>
                  <a:schemeClr val="bg1"/>
                </a:solidFill>
              </a:rPr>
              <a:t> </a:t>
            </a:r>
            <a:r>
              <a:rPr lang="sr-Cyrl-RS" sz="2400" dirty="0" smtClean="0">
                <a:solidFill>
                  <a:schemeClr val="bg1"/>
                </a:solidFill>
              </a:rPr>
              <a:t>тај</a:t>
            </a:r>
            <a:r>
              <a:rPr lang="hr-HR" sz="2400" dirty="0" smtClean="0">
                <a:solidFill>
                  <a:schemeClr val="bg1"/>
                </a:solidFill>
              </a:rPr>
              <a:t> </a:t>
            </a:r>
            <a:r>
              <a:rPr lang="sr-Cyrl-RS" sz="2400" dirty="0" smtClean="0">
                <a:solidFill>
                  <a:schemeClr val="bg1"/>
                </a:solidFill>
              </a:rPr>
              <a:t>процес</a:t>
            </a:r>
            <a:r>
              <a:rPr lang="hr-HR" sz="2400" dirty="0" smtClean="0">
                <a:solidFill>
                  <a:schemeClr val="bg1"/>
                </a:solidFill>
              </a:rPr>
              <a:t> </a:t>
            </a:r>
            <a:r>
              <a:rPr lang="sr-Cyrl-RS" sz="2400" dirty="0" smtClean="0">
                <a:solidFill>
                  <a:schemeClr val="bg1"/>
                </a:solidFill>
              </a:rPr>
              <a:t>наставља</a:t>
            </a:r>
            <a:r>
              <a:rPr lang="hr-HR" sz="2400" dirty="0" smtClean="0">
                <a:solidFill>
                  <a:schemeClr val="bg1"/>
                </a:solidFill>
              </a:rPr>
              <a:t> </a:t>
            </a:r>
            <a:r>
              <a:rPr lang="sr-Cyrl-RS" sz="2400" dirty="0" smtClean="0">
                <a:solidFill>
                  <a:schemeClr val="bg1"/>
                </a:solidFill>
              </a:rPr>
              <a:t>кроз</a:t>
            </a:r>
            <a:r>
              <a:rPr lang="hr-HR" sz="2400" dirty="0" smtClean="0">
                <a:solidFill>
                  <a:schemeClr val="bg1"/>
                </a:solidFill>
              </a:rPr>
              <a:t> </a:t>
            </a:r>
            <a:r>
              <a:rPr lang="sr-Cyrl-RS" sz="2400" dirty="0" smtClean="0">
                <a:solidFill>
                  <a:schemeClr val="bg1"/>
                </a:solidFill>
              </a:rPr>
              <a:t>обезбјеђивање и свих других материјално-техничких услова, као и кроз социјално-емоционалну и мотивациону припрему ученика за активно усвајање наставних садржаја те достизање исхода учења у складу са њиховим могућностима и способностима.</a:t>
            </a:r>
            <a:endParaRPr lang="hr-HR" sz="2400" dirty="0" smtClean="0">
              <a:solidFill>
                <a:schemeClr val="bg1"/>
              </a:solidFill>
            </a:endParaRPr>
          </a:p>
          <a:p>
            <a:pPr marL="381000" indent="-381000" algn="just">
              <a:lnSpc>
                <a:spcPct val="80000"/>
              </a:lnSpc>
              <a:buClr>
                <a:srgbClr val="CC3300"/>
              </a:buClr>
              <a:buNone/>
            </a:pPr>
            <a:endParaRPr lang="hr-HR" sz="2400" dirty="0" smtClean="0"/>
          </a:p>
          <a:p>
            <a:pPr marL="381000" indent="-381000" algn="just">
              <a:lnSpc>
                <a:spcPct val="80000"/>
              </a:lnSpc>
              <a:buClr>
                <a:srgbClr val="CC3300"/>
              </a:buClr>
            </a:pPr>
            <a:r>
              <a:rPr lang="sr-Cyrl-RS" sz="2400" dirty="0" smtClean="0">
                <a:solidFill>
                  <a:schemeClr val="tx1"/>
                </a:solidFill>
              </a:rPr>
              <a:t>Припремање за наставу прави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смисао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налазе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у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реализацији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васпитно-образовног процеса </a:t>
            </a:r>
            <a:r>
              <a:rPr lang="hr-HR" sz="2400" dirty="0" smtClean="0">
                <a:solidFill>
                  <a:schemeClr val="tx1"/>
                </a:solidFill>
              </a:rPr>
              <a:t>(</a:t>
            </a:r>
            <a:r>
              <a:rPr lang="sr-Cyrl-RS" sz="2400" dirty="0" smtClean="0">
                <a:solidFill>
                  <a:schemeClr val="tx1"/>
                </a:solidFill>
              </a:rPr>
              <a:t>реализација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показује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колико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је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тај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процес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био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прилагођен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конкретним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ученицима, условима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и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ситуацијама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учења</a:t>
            </a:r>
            <a:r>
              <a:rPr lang="hr-HR" sz="2400" dirty="0" smtClean="0">
                <a:solidFill>
                  <a:schemeClr val="tx1"/>
                </a:solidFill>
              </a:rPr>
              <a:t>)</a:t>
            </a:r>
            <a:r>
              <a:rPr lang="sr-Cyrl-RS" sz="2400" dirty="0" smtClean="0">
                <a:solidFill>
                  <a:schemeClr val="tx1"/>
                </a:solidFill>
              </a:rPr>
              <a:t>.</a:t>
            </a:r>
            <a:endParaRPr lang="hr-HR" sz="2400" dirty="0" smtClean="0">
              <a:solidFill>
                <a:schemeClr val="tx1"/>
              </a:solidFill>
            </a:endParaRPr>
          </a:p>
          <a:p>
            <a:pPr marL="381000" indent="-381000" algn="just">
              <a:lnSpc>
                <a:spcPct val="80000"/>
              </a:lnSpc>
              <a:buClr>
                <a:srgbClr val="CC3300"/>
              </a:buClr>
            </a:pPr>
            <a:endParaRPr lang="hr-HR" sz="2400" dirty="0" smtClean="0">
              <a:solidFill>
                <a:schemeClr val="tx1"/>
              </a:solidFill>
            </a:endParaRPr>
          </a:p>
          <a:p>
            <a:pPr marL="381000" indent="-381000" algn="just">
              <a:lnSpc>
                <a:spcPct val="80000"/>
              </a:lnSpc>
              <a:buClr>
                <a:srgbClr val="CC3300"/>
              </a:buClr>
            </a:pPr>
            <a:r>
              <a:rPr lang="sr-Cyrl-RS" sz="2400" dirty="0" smtClean="0">
                <a:solidFill>
                  <a:schemeClr val="tx1"/>
                </a:solidFill>
              </a:rPr>
              <a:t>У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реализацији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може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доћи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и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до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одступања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у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погледу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дидактичко</a:t>
            </a:r>
            <a:r>
              <a:rPr lang="hr-HR" sz="2400" dirty="0" smtClean="0">
                <a:solidFill>
                  <a:schemeClr val="tx1"/>
                </a:solidFill>
              </a:rPr>
              <a:t>-</a:t>
            </a:r>
            <a:r>
              <a:rPr lang="sr-Cyrl-RS" sz="2400" dirty="0" smtClean="0">
                <a:solidFill>
                  <a:schemeClr val="tx1"/>
                </a:solidFill>
              </a:rPr>
              <a:t>методичких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одлука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и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времена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остваривања</a:t>
            </a:r>
            <a:r>
              <a:rPr lang="hr-HR" sz="2400" dirty="0" smtClean="0">
                <a:solidFill>
                  <a:schemeClr val="tx1"/>
                </a:solidFill>
              </a:rPr>
              <a:t> (</a:t>
            </a:r>
            <a:r>
              <a:rPr lang="sr-Cyrl-RS" sz="2400" dirty="0" smtClean="0">
                <a:solidFill>
                  <a:schemeClr val="tx1"/>
                </a:solidFill>
              </a:rPr>
              <a:t>конкретни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услови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рада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могу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наметнути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оправдана и функционална одступања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и</a:t>
            </a:r>
            <a:r>
              <a:rPr lang="hr-HR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измјене планираног у писаним припремама</a:t>
            </a:r>
            <a:r>
              <a:rPr lang="hr-HR" sz="2400" dirty="0" smtClean="0">
                <a:solidFill>
                  <a:schemeClr val="tx1"/>
                </a:solidFill>
              </a:rPr>
              <a:t>)</a:t>
            </a:r>
            <a:r>
              <a:rPr lang="sr-Cyrl-RS" sz="2400" dirty="0" smtClean="0">
                <a:solidFill>
                  <a:schemeClr val="tx1"/>
                </a:solidFill>
              </a:rPr>
              <a:t>.</a:t>
            </a:r>
            <a:endParaRPr lang="hr-HR" sz="2400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298"/>
          </a:xfr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/>
          <a:lstStyle/>
          <a:p>
            <a:pPr algn="ctr">
              <a:defRPr/>
            </a:pPr>
            <a:r>
              <a:rPr lang="sr-Cyrl-CS" dirty="0" smtClean="0">
                <a:solidFill>
                  <a:schemeClr val="tx1"/>
                </a:solidFill>
                <a:effectLst/>
              </a:rPr>
              <a:t>Дневни ред</a:t>
            </a:r>
            <a:r>
              <a:rPr lang="sr-Latn-RS" dirty="0" smtClean="0">
                <a:solidFill>
                  <a:schemeClr val="tx1"/>
                </a:solidFill>
                <a:effectLst/>
              </a:rPr>
              <a:t> </a:t>
            </a:r>
            <a:r>
              <a:rPr lang="sr-Cyrl-CS" dirty="0" smtClean="0">
                <a:solidFill>
                  <a:schemeClr val="tx1"/>
                </a:solidFill>
                <a:effectLst/>
              </a:rPr>
              <a:t>савјетовања:</a:t>
            </a:r>
            <a:endParaRPr lang="en-US" dirty="0"/>
          </a:p>
        </p:txBody>
      </p:sp>
      <p:sp>
        <p:nvSpPr>
          <p:cNvPr id="1028" name="Content Placeholder 1"/>
          <p:cNvSpPr>
            <a:spLocks noGrp="1"/>
          </p:cNvSpPr>
          <p:nvPr>
            <p:ph idx="1"/>
          </p:nvPr>
        </p:nvSpPr>
        <p:spPr>
          <a:xfrm>
            <a:off x="609600" y="990600"/>
            <a:ext cx="8534400" cy="1676400"/>
          </a:xfrm>
        </p:spPr>
        <p:txBody>
          <a:bodyPr/>
          <a:lstStyle/>
          <a:p>
            <a:pPr>
              <a:buFont typeface="Wingdings 3" pitchFamily="18" charset="2"/>
              <a:buNone/>
            </a:pPr>
            <a:endParaRPr lang="en-US" dirty="0" smtClean="0"/>
          </a:p>
          <a:p>
            <a:pPr marL="596646" indent="-514350">
              <a:buNone/>
            </a:pPr>
            <a:r>
              <a:rPr lang="en-US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1.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Анализа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стања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васпитно-образовног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рада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разредној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настави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96646" indent="-514350">
              <a:buFont typeface="Wingdings 3" pitchFamily="18" charset="2"/>
              <a:buAutoNum type="arabicPeriod"/>
            </a:pPr>
            <a:endParaRPr lang="en-US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4" name="Content Placeholder 1"/>
          <p:cNvSpPr txBox="1">
            <a:spLocks/>
          </p:cNvSpPr>
          <p:nvPr/>
        </p:nvSpPr>
        <p:spPr bwMode="auto">
          <a:xfrm>
            <a:off x="533400" y="2362200"/>
            <a:ext cx="8153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5588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  <a:defRPr/>
            </a:pPr>
            <a:endParaRPr lang="en-US" sz="2700" dirty="0">
              <a:latin typeface="+mn-lt"/>
              <a:cs typeface="+mn-cs"/>
            </a:endParaRP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2700" dirty="0">
                <a:latin typeface="+mn-lt"/>
                <a:cs typeface="+mn-cs"/>
              </a:rPr>
              <a:t>2</a:t>
            </a:r>
            <a:r>
              <a:rPr lang="en-US" sz="2700" dirty="0">
                <a:latin typeface="Arial" pitchFamily="34" charset="0"/>
                <a:cs typeface="Arial" pitchFamily="34" charset="0"/>
              </a:rPr>
              <a:t>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Екстерно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вредновање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постигнућа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ученика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5.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разреда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CS" sz="3200" dirty="0">
                <a:latin typeface="Times New Roman" pitchFamily="18" charset="0"/>
                <a:cs typeface="Times New Roman" pitchFamily="18" charset="0"/>
              </a:rPr>
              <a:t>из српског језика и математике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pPr marL="365125" indent="-255588" algn="r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/>
            </a:pPr>
            <a:endParaRPr lang="en-US" sz="2700" dirty="0">
              <a:latin typeface="+mn-lt"/>
              <a:cs typeface="+mn-cs"/>
            </a:endParaRPr>
          </a:p>
        </p:txBody>
      </p:sp>
      <p:sp>
        <p:nvSpPr>
          <p:cNvPr id="1031" name="Rectangle 4"/>
          <p:cNvSpPr>
            <a:spLocks noChangeArrowheads="1"/>
          </p:cNvSpPr>
          <p:nvPr/>
        </p:nvSpPr>
        <p:spPr bwMode="auto">
          <a:xfrm>
            <a:off x="457200" y="4114800"/>
            <a:ext cx="8382000" cy="1620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en-US" sz="2700" dirty="0"/>
              <a:t>3.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Стручно-педагошка тема: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  <a:p>
            <a: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sr-Cyrl-RS" sz="3200" i="1" dirty="0" smtClean="0">
                <a:latin typeface="Times New Roman" pitchFamily="18" charset="0"/>
                <a:cs typeface="Times New Roman" pitchFamily="18" charset="0"/>
              </a:rPr>
              <a:t>Припремање </a:t>
            </a:r>
            <a:r>
              <a:rPr lang="sr-Cyrl-RS" sz="3200" i="1" dirty="0">
                <a:latin typeface="Times New Roman" pitchFamily="18" charset="0"/>
                <a:cs typeface="Times New Roman" pitchFamily="18" charset="0"/>
              </a:rPr>
              <a:t>наставника за васпитно - </a:t>
            </a:r>
            <a:r>
              <a:rPr lang="en-US" sz="3200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sr-Cyrl-RS" sz="3200" i="1" dirty="0" smtClean="0">
                <a:latin typeface="Times New Roman" pitchFamily="18" charset="0"/>
                <a:cs typeface="Times New Roman" pitchFamily="18" charset="0"/>
              </a:rPr>
              <a:t>образовни </a:t>
            </a:r>
            <a:r>
              <a:rPr lang="sr-Cyrl-RS" sz="3200" i="1" dirty="0">
                <a:latin typeface="Times New Roman" pitchFamily="18" charset="0"/>
                <a:cs typeface="Times New Roman" pitchFamily="18" charset="0"/>
              </a:rPr>
              <a:t>рад са </a:t>
            </a:r>
            <a:r>
              <a:rPr lang="sr-Cyrl-RS" sz="3200" i="1" dirty="0" smtClean="0">
                <a:latin typeface="Times New Roman" pitchFamily="18" charset="0"/>
                <a:cs typeface="Times New Roman" pitchFamily="18" charset="0"/>
              </a:rPr>
              <a:t>ученицима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2" name="Rectangle 5"/>
          <p:cNvSpPr>
            <a:spLocks noChangeArrowheads="1"/>
          </p:cNvSpPr>
          <p:nvPr/>
        </p:nvSpPr>
        <p:spPr bwMode="auto">
          <a:xfrm>
            <a:off x="533400" y="5791200"/>
            <a:ext cx="4529138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5125" indent="-255588" eaLnBrk="0" hangingPunct="0">
              <a:spcBef>
                <a:spcPts val="400"/>
              </a:spcBef>
              <a:buClr>
                <a:srgbClr val="7FD13B"/>
              </a:buClr>
              <a:buSzPct val="68000"/>
            </a:pPr>
            <a:r>
              <a:rPr lang="en-US" sz="2700" dirty="0"/>
              <a:t>4. </a:t>
            </a:r>
            <a:r>
              <a:rPr lang="en-US" sz="2700" dirty="0" err="1"/>
              <a:t>Остала</a:t>
            </a:r>
            <a:r>
              <a:rPr lang="en-US" sz="2700" dirty="0"/>
              <a:t> </a:t>
            </a:r>
            <a:r>
              <a:rPr lang="en-US" sz="2700" dirty="0" err="1"/>
              <a:t>питања</a:t>
            </a:r>
            <a:r>
              <a:rPr lang="sr-Cyrl-CS" sz="2700" dirty="0"/>
              <a:t>               </a:t>
            </a:r>
            <a:endParaRPr lang="en-US" sz="2700" dirty="0"/>
          </a:p>
        </p:txBody>
      </p:sp>
      <p:graphicFrame>
        <p:nvGraphicFramePr>
          <p:cNvPr id="1026" name="Object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924800" y="2057400"/>
          <a:ext cx="990600" cy="923925"/>
        </p:xfrm>
        <a:graphic>
          <a:graphicData uri="http://schemas.openxmlformats.org/presentationml/2006/ole">
            <p:oleObj spid="_x0000_s1026" name="Presentation" showAsIcon="1" r:id="rId3" imgW="914400" imgH="771480" progId="PowerPoint.Show.8">
              <p:embed/>
            </p:oleObj>
          </a:graphicData>
        </a:graphic>
      </p:graphicFrame>
      <p:graphicFrame>
        <p:nvGraphicFramePr>
          <p:cNvPr id="1027" name="Object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848600" y="3429000"/>
          <a:ext cx="1066800" cy="923925"/>
        </p:xfrm>
        <a:graphic>
          <a:graphicData uri="http://schemas.openxmlformats.org/presentationml/2006/ole">
            <p:oleObj spid="_x0000_s1027" name="Presentation" showAsIcon="1" r:id="rId4" imgW="914400" imgH="771480" progId="PowerPoint.Show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42844" y="1285860"/>
            <a:ext cx="8786874" cy="3505200"/>
          </a:xfrm>
        </p:spPr>
        <p:txBody>
          <a:bodyPr/>
          <a:lstStyle/>
          <a:p>
            <a:pPr algn="just"/>
            <a:endParaRPr lang="sr-Cyrl-RS" sz="1800" dirty="0" smtClean="0">
              <a:solidFill>
                <a:schemeClr val="bg1"/>
              </a:solidFill>
            </a:endParaRPr>
          </a:p>
          <a:p>
            <a:pPr algn="just">
              <a:buNone/>
            </a:pPr>
            <a:endParaRPr lang="sr-Cyrl-RS" sz="1800" dirty="0" smtClean="0">
              <a:solidFill>
                <a:schemeClr val="bg1"/>
              </a:solidFill>
            </a:endParaRPr>
          </a:p>
          <a:p>
            <a:pPr algn="just">
              <a:buNone/>
            </a:pPr>
            <a:r>
              <a:rPr lang="sr-Cyrl-RS" sz="1800" dirty="0" smtClean="0">
                <a:solidFill>
                  <a:schemeClr val="tx1"/>
                </a:solidFill>
              </a:rPr>
              <a:t>Наставни рад без добре претходне припреме своди се на шаблонизам, импровизацију, рутину, што умањује квалитет и резултат васпитно –образовног рада.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66171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sr-Cyrl-RS" dirty="0" smtClean="0"/>
          </a:p>
          <a:p>
            <a:pPr algn="ctr"/>
            <a:r>
              <a:rPr lang="sr-Cyrl-RS" sz="2000" b="1" dirty="0" smtClean="0">
                <a:solidFill>
                  <a:srgbClr val="FF0000"/>
                </a:solidFill>
              </a:rPr>
              <a:t>Евалуација ефикасности припремања и реализације наставног процеса</a:t>
            </a:r>
          </a:p>
          <a:p>
            <a:pPr algn="ctr"/>
            <a:endParaRPr lang="sr-Cyrl-RS" sz="2000" b="1" dirty="0" smtClean="0">
              <a:solidFill>
                <a:srgbClr val="FF0000"/>
              </a:solidFill>
            </a:endParaRPr>
          </a:p>
          <a:p>
            <a:pPr algn="just">
              <a:buNone/>
            </a:pPr>
            <a:r>
              <a:rPr lang="sr-Cyrl-RS" sz="2000" dirty="0" smtClean="0"/>
              <a:t>Квалитет припремања за наставу не оцјењује се само у односу на то да ли је остварена дидактичко-методичка заснованост часа и васпитно-образовна дјелатност већ да ли су оне усклађене са суштинским промјенама које се желе остварити у васпитно - образовном процесу. </a:t>
            </a:r>
          </a:p>
          <a:p>
            <a:pPr algn="just">
              <a:buNone/>
            </a:pPr>
            <a:endParaRPr lang="sr-Cyrl-RS" sz="2000" dirty="0" smtClean="0"/>
          </a:p>
          <a:p>
            <a:pPr algn="just">
              <a:buNone/>
            </a:pPr>
            <a:r>
              <a:rPr lang="sr-Cyrl-RS" sz="2000" dirty="0" smtClean="0"/>
              <a:t>	Промјене се односе на:</a:t>
            </a:r>
          </a:p>
          <a:p>
            <a:pPr algn="just">
              <a:buFontTx/>
              <a:buChar char="-"/>
            </a:pPr>
            <a:r>
              <a:rPr lang="sr-Cyrl-RS" sz="2000" dirty="0" smtClean="0"/>
              <a:t> положај ученика у вапитно - образовном раду,</a:t>
            </a:r>
          </a:p>
          <a:p>
            <a:pPr algn="just">
              <a:buFontTx/>
              <a:buChar char="-"/>
            </a:pPr>
            <a:r>
              <a:rPr lang="sr-Cyrl-RS" sz="2000" dirty="0" smtClean="0"/>
              <a:t> функцију наставника у наставном процесу,</a:t>
            </a:r>
          </a:p>
          <a:p>
            <a:pPr algn="just">
              <a:buFontTx/>
              <a:buChar char="-"/>
            </a:pPr>
            <a:r>
              <a:rPr lang="sr-Cyrl-RS" sz="2000" dirty="0" smtClean="0"/>
              <a:t> начин добијања повртане информације о ниво оставрености исхода учења.</a:t>
            </a:r>
          </a:p>
          <a:p>
            <a:pPr algn="just">
              <a:buFontTx/>
              <a:buChar char="-"/>
            </a:pPr>
            <a:endParaRPr lang="sr-Cyrl-RS" sz="2000" dirty="0" smtClean="0"/>
          </a:p>
          <a:p>
            <a:pPr algn="just">
              <a:buNone/>
            </a:pPr>
            <a:r>
              <a:rPr lang="sr-Cyrl-RS" sz="2000" dirty="0" smtClean="0"/>
              <a:t>	Писана припрема треба да представља селекцију мисли, ставова, дидактичко-методичких рјешења, једног претходног студиозног рада, а све то треба да буде исказано и илустровано у краћем облику као систематизована оријентација за рад са ученицима.</a:t>
            </a:r>
          </a:p>
          <a:p>
            <a:pPr algn="just">
              <a:buNone/>
            </a:pPr>
            <a:endParaRPr lang="sr-Cyrl-RS" sz="2000" dirty="0" smtClean="0"/>
          </a:p>
          <a:p>
            <a:pPr algn="just">
              <a:buNone/>
            </a:pPr>
            <a:r>
              <a:rPr lang="sr-Cyrl-RS" sz="2000" dirty="0" smtClean="0"/>
              <a:t>	 Писана припрема треба да буде педагошки функционална тј. треба да постане инструмент успјешног рада наставника.</a:t>
            </a:r>
          </a:p>
          <a:p>
            <a:pPr algn="ctr"/>
            <a:endParaRPr lang="en-US" sz="2000" dirty="0"/>
          </a:p>
        </p:txBody>
      </p:sp>
      <p:pic>
        <p:nvPicPr>
          <p:cNvPr id="5" name="Picture 2" descr="Rezultat slika za UČITEL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1928802"/>
            <a:ext cx="2875022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57158" y="1714488"/>
            <a:ext cx="8358246" cy="4718050"/>
          </a:xfrm>
        </p:spPr>
        <p:txBody>
          <a:bodyPr>
            <a:normAutofit/>
          </a:bodyPr>
          <a:lstStyle/>
          <a:p>
            <a:pPr marL="381000" indent="-381000" algn="ctr">
              <a:lnSpc>
                <a:spcPct val="80000"/>
              </a:lnSpc>
              <a:buClr>
                <a:srgbClr val="CC3300"/>
              </a:buClr>
              <a:buNone/>
            </a:pPr>
            <a:r>
              <a:rPr lang="sr-Cyrl-RS" sz="1800" b="1" dirty="0" smtClean="0">
                <a:solidFill>
                  <a:srgbClr val="FF0000"/>
                </a:solidFill>
                <a:latin typeface="+mj-lt"/>
              </a:rPr>
              <a:t>Евалуација ефикасности </a:t>
            </a:r>
            <a:r>
              <a:rPr lang="sr-Cyrl-RS" sz="1800" b="1" dirty="0" smtClean="0">
                <a:solidFill>
                  <a:srgbClr val="FF0000"/>
                </a:solidFill>
              </a:rPr>
              <a:t>припремања </a:t>
            </a:r>
            <a:r>
              <a:rPr lang="sr-Cyrl-RS" sz="1800" b="1" dirty="0" smtClean="0">
                <a:solidFill>
                  <a:srgbClr val="FF0000"/>
                </a:solidFill>
                <a:latin typeface="+mj-lt"/>
              </a:rPr>
              <a:t>и </a:t>
            </a:r>
            <a:r>
              <a:rPr lang="hr-HR" sz="18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sr-Cyrl-RS" sz="1800" b="1" dirty="0" smtClean="0">
                <a:solidFill>
                  <a:srgbClr val="FF0000"/>
                </a:solidFill>
                <a:latin typeface="+mj-lt"/>
              </a:rPr>
              <a:t>реализације наставног часа</a:t>
            </a:r>
            <a:r>
              <a:rPr lang="hr-HR" sz="1800" b="1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sr-Cyrl-RS" sz="1800" b="1" dirty="0" smtClean="0">
                <a:solidFill>
                  <a:srgbClr val="FF0000"/>
                </a:solidFill>
                <a:latin typeface="+mj-lt"/>
              </a:rPr>
              <a:t>је:</a:t>
            </a:r>
          </a:p>
          <a:p>
            <a:pPr marL="381000" indent="-381000" algn="ctr">
              <a:lnSpc>
                <a:spcPct val="80000"/>
              </a:lnSpc>
              <a:buClr>
                <a:srgbClr val="CC3300"/>
              </a:buClr>
              <a:buNone/>
            </a:pPr>
            <a:endParaRPr lang="sr-Cyrl-RS" sz="1800" b="1" dirty="0" smtClean="0">
              <a:solidFill>
                <a:schemeClr val="bg1"/>
              </a:solidFill>
              <a:latin typeface="+mj-lt"/>
            </a:endParaRPr>
          </a:p>
          <a:p>
            <a:pPr marL="381000" indent="-381000" algn="ctr">
              <a:lnSpc>
                <a:spcPct val="80000"/>
              </a:lnSpc>
              <a:buClr>
                <a:srgbClr val="CC3300"/>
              </a:buClr>
              <a:buNone/>
            </a:pPr>
            <a:endParaRPr lang="sr-Cyrl-RS" sz="1800" dirty="0" smtClean="0">
              <a:latin typeface="+mj-lt"/>
            </a:endParaRPr>
          </a:p>
          <a:p>
            <a:pPr marL="381000" indent="-381000" algn="just">
              <a:lnSpc>
                <a:spcPct val="80000"/>
              </a:lnSpc>
              <a:buClr>
                <a:srgbClr val="CC3300"/>
              </a:buClr>
            </a:pP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процес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који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обухвата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све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претходне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фазе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планирања, програмирања, припремања и реализовања наставног процеса,</a:t>
            </a:r>
            <a:endParaRPr lang="hr-HR" sz="1800" dirty="0" smtClean="0">
              <a:solidFill>
                <a:schemeClr val="bg1"/>
              </a:solidFill>
              <a:latin typeface="+mj-lt"/>
            </a:endParaRPr>
          </a:p>
          <a:p>
            <a:pPr marL="381000" indent="-381000" algn="just" eaLnBrk="1" hangingPunct="1">
              <a:lnSpc>
                <a:spcPct val="80000"/>
              </a:lnSpc>
              <a:buClr>
                <a:srgbClr val="CC3300"/>
              </a:buClr>
            </a:pPr>
            <a:endParaRPr lang="hr-HR" sz="1000" dirty="0" smtClean="0">
              <a:solidFill>
                <a:schemeClr val="bg1"/>
              </a:solidFill>
              <a:latin typeface="+mj-lt"/>
            </a:endParaRPr>
          </a:p>
          <a:p>
            <a:pPr marL="381000" indent="-381000" algn="just" eaLnBrk="1" hangingPunct="1">
              <a:lnSpc>
                <a:spcPct val="80000"/>
              </a:lnSpc>
              <a:buClr>
                <a:srgbClr val="CC3300"/>
              </a:buClr>
            </a:pP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завршна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фаза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и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почетна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фаза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јер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служи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као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основа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за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репрограмирање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и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побољшање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процеса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наставе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и</a:t>
            </a:r>
            <a:r>
              <a:rPr lang="hr-HR" sz="18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sr-Cyrl-RS" sz="1800" dirty="0" smtClean="0">
                <a:solidFill>
                  <a:schemeClr val="bg1"/>
                </a:solidFill>
                <a:latin typeface="+mj-lt"/>
              </a:rPr>
              <a:t>учења,</a:t>
            </a:r>
            <a:endParaRPr lang="hr-HR" sz="1800" dirty="0" smtClean="0">
              <a:solidFill>
                <a:schemeClr val="bg1"/>
              </a:solidFill>
              <a:latin typeface="+mj-lt"/>
            </a:endParaRPr>
          </a:p>
          <a:p>
            <a:pPr marL="381000" indent="-381000" algn="just" eaLnBrk="1" hangingPunct="1">
              <a:lnSpc>
                <a:spcPct val="80000"/>
              </a:lnSpc>
              <a:buClr>
                <a:srgbClr val="CC3300"/>
              </a:buClr>
            </a:pPr>
            <a:endParaRPr lang="hr-HR" sz="1000" dirty="0" smtClean="0">
              <a:latin typeface="+mj-lt"/>
            </a:endParaRPr>
          </a:p>
          <a:p>
            <a:pPr marL="381000" indent="-381000" algn="just" eaLnBrk="1" hangingPunct="1">
              <a:lnSpc>
                <a:spcPct val="80000"/>
              </a:lnSpc>
              <a:buClr>
                <a:srgbClr val="CC3300"/>
              </a:buClr>
            </a:pPr>
            <a:r>
              <a:rPr lang="sr-Cyrl-RS" sz="1800" dirty="0" smtClean="0">
                <a:latin typeface="+mj-lt"/>
              </a:rPr>
              <a:t>показује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колико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је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успостављен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однос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између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онога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што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је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предвиђено</a:t>
            </a:r>
            <a:r>
              <a:rPr lang="hr-HR" sz="1800" dirty="0" smtClean="0">
                <a:latin typeface="+mj-lt"/>
              </a:rPr>
              <a:t> (</a:t>
            </a:r>
            <a:r>
              <a:rPr lang="sr-Cyrl-RS" sz="1800" dirty="0" smtClean="0">
                <a:latin typeface="+mj-lt"/>
              </a:rPr>
              <a:t>замишљено</a:t>
            </a:r>
            <a:r>
              <a:rPr lang="hr-HR" sz="1800" dirty="0" smtClean="0">
                <a:latin typeface="+mj-lt"/>
              </a:rPr>
              <a:t>) </a:t>
            </a:r>
            <a:r>
              <a:rPr lang="sr-Cyrl-RS" sz="1800" dirty="0" smtClean="0">
                <a:latin typeface="+mj-lt"/>
              </a:rPr>
              <a:t>и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онога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што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је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остварено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у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конкретним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условима,</a:t>
            </a:r>
            <a:endParaRPr lang="hr-HR" sz="1800" dirty="0" smtClean="0">
              <a:latin typeface="+mj-lt"/>
            </a:endParaRPr>
          </a:p>
          <a:p>
            <a:pPr marL="381000" indent="-381000" algn="just" eaLnBrk="1" hangingPunct="1">
              <a:lnSpc>
                <a:spcPct val="80000"/>
              </a:lnSpc>
              <a:buClr>
                <a:srgbClr val="CC3300"/>
              </a:buClr>
            </a:pPr>
            <a:endParaRPr lang="hr-HR" sz="1000" dirty="0" smtClean="0">
              <a:latin typeface="+mj-lt"/>
            </a:endParaRPr>
          </a:p>
          <a:p>
            <a:pPr marL="381000" indent="-381000" algn="just" eaLnBrk="1" hangingPunct="1">
              <a:lnSpc>
                <a:spcPct val="80000"/>
              </a:lnSpc>
              <a:buClr>
                <a:srgbClr val="CC3300"/>
              </a:buClr>
            </a:pPr>
            <a:r>
              <a:rPr lang="sr-Cyrl-RS" sz="1800" dirty="0" smtClean="0">
                <a:latin typeface="+mj-lt"/>
              </a:rPr>
              <a:t>вредновање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остваривости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исхода учења које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се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манифестује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кроз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постигнуће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и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развој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ученика,</a:t>
            </a:r>
            <a:endParaRPr lang="hr-HR" sz="1800" dirty="0" smtClean="0">
              <a:latin typeface="+mj-lt"/>
            </a:endParaRPr>
          </a:p>
          <a:p>
            <a:pPr marL="381000" indent="-381000" eaLnBrk="1" hangingPunct="1">
              <a:lnSpc>
                <a:spcPct val="80000"/>
              </a:lnSpc>
              <a:buClr>
                <a:srgbClr val="CC3300"/>
              </a:buClr>
            </a:pPr>
            <a:endParaRPr lang="hr-HR" sz="1000" dirty="0" smtClean="0">
              <a:latin typeface="+mj-lt"/>
            </a:endParaRPr>
          </a:p>
          <a:p>
            <a:pPr marL="381000" indent="-381000" eaLnBrk="1" hangingPunct="1">
              <a:lnSpc>
                <a:spcPct val="80000"/>
              </a:lnSpc>
              <a:buClr>
                <a:srgbClr val="CC3300"/>
              </a:buClr>
            </a:pPr>
            <a:r>
              <a:rPr lang="sr-Cyrl-RS" sz="1800" dirty="0" smtClean="0">
                <a:latin typeface="+mj-lt"/>
              </a:rPr>
              <a:t>може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се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проводити</a:t>
            </a:r>
            <a:r>
              <a:rPr lang="hr-HR" sz="1800" dirty="0" smtClean="0">
                <a:latin typeface="+mj-lt"/>
              </a:rPr>
              <a:t> </a:t>
            </a:r>
            <a:r>
              <a:rPr lang="sr-Cyrl-RS" sz="1800" dirty="0" smtClean="0">
                <a:latin typeface="+mj-lt"/>
              </a:rPr>
              <a:t>по</a:t>
            </a:r>
            <a:r>
              <a:rPr lang="hr-HR" sz="1800" dirty="0" smtClean="0">
                <a:latin typeface="+mj-lt"/>
              </a:rPr>
              <a:t>:</a:t>
            </a:r>
          </a:p>
          <a:p>
            <a:pPr marL="381000" indent="-381000" eaLnBrk="1" hangingPunct="1">
              <a:lnSpc>
                <a:spcPct val="80000"/>
              </a:lnSpc>
              <a:buClr>
                <a:srgbClr val="CC3300"/>
              </a:buClr>
            </a:pPr>
            <a:endParaRPr lang="hr-HR" sz="1200" b="1" dirty="0" smtClean="0">
              <a:latin typeface="+mj-lt"/>
            </a:endParaRPr>
          </a:p>
          <a:p>
            <a:pPr marL="800100" lvl="1" indent="-342900" eaLnBrk="1" hangingPunct="1">
              <a:lnSpc>
                <a:spcPct val="80000"/>
              </a:lnSpc>
              <a:buClr>
                <a:srgbClr val="CC3300"/>
              </a:buClr>
              <a:buFont typeface="Wingdings" pitchFamily="2" charset="2"/>
              <a:buChar char="§"/>
            </a:pPr>
            <a:r>
              <a:rPr lang="sr-Cyrl-RS" sz="1800" b="1" dirty="0" smtClean="0">
                <a:latin typeface="+mj-lt"/>
              </a:rPr>
              <a:t>унутрашњим</a:t>
            </a:r>
            <a:r>
              <a:rPr lang="hr-HR" sz="1800" b="1" dirty="0" smtClean="0">
                <a:latin typeface="+mj-lt"/>
              </a:rPr>
              <a:t> </a:t>
            </a:r>
            <a:r>
              <a:rPr lang="sr-Cyrl-RS" sz="1800" b="1" dirty="0" smtClean="0">
                <a:latin typeface="+mj-lt"/>
              </a:rPr>
              <a:t>критеријима</a:t>
            </a:r>
            <a:r>
              <a:rPr lang="hr-HR" sz="1800" b="1" dirty="0" smtClean="0">
                <a:latin typeface="+mj-lt"/>
              </a:rPr>
              <a:t> (</a:t>
            </a:r>
            <a:r>
              <a:rPr lang="sr-Cyrl-RS" sz="1800" b="1" dirty="0" smtClean="0">
                <a:latin typeface="+mj-lt"/>
              </a:rPr>
              <a:t>интерна</a:t>
            </a:r>
            <a:r>
              <a:rPr lang="hr-HR" sz="1800" b="1" dirty="0" smtClean="0">
                <a:latin typeface="+mj-lt"/>
              </a:rPr>
              <a:t> </a:t>
            </a:r>
            <a:r>
              <a:rPr lang="sr-Cyrl-RS" sz="1800" b="1" dirty="0" smtClean="0">
                <a:latin typeface="+mj-lt"/>
              </a:rPr>
              <a:t>евалуација, унутар</a:t>
            </a:r>
            <a:r>
              <a:rPr lang="hr-HR" sz="1800" b="1" dirty="0" smtClean="0">
                <a:latin typeface="+mj-lt"/>
              </a:rPr>
              <a:t> </a:t>
            </a:r>
            <a:r>
              <a:rPr lang="sr-Cyrl-RS" sz="1800" b="1" dirty="0" smtClean="0">
                <a:latin typeface="+mj-lt"/>
              </a:rPr>
              <a:t>школе</a:t>
            </a:r>
            <a:r>
              <a:rPr lang="hr-HR" sz="1800" b="1" dirty="0" smtClean="0">
                <a:latin typeface="+mj-lt"/>
              </a:rPr>
              <a:t>)</a:t>
            </a:r>
            <a:r>
              <a:rPr lang="sr-Cyrl-RS" sz="1800" b="1" dirty="0" smtClean="0">
                <a:latin typeface="+mj-lt"/>
              </a:rPr>
              <a:t>,</a:t>
            </a:r>
          </a:p>
          <a:p>
            <a:pPr marL="800100" lvl="1" indent="-342900">
              <a:lnSpc>
                <a:spcPct val="80000"/>
              </a:lnSpc>
              <a:buClr>
                <a:srgbClr val="CC3300"/>
              </a:buClr>
              <a:buFont typeface="Wingdings" pitchFamily="2" charset="2"/>
              <a:buChar char="§"/>
            </a:pPr>
            <a:r>
              <a:rPr lang="sr-Cyrl-RS" sz="1800" b="1" dirty="0" smtClean="0">
                <a:latin typeface="+mj-lt"/>
              </a:rPr>
              <a:t>спољашњим критеријима</a:t>
            </a:r>
            <a:r>
              <a:rPr lang="hr-HR" sz="1800" b="1" dirty="0" smtClean="0">
                <a:latin typeface="+mj-lt"/>
              </a:rPr>
              <a:t> (</a:t>
            </a:r>
            <a:r>
              <a:rPr lang="sr-Cyrl-RS" sz="1800" b="1" dirty="0" smtClean="0">
                <a:latin typeface="+mj-lt"/>
              </a:rPr>
              <a:t>екстерна провјера).</a:t>
            </a:r>
            <a:endParaRPr lang="hr-HR" sz="18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0467" name="Text Box 3"/>
          <p:cNvSpPr txBox="1">
            <a:spLocks noChangeArrowheads="1"/>
          </p:cNvSpPr>
          <p:nvPr/>
        </p:nvSpPr>
        <p:spPr bwMode="auto">
          <a:xfrm>
            <a:off x="228600" y="1447800"/>
            <a:ext cx="8458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sr-Cyrl-RS" dirty="0" smtClean="0">
                <a:latin typeface="Century Gothic" pitchFamily="34" charset="0"/>
              </a:rPr>
              <a:t> </a:t>
            </a:r>
            <a:endParaRPr lang="hr-HR" dirty="0" smtClean="0">
              <a:latin typeface="+mj-lt"/>
            </a:endParaRPr>
          </a:p>
          <a:p>
            <a:pPr algn="ctr">
              <a:spcBef>
                <a:spcPct val="50000"/>
              </a:spcBef>
              <a:defRPr/>
            </a:pPr>
            <a:endParaRPr lang="hr-HR" dirty="0"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928670"/>
            <a:ext cx="9144000" cy="5509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-173736" algn="just" eaLnBrk="1" fontAlgn="auto" hangingPunct="1">
              <a:spcAft>
                <a:spcPts val="0"/>
              </a:spcAft>
              <a:defRPr/>
            </a:pPr>
            <a:endParaRPr lang="en-US" dirty="0" smtClean="0"/>
          </a:p>
          <a:p>
            <a:pPr indent="-173736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sr-Cyrl-RS" b="1" dirty="0" smtClean="0"/>
          </a:p>
          <a:p>
            <a:pPr indent="-173736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sr-Cyrl-RS" b="1" dirty="0" smtClean="0"/>
          </a:p>
          <a:p>
            <a:pPr indent="-173736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sr-Cyrl-RS" b="1" dirty="0" smtClean="0"/>
          </a:p>
          <a:p>
            <a:pPr indent="-173736" algn="just" eaLnBrk="1" fontAlgn="auto" hangingPunct="1">
              <a:spcAft>
                <a:spcPts val="0"/>
              </a:spcAft>
              <a:defRPr/>
            </a:pPr>
            <a:endParaRPr lang="en-US" b="1" dirty="0" smtClean="0"/>
          </a:p>
          <a:p>
            <a:pPr indent="-173736" algn="just" eaLnBrk="1" fontAlgn="auto" hangingPunct="1">
              <a:spcAft>
                <a:spcPts val="0"/>
              </a:spcAft>
              <a:defRPr/>
            </a:pPr>
            <a:endParaRPr lang="en-US" b="1" dirty="0" smtClean="0"/>
          </a:p>
          <a:p>
            <a:pPr indent="-173736" algn="just" eaLnBrk="1" fontAlgn="auto" hangingPunct="1">
              <a:spcAft>
                <a:spcPts val="0"/>
              </a:spcAft>
              <a:defRPr/>
            </a:pPr>
            <a:endParaRPr lang="sr-Cyrl-RS" b="1" dirty="0" smtClean="0"/>
          </a:p>
          <a:p>
            <a:pPr indent="-173736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b="1" dirty="0" smtClean="0"/>
              <a:t> </a:t>
            </a:r>
            <a:r>
              <a:rPr lang="sr-Cyrl-RS" sz="2000" b="1" dirty="0" smtClean="0"/>
              <a:t>ПРАЋЕЊЕ</a:t>
            </a:r>
            <a:r>
              <a:rPr lang="en-US" sz="2000" dirty="0" smtClean="0"/>
              <a:t> </a:t>
            </a:r>
            <a:r>
              <a:rPr lang="sr-Cyrl-RS" sz="2000" b="1" dirty="0" smtClean="0"/>
              <a:t>И АНАЛИЗИРАЊЕ </a:t>
            </a:r>
            <a:r>
              <a:rPr lang="sr-Cyrl-RS" sz="2000" dirty="0" smtClean="0"/>
              <a:t>квалитета властитог васпитно-образовног рада.</a:t>
            </a:r>
            <a:endParaRPr lang="en-US" sz="2000" dirty="0" smtClean="0"/>
          </a:p>
          <a:p>
            <a:pPr indent="-173736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2000" dirty="0" smtClean="0"/>
          </a:p>
          <a:p>
            <a:pPr indent="-173736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 smtClean="0"/>
              <a:t> </a:t>
            </a:r>
            <a:r>
              <a:rPr lang="sr-Cyrl-RS" sz="2000" b="1" dirty="0" smtClean="0"/>
              <a:t>СПОСОБНОСТ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лични развој</a:t>
            </a:r>
            <a:r>
              <a:rPr lang="en-US" sz="2000" dirty="0" smtClean="0"/>
              <a:t> </a:t>
            </a:r>
            <a:r>
              <a:rPr lang="sr-Cyrl-RS" sz="2000" dirty="0" smtClean="0"/>
              <a:t>знања и</a:t>
            </a:r>
            <a:r>
              <a:rPr lang="en-US" sz="2000" dirty="0" smtClean="0"/>
              <a:t> </a:t>
            </a:r>
            <a:r>
              <a:rPr lang="sr-Cyrl-RS" sz="2000" dirty="0" smtClean="0"/>
              <a:t>умијећа.</a:t>
            </a:r>
            <a:endParaRPr lang="en-US" sz="2000" dirty="0" smtClean="0"/>
          </a:p>
          <a:p>
            <a:pPr indent="-173736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2000" dirty="0" smtClean="0"/>
          </a:p>
          <a:p>
            <a:pPr indent="-173736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b="1" dirty="0" smtClean="0"/>
              <a:t> </a:t>
            </a:r>
            <a:r>
              <a:rPr lang="sr-Cyrl-RS" sz="2000" b="1" dirty="0" smtClean="0"/>
              <a:t>МОТИВИСАНОСТ</a:t>
            </a:r>
            <a:r>
              <a:rPr lang="en-US" sz="2000" dirty="0" smtClean="0"/>
              <a:t> </a:t>
            </a:r>
            <a:r>
              <a:rPr lang="sr-Cyrl-RS" sz="2000" dirty="0" smtClean="0"/>
              <a:t>за</a:t>
            </a:r>
            <a:r>
              <a:rPr lang="en-US" sz="2000" dirty="0" smtClean="0"/>
              <a:t> </a:t>
            </a:r>
            <a:r>
              <a:rPr lang="sr-Cyrl-RS" sz="2000" dirty="0" smtClean="0"/>
              <a:t>стручно усавршавање, тј. цјеложивотно учење и напредовање.</a:t>
            </a:r>
            <a:endParaRPr lang="en-US" sz="2000" dirty="0" smtClean="0"/>
          </a:p>
          <a:p>
            <a:pPr indent="-173736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2000" dirty="0" smtClean="0"/>
          </a:p>
          <a:p>
            <a:pPr indent="-173736"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 smtClean="0"/>
              <a:t> </a:t>
            </a:r>
            <a:r>
              <a:rPr lang="sr-Cyrl-RS" sz="2000" b="1" dirty="0" smtClean="0"/>
              <a:t>ПРОФЕСИОНАЛНОСТ</a:t>
            </a:r>
            <a:r>
              <a:rPr lang="en-US" sz="2000" dirty="0" smtClean="0"/>
              <a:t> </a:t>
            </a:r>
            <a:r>
              <a:rPr lang="sr-Cyrl-RS" sz="2000" dirty="0" smtClean="0"/>
              <a:t>у</a:t>
            </a:r>
            <a:r>
              <a:rPr lang="en-US" sz="2000" dirty="0" smtClean="0"/>
              <a:t> </a:t>
            </a:r>
            <a:r>
              <a:rPr lang="sr-Cyrl-RS" sz="2000" dirty="0" smtClean="0"/>
              <a:t>властитом</a:t>
            </a:r>
            <a:r>
              <a:rPr lang="en-US" sz="2000" dirty="0" smtClean="0"/>
              <a:t> </a:t>
            </a:r>
            <a:r>
              <a:rPr lang="sr-Cyrl-RS" sz="2000" dirty="0" smtClean="0"/>
              <a:t>развоју и раду.</a:t>
            </a:r>
            <a:endParaRPr lang="en-US" sz="2000" dirty="0" smtClean="0"/>
          </a:p>
        </p:txBody>
      </p:sp>
      <p:pic>
        <p:nvPicPr>
          <p:cNvPr id="17412" name="Picture 4" descr="Rezultat slika za UČITEL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357298"/>
            <a:ext cx="2336673" cy="15716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авоугаоник 4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sr-Cyrl-RS" sz="2800" dirty="0" smtClean="0"/>
              <a:t>Умјесто закључка </a:t>
            </a:r>
            <a:endParaRPr lang="sr-Cyrl-RS" sz="2800" b="1" dirty="0" smtClean="0"/>
          </a:p>
          <a:p>
            <a:pPr algn="ctr"/>
            <a:r>
              <a:rPr lang="sr-Cyrl-RS" sz="2800" b="1" dirty="0" smtClean="0"/>
              <a:t>ОДЛИКЕ</a:t>
            </a:r>
            <a:r>
              <a:rPr lang="en-US" sz="2800" b="1" dirty="0" smtClean="0"/>
              <a:t> </a:t>
            </a:r>
            <a:r>
              <a:rPr lang="sr-Cyrl-RS" sz="2800" b="1" dirty="0" smtClean="0"/>
              <a:t>УСПЈЕШНОГ НАСТАВНИКА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Чувар места за садржај 2"/>
          <p:cNvSpPr>
            <a:spLocks noGrp="1"/>
          </p:cNvSpPr>
          <p:nvPr>
            <p:ph idx="1"/>
          </p:nvPr>
        </p:nvSpPr>
        <p:spPr>
          <a:xfrm>
            <a:off x="683568" y="1412776"/>
            <a:ext cx="7772400" cy="3505200"/>
          </a:xfrm>
        </p:spPr>
        <p:txBody>
          <a:bodyPr/>
          <a:lstStyle/>
          <a:p>
            <a:pPr algn="ctr">
              <a:buNone/>
            </a:pPr>
            <a:endParaRPr lang="sr-Cyrl-RS" sz="2000" dirty="0" smtClean="0"/>
          </a:p>
          <a:p>
            <a:pPr algn="ctr">
              <a:buNone/>
            </a:pPr>
            <a:endParaRPr lang="sr-Cyrl-RS" sz="2000" dirty="0" smtClean="0"/>
          </a:p>
          <a:p>
            <a:pPr algn="ctr">
              <a:buNone/>
            </a:pPr>
            <a:endParaRPr lang="en-US" sz="2000" dirty="0" smtClean="0"/>
          </a:p>
          <a:p>
            <a:pPr algn="ctr">
              <a:buNone/>
            </a:pPr>
            <a:endParaRPr lang="en-US" sz="2000" dirty="0" smtClean="0"/>
          </a:p>
          <a:p>
            <a:pPr algn="ctr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525344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l"/>
            <a:r>
              <a:rPr lang="sr-Cyrl-RS" dirty="0" smtClean="0">
                <a:solidFill>
                  <a:schemeClr val="tx1"/>
                </a:solidFill>
              </a:rPr>
              <a:t/>
            </a:r>
            <a:br>
              <a:rPr lang="sr-Cyrl-RS" dirty="0" smtClean="0">
                <a:solidFill>
                  <a:schemeClr val="tx1"/>
                </a:solidFill>
              </a:rPr>
            </a:br>
            <a:r>
              <a:rPr lang="sr-Cyrl-RS" sz="2400" dirty="0" smtClean="0">
                <a:solidFill>
                  <a:schemeClr val="tx1"/>
                </a:solidFill>
              </a:rPr>
              <a:t/>
            </a:r>
            <a:br>
              <a:rPr lang="sr-Cyrl-RS" sz="2400" dirty="0" smtClean="0">
                <a:solidFill>
                  <a:schemeClr val="tx1"/>
                </a:solidFill>
              </a:rPr>
            </a:br>
            <a:r>
              <a:rPr lang="sr-Cyrl-RS" sz="2400" dirty="0" smtClean="0">
                <a:solidFill>
                  <a:schemeClr val="tx1"/>
                </a:solidFill>
              </a:rPr>
              <a:t>             </a:t>
            </a:r>
            <a:br>
              <a:rPr lang="sr-Cyrl-RS" sz="2400" dirty="0" smtClean="0">
                <a:solidFill>
                  <a:schemeClr val="tx1"/>
                </a:solidFill>
              </a:rPr>
            </a:br>
            <a:r>
              <a:rPr lang="sr-Cyrl-RS" sz="2400" dirty="0" smtClean="0">
                <a:solidFill>
                  <a:schemeClr val="tx1"/>
                </a:solidFill>
              </a:rPr>
              <a:t>                              </a:t>
            </a:r>
            <a:br>
              <a:rPr lang="sr-Cyrl-RS" sz="2400" dirty="0" smtClean="0">
                <a:solidFill>
                  <a:schemeClr val="tx1"/>
                </a:solidFill>
              </a:rPr>
            </a:br>
            <a:r>
              <a:rPr lang="sr-Cyrl-RS" sz="2400" dirty="0" smtClean="0">
                <a:solidFill>
                  <a:schemeClr val="tx1"/>
                </a:solidFill>
              </a:rPr>
              <a:t/>
            </a:r>
            <a:br>
              <a:rPr lang="sr-Cyrl-RS" sz="2400" dirty="0" smtClean="0">
                <a:solidFill>
                  <a:schemeClr val="tx1"/>
                </a:solidFill>
              </a:rPr>
            </a:br>
            <a:r>
              <a:rPr lang="sr-Cyrl-RS" sz="2400" dirty="0" smtClean="0">
                <a:solidFill>
                  <a:schemeClr val="tx1"/>
                </a:solidFill>
              </a:rPr>
              <a:t>                                             </a:t>
            </a:r>
            <a:br>
              <a:rPr lang="sr-Cyrl-RS" sz="2400" dirty="0" smtClean="0">
                <a:solidFill>
                  <a:schemeClr val="tx1"/>
                </a:solidFill>
              </a:rPr>
            </a:br>
            <a:r>
              <a:rPr lang="sr-Cyrl-RS" sz="2400" dirty="0" smtClean="0">
                <a:solidFill>
                  <a:schemeClr val="tx1"/>
                </a:solidFill>
              </a:rPr>
              <a:t>                                                 </a:t>
            </a:r>
            <a:r>
              <a:rPr lang="sr-Cyrl-RS" sz="2400" b="1" dirty="0" smtClean="0">
                <a:solidFill>
                  <a:schemeClr val="tx1"/>
                </a:solidFill>
              </a:rPr>
              <a:t>СЕДАМ НАВИКА </a:t>
            </a:r>
            <a:br>
              <a:rPr lang="sr-Cyrl-RS" sz="2400" b="1" dirty="0" smtClean="0">
                <a:solidFill>
                  <a:schemeClr val="tx1"/>
                </a:solidFill>
              </a:rPr>
            </a:br>
            <a:r>
              <a:rPr lang="sr-Cyrl-RS" sz="2400" b="1" dirty="0" smtClean="0">
                <a:solidFill>
                  <a:schemeClr val="tx1"/>
                </a:solidFill>
              </a:rPr>
              <a:t>                                         УСПЈЕШНИХ НАСТАВНИКА</a:t>
            </a:r>
            <a:br>
              <a:rPr lang="sr-Cyrl-RS" sz="2400" b="1" dirty="0" smtClean="0">
                <a:solidFill>
                  <a:schemeClr val="tx1"/>
                </a:solidFill>
              </a:rPr>
            </a:br>
            <a:r>
              <a:rPr lang="sr-Cyrl-RS" sz="2400" b="1" dirty="0" smtClean="0">
                <a:solidFill>
                  <a:schemeClr val="tx1"/>
                </a:solidFill>
              </a:rPr>
              <a:t>  </a:t>
            </a:r>
            <a:r>
              <a:rPr lang="sr-Cyrl-RS" sz="2800" b="1" dirty="0" smtClean="0">
                <a:solidFill>
                  <a:schemeClr val="tx1"/>
                </a:solidFill>
              </a:rPr>
              <a:t/>
            </a:r>
            <a:br>
              <a:rPr lang="sr-Cyrl-RS" sz="2800" b="1" dirty="0" smtClean="0">
                <a:solidFill>
                  <a:schemeClr val="tx1"/>
                </a:solidFill>
              </a:rPr>
            </a:br>
            <a:r>
              <a:rPr lang="sr-Cyrl-RS" sz="1200" b="1" dirty="0" smtClean="0">
                <a:solidFill>
                  <a:schemeClr val="tx1"/>
                </a:solidFill>
              </a:rPr>
              <a:t/>
            </a:r>
            <a:br>
              <a:rPr lang="sr-Cyrl-RS" sz="1200" b="1" dirty="0" smtClean="0">
                <a:solidFill>
                  <a:schemeClr val="tx1"/>
                </a:solidFill>
              </a:rPr>
            </a:br>
            <a:r>
              <a:rPr lang="sr-Cyrl-RS" sz="1600" b="1" dirty="0" smtClean="0">
                <a:solidFill>
                  <a:schemeClr val="tx1"/>
                </a:solidFill>
              </a:rPr>
              <a:t>        </a:t>
            </a:r>
            <a:r>
              <a:rPr lang="sr-Cyrl-RS" sz="1600" dirty="0" smtClean="0">
                <a:solidFill>
                  <a:schemeClr val="tx1"/>
                </a:solidFill>
              </a:rPr>
              <a:t>ПРОАКТИВНИ СУ  </a:t>
            </a:r>
            <a:r>
              <a:rPr lang="sr-Latn-RS" sz="1600" dirty="0" smtClean="0">
                <a:solidFill>
                  <a:schemeClr val="tx1"/>
                </a:solidFill>
              </a:rPr>
              <a:t>-</a:t>
            </a:r>
            <a:r>
              <a:rPr lang="sr-Cyrl-RS" sz="1600" dirty="0" smtClean="0">
                <a:solidFill>
                  <a:schemeClr val="tx1"/>
                </a:solidFill>
              </a:rPr>
              <a:t> </a:t>
            </a:r>
            <a:r>
              <a:rPr lang="sr-Latn-RS" sz="1600" dirty="0" smtClean="0">
                <a:solidFill>
                  <a:schemeClr val="tx1"/>
                </a:solidFill>
              </a:rPr>
              <a:t> </a:t>
            </a:r>
            <a:r>
              <a:rPr lang="sr-Cyrl-RS" sz="1600" dirty="0" smtClean="0">
                <a:solidFill>
                  <a:schemeClr val="tx1"/>
                </a:solidFill>
              </a:rPr>
              <a:t>размишљају, предвђају могуће проблеме и планирају како их ријешити прије него што се појаве.</a:t>
            </a:r>
            <a:br>
              <a:rPr lang="sr-Cyrl-RS" sz="1600" dirty="0" smtClean="0">
                <a:solidFill>
                  <a:schemeClr val="tx1"/>
                </a:solidFill>
              </a:rPr>
            </a:br>
            <a:r>
              <a:rPr lang="sr-Cyrl-RS" sz="1600" dirty="0" smtClean="0">
                <a:solidFill>
                  <a:schemeClr val="tx1"/>
                </a:solidFill>
              </a:rPr>
              <a:t/>
            </a:r>
            <a:br>
              <a:rPr lang="sr-Cyrl-RS" sz="1600" dirty="0" smtClean="0">
                <a:solidFill>
                  <a:schemeClr val="tx1"/>
                </a:solidFill>
              </a:rPr>
            </a:br>
            <a:r>
              <a:rPr lang="sr-Cyrl-RS" sz="1600" dirty="0" smtClean="0">
                <a:solidFill>
                  <a:schemeClr val="tx1"/>
                </a:solidFill>
              </a:rPr>
              <a:t>    КРЕЋУ МИСЛЕЋИ НА КРАЈ - воде их исходи, а не задаци, слиједе своју визију поучавања. </a:t>
            </a:r>
            <a:br>
              <a:rPr lang="sr-Cyrl-RS" sz="1600" dirty="0" smtClean="0">
                <a:solidFill>
                  <a:schemeClr val="tx1"/>
                </a:solidFill>
              </a:rPr>
            </a:br>
            <a:r>
              <a:rPr lang="sr-Cyrl-RS" sz="1600" dirty="0" smtClean="0">
                <a:solidFill>
                  <a:schemeClr val="tx1"/>
                </a:solidFill>
              </a:rPr>
              <a:t/>
            </a:r>
            <a:br>
              <a:rPr lang="sr-Cyrl-RS" sz="1600" dirty="0" smtClean="0">
                <a:solidFill>
                  <a:schemeClr val="tx1"/>
                </a:solidFill>
              </a:rPr>
            </a:br>
            <a:r>
              <a:rPr lang="sr-Cyrl-RS" sz="1600" dirty="0" smtClean="0">
                <a:solidFill>
                  <a:schemeClr val="tx1"/>
                </a:solidFill>
              </a:rPr>
              <a:t>     ПОЧИЊУ ОД  НАЈВАЖНИЈЕГ - имају јасне приоритете, не расипају  енергију, емоције и вријеме на небитно.</a:t>
            </a:r>
            <a:br>
              <a:rPr lang="sr-Cyrl-RS" sz="1600" dirty="0" smtClean="0">
                <a:solidFill>
                  <a:schemeClr val="tx1"/>
                </a:solidFill>
              </a:rPr>
            </a:br>
            <a:r>
              <a:rPr lang="sr-Cyrl-RS" sz="1600" dirty="0" smtClean="0">
                <a:solidFill>
                  <a:schemeClr val="tx1"/>
                </a:solidFill>
              </a:rPr>
              <a:t/>
            </a:r>
            <a:br>
              <a:rPr lang="sr-Cyrl-RS" sz="1600" dirty="0" smtClean="0">
                <a:solidFill>
                  <a:schemeClr val="tx1"/>
                </a:solidFill>
              </a:rPr>
            </a:br>
            <a:r>
              <a:rPr lang="sr-Cyrl-RS" sz="1600" dirty="0" smtClean="0">
                <a:solidFill>
                  <a:schemeClr val="tx1"/>
                </a:solidFill>
              </a:rPr>
              <a:t>      ВЈЕРУЈУ – да је права побједа у којој сви нешто добијају, а односи се поправљају.</a:t>
            </a:r>
            <a:br>
              <a:rPr lang="sr-Cyrl-RS" sz="1600" dirty="0" smtClean="0">
                <a:solidFill>
                  <a:schemeClr val="tx1"/>
                </a:solidFill>
              </a:rPr>
            </a:br>
            <a:r>
              <a:rPr lang="sr-Cyrl-RS" sz="1600" dirty="0" smtClean="0">
                <a:solidFill>
                  <a:schemeClr val="tx1"/>
                </a:solidFill>
              </a:rPr>
              <a:t> </a:t>
            </a:r>
            <a:br>
              <a:rPr lang="sr-Cyrl-RS" sz="1600" dirty="0" smtClean="0">
                <a:solidFill>
                  <a:schemeClr val="tx1"/>
                </a:solidFill>
              </a:rPr>
            </a:br>
            <a:r>
              <a:rPr lang="sr-Cyrl-RS" sz="1600" dirty="0" smtClean="0">
                <a:solidFill>
                  <a:schemeClr val="tx1"/>
                </a:solidFill>
              </a:rPr>
              <a:t>     ПРВО НАСТОЈЕ РАЗУМЈЕТИ ПА ТЕК ОНДА ТРАЖЕ ДА ОНИ БУДУ СХВАЋЕНИ – Слушају – развијају повејрење код својих ученика.</a:t>
            </a:r>
            <a:br>
              <a:rPr lang="sr-Cyrl-RS" sz="1600" dirty="0" smtClean="0">
                <a:solidFill>
                  <a:schemeClr val="tx1"/>
                </a:solidFill>
              </a:rPr>
            </a:br>
            <a:r>
              <a:rPr lang="sr-Cyrl-RS" sz="1600" dirty="0" smtClean="0">
                <a:solidFill>
                  <a:schemeClr val="tx1"/>
                </a:solidFill>
              </a:rPr>
              <a:t/>
            </a:r>
            <a:br>
              <a:rPr lang="sr-Cyrl-RS" sz="1600" dirty="0" smtClean="0">
                <a:solidFill>
                  <a:schemeClr val="tx1"/>
                </a:solidFill>
              </a:rPr>
            </a:br>
            <a:r>
              <a:rPr lang="sr-Cyrl-RS" sz="1600" dirty="0" smtClean="0">
                <a:solidFill>
                  <a:schemeClr val="tx1"/>
                </a:solidFill>
              </a:rPr>
              <a:t>      ВЈЕРУЈУ У СИНЕРГИЈУ -  сарађују са другачијим од себе тако да међусобне разлике умножавају заједничку снагу. </a:t>
            </a:r>
            <a:br>
              <a:rPr lang="sr-Cyrl-RS" sz="1600" dirty="0" smtClean="0">
                <a:solidFill>
                  <a:schemeClr val="tx1"/>
                </a:solidFill>
              </a:rPr>
            </a:br>
            <a:r>
              <a:rPr lang="sr-Cyrl-RS" sz="2000" dirty="0" smtClean="0">
                <a:solidFill>
                  <a:schemeClr val="tx1"/>
                </a:solidFill>
              </a:rPr>
              <a:t/>
            </a:r>
            <a:br>
              <a:rPr lang="sr-Cyrl-RS" sz="2000" dirty="0" smtClean="0">
                <a:solidFill>
                  <a:schemeClr val="tx1"/>
                </a:solidFill>
              </a:rPr>
            </a:br>
            <a:r>
              <a:rPr lang="sr-Cyrl-RS" sz="2000" dirty="0" smtClean="0">
                <a:solidFill>
                  <a:schemeClr val="tx1"/>
                </a:solidFill>
              </a:rPr>
              <a:t>      НЕПРЕСТАНО УЧЕ  - усавршавају се и старе навике замјењују бољим.</a:t>
            </a:r>
            <a:br>
              <a:rPr lang="sr-Cyrl-RS" sz="2000" dirty="0" smtClean="0">
                <a:solidFill>
                  <a:schemeClr val="tx1"/>
                </a:solidFill>
              </a:rPr>
            </a:br>
            <a:r>
              <a:rPr lang="sr-Cyrl-RS" sz="2000" dirty="0" smtClean="0">
                <a:solidFill>
                  <a:schemeClr val="tx1"/>
                </a:solidFill>
              </a:rPr>
              <a:t/>
            </a:r>
            <a:br>
              <a:rPr lang="sr-Cyrl-RS" sz="2000" dirty="0" smtClean="0">
                <a:solidFill>
                  <a:schemeClr val="tx1"/>
                </a:solidFill>
              </a:rPr>
            </a:br>
            <a:r>
              <a:rPr lang="sr-Cyrl-RS" sz="2000" dirty="0" smtClean="0">
                <a:solidFill>
                  <a:schemeClr val="tx1"/>
                </a:solidFill>
              </a:rPr>
              <a:t/>
            </a:r>
            <a:br>
              <a:rPr lang="sr-Cyrl-RS" sz="2000" dirty="0" smtClean="0">
                <a:solidFill>
                  <a:schemeClr val="tx1"/>
                </a:solidFill>
              </a:rPr>
            </a:br>
            <a:r>
              <a:rPr lang="sr-Cyrl-RS" sz="2000" dirty="0" smtClean="0">
                <a:solidFill>
                  <a:schemeClr val="tx1"/>
                </a:solidFill>
              </a:rPr>
              <a:t/>
            </a:r>
            <a:br>
              <a:rPr lang="sr-Cyrl-RS" sz="2000" dirty="0" smtClean="0">
                <a:solidFill>
                  <a:schemeClr val="tx1"/>
                </a:solidFill>
              </a:rPr>
            </a:br>
            <a:r>
              <a:rPr lang="sr-Cyrl-RS" dirty="0" smtClean="0">
                <a:solidFill>
                  <a:schemeClr val="tx1"/>
                </a:solidFill>
              </a:rPr>
              <a:t/>
            </a:r>
            <a:br>
              <a:rPr lang="sr-Cyrl-RS" dirty="0" smtClean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387" name="Picture 3" descr="C:\Users\s.vilotic\Desktop\2017\SAVJETOVANJA\2, 5 savjetovanje\materijal\uspjeh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2928958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Rezultat slika za knjig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 rot="21388478">
            <a:off x="1418637" y="2863625"/>
            <a:ext cx="62349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“Позвани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смо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да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чинимо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сагласно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своме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звању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онолико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колико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можемо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и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колико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нам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је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Бог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дао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Ни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мање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ни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више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а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оно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што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ми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не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успемо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да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учинимо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то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остаје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да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учини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Господин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и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надопуни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наше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 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недостатке</a:t>
            </a:r>
            <a:r>
              <a:rPr lang="en-US" sz="2000" dirty="0" smtClean="0">
                <a:solidFill>
                  <a:srgbClr val="000000"/>
                </a:solidFill>
                <a:latin typeface="Times New Roman"/>
              </a:rPr>
              <a:t>.</a:t>
            </a:r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”</a:t>
            </a:r>
          </a:p>
          <a:p>
            <a:pPr lvl="0" algn="just"/>
            <a:r>
              <a:rPr lang="sr-Cyrl-RS" sz="2000" dirty="0" smtClean="0">
                <a:solidFill>
                  <a:srgbClr val="000000"/>
                </a:solidFill>
                <a:latin typeface="Times New Roman"/>
              </a:rPr>
              <a:t>                                                         Патријарх Павле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28794" y="357166"/>
            <a:ext cx="4929222" cy="70788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sr-Cyrl-RS" sz="4000" dirty="0" smtClean="0"/>
              <a:t>Хвала на пажњи</a:t>
            </a:r>
            <a:r>
              <a:rPr lang="sr-Cyrl-RS" dirty="0" smtClean="0"/>
              <a:t>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2500306"/>
            <a:ext cx="7772400" cy="1143000"/>
          </a:xfrm>
        </p:spPr>
        <p:txBody>
          <a:bodyPr/>
          <a:lstStyle/>
          <a:p>
            <a:r>
              <a:rPr lang="sr-Cyrl-RS" b="1" dirty="0" smtClean="0">
                <a:solidFill>
                  <a:schemeClr val="bg1"/>
                </a:solidFill>
              </a:rPr>
              <a:t>Припремање наставника </a:t>
            </a:r>
            <a:r>
              <a:rPr lang="en-US" b="1" dirty="0" smtClean="0">
                <a:solidFill>
                  <a:schemeClr val="bg1"/>
                </a:solidFill>
              </a:rPr>
              <a:t/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sr-Cyrl-RS" b="1" dirty="0" smtClean="0">
                <a:solidFill>
                  <a:schemeClr val="bg1"/>
                </a:solidFill>
              </a:rPr>
              <a:t>за васпитно - образовни рад са ученицима</a:t>
            </a:r>
            <a:r>
              <a:rPr lang="sr-Cyrl-R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051" name="Picture 3" descr="C:\Users\s.vilotic\Desktop\2017\SAVJETOVANJA\2, 5 savjetovanje\materijal\fotolia_1034505_x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4429132"/>
            <a:ext cx="4643470" cy="1933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28736"/>
            <a:ext cx="8715404" cy="3505200"/>
          </a:xfrm>
        </p:spPr>
        <p:txBody>
          <a:bodyPr/>
          <a:lstStyle/>
          <a:p>
            <a:pPr algn="just">
              <a:lnSpc>
                <a:spcPct val="80000"/>
              </a:lnSpc>
              <a:buNone/>
            </a:pPr>
            <a:r>
              <a:rPr lang="sr-Cyrl-CS" sz="2800" dirty="0" smtClean="0">
                <a:solidFill>
                  <a:schemeClr val="bg1"/>
                </a:solidFill>
              </a:rPr>
              <a:t>Васпитно-образовни процес је веома комплексан систем, који обухвата планирање, програмирање</a:t>
            </a:r>
            <a:r>
              <a:rPr lang="sr-Latn-RS" sz="2800" dirty="0" smtClean="0">
                <a:solidFill>
                  <a:schemeClr val="bg1"/>
                </a:solidFill>
              </a:rPr>
              <a:t>,</a:t>
            </a:r>
            <a:r>
              <a:rPr lang="sr-Cyrl-CS" sz="2800" dirty="0" smtClean="0">
                <a:solidFill>
                  <a:schemeClr val="bg1"/>
                </a:solidFill>
              </a:rPr>
              <a:t> </a:t>
            </a:r>
            <a:r>
              <a:rPr lang="sr-Cyrl-CS" sz="2800" b="1" dirty="0" smtClean="0">
                <a:solidFill>
                  <a:schemeClr val="bg1"/>
                </a:solidFill>
              </a:rPr>
              <a:t>припремање</a:t>
            </a:r>
            <a:r>
              <a:rPr lang="sr-Cyrl-CS" sz="2800" dirty="0" smtClean="0">
                <a:solidFill>
                  <a:schemeClr val="bg1"/>
                </a:solidFill>
              </a:rPr>
              <a:t>, реализацију и вредновање рада. </a:t>
            </a:r>
          </a:p>
          <a:p>
            <a:pPr algn="just">
              <a:lnSpc>
                <a:spcPct val="80000"/>
              </a:lnSpc>
              <a:buNone/>
            </a:pPr>
            <a:endParaRPr lang="sr-Cyrl-CS" sz="2800" dirty="0" smtClean="0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</a:pPr>
            <a:r>
              <a:rPr lang="sr-Cyrl-CS" sz="2800" dirty="0" smtClean="0">
                <a:solidFill>
                  <a:schemeClr val="tx1"/>
                </a:solidFill>
              </a:rPr>
              <a:t>Ефикас</a:t>
            </a:r>
            <a:r>
              <a:rPr lang="en-US" sz="2800" dirty="0" smtClean="0">
                <a:solidFill>
                  <a:schemeClr val="tx1"/>
                </a:solidFill>
              </a:rPr>
              <a:t>a</a:t>
            </a:r>
            <a:r>
              <a:rPr lang="sr-Cyrl-CS" sz="2800" dirty="0" smtClean="0">
                <a:solidFill>
                  <a:schemeClr val="tx1"/>
                </a:solidFill>
              </a:rPr>
              <a:t>н ВОП подразумијева цјеловито планирање, програмирање, </a:t>
            </a:r>
            <a:r>
              <a:rPr lang="sr-Cyrl-CS" sz="2800" b="1" dirty="0" smtClean="0">
                <a:solidFill>
                  <a:schemeClr val="tx1"/>
                </a:solidFill>
              </a:rPr>
              <a:t>припремање</a:t>
            </a:r>
            <a:r>
              <a:rPr lang="sr-Cyrl-CS" sz="2800" dirty="0" smtClean="0">
                <a:solidFill>
                  <a:schemeClr val="tx1"/>
                </a:solidFill>
              </a:rPr>
              <a:t> и уважавањем свих елемената, чиме се омогућава праћење, анализирање, вредновање, контролисање и вршење утицаја на квалитет и ефикасност наставног процеса, тј. на остваривање општих и посебних циљева, исхода учења, образовних, васпитних и функционалних задатака.</a:t>
            </a:r>
          </a:p>
          <a:p>
            <a:pPr algn="just">
              <a:lnSpc>
                <a:spcPct val="80000"/>
              </a:lnSpc>
              <a:buNone/>
            </a:pPr>
            <a:endParaRPr lang="sr-Cyrl-CS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910" y="2714620"/>
            <a:ext cx="7772400" cy="3505200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sr-Cyrl-RS" b="1" dirty="0" smtClean="0">
                <a:solidFill>
                  <a:schemeClr val="tx1"/>
                </a:solidFill>
              </a:rPr>
              <a:t>У конципирању  наставног процеса као и у његовој реализацији примарни </a:t>
            </a:r>
            <a:r>
              <a:rPr lang="sr-Cyrl-RS" b="1" dirty="0" smtClean="0">
                <a:solidFill>
                  <a:srgbClr val="FF0000"/>
                </a:solidFill>
              </a:rPr>
              <a:t>циљ</a:t>
            </a:r>
            <a:r>
              <a:rPr lang="sr-Cyrl-RS" b="1" dirty="0" smtClean="0">
                <a:solidFill>
                  <a:schemeClr val="tx1"/>
                </a:solidFill>
              </a:rPr>
              <a:t> треба да буде квалитет  ученичких постигнућа, тј. ниво остварених исхода</a:t>
            </a:r>
            <a:r>
              <a:rPr lang="sr-Latn-RS" b="1" dirty="0" smtClean="0">
                <a:solidFill>
                  <a:schemeClr val="tx1"/>
                </a:solidFill>
              </a:rPr>
              <a:t> </a:t>
            </a:r>
            <a:r>
              <a:rPr lang="sr-Cyrl-RS" b="1" dirty="0" smtClean="0">
                <a:solidFill>
                  <a:schemeClr val="tx1"/>
                </a:solidFill>
              </a:rPr>
              <a:t>учења које је реално могуће остварити, а не квантитет који би се могао очекивати. </a:t>
            </a:r>
            <a:endParaRPr lang="en-US" i="1" dirty="0" smtClean="0">
              <a:solidFill>
                <a:schemeClr val="tx1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0768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sr-Cyrl-RS" sz="2400" dirty="0" smtClean="0">
                <a:solidFill>
                  <a:schemeClr val="tx1"/>
                </a:solidFill>
              </a:rPr>
              <a:t>Најважнија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знања и умијећа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наставника потребна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за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успјешан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и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продуктиван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рад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у одјељењу: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1428736"/>
            <a:ext cx="90011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173736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dirty="0" smtClean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  <a:p>
            <a:pPr indent="-173736" algn="ctr" fontAlgn="auto">
              <a:spcAft>
                <a:spcPts val="0"/>
              </a:spcAft>
              <a:defRPr/>
            </a:pPr>
            <a:r>
              <a:rPr lang="sr-Cyrl-RS" sz="2000" dirty="0" smtClean="0">
                <a:solidFill>
                  <a:schemeClr val="bg1"/>
                </a:solidFill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Умијеће</a:t>
            </a:r>
            <a:r>
              <a:rPr lang="hr-HR" sz="2000" dirty="0" smtClean="0">
                <a:solidFill>
                  <a:schemeClr val="bg1"/>
                </a:solidFill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sr-Cyrl-RS" sz="2000" dirty="0" smtClean="0">
                <a:solidFill>
                  <a:schemeClr val="bg1"/>
                </a:solidFill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успјешног</a:t>
            </a:r>
            <a:r>
              <a:rPr lang="hr-HR" sz="2000" dirty="0" smtClean="0">
                <a:solidFill>
                  <a:schemeClr val="bg1"/>
                </a:solidFill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sr-Cyrl-RS" sz="2000" dirty="0" smtClean="0">
                <a:solidFill>
                  <a:schemeClr val="bg1"/>
                </a:solidFill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поучавања </a:t>
            </a:r>
          </a:p>
          <a:p>
            <a:pPr indent="-173736" algn="ctr" fontAlgn="auto">
              <a:spcAft>
                <a:spcPts val="0"/>
              </a:spcAft>
              <a:defRPr/>
            </a:pPr>
            <a:r>
              <a:rPr lang="sr-Cyrl-RS" sz="2000" dirty="0" smtClean="0">
                <a:solidFill>
                  <a:schemeClr val="bg1"/>
                </a:solidFill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(МИСАОНА</a:t>
            </a:r>
            <a:r>
              <a:rPr lang="en-US" sz="2000" dirty="0" smtClean="0">
                <a:solidFill>
                  <a:schemeClr val="bg1"/>
                </a:solidFill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sr-Cyrl-RS" sz="2000" dirty="0" smtClean="0">
                <a:solidFill>
                  <a:schemeClr val="bg1"/>
                </a:solidFill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и</a:t>
            </a:r>
            <a:r>
              <a:rPr lang="en-US" sz="2000" dirty="0" smtClean="0">
                <a:solidFill>
                  <a:schemeClr val="bg1"/>
                </a:solidFill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sr-Cyrl-RS" sz="2000" dirty="0" smtClean="0">
                <a:solidFill>
                  <a:schemeClr val="bg1"/>
                </a:solidFill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ПРАКТИЧНА</a:t>
            </a:r>
            <a:r>
              <a:rPr lang="en-US" sz="2000" dirty="0" smtClean="0">
                <a:solidFill>
                  <a:schemeClr val="bg1"/>
                </a:solidFill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sr-Cyrl-RS" sz="2000" dirty="0" smtClean="0">
                <a:solidFill>
                  <a:schemeClr val="bg1"/>
                </a:solidFill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дјелатност):</a:t>
            </a:r>
            <a:endParaRPr lang="en-US" sz="2000" dirty="0" smtClean="0">
              <a:solidFill>
                <a:schemeClr val="bg1"/>
              </a:solidFill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Picture 3" descr="C:\Users\s.vilotic\Desktop\2017\SAVJETOVANJA\2, 5 savjetovanje\materijal\fotolia_1034505_x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571744"/>
            <a:ext cx="3214710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9" name="Up Arrow 8"/>
          <p:cNvSpPr/>
          <p:nvPr/>
        </p:nvSpPr>
        <p:spPr>
          <a:xfrm rot="5400000">
            <a:off x="698181" y="2302191"/>
            <a:ext cx="1428760" cy="2825122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indent="-173736" algn="r" fontAlgn="auto">
              <a:spcAft>
                <a:spcPts val="0"/>
              </a:spcAft>
              <a:defRPr/>
            </a:pP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Способност</a:t>
            </a:r>
            <a:r>
              <a:rPr lang="hr-HR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одлучивања</a:t>
            </a:r>
          </a:p>
          <a:p>
            <a:pPr indent="-173736" algn="r" fontAlgn="auto">
              <a:spcAft>
                <a:spcPts val="0"/>
              </a:spcAft>
              <a:defRPr/>
            </a:pPr>
            <a:r>
              <a:rPr lang="hr-HR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(</a:t>
            </a: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ШТА</a:t>
            </a:r>
            <a:r>
              <a:rPr lang="hr-HR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треба урадити</a:t>
            </a:r>
            <a:r>
              <a:rPr lang="hr-HR" sz="1800" dirty="0" smtClean="0">
                <a:solidFill>
                  <a:schemeClr val="tx1"/>
                </a:solidFill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)</a:t>
            </a:r>
            <a:endParaRPr lang="en-US" sz="1800" dirty="0" smtClean="0">
              <a:solidFill>
                <a:schemeClr val="tx1"/>
              </a:solidFill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Up Arrow 9"/>
          <p:cNvSpPr/>
          <p:nvPr/>
        </p:nvSpPr>
        <p:spPr>
          <a:xfrm>
            <a:off x="1714480" y="4786322"/>
            <a:ext cx="4929222" cy="1214446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lvl="1" indent="-173736" fontAlgn="auto">
              <a:spcAft>
                <a:spcPts val="0"/>
              </a:spcAft>
              <a:defRPr/>
            </a:pP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Практична</a:t>
            </a:r>
            <a:r>
              <a:rPr lang="hr-HR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умијећа</a:t>
            </a:r>
          </a:p>
          <a:p>
            <a:pPr lvl="1" indent="-173736" fontAlgn="auto">
              <a:spcAft>
                <a:spcPts val="0"/>
              </a:spcAft>
              <a:defRPr/>
            </a:pPr>
            <a:r>
              <a:rPr lang="hr-HR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(</a:t>
            </a: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КАКО</a:t>
            </a:r>
            <a:r>
              <a:rPr lang="hr-HR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ћу</a:t>
            </a:r>
            <a:r>
              <a:rPr lang="hr-HR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то</a:t>
            </a:r>
            <a:r>
              <a:rPr lang="hr-HR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урадити</a:t>
            </a:r>
            <a:r>
              <a:rPr lang="hr-HR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) </a:t>
            </a:r>
            <a:endParaRPr lang="en-US" sz="1600" dirty="0" smtClean="0">
              <a:solidFill>
                <a:schemeClr val="tx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Up Arrow 10"/>
          <p:cNvSpPr/>
          <p:nvPr/>
        </p:nvSpPr>
        <p:spPr>
          <a:xfrm rot="16200000">
            <a:off x="6566262" y="2363427"/>
            <a:ext cx="1940800" cy="3214679"/>
          </a:xfrm>
          <a:prstGeom prst="up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indent="-173736" algn="just" fontAlgn="auto">
              <a:spcAft>
                <a:spcPts val="0"/>
              </a:spcAft>
              <a:defRPr/>
            </a:pP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Рашчлањене</a:t>
            </a:r>
            <a:r>
              <a:rPr lang="hr-HR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и</a:t>
            </a:r>
            <a:r>
              <a:rPr lang="hr-HR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смислене</a:t>
            </a:r>
            <a:r>
              <a:rPr lang="hr-HR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 </a:t>
            </a: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активности</a:t>
            </a:r>
            <a:r>
              <a:rPr lang="hr-HR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које</a:t>
            </a:r>
            <a:r>
              <a:rPr lang="hr-HR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подстичу</a:t>
            </a:r>
            <a:r>
              <a:rPr lang="hr-HR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sr-Cyrl-RS" sz="1600" dirty="0" smtClean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развој, учење и напредовање ученика.</a:t>
            </a:r>
            <a:endParaRPr lang="en-US" sz="1600" dirty="0" smtClean="0">
              <a:solidFill>
                <a:schemeClr val="tx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184576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just">
              <a:lnSpc>
                <a:spcPct val="90000"/>
              </a:lnSpc>
              <a:buNone/>
            </a:pPr>
            <a:endParaRPr lang="sr-Cyrl-CS" sz="1800" dirty="0" smtClean="0">
              <a:solidFill>
                <a:schemeClr val="tx1"/>
              </a:solidFill>
            </a:endParaRPr>
          </a:p>
          <a:p>
            <a:pPr algn="just">
              <a:lnSpc>
                <a:spcPct val="90000"/>
              </a:lnSpc>
            </a:pPr>
            <a:r>
              <a:rPr lang="sr-Cyrl-RS" sz="2000" dirty="0" smtClean="0">
                <a:solidFill>
                  <a:schemeClr val="tx1"/>
                </a:solidFill>
              </a:rPr>
              <a:t>НИВО стручности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= </a:t>
            </a:r>
            <a:r>
              <a:rPr lang="sr-Cyrl-RS" sz="2000" dirty="0" smtClean="0">
                <a:solidFill>
                  <a:schemeClr val="tx1"/>
                </a:solidFill>
              </a:rPr>
              <a:t>прецизност</a:t>
            </a:r>
            <a:r>
              <a:rPr lang="hr-HR" sz="2000" dirty="0" smtClean="0">
                <a:solidFill>
                  <a:schemeClr val="tx1"/>
                </a:solidFill>
              </a:rPr>
              <a:t>, </a:t>
            </a:r>
            <a:r>
              <a:rPr lang="sr-Cyrl-RS" sz="2000" dirty="0" smtClean="0">
                <a:solidFill>
                  <a:schemeClr val="tx1"/>
                </a:solidFill>
              </a:rPr>
              <a:t>лежерност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и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осјетљивост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на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контекст,</a:t>
            </a:r>
          </a:p>
          <a:p>
            <a:pPr algn="just">
              <a:lnSpc>
                <a:spcPct val="90000"/>
              </a:lnSpc>
              <a:buNone/>
            </a:pPr>
            <a:endParaRPr lang="sr-Cyrl-RS" sz="2000" dirty="0" smtClean="0">
              <a:solidFill>
                <a:schemeClr val="tx1"/>
              </a:solidFill>
            </a:endParaRPr>
          </a:p>
          <a:p>
            <a:pPr algn="just">
              <a:lnSpc>
                <a:spcPct val="90000"/>
              </a:lnSpc>
            </a:pPr>
            <a:r>
              <a:rPr lang="sr-Cyrl-RS" sz="2000" dirty="0" smtClean="0">
                <a:solidFill>
                  <a:schemeClr val="tx1"/>
                </a:solidFill>
              </a:rPr>
              <a:t>има способност </a:t>
            </a:r>
            <a:r>
              <a:rPr lang="sr-Cyrl-RS" sz="2000" b="1" dirty="0" smtClean="0">
                <a:solidFill>
                  <a:schemeClr val="tx1"/>
                </a:solidFill>
              </a:rPr>
              <a:t>одлучивања</a:t>
            </a:r>
            <a:r>
              <a:rPr lang="vi-VN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прије</a:t>
            </a:r>
            <a:r>
              <a:rPr lang="vi-VN" sz="2000" dirty="0" smtClean="0">
                <a:solidFill>
                  <a:schemeClr val="tx1"/>
                </a:solidFill>
              </a:rPr>
              <a:t>, </a:t>
            </a:r>
            <a:r>
              <a:rPr lang="sr-Cyrl-RS" sz="2000" dirty="0" smtClean="0">
                <a:solidFill>
                  <a:schemeClr val="tx1"/>
                </a:solidFill>
              </a:rPr>
              <a:t>за</a:t>
            </a:r>
            <a:r>
              <a:rPr lang="vi-VN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вријеме</a:t>
            </a:r>
            <a:r>
              <a:rPr lang="vi-VN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и</a:t>
            </a:r>
            <a:r>
              <a:rPr lang="vi-VN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послије</a:t>
            </a:r>
            <a:r>
              <a:rPr lang="vi-VN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наставе</a:t>
            </a:r>
            <a:r>
              <a:rPr lang="vi-VN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с</a:t>
            </a:r>
            <a:r>
              <a:rPr lang="vi-VN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циљем</a:t>
            </a:r>
            <a:r>
              <a:rPr lang="vi-VN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најефикаснијег достизања</a:t>
            </a:r>
            <a:r>
              <a:rPr lang="vi-VN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васпитно-образовних исхода,</a:t>
            </a:r>
          </a:p>
          <a:p>
            <a:pPr algn="just">
              <a:lnSpc>
                <a:spcPct val="90000"/>
              </a:lnSpc>
              <a:buNone/>
            </a:pPr>
            <a:endParaRPr lang="sr-Cyrl-RS" sz="2000" dirty="0" smtClean="0">
              <a:solidFill>
                <a:schemeClr val="tx1"/>
              </a:solidFill>
            </a:endParaRPr>
          </a:p>
          <a:p>
            <a:pPr algn="just">
              <a:lnSpc>
                <a:spcPct val="90000"/>
              </a:lnSpc>
            </a:pPr>
            <a:r>
              <a:rPr lang="sr-Cyrl-CS" sz="2000" dirty="0" smtClean="0">
                <a:solidFill>
                  <a:schemeClr val="tx1"/>
                </a:solidFill>
              </a:rPr>
              <a:t>познаје и уважава захтјеве НПП-а </a:t>
            </a:r>
          </a:p>
          <a:p>
            <a:pPr algn="just">
              <a:lnSpc>
                <a:spcPct val="90000"/>
              </a:lnSpc>
              <a:buNone/>
            </a:pPr>
            <a:r>
              <a:rPr lang="sr-Cyrl-CS" sz="2000" dirty="0" smtClean="0">
                <a:solidFill>
                  <a:schemeClr val="tx1"/>
                </a:solidFill>
              </a:rPr>
              <a:t>(опште и посебне циљеве појединачних пре</a:t>
            </a:r>
            <a:r>
              <a:rPr lang="sr-Cyrl-RS" sz="2000" dirty="0" smtClean="0">
                <a:solidFill>
                  <a:schemeClr val="tx1"/>
                </a:solidFill>
              </a:rPr>
              <a:t>д</a:t>
            </a:r>
            <a:r>
              <a:rPr lang="sr-Cyrl-CS" sz="2000" dirty="0" smtClean="0">
                <a:solidFill>
                  <a:schemeClr val="tx1"/>
                </a:solidFill>
              </a:rPr>
              <a:t>мета, </a:t>
            </a:r>
            <a:r>
              <a:rPr lang="sr-Cyrl-CS" sz="2000" b="1" dirty="0" smtClean="0">
                <a:solidFill>
                  <a:schemeClr val="tx1"/>
                </a:solidFill>
              </a:rPr>
              <a:t>исходе учења</a:t>
            </a:r>
            <a:r>
              <a:rPr lang="sr-Cyrl-CS" sz="2000" dirty="0" smtClean="0">
                <a:solidFill>
                  <a:schemeClr val="tx1"/>
                </a:solidFill>
              </a:rPr>
              <a:t>), </a:t>
            </a:r>
          </a:p>
          <a:p>
            <a:pPr algn="just">
              <a:lnSpc>
                <a:spcPct val="90000"/>
              </a:lnSpc>
              <a:buNone/>
            </a:pPr>
            <a:endParaRPr lang="sr-Cyrl-CS" sz="2000" dirty="0" smtClean="0">
              <a:solidFill>
                <a:schemeClr val="tx1"/>
              </a:solidFill>
            </a:endParaRPr>
          </a:p>
          <a:p>
            <a:pPr lvl="0" algn="just">
              <a:lnSpc>
                <a:spcPct val="90000"/>
              </a:lnSpc>
            </a:pPr>
            <a:r>
              <a:rPr lang="sr-Cyrl-CS" sz="2000" dirty="0" smtClean="0">
                <a:solidFill>
                  <a:schemeClr val="tx1"/>
                </a:solidFill>
              </a:rPr>
              <a:t>познаје наставне предмете које предаје, </a:t>
            </a:r>
          </a:p>
          <a:p>
            <a:pPr lvl="0" algn="just">
              <a:lnSpc>
                <a:spcPct val="90000"/>
              </a:lnSpc>
              <a:buNone/>
            </a:pPr>
            <a:endParaRPr lang="sr-Cyrl-RS" sz="2000" dirty="0" smtClean="0">
              <a:solidFill>
                <a:schemeClr val="tx1"/>
              </a:solidFill>
            </a:endParaRPr>
          </a:p>
          <a:p>
            <a:pPr lvl="0" algn="just">
              <a:lnSpc>
                <a:spcPct val="90000"/>
              </a:lnSpc>
            </a:pPr>
            <a:r>
              <a:rPr lang="sr-Cyrl-RS" sz="2000" dirty="0" smtClean="0">
                <a:solidFill>
                  <a:schemeClr val="tx1"/>
                </a:solidFill>
              </a:rPr>
              <a:t>познаје услове </a:t>
            </a:r>
            <a:r>
              <a:rPr lang="sr-Cyrl-CS" sz="2000" dirty="0" smtClean="0">
                <a:solidFill>
                  <a:schemeClr val="tx1"/>
                </a:solidFill>
              </a:rPr>
              <a:t>природне и друштвене средине </a:t>
            </a:r>
            <a:r>
              <a:rPr lang="hr-HR" sz="2000" dirty="0" smtClean="0">
                <a:solidFill>
                  <a:schemeClr val="tx1"/>
                </a:solidFill>
              </a:rPr>
              <a:t>(</a:t>
            </a:r>
            <a:r>
              <a:rPr lang="sr-Cyrl-RS" sz="2000" dirty="0" smtClean="0">
                <a:solidFill>
                  <a:schemeClr val="tx1"/>
                </a:solidFill>
              </a:rPr>
              <a:t>социо</a:t>
            </a:r>
            <a:r>
              <a:rPr lang="hr-HR" sz="2000" dirty="0" smtClean="0">
                <a:solidFill>
                  <a:schemeClr val="tx1"/>
                </a:solidFill>
              </a:rPr>
              <a:t>-</a:t>
            </a:r>
            <a:r>
              <a:rPr lang="sr-Cyrl-RS" sz="2000" dirty="0" smtClean="0">
                <a:solidFill>
                  <a:schemeClr val="tx1"/>
                </a:solidFill>
              </a:rPr>
              <a:t>културне</a:t>
            </a:r>
            <a:r>
              <a:rPr lang="hr-HR" sz="2000" dirty="0" smtClean="0">
                <a:solidFill>
                  <a:schemeClr val="tx1"/>
                </a:solidFill>
              </a:rPr>
              <a:t>, </a:t>
            </a:r>
            <a:r>
              <a:rPr lang="sr-Cyrl-RS" sz="2000" dirty="0" smtClean="0">
                <a:solidFill>
                  <a:schemeClr val="tx1"/>
                </a:solidFill>
              </a:rPr>
              <a:t>антрополошке</a:t>
            </a:r>
            <a:r>
              <a:rPr lang="hr-HR" sz="2000" dirty="0" smtClean="0">
                <a:solidFill>
                  <a:schemeClr val="tx1"/>
                </a:solidFill>
              </a:rPr>
              <a:t>, </a:t>
            </a:r>
            <a:r>
              <a:rPr lang="sr-Cyrl-RS" sz="2000" dirty="0" smtClean="0">
                <a:solidFill>
                  <a:schemeClr val="tx1"/>
                </a:solidFill>
              </a:rPr>
              <a:t>материјално</a:t>
            </a:r>
            <a:r>
              <a:rPr lang="hr-HR" sz="2000" dirty="0" smtClean="0">
                <a:solidFill>
                  <a:schemeClr val="tx1"/>
                </a:solidFill>
              </a:rPr>
              <a:t>-</a:t>
            </a:r>
            <a:r>
              <a:rPr lang="sr-Cyrl-RS" sz="2000" dirty="0" smtClean="0">
                <a:solidFill>
                  <a:schemeClr val="tx1"/>
                </a:solidFill>
              </a:rPr>
              <a:t>техничке</a:t>
            </a:r>
            <a:r>
              <a:rPr lang="hr-HR" sz="2000" dirty="0" smtClean="0">
                <a:solidFill>
                  <a:schemeClr val="tx1"/>
                </a:solidFill>
              </a:rPr>
              <a:t> …)</a:t>
            </a:r>
            <a:r>
              <a:rPr lang="sr-Cyrl-RS" sz="2000" dirty="0" smtClean="0">
                <a:solidFill>
                  <a:schemeClr val="tx1"/>
                </a:solidFill>
              </a:rPr>
              <a:t> </a:t>
            </a:r>
            <a:r>
              <a:rPr lang="sr-Cyrl-CS" sz="2000" dirty="0" smtClean="0">
                <a:solidFill>
                  <a:schemeClr val="tx1"/>
                </a:solidFill>
              </a:rPr>
              <a:t>за извођење наставног процеса,</a:t>
            </a:r>
          </a:p>
          <a:p>
            <a:pPr lvl="0" algn="just">
              <a:lnSpc>
                <a:spcPct val="90000"/>
              </a:lnSpc>
              <a:buNone/>
            </a:pPr>
            <a:endParaRPr lang="sr-Cyrl-CS" sz="2000" dirty="0" smtClean="0">
              <a:solidFill>
                <a:schemeClr val="tx1"/>
              </a:solidFill>
            </a:endParaRPr>
          </a:p>
          <a:p>
            <a:pPr lvl="0" algn="just">
              <a:lnSpc>
                <a:spcPct val="90000"/>
              </a:lnSpc>
            </a:pPr>
            <a:r>
              <a:rPr lang="sr-Cyrl-RS" sz="2000" dirty="0" smtClean="0">
                <a:solidFill>
                  <a:schemeClr val="tx1"/>
                </a:solidFill>
              </a:rPr>
              <a:t>познаје ученике и њихове индивидаулне карактеристике и могућности,</a:t>
            </a:r>
          </a:p>
          <a:p>
            <a:pPr algn="just">
              <a:lnSpc>
                <a:spcPct val="90000"/>
              </a:lnSpc>
              <a:buNone/>
            </a:pPr>
            <a:endParaRPr lang="sr-Cyrl-RS" sz="2000" dirty="0" smtClean="0">
              <a:solidFill>
                <a:schemeClr val="tx1"/>
              </a:solidFill>
            </a:endParaRPr>
          </a:p>
          <a:p>
            <a:pPr algn="just">
              <a:lnSpc>
                <a:spcPct val="90000"/>
              </a:lnSpc>
              <a:buNone/>
            </a:pPr>
            <a:endParaRPr lang="hr-HR" sz="20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2618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</a:pPr>
            <a:endParaRPr lang="sr-Cyrl-CS" sz="2000" b="1" kern="0" dirty="0" smtClean="0">
              <a:latin typeface="Times New Roman"/>
            </a:endParaRP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</a:pPr>
            <a:r>
              <a:rPr lang="sr-Cyrl-CS" sz="2000" b="1" kern="0" dirty="0" smtClean="0">
                <a:latin typeface="Times New Roman"/>
              </a:rPr>
              <a:t>За квалитено </a:t>
            </a:r>
            <a:r>
              <a:rPr lang="sr-Cyrl-RS" sz="2000" b="1" kern="0" dirty="0" smtClean="0">
                <a:latin typeface="Times New Roman"/>
              </a:rPr>
              <a:t>припремање васпитно - обарзовног </a:t>
            </a:r>
            <a:r>
              <a:rPr lang="sr-Cyrl-CS" sz="2000" b="1" kern="0" dirty="0" smtClean="0">
                <a:latin typeface="Times New Roman"/>
              </a:rPr>
              <a:t>процеса неопходно је да наставник </a:t>
            </a:r>
            <a:r>
              <a:rPr lang="sr-Cyrl-RS" sz="2000" b="1" kern="0" dirty="0" smtClean="0">
                <a:latin typeface="Times New Roman"/>
              </a:rPr>
              <a:t>посједује најважнија</a:t>
            </a:r>
            <a:r>
              <a:rPr lang="en-US" sz="2000" b="1" kern="0" dirty="0" smtClean="0">
                <a:latin typeface="Times New Roman"/>
              </a:rPr>
              <a:t> </a:t>
            </a:r>
            <a:r>
              <a:rPr lang="sr-Cyrl-RS" sz="2000" b="1" kern="0" dirty="0" smtClean="0">
                <a:latin typeface="Times New Roman"/>
              </a:rPr>
              <a:t>знања и умијећа</a:t>
            </a:r>
            <a:r>
              <a:rPr lang="en-US" sz="2000" b="1" kern="0" dirty="0" smtClean="0">
                <a:latin typeface="Times New Roman"/>
              </a:rPr>
              <a:t> </a:t>
            </a:r>
            <a:r>
              <a:rPr lang="sr-Cyrl-RS" sz="2000" b="1" kern="0" dirty="0" smtClean="0">
                <a:latin typeface="Times New Roman"/>
              </a:rPr>
              <a:t>потребна</a:t>
            </a:r>
            <a:r>
              <a:rPr lang="en-US" sz="2000" b="1" kern="0" dirty="0" smtClean="0">
                <a:latin typeface="Times New Roman"/>
              </a:rPr>
              <a:t> </a:t>
            </a:r>
            <a:r>
              <a:rPr lang="sr-Cyrl-RS" sz="2000" b="1" kern="0" dirty="0" smtClean="0">
                <a:latin typeface="Times New Roman"/>
              </a:rPr>
              <a:t>за</a:t>
            </a:r>
            <a:r>
              <a:rPr lang="en-US" sz="2000" b="1" kern="0" dirty="0" smtClean="0">
                <a:latin typeface="Times New Roman"/>
              </a:rPr>
              <a:t> </a:t>
            </a:r>
            <a:r>
              <a:rPr lang="sr-Cyrl-RS" sz="2000" b="1" kern="0" dirty="0" smtClean="0">
                <a:latin typeface="Times New Roman"/>
              </a:rPr>
              <a:t>успјешан</a:t>
            </a:r>
            <a:r>
              <a:rPr lang="en-US" sz="2000" b="1" kern="0" dirty="0" smtClean="0">
                <a:latin typeface="Times New Roman"/>
              </a:rPr>
              <a:t> </a:t>
            </a:r>
            <a:r>
              <a:rPr lang="sr-Cyrl-RS" sz="2000" b="1" kern="0" dirty="0" smtClean="0">
                <a:latin typeface="Times New Roman"/>
              </a:rPr>
              <a:t>и</a:t>
            </a:r>
            <a:r>
              <a:rPr lang="en-US" sz="2000" b="1" kern="0" dirty="0" smtClean="0">
                <a:latin typeface="Times New Roman"/>
              </a:rPr>
              <a:t> </a:t>
            </a:r>
            <a:r>
              <a:rPr lang="sr-Cyrl-RS" sz="2000" b="1" kern="0" dirty="0" smtClean="0">
                <a:latin typeface="Times New Roman"/>
              </a:rPr>
              <a:t>продуктиван</a:t>
            </a:r>
            <a:r>
              <a:rPr lang="en-US" sz="2000" b="1" kern="0" dirty="0" smtClean="0">
                <a:latin typeface="Times New Roman"/>
              </a:rPr>
              <a:t> </a:t>
            </a:r>
            <a:r>
              <a:rPr lang="sr-Cyrl-RS" sz="2000" b="1" kern="0" dirty="0" smtClean="0">
                <a:latin typeface="Times New Roman"/>
              </a:rPr>
              <a:t>рад</a:t>
            </a:r>
            <a:r>
              <a:rPr lang="en-US" sz="2000" b="1" kern="0" dirty="0" smtClean="0">
                <a:latin typeface="Times New Roman"/>
              </a:rPr>
              <a:t> </a:t>
            </a:r>
            <a:r>
              <a:rPr lang="sr-Cyrl-RS" sz="2000" b="1" kern="0" dirty="0" smtClean="0">
                <a:latin typeface="Times New Roman"/>
              </a:rPr>
              <a:t>у одјељењу</a:t>
            </a:r>
            <a:r>
              <a:rPr lang="sr-Cyrl-CS" sz="2000" b="1" kern="0" dirty="0" smtClean="0">
                <a:latin typeface="Times New Roman"/>
              </a:rPr>
              <a:t>: </a:t>
            </a:r>
          </a:p>
        </p:txBody>
      </p:sp>
      <p:pic>
        <p:nvPicPr>
          <p:cNvPr id="5" name="Picture 2" descr="C:\Users\s.vilotic\Desktop\2017\SAVJETOVANJA\2, 5 savjetovanje\materijal\imag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4308" y="2571745"/>
            <a:ext cx="1575409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algn="just">
              <a:lnSpc>
                <a:spcPct val="90000"/>
              </a:lnSpc>
              <a:buNone/>
            </a:pPr>
            <a:endParaRPr lang="sr-Cyrl-CS" sz="1800" dirty="0" smtClean="0">
              <a:solidFill>
                <a:schemeClr val="tx1"/>
              </a:solidFill>
            </a:endParaRPr>
          </a:p>
          <a:p>
            <a:pPr algn="just">
              <a:lnSpc>
                <a:spcPct val="90000"/>
              </a:lnSpc>
            </a:pPr>
            <a:r>
              <a:rPr lang="sr-Cyrl-RS" sz="2000" dirty="0" smtClean="0">
                <a:solidFill>
                  <a:schemeClr val="tx1"/>
                </a:solidFill>
              </a:rPr>
              <a:t>има сврсисходно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и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на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циљ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усмјерено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понашање које доприноси развоју, учењу и напредовању ученика,</a:t>
            </a:r>
          </a:p>
          <a:p>
            <a:pPr algn="just">
              <a:lnSpc>
                <a:spcPct val="90000"/>
              </a:lnSpc>
              <a:buNone/>
            </a:pPr>
            <a:endParaRPr lang="sr-Cyrl-RS" sz="2000" dirty="0" smtClean="0">
              <a:solidFill>
                <a:schemeClr val="tx1"/>
              </a:solidFill>
            </a:endParaRPr>
          </a:p>
          <a:p>
            <a:pPr algn="just">
              <a:lnSpc>
                <a:spcPct val="90000"/>
              </a:lnSpc>
            </a:pPr>
            <a:r>
              <a:rPr lang="sr-Cyrl-RS" sz="2000" dirty="0" smtClean="0">
                <a:solidFill>
                  <a:schemeClr val="tx1"/>
                </a:solidFill>
              </a:rPr>
              <a:t>зна да постави садржаје и захтјеве изнад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постојећих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могућности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ученика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како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би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подстицао њихово напредовање у зони наредног развоја, </a:t>
            </a:r>
          </a:p>
          <a:p>
            <a:pPr algn="just">
              <a:lnSpc>
                <a:spcPct val="90000"/>
              </a:lnSpc>
              <a:buNone/>
            </a:pPr>
            <a:endParaRPr lang="sr-Cyrl-RS" sz="2000" dirty="0" smtClean="0">
              <a:solidFill>
                <a:schemeClr val="tx1"/>
              </a:solidFill>
            </a:endParaRPr>
          </a:p>
          <a:p>
            <a:pPr algn="just">
              <a:lnSpc>
                <a:spcPct val="90000"/>
              </a:lnSpc>
            </a:pPr>
            <a:r>
              <a:rPr lang="sr-Cyrl-RS" sz="2000" dirty="0" smtClean="0">
                <a:solidFill>
                  <a:schemeClr val="tx1"/>
                </a:solidFill>
              </a:rPr>
              <a:t>зна да изабере адекватне активности</a:t>
            </a:r>
            <a:r>
              <a:rPr lang="vi-VN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којима</a:t>
            </a:r>
            <a:r>
              <a:rPr lang="vi-VN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је</a:t>
            </a:r>
            <a:r>
              <a:rPr lang="vi-VN" sz="2000" dirty="0" smtClean="0">
                <a:solidFill>
                  <a:schemeClr val="tx1"/>
                </a:solidFill>
              </a:rPr>
              <a:t> </a:t>
            </a:r>
            <a:r>
              <a:rPr lang="sr-Cyrl-RS" sz="2000" dirty="0" smtClean="0">
                <a:solidFill>
                  <a:schemeClr val="tx1"/>
                </a:solidFill>
              </a:rPr>
              <a:t>циљ да се на што функционалнији и оптималнији начин, помоћу разноврсних наставних облика, метода и средстава омогући достизање исхода учења на што вишем нивоу.</a:t>
            </a:r>
          </a:p>
          <a:p>
            <a:pPr algn="just">
              <a:lnSpc>
                <a:spcPct val="90000"/>
              </a:lnSpc>
            </a:pPr>
            <a:endParaRPr lang="vi-VN" sz="2400" dirty="0" smtClean="0">
              <a:solidFill>
                <a:schemeClr val="tx1"/>
              </a:solidFill>
            </a:endParaRPr>
          </a:p>
          <a:p>
            <a:pPr algn="just">
              <a:lnSpc>
                <a:spcPct val="90000"/>
              </a:lnSpc>
              <a:buNone/>
            </a:pPr>
            <a:r>
              <a:rPr lang="sr-Cyrl-RS" sz="2400" dirty="0" smtClean="0">
                <a:solidFill>
                  <a:schemeClr val="tx1"/>
                </a:solidFill>
              </a:rPr>
              <a:t>        Знања и умијећа</a:t>
            </a:r>
            <a:r>
              <a:rPr lang="vi-VN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наставника варирају</a:t>
            </a:r>
            <a:r>
              <a:rPr lang="vi-VN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од</a:t>
            </a:r>
            <a:r>
              <a:rPr lang="vi-VN" sz="2400" dirty="0" smtClean="0">
                <a:solidFill>
                  <a:schemeClr val="tx1"/>
                </a:solidFill>
              </a:rPr>
              <a:t> </a:t>
            </a:r>
            <a:r>
              <a:rPr lang="sr-Cyrl-RS" sz="2400" i="1" dirty="0" smtClean="0">
                <a:solidFill>
                  <a:schemeClr val="tx1"/>
                </a:solidFill>
              </a:rPr>
              <a:t>општих</a:t>
            </a:r>
            <a:r>
              <a:rPr lang="vi-VN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(</a:t>
            </a:r>
            <a:r>
              <a:rPr lang="sr-Cyrl-RS" sz="2400" dirty="0" smtClean="0">
                <a:solidFill>
                  <a:schemeClr val="tx1"/>
                </a:solidFill>
              </a:rPr>
              <a:t>припрема за наставни час</a:t>
            </a:r>
            <a:r>
              <a:rPr lang="vi-VN" sz="2400" dirty="0" smtClean="0">
                <a:solidFill>
                  <a:schemeClr val="tx1"/>
                </a:solidFill>
              </a:rPr>
              <a:t>) </a:t>
            </a:r>
            <a:r>
              <a:rPr lang="sr-Cyrl-RS" sz="2400" dirty="0" smtClean="0">
                <a:solidFill>
                  <a:schemeClr val="tx1"/>
                </a:solidFill>
              </a:rPr>
              <a:t>до</a:t>
            </a:r>
            <a:r>
              <a:rPr lang="vi-VN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специфичних</a:t>
            </a:r>
            <a:r>
              <a:rPr lang="vi-VN" sz="2400" dirty="0" smtClean="0">
                <a:solidFill>
                  <a:schemeClr val="tx1"/>
                </a:solidFill>
              </a:rPr>
              <a:t> (</a:t>
            </a:r>
            <a:r>
              <a:rPr lang="sr-Cyrl-RS" sz="2400" dirty="0" smtClean="0">
                <a:solidFill>
                  <a:schemeClr val="tx1"/>
                </a:solidFill>
              </a:rPr>
              <a:t>нпр. Колико</a:t>
            </a:r>
            <a:r>
              <a:rPr lang="vi-VN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чекати</a:t>
            </a:r>
            <a:r>
              <a:rPr lang="vi-VN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учеников</a:t>
            </a:r>
            <a:r>
              <a:rPr lang="vi-VN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одговор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sr-Cyrl-RS" sz="2400" dirty="0" smtClean="0">
                <a:solidFill>
                  <a:schemeClr val="tx1"/>
                </a:solidFill>
              </a:rPr>
              <a:t>како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преформулирати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питање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ако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ученику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није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јасно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шта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желимо</a:t>
            </a:r>
            <a:r>
              <a:rPr lang="en-US" sz="2400" dirty="0" smtClean="0">
                <a:solidFill>
                  <a:schemeClr val="tx1"/>
                </a:solidFill>
              </a:rPr>
              <a:t>?</a:t>
            </a:r>
            <a:r>
              <a:rPr lang="sr-Cyrl-RS" sz="2400" dirty="0" smtClean="0">
                <a:solidFill>
                  <a:schemeClr val="tx1"/>
                </a:solidFill>
              </a:rPr>
              <a:t> и сл.</a:t>
            </a:r>
            <a:r>
              <a:rPr lang="en-US" sz="2400" dirty="0" smtClean="0">
                <a:solidFill>
                  <a:schemeClr val="tx1"/>
                </a:solidFill>
              </a:rPr>
              <a:t>)</a:t>
            </a:r>
            <a:r>
              <a:rPr lang="sr-Cyrl-RS" sz="24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lnSpc>
                <a:spcPct val="90000"/>
              </a:lnSpc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 marL="0" indent="0" algn="just" fontAlgn="auto">
              <a:spcAft>
                <a:spcPts val="0"/>
              </a:spcAft>
              <a:buNone/>
              <a:defRPr/>
            </a:pPr>
            <a:endParaRPr lang="vi-VN" sz="1800" b="1" i="1" u="sng" dirty="0" smtClean="0">
              <a:solidFill>
                <a:schemeClr val="tx1"/>
              </a:solidFill>
            </a:endParaRPr>
          </a:p>
          <a:p>
            <a:pPr marL="0" indent="0" algn="just" fontAlgn="auto">
              <a:spcAft>
                <a:spcPts val="0"/>
              </a:spcAft>
              <a:buNone/>
              <a:defRPr/>
            </a:pPr>
            <a:endParaRPr lang="vi-VN" sz="1800" dirty="0" smtClean="0">
              <a:solidFill>
                <a:schemeClr val="tx1"/>
              </a:solidFill>
            </a:endParaRPr>
          </a:p>
          <a:p>
            <a:pPr algn="just">
              <a:lnSpc>
                <a:spcPct val="90000"/>
              </a:lnSpc>
            </a:pPr>
            <a:endParaRPr lang="hr-HR" sz="18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11449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</a:pPr>
            <a:endParaRPr lang="sr-Cyrl-CS" sz="1800" b="1" kern="0" dirty="0" smtClean="0">
              <a:latin typeface="Times New Roman"/>
            </a:endParaRP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</a:pPr>
            <a:r>
              <a:rPr lang="sr-Cyrl-CS" sz="1800" b="1" kern="0" dirty="0" smtClean="0">
                <a:latin typeface="Times New Roman"/>
              </a:rPr>
              <a:t>За </a:t>
            </a:r>
            <a:r>
              <a:rPr lang="sr-Cyrl-CS" sz="1800" b="1" kern="0" dirty="0" err="1" smtClean="0">
                <a:latin typeface="Times New Roman"/>
              </a:rPr>
              <a:t>квалитено</a:t>
            </a:r>
            <a:r>
              <a:rPr lang="sr-Cyrl-CS" sz="1800" b="1" kern="0" dirty="0" smtClean="0">
                <a:latin typeface="Times New Roman"/>
              </a:rPr>
              <a:t> </a:t>
            </a:r>
            <a:r>
              <a:rPr lang="sr-Cyrl-RS" sz="1800" b="1" kern="0" dirty="0" smtClean="0">
                <a:latin typeface="Times New Roman"/>
              </a:rPr>
              <a:t>припремање васпитно - обарзовног </a:t>
            </a:r>
            <a:r>
              <a:rPr lang="sr-Cyrl-CS" sz="1800" b="1" kern="0" dirty="0" smtClean="0">
                <a:latin typeface="Times New Roman"/>
              </a:rPr>
              <a:t>процеса неопходно је да наставник </a:t>
            </a:r>
            <a:r>
              <a:rPr lang="sr-Cyrl-RS" sz="1800" b="1" kern="0" dirty="0" smtClean="0">
                <a:latin typeface="Times New Roman"/>
              </a:rPr>
              <a:t>посједује најважнија</a:t>
            </a:r>
            <a:r>
              <a:rPr lang="en-US" sz="1800" b="1" kern="0" dirty="0" smtClean="0">
                <a:latin typeface="Times New Roman"/>
              </a:rPr>
              <a:t> </a:t>
            </a:r>
            <a:r>
              <a:rPr lang="sr-Cyrl-RS" sz="1800" b="1" kern="0" dirty="0" smtClean="0">
                <a:latin typeface="Times New Roman"/>
              </a:rPr>
              <a:t>знања и умијећа</a:t>
            </a:r>
            <a:r>
              <a:rPr lang="en-US" sz="1800" b="1" kern="0" dirty="0" smtClean="0">
                <a:latin typeface="Times New Roman"/>
              </a:rPr>
              <a:t> </a:t>
            </a:r>
            <a:r>
              <a:rPr lang="sr-Cyrl-RS" sz="1800" b="1" kern="0" dirty="0" smtClean="0">
                <a:latin typeface="Times New Roman"/>
              </a:rPr>
              <a:t>потребна</a:t>
            </a:r>
            <a:r>
              <a:rPr lang="en-US" sz="1800" b="1" kern="0" dirty="0" smtClean="0">
                <a:latin typeface="Times New Roman"/>
              </a:rPr>
              <a:t> </a:t>
            </a:r>
            <a:r>
              <a:rPr lang="sr-Cyrl-RS" sz="1800" b="1" kern="0" dirty="0" smtClean="0">
                <a:latin typeface="Times New Roman"/>
              </a:rPr>
              <a:t>за</a:t>
            </a:r>
            <a:r>
              <a:rPr lang="en-US" sz="1800" b="1" kern="0" dirty="0" smtClean="0">
                <a:latin typeface="Times New Roman"/>
              </a:rPr>
              <a:t> </a:t>
            </a:r>
            <a:r>
              <a:rPr lang="sr-Cyrl-RS" sz="1800" b="1" kern="0" dirty="0" smtClean="0">
                <a:latin typeface="Times New Roman"/>
              </a:rPr>
              <a:t>успјешан</a:t>
            </a:r>
            <a:r>
              <a:rPr lang="en-US" sz="1800" b="1" kern="0" dirty="0" smtClean="0">
                <a:latin typeface="Times New Roman"/>
              </a:rPr>
              <a:t> </a:t>
            </a:r>
            <a:r>
              <a:rPr lang="sr-Cyrl-RS" sz="1800" b="1" kern="0" dirty="0" smtClean="0">
                <a:latin typeface="Times New Roman"/>
              </a:rPr>
              <a:t>и</a:t>
            </a:r>
            <a:r>
              <a:rPr lang="en-US" sz="1800" b="1" kern="0" dirty="0" smtClean="0">
                <a:latin typeface="Times New Roman"/>
              </a:rPr>
              <a:t> </a:t>
            </a:r>
            <a:r>
              <a:rPr lang="sr-Cyrl-RS" sz="1800" b="1" kern="0" dirty="0" smtClean="0">
                <a:latin typeface="Times New Roman"/>
              </a:rPr>
              <a:t>продуктиван</a:t>
            </a:r>
            <a:r>
              <a:rPr lang="en-US" sz="1800" b="1" kern="0" dirty="0" smtClean="0">
                <a:latin typeface="Times New Roman"/>
              </a:rPr>
              <a:t> </a:t>
            </a:r>
            <a:r>
              <a:rPr lang="sr-Cyrl-RS" sz="1800" b="1" kern="0" dirty="0" smtClean="0">
                <a:latin typeface="Times New Roman"/>
              </a:rPr>
              <a:t>рад</a:t>
            </a:r>
            <a:r>
              <a:rPr lang="en-US" sz="1800" b="1" kern="0" dirty="0" smtClean="0">
                <a:latin typeface="Times New Roman"/>
              </a:rPr>
              <a:t> </a:t>
            </a:r>
            <a:r>
              <a:rPr lang="sr-Cyrl-RS" sz="1800" b="1" kern="0" dirty="0" smtClean="0">
                <a:latin typeface="Times New Roman"/>
              </a:rPr>
              <a:t>у одјељењу</a:t>
            </a:r>
            <a:r>
              <a:rPr lang="sr-Cyrl-CS" sz="1800" b="1" kern="0" dirty="0" smtClean="0">
                <a:latin typeface="Times New Roman"/>
              </a:rPr>
              <a:t>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59735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 eaLnBrk="1" hangingPunct="1">
              <a:lnSpc>
                <a:spcPct val="80000"/>
              </a:lnSpc>
              <a:buNone/>
            </a:pPr>
            <a:endParaRPr lang="sr-Cyrl-CS" sz="2000" dirty="0" smtClean="0">
              <a:solidFill>
                <a:schemeClr val="tx1"/>
              </a:solidFill>
            </a:endParaRPr>
          </a:p>
          <a:p>
            <a:pPr algn="ctr" eaLnBrk="1" hangingPunct="1">
              <a:lnSpc>
                <a:spcPct val="80000"/>
              </a:lnSpc>
              <a:buNone/>
            </a:pPr>
            <a:r>
              <a:rPr lang="sr-Cyrl-CS" sz="2400" dirty="0" smtClean="0">
                <a:solidFill>
                  <a:schemeClr val="tx1"/>
                </a:solidFill>
              </a:rPr>
              <a:t>Наставник треба да се свакодневно функционално припрема за васпитно-образовни процес.</a:t>
            </a:r>
          </a:p>
          <a:p>
            <a:pPr algn="just" eaLnBrk="1" hangingPunct="1">
              <a:lnSpc>
                <a:spcPct val="80000"/>
              </a:lnSpc>
              <a:buNone/>
            </a:pPr>
            <a:endParaRPr lang="sr-Cyrl-CS" sz="2000" dirty="0" smtClean="0">
              <a:solidFill>
                <a:schemeClr val="tx1"/>
              </a:solidFill>
            </a:endParaRPr>
          </a:p>
          <a:p>
            <a:pPr algn="just" eaLnBrk="1" hangingPunct="1">
              <a:lnSpc>
                <a:spcPct val="80000"/>
              </a:lnSpc>
              <a:buNone/>
            </a:pPr>
            <a:r>
              <a:rPr lang="sr-Cyrl-CS" sz="2000" dirty="0" smtClean="0">
                <a:solidFill>
                  <a:schemeClr val="tx1"/>
                </a:solidFill>
              </a:rPr>
              <a:t>Писмено припремање за наставни час је логичан наставак студиозног глобалног и оперативног планирања и програмирања наставног процеса. </a:t>
            </a:r>
          </a:p>
          <a:p>
            <a:pPr>
              <a:buNone/>
            </a:pPr>
            <a:endParaRPr lang="sr-Cyrl-RS" sz="2000" b="1" dirty="0" smtClean="0"/>
          </a:p>
          <a:p>
            <a:pPr>
              <a:buNone/>
            </a:pPr>
            <a:r>
              <a:rPr lang="en-US" sz="2000" b="1" dirty="0" err="1" smtClean="0">
                <a:solidFill>
                  <a:schemeClr val="tx1"/>
                </a:solidFill>
              </a:rPr>
              <a:t>Припремање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sr-Cyrl-RS" sz="2000" b="1" dirty="0" smtClean="0">
                <a:solidFill>
                  <a:schemeClr val="tx1"/>
                </a:solidFill>
              </a:rPr>
              <a:t>васпитно - образовног процеса </a:t>
            </a:r>
            <a:r>
              <a:rPr lang="en-US" sz="2000" b="1" dirty="0" err="1" smtClean="0">
                <a:solidFill>
                  <a:schemeClr val="tx1"/>
                </a:solidFill>
              </a:rPr>
              <a:t>је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важно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због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тога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што</a:t>
            </a:r>
            <a:r>
              <a:rPr lang="en-US" sz="2000" dirty="0" smtClean="0">
                <a:solidFill>
                  <a:schemeClr val="tx1"/>
                </a:solidFill>
              </a:rPr>
              <a:t>:</a:t>
            </a:r>
          </a:p>
          <a:p>
            <a:pPr lvl="0"/>
            <a:r>
              <a:rPr lang="en-US" sz="2000" dirty="0" err="1" smtClean="0">
                <a:solidFill>
                  <a:schemeClr val="tx1"/>
                </a:solidFill>
              </a:rPr>
              <a:t>пружа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оквир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за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ефикасну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наставу</a:t>
            </a:r>
            <a:r>
              <a:rPr lang="en-US" sz="2000" dirty="0" smtClean="0">
                <a:solidFill>
                  <a:schemeClr val="tx1"/>
                </a:solidFill>
              </a:rPr>
              <a:t>,</a:t>
            </a:r>
          </a:p>
          <a:p>
            <a:pPr lvl="0"/>
            <a:r>
              <a:rPr lang="en-US" sz="2000" dirty="0" err="1" smtClean="0">
                <a:solidFill>
                  <a:schemeClr val="tx1"/>
                </a:solidFill>
              </a:rPr>
              <a:t>помаже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наставнику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да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буде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организован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</a:p>
          <a:p>
            <a:pPr lvl="0"/>
            <a:r>
              <a:rPr lang="en-US" sz="2000" dirty="0" err="1" smtClean="0">
                <a:solidFill>
                  <a:schemeClr val="tx1"/>
                </a:solidFill>
              </a:rPr>
              <a:t>даје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осјећај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за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правац</a:t>
            </a:r>
            <a:r>
              <a:rPr lang="en-US" sz="2000" dirty="0" smtClean="0">
                <a:solidFill>
                  <a:schemeClr val="tx1"/>
                </a:solidFill>
              </a:rPr>
              <a:t> у </a:t>
            </a:r>
            <a:r>
              <a:rPr lang="en-US" sz="2000" dirty="0" err="1" smtClean="0">
                <a:solidFill>
                  <a:schemeClr val="tx1"/>
                </a:solidFill>
              </a:rPr>
              <a:t>односу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Наставни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план</a:t>
            </a:r>
            <a:r>
              <a:rPr lang="en-US" sz="2000" dirty="0" smtClean="0">
                <a:solidFill>
                  <a:schemeClr val="tx1"/>
                </a:solidFill>
              </a:rPr>
              <a:t> и </a:t>
            </a:r>
            <a:r>
              <a:rPr lang="en-US" sz="2000" dirty="0" err="1" smtClean="0">
                <a:solidFill>
                  <a:schemeClr val="tx1"/>
                </a:solidFill>
              </a:rPr>
              <a:t>програм</a:t>
            </a:r>
            <a:r>
              <a:rPr lang="en-US" sz="2000" dirty="0" smtClean="0">
                <a:solidFill>
                  <a:schemeClr val="tx1"/>
                </a:solidFill>
              </a:rPr>
              <a:t>,</a:t>
            </a:r>
          </a:p>
          <a:p>
            <a:pPr lvl="0"/>
            <a:r>
              <a:rPr lang="en-US" sz="2000" dirty="0" err="1" smtClean="0">
                <a:solidFill>
                  <a:schemeClr val="tx1"/>
                </a:solidFill>
              </a:rPr>
              <a:t>утиче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самопоуздање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наставника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часу</a:t>
            </a:r>
            <a:r>
              <a:rPr lang="en-US" sz="2000" dirty="0" smtClean="0">
                <a:solidFill>
                  <a:schemeClr val="tx1"/>
                </a:solidFill>
              </a:rPr>
              <a:t>,</a:t>
            </a:r>
          </a:p>
          <a:p>
            <a:pPr lvl="0"/>
            <a:r>
              <a:rPr lang="en-US" sz="2000" dirty="0" err="1" smtClean="0">
                <a:solidFill>
                  <a:schemeClr val="tx1"/>
                </a:solidFill>
              </a:rPr>
              <a:t>омогућава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наставнику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да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провјери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претходна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знања</a:t>
            </a:r>
            <a:r>
              <a:rPr lang="en-US" sz="2000" dirty="0" smtClean="0">
                <a:solidFill>
                  <a:schemeClr val="tx1"/>
                </a:solidFill>
              </a:rPr>
              <a:t> и </a:t>
            </a:r>
            <a:r>
              <a:rPr lang="en-US" sz="2000" dirty="0" err="1" smtClean="0">
                <a:solidFill>
                  <a:schemeClr val="tx1"/>
                </a:solidFill>
              </a:rPr>
              <a:t>искуства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ученика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</a:p>
          <a:p>
            <a:pPr lvl="0"/>
            <a:r>
              <a:rPr lang="en-US" sz="2000" dirty="0" err="1" smtClean="0">
                <a:solidFill>
                  <a:schemeClr val="tx1"/>
                </a:solidFill>
              </a:rPr>
              <a:t>омогућава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наставнику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да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организује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наставу</a:t>
            </a:r>
            <a:r>
              <a:rPr lang="en-US" sz="2000" dirty="0" smtClean="0">
                <a:solidFill>
                  <a:schemeClr val="tx1"/>
                </a:solidFill>
              </a:rPr>
              <a:t> у </a:t>
            </a:r>
            <a:r>
              <a:rPr lang="en-US" sz="2000" dirty="0" err="1" smtClean="0">
                <a:solidFill>
                  <a:schemeClr val="tx1"/>
                </a:solidFill>
              </a:rPr>
              <a:t>оквиру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предвиђеног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времена</a:t>
            </a:r>
            <a:r>
              <a:rPr lang="en-US" sz="2000" dirty="0" smtClean="0">
                <a:solidFill>
                  <a:schemeClr val="tx1"/>
                </a:solidFill>
              </a:rPr>
              <a:t>,</a:t>
            </a:r>
          </a:p>
          <a:p>
            <a:pPr lvl="0"/>
            <a:r>
              <a:rPr lang="en-US" sz="2000" dirty="0" err="1" smtClean="0">
                <a:solidFill>
                  <a:schemeClr val="tx1"/>
                </a:solidFill>
              </a:rPr>
              <a:t>омогућава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наставнику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да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осмисли</a:t>
            </a:r>
            <a:r>
              <a:rPr lang="en-US" sz="2000" dirty="0" smtClean="0">
                <a:solidFill>
                  <a:schemeClr val="tx1"/>
                </a:solidFill>
              </a:rPr>
              <a:t> и </a:t>
            </a:r>
            <a:r>
              <a:rPr lang="en-US" sz="2000" dirty="0" err="1" smtClean="0">
                <a:solidFill>
                  <a:schemeClr val="tx1"/>
                </a:solidFill>
              </a:rPr>
              <a:t>поставља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квалитетна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питања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којима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утиче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развој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виших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нивоа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мишљења</a:t>
            </a:r>
            <a:r>
              <a:rPr lang="en-US" sz="2000" dirty="0" smtClean="0">
                <a:solidFill>
                  <a:schemeClr val="tx1"/>
                </a:solidFill>
              </a:rPr>
              <a:t>,</a:t>
            </a:r>
          </a:p>
          <a:p>
            <a:pPr lvl="0"/>
            <a:r>
              <a:rPr lang="en-US" sz="2000" dirty="0" err="1" smtClean="0">
                <a:solidFill>
                  <a:schemeClr val="tx1"/>
                </a:solidFill>
              </a:rPr>
              <a:t>омогућава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наставнику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да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усмјери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пажњу</a:t>
            </a:r>
            <a:r>
              <a:rPr lang="en-US" sz="2000" dirty="0" smtClean="0">
                <a:solidFill>
                  <a:schemeClr val="tx1"/>
                </a:solidFill>
              </a:rPr>
              <a:t> и </a:t>
            </a:r>
            <a:r>
              <a:rPr lang="en-US" sz="2000" dirty="0" err="1" smtClean="0">
                <a:solidFill>
                  <a:schemeClr val="tx1"/>
                </a:solidFill>
              </a:rPr>
              <a:t>интересовање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ученика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знања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која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стичу</a:t>
            </a:r>
            <a:r>
              <a:rPr lang="en-US" sz="2000" dirty="0" smtClean="0">
                <a:solidFill>
                  <a:schemeClr val="tx1"/>
                </a:solidFill>
              </a:rPr>
              <a:t>,</a:t>
            </a:r>
          </a:p>
          <a:p>
            <a:pPr lvl="0"/>
            <a:r>
              <a:rPr lang="en-US" sz="2000" dirty="0" err="1" smtClean="0">
                <a:solidFill>
                  <a:schemeClr val="tx1"/>
                </a:solidFill>
              </a:rPr>
              <a:t>даје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корисну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основу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за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будуће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припремање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err="1" smtClean="0">
                <a:solidFill>
                  <a:schemeClr val="tx1"/>
                </a:solidFill>
              </a:rPr>
              <a:t>али</a:t>
            </a:r>
            <a:r>
              <a:rPr lang="en-US" sz="2000" dirty="0" smtClean="0">
                <a:solidFill>
                  <a:schemeClr val="tx1"/>
                </a:solidFill>
              </a:rPr>
              <a:t> и </a:t>
            </a:r>
            <a:r>
              <a:rPr lang="en-US" sz="2000" dirty="0" err="1" smtClean="0">
                <a:solidFill>
                  <a:schemeClr val="tx1"/>
                </a:solidFill>
              </a:rPr>
              <a:t>планирање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наставе</a:t>
            </a:r>
            <a:r>
              <a:rPr lang="en-US" sz="2000" dirty="0" smtClean="0">
                <a:solidFill>
                  <a:schemeClr val="tx1"/>
                </a:solidFill>
              </a:rPr>
              <a:t>. </a:t>
            </a:r>
          </a:p>
          <a:p>
            <a:pPr>
              <a:buNone/>
            </a:pPr>
            <a:r>
              <a:rPr lang="en-US" sz="2000" dirty="0" smtClean="0"/>
              <a:t> </a:t>
            </a:r>
          </a:p>
          <a:p>
            <a:pPr algn="just" eaLnBrk="1" hangingPunct="1">
              <a:lnSpc>
                <a:spcPct val="80000"/>
              </a:lnSpc>
              <a:buNone/>
            </a:pPr>
            <a:endParaRPr lang="sr-Cyrl-CS" sz="2000" dirty="0" smtClean="0">
              <a:solidFill>
                <a:schemeClr val="tx1"/>
              </a:solidFill>
            </a:endParaRPr>
          </a:p>
        </p:txBody>
      </p:sp>
      <p:pic>
        <p:nvPicPr>
          <p:cNvPr id="4" name="Picture 2" descr="F:\SAVJETOVANJA\2, 5 savjetovanje\materijal\20120131220050_23272_128442180509071_2250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2571744"/>
            <a:ext cx="1643074" cy="14937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et Ready for School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Get Ready for School</Template>
  <TotalTime>3292</TotalTime>
  <Words>2062</Words>
  <Application>Microsoft Office PowerPoint</Application>
  <PresentationFormat>On-screen Show (4:3)</PresentationFormat>
  <Paragraphs>367</Paragraphs>
  <Slides>24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Get Ready for School</vt:lpstr>
      <vt:lpstr>Presentation</vt:lpstr>
      <vt:lpstr>Document</vt:lpstr>
      <vt:lpstr>Slide 1</vt:lpstr>
      <vt:lpstr>Дневни ред савјетовања:</vt:lpstr>
      <vt:lpstr>Припремање наставника  за васпитно - образовни рад са ученицима </vt:lpstr>
      <vt:lpstr>Slide 4</vt:lpstr>
      <vt:lpstr>Slide 5</vt:lpstr>
      <vt:lpstr>Најважнија знања и умијећа наставника потребна за успјешан и продуктиван рад у одјељењу:</vt:lpstr>
      <vt:lpstr>Slide 7</vt:lpstr>
      <vt:lpstr>Slide 8</vt:lpstr>
      <vt:lpstr>Slide 9</vt:lpstr>
      <vt:lpstr>Slide 10</vt:lpstr>
      <vt:lpstr> НАЧИН ДЕФИНИСАЊА  ЦИЉА, ЗАДАТАКА И ИСХОДА УЧЕЊА </vt:lpstr>
      <vt:lpstr>Slide 12</vt:lpstr>
      <vt:lpstr>Листа  глагола  који се могу користити  приликом дефинисања циља, задатака и исхода учења,  као и при изради ЗОТ-а </vt:lpstr>
      <vt:lpstr>Slide 14</vt:lpstr>
      <vt:lpstr>Уобичајене грешке у дефинисању циља, задатака и исхода учења: - Не дефинишу се већ само преписују поопштено.   - Никако се не дефинишу.  - Погрешно се дефинишу.  - Не разликују се циљеви, задаци и исходи учења (нема хијерархије у приступу).  - Поопштено се дефинишу (нису разрађени и конкретизовани).  - Преуско се дефинишу (не покривају цијелокупну наставну јединицу). </vt:lpstr>
      <vt:lpstr>Slide 16</vt:lpstr>
      <vt:lpstr>Slide 17</vt:lpstr>
      <vt:lpstr>   РАДИТИ  ЈЕ  ЛАКО АКО  ЗНАШ  КАКО!!! </vt:lpstr>
      <vt:lpstr>Slide 19</vt:lpstr>
      <vt:lpstr>Slide 20</vt:lpstr>
      <vt:lpstr>Slide 21</vt:lpstr>
      <vt:lpstr>Slide 22</vt:lpstr>
      <vt:lpstr>                                                                                                                                               СЕДАМ НАВИКА                                           УСПЈЕШНИХ НАСТАВНИКА             ПРОАКТИВНИ СУ  -  размишљају, предвђају могуће проблеме и планирају како их ријешити прије него што се појаве.      КРЕЋУ МИСЛЕЋИ НА КРАЈ - воде их исходи, а не задаци, слиједе своју визију поучавања.        ПОЧИЊУ ОД  НАЈВАЖНИЈЕГ - имају јасне приоритете, не расипају  енергију, емоције и вријеме на небитно.        ВЈЕРУЈУ – да је права побједа у којој сви нешто добијају, а односи се поправљају.        ПРВО НАСТОЈЕ РАЗУМЈЕТИ ПА ТЕК ОНДА ТРАЖЕ ДА ОНИ БУДУ СХВАЋЕНИ – Слушају – развијају повејрење код својих ученика.        ВЈЕРУЈУ У СИНЕРГИЈУ -  сарађују са другачијим од себе тако да међусобне разлике умножавају заједничку снагу.         НЕПРЕСТАНО УЧЕ  - усавршавају се и старе навике замјењују бољим.     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s.vilotic</dc:creator>
  <cp:lastModifiedBy>s.vilotic</cp:lastModifiedBy>
  <cp:revision>286</cp:revision>
  <dcterms:created xsi:type="dcterms:W3CDTF">2017-07-11T07:04:50Z</dcterms:created>
  <dcterms:modified xsi:type="dcterms:W3CDTF">2017-09-06T08:04:47Z</dcterms:modified>
</cp:coreProperties>
</file>