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CD34A-04FF-44C5-91E7-4AFA334807A7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4B118-0C4B-4FD2-9297-185540B709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B118-0C4B-4FD2-9297-185540B7099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B118-0C4B-4FD2-9297-185540B7099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CB6DA-8C4F-42DF-9657-1FE99E36FFAD}" type="datetimeFigureOut">
              <a:rPr lang="en-US" smtClean="0"/>
              <a:pPr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C91A5-6725-460C-88DA-ED18B3C773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5760639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latin typeface="Arial Black" pitchFamily="34" charset="0"/>
              </a:rPr>
              <a:t>ВАСПИТНО-ОБРАЗОВНИ РАД СА ХИПЕРАКТИВНОМ ДЈЕЦОМ </a:t>
            </a:r>
            <a:endParaRPr lang="en-US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sr-Cyrl-CS" sz="2000" b="1" dirty="0" smtClean="0">
                <a:latin typeface="Arial Black" pitchFamily="34" charset="0"/>
              </a:rPr>
              <a:t>САВЈЕТИ ЗА РАД СА ХИПЕРАКТИВНОМ ДЈЕЦОМ</a:t>
            </a:r>
            <a:endParaRPr lang="en-US" sz="20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Autofit/>
          </a:bodyPr>
          <a:lstStyle/>
          <a:p>
            <a:pPr lvl="0"/>
            <a:r>
              <a:rPr lang="en-GB" sz="2000" b="1" dirty="0" err="1" smtClean="0">
                <a:latin typeface="Arial Black" pitchFamily="34" charset="0"/>
              </a:rPr>
              <a:t>Поставите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реалистичне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циљеве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sr-Cyrl-RS" sz="2000" b="1" dirty="0" smtClean="0">
                <a:latin typeface="Arial Black" pitchFamily="34" charset="0"/>
              </a:rPr>
              <a:t>(</a:t>
            </a:r>
            <a:r>
              <a:rPr lang="en-GB" sz="2000" b="1" dirty="0" smtClean="0">
                <a:latin typeface="Arial Black" pitchFamily="34" charset="0"/>
              </a:rPr>
              <a:t>у </a:t>
            </a:r>
            <a:r>
              <a:rPr lang="en-GB" sz="2000" b="1" dirty="0" err="1">
                <a:latin typeface="Arial Black" pitchFamily="34" charset="0"/>
              </a:rPr>
              <a:t>складу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са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sr-Cyrl-RS" sz="2000" b="1" dirty="0" smtClean="0">
                <a:latin typeface="Arial Black" pitchFamily="34" charset="0"/>
              </a:rPr>
              <a:t>  </a:t>
            </a:r>
            <a:r>
              <a:rPr lang="en-GB" sz="2000" b="1" dirty="0" err="1" smtClean="0">
                <a:latin typeface="Arial Black" pitchFamily="34" charset="0"/>
              </a:rPr>
              <a:t>могућностима</a:t>
            </a:r>
            <a:r>
              <a:rPr lang="sr-Cyrl-RS" sz="2000" b="1" dirty="0" smtClean="0">
                <a:latin typeface="Arial Black" pitchFamily="34" charset="0"/>
              </a:rPr>
              <a:t>);</a:t>
            </a:r>
          </a:p>
          <a:p>
            <a:r>
              <a:rPr lang="en-GB" sz="2000" b="1" dirty="0" err="1" smtClean="0">
                <a:latin typeface="Arial Black" pitchFamily="34" charset="0"/>
              </a:rPr>
              <a:t>Раздијелите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градиво</a:t>
            </a:r>
            <a:r>
              <a:rPr lang="en-GB" sz="2000" b="1" dirty="0" smtClean="0">
                <a:latin typeface="Arial Black" pitchFamily="34" charset="0"/>
              </a:rPr>
              <a:t> у </a:t>
            </a:r>
            <a:r>
              <a:rPr lang="en-GB" sz="2000" b="1" dirty="0" err="1" smtClean="0">
                <a:latin typeface="Arial Black" pitchFamily="34" charset="0"/>
              </a:rPr>
              <a:t>мање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цјелине</a:t>
            </a:r>
            <a:r>
              <a:rPr lang="sr-Cyrl-RS" sz="2000" b="1" dirty="0" smtClean="0">
                <a:latin typeface="Arial Black" pitchFamily="34" charset="0"/>
              </a:rPr>
              <a:t>;</a:t>
            </a:r>
            <a:endParaRPr lang="en-US" sz="2000" dirty="0">
              <a:latin typeface="Arial Black" pitchFamily="34" charset="0"/>
            </a:endParaRPr>
          </a:p>
          <a:p>
            <a:pPr lvl="0"/>
            <a:r>
              <a:rPr lang="en-GB" sz="2000" b="1" dirty="0" err="1">
                <a:latin typeface="Arial Black" pitchFamily="34" charset="0"/>
              </a:rPr>
              <a:t>Омогућите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учење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>
                <a:latin typeface="Arial Black" pitchFamily="34" charset="0"/>
              </a:rPr>
              <a:t>у </a:t>
            </a:r>
            <a:r>
              <a:rPr lang="en-GB" sz="2000" b="1" dirty="0" err="1">
                <a:latin typeface="Arial Black" pitchFamily="34" charset="0"/>
              </a:rPr>
              <a:t>малим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корацима</a:t>
            </a:r>
            <a:r>
              <a:rPr lang="sr-Cyrl-RS" sz="2000" b="1" dirty="0">
                <a:latin typeface="Arial Black" pitchFamily="34" charset="0"/>
              </a:rPr>
              <a:t>;</a:t>
            </a:r>
            <a:endParaRPr lang="en-US" sz="2000" dirty="0">
              <a:latin typeface="Arial Black" pitchFamily="34" charset="0"/>
            </a:endParaRPr>
          </a:p>
          <a:p>
            <a:pPr lvl="0"/>
            <a:r>
              <a:rPr lang="en-GB" sz="2000" b="1" dirty="0" err="1">
                <a:latin typeface="Arial Black" pitchFamily="34" charset="0"/>
              </a:rPr>
              <a:t>Сложен</a:t>
            </a:r>
            <a:r>
              <a:rPr lang="sr-Cyrl-RS" sz="2000" b="1" dirty="0">
                <a:latin typeface="Arial Black" pitchFamily="34" charset="0"/>
              </a:rPr>
              <a:t>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упу</a:t>
            </a:r>
            <a:r>
              <a:rPr lang="sr-Cyrl-RS" sz="2000" b="1" dirty="0">
                <a:latin typeface="Arial Black" pitchFamily="34" charset="0"/>
              </a:rPr>
              <a:t>с</a:t>
            </a:r>
            <a:r>
              <a:rPr lang="en-GB" sz="2000" b="1" dirty="0">
                <a:latin typeface="Arial Black" pitchFamily="34" charset="0"/>
              </a:rPr>
              <a:t>т</a:t>
            </a:r>
            <a:r>
              <a:rPr lang="sr-Cyrl-RS" sz="2000" b="1" dirty="0">
                <a:latin typeface="Arial Black" pitchFamily="34" charset="0"/>
              </a:rPr>
              <a:t>ва 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раздијелите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на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неколико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једноставнији</a:t>
            </a:r>
            <a:r>
              <a:rPr lang="sr-Latn-RS" sz="2000" b="1" dirty="0" smtClean="0">
                <a:latin typeface="Arial Black" pitchFamily="34" charset="0"/>
              </a:rPr>
              <a:t> (</a:t>
            </a:r>
            <a:r>
              <a:rPr lang="sr-Cyrl-RS" sz="2000" b="1" dirty="0" smtClean="0">
                <a:latin typeface="Arial Black" pitchFamily="34" charset="0"/>
              </a:rPr>
              <a:t>тражите </a:t>
            </a:r>
            <a:r>
              <a:rPr lang="en-GB" sz="2000" b="1" dirty="0" err="1" smtClean="0">
                <a:latin typeface="Arial Black" pitchFamily="34" charset="0"/>
              </a:rPr>
              <a:t>да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понови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што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треба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учинити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како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бисте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провјерили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разумијевање</a:t>
            </a:r>
            <a:r>
              <a:rPr lang="sr-Cyrl-RS" sz="2000" b="1" dirty="0" smtClean="0">
                <a:latin typeface="Arial Black" pitchFamily="34" charset="0"/>
              </a:rPr>
              <a:t>);</a:t>
            </a:r>
            <a:endParaRPr lang="en-US" sz="2000" dirty="0">
              <a:latin typeface="Arial Black" pitchFamily="34" charset="0"/>
            </a:endParaRPr>
          </a:p>
          <a:p>
            <a:pPr lvl="0"/>
            <a:r>
              <a:rPr lang="en-GB" sz="2000" b="1" dirty="0" err="1">
                <a:latin typeface="Arial Black" pitchFamily="34" charset="0"/>
              </a:rPr>
              <a:t>Преферирајте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усмено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испитивање</a:t>
            </a:r>
            <a:r>
              <a:rPr lang="sr-Cyrl-RS" sz="2000" b="1" dirty="0" smtClean="0">
                <a:latin typeface="Arial Black" pitchFamily="34" charset="0"/>
              </a:rPr>
              <a:t> (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лакше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исказују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своје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знање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усменим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испитивањем</a:t>
            </a:r>
            <a:r>
              <a:rPr lang="sr-Cyrl-RS" sz="2000" b="1" dirty="0" smtClean="0">
                <a:latin typeface="Arial Black" pitchFamily="34" charset="0"/>
              </a:rPr>
              <a:t>);</a:t>
            </a:r>
            <a:endParaRPr lang="en-US" sz="2000" dirty="0">
              <a:latin typeface="Arial Black" pitchFamily="34" charset="0"/>
            </a:endParaRPr>
          </a:p>
          <a:p>
            <a:pPr marL="269875" lvl="0" indent="-269875"/>
            <a:r>
              <a:rPr lang="en-GB" sz="2000" b="1" dirty="0" smtClean="0">
                <a:latin typeface="Arial Black" pitchFamily="34" charset="0"/>
              </a:rPr>
              <a:t>  </a:t>
            </a:r>
            <a:r>
              <a:rPr lang="sr-Cyrl-RS" sz="2000" b="1" dirty="0" smtClean="0">
                <a:latin typeface="Arial Black" pitchFamily="34" charset="0"/>
              </a:rPr>
              <a:t>Д</a:t>
            </a:r>
            <a:r>
              <a:rPr lang="en-GB" sz="2000" b="1" dirty="0" smtClean="0">
                <a:latin typeface="Arial Black" pitchFamily="34" charset="0"/>
              </a:rPr>
              <a:t>а</a:t>
            </a:r>
            <a:r>
              <a:rPr lang="sr-Cyrl-RS" sz="2000" b="1" dirty="0" smtClean="0">
                <a:latin typeface="Arial Black" pitchFamily="34" charset="0"/>
              </a:rPr>
              <a:t>јте дуже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временске</a:t>
            </a:r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рокове</a:t>
            </a:r>
            <a:r>
              <a:rPr lang="en-GB" sz="2000" b="1" dirty="0">
                <a:latin typeface="Arial Black" pitchFamily="34" charset="0"/>
              </a:rPr>
              <a:t>. </a:t>
            </a:r>
            <a:r>
              <a:rPr lang="en-GB" sz="2000" b="1" dirty="0" err="1">
                <a:latin typeface="Arial Black" pitchFamily="34" charset="0"/>
              </a:rPr>
              <a:t>Резултат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ће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бити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знатно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слабији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ако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буде</a:t>
            </a:r>
            <a:r>
              <a:rPr lang="en-GB" sz="2000" b="1" dirty="0">
                <a:latin typeface="Arial Black" pitchFamily="34" charset="0"/>
              </a:rPr>
              <a:t> у </a:t>
            </a:r>
            <a:r>
              <a:rPr lang="en-GB" sz="2000" b="1" dirty="0" err="1">
                <a:latin typeface="Arial Black" pitchFamily="34" charset="0"/>
              </a:rPr>
              <a:t>журби</a:t>
            </a:r>
            <a:r>
              <a:rPr lang="en-GB" sz="2000" b="1" dirty="0">
                <a:latin typeface="Arial Black" pitchFamily="34" charset="0"/>
              </a:rPr>
              <a:t> и </a:t>
            </a:r>
            <a:r>
              <a:rPr lang="en-GB" sz="2000" b="1" dirty="0" err="1">
                <a:latin typeface="Arial Black" pitchFamily="34" charset="0"/>
              </a:rPr>
              <a:t>под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притиском</a:t>
            </a:r>
            <a:r>
              <a:rPr lang="sr-Cyrl-RS" sz="2000" b="1" dirty="0">
                <a:latin typeface="Arial Black" pitchFamily="34" charset="0"/>
              </a:rPr>
              <a:t>;</a:t>
            </a:r>
            <a:endParaRPr lang="en-US" sz="2000" dirty="0">
              <a:latin typeface="Arial Black" pitchFamily="34" charset="0"/>
            </a:endParaRPr>
          </a:p>
          <a:p>
            <a:pPr lvl="0"/>
            <a:r>
              <a:rPr lang="en-GB" sz="2000" b="1" dirty="0" err="1">
                <a:latin typeface="Arial Black" pitchFamily="34" charset="0"/>
              </a:rPr>
              <a:t>Код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давања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упуте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цијелом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разреду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станите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покрај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хиперактивног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 smtClean="0">
                <a:latin typeface="Arial Black" pitchFamily="34" charset="0"/>
              </a:rPr>
              <a:t>ученика</a:t>
            </a:r>
            <a:r>
              <a:rPr lang="sr-Cyrl-RS" sz="2000" b="1" dirty="0" smtClean="0">
                <a:latin typeface="Arial Black" pitchFamily="34" charset="0"/>
              </a:rPr>
              <a:t>;</a:t>
            </a:r>
          </a:p>
          <a:p>
            <a:pPr lvl="0"/>
            <a:r>
              <a:rPr lang="en-GB" sz="2000" b="1" dirty="0" smtClean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Користите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његов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прибор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за</a:t>
            </a:r>
            <a:r>
              <a:rPr lang="en-GB" sz="2000" b="1" dirty="0">
                <a:latin typeface="Arial Black" pitchFamily="34" charset="0"/>
              </a:rPr>
              <a:t> </a:t>
            </a:r>
            <a:r>
              <a:rPr lang="en-GB" sz="2000" b="1" dirty="0" err="1">
                <a:latin typeface="Arial Black" pitchFamily="34" charset="0"/>
              </a:rPr>
              <a:t>објашњавање</a:t>
            </a:r>
            <a:r>
              <a:rPr lang="sr-Cyrl-RS" sz="2000" b="1" dirty="0">
                <a:latin typeface="Arial Black" pitchFamily="34" charset="0"/>
              </a:rPr>
              <a:t>;</a:t>
            </a:r>
            <a:endParaRPr lang="en-US" sz="2000" dirty="0">
              <a:latin typeface="Arial Black" pitchFamily="34" charset="0"/>
            </a:endParaRPr>
          </a:p>
          <a:p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800" b="1" dirty="0" smtClean="0">
                <a:latin typeface="Arial Black" pitchFamily="34" charset="0"/>
              </a:rPr>
              <a:t>САВЈЕТИ ЗА РАД СА ХИПЕРАКТИВНОМ ДЈЕЦОМ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sz="2800" b="1" dirty="0" err="1">
                <a:latin typeface="Arial Black" pitchFamily="34" charset="0"/>
              </a:rPr>
              <a:t>Смјестите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хиперактивног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ученика</a:t>
            </a:r>
            <a:r>
              <a:rPr lang="en-GB" sz="2800" b="1" dirty="0">
                <a:latin typeface="Arial Black" pitchFamily="34" charset="0"/>
              </a:rPr>
              <a:t> у </a:t>
            </a:r>
            <a:r>
              <a:rPr lang="en-GB" sz="2800" b="1" dirty="0" err="1">
                <a:latin typeface="Arial Black" pitchFamily="34" charset="0"/>
              </a:rPr>
              <a:t>прву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 smtClean="0">
                <a:latin typeface="Arial Black" pitchFamily="34" charset="0"/>
              </a:rPr>
              <a:t>клупу</a:t>
            </a:r>
            <a:r>
              <a:rPr lang="sr-Cyrl-RS" sz="2800" b="1" dirty="0" smtClean="0">
                <a:latin typeface="Arial Black" pitchFamily="34" charset="0"/>
              </a:rPr>
              <a:t> (</a:t>
            </a:r>
            <a:r>
              <a:rPr lang="en-GB" sz="2800" b="1" dirty="0" err="1" smtClean="0">
                <a:latin typeface="Arial Black" pitchFamily="34" charset="0"/>
              </a:rPr>
              <a:t>најмање</a:t>
            </a:r>
            <a:r>
              <a:rPr lang="en-GB" sz="2800" b="1" dirty="0" smtClean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ће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га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ометати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догађања</a:t>
            </a:r>
            <a:r>
              <a:rPr lang="en-GB" sz="2800" b="1" dirty="0">
                <a:latin typeface="Arial Black" pitchFamily="34" charset="0"/>
              </a:rPr>
              <a:t> у </a:t>
            </a:r>
            <a:r>
              <a:rPr lang="en-GB" sz="2800" b="1" dirty="0" err="1" smtClean="0">
                <a:latin typeface="Arial Black" pitchFamily="34" charset="0"/>
              </a:rPr>
              <a:t>разреду</a:t>
            </a:r>
            <a:r>
              <a:rPr lang="sr-Cyrl-RS" sz="2800" b="1" dirty="0" smtClean="0">
                <a:latin typeface="Arial Black" pitchFamily="34" charset="0"/>
              </a:rPr>
              <a:t> и </a:t>
            </a:r>
            <a:r>
              <a:rPr lang="en-GB" sz="2800" b="1" dirty="0" smtClean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јаче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ће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се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фокусирати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на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sr-Cyrl-RS" sz="2800" b="1" dirty="0" smtClean="0">
                <a:latin typeface="Arial Black" pitchFamily="34" charset="0"/>
              </a:rPr>
              <a:t>рад</a:t>
            </a:r>
            <a:r>
              <a:rPr lang="en-GB" sz="2800" b="1" dirty="0" smtClean="0">
                <a:latin typeface="Arial Black" pitchFamily="34" charset="0"/>
              </a:rPr>
              <a:t>, </a:t>
            </a:r>
            <a:r>
              <a:rPr lang="en-GB" sz="2800" b="1" dirty="0">
                <a:latin typeface="Arial Black" pitchFamily="34" charset="0"/>
              </a:rPr>
              <a:t>а и </a:t>
            </a:r>
            <a:r>
              <a:rPr lang="en-GB" sz="2800" b="1" dirty="0" err="1">
                <a:latin typeface="Arial Black" pitchFamily="34" charset="0"/>
              </a:rPr>
              <a:t>ви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имате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бољи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увид</a:t>
            </a:r>
            <a:r>
              <a:rPr lang="en-GB" sz="2800" b="1" dirty="0">
                <a:latin typeface="Arial Black" pitchFamily="34" charset="0"/>
              </a:rPr>
              <a:t> у </a:t>
            </a:r>
            <a:r>
              <a:rPr lang="en-GB" sz="2800" b="1" dirty="0" err="1">
                <a:latin typeface="Arial Black" pitchFamily="34" charset="0"/>
              </a:rPr>
              <a:t>његов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 smtClean="0">
                <a:latin typeface="Arial Black" pitchFamily="34" charset="0"/>
              </a:rPr>
              <a:t>рад</a:t>
            </a:r>
            <a:r>
              <a:rPr lang="sr-Cyrl-RS" sz="2800" b="1" dirty="0" smtClean="0">
                <a:latin typeface="Arial Black" pitchFamily="34" charset="0"/>
              </a:rPr>
              <a:t>);</a:t>
            </a:r>
            <a:endParaRPr lang="en-US" sz="2800" dirty="0">
              <a:latin typeface="Arial Black" pitchFamily="34" charset="0"/>
            </a:endParaRPr>
          </a:p>
          <a:p>
            <a:pPr lvl="0"/>
            <a:r>
              <a:rPr lang="en-GB" sz="2800" b="1" dirty="0" err="1">
                <a:latin typeface="Arial Black" pitchFamily="34" charset="0"/>
              </a:rPr>
              <a:t>Истакните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фломастером</a:t>
            </a:r>
            <a:r>
              <a:rPr lang="en-GB" sz="2800" b="1" dirty="0">
                <a:latin typeface="Arial Black" pitchFamily="34" charset="0"/>
              </a:rPr>
              <a:t> у </a:t>
            </a:r>
            <a:r>
              <a:rPr lang="en-GB" sz="2800" b="1" dirty="0" err="1">
                <a:latin typeface="Arial Black" pitchFamily="34" charset="0"/>
              </a:rPr>
              <a:t>боји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ријечи</a:t>
            </a:r>
            <a:r>
              <a:rPr lang="en-GB" sz="2800" b="1" dirty="0">
                <a:latin typeface="Arial Black" pitchFamily="34" charset="0"/>
              </a:rPr>
              <a:t>, </a:t>
            </a:r>
            <a:r>
              <a:rPr lang="en-GB" sz="2800" b="1" dirty="0" err="1">
                <a:latin typeface="Arial Black" pitchFamily="34" charset="0"/>
              </a:rPr>
              <a:t>слике</a:t>
            </a:r>
            <a:r>
              <a:rPr lang="en-GB" sz="2800" b="1" dirty="0">
                <a:latin typeface="Arial Black" pitchFamily="34" charset="0"/>
              </a:rPr>
              <a:t> и </a:t>
            </a:r>
            <a:r>
              <a:rPr lang="en-GB" sz="2800" b="1" dirty="0" err="1">
                <a:latin typeface="Arial Black" pitchFamily="34" charset="0"/>
              </a:rPr>
              <a:t>појмове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како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 smtClean="0">
                <a:latin typeface="Arial Black" pitchFamily="34" charset="0"/>
              </a:rPr>
              <a:t>бисте</a:t>
            </a:r>
            <a:r>
              <a:rPr lang="sr-Cyrl-RS" sz="2800" b="1" dirty="0" smtClean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усмјерили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ученикову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пажњу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на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битне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информације</a:t>
            </a:r>
            <a:r>
              <a:rPr lang="sr-Cyrl-RS" sz="2800" b="1" dirty="0">
                <a:latin typeface="Arial Black" pitchFamily="34" charset="0"/>
              </a:rPr>
              <a:t>;</a:t>
            </a:r>
            <a:endParaRPr lang="en-US" sz="2800" dirty="0">
              <a:latin typeface="Arial Black" pitchFamily="34" charset="0"/>
            </a:endParaRPr>
          </a:p>
          <a:p>
            <a:pPr lvl="0"/>
            <a:r>
              <a:rPr lang="en-GB" sz="2800" b="1" dirty="0" err="1">
                <a:latin typeface="Arial Black" pitchFamily="34" charset="0"/>
              </a:rPr>
              <a:t>Користите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награде</a:t>
            </a:r>
            <a:r>
              <a:rPr lang="en-GB" sz="2800" b="1" dirty="0">
                <a:latin typeface="Arial Black" pitchFamily="34" charset="0"/>
              </a:rPr>
              <a:t> и </a:t>
            </a:r>
            <a:r>
              <a:rPr lang="en-GB" sz="2800" b="1" dirty="0" err="1">
                <a:latin typeface="Arial Black" pitchFamily="34" charset="0"/>
              </a:rPr>
              <a:t>похвале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за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довршење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задатка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унутар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предвиђеног</a:t>
            </a:r>
            <a:r>
              <a:rPr lang="en-GB" sz="2800" b="1" dirty="0">
                <a:latin typeface="Arial Black" pitchFamily="34" charset="0"/>
              </a:rPr>
              <a:t> </a:t>
            </a:r>
            <a:r>
              <a:rPr lang="en-GB" sz="2800" b="1" dirty="0" err="1">
                <a:latin typeface="Arial Black" pitchFamily="34" charset="0"/>
              </a:rPr>
              <a:t>периода</a:t>
            </a:r>
            <a:r>
              <a:rPr lang="sr-Cyrl-RS" sz="2800" b="1" dirty="0">
                <a:latin typeface="Arial Black" pitchFamily="34" charset="0"/>
              </a:rPr>
              <a:t>;</a:t>
            </a:r>
            <a:endParaRPr lang="en-US" sz="2800" dirty="0">
              <a:latin typeface="Arial Black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r-Cyrl-CS" sz="2000" b="1" dirty="0" smtClean="0">
                <a:latin typeface="Arial Black" pitchFamily="34" charset="0"/>
              </a:rPr>
              <a:t>САВЈЕТИ ЗА РАД СА ХИПЕРАКТИВНОМ ДЈЕЦОМ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sr-Cyrl-CS" sz="7200" b="1" dirty="0" smtClean="0">
                <a:latin typeface="Arial Black" pitchFamily="34" charset="0"/>
              </a:rPr>
              <a:t> </a:t>
            </a:r>
            <a:r>
              <a:rPr lang="sr-Cyrl-CS" sz="8000" b="1" dirty="0" smtClean="0">
                <a:latin typeface="Arial Black" pitchFamily="34" charset="0"/>
              </a:rPr>
              <a:t>Захтјевајте  мање предмета на радном столу ради лакше концентрације;</a:t>
            </a:r>
            <a:endParaRPr lang="en-US" sz="8000" dirty="0" smtClean="0">
              <a:latin typeface="Arial Black" pitchFamily="34" charset="0"/>
            </a:endParaRPr>
          </a:p>
          <a:p>
            <a:pPr lvl="0"/>
            <a:r>
              <a:rPr lang="sr-Cyrl-CS" sz="8000" b="1" dirty="0" smtClean="0">
                <a:latin typeface="Arial Black" pitchFamily="34" charset="0"/>
              </a:rPr>
              <a:t>Активирајте дијете у тимске спортове са много кретања – да троши енергију;</a:t>
            </a:r>
            <a:endParaRPr lang="en-US" sz="8000" dirty="0" smtClean="0">
              <a:latin typeface="Arial Black" pitchFamily="34" charset="0"/>
            </a:endParaRPr>
          </a:p>
          <a:p>
            <a:pPr lvl="0"/>
            <a:r>
              <a:rPr lang="sr-Cyrl-CS" sz="8000" b="1" dirty="0" smtClean="0">
                <a:latin typeface="Arial Black" pitchFamily="34" charset="0"/>
              </a:rPr>
              <a:t>Загрлите дијете када је нервозно;</a:t>
            </a:r>
            <a:endParaRPr lang="en-US" sz="8000" dirty="0" smtClean="0">
              <a:latin typeface="Arial Black" pitchFamily="34" charset="0"/>
            </a:endParaRPr>
          </a:p>
          <a:p>
            <a:pPr lvl="0"/>
            <a:r>
              <a:rPr lang="sr-Cyrl-CS" sz="8000" b="1" dirty="0" smtClean="0">
                <a:latin typeface="Arial Black" pitchFamily="34" charset="0"/>
              </a:rPr>
              <a:t>Повећајте  </a:t>
            </a:r>
            <a:r>
              <a:rPr lang="sr-Cyrl-CS" sz="8000" b="1" u="sng" dirty="0" smtClean="0">
                <a:latin typeface="Arial Black" pitchFamily="34" charset="0"/>
              </a:rPr>
              <a:t>јасноћу</a:t>
            </a:r>
            <a:r>
              <a:rPr lang="sr-Cyrl-CS" sz="8000" b="1" dirty="0" smtClean="0">
                <a:latin typeface="Arial Black" pitchFamily="34" charset="0"/>
              </a:rPr>
              <a:t> (правила, посљедице, награда), </a:t>
            </a:r>
            <a:r>
              <a:rPr lang="sr-Cyrl-CS" sz="8000" b="1" u="sng" dirty="0" smtClean="0">
                <a:latin typeface="Arial Black" pitchFamily="34" charset="0"/>
              </a:rPr>
              <a:t>структуру</a:t>
            </a:r>
            <a:r>
              <a:rPr lang="sr-Cyrl-CS" sz="8000" b="1" dirty="0" smtClean="0">
                <a:latin typeface="Arial Black" pitchFamily="34" charset="0"/>
              </a:rPr>
              <a:t> (мјесто за све, вријеме) и </a:t>
            </a:r>
            <a:r>
              <a:rPr lang="sr-Cyrl-CS" sz="8000" b="1" u="sng" dirty="0" smtClean="0">
                <a:latin typeface="Arial Black" pitchFamily="34" charset="0"/>
              </a:rPr>
              <a:t>предвидљивост</a:t>
            </a:r>
            <a:r>
              <a:rPr lang="sr-Cyrl-CS" sz="8000" b="1" dirty="0" smtClean="0">
                <a:latin typeface="Arial Black" pitchFamily="34" charset="0"/>
              </a:rPr>
              <a:t> (досљедан распоред активности);</a:t>
            </a:r>
            <a:endParaRPr lang="en-US" sz="8000" dirty="0" smtClean="0">
              <a:latin typeface="Arial Black" pitchFamily="34" charset="0"/>
            </a:endParaRPr>
          </a:p>
          <a:p>
            <a:pPr lvl="0"/>
            <a:r>
              <a:rPr lang="en-GB" sz="8000" b="1" dirty="0" err="1" smtClean="0">
                <a:latin typeface="Arial Black" pitchFamily="34" charset="0"/>
              </a:rPr>
              <a:t>Повећајте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количину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помоћи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ученику</a:t>
            </a:r>
            <a:r>
              <a:rPr lang="en-GB" sz="8000" b="1" dirty="0" smtClean="0">
                <a:latin typeface="Arial Black" pitchFamily="34" charset="0"/>
              </a:rPr>
              <a:t>. </a:t>
            </a:r>
            <a:r>
              <a:rPr lang="en-GB" sz="8000" b="1" dirty="0" err="1" smtClean="0">
                <a:latin typeface="Arial Black" pitchFamily="34" charset="0"/>
              </a:rPr>
              <a:t>Нпр</a:t>
            </a:r>
            <a:r>
              <a:rPr lang="en-GB" sz="8000" b="1" dirty="0" smtClean="0">
                <a:latin typeface="Arial Black" pitchFamily="34" charset="0"/>
              </a:rPr>
              <a:t>. </a:t>
            </a:r>
            <a:r>
              <a:rPr lang="en-GB" sz="8000" b="1" dirty="0" err="1" smtClean="0">
                <a:latin typeface="Arial Black" pitchFamily="34" charset="0"/>
              </a:rPr>
              <a:t>повећајте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ду</a:t>
            </a:r>
            <a:r>
              <a:rPr lang="sr-Cyrl-RS" sz="8000" b="1" dirty="0" smtClean="0">
                <a:latin typeface="Arial Black" pitchFamily="34" charset="0"/>
              </a:rPr>
              <a:t>ж</a:t>
            </a:r>
            <a:r>
              <a:rPr lang="en-GB" sz="8000" b="1" dirty="0" err="1" smtClean="0">
                <a:latin typeface="Arial Black" pitchFamily="34" charset="0"/>
              </a:rPr>
              <a:t>ину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контакта</a:t>
            </a:r>
            <a:r>
              <a:rPr lang="en-GB" sz="8000" b="1" dirty="0" smtClean="0">
                <a:latin typeface="Arial Black" pitchFamily="34" charset="0"/>
              </a:rPr>
              <a:t> с </a:t>
            </a:r>
            <a:r>
              <a:rPr lang="en-GB" sz="8000" b="1" dirty="0" err="1" smtClean="0">
                <a:latin typeface="Arial Black" pitchFamily="34" charset="0"/>
              </a:rPr>
              <a:t>учеником</a:t>
            </a:r>
            <a:r>
              <a:rPr lang="en-GB" sz="8000" b="1" dirty="0" smtClean="0">
                <a:latin typeface="Arial Black" pitchFamily="34" charset="0"/>
              </a:rPr>
              <a:t>, </a:t>
            </a:r>
            <a:r>
              <a:rPr lang="en-GB" sz="8000" b="1" dirty="0" err="1" smtClean="0">
                <a:latin typeface="Arial Black" pitchFamily="34" charset="0"/>
              </a:rPr>
              <a:t>додијелите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му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вршњака</a:t>
            </a:r>
            <a:r>
              <a:rPr lang="en-GB" sz="8000" b="1" dirty="0" smtClean="0">
                <a:latin typeface="Arial Black" pitchFamily="34" charset="0"/>
              </a:rPr>
              <a:t> «</a:t>
            </a:r>
            <a:r>
              <a:rPr lang="en-GB" sz="8000" b="1" dirty="0" err="1" smtClean="0">
                <a:latin typeface="Arial Black" pitchFamily="34" charset="0"/>
              </a:rPr>
              <a:t>ментора</a:t>
            </a:r>
            <a:r>
              <a:rPr lang="en-GB" sz="8000" b="1" dirty="0" smtClean="0">
                <a:latin typeface="Arial Black" pitchFamily="34" charset="0"/>
              </a:rPr>
              <a:t>» </a:t>
            </a:r>
            <a:r>
              <a:rPr lang="en-GB" sz="8000" b="1" dirty="0" err="1" smtClean="0">
                <a:latin typeface="Arial Black" pitchFamily="34" charset="0"/>
              </a:rPr>
              <a:t>како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бисте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осигурали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већу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подршку</a:t>
            </a:r>
            <a:r>
              <a:rPr lang="en-GB" sz="8000" b="1" dirty="0" smtClean="0">
                <a:latin typeface="Arial Black" pitchFamily="34" charset="0"/>
              </a:rPr>
              <a:t> у </a:t>
            </a:r>
            <a:r>
              <a:rPr lang="en-GB" sz="8000" b="1" dirty="0" err="1" smtClean="0">
                <a:latin typeface="Arial Black" pitchFamily="34" charset="0"/>
              </a:rPr>
              <a:t>школским</a:t>
            </a:r>
            <a:r>
              <a:rPr lang="en-GB" sz="8000" b="1" dirty="0" smtClean="0">
                <a:latin typeface="Arial Black" pitchFamily="34" charset="0"/>
              </a:rPr>
              <a:t> </a:t>
            </a:r>
            <a:r>
              <a:rPr lang="en-GB" sz="8000" b="1" dirty="0" err="1" smtClean="0">
                <a:latin typeface="Arial Black" pitchFamily="34" charset="0"/>
              </a:rPr>
              <a:t>задацима</a:t>
            </a:r>
            <a:r>
              <a:rPr lang="sr-Cyrl-RS" sz="8000" b="1" dirty="0" smtClean="0">
                <a:latin typeface="Arial Black" pitchFamily="34" charset="0"/>
              </a:rPr>
              <a:t>;</a:t>
            </a:r>
          </a:p>
          <a:p>
            <a:pPr lvl="0"/>
            <a:endParaRPr lang="en-US" sz="7200" dirty="0" smtClean="0">
              <a:latin typeface="Arial Black" pitchFamily="34" charset="0"/>
            </a:endParaRPr>
          </a:p>
          <a:p>
            <a:pPr lvl="0"/>
            <a:endParaRPr lang="en-US" sz="4500" dirty="0" smtClean="0">
              <a:latin typeface="Arial Black" pitchFamily="34" charset="0"/>
            </a:endParaRPr>
          </a:p>
          <a:p>
            <a:endParaRPr lang="en-US" dirty="0" smtClean="0">
              <a:latin typeface="Arial Black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400" b="1" dirty="0" smtClean="0">
                <a:latin typeface="Arial Black" pitchFamily="34" charset="0"/>
              </a:rPr>
              <a:t>САВЈЕТИ ЗА РАД СА ХИПЕРАКТИВНОМ ДЈЕЦОМ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sr-Cyrl-CS" b="1" dirty="0" smtClean="0">
                <a:latin typeface="Arial Black" pitchFamily="34" charset="0"/>
              </a:rPr>
              <a:t> </a:t>
            </a:r>
            <a:r>
              <a:rPr lang="en-GB" b="1" dirty="0" err="1" smtClean="0">
                <a:latin typeface="Arial Black" pitchFamily="34" charset="0"/>
              </a:rPr>
              <a:t>Нагласите</a:t>
            </a:r>
            <a:r>
              <a:rPr lang="en-GB" b="1" dirty="0" smtClean="0">
                <a:latin typeface="Arial Black" pitchFamily="34" charset="0"/>
              </a:rPr>
              <a:t> у </a:t>
            </a:r>
            <a:r>
              <a:rPr lang="en-GB" b="1" dirty="0" err="1" smtClean="0">
                <a:latin typeface="Arial Black" pitchFamily="34" charset="0"/>
              </a:rPr>
              <a:t>разреду</a:t>
            </a:r>
            <a:r>
              <a:rPr lang="sr-Cyrl-RS" b="1" dirty="0" smtClean="0">
                <a:latin typeface="Arial Black" pitchFamily="34" charset="0"/>
              </a:rPr>
              <a:t>, </a:t>
            </a:r>
            <a:r>
              <a:rPr lang="en-GB" b="1" dirty="0" err="1" smtClean="0">
                <a:latin typeface="Arial Black" pitchFamily="34" charset="0"/>
              </a:rPr>
              <a:t>ученикове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интересе</a:t>
            </a:r>
            <a:r>
              <a:rPr lang="en-GB" b="1" dirty="0" smtClean="0">
                <a:latin typeface="Arial Black" pitchFamily="34" charset="0"/>
              </a:rPr>
              <a:t> и с</a:t>
            </a:r>
            <a:r>
              <a:rPr lang="sr-Cyrl-RS" b="1" dirty="0" smtClean="0">
                <a:latin typeface="Arial Black" pitchFamily="34" charset="0"/>
              </a:rPr>
              <a:t>пособности</a:t>
            </a:r>
            <a:r>
              <a:rPr lang="sr-Cyrl-RS" b="1" dirty="0">
                <a:latin typeface="Arial Black" pitchFamily="34" charset="0"/>
              </a:rPr>
              <a:t> </a:t>
            </a:r>
            <a:r>
              <a:rPr lang="sr-Cyrl-RS" b="1" dirty="0" smtClean="0">
                <a:latin typeface="Arial Black" pitchFamily="34" charset="0"/>
              </a:rPr>
              <a:t>и креирајте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прилике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да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се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истакне</a:t>
            </a:r>
            <a:r>
              <a:rPr lang="en-GB" b="1" dirty="0" smtClean="0">
                <a:latin typeface="Arial Black" pitchFamily="34" charset="0"/>
              </a:rPr>
              <a:t> у </a:t>
            </a:r>
            <a:r>
              <a:rPr lang="en-GB" b="1" dirty="0" err="1" smtClean="0">
                <a:latin typeface="Arial Black" pitchFamily="34" charset="0"/>
              </a:rPr>
              <a:t>најбољем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свјетлу</a:t>
            </a:r>
            <a:r>
              <a:rPr lang="sr-Cyrl-RS" b="1" dirty="0" smtClean="0">
                <a:latin typeface="Arial Black" pitchFamily="34" charset="0"/>
              </a:rPr>
              <a:t>.</a:t>
            </a:r>
          </a:p>
          <a:p>
            <a:pPr lvl="0"/>
            <a:r>
              <a:rPr lang="sr-Cyrl-RS" b="1" dirty="0" smtClean="0">
                <a:latin typeface="Arial Black" pitchFamily="34" charset="0"/>
              </a:rPr>
              <a:t>Покажите дјетету да </a:t>
            </a:r>
            <a:r>
              <a:rPr lang="sr-Cyrl-RS" b="1" smtClean="0">
                <a:latin typeface="Arial Black" pitchFamily="34" charset="0"/>
              </a:rPr>
              <a:t>га уважавате, </a:t>
            </a:r>
            <a:r>
              <a:rPr lang="sr-Cyrl-RS" b="1" dirty="0" smtClean="0">
                <a:latin typeface="Arial Black" pitchFamily="34" charset="0"/>
              </a:rPr>
              <a:t>цијените његов твуд</a:t>
            </a:r>
            <a:r>
              <a:rPr lang="sr-Cyrl-RS" b="1" smtClean="0">
                <a:latin typeface="Arial Black" pitchFamily="34" charset="0"/>
              </a:rPr>
              <a:t>, да увијек желите да му помогнете и да </a:t>
            </a:r>
            <a:r>
              <a:rPr lang="sr-Cyrl-RS" b="1" dirty="0" smtClean="0">
                <a:latin typeface="Arial Black" pitchFamily="34" charset="0"/>
              </a:rPr>
              <a:t>вам је стало до њега.</a:t>
            </a:r>
            <a:endParaRPr lang="en-US" dirty="0" smtClean="0">
              <a:latin typeface="Arial Black" pitchFamily="34" charset="0"/>
            </a:endParaRPr>
          </a:p>
          <a:p>
            <a:pPr lvl="0"/>
            <a:endParaRPr lang="en-US" dirty="0" smtClean="0">
              <a:latin typeface="Arial Black" pitchFamily="34" charset="0"/>
            </a:endParaRPr>
          </a:p>
          <a:p>
            <a:endParaRPr lang="en-US" dirty="0" smtClean="0">
              <a:latin typeface="Arial Black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RS" sz="4800" dirty="0" smtClean="0">
              <a:latin typeface="Arial Black" pitchFamily="34" charset="0"/>
            </a:endParaRPr>
          </a:p>
          <a:p>
            <a:pPr>
              <a:buNone/>
            </a:pPr>
            <a:endParaRPr lang="sr-Cyrl-RS" sz="4800" dirty="0" smtClean="0">
              <a:latin typeface="Arial Black" pitchFamily="34" charset="0"/>
            </a:endParaRPr>
          </a:p>
          <a:p>
            <a:pPr algn="ctr">
              <a:buNone/>
            </a:pPr>
            <a:endParaRPr lang="sr-Cyrl-RS" sz="48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sr-Cyrl-RS" sz="4800" smtClean="0">
                <a:latin typeface="Arial Black" pitchFamily="34" charset="0"/>
              </a:rPr>
              <a:t>ХВАЛА</a:t>
            </a:r>
            <a:r>
              <a:rPr lang="sr-Cyrl-RS" sz="4800" dirty="0" smtClean="0">
                <a:latin typeface="Arial Black" pitchFamily="34" charset="0"/>
              </a:rPr>
              <a:t>!</a:t>
            </a:r>
            <a:endParaRPr lang="en-US" sz="48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dirty="0"/>
              <a:t> </a:t>
            </a:r>
            <a:r>
              <a:rPr lang="sr-Cyrl-CS" sz="3100" dirty="0" smtClean="0">
                <a:latin typeface="Arial Black" pitchFamily="34" charset="0"/>
              </a:rPr>
              <a:t>Узроци хиперактивности</a:t>
            </a: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/>
          </a:bodyPr>
          <a:lstStyle/>
          <a:p>
            <a:r>
              <a:rPr lang="sr-Cyrl-RS" sz="2000" dirty="0" smtClean="0">
                <a:latin typeface="Arial Black" pitchFamily="34" charset="0"/>
              </a:rPr>
              <a:t>Хиперактивност</a:t>
            </a:r>
            <a:r>
              <a:rPr lang="sr-Latn-RS" sz="2000" dirty="0" smtClean="0">
                <a:latin typeface="Arial Black" pitchFamily="34" charset="0"/>
              </a:rPr>
              <a:t> </a:t>
            </a:r>
            <a:r>
              <a:rPr lang="sr-Cyrl-RS" sz="2000" dirty="0" smtClean="0">
                <a:latin typeface="Arial Black" pitchFamily="34" charset="0"/>
              </a:rPr>
              <a:t> - све учесталија појава</a:t>
            </a:r>
            <a:endParaRPr lang="sr-Cyrl-CS" sz="2000" dirty="0" smtClean="0">
              <a:latin typeface="Arial Black" pitchFamily="34" charset="0"/>
            </a:endParaRPr>
          </a:p>
          <a:p>
            <a:pPr lvl="0"/>
            <a:r>
              <a:rPr lang="en-GB" sz="2000" dirty="0" err="1" smtClean="0">
                <a:latin typeface="Arial Black" pitchFamily="34" charset="0"/>
              </a:rPr>
              <a:t>Разне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студије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покушале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су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дати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одговор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на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 smtClean="0">
                <a:latin typeface="Arial Black" pitchFamily="34" charset="0"/>
              </a:rPr>
              <a:t>питање</a:t>
            </a:r>
            <a:endParaRPr lang="sr-Latn-RS" sz="2000" dirty="0" smtClean="0">
              <a:latin typeface="Arial Black" pitchFamily="34" charset="0"/>
            </a:endParaRPr>
          </a:p>
          <a:p>
            <a:pPr lvl="0">
              <a:buNone/>
            </a:pPr>
            <a:r>
              <a:rPr lang="sr-Latn-RS" sz="2000" dirty="0" smtClean="0">
                <a:latin typeface="Arial Black" pitchFamily="34" charset="0"/>
              </a:rPr>
              <a:t> </a:t>
            </a:r>
            <a:r>
              <a:rPr lang="sr-Latn-RS" sz="2000" dirty="0" smtClean="0">
                <a:latin typeface="Arial Black" pitchFamily="34" charset="0"/>
              </a:rPr>
              <a:t>   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колико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је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дјеце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са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оваквим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потешкоћама</a:t>
            </a:r>
            <a:r>
              <a:rPr lang="en-GB" sz="2000" dirty="0">
                <a:latin typeface="Arial Black" pitchFamily="34" charset="0"/>
              </a:rPr>
              <a:t>. </a:t>
            </a:r>
            <a:endParaRPr lang="sr-Cyrl-RS" sz="2000" dirty="0" smtClean="0">
              <a:latin typeface="Arial Black" pitchFamily="34" charset="0"/>
            </a:endParaRPr>
          </a:p>
          <a:p>
            <a:pPr lvl="0"/>
            <a:r>
              <a:rPr lang="en-GB" sz="2000" dirty="0" err="1" smtClean="0">
                <a:latin typeface="Arial Black" pitchFamily="34" charset="0"/>
              </a:rPr>
              <a:t>Иако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се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подаци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добивени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различитим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студијама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понешто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разликују</a:t>
            </a:r>
            <a:r>
              <a:rPr lang="en-GB" sz="2000" dirty="0">
                <a:latin typeface="Arial Black" pitchFamily="34" charset="0"/>
              </a:rPr>
              <a:t>, </a:t>
            </a:r>
            <a:r>
              <a:rPr lang="en-GB" sz="2000" dirty="0" smtClean="0">
                <a:latin typeface="Arial Black" pitchFamily="34" charset="0"/>
              </a:rPr>
              <a:t> АДХД </a:t>
            </a:r>
            <a:r>
              <a:rPr lang="en-GB" sz="2000" dirty="0" err="1" smtClean="0">
                <a:latin typeface="Arial Black" pitchFamily="34" charset="0"/>
              </a:rPr>
              <a:t>присутан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код</a:t>
            </a:r>
            <a:r>
              <a:rPr lang="en-GB" sz="2000" dirty="0">
                <a:latin typeface="Arial Black" pitchFamily="34" charset="0"/>
              </a:rPr>
              <a:t> 1- 7,5% </a:t>
            </a:r>
            <a:r>
              <a:rPr lang="en-GB" sz="2000" dirty="0" err="1">
                <a:latin typeface="Arial Black" pitchFamily="34" charset="0"/>
              </a:rPr>
              <a:t>популације</a:t>
            </a:r>
            <a:r>
              <a:rPr lang="en-GB" sz="2000" dirty="0">
                <a:latin typeface="Arial Black" pitchFamily="34" charset="0"/>
              </a:rPr>
              <a:t>. </a:t>
            </a:r>
            <a:r>
              <a:rPr lang="en-GB" sz="2000" dirty="0" smtClean="0">
                <a:latin typeface="Arial Black" pitchFamily="34" charset="0"/>
              </a:rPr>
              <a:t> </a:t>
            </a:r>
            <a:endParaRPr lang="sr-Cyrl-RS" sz="2000" dirty="0" smtClean="0">
              <a:latin typeface="Arial Black" pitchFamily="34" charset="0"/>
            </a:endParaRPr>
          </a:p>
          <a:p>
            <a:pPr lvl="0"/>
            <a:r>
              <a:rPr lang="sr-Cyrl-RS" sz="2000" dirty="0" smtClean="0">
                <a:latin typeface="Arial Black" pitchFamily="34" charset="0"/>
              </a:rPr>
              <a:t>Ј</a:t>
            </a:r>
            <a:r>
              <a:rPr lang="en-GB" sz="2000" dirty="0" err="1" smtClean="0">
                <a:latin typeface="Arial Black" pitchFamily="34" charset="0"/>
              </a:rPr>
              <a:t>авља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 smtClean="0">
                <a:latin typeface="Arial Black" pitchFamily="34" charset="0"/>
              </a:rPr>
              <a:t>се</a:t>
            </a:r>
            <a:r>
              <a:rPr lang="sr-Latn-RS" sz="2000" dirty="0" smtClean="0">
                <a:latin typeface="Arial Black" pitchFamily="34" charset="0"/>
              </a:rPr>
              <a:t> </a:t>
            </a:r>
            <a:r>
              <a:rPr lang="en-GB" sz="2000" dirty="0" err="1" smtClean="0">
                <a:latin typeface="Arial Black" pitchFamily="34" charset="0"/>
              </a:rPr>
              <a:t>два</a:t>
            </a:r>
            <a:r>
              <a:rPr lang="en-GB" sz="2000" dirty="0" smtClean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пута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чешће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код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дјечака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него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код</a:t>
            </a:r>
            <a:r>
              <a:rPr lang="en-GB" sz="2000" dirty="0">
                <a:latin typeface="Arial Black" pitchFamily="34" charset="0"/>
              </a:rPr>
              <a:t> </a:t>
            </a:r>
            <a:r>
              <a:rPr lang="en-GB" sz="2000" dirty="0" err="1">
                <a:latin typeface="Arial Black" pitchFamily="34" charset="0"/>
              </a:rPr>
              <a:t>дјевојчица</a:t>
            </a:r>
            <a:r>
              <a:rPr lang="en-GB" sz="2000" dirty="0" smtClean="0">
                <a:latin typeface="Arial Black" pitchFamily="34" charset="0"/>
              </a:rPr>
              <a:t>.</a:t>
            </a:r>
            <a:endParaRPr lang="sr-Latn-RS" sz="2000" dirty="0" smtClean="0">
              <a:latin typeface="Arial Black" pitchFamily="34" charset="0"/>
            </a:endParaRPr>
          </a:p>
          <a:p>
            <a:r>
              <a:rPr lang="sr-Cyrl-CS" sz="2000" dirty="0" smtClean="0">
                <a:latin typeface="Arial Black" pitchFamily="34" charset="0"/>
              </a:rPr>
              <a:t>Узроке </a:t>
            </a:r>
            <a:r>
              <a:rPr lang="sr-Cyrl-CS" sz="2000" dirty="0" smtClean="0">
                <a:latin typeface="Arial Black" pitchFamily="34" charset="0"/>
              </a:rPr>
              <a:t>хиперактивности налазимо у:</a:t>
            </a:r>
            <a:endParaRPr lang="en-US" sz="2000" dirty="0" smtClean="0">
              <a:latin typeface="Arial Black" pitchFamily="34" charset="0"/>
            </a:endParaRPr>
          </a:p>
          <a:p>
            <a:pPr lvl="0"/>
            <a:r>
              <a:rPr lang="sr-Cyrl-CS" sz="2000" dirty="0" smtClean="0">
                <a:latin typeface="Arial Black" pitchFamily="34" charset="0"/>
              </a:rPr>
              <a:t>специфичним карактеристикама централног нервног система (дијелови за стимулацију);</a:t>
            </a:r>
            <a:endParaRPr lang="en-US" sz="2000" dirty="0" smtClean="0">
              <a:latin typeface="Arial Black" pitchFamily="34" charset="0"/>
            </a:endParaRPr>
          </a:p>
          <a:p>
            <a:pPr lvl="0"/>
            <a:r>
              <a:rPr lang="sr-Cyrl-CS" sz="2000" dirty="0" smtClean="0">
                <a:latin typeface="Arial Black" pitchFamily="34" charset="0"/>
              </a:rPr>
              <a:t> резултат претјераног моторног немира усљед скученог стана; </a:t>
            </a:r>
          </a:p>
          <a:p>
            <a:pPr lvl="0"/>
            <a:r>
              <a:rPr lang="sr-Cyrl-CS" sz="2000" dirty="0" smtClean="0">
                <a:latin typeface="Arial Black" pitchFamily="34" charset="0"/>
              </a:rPr>
              <a:t>претјераних захтјева и притисака родитеља на дијете.</a:t>
            </a:r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RS" sz="4000" dirty="0" smtClean="0">
              <a:latin typeface="Arial Black" pitchFamily="34" charset="0"/>
            </a:endParaRPr>
          </a:p>
          <a:p>
            <a:pPr>
              <a:buNone/>
            </a:pPr>
            <a:endParaRPr lang="sr-Cyrl-RS" sz="40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sr-Cyrl-RS" sz="4000" dirty="0" smtClean="0">
                <a:latin typeface="Arial Black" pitchFamily="34" charset="0"/>
              </a:rPr>
              <a:t>Особине хиперактивног          ученика </a:t>
            </a:r>
          </a:p>
          <a:p>
            <a:pPr algn="ctr">
              <a:buNone/>
            </a:pPr>
            <a:endParaRPr lang="sr-Cyrl-RS" sz="4000" dirty="0">
              <a:latin typeface="Arial Black" pitchFamily="34" charset="0"/>
            </a:endParaRPr>
          </a:p>
          <a:p>
            <a:pPr algn="ctr">
              <a:buNone/>
            </a:pPr>
            <a:r>
              <a:rPr lang="sr-Cyrl-RS" sz="4000" dirty="0" smtClean="0">
                <a:latin typeface="Arial Black" pitchFamily="34" charset="0"/>
              </a:rPr>
              <a:t>(Опиши понашање једног хиперактивног ученика)</a:t>
            </a:r>
            <a:endParaRPr lang="en-US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400" dirty="0">
                <a:latin typeface="Arial Black" pitchFamily="34" charset="0"/>
              </a:rPr>
              <a:t>Карактеристике хиперактивног дјетета: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lvl="0"/>
            <a:endParaRPr lang="sr-Latn-RS" sz="2600" dirty="0" smtClean="0">
              <a:latin typeface="Arial Black" pitchFamily="34" charset="0"/>
            </a:endParaRPr>
          </a:p>
          <a:p>
            <a:r>
              <a:rPr lang="sr-Cyrl-CS" sz="2600" dirty="0" smtClean="0">
                <a:latin typeface="Arial Black" pitchFamily="34" charset="0"/>
              </a:rPr>
              <a:t>нема стрпљења</a:t>
            </a:r>
            <a:r>
              <a:rPr lang="sr-Cyrl-CS" sz="2600" i="1" dirty="0" smtClean="0">
                <a:latin typeface="Arial Black" pitchFamily="34" charset="0"/>
              </a:rPr>
              <a:t>;</a:t>
            </a:r>
            <a:endParaRPr lang="sr-Latn-RS" sz="2600" dirty="0" smtClean="0">
              <a:latin typeface="Arial Black" pitchFamily="34" charset="0"/>
            </a:endParaRPr>
          </a:p>
          <a:p>
            <a:pPr lvl="0"/>
            <a:r>
              <a:rPr lang="sr-Cyrl-CS" sz="2600" dirty="0" smtClean="0">
                <a:latin typeface="Arial Black" pitchFamily="34" charset="0"/>
              </a:rPr>
              <a:t>има </a:t>
            </a:r>
            <a:r>
              <a:rPr lang="sr-Cyrl-CS" sz="2600" dirty="0">
                <a:latin typeface="Arial Black" pitchFamily="34" charset="0"/>
              </a:rPr>
              <a:t>проблема са концентрацијом пажње</a:t>
            </a:r>
            <a:r>
              <a:rPr lang="sr-Cyrl-CS" sz="2600" dirty="0" smtClean="0">
                <a:latin typeface="Arial Black" pitchFamily="34" charset="0"/>
              </a:rPr>
              <a:t>;</a:t>
            </a:r>
            <a:endParaRPr lang="en-US" sz="2600" dirty="0">
              <a:latin typeface="Arial Black" pitchFamily="34" charset="0"/>
            </a:endParaRPr>
          </a:p>
          <a:p>
            <a:pPr lvl="0"/>
            <a:r>
              <a:rPr lang="sr-Cyrl-CS" sz="2600" dirty="0" smtClean="0">
                <a:latin typeface="Arial Black" pitchFamily="34" charset="0"/>
              </a:rPr>
              <a:t>на </a:t>
            </a:r>
            <a:r>
              <a:rPr lang="sr-Cyrl-CS" sz="2600" dirty="0">
                <a:latin typeface="Arial Black" pitchFamily="34" charset="0"/>
              </a:rPr>
              <a:t>најмањи неуспјех добија напад бијеса;</a:t>
            </a:r>
            <a:endParaRPr lang="en-US" sz="2600" dirty="0">
              <a:latin typeface="Arial Black" pitchFamily="34" charset="0"/>
            </a:endParaRPr>
          </a:p>
          <a:p>
            <a:pPr lvl="0"/>
            <a:r>
              <a:rPr lang="sr-Cyrl-CS" sz="2600" dirty="0">
                <a:latin typeface="Arial Black" pitchFamily="34" charset="0"/>
              </a:rPr>
              <a:t>дуго има проблема са фином моториком (облачење, везање пертли и сл</a:t>
            </a:r>
            <a:r>
              <a:rPr lang="sr-Cyrl-CS" sz="2600" dirty="0" smtClean="0">
                <a:latin typeface="Arial Black" pitchFamily="34" charset="0"/>
              </a:rPr>
              <a:t>.) ( </a:t>
            </a:r>
            <a:r>
              <a:rPr lang="sr-Cyrl-CS" sz="2600" dirty="0">
                <a:latin typeface="Arial Black" pitchFamily="34" charset="0"/>
              </a:rPr>
              <a:t>рано </a:t>
            </a:r>
            <a:r>
              <a:rPr lang="sr-Cyrl-CS" sz="2600" dirty="0" smtClean="0">
                <a:latin typeface="Arial Black" pitchFamily="34" charset="0"/>
              </a:rPr>
              <a:t>проходају);</a:t>
            </a:r>
            <a:endParaRPr lang="en-US" sz="2600" dirty="0" smtClean="0">
              <a:latin typeface="Arial Black" pitchFamily="34" charset="0"/>
            </a:endParaRPr>
          </a:p>
          <a:p>
            <a:pPr lvl="0"/>
            <a:r>
              <a:rPr lang="sr-Cyrl-CS" sz="2600" dirty="0" smtClean="0">
                <a:latin typeface="Arial Black" pitchFamily="34" charset="0"/>
              </a:rPr>
              <a:t>одбојно реагуе на мажење;</a:t>
            </a:r>
            <a:endParaRPr lang="en-US" sz="2600" dirty="0">
              <a:latin typeface="Arial Black" pitchFamily="34" charset="0"/>
            </a:endParaRPr>
          </a:p>
          <a:p>
            <a:pPr lvl="0"/>
            <a:r>
              <a:rPr lang="sr-Cyrl-CS" sz="2600" dirty="0" smtClean="0">
                <a:latin typeface="Arial Black" pitchFamily="34" charset="0"/>
              </a:rPr>
              <a:t>веома </a:t>
            </a:r>
            <a:r>
              <a:rPr lang="sr-Cyrl-CS" sz="2600" dirty="0">
                <a:latin typeface="Arial Black" pitchFamily="34" charset="0"/>
              </a:rPr>
              <a:t>радо ради </a:t>
            </a:r>
            <a:r>
              <a:rPr lang="sr-Cyrl-CS" sz="2600" dirty="0" smtClean="0">
                <a:latin typeface="Arial Black" pitchFamily="34" charset="0"/>
              </a:rPr>
              <a:t>три </a:t>
            </a:r>
            <a:r>
              <a:rPr lang="sr-Cyrl-CS" sz="2600" dirty="0">
                <a:latin typeface="Arial Black" pitchFamily="34" charset="0"/>
              </a:rPr>
              <a:t>ствари истовремено;</a:t>
            </a:r>
            <a:endParaRPr lang="en-US" sz="2600" dirty="0">
              <a:latin typeface="Arial Black" pitchFamily="34" charset="0"/>
            </a:endParaRPr>
          </a:p>
          <a:p>
            <a:pPr lvl="0"/>
            <a:r>
              <a:rPr lang="sr-Cyrl-CS" sz="2600" dirty="0">
                <a:latin typeface="Arial Black" pitchFamily="34" charset="0"/>
              </a:rPr>
              <a:t>деструктивно користи играчке;</a:t>
            </a:r>
            <a:endParaRPr lang="en-US" sz="2600" dirty="0">
              <a:latin typeface="Arial Black" pitchFamily="34" charset="0"/>
            </a:endParaRPr>
          </a:p>
          <a:p>
            <a:pPr lvl="0"/>
            <a:r>
              <a:rPr lang="sr-Cyrl-CS" sz="2600" dirty="0">
                <a:latin typeface="Arial Black" pitchFamily="34" charset="0"/>
              </a:rPr>
              <a:t>тешко проналази другове и ријетко га дјеца позивају у </a:t>
            </a:r>
            <a:r>
              <a:rPr lang="sr-Cyrl-CS" sz="2600" dirty="0" smtClean="0">
                <a:latin typeface="Arial Black" pitchFamily="34" charset="0"/>
              </a:rPr>
              <a:t>игру;</a:t>
            </a:r>
            <a:endParaRPr lang="en-US" sz="2600" dirty="0">
              <a:latin typeface="Arial Black" pitchFamily="34" charset="0"/>
            </a:endParaRPr>
          </a:p>
          <a:p>
            <a:pPr>
              <a:buNone/>
            </a:pPr>
            <a:r>
              <a:rPr lang="sr-Cyrl-CS" sz="2600" dirty="0">
                <a:latin typeface="Arial Black" pitchFamily="34" charset="0"/>
              </a:rPr>
              <a:t> </a:t>
            </a:r>
            <a:endParaRPr lang="en-US" sz="2600" dirty="0">
              <a:latin typeface="Arial Black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800" dirty="0" smtClean="0">
                <a:latin typeface="Arial Black" pitchFamily="34" charset="0"/>
              </a:rPr>
              <a:t>Карактеристике хиперактивног дјетета: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 fontScale="77500" lnSpcReduction="20000"/>
          </a:bodyPr>
          <a:lstStyle/>
          <a:p>
            <a:pPr lvl="0"/>
            <a:endParaRPr lang="sr-Cyrl-RS" dirty="0" smtClean="0">
              <a:latin typeface="Arial Black" pitchFamily="34" charset="0"/>
            </a:endParaRPr>
          </a:p>
          <a:p>
            <a:pPr lvl="0"/>
            <a:r>
              <a:rPr lang="en-GB" dirty="0" err="1" smtClean="0">
                <a:latin typeface="Arial Black" pitchFamily="34" charset="0"/>
              </a:rPr>
              <a:t>често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устај</a:t>
            </a:r>
            <a:r>
              <a:rPr lang="sr-Cyrl-RS" dirty="0">
                <a:latin typeface="Arial Black" pitchFamily="34" charset="0"/>
              </a:rPr>
              <a:t>е </a:t>
            </a:r>
            <a:r>
              <a:rPr lang="en-GB" dirty="0">
                <a:latin typeface="Arial Black" pitchFamily="34" charset="0"/>
              </a:rPr>
              <a:t>у </a:t>
            </a:r>
            <a:r>
              <a:rPr lang="en-GB" dirty="0" err="1">
                <a:latin typeface="Arial Black" pitchFamily="34" charset="0"/>
              </a:rPr>
              <a:t>ситуацијама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када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очекује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сјед</a:t>
            </a:r>
            <a:r>
              <a:rPr lang="sr-Cyrl-RS" dirty="0">
                <a:latin typeface="Arial Black" pitchFamily="34" charset="0"/>
              </a:rPr>
              <a:t>и </a:t>
            </a:r>
            <a:r>
              <a:rPr lang="en-GB" dirty="0" err="1">
                <a:latin typeface="Arial Black" pitchFamily="34" charset="0"/>
              </a:rPr>
              <a:t>на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мјесту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тешко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sr-Cyrl-RS" dirty="0">
                <a:latin typeface="Arial Black" pitchFamily="34" charset="0"/>
              </a:rPr>
              <a:t>му </a:t>
            </a:r>
            <a:r>
              <a:rPr lang="en-GB" dirty="0" err="1">
                <a:latin typeface="Arial Black" pitchFamily="34" charset="0"/>
              </a:rPr>
              <a:t>је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тихо</a:t>
            </a:r>
            <a:r>
              <a:rPr lang="en-GB" dirty="0">
                <a:latin typeface="Arial Black" pitchFamily="34" charset="0"/>
              </a:rPr>
              <a:t> и </a:t>
            </a:r>
            <a:r>
              <a:rPr lang="en-GB" dirty="0" err="1">
                <a:latin typeface="Arial Black" pitchFamily="34" charset="0"/>
              </a:rPr>
              <a:t>мирно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sr-Cyrl-RS" dirty="0" smtClean="0">
                <a:latin typeface="Arial Black" pitchFamily="34" charset="0"/>
              </a:rPr>
              <a:t>извшава задатак;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понаша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“</a:t>
            </a:r>
            <a:r>
              <a:rPr lang="en-GB" dirty="0" err="1">
                <a:latin typeface="Arial Black" pitchFamily="34" charset="0"/>
              </a:rPr>
              <a:t>као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sr-Cyrl-RS" dirty="0">
                <a:latin typeface="Arial Black" pitchFamily="34" charset="0"/>
              </a:rPr>
              <a:t>га </a:t>
            </a:r>
            <a:r>
              <a:rPr lang="en-GB" dirty="0" err="1">
                <a:latin typeface="Arial Black" pitchFamily="34" charset="0"/>
              </a:rPr>
              <a:t>покреће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мотор</a:t>
            </a:r>
            <a:r>
              <a:rPr lang="en-GB" dirty="0" smtClean="0">
                <a:latin typeface="Arial Black" pitchFamily="34" charset="0"/>
              </a:rPr>
              <a:t>”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гласно</a:t>
            </a:r>
            <a:r>
              <a:rPr lang="en-GB" dirty="0">
                <a:latin typeface="Arial Black" pitchFamily="34" charset="0"/>
              </a:rPr>
              <a:t> (</a:t>
            </a:r>
            <a:r>
              <a:rPr lang="en-GB" dirty="0" err="1">
                <a:latin typeface="Arial Black" pitchFamily="34" charset="0"/>
              </a:rPr>
              <a:t>пуно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вич</a:t>
            </a:r>
            <a:r>
              <a:rPr lang="sr-Cyrl-RS" dirty="0">
                <a:latin typeface="Arial Black" pitchFamily="34" charset="0"/>
              </a:rPr>
              <a:t>е</a:t>
            </a:r>
            <a:r>
              <a:rPr lang="en-GB" dirty="0">
                <a:latin typeface="Arial Black" pitchFamily="34" charset="0"/>
              </a:rPr>
              <a:t>, </a:t>
            </a:r>
            <a:r>
              <a:rPr lang="en-GB" dirty="0" err="1" smtClean="0">
                <a:latin typeface="Arial Black" pitchFamily="34" charset="0"/>
              </a:rPr>
              <a:t>пјева</a:t>
            </a:r>
            <a:r>
              <a:rPr lang="en-GB" dirty="0" smtClean="0">
                <a:latin typeface="Arial Black" pitchFamily="34" charset="0"/>
              </a:rPr>
              <a:t>, </a:t>
            </a:r>
            <a:r>
              <a:rPr lang="en-GB" dirty="0" err="1">
                <a:latin typeface="Arial Black" pitchFamily="34" charset="0"/>
              </a:rPr>
              <a:t>прича</a:t>
            </a:r>
            <a:r>
              <a:rPr lang="en-GB" dirty="0" smtClean="0">
                <a:latin typeface="Arial Black" pitchFamily="34" charset="0"/>
              </a:rPr>
              <a:t>…)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стално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sr-Cyrl-RS" dirty="0">
                <a:latin typeface="Arial Black" pitchFamily="34" charset="0"/>
              </a:rPr>
              <a:t>је </a:t>
            </a:r>
            <a:r>
              <a:rPr lang="en-GB" dirty="0" err="1">
                <a:latin typeface="Arial Black" pitchFamily="34" charset="0"/>
              </a:rPr>
              <a:t>покрету</a:t>
            </a:r>
            <a:r>
              <a:rPr lang="en-GB" dirty="0">
                <a:latin typeface="Arial Black" pitchFamily="34" charset="0"/>
              </a:rPr>
              <a:t>, “у </a:t>
            </a:r>
            <a:r>
              <a:rPr lang="en-GB" dirty="0" err="1">
                <a:latin typeface="Arial Black" pitchFamily="34" charset="0"/>
              </a:rPr>
              <a:t>погону</a:t>
            </a:r>
            <a:r>
              <a:rPr lang="en-GB" dirty="0" smtClean="0">
                <a:latin typeface="Arial Black" pitchFamily="34" charset="0"/>
              </a:rPr>
              <a:t>”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окрећ</a:t>
            </a:r>
            <a:r>
              <a:rPr lang="sr-Cyrl-RS" dirty="0">
                <a:latin typeface="Arial Black" pitchFamily="34" charset="0"/>
              </a:rPr>
              <a:t>е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и </a:t>
            </a:r>
            <a:r>
              <a:rPr lang="en-GB" dirty="0" err="1" smtClean="0">
                <a:latin typeface="Arial Black" pitchFamily="34" charset="0"/>
              </a:rPr>
              <a:t>врпољ</a:t>
            </a:r>
            <a:r>
              <a:rPr lang="sr-Cyrl-RS" dirty="0" smtClean="0">
                <a:latin typeface="Arial Black" pitchFamily="34" charset="0"/>
              </a:rPr>
              <a:t>и </a:t>
            </a:r>
            <a:r>
              <a:rPr lang="en-GB" dirty="0" err="1">
                <a:latin typeface="Arial Black" pitchFamily="34" charset="0"/>
              </a:rPr>
              <a:t>на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столици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лако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узбуд</a:t>
            </a:r>
            <a:r>
              <a:rPr lang="sr-Cyrl-RS" dirty="0" smtClean="0">
                <a:latin typeface="Arial Black" pitchFamily="34" charset="0"/>
              </a:rPr>
              <a:t>и;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 smtClean="0">
                <a:latin typeface="Arial Black" pitchFamily="34" charset="0"/>
              </a:rPr>
              <a:t>прави</a:t>
            </a:r>
            <a:r>
              <a:rPr lang="en-GB" dirty="0" smtClean="0">
                <a:latin typeface="Arial Black" pitchFamily="34" charset="0"/>
              </a:rPr>
              <a:t>  </a:t>
            </a:r>
            <a:r>
              <a:rPr lang="en-GB" dirty="0" err="1">
                <a:latin typeface="Arial Black" pitchFamily="34" charset="0"/>
              </a:rPr>
              <a:t>грешке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због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немара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или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не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посвећује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пажњу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детаљи</a:t>
            </a:r>
            <a:r>
              <a:rPr lang="sr-Cyrl-RS" dirty="0" smtClean="0">
                <a:latin typeface="Arial Black" pitchFamily="34" charset="0"/>
              </a:rPr>
              <a:t>ма;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тешко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одржава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пажњу</a:t>
            </a:r>
            <a:r>
              <a:rPr lang="en-GB" dirty="0">
                <a:latin typeface="Arial Black" pitchFamily="34" charset="0"/>
              </a:rPr>
              <a:t> у </a:t>
            </a:r>
            <a:r>
              <a:rPr lang="en-GB" dirty="0" err="1">
                <a:latin typeface="Arial Black" pitchFamily="34" charset="0"/>
              </a:rPr>
              <a:t>задацима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или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игри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err="1">
                <a:latin typeface="Arial Black" pitchFamily="34" charset="0"/>
              </a:rPr>
              <a:t>чини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не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слуша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чак</a:t>
            </a:r>
            <a:r>
              <a:rPr lang="en-GB" dirty="0">
                <a:latin typeface="Arial Black" pitchFamily="34" charset="0"/>
              </a:rPr>
              <a:t> и </a:t>
            </a:r>
            <a:r>
              <a:rPr lang="en-GB" dirty="0" err="1">
                <a:latin typeface="Arial Black" pitchFamily="34" charset="0"/>
              </a:rPr>
              <a:t>када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му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директно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обраћамо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endParaRPr lang="en-US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700" dirty="0" smtClean="0">
                <a:latin typeface="Arial Black" pitchFamily="34" charset="0"/>
              </a:rPr>
              <a:t>Карактеристике хиперактивног дјетета</a:t>
            </a:r>
            <a:r>
              <a:rPr lang="sr-Cyrl-CS" sz="2400" dirty="0" smtClean="0">
                <a:latin typeface="Arial Black" pitchFamily="34" charset="0"/>
              </a:rPr>
              <a:t>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sr-Cyrl-RS" sz="4200" dirty="0">
              <a:latin typeface="Arial Black" pitchFamily="34" charset="0"/>
            </a:endParaRPr>
          </a:p>
          <a:p>
            <a:r>
              <a:rPr lang="en-GB" sz="5100" dirty="0" err="1" smtClean="0">
                <a:latin typeface="Arial Black" pitchFamily="34" charset="0"/>
              </a:rPr>
              <a:t>неорганизирано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је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en-GB" sz="5100" dirty="0" err="1" smtClean="0">
                <a:latin typeface="Arial Black" pitchFamily="34" charset="0"/>
              </a:rPr>
              <a:t>често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губи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ствари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потребне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за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испуњавање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задаћа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или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активности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r>
              <a:rPr lang="en-GB" sz="5100" dirty="0" err="1" smtClean="0">
                <a:latin typeface="Arial Black" pitchFamily="34" charset="0"/>
              </a:rPr>
              <a:t>лако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га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ометају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вањски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подражаји</a:t>
            </a:r>
            <a:r>
              <a:rPr lang="en-GB" sz="5100" dirty="0" smtClean="0">
                <a:latin typeface="Arial Black" pitchFamily="34" charset="0"/>
              </a:rPr>
              <a:t> – </a:t>
            </a:r>
            <a:r>
              <a:rPr lang="en-GB" sz="5100" dirty="0" err="1" smtClean="0">
                <a:latin typeface="Arial Black" pitchFamily="34" charset="0"/>
              </a:rPr>
              <a:t>који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другу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дјецу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не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сметају</a:t>
            </a:r>
            <a:r>
              <a:rPr lang="sr-Cyrl-RS" sz="5100" dirty="0" smtClean="0">
                <a:latin typeface="Arial Black" pitchFamily="34" charset="0"/>
              </a:rPr>
              <a:t>   (</a:t>
            </a:r>
            <a:r>
              <a:rPr lang="en-GB" sz="5100" dirty="0" err="1" smtClean="0">
                <a:latin typeface="Arial Black" pitchFamily="34" charset="0"/>
              </a:rPr>
              <a:t>тешко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се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sr-Cyrl-RS" sz="5100" dirty="0" smtClean="0">
                <a:latin typeface="Arial Black" pitchFamily="34" charset="0"/>
              </a:rPr>
              <a:t>сконцентрише);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en-GB" sz="5100" dirty="0" err="1" smtClean="0">
                <a:latin typeface="Arial Black" pitchFamily="34" charset="0"/>
              </a:rPr>
              <a:t>спорије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је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од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друге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дјеце</a:t>
            </a:r>
            <a:r>
              <a:rPr lang="en-GB" sz="5100" dirty="0" smtClean="0">
                <a:latin typeface="Arial Black" pitchFamily="34" charset="0"/>
              </a:rPr>
              <a:t> у </a:t>
            </a:r>
            <a:r>
              <a:rPr lang="en-GB" sz="5100" dirty="0" err="1" smtClean="0">
                <a:latin typeface="Arial Black" pitchFamily="34" charset="0"/>
              </a:rPr>
              <a:t>учењу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новог</a:t>
            </a:r>
            <a:r>
              <a:rPr lang="en-GB" sz="5100" dirty="0" smtClean="0">
                <a:latin typeface="Arial Black" pitchFamily="34" charset="0"/>
              </a:rPr>
              <a:t> и </a:t>
            </a:r>
            <a:r>
              <a:rPr lang="en-GB" sz="5100" dirty="0" err="1" smtClean="0">
                <a:latin typeface="Arial Black" pitchFamily="34" charset="0"/>
              </a:rPr>
              <a:t>извршавању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задатака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en-GB" sz="5100" dirty="0" err="1" smtClean="0">
                <a:latin typeface="Arial Black" pitchFamily="34" charset="0"/>
              </a:rPr>
              <a:t>има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тешкоћа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са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завршавањем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неке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активности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en-GB" sz="5100" dirty="0" err="1" smtClean="0">
                <a:latin typeface="Arial Black" pitchFamily="34" charset="0"/>
              </a:rPr>
              <a:t>одсутно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је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мислима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en-GB" sz="5100" dirty="0" err="1" smtClean="0">
                <a:latin typeface="Arial Black" pitchFamily="34" charset="0"/>
              </a:rPr>
              <a:t>има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потешкоћа</a:t>
            </a:r>
            <a:r>
              <a:rPr lang="en-GB" sz="5100" dirty="0" smtClean="0">
                <a:latin typeface="Arial Black" pitchFamily="34" charset="0"/>
              </a:rPr>
              <a:t> у </a:t>
            </a:r>
            <a:r>
              <a:rPr lang="en-GB" sz="5100" dirty="0" err="1" smtClean="0">
                <a:latin typeface="Arial Black" pitchFamily="34" charset="0"/>
              </a:rPr>
              <a:t>праћењу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упу</a:t>
            </a:r>
            <a:r>
              <a:rPr lang="sr-Cyrl-RS" sz="5100" dirty="0" smtClean="0">
                <a:latin typeface="Arial Black" pitchFamily="34" charset="0"/>
              </a:rPr>
              <a:t>става;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sr-Cyrl-RS" sz="5100" dirty="0">
                <a:latin typeface="Arial Black" pitchFamily="34" charset="0"/>
              </a:rPr>
              <a:t>и</a:t>
            </a:r>
            <a:r>
              <a:rPr lang="sr-Cyrl-RS" sz="5100" dirty="0" smtClean="0">
                <a:latin typeface="Arial Black" pitchFamily="34" charset="0"/>
              </a:rPr>
              <a:t>ма </a:t>
            </a:r>
            <a:r>
              <a:rPr lang="en-GB" sz="5100" dirty="0" err="1" smtClean="0">
                <a:latin typeface="Arial Black" pitchFamily="34" charset="0"/>
              </a:rPr>
              <a:t>тешкоће</a:t>
            </a:r>
            <a:r>
              <a:rPr lang="en-GB" sz="5100" dirty="0" smtClean="0">
                <a:latin typeface="Arial Black" pitchFamily="34" charset="0"/>
              </a:rPr>
              <a:t> у </a:t>
            </a:r>
            <a:r>
              <a:rPr lang="en-GB" sz="5100" dirty="0" err="1" smtClean="0">
                <a:latin typeface="Arial Black" pitchFamily="34" charset="0"/>
              </a:rPr>
              <a:t>усвајању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школског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градива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sr-Cyrl-RS" sz="5100" dirty="0" smtClean="0">
                <a:latin typeface="Arial Black" pitchFamily="34" charset="0"/>
              </a:rPr>
              <a:t>има </a:t>
            </a:r>
            <a:r>
              <a:rPr lang="en-GB" sz="5100" dirty="0" err="1" smtClean="0">
                <a:latin typeface="Arial Black" pitchFamily="34" charset="0"/>
              </a:rPr>
              <a:t>лош</a:t>
            </a:r>
            <a:r>
              <a:rPr lang="sr-Cyrl-RS" sz="5100" dirty="0" smtClean="0">
                <a:latin typeface="Arial Black" pitchFamily="34" charset="0"/>
              </a:rPr>
              <a:t>у</a:t>
            </a:r>
            <a:r>
              <a:rPr lang="en-GB" sz="5100" dirty="0" smtClean="0">
                <a:latin typeface="Arial Black" pitchFamily="34" charset="0"/>
              </a:rPr>
              <a:t> </a:t>
            </a:r>
            <a:r>
              <a:rPr lang="en-GB" sz="5100" dirty="0" err="1" smtClean="0">
                <a:latin typeface="Arial Black" pitchFamily="34" charset="0"/>
              </a:rPr>
              <a:t>слик</a:t>
            </a:r>
            <a:r>
              <a:rPr lang="sr-Cyrl-RS" sz="5100" dirty="0" smtClean="0">
                <a:latin typeface="Arial Black" pitchFamily="34" charset="0"/>
              </a:rPr>
              <a:t>у</a:t>
            </a:r>
            <a:r>
              <a:rPr lang="en-GB" sz="5100" dirty="0" smtClean="0">
                <a:latin typeface="Arial Black" pitchFamily="34" charset="0"/>
              </a:rPr>
              <a:t> о </a:t>
            </a:r>
            <a:r>
              <a:rPr lang="en-GB" sz="5100" dirty="0" err="1" smtClean="0">
                <a:latin typeface="Arial Black" pitchFamily="34" charset="0"/>
              </a:rPr>
              <a:t>себи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r>
              <a:rPr lang="sr-Cyrl-RS" sz="5100" dirty="0" smtClean="0">
                <a:latin typeface="Arial Black" pitchFamily="34" charset="0"/>
              </a:rPr>
              <a:t>испољава </a:t>
            </a:r>
            <a:r>
              <a:rPr lang="en-GB" sz="5100" dirty="0" err="1" smtClean="0">
                <a:latin typeface="Arial Black" pitchFamily="34" charset="0"/>
              </a:rPr>
              <a:t>потешкоће</a:t>
            </a:r>
            <a:r>
              <a:rPr lang="en-GB" sz="5100" dirty="0" smtClean="0">
                <a:latin typeface="Arial Black" pitchFamily="34" charset="0"/>
              </a:rPr>
              <a:t> у </a:t>
            </a:r>
            <a:r>
              <a:rPr lang="en-GB" sz="5100" dirty="0" err="1" smtClean="0">
                <a:latin typeface="Arial Black" pitchFamily="34" charset="0"/>
              </a:rPr>
              <a:t>социјализацији</a:t>
            </a:r>
            <a:r>
              <a:rPr lang="sr-Cyrl-RS" sz="5100" dirty="0" smtClean="0">
                <a:latin typeface="Arial Black" pitchFamily="34" charset="0"/>
              </a:rPr>
              <a:t>;</a:t>
            </a:r>
            <a:endParaRPr lang="en-US" sz="5100" dirty="0" smtClean="0">
              <a:latin typeface="Arial Black" pitchFamily="34" charset="0"/>
            </a:endParaRPr>
          </a:p>
          <a:p>
            <a:pPr lvl="0"/>
            <a:endParaRPr lang="en-US" sz="5100" dirty="0" smtClean="0">
              <a:latin typeface="Arial Black" pitchFamily="34" charset="0"/>
            </a:endParaRPr>
          </a:p>
          <a:p>
            <a:endParaRPr lang="en-US" sz="5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sr-Cyrl-RS" sz="2800" dirty="0" smtClean="0">
                <a:latin typeface="Arial Black" pitchFamily="34" charset="0"/>
              </a:rPr>
              <a:t>К</a:t>
            </a:r>
            <a:r>
              <a:rPr lang="en-GB" sz="2800" dirty="0" err="1" smtClean="0">
                <a:latin typeface="Arial Black" pitchFamily="34" charset="0"/>
              </a:rPr>
              <a:t>ада</a:t>
            </a:r>
            <a:r>
              <a:rPr lang="sr-Cyrl-RS" sz="2800" dirty="0" smtClean="0">
                <a:latin typeface="Arial Black" pitchFamily="34" charset="0"/>
              </a:rPr>
              <a:t>  </a:t>
            </a:r>
            <a:r>
              <a:rPr lang="en-GB" sz="2800" dirty="0" err="1" smtClean="0">
                <a:latin typeface="Arial Black" pitchFamily="34" charset="0"/>
              </a:rPr>
              <a:t>се</a:t>
            </a:r>
            <a:r>
              <a:rPr lang="sr-Cyrl-RS" sz="2800" dirty="0" smtClean="0">
                <a:latin typeface="Arial Black" pitchFamily="34" charset="0"/>
              </a:rPr>
              <a:t> </a:t>
            </a:r>
            <a:r>
              <a:rPr lang="en-GB" sz="2800" dirty="0" err="1" smtClean="0">
                <a:latin typeface="Arial Black" pitchFamily="34" charset="0"/>
              </a:rPr>
              <a:t>догађају</a:t>
            </a:r>
            <a:r>
              <a:rPr lang="sr-Cyrl-RS" sz="2800" dirty="0" smtClean="0">
                <a:latin typeface="Arial Black" pitchFamily="34" charset="0"/>
              </a:rPr>
              <a:t> таква </a:t>
            </a:r>
            <a:r>
              <a:rPr lang="en-GB" sz="2800" dirty="0" err="1" smtClean="0">
                <a:latin typeface="Arial Black" pitchFamily="34" charset="0"/>
              </a:rPr>
              <a:t>понашања</a:t>
            </a:r>
            <a:r>
              <a:rPr lang="en-GB" sz="2800" dirty="0" smtClean="0">
                <a:latin typeface="Arial Black" pitchFamily="34" charset="0"/>
              </a:rPr>
              <a:t> </a:t>
            </a:r>
            <a:r>
              <a:rPr lang="sr-Cyrl-RS" sz="2800" dirty="0" smtClean="0">
                <a:latin typeface="Arial Black" pitchFamily="34" charset="0"/>
              </a:rPr>
              <a:t>?</a:t>
            </a:r>
            <a:r>
              <a:rPr lang="en-US" sz="2800" dirty="0">
                <a:latin typeface="Arial Black" pitchFamily="34" charset="0"/>
              </a:rPr>
              <a:t/>
            </a:r>
            <a:br>
              <a:rPr lang="en-US" sz="2800" dirty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sr-Cyrl-RS" dirty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 </a:t>
            </a:r>
            <a:r>
              <a:rPr lang="sr-Cyrl-RS" dirty="0" smtClean="0">
                <a:latin typeface="Arial Black" pitchFamily="34" charset="0"/>
              </a:rPr>
              <a:t>када </a:t>
            </a:r>
            <a:r>
              <a:rPr lang="en-GB" dirty="0" err="1" smtClean="0">
                <a:latin typeface="Arial Black" pitchFamily="34" charset="0"/>
              </a:rPr>
              <a:t>је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дјетету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досадно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dirty="0" smtClean="0">
                <a:latin typeface="Arial Black" pitchFamily="34" charset="0"/>
              </a:rPr>
              <a:t> </a:t>
            </a:r>
            <a:r>
              <a:rPr lang="sr-Cyrl-RS" dirty="0" smtClean="0">
                <a:latin typeface="Arial Black" pitchFamily="34" charset="0"/>
              </a:rPr>
              <a:t>када </a:t>
            </a:r>
            <a:r>
              <a:rPr lang="en-GB" dirty="0" err="1" smtClean="0">
                <a:latin typeface="Arial Black" pitchFamily="34" charset="0"/>
              </a:rPr>
              <a:t>има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неку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физиолошку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потребу</a:t>
            </a:r>
            <a:r>
              <a:rPr lang="en-GB" dirty="0">
                <a:latin typeface="Arial Black" pitchFamily="34" charset="0"/>
              </a:rPr>
              <a:t> (</a:t>
            </a:r>
            <a:r>
              <a:rPr lang="en-GB" dirty="0" err="1">
                <a:latin typeface="Arial Black" pitchFamily="34" charset="0"/>
              </a:rPr>
              <a:t>гладно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је</a:t>
            </a:r>
            <a:r>
              <a:rPr lang="en-GB" dirty="0">
                <a:latin typeface="Arial Black" pitchFamily="34" charset="0"/>
              </a:rPr>
              <a:t>, </a:t>
            </a:r>
            <a:r>
              <a:rPr lang="en-GB" dirty="0" err="1">
                <a:latin typeface="Arial Black" pitchFamily="34" charset="0"/>
              </a:rPr>
              <a:t>мора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на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smtClean="0">
                <a:latin typeface="Arial Black" pitchFamily="34" charset="0"/>
              </a:rPr>
              <a:t>WC…)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sr-Cyrl-RS" dirty="0" smtClean="0">
                <a:latin typeface="Arial Black" pitchFamily="34" charset="0"/>
              </a:rPr>
              <a:t>када је 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јако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весело</a:t>
            </a:r>
            <a:r>
              <a:rPr lang="en-GB" dirty="0">
                <a:latin typeface="Arial Black" pitchFamily="34" charset="0"/>
              </a:rPr>
              <a:t> (</a:t>
            </a:r>
            <a:r>
              <a:rPr lang="en-GB" dirty="0" err="1">
                <a:latin typeface="Arial Black" pitchFamily="34" charset="0"/>
              </a:rPr>
              <a:t>чека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рођендански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поклон</a:t>
            </a:r>
            <a:r>
              <a:rPr lang="en-GB" dirty="0">
                <a:latin typeface="Arial Black" pitchFamily="34" charset="0"/>
              </a:rPr>
              <a:t>, </a:t>
            </a:r>
            <a:r>
              <a:rPr lang="en-GB" dirty="0" err="1">
                <a:latin typeface="Arial Black" pitchFamily="34" charset="0"/>
              </a:rPr>
              <a:t>успије</a:t>
            </a:r>
            <a:r>
              <a:rPr lang="en-GB" dirty="0">
                <a:latin typeface="Arial Black" pitchFamily="34" charset="0"/>
              </a:rPr>
              <a:t> у </a:t>
            </a:r>
            <a:r>
              <a:rPr lang="en-GB" dirty="0" err="1">
                <a:latin typeface="Arial Black" pitchFamily="34" charset="0"/>
              </a:rPr>
              <a:t>нечему</a:t>
            </a:r>
            <a:r>
              <a:rPr lang="en-GB" dirty="0" smtClean="0">
                <a:latin typeface="Arial Black" pitchFamily="34" charset="0"/>
              </a:rPr>
              <a:t>…)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sr-Cyrl-RS" dirty="0" smtClean="0">
                <a:latin typeface="Arial Black" pitchFamily="34" charset="0"/>
              </a:rPr>
              <a:t>када </a:t>
            </a:r>
            <a:r>
              <a:rPr lang="en-GB" dirty="0" err="1" smtClean="0">
                <a:latin typeface="Arial Black" pitchFamily="34" charset="0"/>
              </a:rPr>
              <a:t>је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школско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градиво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тешко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или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је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дијете</a:t>
            </a:r>
            <a:r>
              <a:rPr lang="en-GB" dirty="0">
                <a:latin typeface="Arial Black" pitchFamily="34" charset="0"/>
              </a:rPr>
              <a:t> у </a:t>
            </a:r>
            <a:r>
              <a:rPr lang="en-GB" dirty="0" err="1">
                <a:latin typeface="Arial Black" pitchFamily="34" charset="0"/>
              </a:rPr>
              <a:t>презахтјевној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ситуацији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sr-Cyrl-RS" dirty="0" smtClean="0">
                <a:latin typeface="Arial Black" pitchFamily="34" charset="0"/>
              </a:rPr>
              <a:t>када </a:t>
            </a:r>
            <a:r>
              <a:rPr lang="en-GB" dirty="0" err="1" smtClean="0">
                <a:latin typeface="Arial Black" pitchFamily="34" charset="0"/>
              </a:rPr>
              <a:t>га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прекинемо</a:t>
            </a:r>
            <a:r>
              <a:rPr lang="en-GB" dirty="0">
                <a:latin typeface="Arial Black" pitchFamily="34" charset="0"/>
              </a:rPr>
              <a:t> у </a:t>
            </a:r>
            <a:r>
              <a:rPr lang="en-GB" dirty="0" err="1">
                <a:latin typeface="Arial Black" pitchFamily="34" charset="0"/>
              </a:rPr>
              <a:t>њему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важној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активности</a:t>
            </a:r>
            <a:r>
              <a:rPr lang="sr-Cyrl-RS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sr-Cyrl-RS" dirty="0" smtClean="0">
                <a:latin typeface="Arial Black" pitchFamily="34" charset="0"/>
              </a:rPr>
              <a:t>када </a:t>
            </a:r>
            <a:r>
              <a:rPr lang="en-GB" dirty="0" err="1" smtClean="0">
                <a:latin typeface="Arial Black" pitchFamily="34" charset="0"/>
              </a:rPr>
              <a:t>је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дијете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под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стресом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или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се</a:t>
            </a:r>
            <a:r>
              <a:rPr lang="en-GB" dirty="0">
                <a:latin typeface="Arial Black" pitchFamily="34" charset="0"/>
              </a:rPr>
              <a:t> у </a:t>
            </a:r>
            <a:r>
              <a:rPr lang="sr-Cyrl-RS" dirty="0" smtClean="0">
                <a:latin typeface="Arial Black" pitchFamily="34" charset="0"/>
              </a:rPr>
              <a:t>породици</a:t>
            </a:r>
            <a:r>
              <a:rPr lang="en-GB" dirty="0" smtClean="0">
                <a:latin typeface="Arial Black" pitchFamily="34" charset="0"/>
              </a:rPr>
              <a:t> </a:t>
            </a:r>
            <a:r>
              <a:rPr lang="en-GB" dirty="0" err="1">
                <a:latin typeface="Arial Black" pitchFamily="34" charset="0"/>
              </a:rPr>
              <a:t>догађају</a:t>
            </a:r>
            <a:r>
              <a:rPr lang="en-GB" dirty="0">
                <a:latin typeface="Arial Black" pitchFamily="34" charset="0"/>
              </a:rPr>
              <a:t> </a:t>
            </a:r>
            <a:r>
              <a:rPr lang="en-GB" dirty="0" err="1" smtClean="0">
                <a:latin typeface="Arial Black" pitchFamily="34" charset="0"/>
              </a:rPr>
              <a:t>промјен</a:t>
            </a:r>
            <a:r>
              <a:rPr lang="en-GB" b="1" dirty="0" err="1" smtClean="0">
                <a:latin typeface="Arial Black" pitchFamily="34" charset="0"/>
              </a:rPr>
              <a:t>е</a:t>
            </a:r>
            <a:r>
              <a:rPr lang="sr-Cyrl-RS" b="1" dirty="0" smtClean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>
              <a:buNone/>
            </a:pPr>
            <a:r>
              <a:rPr lang="sr-Cyrl-RS" dirty="0">
                <a:latin typeface="Arial Black" pitchFamily="34" charset="0"/>
              </a:rPr>
              <a:t> </a:t>
            </a:r>
            <a:endParaRPr lang="en-US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sr-Cyrl-RS" b="1" dirty="0" smtClean="0"/>
          </a:p>
          <a:p>
            <a:pPr algn="ctr">
              <a:buNone/>
            </a:pPr>
            <a:endParaRPr lang="sr-Cyrl-RS" b="1" dirty="0" smtClean="0"/>
          </a:p>
          <a:p>
            <a:pPr algn="ctr">
              <a:buNone/>
            </a:pPr>
            <a:r>
              <a:rPr lang="sr-Cyrl-RS" b="1" dirty="0" smtClean="0"/>
              <a:t>Како наставник може помоћи хиперактивном ученику </a:t>
            </a:r>
            <a:endParaRPr lang="sr-Cyrl-RS" b="1" dirty="0" smtClean="0"/>
          </a:p>
          <a:p>
            <a:pPr algn="ctr">
              <a:buNone/>
            </a:pPr>
            <a:r>
              <a:rPr lang="sr-Cyrl-RS" b="1" dirty="0" smtClean="0"/>
              <a:t>(поступање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CS" sz="3200" b="1" dirty="0" smtClean="0"/>
              <a:t/>
            </a:r>
            <a:br>
              <a:rPr lang="sr-Cyrl-CS" sz="3200" b="1" dirty="0" smtClean="0"/>
            </a:br>
            <a:r>
              <a:rPr lang="sr-Cyrl-CS" sz="2400" b="1" dirty="0" smtClean="0">
                <a:latin typeface="Arial Black" pitchFamily="34" charset="0"/>
              </a:rPr>
              <a:t>САВЈЕТИ ЗА РАД СА ХИПЕРАКТИВНОМ ДЈЕЦОМ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b="1" dirty="0" err="1" smtClean="0">
                <a:latin typeface="Arial Black" pitchFamily="34" charset="0"/>
              </a:rPr>
              <a:t>Потрудите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се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упознати</a:t>
            </a:r>
            <a:r>
              <a:rPr lang="en-GB" b="1" dirty="0">
                <a:latin typeface="Arial Black" pitchFamily="34" charset="0"/>
              </a:rPr>
              <a:t> и </a:t>
            </a:r>
            <a:r>
              <a:rPr lang="en-GB" b="1" dirty="0" err="1">
                <a:latin typeface="Arial Black" pitchFamily="34" charset="0"/>
              </a:rPr>
              <a:t>разумјети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карактеристике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хиперактивног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дјетета</a:t>
            </a:r>
            <a:r>
              <a:rPr lang="sr-Cyrl-RS" b="1" dirty="0" smtClean="0">
                <a:latin typeface="Arial Black" pitchFamily="34" charset="0"/>
              </a:rPr>
              <a:t>;</a:t>
            </a:r>
            <a:endParaRPr lang="sr-Latn-RS" b="1" dirty="0" smtClean="0">
              <a:latin typeface="Arial Black" pitchFamily="34" charset="0"/>
            </a:endParaRPr>
          </a:p>
          <a:p>
            <a:r>
              <a:rPr lang="sr-Cyrl-RS" dirty="0" smtClean="0">
                <a:latin typeface="Arial Black" pitchFamily="34" charset="0"/>
              </a:rPr>
              <a:t>Увијек имајте вјеру у дијете</a:t>
            </a:r>
            <a:r>
              <a:rPr lang="sr-Latn-RS" dirty="0" smtClean="0">
                <a:latin typeface="Arial Black" pitchFamily="34" charset="0"/>
              </a:rPr>
              <a:t> (</a:t>
            </a:r>
            <a:r>
              <a:rPr lang="sr-Cyrl-RS" dirty="0" smtClean="0">
                <a:latin typeface="Arial Black" pitchFamily="34" charset="0"/>
              </a:rPr>
              <a:t>развој самопоуздања</a:t>
            </a:r>
            <a:r>
              <a:rPr lang="sr-Latn-RS" dirty="0" smtClean="0">
                <a:latin typeface="Arial Black" pitchFamily="34" charset="0"/>
              </a:rPr>
              <a:t>)</a:t>
            </a:r>
            <a:r>
              <a:rPr lang="sr-Cyrl-RS" dirty="0" smtClean="0">
                <a:latin typeface="Arial Black" pitchFamily="34" charset="0"/>
              </a:rPr>
              <a:t>; 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b="1" dirty="0" err="1">
                <a:latin typeface="Arial Black" pitchFamily="34" charset="0"/>
              </a:rPr>
              <a:t>Утврдите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приоритете</a:t>
            </a:r>
            <a:r>
              <a:rPr lang="en-GB" b="1" dirty="0">
                <a:latin typeface="Arial Black" pitchFamily="34" charset="0"/>
              </a:rPr>
              <a:t> у </a:t>
            </a:r>
            <a:r>
              <a:rPr lang="en-GB" b="1" dirty="0" err="1" smtClean="0">
                <a:latin typeface="Arial Black" pitchFamily="34" charset="0"/>
              </a:rPr>
              <a:t>понашању</a:t>
            </a:r>
            <a:r>
              <a:rPr lang="sr-Cyrl-RS" b="1" dirty="0" smtClean="0">
                <a:latin typeface="Arial Black" pitchFamily="34" charset="0"/>
              </a:rPr>
              <a:t> дјетета;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b="1" dirty="0" err="1">
                <a:latin typeface="Arial Black" pitchFamily="34" charset="0"/>
              </a:rPr>
              <a:t>Омогућите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да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дијете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искуси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посљедице</a:t>
            </a:r>
            <a:r>
              <a:rPr lang="en-GB" b="1" dirty="0" smtClean="0">
                <a:latin typeface="Arial Black" pitchFamily="34" charset="0"/>
              </a:rPr>
              <a:t>  </a:t>
            </a:r>
            <a:r>
              <a:rPr lang="en-GB" b="1" dirty="0" err="1" smtClean="0">
                <a:latin typeface="Arial Black" pitchFamily="34" charset="0"/>
              </a:rPr>
              <a:t>непримјерено</a:t>
            </a:r>
            <a:r>
              <a:rPr lang="sr-Cyrl-RS" b="1" dirty="0" smtClean="0">
                <a:latin typeface="Arial Black" pitchFamily="34" charset="0"/>
              </a:rPr>
              <a:t>г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 smtClean="0">
                <a:latin typeface="Arial Black" pitchFamily="34" charset="0"/>
              </a:rPr>
              <a:t>понашањ</a:t>
            </a:r>
            <a:r>
              <a:rPr lang="sr-Cyrl-RS" b="1" dirty="0" smtClean="0">
                <a:latin typeface="Arial Black" pitchFamily="34" charset="0"/>
              </a:rPr>
              <a:t>а;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b="1" dirty="0" err="1" smtClean="0">
                <a:latin typeface="Arial Black" pitchFamily="34" charset="0"/>
              </a:rPr>
              <a:t>Преусмјер</a:t>
            </a:r>
            <a:r>
              <a:rPr lang="sr-Cyrl-RS" b="1" dirty="0" smtClean="0">
                <a:latin typeface="Arial Black" pitchFamily="34" charset="0"/>
              </a:rPr>
              <a:t>авај</a:t>
            </a:r>
            <a:r>
              <a:rPr lang="en-GB" b="1" dirty="0" err="1" smtClean="0">
                <a:latin typeface="Arial Black" pitchFamily="34" charset="0"/>
              </a:rPr>
              <a:t>те</a:t>
            </a:r>
            <a:r>
              <a:rPr lang="en-GB" b="1" dirty="0" smtClean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непримјерено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понашање</a:t>
            </a:r>
            <a:r>
              <a:rPr lang="sr-Cyrl-RS" b="1" dirty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pPr lvl="0"/>
            <a:r>
              <a:rPr lang="en-GB" b="1" dirty="0" err="1">
                <a:latin typeface="Arial Black" pitchFamily="34" charset="0"/>
              </a:rPr>
              <a:t>Често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понављајте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правила</a:t>
            </a:r>
            <a:r>
              <a:rPr lang="sr-Cyrl-RS" b="1" dirty="0">
                <a:latin typeface="Arial Black" pitchFamily="34" charset="0"/>
              </a:rPr>
              <a:t>;</a:t>
            </a:r>
            <a:endParaRPr lang="en-US" dirty="0">
              <a:latin typeface="Arial Black" pitchFamily="34" charset="0"/>
            </a:endParaRPr>
          </a:p>
          <a:p>
            <a:r>
              <a:rPr lang="en-GB" b="1" dirty="0" err="1">
                <a:latin typeface="Arial Black" pitchFamily="34" charset="0"/>
              </a:rPr>
              <a:t>Не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журите</a:t>
            </a:r>
            <a:r>
              <a:rPr lang="en-GB" b="1" dirty="0">
                <a:latin typeface="Arial Black" pitchFamily="34" charset="0"/>
              </a:rPr>
              <a:t> </a:t>
            </a:r>
            <a:r>
              <a:rPr lang="en-GB" b="1" dirty="0" err="1">
                <a:latin typeface="Arial Black" pitchFamily="34" charset="0"/>
              </a:rPr>
              <a:t>подучавајући</a:t>
            </a:r>
            <a:r>
              <a:rPr lang="sr-Cyrl-RS" b="1" dirty="0"/>
              <a:t>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748</Words>
  <Application>Microsoft Office PowerPoint</Application>
  <PresentationFormat>On-screen Show (4:3)</PresentationFormat>
  <Paragraphs>103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ВАСПИТНО-ОБРАЗОВНИ РАД СА ХИПЕРАКТИВНОМ ДЈЕЦОМ </vt:lpstr>
      <vt:lpstr> Узроци хиперактивности</vt:lpstr>
      <vt:lpstr>Slide 3</vt:lpstr>
      <vt:lpstr>Карактеристике хиперактивног дјетета: </vt:lpstr>
      <vt:lpstr>Карактеристике хиперактивног дјетета: </vt:lpstr>
      <vt:lpstr>Карактеристике хиперактивног дјетета:</vt:lpstr>
      <vt:lpstr>Када  се догађају таква понашања ? </vt:lpstr>
      <vt:lpstr>Slide 8</vt:lpstr>
      <vt:lpstr> САВЈЕТИ ЗА РАД СА ХИПЕРАКТИВНОМ ДЈЕЦОМ </vt:lpstr>
      <vt:lpstr>САВЈЕТИ ЗА РАД СА ХИПЕРАКТИВНОМ ДЈЕЦОМ</vt:lpstr>
      <vt:lpstr>САВЈЕТИ ЗА РАД СА ХИПЕРАКТИВНОМ ДЈЕЦОМ</vt:lpstr>
      <vt:lpstr>САВЈЕТИ ЗА РАД СА ХИПЕРАКТИВНОМ ДЈЕЦОМ</vt:lpstr>
      <vt:lpstr>САВЈЕТИ ЗА РАД СА ХИПЕРАКТИВНОМ ДЈЕЦОМ</vt:lpstr>
      <vt:lpstr>Slide 14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ВАСПИТНО-ОБРАЗОВНИ РАД СА ХИПЕРАКТИВНОМ ДЈЕЦОМ</dc:title>
  <dc:creator>Dragica Ozegovic</dc:creator>
  <cp:lastModifiedBy>Dragica Ozegovic</cp:lastModifiedBy>
  <cp:revision>36</cp:revision>
  <dcterms:created xsi:type="dcterms:W3CDTF">2017-07-11T11:32:19Z</dcterms:created>
  <dcterms:modified xsi:type="dcterms:W3CDTF">2017-08-09T06:44:43Z</dcterms:modified>
</cp:coreProperties>
</file>