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97"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12511140-61D3-4D75-9656-9E33A9D19C48}"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2511140-61D3-4D75-9656-9E33A9D19C48}"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2511140-61D3-4D75-9656-9E33A9D19C48}"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4048BDB-303E-467F-8AD8-809168D82FC4}" type="datetimeFigureOut">
              <a:rPr lang="en-US" smtClean="0"/>
              <a:pPr/>
              <a:t>9/20/2017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2511140-61D3-4D75-9656-9E33A9D19C4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24048BDB-303E-467F-8AD8-809168D82FC4}" type="datetimeFigureOut">
              <a:rPr lang="en-US" smtClean="0"/>
              <a:pPr/>
              <a:t>9/20/2017</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12511140-61D3-4D75-9656-9E33A9D19C4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24048BDB-303E-467F-8AD8-809168D82FC4}" type="datetimeFigureOut">
              <a:rPr lang="en-US" smtClean="0"/>
              <a:pPr/>
              <a:t>9/20/2017</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12511140-61D3-4D75-9656-9E33A9D19C4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10600" cy="6324600"/>
          </a:xfrm>
          <a:solidFill>
            <a:schemeClr val="accent1">
              <a:lumMod val="40000"/>
              <a:lumOff val="60000"/>
            </a:schemeClr>
          </a:solidFill>
          <a:ln>
            <a:solidFill>
              <a:schemeClr val="accent3">
                <a:lumMod val="50000"/>
              </a:schemeClr>
            </a:solidFill>
          </a:ln>
        </p:spPr>
        <p:style>
          <a:lnRef idx="0">
            <a:schemeClr val="accent2"/>
          </a:lnRef>
          <a:fillRef idx="3">
            <a:schemeClr val="accent2"/>
          </a:fillRef>
          <a:effectRef idx="3">
            <a:schemeClr val="accent2"/>
          </a:effectRef>
          <a:fontRef idx="minor">
            <a:schemeClr val="lt1"/>
          </a:fontRef>
        </p:style>
        <p:txBody>
          <a:bodyPr rtlCol="0">
            <a:normAutofit fontScale="90000"/>
            <a:scene3d>
              <a:camera prst="orthographicFront"/>
              <a:lightRig rig="flat" dir="tl"/>
            </a:scene3d>
            <a:sp3d contourW="19050" prstMaterial="clear">
              <a:bevelT w="50800" h="50800"/>
              <a:contourClr>
                <a:schemeClr val="accent5">
                  <a:tint val="70000"/>
                  <a:satMod val="180000"/>
                  <a:alpha val="70000"/>
                </a:schemeClr>
              </a:contourClr>
            </a:sp3d>
          </a:bodyPr>
          <a:lstStyle/>
          <a:p>
            <a:pPr algn="ctr" eaLnBrk="1" fontAlgn="auto" hangingPunct="1">
              <a:spcAft>
                <a:spcPts val="0"/>
              </a:spcAft>
              <a:defRPr/>
            </a:pPr>
            <a:r>
              <a:rPr lang="en-US" sz="4000" dirty="0" smtClean="0">
                <a:ln/>
                <a:solidFill>
                  <a:schemeClr val="tx1"/>
                </a:solidFill>
              </a:rPr>
              <a:t/>
            </a:r>
            <a:br>
              <a:rPr lang="en-US" sz="4000" dirty="0" smtClean="0">
                <a:ln/>
                <a:solidFill>
                  <a:schemeClr val="tx1"/>
                </a:solidFill>
              </a:rPr>
            </a:br>
            <a:r>
              <a:rPr lang="en-US" sz="4000" dirty="0" smtClean="0">
                <a:ln/>
                <a:solidFill>
                  <a:schemeClr val="tx1"/>
                </a:solidFill>
              </a:rPr>
              <a:t/>
            </a:r>
            <a:br>
              <a:rPr lang="en-US" sz="4000" dirty="0" smtClean="0">
                <a:ln/>
                <a:solidFill>
                  <a:schemeClr val="tx1"/>
                </a:solidFill>
              </a:rPr>
            </a:br>
            <a:r>
              <a:rPr lang="sr-Cyrl-RS" sz="4000" dirty="0" smtClean="0">
                <a:ln/>
                <a:solidFill>
                  <a:schemeClr val="tx1"/>
                </a:solidFill>
              </a:rPr>
              <a:t/>
            </a:r>
            <a:br>
              <a:rPr lang="sr-Cyrl-RS" sz="4000" dirty="0" smtClean="0">
                <a:ln/>
                <a:solidFill>
                  <a:schemeClr val="tx1"/>
                </a:solidFill>
              </a:rPr>
            </a:br>
            <a:r>
              <a:rPr lang="sr-Cyrl-RS" dirty="0" smtClean="0">
                <a:ln/>
                <a:solidFill>
                  <a:schemeClr val="tx1"/>
                </a:solidFill>
              </a:rPr>
              <a:t/>
            </a:r>
            <a:br>
              <a:rPr lang="sr-Cyrl-RS" dirty="0" smtClean="0">
                <a:ln/>
                <a:solidFill>
                  <a:schemeClr val="tx1"/>
                </a:solidFill>
              </a:rPr>
            </a:br>
            <a:r>
              <a:rPr lang="sr-Cyrl-RS" sz="4000" dirty="0" smtClean="0">
                <a:ln/>
                <a:solidFill>
                  <a:srgbClr val="FF0000"/>
                </a:solidFill>
              </a:rPr>
              <a:t>АНАЛИЗА  СТАЊА НАСТАВЕ  У</a:t>
            </a:r>
            <a:br>
              <a:rPr lang="sr-Cyrl-RS" sz="4000" dirty="0" smtClean="0">
                <a:ln/>
                <a:solidFill>
                  <a:srgbClr val="FF0000"/>
                </a:solidFill>
              </a:rPr>
            </a:br>
            <a:r>
              <a:rPr lang="sr-Cyrl-RS" sz="4000" dirty="0" smtClean="0">
                <a:ln/>
                <a:solidFill>
                  <a:srgbClr val="FF0000"/>
                </a:solidFill>
              </a:rPr>
              <a:t> РЕПУБЛИЦИ СРПСКОЈ</a:t>
            </a:r>
            <a:br>
              <a:rPr lang="sr-Cyrl-RS" sz="4000" dirty="0" smtClean="0">
                <a:ln/>
                <a:solidFill>
                  <a:srgbClr val="FF0000"/>
                </a:solidFill>
              </a:rPr>
            </a:br>
            <a:r>
              <a:rPr lang="sr-Cyrl-RS" dirty="0" smtClean="0">
                <a:ln/>
                <a:solidFill>
                  <a:srgbClr val="FF0000"/>
                </a:solidFill>
              </a:rPr>
              <a:t>Планирање  и припремање</a:t>
            </a:r>
            <a:r>
              <a:rPr lang="en-US" sz="4000" dirty="0" smtClean="0">
                <a:ln/>
                <a:solidFill>
                  <a:schemeClr val="accent5">
                    <a:tint val="50000"/>
                    <a:satMod val="180000"/>
                  </a:schemeClr>
                </a:solidFill>
              </a:rPr>
              <a:t/>
            </a:r>
            <a:br>
              <a:rPr lang="en-US" sz="4000" dirty="0" smtClean="0">
                <a:ln/>
                <a:solidFill>
                  <a:schemeClr val="accent5">
                    <a:tint val="50000"/>
                    <a:satMod val="180000"/>
                  </a:schemeClr>
                </a:solidFill>
              </a:rPr>
            </a:br>
            <a:r>
              <a:rPr lang="en-US" sz="4000" dirty="0" smtClean="0">
                <a:ln/>
                <a:solidFill>
                  <a:schemeClr val="accent5">
                    <a:tint val="50000"/>
                    <a:satMod val="180000"/>
                  </a:schemeClr>
                </a:solidFill>
              </a:rPr>
              <a:t/>
            </a:r>
            <a:br>
              <a:rPr lang="en-US" sz="4000" dirty="0" smtClean="0">
                <a:ln/>
                <a:solidFill>
                  <a:schemeClr val="accent5">
                    <a:tint val="50000"/>
                    <a:satMod val="180000"/>
                  </a:schemeClr>
                </a:solidFill>
              </a:rPr>
            </a:br>
            <a:r>
              <a:rPr lang="en-US" sz="4000" dirty="0" smtClean="0">
                <a:ln/>
                <a:solidFill>
                  <a:schemeClr val="accent5">
                    <a:tint val="50000"/>
                    <a:satMod val="180000"/>
                  </a:schemeClr>
                </a:solidFill>
              </a:rPr>
              <a:t/>
            </a:r>
            <a:br>
              <a:rPr lang="en-US" sz="4000" dirty="0" smtClean="0">
                <a:ln/>
                <a:solidFill>
                  <a:schemeClr val="accent5">
                    <a:tint val="50000"/>
                    <a:satMod val="180000"/>
                  </a:schemeClr>
                </a:solidFill>
              </a:rPr>
            </a:br>
            <a:r>
              <a:rPr lang="en-US" sz="4000" dirty="0" smtClean="0">
                <a:ln/>
                <a:solidFill>
                  <a:schemeClr val="accent5">
                    <a:tint val="50000"/>
                    <a:satMod val="180000"/>
                  </a:schemeClr>
                </a:solidFill>
              </a:rPr>
              <a:t/>
            </a:r>
            <a:br>
              <a:rPr lang="en-US" sz="4000" dirty="0" smtClean="0">
                <a:ln/>
                <a:solidFill>
                  <a:schemeClr val="accent5">
                    <a:tint val="50000"/>
                    <a:satMod val="180000"/>
                  </a:schemeClr>
                </a:solidFill>
              </a:rPr>
            </a:br>
            <a:endParaRPr lang="en-US" dirty="0">
              <a:ln/>
              <a:solidFill>
                <a:schemeClr val="accent5">
                  <a:tint val="50000"/>
                  <a:satMod val="180000"/>
                </a:schemeClr>
              </a:solidFill>
            </a:endParaRPr>
          </a:p>
        </p:txBody>
      </p:sp>
      <p:sp>
        <p:nvSpPr>
          <p:cNvPr id="19461" name="Text Box 6"/>
          <p:cNvSpPr txBox="1">
            <a:spLocks noChangeArrowheads="1"/>
          </p:cNvSpPr>
          <p:nvPr/>
        </p:nvSpPr>
        <p:spPr bwMode="auto">
          <a:xfrm>
            <a:off x="1752600" y="457200"/>
            <a:ext cx="6096000" cy="779463"/>
          </a:xfrm>
          <a:prstGeom prst="rect">
            <a:avLst/>
          </a:prstGeom>
          <a:noFill/>
          <a:ln w="9525">
            <a:noFill/>
            <a:miter lim="800000"/>
            <a:headEnd/>
            <a:tailEnd/>
          </a:ln>
        </p:spPr>
        <p:txBody>
          <a:bodyPr>
            <a:spAutoFit/>
          </a:bodyPr>
          <a:lstStyle/>
          <a:p>
            <a:pPr algn="ctr">
              <a:spcBef>
                <a:spcPct val="50000"/>
              </a:spcBef>
            </a:pPr>
            <a:r>
              <a:rPr lang="sr-Cyrl-CS" dirty="0">
                <a:solidFill>
                  <a:schemeClr val="bg1"/>
                </a:solidFill>
              </a:rPr>
              <a:t>РЕПУБЛИЧКИ ПЕДАГОШКИ ЗАВОД</a:t>
            </a:r>
          </a:p>
          <a:p>
            <a:pPr algn="ctr">
              <a:spcBef>
                <a:spcPct val="50000"/>
              </a:spcBef>
            </a:pPr>
            <a:r>
              <a:rPr lang="sr-Cyrl-CS" dirty="0">
                <a:solidFill>
                  <a:schemeClr val="bg1"/>
                </a:solidFill>
              </a:rPr>
              <a:t>РЕПУБЛИКЕ СРПСКЕ</a:t>
            </a:r>
            <a:endParaRPr lang="sr-Latn-C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371600" y="2057400"/>
            <a:ext cx="6400800" cy="3581400"/>
          </a:xfrm>
        </p:spPr>
        <p:txBody>
          <a:bodyPr>
            <a:normAutofit/>
          </a:bodyPr>
          <a:lstStyle/>
          <a:p>
            <a:r>
              <a:rPr lang="sr-Cyrl-CS" sz="3200" dirty="0"/>
              <a:t>Овакав вид глобалног планирања у првом разреду је могућ након измјена и допуна наставног програма првог разреда који је урађен 2014. године, јер су у наставном програму дефинисане наставне теме.</a:t>
            </a:r>
            <a:endParaRPr lang="en-US"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371600" y="1981200"/>
            <a:ext cx="6400800" cy="3657600"/>
          </a:xfrm>
        </p:spPr>
        <p:txBody>
          <a:bodyPr>
            <a:normAutofit/>
          </a:bodyPr>
          <a:lstStyle/>
          <a:p>
            <a:r>
              <a:rPr lang="sr-Cyrl-CS" sz="2400" dirty="0"/>
              <a:t>Међутим, уз овакав приступу глобалном планирању, неопходно је оперативно планирање за краћи временски период (7 дана, 10-15 дана, евентуално и мјесец дана), који подразумијева попис погодних активности за остваривање исхода учења; шта је потребно за реализацију тих активности; који методички поступак и дидактички модел (нпр. рад по центрима) ће бити коришћен и сл.</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a:t>
            </a:r>
            <a:r>
              <a:rPr lang="sr-Cyrl-RS" b="1" i="1" dirty="0" smtClean="0"/>
              <a:t>рипремање</a:t>
            </a:r>
            <a:endParaRPr lang="en-US" dirty="0"/>
          </a:p>
        </p:txBody>
      </p:sp>
      <p:sp>
        <p:nvSpPr>
          <p:cNvPr id="3" name="Subtitle 2"/>
          <p:cNvSpPr>
            <a:spLocks noGrp="1"/>
          </p:cNvSpPr>
          <p:nvPr>
            <p:ph type="subTitle" idx="1"/>
          </p:nvPr>
        </p:nvSpPr>
        <p:spPr>
          <a:xfrm>
            <a:off x="1371600" y="1905000"/>
            <a:ext cx="6400800" cy="3733800"/>
          </a:xfrm>
        </p:spPr>
        <p:txBody>
          <a:bodyPr>
            <a:noAutofit/>
          </a:bodyPr>
          <a:lstStyle/>
          <a:p>
            <a:r>
              <a:rPr lang="sr-Cyrl-CS" sz="3200" b="1" dirty="0"/>
              <a:t>Прва карактеристика</a:t>
            </a:r>
            <a:r>
              <a:rPr lang="sr-Cyrl-CS" sz="3200" dirty="0"/>
              <a:t> је да половина опсервираних наставника припреме пише за </a:t>
            </a:r>
            <a:r>
              <a:rPr lang="sr-Cyrl-CS" sz="3200" dirty="0" smtClean="0"/>
              <a:t>наставу по моделу </a:t>
            </a:r>
            <a:r>
              <a:rPr lang="sr-Cyrl-CS" sz="3200" dirty="0"/>
              <a:t>рада у </a:t>
            </a:r>
            <a:r>
              <a:rPr lang="sr-Cyrl-CS" sz="3200" dirty="0" smtClean="0"/>
              <a:t>центрима, </a:t>
            </a:r>
            <a:r>
              <a:rPr lang="sr-Cyrl-CS" sz="3200" dirty="0"/>
              <a:t>а наставу реализује са доминирајућом фронталном наставом или радом у групама са истим задацима за све ученике.</a:t>
            </a:r>
            <a:endParaRPr lang="en-US"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a:t>
            </a:r>
            <a:r>
              <a:rPr lang="sr-Cyrl-RS" b="1" i="1" dirty="0" smtClean="0"/>
              <a:t>рипремање</a:t>
            </a:r>
            <a:endParaRPr lang="en-US" dirty="0"/>
          </a:p>
        </p:txBody>
      </p:sp>
      <p:sp>
        <p:nvSpPr>
          <p:cNvPr id="3" name="Subtitle 2"/>
          <p:cNvSpPr>
            <a:spLocks noGrp="1"/>
          </p:cNvSpPr>
          <p:nvPr>
            <p:ph type="subTitle" idx="1"/>
          </p:nvPr>
        </p:nvSpPr>
        <p:spPr>
          <a:xfrm>
            <a:off x="1371600" y="1143000"/>
            <a:ext cx="6400800" cy="3810000"/>
          </a:xfrm>
        </p:spPr>
        <p:txBody>
          <a:bodyPr>
            <a:normAutofit/>
          </a:bodyPr>
          <a:lstStyle/>
          <a:p>
            <a:r>
              <a:rPr lang="sr-Cyrl-CS" sz="3200" b="1" dirty="0"/>
              <a:t>Друга карактеристика</a:t>
            </a:r>
            <a:r>
              <a:rPr lang="sr-Cyrl-CS" sz="3200" dirty="0"/>
              <a:t> је да писане припреме наставника, према обиму и структури, нису прилагођене потребама рада у првом разреду.</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lstStyle/>
          <a:p>
            <a:r>
              <a:rPr lang="sr-Cyrl-CS" b="1" dirty="0" smtClean="0"/>
              <a:t>Први разред</a:t>
            </a:r>
            <a:r>
              <a:rPr lang="en-US" b="1" dirty="0" smtClean="0"/>
              <a:t/>
            </a:r>
            <a:br>
              <a:rPr lang="en-US" b="1" dirty="0" smtClean="0"/>
            </a:br>
            <a:r>
              <a:rPr lang="sr-Cyrl-CS" b="1" i="1" dirty="0" smtClean="0"/>
              <a:t>П</a:t>
            </a:r>
            <a:r>
              <a:rPr lang="sr-Cyrl-RS" b="1" i="1" dirty="0" smtClean="0"/>
              <a:t>рипремање</a:t>
            </a:r>
            <a:endParaRPr lang="en-US" dirty="0"/>
          </a:p>
        </p:txBody>
      </p:sp>
      <p:sp>
        <p:nvSpPr>
          <p:cNvPr id="3" name="Subtitle 2"/>
          <p:cNvSpPr>
            <a:spLocks noGrp="1"/>
          </p:cNvSpPr>
          <p:nvPr>
            <p:ph type="subTitle" idx="1"/>
          </p:nvPr>
        </p:nvSpPr>
        <p:spPr>
          <a:xfrm>
            <a:off x="1371600" y="1981200"/>
            <a:ext cx="6400800" cy="3657600"/>
          </a:xfrm>
        </p:spPr>
        <p:txBody>
          <a:bodyPr>
            <a:normAutofit/>
          </a:bodyPr>
          <a:lstStyle/>
          <a:p>
            <a:r>
              <a:rPr lang="sr-Cyrl-CS" sz="2800" b="1" dirty="0"/>
              <a:t>Код већине опсервираних наставника, у писаним припрема се препознаје теденција да се предметна подручја „претворе“ у наставне предмете</a:t>
            </a:r>
            <a:r>
              <a:rPr lang="sr-Cyrl-CS" sz="2800" b="1" dirty="0" smtClean="0"/>
              <a:t>. </a:t>
            </a:r>
            <a:r>
              <a:rPr lang="sr-Cyrl-CS" sz="2800" dirty="0"/>
              <a:t>Тако је писана припрема конципирана и виду уводне активности, три главне активности (као три часа) и завршне активности</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772400" cy="1470025"/>
          </a:xfrm>
        </p:spPr>
        <p:txBody>
          <a:bodyPr>
            <a:normAutofit fontScale="90000"/>
          </a:bodyPr>
          <a:lstStyle/>
          <a:p>
            <a:r>
              <a:rPr lang="sr-Cyrl-CS" b="1" i="1" dirty="0"/>
              <a:t>Планирање и припремање наставе од 2. до 5. разреда</a:t>
            </a:r>
            <a:r>
              <a:rPr lang="en-US" dirty="0"/>
              <a:t/>
            </a:r>
            <a:br>
              <a:rPr lang="en-US" dirty="0"/>
            </a:br>
            <a:endParaRPr lang="en-US" dirty="0"/>
          </a:p>
        </p:txBody>
      </p:sp>
      <p:sp>
        <p:nvSpPr>
          <p:cNvPr id="3" name="Subtitle 2"/>
          <p:cNvSpPr>
            <a:spLocks noGrp="1"/>
          </p:cNvSpPr>
          <p:nvPr>
            <p:ph type="subTitle" idx="1"/>
          </p:nvPr>
        </p:nvSpPr>
        <p:spPr>
          <a:xfrm>
            <a:off x="1371600" y="1066800"/>
            <a:ext cx="6400800" cy="4038600"/>
          </a:xfrm>
        </p:spPr>
        <p:txBody>
          <a:bodyPr>
            <a:normAutofit/>
          </a:bodyPr>
          <a:lstStyle/>
          <a:p>
            <a:r>
              <a:rPr lang="sr-Cyrl-CS" sz="3200" dirty="0"/>
              <a:t>Прва карактеристика је да се не разликује приступ планирању и припремању у зависности од разреда (један наставник на исти начин планира и пише наставну припрему у 2, 3, 4. и 5. разреду). </a:t>
            </a:r>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772400" cy="1470025"/>
          </a:xfrm>
        </p:spPr>
        <p:txBody>
          <a:bodyPr>
            <a:normAutofit fontScale="90000"/>
          </a:bodyPr>
          <a:lstStyle/>
          <a:p>
            <a:r>
              <a:rPr lang="sr-Cyrl-CS" b="1" i="1" dirty="0" smtClean="0"/>
              <a:t>Планирање и припремање наставе од 2. до 5. разреда глобални план</a:t>
            </a:r>
            <a:endParaRPr lang="en-US" dirty="0"/>
          </a:p>
        </p:txBody>
      </p:sp>
      <p:sp>
        <p:nvSpPr>
          <p:cNvPr id="3" name="Subtitle 2"/>
          <p:cNvSpPr>
            <a:spLocks noGrp="1"/>
          </p:cNvSpPr>
          <p:nvPr>
            <p:ph type="subTitle" idx="1"/>
          </p:nvPr>
        </p:nvSpPr>
        <p:spPr>
          <a:xfrm>
            <a:off x="1371600" y="2133600"/>
            <a:ext cx="6400800" cy="3505200"/>
          </a:xfrm>
        </p:spPr>
        <p:txBody>
          <a:bodyPr>
            <a:normAutofit/>
          </a:bodyPr>
          <a:lstStyle/>
          <a:p>
            <a:r>
              <a:rPr lang="sr-Cyrl-CS" sz="3200" dirty="0"/>
              <a:t>Око 60% опсервираних наставника глобални план пише у облику пописа наставних тема за поједине мјесеце, а око 40% наставника уз планиране теме предвиђени потребни број часова разврстају према типовима часа</a:t>
            </a:r>
            <a:endParaRPr lang="en-US" sz="3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1600200"/>
            <a:ext cx="6400800" cy="3429000"/>
          </a:xfrm>
        </p:spPr>
        <p:txBody>
          <a:bodyPr>
            <a:normAutofit/>
          </a:bodyPr>
          <a:lstStyle/>
          <a:p>
            <a:r>
              <a:rPr lang="sr-Cyrl-CS" sz="3200" dirty="0"/>
              <a:t>Сви опсервирани наставници оперативно планирање раде за временски период од мјесец дана. Оперативне планове пишу на обрасцу који је усаглашен у школи.</a:t>
            </a:r>
            <a:endParaRPr lang="en-US"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362200"/>
            <a:ext cx="6400800" cy="3505200"/>
          </a:xfrm>
        </p:spPr>
        <p:txBody>
          <a:bodyPr>
            <a:noAutofit/>
          </a:bodyPr>
          <a:lstStyle/>
          <a:p>
            <a:r>
              <a:rPr lang="sr-Cyrl-CS" sz="3200" dirty="0"/>
              <a:t>Обрасци за оперативно планирање се не разликују значајно од школе до школе, а углавном садрже: датум, број часа, наставну јединицу, тип часа, наставне облике, наставне методе, наставна средства и очекиване исходе</a:t>
            </a:r>
            <a:endParaRPr lang="en-US" sz="3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572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209800"/>
            <a:ext cx="6400800" cy="3429000"/>
          </a:xfrm>
        </p:spPr>
        <p:txBody>
          <a:bodyPr>
            <a:normAutofit/>
          </a:bodyPr>
          <a:lstStyle/>
          <a:p>
            <a:r>
              <a:rPr lang="sr-Cyrl-CS" sz="3200" dirty="0"/>
              <a:t>Карактеристика оперативних планова је у једнообразности на нивоу школе, јер сви наставници раде по истом мјесечном плану (обрасцу) без прилагођавања потребама појединих одјељења.</a:t>
            </a: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14400"/>
            <a:ext cx="7772400" cy="1470025"/>
          </a:xfrm>
        </p:spPr>
        <p:txBody>
          <a:bodyPr/>
          <a:lstStyle/>
          <a:p>
            <a:r>
              <a:rPr lang="sr-Cyrl-CS" b="1" dirty="0"/>
              <a:t>Предмет</a:t>
            </a:r>
            <a:r>
              <a:rPr lang="sr-Cyrl-CS" dirty="0"/>
              <a:t> истраживања</a:t>
            </a:r>
            <a:endParaRPr lang="en-US" dirty="0"/>
          </a:p>
        </p:txBody>
      </p:sp>
      <p:sp>
        <p:nvSpPr>
          <p:cNvPr id="3" name="Subtitle 2"/>
          <p:cNvSpPr>
            <a:spLocks noGrp="1"/>
          </p:cNvSpPr>
          <p:nvPr>
            <p:ph type="subTitle" idx="1"/>
          </p:nvPr>
        </p:nvSpPr>
        <p:spPr>
          <a:xfrm>
            <a:off x="914400" y="2590800"/>
            <a:ext cx="6858000" cy="3048000"/>
          </a:xfrm>
        </p:spPr>
        <p:txBody>
          <a:bodyPr>
            <a:noAutofit/>
          </a:bodyPr>
          <a:lstStyle/>
          <a:p>
            <a:r>
              <a:rPr lang="sr-Cyrl-CS" sz="3200" dirty="0"/>
              <a:t>Планирање и припремање наставника за наставу са фокусом </a:t>
            </a:r>
            <a:r>
              <a:rPr lang="sr-Cyrl-CS" sz="3200" dirty="0" smtClean="0"/>
              <a:t>на:</a:t>
            </a:r>
          </a:p>
          <a:p>
            <a:pPr marL="514350" indent="-514350">
              <a:buAutoNum type="arabicPeriod"/>
            </a:pPr>
            <a:r>
              <a:rPr lang="sr-Cyrl-CS" sz="3200" dirty="0" smtClean="0"/>
              <a:t>редовност </a:t>
            </a:r>
            <a:r>
              <a:rPr lang="sr-Cyrl-CS" sz="3200" dirty="0"/>
              <a:t>планирања и </a:t>
            </a:r>
            <a:r>
              <a:rPr lang="sr-Cyrl-CS" sz="3200" dirty="0" smtClean="0"/>
              <a:t>припремања,</a:t>
            </a:r>
          </a:p>
          <a:p>
            <a:pPr marL="514350" indent="-514350">
              <a:buAutoNum type="arabicPeriod"/>
            </a:pPr>
            <a:r>
              <a:rPr lang="sr-Cyrl-CS" sz="3200" dirty="0" smtClean="0"/>
              <a:t>начин </a:t>
            </a:r>
            <a:r>
              <a:rPr lang="sr-Cyrl-CS" sz="3200" dirty="0"/>
              <a:t>планирања и припремања и </a:t>
            </a:r>
            <a:endParaRPr lang="sr-Cyrl-CS" sz="3200" dirty="0" smtClean="0"/>
          </a:p>
          <a:p>
            <a:pPr marL="514350" indent="-514350"/>
            <a:r>
              <a:rPr lang="sr-Cyrl-CS" sz="3200" dirty="0" smtClean="0"/>
              <a:t>3. дидактичко-методичка </a:t>
            </a:r>
            <a:r>
              <a:rPr lang="sr-Cyrl-CS" sz="3200" dirty="0"/>
              <a:t>функционалност планирања и припремања.</a:t>
            </a:r>
            <a:endParaRPr lang="en-US"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133600"/>
            <a:ext cx="6400800" cy="3505200"/>
          </a:xfrm>
        </p:spPr>
        <p:txBody>
          <a:bodyPr>
            <a:normAutofit/>
          </a:bodyPr>
          <a:lstStyle/>
          <a:p>
            <a:r>
              <a:rPr lang="sr-Cyrl-CS" sz="3200" dirty="0"/>
              <a:t>Трећина наставника ради по мјесечном плану који су урадили у неким ранијим годинама, а код осталих (60%) је план који је добијен од предсједника актива разреда у коме раде, (по коме раде и остали наставници из тих школа)</a:t>
            </a:r>
            <a:endParaRPr lang="en-US" sz="3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1905000"/>
            <a:ext cx="6400800" cy="3733800"/>
          </a:xfrm>
        </p:spPr>
        <p:txBody>
          <a:bodyPr>
            <a:normAutofit/>
          </a:bodyPr>
          <a:lstStyle/>
          <a:p>
            <a:r>
              <a:rPr lang="sr-Cyrl-CS" sz="3200" dirty="0"/>
              <a:t>Друга карактеристика мјесечних планова је формализам и нефункционалност истих. Код многих наставника за све наставне предмете и све часове уписани су исти наставни облици и методе наставног рада</a:t>
            </a:r>
            <a:endParaRPr lang="en-US"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810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362200"/>
            <a:ext cx="6400800" cy="3505200"/>
          </a:xfrm>
        </p:spPr>
        <p:txBody>
          <a:bodyPr>
            <a:noAutofit/>
          </a:bodyPr>
          <a:lstStyle/>
          <a:p>
            <a:r>
              <a:rPr lang="sr-Cyrl-CS" sz="3200" dirty="0"/>
              <a:t>То практично значи да се настава из српског језика, математике, физичког васпитања, ликовне културе, природе и друштва и музичке културе реализује на идентичан начин током цијеле године, што је суштински немогуће и неприхватљиво.</a:t>
            </a:r>
            <a:endParaRPr lang="en-US"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810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362200"/>
            <a:ext cx="6400800" cy="3581400"/>
          </a:xfrm>
        </p:spPr>
        <p:txBody>
          <a:bodyPr>
            <a:noAutofit/>
          </a:bodyPr>
          <a:lstStyle/>
          <a:p>
            <a:r>
              <a:rPr lang="sr-Cyrl-CS" sz="2800" dirty="0"/>
              <a:t>Евидентан је формализам јер се углавном само преписују наставне методе и облици из часа у час, без стварне намјере да се тако и ради. Код 11% опсервирана наставника ни за један час није предвиђен рад у паровима, иако такав облик рада има изузетну вриједност у одређеним наставним ситуацијама.</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81000"/>
            <a:ext cx="7772400" cy="1470025"/>
          </a:xfrm>
        </p:spPr>
        <p:txBody>
          <a:bodyPr>
            <a:normAutofit fontScale="90000"/>
          </a:bodyPr>
          <a:lstStyle/>
          <a:p>
            <a:r>
              <a:rPr lang="sr-Cyrl-CS" b="1" i="1" dirty="0" smtClean="0"/>
              <a:t>Планирање и припремање наставе од 2. до 5. разреда оперативни план</a:t>
            </a:r>
            <a:endParaRPr lang="en-US" dirty="0"/>
          </a:p>
        </p:txBody>
      </p:sp>
      <p:sp>
        <p:nvSpPr>
          <p:cNvPr id="3" name="Subtitle 2"/>
          <p:cNvSpPr>
            <a:spLocks noGrp="1"/>
          </p:cNvSpPr>
          <p:nvPr>
            <p:ph type="subTitle" idx="1"/>
          </p:nvPr>
        </p:nvSpPr>
        <p:spPr>
          <a:xfrm>
            <a:off x="1371600" y="2438400"/>
            <a:ext cx="6400800" cy="3581400"/>
          </a:xfrm>
        </p:spPr>
        <p:txBody>
          <a:bodyPr>
            <a:noAutofit/>
          </a:bodyPr>
          <a:lstStyle/>
          <a:p>
            <a:r>
              <a:rPr lang="sr-Cyrl-CS" sz="2800" dirty="0"/>
              <a:t>Нефункционалности оперативног планирања показује и чињеница да су ти наставници у усменом разговору, и на питање зашто никада ученички рад не организују у виду рада у паровима, рекли да то раде, али да  то нису уписали у оперативни план, што је аргумент више за већ поменути формализам у планирању наставе.</a:t>
            </a:r>
            <a:endParaRPr lang="en-US"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4162"/>
          </a:xfrm>
        </p:spPr>
        <p:txBody>
          <a:bodyPr/>
          <a:lstStyle/>
          <a:p>
            <a:r>
              <a:rPr lang="sr-Cyrl-CS" b="1" i="1" dirty="0" smtClean="0"/>
              <a:t/>
            </a:r>
            <a:br>
              <a:rPr lang="sr-Cyrl-CS" b="1" i="1" dirty="0" smtClean="0"/>
            </a:br>
            <a:r>
              <a:rPr lang="sr-Cyrl-CS" b="1" i="1" dirty="0" smtClean="0"/>
              <a:t/>
            </a:r>
            <a:br>
              <a:rPr lang="sr-Cyrl-CS" b="1" i="1" dirty="0" smtClean="0"/>
            </a:br>
            <a:r>
              <a:rPr lang="sr-Cyrl-CS" b="1" i="1" dirty="0" smtClean="0"/>
              <a:t/>
            </a:r>
            <a:br>
              <a:rPr lang="sr-Cyrl-CS" b="1" i="1" dirty="0" smtClean="0"/>
            </a:br>
            <a:r>
              <a:rPr lang="sr-Cyrl-CS" b="1" i="1" dirty="0" smtClean="0"/>
              <a:t/>
            </a:r>
            <a:br>
              <a:rPr lang="sr-Cyrl-CS" b="1" i="1" dirty="0" smtClean="0"/>
            </a:br>
            <a:r>
              <a:rPr lang="sr-Cyrl-CS" b="1" dirty="0" smtClean="0"/>
              <a:t>Припремање наставе</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fontScale="90000"/>
          </a:bodyPr>
          <a:lstStyle/>
          <a:p>
            <a:r>
              <a:rPr lang="sr-Cyrl-CS" dirty="0"/>
              <a:t>Припремање наставе од 2. до 5. разреда није редовно. Око 8% опсервираних наставника немају писане припреме, 11% наставника имају писане припреме али из неког ранијег периода, 7% наставника пише припреме само за одређене наставне предмете и часове, а остали (72%), пишу наставне припреме за све часове.</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lstStyle/>
          <a:p>
            <a:r>
              <a:rPr lang="sr-Cyrl-CS" dirty="0"/>
              <a:t>Концепција писане припреме је слична код свих наставника а чине их заглавље са основним дидактичким подацима и артикулација часа у коме су описани уводни дио, главни дио и завршни дио часа</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lstStyle/>
          <a:p>
            <a:r>
              <a:rPr lang="sr-Cyrl-CS" dirty="0"/>
              <a:t>Већина наставника пише очекиване исходе за тај час, али само два наставника планира и начине како ће утврдити да ли су, и на ком нивоу су, остварени очекивани исходи.</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rmAutofit fontScale="90000"/>
          </a:bodyPr>
          <a:lstStyle/>
          <a:p>
            <a:r>
              <a:rPr lang="sr-Cyrl-CS" dirty="0"/>
              <a:t>Основна карактеристика писаних припрема наставника је у томе да наставници описују шта ће они радити на часу у уводном дијелу, шта ће радити у главном дијелу, а шта у завршном дијелу часа. Такве припреме не показују експлицитно шта ће ученици радити него се то може посредно наслућивати.</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lstStyle/>
          <a:p>
            <a:r>
              <a:rPr lang="sr-Cyrl-CS" b="1" dirty="0"/>
              <a:t>Циљ</a:t>
            </a:r>
            <a:endParaRPr lang="en-US" dirty="0"/>
          </a:p>
        </p:txBody>
      </p:sp>
      <p:sp>
        <p:nvSpPr>
          <p:cNvPr id="3" name="Subtitle 2"/>
          <p:cNvSpPr>
            <a:spLocks noGrp="1"/>
          </p:cNvSpPr>
          <p:nvPr>
            <p:ph type="subTitle" idx="1"/>
          </p:nvPr>
        </p:nvSpPr>
        <p:spPr>
          <a:xfrm>
            <a:off x="1066800" y="1143000"/>
            <a:ext cx="6705600" cy="3505200"/>
          </a:xfrm>
        </p:spPr>
        <p:txBody>
          <a:bodyPr>
            <a:normAutofit/>
          </a:bodyPr>
          <a:lstStyle/>
          <a:p>
            <a:r>
              <a:rPr lang="sr-Cyrl-RS" sz="3200" dirty="0"/>
              <a:t>Утврђивање </a:t>
            </a:r>
            <a:r>
              <a:rPr lang="sr-Cyrl-CS" sz="3200" dirty="0"/>
              <a:t>специфичност планирања и припремања наставе у разредима од 1. до 5. а у сврху унапређења ових активности</a:t>
            </a:r>
            <a:endParaRPr lang="en-US"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lstStyle/>
          <a:p>
            <a:r>
              <a:rPr lang="sr-Cyrl-CS" dirty="0"/>
              <a:t>Наставници који имају мање од двије године радног искуства у писаној припреми описују образовне, васпитне и функционалне задатке, а артикулација часа је приказана у облику предвиђених питања наставника и очекиваних одговора ученика.</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fontScale="90000"/>
          </a:bodyPr>
          <a:lstStyle/>
          <a:p>
            <a:r>
              <a:rPr lang="sr-Cyrl-CS" dirty="0"/>
              <a:t>Овакав приступ припремању и разумијевању наставе, (а што је још увијек карактеристично за начин методичке обуке на факултетима), је својствен за већ напуштену парадигму да је задатак школе да ученике научи актуелним знањима до којих је дошла наука, јер је сада задатак школе значајно измијењен.</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rmAutofit fontScale="90000"/>
          </a:bodyPr>
          <a:lstStyle/>
          <a:p>
            <a:r>
              <a:rPr lang="sr-Cyrl-CS" dirty="0"/>
              <a:t>Сада се од школе очекује да ученике оспособи да истражују, откривају, долазе до информација, класификују, упоређују, вреднију</a:t>
            </a:r>
            <a:r>
              <a:rPr lang="en-US" dirty="0"/>
              <a:t>, </a:t>
            </a:r>
            <a:r>
              <a:rPr lang="sr-Cyrl-RS" dirty="0"/>
              <a:t>износе своје ставове</a:t>
            </a:r>
            <a:r>
              <a:rPr lang="sr-Cyrl-CS" dirty="0"/>
              <a:t> и све оно што пред њих стављају изазови савременог и будућег доба. У том смислу и настава би требала да буде заснована на адекватним активностима ученика.</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fontScale="90000"/>
          </a:bodyPr>
          <a:lstStyle/>
          <a:p>
            <a:r>
              <a:rPr lang="sr-Cyrl-CS" dirty="0"/>
              <a:t>С тим у вези и писане припреме би требале да приказују шта ученици раде, а не наставници, односно, да ли су предвиђене активности релевантна за исходе учења, да ли предвиђене активности ученике стављају у потребу више мисаоне ангажованости, да ли су активности ученика реалистичне, да ли су провјерљиви резултати и слично.</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lstStyle/>
          <a:p>
            <a:r>
              <a:rPr lang="sr-Cyrl-RS" dirty="0" smtClean="0"/>
              <a:t/>
            </a:r>
            <a:br>
              <a:rPr lang="sr-Cyrl-RS" dirty="0" smtClean="0"/>
            </a:br>
            <a:r>
              <a:rPr lang="sr-Cyrl-RS" dirty="0" smtClean="0"/>
              <a:t/>
            </a:r>
            <a:br>
              <a:rPr lang="sr-Cyrl-RS" dirty="0" smtClean="0"/>
            </a:br>
            <a:r>
              <a:rPr lang="sr-Cyrl-RS" dirty="0" smtClean="0"/>
              <a:t/>
            </a:r>
            <a:br>
              <a:rPr lang="sr-Cyrl-RS" dirty="0" smtClean="0"/>
            </a:br>
            <a:r>
              <a:rPr lang="sr-Cyrl-RS" dirty="0" smtClean="0"/>
              <a:t/>
            </a:r>
            <a:br>
              <a:rPr lang="sr-Cyrl-RS" dirty="0" smtClean="0"/>
            </a:br>
            <a:r>
              <a:rPr lang="sr-Cyrl-RS" dirty="0" smtClean="0"/>
              <a:t/>
            </a:r>
            <a:br>
              <a:rPr lang="sr-Cyrl-RS" dirty="0" smtClean="0"/>
            </a:br>
            <a:r>
              <a:rPr lang="sr-Cyrl-RS" dirty="0" smtClean="0"/>
              <a:t>ЗАКЉУЧЦИ</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1470025"/>
          </a:xfrm>
        </p:spPr>
        <p:txBody>
          <a:bodyPr/>
          <a:lstStyle/>
          <a:p>
            <a:r>
              <a:rPr lang="sr-Cyrl-RS" dirty="0" smtClean="0"/>
              <a:t>Први закључак</a:t>
            </a:r>
            <a:endParaRPr lang="en-US" dirty="0"/>
          </a:p>
        </p:txBody>
      </p:sp>
      <p:sp>
        <p:nvSpPr>
          <p:cNvPr id="3" name="Subtitle 2"/>
          <p:cNvSpPr>
            <a:spLocks noGrp="1"/>
          </p:cNvSpPr>
          <p:nvPr>
            <p:ph type="subTitle" idx="1"/>
          </p:nvPr>
        </p:nvSpPr>
        <p:spPr>
          <a:xfrm>
            <a:off x="762000" y="1447800"/>
            <a:ext cx="7848600" cy="5257800"/>
          </a:xfrm>
        </p:spPr>
        <p:txBody>
          <a:bodyPr>
            <a:normAutofit lnSpcReduction="10000"/>
          </a:bodyPr>
          <a:lstStyle/>
          <a:p>
            <a:pPr lvl="0"/>
            <a:r>
              <a:rPr lang="sr-Cyrl-CS" sz="2400" dirty="0"/>
              <a:t>Глобални и оперативни планови наставника показују да се овој активности и  важном сегменту рада наставника, не приступа адекватно и са потребном пажњом. Већина наставника користи планове које добије од предсједника актива, тако да планирање уопште и не врше. Неки наставници користе глобалне и оперативне планове (своје или неког другог наставника), који су написани у ранијем периоду, па чак и прије много година. Мањи број наставника самостално промишља, на основу услова и карактеристика школе и одјељења у коме ради, како организовати наставни процес у току године, који је/су методички пут/еви најпогоднији, шта му је потребно да би остварио очекиване исходе, како ће поуздано провјерити ниво остварености очекиваних исхода и слично. </a:t>
            </a:r>
            <a:endParaRPr lang="en-US" sz="2400" dirty="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
            <a:ext cx="7772400" cy="1470025"/>
          </a:xfrm>
        </p:spPr>
        <p:txBody>
          <a:bodyPr/>
          <a:lstStyle/>
          <a:p>
            <a:r>
              <a:rPr lang="sr-Cyrl-RS" dirty="0" smtClean="0"/>
              <a:t>Други закључак</a:t>
            </a:r>
            <a:endParaRPr lang="en-US" dirty="0"/>
          </a:p>
        </p:txBody>
      </p:sp>
      <p:sp>
        <p:nvSpPr>
          <p:cNvPr id="3" name="Subtitle 2"/>
          <p:cNvSpPr>
            <a:spLocks noGrp="1"/>
          </p:cNvSpPr>
          <p:nvPr>
            <p:ph type="subTitle" idx="1"/>
          </p:nvPr>
        </p:nvSpPr>
        <p:spPr>
          <a:xfrm>
            <a:off x="1371600" y="1676400"/>
            <a:ext cx="6400800" cy="3962400"/>
          </a:xfrm>
        </p:spPr>
        <p:txBody>
          <a:bodyPr>
            <a:noAutofit/>
          </a:bodyPr>
          <a:lstStyle/>
          <a:p>
            <a:r>
              <a:rPr lang="sr-Cyrl-CS" sz="3200" dirty="0"/>
              <a:t>Већи број планова (и глобалих и оперативних) је формалистички и нема употребну вриједност. Наставне методе, облици рада и слично, само се преписују из мјесеца у мјесец тако да су често исти за све часове и све наставне предмете. </a:t>
            </a:r>
            <a:endParaRPr lang="en-US" sz="3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lstStyle/>
          <a:p>
            <a:r>
              <a:rPr lang="sr-Cyrl-RS" dirty="0" smtClean="0"/>
              <a:t>Трећи закључак</a:t>
            </a:r>
            <a:endParaRPr lang="en-US" dirty="0"/>
          </a:p>
        </p:txBody>
      </p:sp>
      <p:sp>
        <p:nvSpPr>
          <p:cNvPr id="3" name="Subtitle 2"/>
          <p:cNvSpPr>
            <a:spLocks noGrp="1"/>
          </p:cNvSpPr>
          <p:nvPr>
            <p:ph type="subTitle" idx="1"/>
          </p:nvPr>
        </p:nvSpPr>
        <p:spPr>
          <a:xfrm>
            <a:off x="762000" y="1447800"/>
            <a:ext cx="7010400" cy="5029200"/>
          </a:xfrm>
        </p:spPr>
        <p:txBody>
          <a:bodyPr>
            <a:noAutofit/>
          </a:bodyPr>
          <a:lstStyle/>
          <a:p>
            <a:r>
              <a:rPr lang="sr-Cyrl-CS" sz="2800" dirty="0"/>
              <a:t>Писане припреме за први разред су углавном непотребно и нефункционално преобимне и не одражавају приступ настави која је својствена за рад у првом разреду. Умјесто дидактички обликованих активности у којима доминира игра, искуствено учење, подршка интелектуалном, </a:t>
            </a:r>
            <a:r>
              <a:rPr lang="sr-Cyrl-CS" sz="2800" dirty="0" smtClean="0"/>
              <a:t>социјалном, физичком </a:t>
            </a:r>
            <a:r>
              <a:rPr lang="sr-Cyrl-CS" sz="2800" dirty="0"/>
              <a:t>и емиционалном развоју ученика, доминира рад у коме наставник задаје задатке, а ученици извршавају.</a:t>
            </a:r>
            <a:endParaRPr lang="en-US" sz="2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81000"/>
            <a:ext cx="7772400" cy="1470025"/>
          </a:xfrm>
        </p:spPr>
        <p:txBody>
          <a:bodyPr/>
          <a:lstStyle/>
          <a:p>
            <a:r>
              <a:rPr lang="sr-Cyrl-RS" dirty="0" smtClean="0"/>
              <a:t>Четврти закључак</a:t>
            </a:r>
            <a:endParaRPr lang="en-US" dirty="0"/>
          </a:p>
        </p:txBody>
      </p:sp>
      <p:sp>
        <p:nvSpPr>
          <p:cNvPr id="3" name="Subtitle 2"/>
          <p:cNvSpPr>
            <a:spLocks noGrp="1"/>
          </p:cNvSpPr>
          <p:nvPr>
            <p:ph type="subTitle" idx="1"/>
          </p:nvPr>
        </p:nvSpPr>
        <p:spPr>
          <a:xfrm>
            <a:off x="1371600" y="1676400"/>
            <a:ext cx="6400800" cy="3962400"/>
          </a:xfrm>
        </p:spPr>
        <p:txBody>
          <a:bodyPr>
            <a:noAutofit/>
          </a:bodyPr>
          <a:lstStyle/>
          <a:p>
            <a:r>
              <a:rPr lang="sr-Cyrl-CS" sz="2400" dirty="0"/>
              <a:t>Одређени број опсервираних наставника, који реализују наставу од 2. до 5. разреда не посједује писане припреме, те није могуће утврдити како се припремају за рад, тачније како реализују наставни процес </a:t>
            </a:r>
            <a:r>
              <a:rPr lang="en-US" sz="2400" dirty="0" smtClean="0"/>
              <a:t>. </a:t>
            </a:r>
            <a:r>
              <a:rPr lang="sr-Cyrl-CS" sz="2400" dirty="0" smtClean="0"/>
              <a:t>Писане </a:t>
            </a:r>
            <a:r>
              <a:rPr lang="sr-Cyrl-CS" sz="2400" dirty="0"/>
              <a:t>припреме одражавају рутинерство и упућују на закључак да се већина наставника формално припрема за рад. Акценат је на раду наставника, умјесто на учењу и раду ученика. </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838200"/>
            <a:ext cx="7772400" cy="1470025"/>
          </a:xfrm>
        </p:spPr>
        <p:txBody>
          <a:bodyPr/>
          <a:lstStyle/>
          <a:p>
            <a:r>
              <a:rPr lang="sr-Cyrl-CS" b="1" dirty="0"/>
              <a:t>Задаци</a:t>
            </a:r>
            <a:endParaRPr lang="en-US" dirty="0"/>
          </a:p>
        </p:txBody>
      </p:sp>
      <p:sp>
        <p:nvSpPr>
          <p:cNvPr id="3" name="Subtitle 2"/>
          <p:cNvSpPr>
            <a:spLocks noGrp="1"/>
          </p:cNvSpPr>
          <p:nvPr>
            <p:ph type="subTitle" idx="1"/>
          </p:nvPr>
        </p:nvSpPr>
        <p:spPr>
          <a:xfrm>
            <a:off x="1066800" y="1600200"/>
            <a:ext cx="6705600" cy="4038600"/>
          </a:xfrm>
        </p:spPr>
        <p:txBody>
          <a:bodyPr>
            <a:normAutofit fontScale="92500" lnSpcReduction="10000"/>
          </a:bodyPr>
          <a:lstStyle/>
          <a:p>
            <a:pPr lvl="0"/>
            <a:r>
              <a:rPr lang="sr-Cyrl-CS" dirty="0" smtClean="0"/>
              <a:t>-</a:t>
            </a:r>
            <a:r>
              <a:rPr lang="sr-Cyrl-CS" sz="3200" dirty="0" smtClean="0"/>
              <a:t> функционалност </a:t>
            </a:r>
            <a:r>
              <a:rPr lang="sr-Cyrl-CS" sz="3200" dirty="0"/>
              <a:t>и дидактичко-методичку оправданост планирања и програмирања рада у 1. разреду;</a:t>
            </a:r>
            <a:endParaRPr lang="en-US" sz="3200" dirty="0"/>
          </a:p>
          <a:p>
            <a:pPr lvl="0"/>
            <a:r>
              <a:rPr lang="sr-Cyrl-CS" sz="3200" dirty="0"/>
              <a:t> </a:t>
            </a:r>
            <a:r>
              <a:rPr lang="sr-Cyrl-CS" sz="3200" dirty="0" smtClean="0"/>
              <a:t>- функционалност </a:t>
            </a:r>
            <a:r>
              <a:rPr lang="sr-Cyrl-CS" sz="3200" dirty="0"/>
              <a:t>и дидактичко-методичку оправданост планирања и програмирања </a:t>
            </a:r>
            <a:r>
              <a:rPr lang="sr-Cyrl-CS" sz="3200" dirty="0" smtClean="0"/>
              <a:t>рада </a:t>
            </a:r>
            <a:r>
              <a:rPr lang="sr-Cyrl-CS" sz="3200" dirty="0"/>
              <a:t>од 2. до </a:t>
            </a:r>
            <a:r>
              <a:rPr lang="sr-Cyrl-CS" sz="3200" dirty="0" smtClean="0"/>
              <a:t>5</a:t>
            </a:r>
            <a:r>
              <a:rPr lang="en-US" sz="3200" dirty="0" smtClean="0"/>
              <a:t>. </a:t>
            </a:r>
            <a:r>
              <a:rPr lang="sr-Cyrl-CS" sz="3200" dirty="0" smtClean="0"/>
              <a:t>раз;</a:t>
            </a:r>
            <a:endParaRPr lang="en-US" sz="3200" dirty="0"/>
          </a:p>
          <a:p>
            <a:r>
              <a:rPr lang="sr-Cyrl-CS" sz="3200" dirty="0" smtClean="0"/>
              <a:t>- дефинисати </a:t>
            </a:r>
            <a:r>
              <a:rPr lang="sr-Cyrl-CS" sz="3200" dirty="0"/>
              <a:t>приједлоге/препоруке за унапређење планирања и програмирања наставе.</a:t>
            </a:r>
            <a:endParaRPr 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normAutofit fontScale="90000"/>
          </a:bodyPr>
          <a:lstStyle/>
          <a:p>
            <a:r>
              <a:rPr lang="sr-Cyrl-CS" b="1" dirty="0"/>
              <a:t>Први </a:t>
            </a:r>
            <a:r>
              <a:rPr lang="sr-Cyrl-CS" b="1" dirty="0" smtClean="0"/>
              <a:t>разред</a:t>
            </a:r>
            <a:r>
              <a:rPr lang="en-US" b="1" dirty="0" smtClean="0"/>
              <a:t/>
            </a:r>
            <a:br>
              <a:rPr lang="en-US" b="1" dirty="0" smtClean="0"/>
            </a:br>
            <a:r>
              <a:rPr lang="sr-Cyrl-CS" b="1" i="1" dirty="0"/>
              <a:t>Планирање</a:t>
            </a:r>
            <a:r>
              <a:rPr lang="en-US" dirty="0"/>
              <a:t/>
            </a:r>
            <a:br>
              <a:rPr lang="en-US" dirty="0"/>
            </a:br>
            <a:endParaRPr lang="en-US" dirty="0"/>
          </a:p>
        </p:txBody>
      </p:sp>
      <p:sp>
        <p:nvSpPr>
          <p:cNvPr id="3" name="Subtitle 2"/>
          <p:cNvSpPr>
            <a:spLocks noGrp="1"/>
          </p:cNvSpPr>
          <p:nvPr>
            <p:ph type="subTitle" idx="1"/>
          </p:nvPr>
        </p:nvSpPr>
        <p:spPr>
          <a:xfrm>
            <a:off x="1447800" y="990600"/>
            <a:ext cx="6400800" cy="3657600"/>
          </a:xfrm>
        </p:spPr>
        <p:txBody>
          <a:bodyPr>
            <a:normAutofit/>
          </a:bodyPr>
          <a:lstStyle/>
          <a:p>
            <a:r>
              <a:rPr lang="sr-Cyrl-CS" sz="3200" b="1" dirty="0"/>
              <a:t>Сви наставници првог разреда врше планирање и редовно се припремају за наставу,</a:t>
            </a:r>
            <a:r>
              <a:rPr lang="sr-Cyrl-CS" sz="3200" dirty="0"/>
              <a:t> иако је приступ планирању и припремању различит</a:t>
            </a:r>
            <a:endParaRPr lang="en-US"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371600" y="1676400"/>
            <a:ext cx="6400800" cy="3505200"/>
          </a:xfrm>
        </p:spPr>
        <p:txBody>
          <a:bodyPr>
            <a:normAutofit/>
          </a:bodyPr>
          <a:lstStyle/>
          <a:p>
            <a:r>
              <a:rPr lang="sr-Cyrl-CS" sz="3200" b="1" dirty="0"/>
              <a:t>Око 70% опсервираних наставника глобални план пише у облику пописа наставних активности за сва три предметна подручја, унапријед, за цијелу наставну годину</a:t>
            </a:r>
            <a:endParaRPr lang="en-US"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447800" y="1219200"/>
            <a:ext cx="6400800" cy="3505200"/>
          </a:xfrm>
        </p:spPr>
        <p:txBody>
          <a:bodyPr>
            <a:normAutofit/>
          </a:bodyPr>
          <a:lstStyle/>
          <a:p>
            <a:r>
              <a:rPr lang="sr-Cyrl-CS" sz="3200" dirty="0"/>
              <a:t>У овом случају наставник у августу планира активности које ће реализовати у свим мјесецима у тогу године.</a:t>
            </a:r>
            <a:endParaRPr 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447800" y="1066800"/>
            <a:ext cx="6400800" cy="3581400"/>
          </a:xfrm>
        </p:spPr>
        <p:txBody>
          <a:bodyPr>
            <a:normAutofit/>
          </a:bodyPr>
          <a:lstStyle/>
          <a:p>
            <a:r>
              <a:rPr lang="sr-Cyrl-CS" sz="3200" dirty="0"/>
              <a:t>Овакакав приступ планирању носи елементе формалног извршавања радне обавезе и нема методичку оправданост.</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7772400" cy="1470025"/>
          </a:xfrm>
        </p:spPr>
        <p:txBody>
          <a:bodyPr>
            <a:normAutofit/>
          </a:bodyPr>
          <a:lstStyle/>
          <a:p>
            <a:r>
              <a:rPr lang="sr-Cyrl-CS" b="1" dirty="0" smtClean="0"/>
              <a:t>Први разред</a:t>
            </a:r>
            <a:r>
              <a:rPr lang="en-US" b="1" dirty="0" smtClean="0"/>
              <a:t/>
            </a:r>
            <a:br>
              <a:rPr lang="en-US" b="1" dirty="0" smtClean="0"/>
            </a:br>
            <a:r>
              <a:rPr lang="sr-Cyrl-CS" b="1" i="1" dirty="0" smtClean="0"/>
              <a:t>Планирање</a:t>
            </a:r>
            <a:endParaRPr lang="en-US" dirty="0"/>
          </a:p>
        </p:txBody>
      </p:sp>
      <p:sp>
        <p:nvSpPr>
          <p:cNvPr id="3" name="Subtitle 2"/>
          <p:cNvSpPr>
            <a:spLocks noGrp="1"/>
          </p:cNvSpPr>
          <p:nvPr>
            <p:ph type="subTitle" idx="1"/>
          </p:nvPr>
        </p:nvSpPr>
        <p:spPr>
          <a:xfrm>
            <a:off x="1371600" y="990600"/>
            <a:ext cx="6400800" cy="3581400"/>
          </a:xfrm>
        </p:spPr>
        <p:txBody>
          <a:bodyPr>
            <a:normAutofit/>
          </a:bodyPr>
          <a:lstStyle/>
          <a:p>
            <a:r>
              <a:rPr lang="sr-Cyrl-CS" sz="3200" b="1" dirty="0"/>
              <a:t>Око 30% наставника првог разреда као глобални план упис</a:t>
            </a:r>
            <a:r>
              <a:rPr lang="en-US" sz="3200" b="1" dirty="0" err="1"/>
              <a:t>ују</a:t>
            </a:r>
            <a:r>
              <a:rPr lang="sr-Cyrl-CS" sz="3200" b="1" dirty="0"/>
              <a:t> за сваки мјесец наставну тему са орјентационим бројем сати за реализацију</a:t>
            </a:r>
            <a:r>
              <a:rPr lang="sr-Cyrl-CS" sz="3200" dirty="0"/>
              <a:t>. </a:t>
            </a:r>
            <a:endParaRPr lang="en-US" sz="32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269</TotalTime>
  <Words>1597</Words>
  <Application>Microsoft Office PowerPoint</Application>
  <PresentationFormat>On-screen Show (4:3)</PresentationFormat>
  <Paragraphs>72</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Metro</vt:lpstr>
      <vt:lpstr>    АНАЛИЗА  СТАЊА НАСТАВЕ  У  РЕПУБЛИЦИ СРПСКОЈ Планирање  и припремање    </vt:lpstr>
      <vt:lpstr>Предмет истраживања</vt:lpstr>
      <vt:lpstr>Циљ</vt:lpstr>
      <vt:lpstr>Задаци</vt:lpstr>
      <vt:lpstr>Први разред Планирање </vt:lpstr>
      <vt:lpstr>Први разред Планирање</vt:lpstr>
      <vt:lpstr>Први разред Планирање</vt:lpstr>
      <vt:lpstr>Први разред Планирање</vt:lpstr>
      <vt:lpstr>Први разред Планирање</vt:lpstr>
      <vt:lpstr>Први разред Планирање</vt:lpstr>
      <vt:lpstr>Први разред Планирање</vt:lpstr>
      <vt:lpstr>Први разред Припремање</vt:lpstr>
      <vt:lpstr>Први разред Припремање</vt:lpstr>
      <vt:lpstr>Први разред Припремање</vt:lpstr>
      <vt:lpstr>Планирање и припремање наставе од 2. до 5. разреда </vt:lpstr>
      <vt:lpstr>Планирање и припремање наставе од 2. до 5. разреда глобални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Планирање и припремање наставе од 2. до 5. разреда оперативни план</vt:lpstr>
      <vt:lpstr>    Припремање наставе</vt:lpstr>
      <vt:lpstr>Припремање наставе од 2. до 5. разреда није редовно. Око 8% опсервираних наставника немају писане припреме, 11% наставника имају писане припреме али из неког ранијег периода, 7% наставника пише припреме само за одређене наставне предмете и часове, а остали (72%), пишу наставне припреме за све часове.</vt:lpstr>
      <vt:lpstr>Концепција писане припреме је слична код свих наставника а чине их заглавље са основним дидактичким подацима и артикулација часа у коме су описани уводни дио, главни дио и завршни дио часа</vt:lpstr>
      <vt:lpstr>Већина наставника пише очекиване исходе за тај час, али само два наставника планира и начине како ће утврдити да ли су, и на ком нивоу су, остварени очекивани исходи.</vt:lpstr>
      <vt:lpstr>Основна карактеристика писаних припрема наставника је у томе да наставници описују шта ће они радити на часу у уводном дијелу, шта ће радити у главном дијелу, а шта у завршном дијелу часа. Такве припреме не показују експлицитно шта ће ученици радити него се то може посредно наслућивати.</vt:lpstr>
      <vt:lpstr>Наставници који имају мање од двије године радног искуства у писаној припреми описују образовне, васпитне и функционалне задатке, а артикулација часа је приказана у облику предвиђених питања наставника и очекиваних одговора ученика.</vt:lpstr>
      <vt:lpstr>Овакав приступ припремању и разумијевању наставе, (а што је још увијек карактеристично за начин методичке обуке на факултетима), је својствен за већ напуштену парадигму да је задатак школе да ученике научи актуелним знањима до којих је дошла наука, јер је сада задатак школе значајно измијењен.</vt:lpstr>
      <vt:lpstr>Сада се од школе очекује да ученике оспособи да истражују, откривају, долазе до информација, класификују, упоређују, вреднију, износе своје ставове и све оно што пред њих стављају изазови савременог и будућег доба. У том смислу и настава би требала да буде заснована на адекватним активностима ученика.</vt:lpstr>
      <vt:lpstr>С тим у вези и писане припреме би требале да приказују шта ученици раде, а не наставници, односно, да ли су предвиђене активности релевантна за исходе учења, да ли предвиђене активности ученике стављају у потребу више мисаоне ангажованости, да ли су активности ученика реалистичне, да ли су провјерљиви резултати и слично.</vt:lpstr>
      <vt:lpstr>     ЗАКЉУЧЦИ</vt:lpstr>
      <vt:lpstr>Први закључак</vt:lpstr>
      <vt:lpstr>Други закључак</vt:lpstr>
      <vt:lpstr>Трећи закључак</vt:lpstr>
      <vt:lpstr>Четврти закључак</vt:lpstr>
    </vt:vector>
  </TitlesOfParts>
  <Company>Republicki pedagoski zavod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Marinko Savic</dc:creator>
  <cp:lastModifiedBy>Marinko Savic</cp:lastModifiedBy>
  <cp:revision>30</cp:revision>
  <dcterms:created xsi:type="dcterms:W3CDTF">2017-03-15T09:34:23Z</dcterms:created>
  <dcterms:modified xsi:type="dcterms:W3CDTF">2017-09-20T09:19:59Z</dcterms:modified>
</cp:coreProperties>
</file>