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57" r:id="rId4"/>
    <p:sldId id="258" r:id="rId5"/>
    <p:sldId id="259" r:id="rId6"/>
    <p:sldId id="260" r:id="rId7"/>
    <p:sldId id="261" r:id="rId8"/>
    <p:sldId id="268" r:id="rId9"/>
    <p:sldId id="269" r:id="rId10"/>
    <p:sldId id="270" r:id="rId11"/>
    <p:sldId id="264" r:id="rId12"/>
    <p:sldId id="263" r:id="rId13"/>
    <p:sldId id="266" r:id="rId14"/>
    <p:sldId id="267" r:id="rId15"/>
    <p:sldId id="271" r:id="rId16"/>
    <p:sldId id="273" r:id="rId17"/>
    <p:sldId id="272" r:id="rId18"/>
    <p:sldId id="274" r:id="rId19"/>
    <p:sldId id="275" r:id="rId20"/>
    <p:sldId id="276" r:id="rId21"/>
    <p:sldId id="277" r:id="rId22"/>
    <p:sldId id="280"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77" d="100"/>
          <a:sy n="77" d="100"/>
        </p:scale>
        <p:origin x="-326" y="-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C1D97B-85CE-425E-8A08-ACBE33EF7301}" type="datetimeFigureOut">
              <a:rPr lang="en-US" smtClean="0"/>
              <a:pPr/>
              <a:t>9/13/2019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C1D97B-85CE-425E-8A08-ACBE33EF7301}" type="datetimeFigureOut">
              <a:rPr lang="en-US" smtClean="0"/>
              <a:pPr/>
              <a:t>9/13/2019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C1D97B-85CE-425E-8A08-ACBE33EF7301}" type="datetimeFigureOut">
              <a:rPr lang="en-US" smtClean="0"/>
              <a:pPr/>
              <a:t>9/13/2019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C1D97B-85CE-425E-8A08-ACBE33EF7301}" type="datetimeFigureOut">
              <a:rPr lang="en-US" smtClean="0"/>
              <a:pPr/>
              <a:t>9/13/2019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C1D97B-85CE-425E-8A08-ACBE33EF7301}" type="datetimeFigureOut">
              <a:rPr lang="en-US" smtClean="0"/>
              <a:pPr/>
              <a:t>9/13/2019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C1D97B-85CE-425E-8A08-ACBE33EF7301}" type="datetimeFigureOut">
              <a:rPr lang="en-US" smtClean="0"/>
              <a:pPr/>
              <a:t>9/13/2019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C1D97B-85CE-425E-8A08-ACBE33EF7301}" type="datetimeFigureOut">
              <a:rPr lang="en-US" smtClean="0"/>
              <a:pPr/>
              <a:t>9/13/2019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C1D97B-85CE-425E-8A08-ACBE33EF7301}" type="datetimeFigureOut">
              <a:rPr lang="en-US" smtClean="0"/>
              <a:pPr/>
              <a:t>9/13/2019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C1D97B-85CE-425E-8A08-ACBE33EF7301}" type="datetimeFigureOut">
              <a:rPr lang="en-US" smtClean="0"/>
              <a:pPr/>
              <a:t>9/13/2019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C1D97B-85CE-425E-8A08-ACBE33EF7301}" type="datetimeFigureOut">
              <a:rPr lang="en-US" smtClean="0"/>
              <a:pPr/>
              <a:t>9/13/2019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C1D97B-85CE-425E-8A08-ACBE33EF7301}" type="datetimeFigureOut">
              <a:rPr lang="en-US" smtClean="0"/>
              <a:pPr/>
              <a:t>9/13/2019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026B6C-6462-4CC7-942E-5C5B069FAD9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C1D97B-85CE-425E-8A08-ACBE33EF7301}" type="datetimeFigureOut">
              <a:rPr lang="en-US" smtClean="0"/>
              <a:pPr/>
              <a:t>9/13/2019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026B6C-6462-4CC7-942E-5C5B069FAD9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sr-Cyrl-BA" smtClean="0"/>
              <a:t>Паметни телефон као наставно средство</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Акустични лењир</a:t>
            </a:r>
            <a:endParaRPr lang="en-US"/>
          </a:p>
        </p:txBody>
      </p:sp>
      <p:sp>
        <p:nvSpPr>
          <p:cNvPr id="3" name="Content Placeholder 2"/>
          <p:cNvSpPr>
            <a:spLocks noGrp="1"/>
          </p:cNvSpPr>
          <p:nvPr>
            <p:ph idx="1"/>
          </p:nvPr>
        </p:nvSpPr>
        <p:spPr/>
        <p:txBody>
          <a:bodyPr/>
          <a:lstStyle/>
          <a:p>
            <a:r>
              <a:rPr lang="sr-Cyrl-BA" smtClean="0"/>
              <a:t>Може са једним телефоном да мјери растојања до 1,1 метар</a:t>
            </a:r>
          </a:p>
          <a:p>
            <a:r>
              <a:rPr lang="sr-Cyrl-BA" smtClean="0"/>
              <a:t>Са два телефона мјери растојања до 25 метара</a:t>
            </a:r>
          </a:p>
          <a:p>
            <a:r>
              <a:rPr lang="sr-Cyrl-BA" smtClean="0"/>
              <a:t>Рад заснован на мјерењу времена које је потребно да звук пређе неко растојање (узима као познату брзину звука у ваздуху)</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Осцилоскоп (потребна сонда)</a:t>
            </a:r>
            <a:endParaRPr lang="en-US"/>
          </a:p>
        </p:txBody>
      </p:sp>
      <p:pic>
        <p:nvPicPr>
          <p:cNvPr id="6146" name="Picture 2"/>
          <p:cNvPicPr>
            <a:picLocks noGrp="1" noChangeAspect="1" noChangeArrowheads="1"/>
          </p:cNvPicPr>
          <p:nvPr>
            <p:ph idx="1"/>
          </p:nvPr>
        </p:nvPicPr>
        <p:blipFill>
          <a:blip r:embed="rId2" cstate="print"/>
          <a:srcRect b="14013"/>
          <a:stretch>
            <a:fillRect/>
          </a:stretch>
        </p:blipFill>
        <p:spPr bwMode="auto">
          <a:xfrm>
            <a:off x="467544" y="1484784"/>
            <a:ext cx="8229600" cy="3091885"/>
          </a:xfrm>
          <a:prstGeom prst="rect">
            <a:avLst/>
          </a:prstGeom>
          <a:noFill/>
          <a:ln w="9525">
            <a:noFill/>
            <a:miter lim="800000"/>
            <a:headEnd/>
            <a:tailEnd/>
          </a:ln>
        </p:spPr>
      </p:pic>
      <p:sp>
        <p:nvSpPr>
          <p:cNvPr id="4" name="TextBox 3"/>
          <p:cNvSpPr txBox="1"/>
          <p:nvPr/>
        </p:nvSpPr>
        <p:spPr>
          <a:xfrm>
            <a:off x="539552" y="4615968"/>
            <a:ext cx="8064896" cy="1477328"/>
          </a:xfrm>
          <a:prstGeom prst="rect">
            <a:avLst/>
          </a:prstGeom>
          <a:noFill/>
        </p:spPr>
        <p:txBody>
          <a:bodyPr wrap="square" rtlCol="0">
            <a:spAutoFit/>
          </a:bodyPr>
          <a:lstStyle/>
          <a:p>
            <a:r>
              <a:rPr lang="sr-Cyrl-BA" smtClean="0"/>
              <a:t>Посебна сонда се приључује за телефон на  излаз за слушалице. У експерименту на слици, сонда мјери напон на отпорнику. Одговарајућа апликација на телефону снима график  зависности напона на отпорнику од фреквенције струје  у колу (која се мијења ручно помоћу </a:t>
            </a:r>
            <a:r>
              <a:rPr lang="sr-Cyrl-BA" smtClean="0"/>
              <a:t>синус</a:t>
            </a:r>
            <a:r>
              <a:rPr lang="en-US" smtClean="0"/>
              <a:t>-</a:t>
            </a:r>
            <a:r>
              <a:rPr lang="sr-Cyrl-BA" smtClean="0"/>
              <a:t>генератора </a:t>
            </a:r>
            <a:r>
              <a:rPr lang="sr-Cyrl-BA" smtClean="0"/>
              <a:t>у колу). Са графика је видљива резонантна фреквенција </a:t>
            </a:r>
            <a:r>
              <a:rPr lang="en-US" smtClean="0"/>
              <a:t>RLC </a:t>
            </a:r>
            <a:r>
              <a:rPr lang="sr-Cyrl-BA" smtClean="0"/>
              <a:t>кола .</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Анализа звука – ниво звука</a:t>
            </a:r>
            <a:endParaRPr lang="en-US"/>
          </a:p>
        </p:txBody>
      </p:sp>
      <p:pic>
        <p:nvPicPr>
          <p:cNvPr id="5122" name="Picture 2"/>
          <p:cNvPicPr>
            <a:picLocks noGrp="1" noChangeAspect="1" noChangeArrowheads="1"/>
          </p:cNvPicPr>
          <p:nvPr>
            <p:ph idx="1"/>
          </p:nvPr>
        </p:nvPicPr>
        <p:blipFill>
          <a:blip r:embed="rId2" cstate="print"/>
          <a:srcRect b="20660"/>
          <a:stretch>
            <a:fillRect/>
          </a:stretch>
        </p:blipFill>
        <p:spPr bwMode="auto">
          <a:xfrm>
            <a:off x="2051720" y="1628800"/>
            <a:ext cx="5472608" cy="4611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Спектар звука звучне виљушке</a:t>
            </a:r>
            <a:endParaRPr lang="en-US"/>
          </a:p>
        </p:txBody>
      </p:sp>
      <p:pic>
        <p:nvPicPr>
          <p:cNvPr id="8194" name="Picture 2"/>
          <p:cNvPicPr>
            <a:picLocks noGrp="1" noChangeAspect="1" noChangeArrowheads="1"/>
          </p:cNvPicPr>
          <p:nvPr>
            <p:ph idx="1"/>
          </p:nvPr>
        </p:nvPicPr>
        <p:blipFill>
          <a:blip r:embed="rId2" cstate="print"/>
          <a:srcRect r="-3396" b="15817"/>
          <a:stretch>
            <a:fillRect/>
          </a:stretch>
        </p:blipFill>
        <p:spPr bwMode="auto">
          <a:xfrm>
            <a:off x="1619672" y="1484784"/>
            <a:ext cx="6536110" cy="4248472"/>
          </a:xfrm>
          <a:prstGeom prst="rect">
            <a:avLst/>
          </a:prstGeom>
          <a:noFill/>
          <a:ln w="9525">
            <a:noFill/>
            <a:miter lim="800000"/>
            <a:headEnd/>
            <a:tailEnd/>
          </a:ln>
        </p:spPr>
      </p:pic>
      <p:sp>
        <p:nvSpPr>
          <p:cNvPr id="4" name="TextBox 3"/>
          <p:cNvSpPr txBox="1"/>
          <p:nvPr/>
        </p:nvSpPr>
        <p:spPr>
          <a:xfrm>
            <a:off x="1403648" y="5805264"/>
            <a:ext cx="6696744" cy="369332"/>
          </a:xfrm>
          <a:prstGeom prst="rect">
            <a:avLst/>
          </a:prstGeom>
          <a:noFill/>
        </p:spPr>
        <p:txBody>
          <a:bodyPr wrap="square" rtlCol="0">
            <a:spAutoFit/>
          </a:bodyPr>
          <a:lstStyle/>
          <a:p>
            <a:r>
              <a:rPr lang="sr-Cyrl-BA" smtClean="0"/>
              <a:t>Спектар звука звучне виљушке садржи само једну фреквенцију</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Облик звучног таласа муз. инструмента (тон)</a:t>
            </a:r>
            <a:endParaRPr lang="en-US"/>
          </a:p>
        </p:txBody>
      </p:sp>
      <p:pic>
        <p:nvPicPr>
          <p:cNvPr id="9218" name="Picture 2"/>
          <p:cNvPicPr>
            <a:picLocks noGrp="1" noChangeAspect="1" noChangeArrowheads="1"/>
          </p:cNvPicPr>
          <p:nvPr>
            <p:ph idx="1"/>
          </p:nvPr>
        </p:nvPicPr>
        <p:blipFill>
          <a:blip r:embed="rId2" cstate="print"/>
          <a:srcRect b="16464"/>
          <a:stretch>
            <a:fillRect/>
          </a:stretch>
        </p:blipFill>
        <p:spPr bwMode="auto">
          <a:xfrm>
            <a:off x="1475655" y="1700808"/>
            <a:ext cx="5556311" cy="3672408"/>
          </a:xfrm>
          <a:prstGeom prst="rect">
            <a:avLst/>
          </a:prstGeom>
          <a:noFill/>
          <a:ln w="9525">
            <a:noFill/>
            <a:miter lim="800000"/>
            <a:headEnd/>
            <a:tailEnd/>
          </a:ln>
        </p:spPr>
      </p:pic>
      <p:sp>
        <p:nvSpPr>
          <p:cNvPr id="5" name="TextBox 4"/>
          <p:cNvSpPr txBox="1"/>
          <p:nvPr/>
        </p:nvSpPr>
        <p:spPr>
          <a:xfrm>
            <a:off x="1403648" y="5445224"/>
            <a:ext cx="6048672" cy="1200329"/>
          </a:xfrm>
          <a:prstGeom prst="rect">
            <a:avLst/>
          </a:prstGeom>
          <a:noFill/>
        </p:spPr>
        <p:txBody>
          <a:bodyPr wrap="square" rtlCol="0">
            <a:spAutoFit/>
          </a:bodyPr>
          <a:lstStyle/>
          <a:p>
            <a:r>
              <a:rPr lang="sr-Cyrl-BA" smtClean="0"/>
              <a:t>Облик звучног таласа тона је периодична функција, а спектар тона је дискретан и чине га основна фреквенција и виши хармоници. , За  звучну виљушку облик таласа би био синусоидалан.</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Одређивање брзине звука мјерењем резонантне фреквенције</a:t>
            </a:r>
            <a:endParaRPr lang="en-US"/>
          </a:p>
        </p:txBody>
      </p:sp>
      <p:pic>
        <p:nvPicPr>
          <p:cNvPr id="12290" name="Picture 2"/>
          <p:cNvPicPr>
            <a:picLocks noGrp="1" noChangeAspect="1" noChangeArrowheads="1"/>
          </p:cNvPicPr>
          <p:nvPr>
            <p:ph idx="1"/>
          </p:nvPr>
        </p:nvPicPr>
        <p:blipFill>
          <a:blip r:embed="rId2" cstate="print"/>
          <a:srcRect/>
          <a:stretch>
            <a:fillRect/>
          </a:stretch>
        </p:blipFill>
        <p:spPr bwMode="auto">
          <a:xfrm>
            <a:off x="517412" y="1705084"/>
            <a:ext cx="2902460" cy="4316204"/>
          </a:xfrm>
          <a:prstGeom prst="rect">
            <a:avLst/>
          </a:prstGeom>
          <a:noFill/>
          <a:ln w="9525">
            <a:noFill/>
            <a:miter lim="800000"/>
            <a:headEnd/>
            <a:tailEnd/>
          </a:ln>
        </p:spPr>
      </p:pic>
      <p:sp>
        <p:nvSpPr>
          <p:cNvPr id="5" name="TextBox 4"/>
          <p:cNvSpPr txBox="1"/>
          <p:nvPr/>
        </p:nvSpPr>
        <p:spPr>
          <a:xfrm>
            <a:off x="3923928" y="1700808"/>
            <a:ext cx="4392488" cy="3139321"/>
          </a:xfrm>
          <a:prstGeom prst="rect">
            <a:avLst/>
          </a:prstGeom>
          <a:noFill/>
        </p:spPr>
        <p:txBody>
          <a:bodyPr wrap="square" rtlCol="0">
            <a:spAutoFit/>
          </a:bodyPr>
          <a:lstStyle/>
          <a:p>
            <a:r>
              <a:rPr lang="sr-Cyrl-BA" smtClean="0"/>
              <a:t>Гужвањем папира (или дувањем ваздуха) испред картонске цијеви настаје звук различитих фреквенција. Неке од тих фреквенција ће у картонској цијеви формирати стојеће таласе (у зависности од дужине и пречника цијеви) . Телефон са покренутом апликацијом за анализу звука ће регистровати и измјерити те фреквенције. Из услова за настанак стојећих таласа у цијеви отвореној на оба краја израчунава се брзина звука.</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cstate="print"/>
          <a:srcRect b="27099"/>
          <a:stretch>
            <a:fillRect/>
          </a:stretch>
        </p:blipFill>
        <p:spPr bwMode="auto">
          <a:xfrm>
            <a:off x="1547664" y="908720"/>
            <a:ext cx="6192688" cy="3888432"/>
          </a:xfrm>
          <a:prstGeom prst="rect">
            <a:avLst/>
          </a:prstGeom>
          <a:noFill/>
          <a:ln w="9525">
            <a:noFill/>
            <a:miter lim="800000"/>
            <a:headEnd/>
            <a:tailEnd/>
          </a:ln>
        </p:spPr>
      </p:pic>
      <p:sp>
        <p:nvSpPr>
          <p:cNvPr id="3" name="TextBox 2"/>
          <p:cNvSpPr txBox="1"/>
          <p:nvPr/>
        </p:nvSpPr>
        <p:spPr>
          <a:xfrm>
            <a:off x="1619672" y="5085184"/>
            <a:ext cx="6264696" cy="923330"/>
          </a:xfrm>
          <a:prstGeom prst="rect">
            <a:avLst/>
          </a:prstGeom>
          <a:noFill/>
        </p:spPr>
        <p:txBody>
          <a:bodyPr wrap="square" rtlCol="0">
            <a:spAutoFit/>
          </a:bodyPr>
          <a:lstStyle/>
          <a:p>
            <a:r>
              <a:rPr lang="sr-Cyrl-BA" smtClean="0"/>
              <a:t>а) приказује измјерене фреквенције за случај када је звук испред цијеви настао гужвањем папира, слика б) је случај када је звук испред цијеви настао дувањем ваздуха</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print"/>
          <a:srcRect b="28440"/>
          <a:stretch>
            <a:fillRect/>
          </a:stretch>
        </p:blipFill>
        <p:spPr bwMode="auto">
          <a:xfrm>
            <a:off x="2699792" y="961234"/>
            <a:ext cx="4176464" cy="3763910"/>
          </a:xfrm>
          <a:prstGeom prst="rect">
            <a:avLst/>
          </a:prstGeom>
          <a:noFill/>
          <a:ln w="9525">
            <a:noFill/>
            <a:miter lim="800000"/>
            <a:headEnd/>
            <a:tailEnd/>
          </a:ln>
        </p:spPr>
      </p:pic>
      <p:sp>
        <p:nvSpPr>
          <p:cNvPr id="3" name="TextBox 2"/>
          <p:cNvSpPr txBox="1"/>
          <p:nvPr/>
        </p:nvSpPr>
        <p:spPr>
          <a:xfrm>
            <a:off x="2915816" y="4869160"/>
            <a:ext cx="3816424" cy="923330"/>
          </a:xfrm>
          <a:prstGeom prst="rect">
            <a:avLst/>
          </a:prstGeom>
          <a:noFill/>
        </p:spPr>
        <p:txBody>
          <a:bodyPr wrap="square" rtlCol="0">
            <a:spAutoFit/>
          </a:bodyPr>
          <a:lstStyle/>
          <a:p>
            <a:r>
              <a:rPr lang="sr-Cyrl-BA" smtClean="0"/>
              <a:t>Фреквентни спектар звука настао дувањем ваздуха на ивицу картонске цијеви</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Аудиометријски тест</a:t>
            </a:r>
            <a:endParaRPr lang="en-US"/>
          </a:p>
        </p:txBody>
      </p:sp>
      <p:pic>
        <p:nvPicPr>
          <p:cNvPr id="15362" name="Picture 2"/>
          <p:cNvPicPr>
            <a:picLocks noGrp="1" noChangeAspect="1" noChangeArrowheads="1"/>
          </p:cNvPicPr>
          <p:nvPr>
            <p:ph idx="1"/>
          </p:nvPr>
        </p:nvPicPr>
        <p:blipFill>
          <a:blip r:embed="rId2" cstate="print"/>
          <a:srcRect b="25665"/>
          <a:stretch>
            <a:fillRect/>
          </a:stretch>
        </p:blipFill>
        <p:spPr bwMode="auto">
          <a:xfrm>
            <a:off x="2843808" y="1195536"/>
            <a:ext cx="3672408" cy="3745632"/>
          </a:xfrm>
          <a:prstGeom prst="rect">
            <a:avLst/>
          </a:prstGeom>
          <a:noFill/>
          <a:ln w="9525">
            <a:noFill/>
            <a:miter lim="800000"/>
            <a:headEnd/>
            <a:tailEnd/>
          </a:ln>
        </p:spPr>
      </p:pic>
      <p:sp>
        <p:nvSpPr>
          <p:cNvPr id="4" name="TextBox 3"/>
          <p:cNvSpPr txBox="1"/>
          <p:nvPr/>
        </p:nvSpPr>
        <p:spPr>
          <a:xfrm>
            <a:off x="2555776" y="5085184"/>
            <a:ext cx="4464496" cy="1200329"/>
          </a:xfrm>
          <a:prstGeom prst="rect">
            <a:avLst/>
          </a:prstGeom>
          <a:noFill/>
        </p:spPr>
        <p:txBody>
          <a:bodyPr wrap="square" rtlCol="0">
            <a:spAutoFit/>
          </a:bodyPr>
          <a:lstStyle/>
          <a:p>
            <a:r>
              <a:rPr lang="sr-Cyrl-BA" smtClean="0"/>
              <a:t>Са графика је видљиво да ухо није једнако осјетљиво за звуке различитих фреквенција. Ухо је најосјетљивије на фреквенцији 3,7</a:t>
            </a:r>
            <a:r>
              <a:rPr lang="en-US" smtClean="0"/>
              <a:t> </a:t>
            </a:r>
            <a:r>
              <a:rPr lang="sr-Cyrl-BA" smtClean="0"/>
              <a:t> </a:t>
            </a:r>
            <a:r>
              <a:rPr lang="en-US" smtClean="0"/>
              <a:t>kHz</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cstate="print"/>
          <a:srcRect b="32896"/>
          <a:stretch>
            <a:fillRect/>
          </a:stretch>
        </p:blipFill>
        <p:spPr bwMode="auto">
          <a:xfrm>
            <a:off x="1835696" y="620688"/>
            <a:ext cx="5544616" cy="3600400"/>
          </a:xfrm>
          <a:prstGeom prst="rect">
            <a:avLst/>
          </a:prstGeom>
          <a:noFill/>
          <a:ln w="9525">
            <a:noFill/>
            <a:miter lim="800000"/>
            <a:headEnd/>
            <a:tailEnd/>
          </a:ln>
        </p:spPr>
      </p:pic>
      <p:sp>
        <p:nvSpPr>
          <p:cNvPr id="3" name="TextBox 2"/>
          <p:cNvSpPr txBox="1"/>
          <p:nvPr/>
        </p:nvSpPr>
        <p:spPr>
          <a:xfrm>
            <a:off x="1835696" y="4437112"/>
            <a:ext cx="5832648" cy="2031325"/>
          </a:xfrm>
          <a:prstGeom prst="rect">
            <a:avLst/>
          </a:prstGeom>
          <a:noFill/>
        </p:spPr>
        <p:txBody>
          <a:bodyPr wrap="square" rtlCol="0">
            <a:spAutoFit/>
          </a:bodyPr>
          <a:lstStyle/>
          <a:p>
            <a:r>
              <a:rPr lang="sr-Cyrl-BA" smtClean="0"/>
              <a:t>На хоризонталној оси је нанесена фреквенција звука у логаритамској скали. Најмањој јачини звука коју чује нормално ухо додијељена је вриједност нула за сваку фреквенцију, па би график нормалног уха требао бити хоризонтална линија.  Старењем ухо прво губи осјетљивост за више фреквенције звука (десни дио графика).</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На који начин?</a:t>
            </a:r>
            <a:endParaRPr lang="en-US"/>
          </a:p>
        </p:txBody>
      </p:sp>
      <p:sp>
        <p:nvSpPr>
          <p:cNvPr id="3" name="Content Placeholder 2"/>
          <p:cNvSpPr>
            <a:spLocks noGrp="1"/>
          </p:cNvSpPr>
          <p:nvPr>
            <p:ph idx="1"/>
          </p:nvPr>
        </p:nvSpPr>
        <p:spPr/>
        <p:txBody>
          <a:bodyPr>
            <a:normAutofit fontScale="92500" lnSpcReduction="20000"/>
          </a:bodyPr>
          <a:lstStyle/>
          <a:p>
            <a:r>
              <a:rPr lang="sr-Cyrl-BA" smtClean="0"/>
              <a:t>Савремени паметни телефони обједињују функције, раније, великог броја независних уређаја (телефон, преносиви рачунар,  фото-апарат, камера, радио-пријемник, </a:t>
            </a:r>
            <a:r>
              <a:rPr lang="en-US" smtClean="0"/>
              <a:t>GPS </a:t>
            </a:r>
            <a:r>
              <a:rPr lang="sr-Cyrl-BA" smtClean="0"/>
              <a:t>уређај, калкулатор, сат са штоперицом и будилником, диктафон, </a:t>
            </a:r>
            <a:r>
              <a:rPr lang="en-US" smtClean="0"/>
              <a:t>m</a:t>
            </a:r>
            <a:r>
              <a:rPr lang="en-US" smtClean="0"/>
              <a:t>p</a:t>
            </a:r>
            <a:r>
              <a:rPr lang="en-US" smtClean="0"/>
              <a:t>3 </a:t>
            </a:r>
            <a:r>
              <a:rPr lang="sr-Cyrl-BA" smtClean="0"/>
              <a:t>плејер...)</a:t>
            </a:r>
          </a:p>
          <a:p>
            <a:r>
              <a:rPr lang="sr-Cyrl-BA" smtClean="0"/>
              <a:t>За наставу физике нарочито су занимљиви многобројни сензори које има паметни телефон, а многе од њих би наставник физике пожелио као независне уређаје у школском кабинету.</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idx="1"/>
          </p:nvPr>
        </p:nvPicPr>
        <p:blipFill>
          <a:blip r:embed="rId2" cstate="print"/>
          <a:srcRect b="24473"/>
          <a:stretch>
            <a:fillRect/>
          </a:stretch>
        </p:blipFill>
        <p:spPr bwMode="auto">
          <a:xfrm>
            <a:off x="2771800" y="351202"/>
            <a:ext cx="4176464" cy="4661974"/>
          </a:xfrm>
          <a:prstGeom prst="rect">
            <a:avLst/>
          </a:prstGeom>
          <a:noFill/>
          <a:ln w="9525">
            <a:noFill/>
            <a:miter lim="800000"/>
            <a:headEnd/>
            <a:tailEnd/>
          </a:ln>
        </p:spPr>
      </p:pic>
      <p:sp>
        <p:nvSpPr>
          <p:cNvPr id="3" name="TextBox 2"/>
          <p:cNvSpPr txBox="1"/>
          <p:nvPr/>
        </p:nvSpPr>
        <p:spPr>
          <a:xfrm>
            <a:off x="1835696" y="5085184"/>
            <a:ext cx="5904656" cy="1200329"/>
          </a:xfrm>
          <a:prstGeom prst="rect">
            <a:avLst/>
          </a:prstGeom>
          <a:noFill/>
        </p:spPr>
        <p:txBody>
          <a:bodyPr wrap="square" rtlCol="0">
            <a:spAutoFit/>
          </a:bodyPr>
          <a:lstStyle/>
          <a:p>
            <a:r>
              <a:rPr lang="sr-Cyrl-BA" smtClean="0"/>
              <a:t>Слика приказује резултате теста за лијево и десно ухо. Плава линија припада особи са благим оштећењем слуха, жута линија за особу са средње оштећеним слухом и црвена са озбиљним оштећењима слуха</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1"/>
          </p:nvPr>
        </p:nvPicPr>
        <p:blipFill>
          <a:blip r:embed="rId2" cstate="print"/>
          <a:srcRect b="12132"/>
          <a:stretch>
            <a:fillRect/>
          </a:stretch>
        </p:blipFill>
        <p:spPr bwMode="auto">
          <a:xfrm>
            <a:off x="1475657" y="963442"/>
            <a:ext cx="6048672" cy="4553790"/>
          </a:xfrm>
          <a:prstGeom prst="rect">
            <a:avLst/>
          </a:prstGeom>
          <a:noFill/>
          <a:ln w="9525">
            <a:noFill/>
            <a:miter lim="800000"/>
            <a:headEnd/>
            <a:tailEnd/>
          </a:ln>
        </p:spPr>
      </p:pic>
      <p:sp>
        <p:nvSpPr>
          <p:cNvPr id="3" name="TextBox 2"/>
          <p:cNvSpPr txBox="1"/>
          <p:nvPr/>
        </p:nvSpPr>
        <p:spPr>
          <a:xfrm>
            <a:off x="1619672" y="5589240"/>
            <a:ext cx="5832648" cy="646331"/>
          </a:xfrm>
          <a:prstGeom prst="rect">
            <a:avLst/>
          </a:prstGeom>
          <a:noFill/>
        </p:spPr>
        <p:txBody>
          <a:bodyPr wrap="square" rtlCol="0">
            <a:spAutoFit/>
          </a:bodyPr>
          <a:lstStyle/>
          <a:p>
            <a:r>
              <a:rPr lang="sr-Cyrl-BA" smtClean="0"/>
              <a:t>Паметни телефон и слушалице потребни за извођење теста слуха (у школске сврхе)</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sr-Cyrl-BA" smtClean="0"/>
              <a:t>Наведен је само мањи број </a:t>
            </a:r>
            <a:r>
              <a:rPr lang="sr-Cyrl-BA" smtClean="0"/>
              <a:t>идеја и начина </a:t>
            </a:r>
            <a:r>
              <a:rPr lang="sr-Cyrl-BA" smtClean="0"/>
              <a:t>употребе паметног телефона као наставног средства</a:t>
            </a:r>
          </a:p>
          <a:p>
            <a:r>
              <a:rPr lang="sr-Cyrl-BA" smtClean="0"/>
              <a:t>Више примјера и детаља за употребу телефона у различитим експериментима могуће је пронаћи у стручним часописима и на Интернету</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Литература</a:t>
            </a:r>
            <a:endParaRPr lang="en-US"/>
          </a:p>
        </p:txBody>
      </p:sp>
      <p:sp>
        <p:nvSpPr>
          <p:cNvPr id="3" name="Content Placeholder 2"/>
          <p:cNvSpPr>
            <a:spLocks noGrp="1"/>
          </p:cNvSpPr>
          <p:nvPr>
            <p:ph idx="1"/>
          </p:nvPr>
        </p:nvSpPr>
        <p:spPr/>
        <p:txBody>
          <a:bodyPr/>
          <a:lstStyle/>
          <a:p>
            <a:r>
              <a:rPr lang="en-US" smtClean="0"/>
              <a:t>The Physics Teacher 50, 182 (2012)</a:t>
            </a:r>
          </a:p>
          <a:p>
            <a:r>
              <a:rPr lang="en-US" smtClean="0"/>
              <a:t>The Physics Teacher 50, 242 (2012)</a:t>
            </a:r>
            <a:endParaRPr lang="sr-Cyrl-BA" smtClean="0"/>
          </a:p>
          <a:p>
            <a:r>
              <a:rPr lang="en-US" smtClean="0"/>
              <a:t>The Physics Teacher 5</a:t>
            </a:r>
            <a:r>
              <a:rPr lang="sr-Cyrl-BA" smtClean="0"/>
              <a:t>1</a:t>
            </a:r>
            <a:r>
              <a:rPr lang="en-US" smtClean="0"/>
              <a:t>, 1</a:t>
            </a:r>
            <a:r>
              <a:rPr lang="sr-Cyrl-BA" smtClean="0"/>
              <a:t>18</a:t>
            </a:r>
            <a:r>
              <a:rPr lang="en-US" smtClean="0"/>
              <a:t> (201</a:t>
            </a:r>
            <a:r>
              <a:rPr lang="sr-Cyrl-BA" smtClean="0"/>
              <a:t>3</a:t>
            </a:r>
            <a:r>
              <a:rPr lang="en-US" smtClean="0"/>
              <a:t>)</a:t>
            </a:r>
          </a:p>
          <a:p>
            <a:r>
              <a:rPr lang="en-US" smtClean="0"/>
              <a:t>The Physics Teacher 56, 478 (2018)</a:t>
            </a:r>
          </a:p>
          <a:p>
            <a:endParaRPr lang="en-US" smtClean="0"/>
          </a:p>
          <a:p>
            <a:endParaRPr lang="en-US" smtClean="0"/>
          </a:p>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Сензори</a:t>
            </a:r>
            <a:endParaRPr lang="en-US"/>
          </a:p>
        </p:txBody>
      </p:sp>
      <p:sp>
        <p:nvSpPr>
          <p:cNvPr id="3" name="Content Placeholder 2"/>
          <p:cNvSpPr>
            <a:spLocks noGrp="1"/>
          </p:cNvSpPr>
          <p:nvPr>
            <p:ph idx="1"/>
          </p:nvPr>
        </p:nvSpPr>
        <p:spPr/>
        <p:txBody>
          <a:bodyPr>
            <a:normAutofit lnSpcReduction="10000"/>
          </a:bodyPr>
          <a:lstStyle/>
          <a:p>
            <a:r>
              <a:rPr lang="sr-Cyrl-BA" smtClean="0"/>
              <a:t>Акцелореметар</a:t>
            </a:r>
          </a:p>
          <a:p>
            <a:r>
              <a:rPr lang="sr-Cyrl-BA" smtClean="0"/>
              <a:t>Сензор освијетљености околине</a:t>
            </a:r>
          </a:p>
          <a:p>
            <a:r>
              <a:rPr lang="en-US" smtClean="0"/>
              <a:t>GPS </a:t>
            </a:r>
            <a:r>
              <a:rPr lang="sr-Cyrl-BA" smtClean="0"/>
              <a:t>сензор</a:t>
            </a:r>
          </a:p>
          <a:p>
            <a:r>
              <a:rPr lang="sr-Cyrl-BA" smtClean="0"/>
              <a:t>Магнетометар (компас)</a:t>
            </a:r>
          </a:p>
          <a:p>
            <a:r>
              <a:rPr lang="sr-Cyrl-BA" smtClean="0"/>
              <a:t>Сензор близине</a:t>
            </a:r>
          </a:p>
          <a:p>
            <a:r>
              <a:rPr lang="sr-Cyrl-BA" smtClean="0"/>
              <a:t>Сензор притиска</a:t>
            </a:r>
          </a:p>
          <a:p>
            <a:r>
              <a:rPr lang="sr-Cyrl-BA" smtClean="0"/>
              <a:t>Жироскоп</a:t>
            </a:r>
          </a:p>
          <a:p>
            <a:r>
              <a:rPr lang="sr-Cyrl-BA" smtClean="0"/>
              <a:t>Микрофон</a:t>
            </a:r>
          </a:p>
          <a:p>
            <a:pPr>
              <a:buNone/>
            </a:pP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lstStyle/>
          <a:p>
            <a:r>
              <a:rPr lang="sr-Cyrl-BA" smtClean="0"/>
              <a:t>Сензори (екрана) осјетљиви на додир</a:t>
            </a:r>
          </a:p>
          <a:p>
            <a:r>
              <a:rPr lang="sr-Cyrl-BA" smtClean="0"/>
              <a:t>Сензор отиска прста</a:t>
            </a:r>
          </a:p>
          <a:p>
            <a:r>
              <a:rPr lang="sr-Cyrl-BA" smtClean="0"/>
              <a:t>Педометар</a:t>
            </a:r>
          </a:p>
          <a:p>
            <a:r>
              <a:rPr lang="sr-Cyrl-BA" smtClean="0"/>
              <a:t>Бар код сензор</a:t>
            </a:r>
          </a:p>
          <a:p>
            <a:r>
              <a:rPr lang="sr-Cyrl-BA" smtClean="0"/>
              <a:t>Барометар</a:t>
            </a:r>
          </a:p>
          <a:p>
            <a:r>
              <a:rPr lang="sr-Cyrl-BA" smtClean="0"/>
              <a:t>Сензор откуцаја срца</a:t>
            </a:r>
          </a:p>
          <a:p>
            <a:r>
              <a:rPr lang="sr-Cyrl-BA" smtClean="0"/>
              <a:t>Термометар</a:t>
            </a:r>
          </a:p>
          <a:p>
            <a:r>
              <a:rPr lang="sr-Cyrl-BA" smtClean="0"/>
              <a:t>Сензор влажности ваздуха</a:t>
            </a:r>
          </a:p>
          <a:p>
            <a:r>
              <a:rPr lang="sr-Cyrl-BA" smtClean="0"/>
              <a:t>Гајгеров бројач</a:t>
            </a:r>
          </a:p>
          <a:p>
            <a:endParaRPr lang="sr-Cyrl-BA" smtClean="0"/>
          </a:p>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Које сензоре има мој телефон?</a:t>
            </a:r>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1884518" y="1600200"/>
            <a:ext cx="5374963"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Како ради акцелорометар?</a:t>
            </a:r>
            <a:endParaRPr lang="en-US"/>
          </a:p>
        </p:txBody>
      </p:sp>
      <p:pic>
        <p:nvPicPr>
          <p:cNvPr id="2050" name="Picture 2"/>
          <p:cNvPicPr>
            <a:picLocks noGrp="1" noChangeAspect="1" noChangeArrowheads="1"/>
          </p:cNvPicPr>
          <p:nvPr>
            <p:ph idx="1"/>
          </p:nvPr>
        </p:nvPicPr>
        <p:blipFill>
          <a:blip r:embed="rId2" cstate="print"/>
          <a:srcRect/>
          <a:stretch>
            <a:fillRect/>
          </a:stretch>
        </p:blipFill>
        <p:spPr bwMode="auto">
          <a:xfrm>
            <a:off x="565631" y="1340768"/>
            <a:ext cx="8206863" cy="2954471"/>
          </a:xfrm>
          <a:prstGeom prst="rect">
            <a:avLst/>
          </a:prstGeom>
          <a:noFill/>
          <a:ln w="9525">
            <a:noFill/>
            <a:miter lim="800000"/>
            <a:headEnd/>
            <a:tailEnd/>
          </a:ln>
        </p:spPr>
      </p:pic>
      <p:sp>
        <p:nvSpPr>
          <p:cNvPr id="4" name="TextBox 3"/>
          <p:cNvSpPr txBox="1"/>
          <p:nvPr/>
        </p:nvSpPr>
        <p:spPr>
          <a:xfrm>
            <a:off x="683568" y="4293096"/>
            <a:ext cx="7920880" cy="2308324"/>
          </a:xfrm>
          <a:prstGeom prst="rect">
            <a:avLst/>
          </a:prstGeom>
          <a:noFill/>
        </p:spPr>
        <p:txBody>
          <a:bodyPr wrap="square" rtlCol="0">
            <a:spAutoFit/>
          </a:bodyPr>
          <a:lstStyle/>
          <a:p>
            <a:r>
              <a:rPr lang="sr-Cyrl-BA" smtClean="0"/>
              <a:t>У електричном смислу три плоче повезане опругама од којих је покретна само средња, представља редну везу два кондензатора промјенљивих капацитета. Капацитети оба кондензатора а тиме и напон на њима зависи од положаја средње плоче. Положај средње плоче зависи од силе која на њу дјелује. Мјерећи напон на кондензаторима одређује се положај средње плоче а тиме и сила која на њу дјелује као и убрзање. </a:t>
            </a:r>
          </a:p>
          <a:p>
            <a:r>
              <a:rPr lang="sr-Cyrl-BA" smtClean="0"/>
              <a:t>Три оваква система плоча постављених међусонбно под правим углом омогућавају  одређивање три компоненате убразања, као и укупног убрзања .</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Одређивање убрзања </a:t>
            </a:r>
            <a:r>
              <a:rPr lang="en-US" smtClean="0"/>
              <a:t>g</a:t>
            </a:r>
            <a:endParaRPr lang="en-US"/>
          </a:p>
        </p:txBody>
      </p:sp>
      <p:pic>
        <p:nvPicPr>
          <p:cNvPr id="3074" name="Picture 2"/>
          <p:cNvPicPr>
            <a:picLocks noGrp="1" noChangeAspect="1" noChangeArrowheads="1"/>
          </p:cNvPicPr>
          <p:nvPr>
            <p:ph idx="1"/>
          </p:nvPr>
        </p:nvPicPr>
        <p:blipFill>
          <a:blip r:embed="rId2" cstate="print"/>
          <a:srcRect/>
          <a:stretch>
            <a:fillRect/>
          </a:stretch>
        </p:blipFill>
        <p:spPr bwMode="auto">
          <a:xfrm>
            <a:off x="1187624" y="1556792"/>
            <a:ext cx="6704296" cy="4212700"/>
          </a:xfrm>
          <a:prstGeom prst="rect">
            <a:avLst/>
          </a:prstGeom>
          <a:noFill/>
          <a:ln w="9525">
            <a:noFill/>
            <a:miter lim="800000"/>
            <a:headEnd/>
            <a:tailEnd/>
          </a:ln>
        </p:spPr>
      </p:pic>
      <p:sp>
        <p:nvSpPr>
          <p:cNvPr id="4" name="TextBox 3"/>
          <p:cNvSpPr txBox="1"/>
          <p:nvPr/>
        </p:nvSpPr>
        <p:spPr>
          <a:xfrm>
            <a:off x="1115616" y="5733256"/>
            <a:ext cx="6624736" cy="923330"/>
          </a:xfrm>
          <a:prstGeom prst="rect">
            <a:avLst/>
          </a:prstGeom>
          <a:noFill/>
        </p:spPr>
        <p:txBody>
          <a:bodyPr wrap="square" rtlCol="0">
            <a:spAutoFit/>
          </a:bodyPr>
          <a:lstStyle/>
          <a:p>
            <a:r>
              <a:rPr lang="sr-Cyrl-BA" smtClean="0"/>
              <a:t>У експерименту телефон је истовремено и тијело које слободно пада и мјерач времена (интервал на графику када акцелератор показује убрзање нула је вријеме слободног пада)</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BA" smtClean="0"/>
              <a:t>Лењир за мјерење малих предмета</a:t>
            </a:r>
            <a:endParaRPr lang="en-US"/>
          </a:p>
        </p:txBody>
      </p:sp>
      <p:pic>
        <p:nvPicPr>
          <p:cNvPr id="10243" name="Picture 3"/>
          <p:cNvPicPr>
            <a:picLocks noGrp="1" noChangeAspect="1" noChangeArrowheads="1"/>
          </p:cNvPicPr>
          <p:nvPr>
            <p:ph idx="1"/>
          </p:nvPr>
        </p:nvPicPr>
        <p:blipFill>
          <a:blip r:embed="rId2" cstate="print"/>
          <a:srcRect/>
          <a:stretch>
            <a:fillRect/>
          </a:stretch>
        </p:blipFill>
        <p:spPr bwMode="auto">
          <a:xfrm>
            <a:off x="1223009" y="1988840"/>
            <a:ext cx="6994003" cy="35964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BA" smtClean="0"/>
              <a:t>Апликација</a:t>
            </a:r>
            <a:endParaRPr lang="en-US"/>
          </a:p>
        </p:txBody>
      </p:sp>
      <p:pic>
        <p:nvPicPr>
          <p:cNvPr id="11266" name="Picture 2"/>
          <p:cNvPicPr>
            <a:picLocks noGrp="1" noChangeAspect="1" noChangeArrowheads="1"/>
          </p:cNvPicPr>
          <p:nvPr>
            <p:ph idx="1"/>
          </p:nvPr>
        </p:nvPicPr>
        <p:blipFill>
          <a:blip r:embed="rId2" cstate="print"/>
          <a:srcRect/>
          <a:stretch>
            <a:fillRect/>
          </a:stretch>
        </p:blipFill>
        <p:spPr bwMode="auto">
          <a:xfrm>
            <a:off x="1830239" y="1600200"/>
            <a:ext cx="5483522"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TotalTime>
  <Words>721</Words>
  <Application>Microsoft Office PowerPoint</Application>
  <PresentationFormat>On-screen Show (4:3)</PresentationFormat>
  <Paragraphs>58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Паметни телефон као наставно средство</vt:lpstr>
      <vt:lpstr>На који начин?</vt:lpstr>
      <vt:lpstr>Сензори</vt:lpstr>
      <vt:lpstr>Slide 4</vt:lpstr>
      <vt:lpstr>Које сензоре има мој телефон?</vt:lpstr>
      <vt:lpstr>Како ради акцелорометар?</vt:lpstr>
      <vt:lpstr>Одређивање убрзања g</vt:lpstr>
      <vt:lpstr>Лењир за мјерење малих предмета</vt:lpstr>
      <vt:lpstr>Апликација</vt:lpstr>
      <vt:lpstr>Акустични лењир</vt:lpstr>
      <vt:lpstr>Осцилоскоп (потребна сонда)</vt:lpstr>
      <vt:lpstr>Анализа звука – ниво звука</vt:lpstr>
      <vt:lpstr>Спектар звука звучне виљушке</vt:lpstr>
      <vt:lpstr>Облик звучног таласа муз. инструмента (тон)</vt:lpstr>
      <vt:lpstr>Одређивање брзине звука мјерењем резонантне фреквенције</vt:lpstr>
      <vt:lpstr>Slide 16</vt:lpstr>
      <vt:lpstr>Slide 17</vt:lpstr>
      <vt:lpstr>Аудиометријски тест</vt:lpstr>
      <vt:lpstr>Slide 19</vt:lpstr>
      <vt:lpstr>Slide 20</vt:lpstr>
      <vt:lpstr>Slide 21</vt:lpstr>
      <vt:lpstr>Slide 22</vt:lpstr>
      <vt:lpstr>Литература</vt:lpstr>
    </vt:vector>
  </TitlesOfParts>
  <Company>Republicki pedagoski zavod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Паметни телефони у настави физике</dc:title>
  <dc:creator>Milko Babic</dc:creator>
  <cp:lastModifiedBy>Milko Babic</cp:lastModifiedBy>
  <cp:revision>46</cp:revision>
  <dcterms:created xsi:type="dcterms:W3CDTF">2019-08-19T07:50:11Z</dcterms:created>
  <dcterms:modified xsi:type="dcterms:W3CDTF">2019-09-13T12:19:54Z</dcterms:modified>
</cp:coreProperties>
</file>