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29.xml" ContentType="application/vnd.openxmlformats-officedocument.presentationml.slide+xml"/>
  <Override PartName="/ppt/theme/theme5.xml" ContentType="application/vnd.openxmlformats-officedocument.them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Masters/slideMaster19.xml" ContentType="application/vnd.openxmlformats-officedocument.presentationml.slideMaster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18.xml" ContentType="application/vnd.openxmlformats-officedocument.theme+xml"/>
  <Override PartName="/ppt/slideMasters/slideMaster15.xml" ContentType="application/vnd.openxmlformats-officedocument.presentationml.slideMaster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20.xml" ContentType="application/vnd.openxmlformats-officedocument.presentationml.slideLayout+xml"/>
  <Override PartName="/ppt/slideMasters/slideMaster8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3.xml" ContentType="application/vnd.openxmlformats-officedocument.presentationml.slideMaster+xml"/>
  <Override PartName="/ppt/theme/theme14.xml" ContentType="application/vnd.openxmlformats-officedocument.theme+xml"/>
  <Override PartName="/ppt/slideMasters/slideMaster6.xml" ContentType="application/vnd.openxmlformats-officedocument.presentationml.slideMaster+xml"/>
  <Override PartName="/ppt/slideMasters/slideMaster20.xml" ContentType="application/vnd.openxmlformats-officedocument.presentationml.slideMaster+xml"/>
  <Override PartName="/ppt/theme/theme8.xml" ContentType="application/vnd.openxmlformats-officedocument.theme+xml"/>
  <Override PartName="/ppt/theme/theme12.xml" ContentType="application/vnd.openxmlformats-officedocument.theme+xml"/>
  <Override PartName="/ppt/theme/theme21.xml" ContentType="application/vnd.openxmlformats-officedocument.theme+xml"/>
  <Override PartName="/ppt/slideMasters/slideMaster4.xml" ContentType="application/vnd.openxmlformats-officedocument.presentationml.slideMaster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theme/theme6.xml" ContentType="application/vnd.openxmlformats-officedocument.theme+xml"/>
  <Override PartName="/ppt/theme/theme10.xml" ContentType="application/vnd.openxmlformats-officedocument.theme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theme/theme4.xml" ContentType="application/vnd.openxmlformats-officedocument.theme+xml"/>
  <Override PartName="/ppt/slideLayouts/slideLayout29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Layouts/slideLayout18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Masters/slideMaster18.xml" ContentType="application/vnd.openxmlformats-officedocument.presentationml.slideMaster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Masters/slideMaster16.xml" ContentType="application/vnd.openxmlformats-officedocument.presentationml.slideMaster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19.xml" ContentType="application/vnd.openxmlformats-officedocument.theme+xml"/>
  <Override PartName="/docProps/app.xml" ContentType="application/vnd.openxmlformats-officedocument.extended-properties+xml"/>
  <Override PartName="/ppt/slideMasters/slideMaster14.xml" ContentType="application/vnd.openxmlformats-officedocument.presentationml.slideMaster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17.xml" ContentType="application/vnd.openxmlformats-officedocument.theme+xml"/>
  <Override PartName="/ppt/slideLayouts/slideLayout30.xml" ContentType="application/vnd.openxmlformats-officedocument.presentationml.slideLayout+xml"/>
  <Override PartName="/ppt/slideMasters/slideMaster9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Layouts/slideLayout10.xml" ContentType="application/vnd.openxmlformats-officedocument.presentationml.slideLayout+xml"/>
  <Override PartName="/ppt/theme/theme15.xml" ContentType="application/vnd.openxmlformats-officedocument.theme+xml"/>
  <Override PartName="/ppt/slideMasters/slideMaster7.xml" ContentType="application/vnd.openxmlformats-officedocument.presentationml.slideMaster+xml"/>
  <Override PartName="/ppt/slideMasters/slideMaster10.xml" ContentType="application/vnd.openxmlformats-officedocument.presentationml.slideMaster+xml"/>
  <Override PartName="/ppt/theme/theme9.xml" ContentType="application/vnd.openxmlformats-officedocument.theme+xml"/>
  <Override PartName="/ppt/theme/theme13.xml" ContentType="application/vnd.openxmlformats-officedocument.theme+xml"/>
  <Override PartName="/ppt/theme/theme22.xml" ContentType="application/vnd.openxmlformats-officedocument.theme+xml"/>
  <Override PartName="/ppt/slideMasters/slideMaster5.xml" ContentType="application/vnd.openxmlformats-officedocument.presentationml.slideMaster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theme/theme7.xml" ContentType="application/vnd.openxmlformats-officedocument.theme+xml"/>
  <Override PartName="/ppt/theme/theme11.xml" ContentType="application/vnd.openxmlformats-officedocument.theme+xml"/>
  <Override PartName="/ppt/theme/theme20.xml" ContentType="application/vnd.openxmlformats-officedocument.them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Default Extension="rels" ContentType="application/vnd.openxmlformats-package.relationships+xml"/>
  <Override PartName="/ppt/slideMasters/slideMaster17.xml" ContentType="application/vnd.openxmlformats-officedocument.presentationml.slideMaster+xml"/>
  <Override PartName="/ppt/slides/slide23.xml" ContentType="application/vnd.openxmlformats-officedocument.presentationml.slide+xml"/>
  <Override PartName="/ppt/slideLayouts/slideLayout22.xml" ContentType="application/vnd.openxmlformats-officedocument.presentationml.slideLayout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theme/theme16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  <p:sldMasterId id="2147483708" r:id="rId2"/>
    <p:sldMasterId id="2147483710" r:id="rId3"/>
    <p:sldMasterId id="2147483712" r:id="rId4"/>
    <p:sldMasterId id="2147483714" r:id="rId5"/>
    <p:sldMasterId id="2147483718" r:id="rId6"/>
    <p:sldMasterId id="2147483720" r:id="rId7"/>
    <p:sldMasterId id="2147483722" r:id="rId8"/>
    <p:sldMasterId id="2147483724" r:id="rId9"/>
    <p:sldMasterId id="2147483726" r:id="rId10"/>
    <p:sldMasterId id="2147483728" r:id="rId11"/>
    <p:sldMasterId id="2147483730" r:id="rId12"/>
    <p:sldMasterId id="2147483732" r:id="rId13"/>
    <p:sldMasterId id="2147483734" r:id="rId14"/>
    <p:sldMasterId id="2147483736" r:id="rId15"/>
    <p:sldMasterId id="2147483738" r:id="rId16"/>
    <p:sldMasterId id="2147483740" r:id="rId17"/>
    <p:sldMasterId id="2147483742" r:id="rId18"/>
    <p:sldMasterId id="2147483744" r:id="rId19"/>
    <p:sldMasterId id="2147483746" r:id="rId20"/>
  </p:sldMasterIdLst>
  <p:notesMasterIdLst>
    <p:notesMasterId r:id="rId58"/>
  </p:notesMasterIdLst>
  <p:handoutMasterIdLst>
    <p:handoutMasterId r:id="rId59"/>
  </p:handoutMasterIdLst>
  <p:sldIdLst>
    <p:sldId id="256" r:id="rId21"/>
    <p:sldId id="257" r:id="rId22"/>
    <p:sldId id="258" r:id="rId23"/>
    <p:sldId id="259" r:id="rId24"/>
    <p:sldId id="276" r:id="rId25"/>
    <p:sldId id="277" r:id="rId26"/>
    <p:sldId id="270" r:id="rId27"/>
    <p:sldId id="271" r:id="rId28"/>
    <p:sldId id="261" r:id="rId29"/>
    <p:sldId id="263" r:id="rId30"/>
    <p:sldId id="299" r:id="rId31"/>
    <p:sldId id="301" r:id="rId32"/>
    <p:sldId id="300" r:id="rId33"/>
    <p:sldId id="272" r:id="rId34"/>
    <p:sldId id="264" r:id="rId35"/>
    <p:sldId id="273" r:id="rId36"/>
    <p:sldId id="274" r:id="rId37"/>
    <p:sldId id="275" r:id="rId38"/>
    <p:sldId id="278" r:id="rId39"/>
    <p:sldId id="279" r:id="rId40"/>
    <p:sldId id="280" r:id="rId41"/>
    <p:sldId id="281" r:id="rId42"/>
    <p:sldId id="283" r:id="rId43"/>
    <p:sldId id="284" r:id="rId44"/>
    <p:sldId id="285" r:id="rId45"/>
    <p:sldId id="286" r:id="rId46"/>
    <p:sldId id="287" r:id="rId47"/>
    <p:sldId id="288" r:id="rId48"/>
    <p:sldId id="289" r:id="rId49"/>
    <p:sldId id="290" r:id="rId50"/>
    <p:sldId id="291" r:id="rId51"/>
    <p:sldId id="292" r:id="rId52"/>
    <p:sldId id="293" r:id="rId53"/>
    <p:sldId id="294" r:id="rId54"/>
    <p:sldId id="295" r:id="rId55"/>
    <p:sldId id="296" r:id="rId56"/>
    <p:sldId id="297" r:id="rId5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5006" autoAdjust="0"/>
  </p:normalViewPr>
  <p:slideViewPr>
    <p:cSldViewPr>
      <p:cViewPr varScale="1">
        <p:scale>
          <a:sx n="78" d="100"/>
          <a:sy n="78" d="100"/>
        </p:scale>
        <p:origin x="-274" y="-6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Master" Target="slideMasters/slideMaster13.xml"/><Relationship Id="rId18" Type="http://schemas.openxmlformats.org/officeDocument/2006/relationships/slideMaster" Target="slideMasters/slideMaster18.xml"/><Relationship Id="rId26" Type="http://schemas.openxmlformats.org/officeDocument/2006/relationships/slide" Target="slides/slide6.xml"/><Relationship Id="rId39" Type="http://schemas.openxmlformats.org/officeDocument/2006/relationships/slide" Target="slides/slide19.xml"/><Relationship Id="rId21" Type="http://schemas.openxmlformats.org/officeDocument/2006/relationships/slide" Target="slides/slide1.xml"/><Relationship Id="rId34" Type="http://schemas.openxmlformats.org/officeDocument/2006/relationships/slide" Target="slides/slide14.xml"/><Relationship Id="rId42" Type="http://schemas.openxmlformats.org/officeDocument/2006/relationships/slide" Target="slides/slide22.xml"/><Relationship Id="rId47" Type="http://schemas.openxmlformats.org/officeDocument/2006/relationships/slide" Target="slides/slide27.xml"/><Relationship Id="rId50" Type="http://schemas.openxmlformats.org/officeDocument/2006/relationships/slide" Target="slides/slide30.xml"/><Relationship Id="rId55" Type="http://schemas.openxmlformats.org/officeDocument/2006/relationships/slide" Target="slides/slide35.xml"/><Relationship Id="rId63" Type="http://schemas.openxmlformats.org/officeDocument/2006/relationships/tableStyles" Target="tableStyles.xml"/><Relationship Id="rId7" Type="http://schemas.openxmlformats.org/officeDocument/2006/relationships/slideMaster" Target="slideMasters/slideMaster7.xml"/><Relationship Id="rId2" Type="http://schemas.openxmlformats.org/officeDocument/2006/relationships/slideMaster" Target="slideMasters/slideMaster2.xml"/><Relationship Id="rId16" Type="http://schemas.openxmlformats.org/officeDocument/2006/relationships/slideMaster" Target="slideMasters/slideMaster16.xml"/><Relationship Id="rId20" Type="http://schemas.openxmlformats.org/officeDocument/2006/relationships/slideMaster" Target="slideMasters/slideMaster20.xml"/><Relationship Id="rId29" Type="http://schemas.openxmlformats.org/officeDocument/2006/relationships/slide" Target="slides/slide9.xml"/><Relationship Id="rId41" Type="http://schemas.openxmlformats.org/officeDocument/2006/relationships/slide" Target="slides/slide21.xml"/><Relationship Id="rId54" Type="http://schemas.openxmlformats.org/officeDocument/2006/relationships/slide" Target="slides/slide34.xml"/><Relationship Id="rId62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Master" Target="slideMasters/slideMaster11.xml"/><Relationship Id="rId24" Type="http://schemas.openxmlformats.org/officeDocument/2006/relationships/slide" Target="slides/slide4.xml"/><Relationship Id="rId32" Type="http://schemas.openxmlformats.org/officeDocument/2006/relationships/slide" Target="slides/slide12.xml"/><Relationship Id="rId37" Type="http://schemas.openxmlformats.org/officeDocument/2006/relationships/slide" Target="slides/slide17.xml"/><Relationship Id="rId40" Type="http://schemas.openxmlformats.org/officeDocument/2006/relationships/slide" Target="slides/slide20.xml"/><Relationship Id="rId45" Type="http://schemas.openxmlformats.org/officeDocument/2006/relationships/slide" Target="slides/slide25.xml"/><Relationship Id="rId53" Type="http://schemas.openxmlformats.org/officeDocument/2006/relationships/slide" Target="slides/slide33.xml"/><Relationship Id="rId58" Type="http://schemas.openxmlformats.org/officeDocument/2006/relationships/notesMaster" Target="notesMasters/notesMaster1.xml"/><Relationship Id="rId5" Type="http://schemas.openxmlformats.org/officeDocument/2006/relationships/slideMaster" Target="slideMasters/slideMaster5.xml"/><Relationship Id="rId15" Type="http://schemas.openxmlformats.org/officeDocument/2006/relationships/slideMaster" Target="slideMasters/slideMaster15.xml"/><Relationship Id="rId23" Type="http://schemas.openxmlformats.org/officeDocument/2006/relationships/slide" Target="slides/slide3.xml"/><Relationship Id="rId28" Type="http://schemas.openxmlformats.org/officeDocument/2006/relationships/slide" Target="slides/slide8.xml"/><Relationship Id="rId36" Type="http://schemas.openxmlformats.org/officeDocument/2006/relationships/slide" Target="slides/slide16.xml"/><Relationship Id="rId49" Type="http://schemas.openxmlformats.org/officeDocument/2006/relationships/slide" Target="slides/slide29.xml"/><Relationship Id="rId57" Type="http://schemas.openxmlformats.org/officeDocument/2006/relationships/slide" Target="slides/slide37.xml"/><Relationship Id="rId61" Type="http://schemas.openxmlformats.org/officeDocument/2006/relationships/viewProps" Target="viewProps.xml"/><Relationship Id="rId10" Type="http://schemas.openxmlformats.org/officeDocument/2006/relationships/slideMaster" Target="slideMasters/slideMaster10.xml"/><Relationship Id="rId19" Type="http://schemas.openxmlformats.org/officeDocument/2006/relationships/slideMaster" Target="slideMasters/slideMaster19.xml"/><Relationship Id="rId31" Type="http://schemas.openxmlformats.org/officeDocument/2006/relationships/slide" Target="slides/slide11.xml"/><Relationship Id="rId44" Type="http://schemas.openxmlformats.org/officeDocument/2006/relationships/slide" Target="slides/slide24.xml"/><Relationship Id="rId52" Type="http://schemas.openxmlformats.org/officeDocument/2006/relationships/slide" Target="slides/slide32.xml"/><Relationship Id="rId60" Type="http://schemas.openxmlformats.org/officeDocument/2006/relationships/presProps" Target="presProps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Master" Target="slideMasters/slideMaster14.xml"/><Relationship Id="rId22" Type="http://schemas.openxmlformats.org/officeDocument/2006/relationships/slide" Target="slides/slide2.xml"/><Relationship Id="rId27" Type="http://schemas.openxmlformats.org/officeDocument/2006/relationships/slide" Target="slides/slide7.xml"/><Relationship Id="rId30" Type="http://schemas.openxmlformats.org/officeDocument/2006/relationships/slide" Target="slides/slide10.xml"/><Relationship Id="rId35" Type="http://schemas.openxmlformats.org/officeDocument/2006/relationships/slide" Target="slides/slide15.xml"/><Relationship Id="rId43" Type="http://schemas.openxmlformats.org/officeDocument/2006/relationships/slide" Target="slides/slide23.xml"/><Relationship Id="rId48" Type="http://schemas.openxmlformats.org/officeDocument/2006/relationships/slide" Target="slides/slide28.xml"/><Relationship Id="rId56" Type="http://schemas.openxmlformats.org/officeDocument/2006/relationships/slide" Target="slides/slide36.xml"/><Relationship Id="rId8" Type="http://schemas.openxmlformats.org/officeDocument/2006/relationships/slideMaster" Target="slideMasters/slideMaster8.xml"/><Relationship Id="rId51" Type="http://schemas.openxmlformats.org/officeDocument/2006/relationships/slide" Target="slides/slide31.xml"/><Relationship Id="rId3" Type="http://schemas.openxmlformats.org/officeDocument/2006/relationships/slideMaster" Target="slideMasters/slideMaster3.xml"/><Relationship Id="rId12" Type="http://schemas.openxmlformats.org/officeDocument/2006/relationships/slideMaster" Target="slideMasters/slideMaster12.xml"/><Relationship Id="rId17" Type="http://schemas.openxmlformats.org/officeDocument/2006/relationships/slideMaster" Target="slideMasters/slideMaster17.xml"/><Relationship Id="rId25" Type="http://schemas.openxmlformats.org/officeDocument/2006/relationships/slide" Target="slides/slide5.xml"/><Relationship Id="rId33" Type="http://schemas.openxmlformats.org/officeDocument/2006/relationships/slide" Target="slides/slide13.xml"/><Relationship Id="rId38" Type="http://schemas.openxmlformats.org/officeDocument/2006/relationships/slide" Target="slides/slide18.xml"/><Relationship Id="rId46" Type="http://schemas.openxmlformats.org/officeDocument/2006/relationships/slide" Target="slides/slide26.xml"/><Relationship Id="rId5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2CE57CE-9D01-4345-9CE3-0FE314381A37}" type="datetimeFigureOut">
              <a:rPr lang="en-US" smtClean="0"/>
              <a:pPr/>
              <a:t>9/15/2016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3433628-75F9-416A-8D22-8EFAFE64E44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02259367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4B237D2-12CE-4926-A755-BABA63C5840F}" type="datetimeFigureOut">
              <a:rPr lang="en-US" smtClean="0"/>
              <a:pPr/>
              <a:t>9/15/2016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B547097-C9A0-4379-8E68-D80B7D529C3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1006395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547097-C9A0-4379-8E68-D80B7D529C36}" type="slidenum">
              <a:rPr lang="en-US" smtClean="0"/>
              <a:pPr/>
              <a:t>18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E9B67B-456E-4C72-A7F2-EB6DC9D48EFD}" type="datetimeFigureOut">
              <a:rPr lang="en-US" smtClean="0"/>
              <a:pPr/>
              <a:t>9/15/2016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B9BA36-552A-4276-90E4-1BBC59B0B9F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8041421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E9B67B-456E-4C72-A7F2-EB6DC9D48EFD}" type="datetimeFigureOut">
              <a:rPr lang="en-US" smtClean="0"/>
              <a:pPr/>
              <a:t>9/15/2016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B9BA36-552A-4276-90E4-1BBC59B0B9F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8326124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E9B67B-456E-4C72-A7F2-EB6DC9D48EFD}" type="datetimeFigureOut">
              <a:rPr lang="en-US" smtClean="0"/>
              <a:pPr/>
              <a:t>9/15/2016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B9BA36-552A-4276-90E4-1BBC59B0B9F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06553578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1C77E6-4CC7-4032-B977-D3DCA9D9EE1F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9/15/2016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E6613A-F457-4279-8108-D2DA55F8404C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76A8FB-763C-4F49-9008-AAB903AB3008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9/15/2016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EC0C6F-0169-410C-9B83-8923DA561BBD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76A8FB-763C-4F49-9008-AAB903AB3008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9/15/2016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EC0C6F-0169-410C-9B83-8923DA561BBD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76A8FB-763C-4F49-9008-AAB903AB3008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9/15/2016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EC0C6F-0169-410C-9B83-8923DA561BBD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76A8FB-763C-4F49-9008-AAB903AB3008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9/15/2016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EC0C6F-0169-410C-9B83-8923DA561BBD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76A8FB-763C-4F49-9008-AAB903AB3008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9/15/2016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EC0C6F-0169-410C-9B83-8923DA561BBD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76A8FB-763C-4F49-9008-AAB903AB3008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9/15/2016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EC0C6F-0169-410C-9B83-8923DA561BBD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76A8FB-763C-4F49-9008-AAB903AB3008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9/15/2016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EC0C6F-0169-410C-9B83-8923DA561BBD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E9B67B-456E-4C72-A7F2-EB6DC9D48EFD}" type="datetimeFigureOut">
              <a:rPr lang="en-US" smtClean="0"/>
              <a:pPr/>
              <a:t>9/15/2016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B9BA36-552A-4276-90E4-1BBC59B0B9F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88867164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76A8FB-763C-4F49-9008-AAB903AB3008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9/15/2016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EC0C6F-0169-410C-9B83-8923DA561BBD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76A8FB-763C-4F49-9008-AAB903AB3008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9/15/2016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EC0C6F-0169-410C-9B83-8923DA561BBD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76A8FB-763C-4F49-9008-AAB903AB3008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9/15/2016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EC0C6F-0169-410C-9B83-8923DA561BBD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76A8FB-763C-4F49-9008-AAB903AB3008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9/15/2016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EC0C6F-0169-410C-9B83-8923DA561BBD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76A8FB-763C-4F49-9008-AAB903AB3008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9/15/2016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EC0C6F-0169-410C-9B83-8923DA561BBD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76A8FB-763C-4F49-9008-AAB903AB3008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9/15/2016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EC0C6F-0169-410C-9B83-8923DA561BBD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76A8FB-763C-4F49-9008-AAB903AB3008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9/15/2016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EC0C6F-0169-410C-9B83-8923DA561BBD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76A8FB-763C-4F49-9008-AAB903AB3008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9/15/2016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EC0C6F-0169-410C-9B83-8923DA561BBD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76A8FB-763C-4F49-9008-AAB903AB3008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9/15/2016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EC0C6F-0169-410C-9B83-8923DA561BBD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76A8FB-763C-4F49-9008-AAB903AB3008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9/15/2016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EC0C6F-0169-410C-9B83-8923DA561BBD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E9B67B-456E-4C72-A7F2-EB6DC9D48EFD}" type="datetimeFigureOut">
              <a:rPr lang="en-US" smtClean="0"/>
              <a:pPr/>
              <a:t>9/15/2016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B9BA36-552A-4276-90E4-1BBC59B0B9F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531828523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76A8FB-763C-4F49-9008-AAB903AB3008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9/15/2016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EC0C6F-0169-410C-9B83-8923DA561BBD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E9B67B-456E-4C72-A7F2-EB6DC9D48EFD}" type="datetimeFigureOut">
              <a:rPr lang="en-US" smtClean="0"/>
              <a:pPr/>
              <a:t>9/15/2016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B9BA36-552A-4276-90E4-1BBC59B0B9F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3019990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E9B67B-456E-4C72-A7F2-EB6DC9D48EFD}" type="datetimeFigureOut">
              <a:rPr lang="en-US" smtClean="0"/>
              <a:pPr/>
              <a:t>9/15/2016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B9BA36-552A-4276-90E4-1BBC59B0B9F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7849914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E9B67B-456E-4C72-A7F2-EB6DC9D48EFD}" type="datetimeFigureOut">
              <a:rPr lang="en-US" smtClean="0"/>
              <a:pPr/>
              <a:t>9/15/2016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B9BA36-552A-4276-90E4-1BBC59B0B9F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1978397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E9B67B-456E-4C72-A7F2-EB6DC9D48EFD}" type="datetimeFigureOut">
              <a:rPr lang="en-US" smtClean="0"/>
              <a:pPr/>
              <a:t>9/15/2016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B9BA36-552A-4276-90E4-1BBC59B0B9F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1557076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E9B67B-456E-4C72-A7F2-EB6DC9D48EFD}" type="datetimeFigureOut">
              <a:rPr lang="en-US" smtClean="0"/>
              <a:pPr/>
              <a:t>9/15/2016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B9BA36-552A-4276-90E4-1BBC59B0B9F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7144086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E9B67B-456E-4C72-A7F2-EB6DC9D48EFD}" type="datetimeFigureOut">
              <a:rPr lang="en-US" smtClean="0"/>
              <a:pPr/>
              <a:t>9/15/2016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B9BA36-552A-4276-90E4-1BBC59B0B9F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3791742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2" Type="http://schemas.openxmlformats.org/officeDocument/2006/relationships/theme" Target="../theme/theme10.xml"/><Relationship Id="rId1" Type="http://schemas.openxmlformats.org/officeDocument/2006/relationships/slideLayout" Target="../slideLayouts/slideLayout20.xml"/></Relationships>
</file>

<file path=ppt/slideMasters/_rels/slideMaster1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1.xml"/><Relationship Id="rId1" Type="http://schemas.openxmlformats.org/officeDocument/2006/relationships/slideLayout" Target="../slideLayouts/slideLayout21.xml"/></Relationships>
</file>

<file path=ppt/slideMasters/_rels/slideMaster12.xml.rels><?xml version="1.0" encoding="UTF-8" standalone="yes"?>
<Relationships xmlns="http://schemas.openxmlformats.org/package/2006/relationships"><Relationship Id="rId2" Type="http://schemas.openxmlformats.org/officeDocument/2006/relationships/theme" Target="../theme/theme12.xml"/><Relationship Id="rId1" Type="http://schemas.openxmlformats.org/officeDocument/2006/relationships/slideLayout" Target="../slideLayouts/slideLayout22.xml"/></Relationships>
</file>

<file path=ppt/slideMasters/_rels/slideMaster13.xml.rels><?xml version="1.0" encoding="UTF-8" standalone="yes"?>
<Relationships xmlns="http://schemas.openxmlformats.org/package/2006/relationships"><Relationship Id="rId2" Type="http://schemas.openxmlformats.org/officeDocument/2006/relationships/theme" Target="../theme/theme13.xml"/><Relationship Id="rId1" Type="http://schemas.openxmlformats.org/officeDocument/2006/relationships/slideLayout" Target="../slideLayouts/slideLayout23.xml"/></Relationships>
</file>

<file path=ppt/slideMasters/_rels/slideMaster14.xml.rels><?xml version="1.0" encoding="UTF-8" standalone="yes"?>
<Relationships xmlns="http://schemas.openxmlformats.org/package/2006/relationships"><Relationship Id="rId2" Type="http://schemas.openxmlformats.org/officeDocument/2006/relationships/theme" Target="../theme/theme14.xml"/><Relationship Id="rId1" Type="http://schemas.openxmlformats.org/officeDocument/2006/relationships/slideLayout" Target="../slideLayouts/slideLayout24.xml"/></Relationships>
</file>

<file path=ppt/slideMasters/_rels/slideMaster15.xml.rels><?xml version="1.0" encoding="UTF-8" standalone="yes"?>
<Relationships xmlns="http://schemas.openxmlformats.org/package/2006/relationships"><Relationship Id="rId2" Type="http://schemas.openxmlformats.org/officeDocument/2006/relationships/theme" Target="../theme/theme15.xml"/><Relationship Id="rId1" Type="http://schemas.openxmlformats.org/officeDocument/2006/relationships/slideLayout" Target="../slideLayouts/slideLayout25.xml"/></Relationships>
</file>

<file path=ppt/slideMasters/_rels/slideMaster16.xml.rels><?xml version="1.0" encoding="UTF-8" standalone="yes"?>
<Relationships xmlns="http://schemas.openxmlformats.org/package/2006/relationships"><Relationship Id="rId2" Type="http://schemas.openxmlformats.org/officeDocument/2006/relationships/theme" Target="../theme/theme16.xml"/><Relationship Id="rId1" Type="http://schemas.openxmlformats.org/officeDocument/2006/relationships/slideLayout" Target="../slideLayouts/slideLayout26.xml"/></Relationships>
</file>

<file path=ppt/slideMasters/_rels/slideMaster17.xml.rels><?xml version="1.0" encoding="UTF-8" standalone="yes"?>
<Relationships xmlns="http://schemas.openxmlformats.org/package/2006/relationships"><Relationship Id="rId2" Type="http://schemas.openxmlformats.org/officeDocument/2006/relationships/theme" Target="../theme/theme17.xml"/><Relationship Id="rId1" Type="http://schemas.openxmlformats.org/officeDocument/2006/relationships/slideLayout" Target="../slideLayouts/slideLayout27.xml"/></Relationships>
</file>

<file path=ppt/slideMasters/_rels/slideMaster18.xml.rels><?xml version="1.0" encoding="UTF-8" standalone="yes"?>
<Relationships xmlns="http://schemas.openxmlformats.org/package/2006/relationships"><Relationship Id="rId2" Type="http://schemas.openxmlformats.org/officeDocument/2006/relationships/theme" Target="../theme/theme18.xml"/><Relationship Id="rId1" Type="http://schemas.openxmlformats.org/officeDocument/2006/relationships/slideLayout" Target="../slideLayouts/slideLayout28.xml"/></Relationships>
</file>

<file path=ppt/slideMasters/_rels/slideMaster19.xml.rels><?xml version="1.0" encoding="UTF-8" standalone="yes"?>
<Relationships xmlns="http://schemas.openxmlformats.org/package/2006/relationships"><Relationship Id="rId2" Type="http://schemas.openxmlformats.org/officeDocument/2006/relationships/theme" Target="../theme/theme19.xml"/><Relationship Id="rId1" Type="http://schemas.openxmlformats.org/officeDocument/2006/relationships/slideLayout" Target="../slideLayouts/slideLayout29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2.xml"/></Relationships>
</file>

<file path=ppt/slideMasters/_rels/slideMaster20.xml.rels><?xml version="1.0" encoding="UTF-8" standalone="yes"?>
<Relationships xmlns="http://schemas.openxmlformats.org/package/2006/relationships"><Relationship Id="rId2" Type="http://schemas.openxmlformats.org/officeDocument/2006/relationships/theme" Target="../theme/theme20.xml"/><Relationship Id="rId1" Type="http://schemas.openxmlformats.org/officeDocument/2006/relationships/slideLayout" Target="../slideLayouts/slideLayout30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13.xml"/></Relationships>
</file>

<file path=ppt/slideMasters/_rels/slideMaster4.xml.rels><?xml version="1.0" encoding="UTF-8" standalone="yes"?>
<Relationships xmlns="http://schemas.openxmlformats.org/package/2006/relationships"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14.xml"/></Relationships>
</file>

<file path=ppt/slideMasters/_rels/slideMaster5.xml.rels><?xml version="1.0" encoding="UTF-8" standalone="yes"?>
<Relationships xmlns="http://schemas.openxmlformats.org/package/2006/relationships"><Relationship Id="rId2" Type="http://schemas.openxmlformats.org/officeDocument/2006/relationships/theme" Target="../theme/theme5.xml"/><Relationship Id="rId1" Type="http://schemas.openxmlformats.org/officeDocument/2006/relationships/slideLayout" Target="../slideLayouts/slideLayout15.xml"/></Relationships>
</file>

<file path=ppt/slideMasters/_rels/slideMaster6.xml.rels><?xml version="1.0" encoding="UTF-8" standalone="yes"?>
<Relationships xmlns="http://schemas.openxmlformats.org/package/2006/relationships"><Relationship Id="rId2" Type="http://schemas.openxmlformats.org/officeDocument/2006/relationships/theme" Target="../theme/theme6.xml"/><Relationship Id="rId1" Type="http://schemas.openxmlformats.org/officeDocument/2006/relationships/slideLayout" Target="../slideLayouts/slideLayout16.xml"/></Relationships>
</file>

<file path=ppt/slideMasters/_rels/slideMaster7.xml.rels><?xml version="1.0" encoding="UTF-8" standalone="yes"?>
<Relationships xmlns="http://schemas.openxmlformats.org/package/2006/relationships"><Relationship Id="rId2" Type="http://schemas.openxmlformats.org/officeDocument/2006/relationships/theme" Target="../theme/theme7.xml"/><Relationship Id="rId1" Type="http://schemas.openxmlformats.org/officeDocument/2006/relationships/slideLayout" Target="../slideLayouts/slideLayout17.xml"/></Relationships>
</file>

<file path=ppt/slideMasters/_rels/slideMaster8.xml.rels><?xml version="1.0" encoding="UTF-8" standalone="yes"?>
<Relationships xmlns="http://schemas.openxmlformats.org/package/2006/relationships"><Relationship Id="rId2" Type="http://schemas.openxmlformats.org/officeDocument/2006/relationships/theme" Target="../theme/theme8.xml"/><Relationship Id="rId1" Type="http://schemas.openxmlformats.org/officeDocument/2006/relationships/slideLayout" Target="../slideLayouts/slideLayout18.xml"/></Relationships>
</file>

<file path=ppt/slideMasters/_rels/slideMaster9.xml.rels><?xml version="1.0" encoding="UTF-8" standalone="yes"?>
<Relationships xmlns="http://schemas.openxmlformats.org/package/2006/relationships"><Relationship Id="rId2" Type="http://schemas.openxmlformats.org/officeDocument/2006/relationships/theme" Target="../theme/theme9.xml"/><Relationship Id="rId1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E9B67B-456E-4C72-A7F2-EB6DC9D48EFD}" type="datetimeFigureOut">
              <a:rPr lang="en-US" smtClean="0"/>
              <a:pPr/>
              <a:t>9/15/2016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B9BA36-552A-4276-90E4-1BBC59B0B9F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5972663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72A15763-47AA-4F07-9327-8FDF6A494EBF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9/15/2016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767290EE-8247-424E-B500-EB577B021412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7" r:id="rId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72A15763-47AA-4F07-9327-8FDF6A494EBF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9/15/2016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767290EE-8247-424E-B500-EB577B021412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9" r:id="rId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72A15763-47AA-4F07-9327-8FDF6A494EBF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9/15/2016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767290EE-8247-424E-B500-EB577B021412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1" r:id="rId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72A15763-47AA-4F07-9327-8FDF6A494EBF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9/15/2016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767290EE-8247-424E-B500-EB577B021412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72A15763-47AA-4F07-9327-8FDF6A494EBF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9/15/2016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767290EE-8247-424E-B500-EB577B021412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5" r:id="rId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72A15763-47AA-4F07-9327-8FDF6A494EBF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9/15/2016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767290EE-8247-424E-B500-EB577B021412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7" r:id="rId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72A15763-47AA-4F07-9327-8FDF6A494EBF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9/15/2016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767290EE-8247-424E-B500-EB577B021412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9" r:id="rId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72A15763-47AA-4F07-9327-8FDF6A494EBF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9/15/2016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767290EE-8247-424E-B500-EB577B021412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1" r:id="rId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72A15763-47AA-4F07-9327-8FDF6A494EBF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9/15/2016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767290EE-8247-424E-B500-EB577B021412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3" r:id="rId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72A15763-47AA-4F07-9327-8FDF6A494EBF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9/15/2016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767290EE-8247-424E-B500-EB577B021412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72A15763-47AA-4F07-9327-8FDF6A494EBF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9/15/2016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767290EE-8247-424E-B500-EB577B021412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72A15763-47AA-4F07-9327-8FDF6A494EBF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9/15/2016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767290EE-8247-424E-B500-EB577B021412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7" r:id="rId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72A15763-47AA-4F07-9327-8FDF6A494EBF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9/15/2016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767290EE-8247-424E-B500-EB577B021412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1" r:id="rId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72A15763-47AA-4F07-9327-8FDF6A494EBF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9/15/2016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767290EE-8247-424E-B500-EB577B021412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3" r:id="rId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72A15763-47AA-4F07-9327-8FDF6A494EBF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9/15/2016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767290EE-8247-424E-B500-EB577B021412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5" r:id="rId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72A15763-47AA-4F07-9327-8FDF6A494EBF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9/15/2016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767290EE-8247-424E-B500-EB577B021412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9" r:id="rId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72A15763-47AA-4F07-9327-8FDF6A494EBF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9/15/2016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767290EE-8247-424E-B500-EB577B021412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72A15763-47AA-4F07-9327-8FDF6A494EBF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9/15/2016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767290EE-8247-424E-B500-EB577B021412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3" r:id="rId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72A15763-47AA-4F07-9327-8FDF6A494EBF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9/15/2016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767290EE-8247-424E-B500-EB577B021412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5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8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9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0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3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4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5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6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8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9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30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09600" y="1981200"/>
            <a:ext cx="7772400" cy="2971800"/>
          </a:xfrm>
        </p:spPr>
        <p:txBody>
          <a:bodyPr>
            <a:normAutofit/>
          </a:bodyPr>
          <a:lstStyle/>
          <a:p>
            <a:pPr algn="ctr"/>
            <a:r>
              <a:rPr lang="sr-Cyrl-RS" sz="2600" dirty="0" smtClean="0">
                <a:solidFill>
                  <a:schemeClr val="tx1"/>
                </a:solidFill>
              </a:rPr>
              <a:t>ЕКСТЕРНО ВРЕДНОВАЊЕ УЧЕНИЧКИХ ПОСТИГНУЋА </a:t>
            </a:r>
            <a:r>
              <a:rPr lang="sr-Cyrl-RS" sz="2600" smtClean="0">
                <a:solidFill>
                  <a:schemeClr val="tx1"/>
                </a:solidFill>
              </a:rPr>
              <a:t>УЧЕНИКА ПРВОГ РАЗРЕДА </a:t>
            </a:r>
            <a:r>
              <a:rPr lang="sr-Cyrl-RS" sz="2600" dirty="0" smtClean="0">
                <a:solidFill>
                  <a:schemeClr val="tx1"/>
                </a:solidFill>
              </a:rPr>
              <a:t>ГИМНАЗИЈЕ ИЗ НАСТАВНОГ ПРЕДМЕТА </a:t>
            </a:r>
          </a:p>
          <a:p>
            <a:pPr algn="ctr"/>
            <a:r>
              <a:rPr lang="sr-Cyrl-RS" sz="2600" b="1" smtClean="0">
                <a:solidFill>
                  <a:schemeClr val="tx1"/>
                </a:solidFill>
              </a:rPr>
              <a:t>ФИЗИКА</a:t>
            </a:r>
            <a:endParaRPr lang="sr-Cyrl-RS" sz="2600" smtClean="0">
              <a:solidFill>
                <a:schemeClr val="tx1"/>
              </a:solidFill>
            </a:endParaRPr>
          </a:p>
          <a:p>
            <a:pPr algn="ctr"/>
            <a:endParaRPr lang="sr-Cyrl-RS" sz="2600" smtClean="0">
              <a:solidFill>
                <a:schemeClr val="tx1"/>
              </a:solidFill>
            </a:endParaRPr>
          </a:p>
          <a:p>
            <a:pPr algn="l"/>
            <a:endParaRPr lang="sr-Cyrl-RS" sz="2600" i="1" smtClean="0">
              <a:solidFill>
                <a:schemeClr val="tx1"/>
              </a:solidFill>
            </a:endParaRPr>
          </a:p>
          <a:p>
            <a:pPr algn="l"/>
            <a:endParaRPr lang="sr-Cyrl-RS" sz="2600" i="1" smtClean="0">
              <a:solidFill>
                <a:schemeClr val="tx1"/>
              </a:solidFill>
            </a:endParaRPr>
          </a:p>
          <a:p>
            <a:pPr algn="l"/>
            <a:endParaRPr lang="sr-Cyrl-RS" sz="2600" i="1" smtClean="0">
              <a:solidFill>
                <a:schemeClr val="tx1"/>
              </a:solidFill>
            </a:endParaRPr>
          </a:p>
          <a:p>
            <a:pPr algn="ctr"/>
            <a:endParaRPr lang="sr-Cyrl-RS" sz="2000" dirty="0" smtClean="0"/>
          </a:p>
          <a:p>
            <a:pPr algn="ctr"/>
            <a:endParaRPr lang="en-US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87362"/>
          </a:xfrm>
        </p:spPr>
        <p:txBody>
          <a:bodyPr>
            <a:normAutofit/>
          </a:bodyPr>
          <a:lstStyle/>
          <a:p>
            <a:r>
              <a:rPr lang="sr-Cyrl-RS" sz="1800" dirty="0" smtClean="0"/>
              <a:t>ЗБИРНИ РЕЗУЛТАТИ ЕКСТЕРНЕ ПРОВЈЕРЕ ПОСТИГНУЋА ПО ШКОЛАМА</a:t>
            </a:r>
            <a:endParaRPr lang="en-US" sz="1800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505138208"/>
              </p:ext>
            </p:extLst>
          </p:nvPr>
        </p:nvGraphicFramePr>
        <p:xfrm>
          <a:off x="609600" y="762000"/>
          <a:ext cx="8077200" cy="577268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15440"/>
                <a:gridCol w="1615440"/>
                <a:gridCol w="1615440"/>
                <a:gridCol w="1615440"/>
                <a:gridCol w="1615440"/>
              </a:tblGrid>
              <a:tr h="121920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sr-Cyrl-CS" sz="1800" dirty="0">
                        <a:solidFill>
                          <a:schemeClr val="tx1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Cyrl-CS" sz="1800" dirty="0">
                          <a:solidFill>
                            <a:schemeClr val="tx1"/>
                          </a:solidFill>
                          <a:latin typeface="+mj-lt"/>
                          <a:ea typeface="Calibri"/>
                          <a:cs typeface="Times New Roman"/>
                        </a:rPr>
                        <a:t>Назив школе</a:t>
                      </a:r>
                      <a:endParaRPr lang="en-US" sz="1800" dirty="0">
                        <a:solidFill>
                          <a:schemeClr val="tx1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sr-Cyrl-CS" sz="1800" dirty="0">
                        <a:solidFill>
                          <a:schemeClr val="tx1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Cyrl-CS" sz="1800" dirty="0">
                          <a:solidFill>
                            <a:schemeClr val="tx1"/>
                          </a:solidFill>
                          <a:latin typeface="+mj-lt"/>
                          <a:ea typeface="Calibri"/>
                          <a:cs typeface="Times New Roman"/>
                        </a:rPr>
                        <a:t>Мјесто</a:t>
                      </a:r>
                      <a:endParaRPr lang="en-US" sz="1800" dirty="0">
                        <a:solidFill>
                          <a:schemeClr val="tx1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Cyrl-CS" sz="1800" dirty="0">
                          <a:solidFill>
                            <a:schemeClr val="tx1"/>
                          </a:solidFill>
                          <a:latin typeface="+mj-lt"/>
                          <a:ea typeface="Calibri"/>
                          <a:cs typeface="Times New Roman"/>
                        </a:rPr>
                        <a:t>Број ученика који </a:t>
                      </a:r>
                      <a:r>
                        <a:rPr lang="sr-Cyrl-CS" sz="1800" dirty="0" smtClean="0">
                          <a:solidFill>
                            <a:schemeClr val="tx1"/>
                          </a:solidFill>
                          <a:latin typeface="+mj-lt"/>
                          <a:ea typeface="Calibri"/>
                          <a:cs typeface="Times New Roman"/>
                        </a:rPr>
                        <a:t>су</a:t>
                      </a:r>
                      <a:r>
                        <a:rPr lang="sr-Cyrl-CS" sz="1800" baseline="0" dirty="0" smtClean="0">
                          <a:solidFill>
                            <a:schemeClr val="tx1"/>
                          </a:solidFill>
                          <a:latin typeface="+mj-lt"/>
                          <a:ea typeface="Calibri"/>
                          <a:cs typeface="Times New Roman"/>
                        </a:rPr>
                        <a:t> радили</a:t>
                      </a:r>
                      <a:endParaRPr lang="en-US" sz="1800" dirty="0">
                        <a:solidFill>
                          <a:schemeClr val="tx1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Cyrl-CS" sz="1800" dirty="0">
                          <a:solidFill>
                            <a:schemeClr val="tx1"/>
                          </a:solidFill>
                          <a:latin typeface="+mj-lt"/>
                          <a:ea typeface="Calibri"/>
                          <a:cs typeface="Times New Roman"/>
                        </a:rPr>
                        <a:t>Проценат реализације</a:t>
                      </a:r>
                      <a:endParaRPr lang="en-US" sz="1800" dirty="0">
                        <a:solidFill>
                          <a:schemeClr val="tx1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Cyrl-CS" sz="1800" dirty="0">
                          <a:solidFill>
                            <a:schemeClr val="tx1"/>
                          </a:solidFill>
                          <a:latin typeface="+mj-lt"/>
                          <a:ea typeface="Calibri"/>
                          <a:cs typeface="Times New Roman"/>
                        </a:rPr>
                        <a:t>Средња </a:t>
                      </a:r>
                      <a:r>
                        <a:rPr lang="sr-Cyrl-CS" sz="1800" dirty="0" smtClean="0">
                          <a:solidFill>
                            <a:schemeClr val="tx1"/>
                          </a:solidFill>
                          <a:latin typeface="+mj-lt"/>
                          <a:ea typeface="Calibri"/>
                          <a:cs typeface="Times New Roman"/>
                        </a:rPr>
                        <a:t>оцјена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Cyrl-CS" sz="1800" dirty="0" smtClean="0">
                          <a:solidFill>
                            <a:schemeClr val="tx1"/>
                          </a:solidFill>
                          <a:latin typeface="+mj-lt"/>
                          <a:ea typeface="Calibri"/>
                          <a:cs typeface="Times New Roman"/>
                        </a:rPr>
                        <a:t>на</a:t>
                      </a:r>
                      <a:r>
                        <a:rPr lang="sr-Cyrl-CS" sz="1800" baseline="0" dirty="0" smtClean="0">
                          <a:solidFill>
                            <a:schemeClr val="tx1"/>
                          </a:solidFill>
                          <a:latin typeface="+mj-lt"/>
                          <a:ea typeface="Calibri"/>
                          <a:cs typeface="Times New Roman"/>
                        </a:rPr>
                        <a:t> полугодишту</a:t>
                      </a:r>
                      <a:r>
                        <a:rPr lang="sr-Cyrl-CS" sz="1800" dirty="0" smtClean="0">
                          <a:solidFill>
                            <a:schemeClr val="tx1"/>
                          </a:solidFill>
                          <a:latin typeface="+mj-lt"/>
                          <a:ea typeface="Calibri"/>
                          <a:cs typeface="Times New Roman"/>
                        </a:rPr>
                        <a:t> </a:t>
                      </a:r>
                      <a:endParaRPr lang="en-US" sz="1800" dirty="0">
                        <a:solidFill>
                          <a:schemeClr val="tx1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38886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 err="1">
                          <a:latin typeface="+mj-lt"/>
                          <a:ea typeface="Calibri"/>
                          <a:cs typeface="Times New Roman"/>
                        </a:rPr>
                        <a:t>Гимназија</a:t>
                      </a:r>
                      <a:endParaRPr lang="en-US" sz="1800" dirty="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Cyrl-CS" sz="1800" dirty="0">
                          <a:latin typeface="+mj-lt"/>
                          <a:ea typeface="Calibri"/>
                          <a:cs typeface="Times New Roman"/>
                        </a:rPr>
                        <a:t>Мркоњић Град</a:t>
                      </a:r>
                      <a:endParaRPr lang="en-US" sz="1800" dirty="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Cyrl-CS" sz="1800" dirty="0" smtClean="0">
                          <a:latin typeface="+mj-lt"/>
                          <a:ea typeface="Calibri"/>
                          <a:cs typeface="Times New Roman"/>
                        </a:rPr>
                        <a:t>67</a:t>
                      </a:r>
                      <a:endParaRPr lang="en-US" sz="1800" dirty="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Cyrl-CS" sz="1800" dirty="0" smtClean="0">
                          <a:latin typeface="+mj-lt"/>
                          <a:ea typeface="Calibri"/>
                          <a:cs typeface="Times New Roman"/>
                        </a:rPr>
                        <a:t>38%</a:t>
                      </a:r>
                      <a:endParaRPr lang="en-US" sz="1800" dirty="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Cyrl-CS" sz="1800" dirty="0" smtClean="0">
                          <a:latin typeface="+mj-lt"/>
                          <a:ea typeface="Calibri"/>
                          <a:cs typeface="Times New Roman"/>
                        </a:rPr>
                        <a:t>2,87</a:t>
                      </a:r>
                      <a:endParaRPr lang="en-US" sz="1800" dirty="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44719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 err="1">
                          <a:latin typeface="+mj-lt"/>
                          <a:ea typeface="Calibri"/>
                          <a:cs typeface="Times New Roman"/>
                        </a:rPr>
                        <a:t>Гимназија</a:t>
                      </a:r>
                      <a:r>
                        <a:rPr lang="en-US" sz="1800" dirty="0">
                          <a:latin typeface="+mj-lt"/>
                          <a:ea typeface="Calibri"/>
                          <a:cs typeface="Times New Roman"/>
                        </a:rPr>
                        <a:t> 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Cyrl-CS" sz="1800" dirty="0">
                          <a:latin typeface="+mj-lt"/>
                          <a:ea typeface="Calibri"/>
                          <a:cs typeface="Times New Roman"/>
                        </a:rPr>
                        <a:t>Приједор</a:t>
                      </a:r>
                      <a:endParaRPr lang="en-US" sz="1800" dirty="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Cyrl-CS" sz="1800" dirty="0" smtClean="0">
                          <a:latin typeface="+mj-lt"/>
                          <a:ea typeface="Calibri"/>
                          <a:cs typeface="Times New Roman"/>
                        </a:rPr>
                        <a:t>59</a:t>
                      </a:r>
                      <a:endParaRPr lang="en-US" sz="1800" dirty="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Cyrl-CS" sz="1800" dirty="0" smtClean="0">
                          <a:latin typeface="+mj-lt"/>
                          <a:ea typeface="Calibri"/>
                          <a:cs typeface="Times New Roman"/>
                        </a:rPr>
                        <a:t>26%</a:t>
                      </a:r>
                      <a:endParaRPr lang="en-US" sz="1800" dirty="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Cyrl-CS" sz="1800" dirty="0" smtClean="0">
                          <a:latin typeface="+mj-lt"/>
                          <a:ea typeface="Calibri"/>
                          <a:cs typeface="Times New Roman"/>
                        </a:rPr>
                        <a:t>3,41</a:t>
                      </a:r>
                      <a:endParaRPr lang="en-US" sz="1800" dirty="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8886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 err="1">
                          <a:latin typeface="+mj-lt"/>
                          <a:ea typeface="Calibri"/>
                          <a:cs typeface="Times New Roman"/>
                        </a:rPr>
                        <a:t>Гимназија</a:t>
                      </a:r>
                      <a:endParaRPr lang="en-US" sz="1800" dirty="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Cyrl-CS" sz="1800" dirty="0">
                          <a:latin typeface="+mj-lt"/>
                          <a:ea typeface="Calibri"/>
                          <a:cs typeface="Times New Roman"/>
                        </a:rPr>
                        <a:t>Градишка</a:t>
                      </a:r>
                      <a:endParaRPr lang="en-US" sz="1800" dirty="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Cyrl-CS" sz="1800" dirty="0" smtClean="0">
                          <a:latin typeface="+mj-lt"/>
                          <a:ea typeface="Calibri"/>
                          <a:cs typeface="Times New Roman"/>
                        </a:rPr>
                        <a:t>77</a:t>
                      </a:r>
                      <a:endParaRPr lang="en-US" sz="1800" dirty="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Cyrl-BA" sz="1800" dirty="0" smtClean="0">
                          <a:latin typeface="+mj-lt"/>
                          <a:ea typeface="Calibri"/>
                          <a:cs typeface="Times New Roman"/>
                        </a:rPr>
                        <a:t>31</a:t>
                      </a:r>
                      <a:r>
                        <a:rPr lang="en-US" sz="1800" dirty="0" smtClean="0">
                          <a:latin typeface="+mj-lt"/>
                          <a:ea typeface="Calibri"/>
                          <a:cs typeface="Times New Roman"/>
                        </a:rPr>
                        <a:t>%</a:t>
                      </a:r>
                      <a:endParaRPr lang="en-US" sz="1800" dirty="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Cyrl-BA" sz="1800" dirty="0" smtClean="0">
                          <a:latin typeface="+mj-lt"/>
                          <a:ea typeface="Calibri"/>
                          <a:cs typeface="Times New Roman"/>
                        </a:rPr>
                        <a:t>2,73</a:t>
                      </a:r>
                      <a:endParaRPr lang="en-US" sz="1800" dirty="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44719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 err="1">
                          <a:latin typeface="+mj-lt"/>
                          <a:ea typeface="Calibri"/>
                          <a:cs typeface="Times New Roman"/>
                        </a:rPr>
                        <a:t>Гимназија</a:t>
                      </a:r>
                      <a:r>
                        <a:rPr lang="en-US" sz="1800" dirty="0">
                          <a:latin typeface="+mj-lt"/>
                          <a:ea typeface="Calibri"/>
                          <a:cs typeface="Times New Roman"/>
                        </a:rPr>
                        <a:t> 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Cyrl-CS" sz="1800" dirty="0">
                          <a:latin typeface="+mj-lt"/>
                          <a:ea typeface="Calibri"/>
                          <a:cs typeface="Times New Roman"/>
                        </a:rPr>
                        <a:t>Бијељина</a:t>
                      </a:r>
                      <a:endParaRPr lang="en-US" sz="1800" dirty="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Cyrl-CS" sz="1800" dirty="0" smtClean="0">
                          <a:latin typeface="+mj-lt"/>
                          <a:ea typeface="Calibri"/>
                          <a:cs typeface="Times New Roman"/>
                        </a:rPr>
                        <a:t>135</a:t>
                      </a:r>
                      <a:endParaRPr lang="en-US" sz="1800" dirty="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Cyrl-CS" sz="1800" dirty="0" smtClean="0">
                          <a:latin typeface="+mj-lt"/>
                          <a:ea typeface="Calibri"/>
                          <a:cs typeface="Times New Roman"/>
                        </a:rPr>
                        <a:t>25%</a:t>
                      </a:r>
                      <a:endParaRPr lang="en-US" sz="1800" dirty="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Cyrl-CS" sz="1800" dirty="0" smtClean="0">
                          <a:latin typeface="+mj-lt"/>
                          <a:ea typeface="Calibri"/>
                          <a:cs typeface="Times New Roman"/>
                        </a:rPr>
                        <a:t>2,74</a:t>
                      </a:r>
                      <a:endParaRPr lang="en-US" sz="1800" dirty="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8886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 err="1">
                          <a:latin typeface="+mj-lt"/>
                          <a:ea typeface="Calibri"/>
                          <a:cs typeface="Times New Roman"/>
                        </a:rPr>
                        <a:t>Гимназија</a:t>
                      </a:r>
                      <a:endParaRPr lang="en-US" sz="1800" dirty="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Cyrl-CS" sz="1800" dirty="0">
                          <a:latin typeface="+mj-lt"/>
                          <a:ea typeface="Calibri"/>
                          <a:cs typeface="Times New Roman"/>
                        </a:rPr>
                        <a:t>Калиновик</a:t>
                      </a:r>
                      <a:endParaRPr lang="en-US" sz="1800" dirty="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Cyrl-CS" sz="1800" dirty="0" smtClean="0">
                          <a:latin typeface="+mj-lt"/>
                          <a:ea typeface="Calibri"/>
                          <a:cs typeface="Times New Roman"/>
                        </a:rPr>
                        <a:t>8</a:t>
                      </a:r>
                      <a:endParaRPr lang="en-US" sz="1800" dirty="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Cyrl-CS" sz="1800" dirty="0" smtClean="0">
                          <a:latin typeface="+mj-lt"/>
                          <a:ea typeface="Calibri"/>
                          <a:cs typeface="Times New Roman"/>
                        </a:rPr>
                        <a:t>24%</a:t>
                      </a:r>
                      <a:endParaRPr lang="en-US" sz="1800" dirty="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Cyrl-CS" sz="1800" dirty="0" smtClean="0">
                          <a:latin typeface="+mj-lt"/>
                          <a:ea typeface="Calibri"/>
                          <a:cs typeface="Times New Roman"/>
                        </a:rPr>
                        <a:t>4,88</a:t>
                      </a:r>
                      <a:endParaRPr lang="en-US" sz="1800" dirty="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44719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 err="1">
                          <a:latin typeface="+mj-lt"/>
                          <a:ea typeface="Calibri"/>
                          <a:cs typeface="Times New Roman"/>
                        </a:rPr>
                        <a:t>Гимназија</a:t>
                      </a:r>
                      <a:r>
                        <a:rPr lang="en-US" sz="1800" dirty="0">
                          <a:latin typeface="+mj-lt"/>
                          <a:ea typeface="Calibri"/>
                          <a:cs typeface="Times New Roman"/>
                        </a:rPr>
                        <a:t> 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Cyrl-CS" sz="1800" dirty="0">
                          <a:latin typeface="+mj-lt"/>
                          <a:ea typeface="Calibri"/>
                          <a:cs typeface="Times New Roman"/>
                        </a:rPr>
                        <a:t>Требиње</a:t>
                      </a:r>
                      <a:endParaRPr lang="en-US" sz="1800" dirty="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Cyrl-CS" sz="1800" dirty="0" smtClean="0">
                          <a:latin typeface="+mj-lt"/>
                          <a:ea typeface="Calibri"/>
                          <a:cs typeface="Times New Roman"/>
                        </a:rPr>
                        <a:t>87</a:t>
                      </a:r>
                      <a:endParaRPr lang="en-US" sz="1800" dirty="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Cyrl-CS" sz="1800" dirty="0" smtClean="0">
                          <a:latin typeface="+mj-lt"/>
                          <a:ea typeface="Calibri"/>
                          <a:cs typeface="Times New Roman"/>
                        </a:rPr>
                        <a:t>23%</a:t>
                      </a:r>
                      <a:endParaRPr lang="en-US" sz="1800" dirty="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Cyrl-CS" sz="1800" dirty="0" smtClean="0">
                          <a:latin typeface="+mj-lt"/>
                          <a:ea typeface="Calibri"/>
                          <a:cs typeface="Times New Roman"/>
                        </a:rPr>
                        <a:t>3,30</a:t>
                      </a:r>
                      <a:endParaRPr lang="en-US" sz="1800" dirty="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8886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latin typeface="+mj-lt"/>
                          <a:ea typeface="Calibri"/>
                          <a:cs typeface="Times New Roman"/>
                        </a:rPr>
                        <a:t>Гимназија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Cyrl-CS" sz="1800" dirty="0">
                          <a:latin typeface="+mj-lt"/>
                          <a:ea typeface="Calibri"/>
                          <a:cs typeface="Times New Roman"/>
                        </a:rPr>
                        <a:t>Прњавор</a:t>
                      </a:r>
                      <a:endParaRPr lang="en-US" sz="1800" dirty="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Cyrl-CS" sz="1800" dirty="0" smtClean="0">
                          <a:latin typeface="+mj-lt"/>
                          <a:ea typeface="Calibri"/>
                          <a:cs typeface="Times New Roman"/>
                        </a:rPr>
                        <a:t>40</a:t>
                      </a:r>
                      <a:endParaRPr lang="en-US" sz="1800" dirty="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Cyrl-CS" sz="1800" dirty="0" smtClean="0">
                          <a:latin typeface="+mj-lt"/>
                          <a:ea typeface="Calibri"/>
                          <a:cs typeface="Times New Roman"/>
                        </a:rPr>
                        <a:t>22%</a:t>
                      </a:r>
                      <a:endParaRPr lang="en-US" sz="1800" dirty="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Cyrl-CS" sz="1800" dirty="0" smtClean="0">
                          <a:latin typeface="+mj-lt"/>
                          <a:ea typeface="Calibri"/>
                          <a:cs typeface="Times New Roman"/>
                        </a:rPr>
                        <a:t>3,60</a:t>
                      </a:r>
                      <a:endParaRPr lang="en-US" sz="1800" dirty="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8886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latin typeface="+mj-lt"/>
                          <a:ea typeface="Calibri"/>
                          <a:cs typeface="Times New Roman"/>
                        </a:rPr>
                        <a:t>Гимназија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Cyrl-CS" sz="1800" dirty="0">
                          <a:latin typeface="+mj-lt"/>
                          <a:ea typeface="Calibri"/>
                          <a:cs typeface="Times New Roman"/>
                        </a:rPr>
                        <a:t>Нови Град</a:t>
                      </a:r>
                      <a:endParaRPr lang="en-US" sz="1800" dirty="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Cyrl-CS" sz="1800" dirty="0" smtClean="0">
                          <a:latin typeface="+mj-lt"/>
                          <a:ea typeface="Calibri"/>
                          <a:cs typeface="Times New Roman"/>
                        </a:rPr>
                        <a:t>34</a:t>
                      </a:r>
                      <a:endParaRPr lang="en-US" sz="1800" dirty="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Cyrl-CS" sz="1800" dirty="0" smtClean="0">
                          <a:latin typeface="+mj-lt"/>
                          <a:ea typeface="Calibri"/>
                          <a:cs typeface="Times New Roman"/>
                        </a:rPr>
                        <a:t>20%</a:t>
                      </a:r>
                      <a:endParaRPr lang="en-US" sz="1800" dirty="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Cyrl-CS" sz="1800" dirty="0" smtClean="0">
                          <a:latin typeface="+mj-lt"/>
                          <a:ea typeface="Calibri"/>
                          <a:cs typeface="Times New Roman"/>
                        </a:rPr>
                        <a:t>2,82</a:t>
                      </a:r>
                      <a:endParaRPr lang="en-US" sz="1800" dirty="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8886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latin typeface="+mj-lt"/>
                          <a:ea typeface="Calibri"/>
                          <a:cs typeface="Times New Roman"/>
                        </a:rPr>
                        <a:t>Гимназија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Cyrl-CS" sz="1800">
                          <a:latin typeface="+mj-lt"/>
                          <a:ea typeface="Calibri"/>
                          <a:cs typeface="Times New Roman"/>
                        </a:rPr>
                        <a:t>Бања Лука</a:t>
                      </a:r>
                      <a:endParaRPr lang="en-US" sz="180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Cyrl-CS" sz="1800" dirty="0" smtClean="0">
                          <a:latin typeface="+mj-lt"/>
                          <a:ea typeface="Calibri"/>
                          <a:cs typeface="Times New Roman"/>
                        </a:rPr>
                        <a:t>143</a:t>
                      </a:r>
                      <a:endParaRPr lang="en-US" sz="1800" dirty="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Cyrl-CS" sz="1800" dirty="0" smtClean="0">
                          <a:latin typeface="+mj-lt"/>
                          <a:ea typeface="Calibri"/>
                          <a:cs typeface="Times New Roman"/>
                        </a:rPr>
                        <a:t>38%</a:t>
                      </a:r>
                      <a:endParaRPr lang="en-US" sz="1800" dirty="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Cyrl-CS" sz="1800" dirty="0" smtClean="0">
                          <a:latin typeface="+mj-lt"/>
                          <a:ea typeface="Calibri"/>
                          <a:cs typeface="Times New Roman"/>
                        </a:rPr>
                        <a:t>3,81</a:t>
                      </a:r>
                      <a:endParaRPr lang="en-US" sz="1800" dirty="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44719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 err="1">
                          <a:latin typeface="+mj-lt"/>
                          <a:ea typeface="Calibri"/>
                          <a:cs typeface="Times New Roman"/>
                        </a:rPr>
                        <a:t>Гимназија</a:t>
                      </a:r>
                      <a:r>
                        <a:rPr lang="en-US" sz="1800" dirty="0">
                          <a:latin typeface="+mj-lt"/>
                          <a:ea typeface="Calibri"/>
                          <a:cs typeface="Times New Roman"/>
                        </a:rPr>
                        <a:t> 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Cyrl-CS" sz="1800">
                          <a:latin typeface="+mj-lt"/>
                          <a:ea typeface="Calibri"/>
                          <a:cs typeface="Times New Roman"/>
                        </a:rPr>
                        <a:t>Добој</a:t>
                      </a:r>
                      <a:endParaRPr lang="en-US" sz="180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Cyrl-CS" sz="1800" dirty="0" smtClean="0">
                          <a:latin typeface="+mj-lt"/>
                          <a:ea typeface="Calibri"/>
                          <a:cs typeface="Times New Roman"/>
                        </a:rPr>
                        <a:t>87</a:t>
                      </a:r>
                      <a:endParaRPr lang="en-US" sz="1800" dirty="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Cyrl-CS" sz="1800" dirty="0" smtClean="0">
                          <a:latin typeface="+mj-lt"/>
                          <a:ea typeface="Calibri"/>
                          <a:cs typeface="Times New Roman"/>
                        </a:rPr>
                        <a:t>21%</a:t>
                      </a:r>
                      <a:endParaRPr lang="en-US" sz="1800" dirty="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Cyrl-CS" sz="1800" dirty="0" smtClean="0">
                          <a:latin typeface="+mj-lt"/>
                          <a:ea typeface="Calibri"/>
                          <a:cs typeface="Times New Roman"/>
                        </a:rPr>
                        <a:t>3,60</a:t>
                      </a:r>
                      <a:endParaRPr lang="en-US" sz="1800" dirty="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8886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latin typeface="+mj-lt"/>
                          <a:ea typeface="Calibri"/>
                          <a:cs typeface="Times New Roman"/>
                        </a:rPr>
                        <a:t>У К У П Н О 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Cyrl-CS" sz="1800">
                          <a:latin typeface="+mj-lt"/>
                          <a:ea typeface="Calibri"/>
                          <a:cs typeface="Times New Roman"/>
                        </a:rPr>
                        <a:t>10</a:t>
                      </a:r>
                      <a:endParaRPr lang="en-US" sz="180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Cyrl-CS" sz="1800" dirty="0" smtClean="0">
                          <a:latin typeface="+mj-lt"/>
                          <a:ea typeface="Calibri"/>
                          <a:cs typeface="Times New Roman"/>
                        </a:rPr>
                        <a:t>737</a:t>
                      </a:r>
                      <a:endParaRPr lang="en-US" sz="1800" dirty="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Cyrl-CS" sz="1800" dirty="0" smtClean="0">
                          <a:latin typeface="+mj-lt"/>
                          <a:ea typeface="Calibri"/>
                          <a:cs typeface="Times New Roman"/>
                        </a:rPr>
                        <a:t>28%</a:t>
                      </a:r>
                      <a:endParaRPr lang="en-US" sz="1800" dirty="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Cyrl-CS" sz="1800" dirty="0" smtClean="0">
                          <a:latin typeface="+mj-lt"/>
                          <a:ea typeface="Calibri"/>
                          <a:cs typeface="Times New Roman"/>
                        </a:rPr>
                        <a:t>3,25</a:t>
                      </a:r>
                      <a:endParaRPr lang="en-US" sz="1800" dirty="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09600" y="152400"/>
            <a:ext cx="8001000" cy="70942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Cyrl-BA" sz="2300" smtClean="0"/>
              <a:t>У Табели 2 (наредни слајд) су приказани резултати екстерног вредновања за свих 10 школа. У колони „Питање“ дат је редни број питања и у загради тачан одговор на питање. За свако питање је дат проценат ријешености у свакој школи. У колони “укупно” је проценат ријшености сваког задатка на нивоу узорка (све школе). У реду „Просјек теста“ је дата просјечна ријешеност теста на нивоу сваке школе.  У реду „Рачунски“ дат је просјек ријешености групе задатака 9, 11, 12, 18, 20, 21 и 22. У овим задацима да би се правилно одабрао одговор потребно је претходно рачунање. Ред „Графици“ даје просјечну ријешеност групе задатака коју чине задаци број 5, 7, 12, 13, 18, 19 и 26. За њихово рјешавање је потребно познавање графика и очитавање података које садрже. Ред „Кинемат.“ садржи податке о просјечној ријешености групе задатака коју чине задаци број 1, 2, 3, 4, 5, 8, 9, 12, 18, 23, 24 и 25. Ови задаци се односе на тематску цјелину кинематика. Задаци 5, 9, 12 и 18 припадају у више од једне од наведених категорија. Задаци 12 и 18 припадају у све три категорије.</a:t>
            </a:r>
            <a:endParaRPr lang="en-US" sz="2300" smtClean="0"/>
          </a:p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1524002" y="152404"/>
          <a:ext cx="6248398" cy="6682403"/>
        </p:xfrm>
        <a:graphic>
          <a:graphicData uri="http://schemas.openxmlformats.org/drawingml/2006/table">
            <a:tbl>
              <a:tblPr/>
              <a:tblGrid>
                <a:gridCol w="516975"/>
                <a:gridCol w="516975"/>
                <a:gridCol w="516975"/>
                <a:gridCol w="516975"/>
                <a:gridCol w="516975"/>
                <a:gridCol w="516975"/>
                <a:gridCol w="516975"/>
                <a:gridCol w="516975"/>
                <a:gridCol w="516975"/>
                <a:gridCol w="516975"/>
                <a:gridCol w="516975"/>
                <a:gridCol w="561673"/>
              </a:tblGrid>
              <a:tr h="609596">
                <a:tc>
                  <a:txBody>
                    <a:bodyPr/>
                    <a:lstStyle/>
                    <a:p>
                      <a:pPr algn="just" fontAlgn="t"/>
                      <a:r>
                        <a:rPr lang="sr-Cyrl-BA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Питање</a:t>
                      </a:r>
                    </a:p>
                  </a:txBody>
                  <a:tcPr marL="4417" marR="4417" marT="441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sr-Cyrl-BA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Бања Лука</a:t>
                      </a:r>
                    </a:p>
                    <a:p>
                      <a:pPr algn="just" fontAlgn="t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(%)</a:t>
                      </a:r>
                    </a:p>
                    <a:p>
                      <a:pPr algn="l" fontAlgn="t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417" marR="4417" marT="441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sr-Cyrl-BA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Бијељ-</a:t>
                      </a:r>
                    </a:p>
                    <a:p>
                      <a:pPr algn="just" fontAlgn="t"/>
                      <a:r>
                        <a:rPr lang="sr-Cyrl-BA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ина</a:t>
                      </a:r>
                    </a:p>
                    <a:p>
                      <a:pPr algn="just" fontAlgn="t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(%)</a:t>
                      </a:r>
                    </a:p>
                  </a:txBody>
                  <a:tcPr marL="4417" marR="4417" marT="441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sr-Cyrl-BA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Добој</a:t>
                      </a:r>
                    </a:p>
                    <a:p>
                      <a:pPr algn="just" fontAlgn="t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(%)</a:t>
                      </a:r>
                    </a:p>
                    <a:p>
                      <a:pPr algn="l" fontAlgn="t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417" marR="4417" marT="441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sr-Cyrl-BA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Гради-</a:t>
                      </a:r>
                    </a:p>
                    <a:p>
                      <a:pPr algn="just" fontAlgn="t"/>
                      <a:r>
                        <a:rPr lang="sr-Cyrl-BA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шка</a:t>
                      </a:r>
                    </a:p>
                    <a:p>
                      <a:pPr algn="just" fontAlgn="t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(%)</a:t>
                      </a:r>
                    </a:p>
                  </a:txBody>
                  <a:tcPr marL="4417" marR="4417" marT="441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sr-Cyrl-BA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Калин-</a:t>
                      </a:r>
                    </a:p>
                    <a:p>
                      <a:pPr algn="just" fontAlgn="t"/>
                      <a:r>
                        <a:rPr lang="sr-Cyrl-BA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овик</a:t>
                      </a:r>
                    </a:p>
                    <a:p>
                      <a:pPr algn="just" fontAlgn="t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(%)</a:t>
                      </a:r>
                    </a:p>
                  </a:txBody>
                  <a:tcPr marL="4417" marR="4417" marT="441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sr-Cyrl-BA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Мркоњић</a:t>
                      </a:r>
                    </a:p>
                    <a:p>
                      <a:pPr algn="just" fontAlgn="t"/>
                      <a:r>
                        <a:rPr lang="sr-Cyrl-BA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Град</a:t>
                      </a:r>
                    </a:p>
                    <a:p>
                      <a:pPr algn="just" fontAlgn="t"/>
                      <a:endParaRPr lang="en-US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417" marR="4417" marT="441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sr-Cyrl-BA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Нови</a:t>
                      </a:r>
                    </a:p>
                    <a:p>
                      <a:pPr algn="just" fontAlgn="t"/>
                      <a:r>
                        <a:rPr lang="sr-Cyrl-BA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Град</a:t>
                      </a:r>
                    </a:p>
                    <a:p>
                      <a:pPr algn="just" fontAlgn="t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(%)</a:t>
                      </a:r>
                    </a:p>
                  </a:txBody>
                  <a:tcPr marL="4417" marR="4417" marT="441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sr-Cyrl-BA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Приј-</a:t>
                      </a:r>
                    </a:p>
                    <a:p>
                      <a:pPr algn="just" fontAlgn="t"/>
                      <a:r>
                        <a:rPr lang="sr-Cyrl-BA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едор</a:t>
                      </a:r>
                    </a:p>
                    <a:p>
                      <a:pPr algn="just" fontAlgn="t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(%)</a:t>
                      </a:r>
                    </a:p>
                  </a:txBody>
                  <a:tcPr marL="4417" marR="4417" marT="441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sr-Cyrl-BA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Прња-</a:t>
                      </a:r>
                    </a:p>
                    <a:p>
                      <a:pPr algn="just" fontAlgn="t"/>
                      <a:r>
                        <a:rPr lang="sr-Cyrl-BA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вор</a:t>
                      </a:r>
                    </a:p>
                    <a:p>
                      <a:pPr algn="just" fontAlgn="t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(%)</a:t>
                      </a:r>
                    </a:p>
                  </a:txBody>
                  <a:tcPr marL="4417" marR="4417" marT="441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sr-Cyrl-BA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Требиње</a:t>
                      </a:r>
                    </a:p>
                    <a:p>
                      <a:pPr algn="just" fontAlgn="t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(%)</a:t>
                      </a:r>
                    </a:p>
                    <a:p>
                      <a:pPr algn="l" fontAlgn="t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417" marR="4417" marT="441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r-Cyrl-BA" sz="1100" b="0" i="0" u="none" strike="noStrike" smtClean="0">
                          <a:solidFill>
                            <a:srgbClr val="000000"/>
                          </a:solidFill>
                          <a:latin typeface="Calibri"/>
                        </a:rPr>
                        <a:t>Укупно</a:t>
                      </a:r>
                      <a:endParaRPr lang="sr-Cyrl-BA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417" marR="4417" marT="441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8076">
                <a:tc>
                  <a:txBody>
                    <a:bodyPr/>
                    <a:lstStyle/>
                    <a:p>
                      <a:pPr algn="just" fontAlgn="t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 (B)</a:t>
                      </a:r>
                    </a:p>
                  </a:txBody>
                  <a:tcPr marL="4417" marR="4417" marT="441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47</a:t>
                      </a:r>
                    </a:p>
                  </a:txBody>
                  <a:tcPr marL="4417" marR="4417" marT="441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39</a:t>
                      </a:r>
                    </a:p>
                  </a:txBody>
                  <a:tcPr marL="4417" marR="4417" marT="441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29</a:t>
                      </a:r>
                    </a:p>
                  </a:txBody>
                  <a:tcPr marL="4417" marR="4417" marT="441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40</a:t>
                      </a:r>
                    </a:p>
                  </a:txBody>
                  <a:tcPr marL="4417" marR="4417" marT="441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25</a:t>
                      </a:r>
                    </a:p>
                  </a:txBody>
                  <a:tcPr marL="4417" marR="4417" marT="441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31</a:t>
                      </a:r>
                    </a:p>
                  </a:txBody>
                  <a:tcPr marL="4417" marR="4417" marT="441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18</a:t>
                      </a:r>
                    </a:p>
                  </a:txBody>
                  <a:tcPr marL="4417" marR="4417" marT="441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49</a:t>
                      </a:r>
                    </a:p>
                  </a:txBody>
                  <a:tcPr marL="4417" marR="4417" marT="441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25</a:t>
                      </a:r>
                    </a:p>
                  </a:txBody>
                  <a:tcPr marL="4417" marR="4417" marT="441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39</a:t>
                      </a:r>
                    </a:p>
                  </a:txBody>
                  <a:tcPr marL="4417" marR="4417" marT="441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38</a:t>
                      </a:r>
                    </a:p>
                  </a:txBody>
                  <a:tcPr marL="4417" marR="4417" marT="441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8076">
                <a:tc>
                  <a:txBody>
                    <a:bodyPr/>
                    <a:lstStyle/>
                    <a:p>
                      <a:pPr algn="just" fontAlgn="t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 (D)</a:t>
                      </a:r>
                    </a:p>
                  </a:txBody>
                  <a:tcPr marL="4417" marR="4417" marT="441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45</a:t>
                      </a:r>
                    </a:p>
                  </a:txBody>
                  <a:tcPr marL="4417" marR="4417" marT="441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24</a:t>
                      </a:r>
                    </a:p>
                  </a:txBody>
                  <a:tcPr marL="4417" marR="4417" marT="441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17</a:t>
                      </a:r>
                    </a:p>
                  </a:txBody>
                  <a:tcPr marL="4417" marR="4417" marT="441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44</a:t>
                      </a:r>
                    </a:p>
                  </a:txBody>
                  <a:tcPr marL="4417" marR="4417" marT="441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4417" marR="4417" marT="441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30</a:t>
                      </a:r>
                    </a:p>
                  </a:txBody>
                  <a:tcPr marL="4417" marR="4417" marT="441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15</a:t>
                      </a:r>
                    </a:p>
                  </a:txBody>
                  <a:tcPr marL="4417" marR="4417" marT="441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37</a:t>
                      </a:r>
                    </a:p>
                  </a:txBody>
                  <a:tcPr marL="4417" marR="4417" marT="441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15</a:t>
                      </a:r>
                    </a:p>
                  </a:txBody>
                  <a:tcPr marL="4417" marR="4417" marT="441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16</a:t>
                      </a:r>
                    </a:p>
                  </a:txBody>
                  <a:tcPr marL="4417" marR="4417" marT="441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29</a:t>
                      </a:r>
                    </a:p>
                  </a:txBody>
                  <a:tcPr marL="4417" marR="4417" marT="441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8076">
                <a:tc>
                  <a:txBody>
                    <a:bodyPr/>
                    <a:lstStyle/>
                    <a:p>
                      <a:pPr algn="just" fontAlgn="t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 (E)</a:t>
                      </a:r>
                    </a:p>
                  </a:txBody>
                  <a:tcPr marL="4417" marR="4417" marT="441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33</a:t>
                      </a:r>
                    </a:p>
                  </a:txBody>
                  <a:tcPr marL="4417" marR="4417" marT="441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15</a:t>
                      </a:r>
                    </a:p>
                  </a:txBody>
                  <a:tcPr marL="4417" marR="4417" marT="441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</a:t>
                      </a:r>
                    </a:p>
                  </a:txBody>
                  <a:tcPr marL="4417" marR="4417" marT="441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22</a:t>
                      </a:r>
                    </a:p>
                  </a:txBody>
                  <a:tcPr marL="4417" marR="4417" marT="441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13</a:t>
                      </a:r>
                    </a:p>
                  </a:txBody>
                  <a:tcPr marL="4417" marR="4417" marT="441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16</a:t>
                      </a:r>
                    </a:p>
                  </a:txBody>
                  <a:tcPr marL="4417" marR="4417" marT="441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15</a:t>
                      </a:r>
                    </a:p>
                  </a:txBody>
                  <a:tcPr marL="4417" marR="4417" marT="441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</a:t>
                      </a:r>
                    </a:p>
                  </a:txBody>
                  <a:tcPr marL="4417" marR="4417" marT="441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</a:t>
                      </a:r>
                    </a:p>
                  </a:txBody>
                  <a:tcPr marL="4417" marR="4417" marT="441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13</a:t>
                      </a:r>
                    </a:p>
                  </a:txBody>
                  <a:tcPr marL="4417" marR="4417" marT="441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18</a:t>
                      </a:r>
                    </a:p>
                  </a:txBody>
                  <a:tcPr marL="4417" marR="4417" marT="441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8076">
                <a:tc>
                  <a:txBody>
                    <a:bodyPr/>
                    <a:lstStyle/>
                    <a:p>
                      <a:pPr algn="just" fontAlgn="t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 (C)</a:t>
                      </a:r>
                    </a:p>
                  </a:txBody>
                  <a:tcPr marL="4417" marR="4417" marT="441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93</a:t>
                      </a:r>
                    </a:p>
                  </a:txBody>
                  <a:tcPr marL="4417" marR="4417" marT="441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90</a:t>
                      </a:r>
                    </a:p>
                  </a:txBody>
                  <a:tcPr marL="4417" marR="4417" marT="441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86</a:t>
                      </a:r>
                    </a:p>
                  </a:txBody>
                  <a:tcPr marL="4417" marR="4417" marT="441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90</a:t>
                      </a:r>
                    </a:p>
                  </a:txBody>
                  <a:tcPr marL="4417" marR="4417" marT="441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75</a:t>
                      </a:r>
                    </a:p>
                  </a:txBody>
                  <a:tcPr marL="4417" marR="4417" marT="441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87</a:t>
                      </a:r>
                    </a:p>
                  </a:txBody>
                  <a:tcPr marL="4417" marR="4417" marT="441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91</a:t>
                      </a:r>
                    </a:p>
                  </a:txBody>
                  <a:tcPr marL="4417" marR="4417" marT="441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86</a:t>
                      </a:r>
                    </a:p>
                  </a:txBody>
                  <a:tcPr marL="4417" marR="4417" marT="441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70</a:t>
                      </a:r>
                    </a:p>
                  </a:txBody>
                  <a:tcPr marL="4417" marR="4417" marT="441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89</a:t>
                      </a:r>
                    </a:p>
                  </a:txBody>
                  <a:tcPr marL="4417" marR="4417" marT="441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88</a:t>
                      </a:r>
                    </a:p>
                  </a:txBody>
                  <a:tcPr marL="4417" marR="4417" marT="441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8076">
                <a:tc>
                  <a:txBody>
                    <a:bodyPr/>
                    <a:lstStyle/>
                    <a:p>
                      <a:pPr algn="just" fontAlgn="t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 (A)</a:t>
                      </a:r>
                    </a:p>
                  </a:txBody>
                  <a:tcPr marL="4417" marR="4417" marT="441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</a:t>
                      </a:r>
                    </a:p>
                  </a:txBody>
                  <a:tcPr marL="4417" marR="4417" marT="441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</a:t>
                      </a:r>
                    </a:p>
                  </a:txBody>
                  <a:tcPr marL="4417" marR="4417" marT="441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</a:t>
                      </a:r>
                    </a:p>
                  </a:txBody>
                  <a:tcPr marL="4417" marR="4417" marT="441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</a:t>
                      </a:r>
                    </a:p>
                  </a:txBody>
                  <a:tcPr marL="4417" marR="4417" marT="441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13</a:t>
                      </a:r>
                    </a:p>
                  </a:txBody>
                  <a:tcPr marL="4417" marR="4417" marT="441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25</a:t>
                      </a:r>
                    </a:p>
                  </a:txBody>
                  <a:tcPr marL="4417" marR="4417" marT="441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4417" marR="4417" marT="441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</a:t>
                      </a:r>
                    </a:p>
                  </a:txBody>
                  <a:tcPr marL="4417" marR="4417" marT="441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</a:t>
                      </a:r>
                    </a:p>
                  </a:txBody>
                  <a:tcPr marL="4417" marR="4417" marT="441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</a:t>
                      </a:r>
                    </a:p>
                  </a:txBody>
                  <a:tcPr marL="4417" marR="4417" marT="441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</a:t>
                      </a:r>
                    </a:p>
                  </a:txBody>
                  <a:tcPr marL="4417" marR="4417" marT="441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8076">
                <a:tc>
                  <a:txBody>
                    <a:bodyPr/>
                    <a:lstStyle/>
                    <a:p>
                      <a:pPr algn="just" fontAlgn="t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 (C)</a:t>
                      </a:r>
                    </a:p>
                  </a:txBody>
                  <a:tcPr marL="4417" marR="4417" marT="441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</a:t>
                      </a:r>
                    </a:p>
                  </a:txBody>
                  <a:tcPr marL="4417" marR="4417" marT="441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24</a:t>
                      </a:r>
                    </a:p>
                  </a:txBody>
                  <a:tcPr marL="4417" marR="4417" marT="441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</a:t>
                      </a:r>
                    </a:p>
                  </a:txBody>
                  <a:tcPr marL="4417" marR="4417" marT="441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29</a:t>
                      </a:r>
                    </a:p>
                  </a:txBody>
                  <a:tcPr marL="4417" marR="4417" marT="441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38</a:t>
                      </a:r>
                    </a:p>
                  </a:txBody>
                  <a:tcPr marL="4417" marR="4417" marT="441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30</a:t>
                      </a:r>
                    </a:p>
                  </a:txBody>
                  <a:tcPr marL="4417" marR="4417" marT="441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47</a:t>
                      </a:r>
                    </a:p>
                  </a:txBody>
                  <a:tcPr marL="4417" marR="4417" marT="441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34</a:t>
                      </a:r>
                    </a:p>
                  </a:txBody>
                  <a:tcPr marL="4417" marR="4417" marT="441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18</a:t>
                      </a:r>
                    </a:p>
                  </a:txBody>
                  <a:tcPr marL="4417" marR="4417" marT="441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23</a:t>
                      </a:r>
                    </a:p>
                  </a:txBody>
                  <a:tcPr marL="4417" marR="4417" marT="441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22</a:t>
                      </a:r>
                    </a:p>
                  </a:txBody>
                  <a:tcPr marL="4417" marR="4417" marT="441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8076">
                <a:tc>
                  <a:txBody>
                    <a:bodyPr/>
                    <a:lstStyle/>
                    <a:p>
                      <a:pPr algn="just" fontAlgn="t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 (C)</a:t>
                      </a:r>
                    </a:p>
                  </a:txBody>
                  <a:tcPr marL="4417" marR="4417" marT="441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22</a:t>
                      </a:r>
                    </a:p>
                  </a:txBody>
                  <a:tcPr marL="4417" marR="4417" marT="441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14</a:t>
                      </a:r>
                    </a:p>
                  </a:txBody>
                  <a:tcPr marL="4417" marR="4417" marT="441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18</a:t>
                      </a:r>
                    </a:p>
                  </a:txBody>
                  <a:tcPr marL="4417" marR="4417" marT="441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12</a:t>
                      </a:r>
                    </a:p>
                  </a:txBody>
                  <a:tcPr marL="4417" marR="4417" marT="441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13</a:t>
                      </a:r>
                    </a:p>
                  </a:txBody>
                  <a:tcPr marL="4417" marR="4417" marT="441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43</a:t>
                      </a:r>
                    </a:p>
                  </a:txBody>
                  <a:tcPr marL="4417" marR="4417" marT="441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4417" marR="4417" marT="441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12</a:t>
                      </a:r>
                    </a:p>
                  </a:txBody>
                  <a:tcPr marL="4417" marR="4417" marT="441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18</a:t>
                      </a:r>
                    </a:p>
                  </a:txBody>
                  <a:tcPr marL="4417" marR="4417" marT="441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11</a:t>
                      </a:r>
                    </a:p>
                  </a:txBody>
                  <a:tcPr marL="4417" marR="4417" marT="441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17</a:t>
                      </a:r>
                    </a:p>
                  </a:txBody>
                  <a:tcPr marL="4417" marR="4417" marT="441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8076">
                <a:tc>
                  <a:txBody>
                    <a:bodyPr/>
                    <a:lstStyle/>
                    <a:p>
                      <a:pPr algn="just" fontAlgn="t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 (D)</a:t>
                      </a:r>
                    </a:p>
                  </a:txBody>
                  <a:tcPr marL="4417" marR="4417" marT="441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28</a:t>
                      </a:r>
                    </a:p>
                  </a:txBody>
                  <a:tcPr marL="4417" marR="4417" marT="441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22</a:t>
                      </a:r>
                    </a:p>
                  </a:txBody>
                  <a:tcPr marL="4417" marR="4417" marT="441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28</a:t>
                      </a:r>
                    </a:p>
                  </a:txBody>
                  <a:tcPr marL="4417" marR="4417" marT="441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18</a:t>
                      </a:r>
                    </a:p>
                  </a:txBody>
                  <a:tcPr marL="4417" marR="4417" marT="441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38</a:t>
                      </a:r>
                    </a:p>
                  </a:txBody>
                  <a:tcPr marL="4417" marR="4417" marT="441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28</a:t>
                      </a:r>
                    </a:p>
                  </a:txBody>
                  <a:tcPr marL="4417" marR="4417" marT="441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18</a:t>
                      </a:r>
                    </a:p>
                  </a:txBody>
                  <a:tcPr marL="4417" marR="4417" marT="441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20</a:t>
                      </a:r>
                    </a:p>
                  </a:txBody>
                  <a:tcPr marL="4417" marR="4417" marT="441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28</a:t>
                      </a:r>
                    </a:p>
                  </a:txBody>
                  <a:tcPr marL="4417" marR="4417" marT="441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29</a:t>
                      </a:r>
                    </a:p>
                  </a:txBody>
                  <a:tcPr marL="4417" marR="4417" marT="441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25</a:t>
                      </a:r>
                    </a:p>
                  </a:txBody>
                  <a:tcPr marL="4417" marR="4417" marT="441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8076">
                <a:tc>
                  <a:txBody>
                    <a:bodyPr/>
                    <a:lstStyle/>
                    <a:p>
                      <a:pPr algn="just" fontAlgn="t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 (A)</a:t>
                      </a:r>
                    </a:p>
                  </a:txBody>
                  <a:tcPr marL="4417" marR="4417" marT="441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40</a:t>
                      </a:r>
                    </a:p>
                  </a:txBody>
                  <a:tcPr marL="4417" marR="4417" marT="441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16</a:t>
                      </a:r>
                    </a:p>
                  </a:txBody>
                  <a:tcPr marL="4417" marR="4417" marT="441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</a:t>
                      </a:r>
                    </a:p>
                  </a:txBody>
                  <a:tcPr marL="4417" marR="4417" marT="441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29</a:t>
                      </a:r>
                    </a:p>
                  </a:txBody>
                  <a:tcPr marL="4417" marR="4417" marT="441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4417" marR="4417" marT="441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52</a:t>
                      </a:r>
                    </a:p>
                  </a:txBody>
                  <a:tcPr marL="4417" marR="4417" marT="441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</a:t>
                      </a:r>
                    </a:p>
                  </a:txBody>
                  <a:tcPr marL="4417" marR="4417" marT="441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17</a:t>
                      </a:r>
                    </a:p>
                  </a:txBody>
                  <a:tcPr marL="4417" marR="4417" marT="441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15</a:t>
                      </a:r>
                    </a:p>
                  </a:txBody>
                  <a:tcPr marL="4417" marR="4417" marT="441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15</a:t>
                      </a:r>
                    </a:p>
                  </a:txBody>
                  <a:tcPr marL="4417" marR="4417" marT="441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24</a:t>
                      </a:r>
                    </a:p>
                  </a:txBody>
                  <a:tcPr marL="4417" marR="4417" marT="441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8076">
                <a:tc>
                  <a:txBody>
                    <a:bodyPr/>
                    <a:lstStyle/>
                    <a:p>
                      <a:pPr algn="just" fontAlgn="t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 (E)</a:t>
                      </a:r>
                    </a:p>
                  </a:txBody>
                  <a:tcPr marL="4417" marR="4417" marT="441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17</a:t>
                      </a:r>
                    </a:p>
                  </a:txBody>
                  <a:tcPr marL="4417" marR="4417" marT="441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13</a:t>
                      </a:r>
                    </a:p>
                  </a:txBody>
                  <a:tcPr marL="4417" marR="4417" marT="441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17</a:t>
                      </a:r>
                    </a:p>
                  </a:txBody>
                  <a:tcPr marL="4417" marR="4417" marT="441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</a:t>
                      </a:r>
                    </a:p>
                  </a:txBody>
                  <a:tcPr marL="4417" marR="4417" marT="441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4417" marR="4417" marT="441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18</a:t>
                      </a:r>
                    </a:p>
                  </a:txBody>
                  <a:tcPr marL="4417" marR="4417" marT="441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35</a:t>
                      </a:r>
                    </a:p>
                  </a:txBody>
                  <a:tcPr marL="4417" marR="4417" marT="441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</a:t>
                      </a:r>
                    </a:p>
                  </a:txBody>
                  <a:tcPr marL="4417" marR="4417" marT="441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</a:t>
                      </a:r>
                    </a:p>
                  </a:txBody>
                  <a:tcPr marL="4417" marR="4417" marT="441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15</a:t>
                      </a:r>
                    </a:p>
                  </a:txBody>
                  <a:tcPr marL="4417" marR="4417" marT="441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15</a:t>
                      </a:r>
                    </a:p>
                  </a:txBody>
                  <a:tcPr marL="4417" marR="4417" marT="441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8076">
                <a:tc>
                  <a:txBody>
                    <a:bodyPr/>
                    <a:lstStyle/>
                    <a:p>
                      <a:pPr algn="just" fontAlgn="t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11 (E)</a:t>
                      </a:r>
                    </a:p>
                  </a:txBody>
                  <a:tcPr marL="4417" marR="4417" marT="441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26</a:t>
                      </a:r>
                    </a:p>
                  </a:txBody>
                  <a:tcPr marL="4417" marR="4417" marT="441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19</a:t>
                      </a:r>
                    </a:p>
                  </a:txBody>
                  <a:tcPr marL="4417" marR="4417" marT="441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</a:t>
                      </a:r>
                    </a:p>
                  </a:txBody>
                  <a:tcPr marL="4417" marR="4417" marT="441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</a:t>
                      </a:r>
                    </a:p>
                  </a:txBody>
                  <a:tcPr marL="4417" marR="4417" marT="441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25</a:t>
                      </a:r>
                    </a:p>
                  </a:txBody>
                  <a:tcPr marL="4417" marR="4417" marT="441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30</a:t>
                      </a:r>
                    </a:p>
                  </a:txBody>
                  <a:tcPr marL="4417" marR="4417" marT="441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4417" marR="4417" marT="441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</a:t>
                      </a:r>
                    </a:p>
                  </a:txBody>
                  <a:tcPr marL="4417" marR="4417" marT="441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4417" marR="4417" marT="441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11</a:t>
                      </a:r>
                    </a:p>
                  </a:txBody>
                  <a:tcPr marL="4417" marR="4417" marT="441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14</a:t>
                      </a:r>
                    </a:p>
                  </a:txBody>
                  <a:tcPr marL="4417" marR="4417" marT="441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8076">
                <a:tc>
                  <a:txBody>
                    <a:bodyPr/>
                    <a:lstStyle/>
                    <a:p>
                      <a:pPr algn="just" fontAlgn="t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12 (C)</a:t>
                      </a:r>
                    </a:p>
                  </a:txBody>
                  <a:tcPr marL="4417" marR="4417" marT="441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34</a:t>
                      </a:r>
                    </a:p>
                  </a:txBody>
                  <a:tcPr marL="4417" marR="4417" marT="441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</a:t>
                      </a:r>
                    </a:p>
                  </a:txBody>
                  <a:tcPr marL="4417" marR="4417" marT="441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11</a:t>
                      </a:r>
                    </a:p>
                  </a:txBody>
                  <a:tcPr marL="4417" marR="4417" marT="441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36</a:t>
                      </a:r>
                    </a:p>
                  </a:txBody>
                  <a:tcPr marL="4417" marR="4417" marT="441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13</a:t>
                      </a:r>
                    </a:p>
                  </a:txBody>
                  <a:tcPr marL="4417" marR="4417" marT="441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40</a:t>
                      </a:r>
                    </a:p>
                  </a:txBody>
                  <a:tcPr marL="4417" marR="4417" marT="441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</a:t>
                      </a:r>
                    </a:p>
                  </a:txBody>
                  <a:tcPr marL="4417" marR="4417" marT="441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14</a:t>
                      </a:r>
                    </a:p>
                  </a:txBody>
                  <a:tcPr marL="4417" marR="4417" marT="441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13</a:t>
                      </a:r>
                    </a:p>
                  </a:txBody>
                  <a:tcPr marL="4417" marR="4417" marT="441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16</a:t>
                      </a:r>
                    </a:p>
                  </a:txBody>
                  <a:tcPr marL="4417" marR="4417" marT="441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20</a:t>
                      </a:r>
                    </a:p>
                  </a:txBody>
                  <a:tcPr marL="4417" marR="4417" marT="441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8076">
                <a:tc>
                  <a:txBody>
                    <a:bodyPr/>
                    <a:lstStyle/>
                    <a:p>
                      <a:pPr algn="just" fontAlgn="t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13 (B)</a:t>
                      </a:r>
                    </a:p>
                  </a:txBody>
                  <a:tcPr marL="4417" marR="4417" marT="441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30</a:t>
                      </a:r>
                    </a:p>
                  </a:txBody>
                  <a:tcPr marL="4417" marR="4417" marT="441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24</a:t>
                      </a:r>
                    </a:p>
                  </a:txBody>
                  <a:tcPr marL="4417" marR="4417" marT="441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30</a:t>
                      </a:r>
                    </a:p>
                  </a:txBody>
                  <a:tcPr marL="4417" marR="4417" marT="441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12</a:t>
                      </a:r>
                    </a:p>
                  </a:txBody>
                  <a:tcPr marL="4417" marR="4417" marT="441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25</a:t>
                      </a:r>
                    </a:p>
                  </a:txBody>
                  <a:tcPr marL="4417" marR="4417" marT="441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33</a:t>
                      </a:r>
                    </a:p>
                  </a:txBody>
                  <a:tcPr marL="4417" marR="4417" marT="441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</a:t>
                      </a:r>
                    </a:p>
                  </a:txBody>
                  <a:tcPr marL="4417" marR="4417" marT="441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19</a:t>
                      </a:r>
                    </a:p>
                  </a:txBody>
                  <a:tcPr marL="4417" marR="4417" marT="441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40</a:t>
                      </a:r>
                    </a:p>
                  </a:txBody>
                  <a:tcPr marL="4417" marR="4417" marT="441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22</a:t>
                      </a:r>
                    </a:p>
                  </a:txBody>
                  <a:tcPr marL="4417" marR="4417" marT="441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25</a:t>
                      </a:r>
                    </a:p>
                  </a:txBody>
                  <a:tcPr marL="4417" marR="4417" marT="441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8076">
                <a:tc>
                  <a:txBody>
                    <a:bodyPr/>
                    <a:lstStyle/>
                    <a:p>
                      <a:pPr algn="just" fontAlgn="t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14 (B)</a:t>
                      </a:r>
                    </a:p>
                  </a:txBody>
                  <a:tcPr marL="4417" marR="4417" marT="441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66</a:t>
                      </a:r>
                    </a:p>
                  </a:txBody>
                  <a:tcPr marL="4417" marR="4417" marT="441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47</a:t>
                      </a:r>
                    </a:p>
                  </a:txBody>
                  <a:tcPr marL="4417" marR="4417" marT="441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17</a:t>
                      </a:r>
                    </a:p>
                  </a:txBody>
                  <a:tcPr marL="4417" marR="4417" marT="441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48</a:t>
                      </a:r>
                    </a:p>
                  </a:txBody>
                  <a:tcPr marL="4417" marR="4417" marT="441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25</a:t>
                      </a:r>
                    </a:p>
                  </a:txBody>
                  <a:tcPr marL="4417" marR="4417" marT="441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51</a:t>
                      </a:r>
                    </a:p>
                  </a:txBody>
                  <a:tcPr marL="4417" marR="4417" marT="441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65</a:t>
                      </a:r>
                    </a:p>
                  </a:txBody>
                  <a:tcPr marL="4417" marR="4417" marT="441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22</a:t>
                      </a:r>
                    </a:p>
                  </a:txBody>
                  <a:tcPr marL="4417" marR="4417" marT="441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20</a:t>
                      </a:r>
                    </a:p>
                  </a:txBody>
                  <a:tcPr marL="4417" marR="4417" marT="441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39</a:t>
                      </a:r>
                    </a:p>
                  </a:txBody>
                  <a:tcPr marL="4417" marR="4417" marT="441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44</a:t>
                      </a:r>
                    </a:p>
                  </a:txBody>
                  <a:tcPr marL="4417" marR="4417" marT="441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8076">
                <a:tc>
                  <a:txBody>
                    <a:bodyPr/>
                    <a:lstStyle/>
                    <a:p>
                      <a:pPr algn="just" fontAlgn="t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15 (E)</a:t>
                      </a:r>
                    </a:p>
                  </a:txBody>
                  <a:tcPr marL="4417" marR="4417" marT="441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42</a:t>
                      </a:r>
                    </a:p>
                  </a:txBody>
                  <a:tcPr marL="4417" marR="4417" marT="441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31</a:t>
                      </a:r>
                    </a:p>
                  </a:txBody>
                  <a:tcPr marL="4417" marR="4417" marT="441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36</a:t>
                      </a:r>
                    </a:p>
                  </a:txBody>
                  <a:tcPr marL="4417" marR="4417" marT="441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58</a:t>
                      </a:r>
                    </a:p>
                  </a:txBody>
                  <a:tcPr marL="4417" marR="4417" marT="441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13</a:t>
                      </a:r>
                    </a:p>
                  </a:txBody>
                  <a:tcPr marL="4417" marR="4417" marT="441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46</a:t>
                      </a:r>
                    </a:p>
                  </a:txBody>
                  <a:tcPr marL="4417" marR="4417" marT="441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62</a:t>
                      </a:r>
                    </a:p>
                  </a:txBody>
                  <a:tcPr marL="4417" marR="4417" marT="441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32</a:t>
                      </a:r>
                    </a:p>
                  </a:txBody>
                  <a:tcPr marL="4417" marR="4417" marT="441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45</a:t>
                      </a:r>
                    </a:p>
                  </a:txBody>
                  <a:tcPr marL="4417" marR="4417" marT="441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30</a:t>
                      </a:r>
                    </a:p>
                  </a:txBody>
                  <a:tcPr marL="4417" marR="4417" marT="441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40</a:t>
                      </a:r>
                    </a:p>
                  </a:txBody>
                  <a:tcPr marL="4417" marR="4417" marT="441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8076">
                <a:tc>
                  <a:txBody>
                    <a:bodyPr/>
                    <a:lstStyle/>
                    <a:p>
                      <a:pPr algn="just" fontAlgn="t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16 (A)</a:t>
                      </a:r>
                    </a:p>
                  </a:txBody>
                  <a:tcPr marL="4417" marR="4417" marT="441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23</a:t>
                      </a:r>
                    </a:p>
                  </a:txBody>
                  <a:tcPr marL="4417" marR="4417" marT="441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</a:t>
                      </a:r>
                    </a:p>
                  </a:txBody>
                  <a:tcPr marL="4417" marR="4417" marT="441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</a:t>
                      </a:r>
                    </a:p>
                  </a:txBody>
                  <a:tcPr marL="4417" marR="4417" marT="441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4417" marR="4417" marT="441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13</a:t>
                      </a:r>
                    </a:p>
                  </a:txBody>
                  <a:tcPr marL="4417" marR="4417" marT="441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27</a:t>
                      </a:r>
                    </a:p>
                  </a:txBody>
                  <a:tcPr marL="4417" marR="4417" marT="441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35</a:t>
                      </a:r>
                    </a:p>
                  </a:txBody>
                  <a:tcPr marL="4417" marR="4417" marT="441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4417" marR="4417" marT="441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</a:t>
                      </a:r>
                    </a:p>
                  </a:txBody>
                  <a:tcPr marL="4417" marR="4417" marT="441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</a:t>
                      </a:r>
                    </a:p>
                  </a:txBody>
                  <a:tcPr marL="4417" marR="4417" marT="441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12</a:t>
                      </a:r>
                    </a:p>
                  </a:txBody>
                  <a:tcPr marL="4417" marR="4417" marT="441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8076">
                <a:tc>
                  <a:txBody>
                    <a:bodyPr/>
                    <a:lstStyle/>
                    <a:p>
                      <a:pPr algn="just" fontAlgn="t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17 (D)</a:t>
                      </a:r>
                    </a:p>
                  </a:txBody>
                  <a:tcPr marL="4417" marR="4417" marT="441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34</a:t>
                      </a:r>
                    </a:p>
                  </a:txBody>
                  <a:tcPr marL="4417" marR="4417" marT="441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20</a:t>
                      </a:r>
                    </a:p>
                  </a:txBody>
                  <a:tcPr marL="4417" marR="4417" marT="441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29</a:t>
                      </a:r>
                    </a:p>
                  </a:txBody>
                  <a:tcPr marL="4417" marR="4417" marT="441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21</a:t>
                      </a:r>
                    </a:p>
                  </a:txBody>
                  <a:tcPr marL="4417" marR="4417" marT="441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4417" marR="4417" marT="441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42</a:t>
                      </a:r>
                    </a:p>
                  </a:txBody>
                  <a:tcPr marL="4417" marR="4417" marT="441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4417" marR="4417" marT="441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17</a:t>
                      </a:r>
                    </a:p>
                  </a:txBody>
                  <a:tcPr marL="4417" marR="4417" marT="441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</a:t>
                      </a:r>
                    </a:p>
                  </a:txBody>
                  <a:tcPr marL="4417" marR="4417" marT="441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24</a:t>
                      </a:r>
                    </a:p>
                  </a:txBody>
                  <a:tcPr marL="4417" marR="4417" marT="441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24</a:t>
                      </a:r>
                    </a:p>
                  </a:txBody>
                  <a:tcPr marL="4417" marR="4417" marT="441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8076">
                <a:tc>
                  <a:txBody>
                    <a:bodyPr/>
                    <a:lstStyle/>
                    <a:p>
                      <a:pPr algn="just" fontAlgn="t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18 (B)</a:t>
                      </a:r>
                    </a:p>
                  </a:txBody>
                  <a:tcPr marL="4417" marR="4417" marT="441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36</a:t>
                      </a:r>
                    </a:p>
                  </a:txBody>
                  <a:tcPr marL="4417" marR="4417" marT="441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23</a:t>
                      </a:r>
                    </a:p>
                  </a:txBody>
                  <a:tcPr marL="4417" marR="4417" marT="441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17</a:t>
                      </a:r>
                    </a:p>
                  </a:txBody>
                  <a:tcPr marL="4417" marR="4417" marT="441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43</a:t>
                      </a:r>
                    </a:p>
                  </a:txBody>
                  <a:tcPr marL="4417" marR="4417" marT="441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4417" marR="4417" marT="441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43</a:t>
                      </a:r>
                    </a:p>
                  </a:txBody>
                  <a:tcPr marL="4417" marR="4417" marT="441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15</a:t>
                      </a:r>
                    </a:p>
                  </a:txBody>
                  <a:tcPr marL="4417" marR="4417" marT="441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17</a:t>
                      </a:r>
                    </a:p>
                  </a:txBody>
                  <a:tcPr marL="4417" marR="4417" marT="441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18</a:t>
                      </a:r>
                    </a:p>
                  </a:txBody>
                  <a:tcPr marL="4417" marR="4417" marT="441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22</a:t>
                      </a:r>
                    </a:p>
                  </a:txBody>
                  <a:tcPr marL="4417" marR="4417" marT="441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27</a:t>
                      </a:r>
                    </a:p>
                  </a:txBody>
                  <a:tcPr marL="4417" marR="4417" marT="441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8076">
                <a:tc>
                  <a:txBody>
                    <a:bodyPr/>
                    <a:lstStyle/>
                    <a:p>
                      <a:pPr algn="just" fontAlgn="t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19 (C)</a:t>
                      </a:r>
                    </a:p>
                  </a:txBody>
                  <a:tcPr marL="4417" marR="4417" marT="441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43</a:t>
                      </a:r>
                    </a:p>
                  </a:txBody>
                  <a:tcPr marL="4417" marR="4417" marT="441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13</a:t>
                      </a:r>
                    </a:p>
                  </a:txBody>
                  <a:tcPr marL="4417" marR="4417" marT="441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</a:t>
                      </a:r>
                    </a:p>
                  </a:txBody>
                  <a:tcPr marL="4417" marR="4417" marT="441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34</a:t>
                      </a:r>
                    </a:p>
                  </a:txBody>
                  <a:tcPr marL="4417" marR="4417" marT="441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4417" marR="4417" marT="441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43</a:t>
                      </a:r>
                    </a:p>
                  </a:txBody>
                  <a:tcPr marL="4417" marR="4417" marT="441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</a:t>
                      </a:r>
                    </a:p>
                  </a:txBody>
                  <a:tcPr marL="4417" marR="4417" marT="441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24</a:t>
                      </a:r>
                    </a:p>
                  </a:txBody>
                  <a:tcPr marL="4417" marR="4417" marT="441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</a:t>
                      </a:r>
                    </a:p>
                  </a:txBody>
                  <a:tcPr marL="4417" marR="4417" marT="441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15</a:t>
                      </a:r>
                    </a:p>
                  </a:txBody>
                  <a:tcPr marL="4417" marR="4417" marT="441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24</a:t>
                      </a:r>
                    </a:p>
                  </a:txBody>
                  <a:tcPr marL="4417" marR="4417" marT="441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8076">
                <a:tc>
                  <a:txBody>
                    <a:bodyPr/>
                    <a:lstStyle/>
                    <a:p>
                      <a:pPr algn="just" fontAlgn="t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20 (C)</a:t>
                      </a:r>
                    </a:p>
                  </a:txBody>
                  <a:tcPr marL="4417" marR="4417" marT="441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16</a:t>
                      </a:r>
                    </a:p>
                  </a:txBody>
                  <a:tcPr marL="4417" marR="4417" marT="441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13</a:t>
                      </a:r>
                    </a:p>
                  </a:txBody>
                  <a:tcPr marL="4417" marR="4417" marT="441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</a:t>
                      </a:r>
                    </a:p>
                  </a:txBody>
                  <a:tcPr marL="4417" marR="4417" marT="441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</a:t>
                      </a:r>
                    </a:p>
                  </a:txBody>
                  <a:tcPr marL="4417" marR="4417" marT="441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4417" marR="4417" marT="441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18</a:t>
                      </a:r>
                    </a:p>
                  </a:txBody>
                  <a:tcPr marL="4417" marR="4417" marT="441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</a:t>
                      </a:r>
                    </a:p>
                  </a:txBody>
                  <a:tcPr marL="4417" marR="4417" marT="441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</a:t>
                      </a:r>
                    </a:p>
                  </a:txBody>
                  <a:tcPr marL="4417" marR="4417" marT="441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</a:t>
                      </a:r>
                    </a:p>
                  </a:txBody>
                  <a:tcPr marL="4417" marR="4417" marT="441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</a:t>
                      </a:r>
                    </a:p>
                  </a:txBody>
                  <a:tcPr marL="4417" marR="4417" marT="441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11</a:t>
                      </a:r>
                    </a:p>
                  </a:txBody>
                  <a:tcPr marL="4417" marR="4417" marT="441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8076">
                <a:tc>
                  <a:txBody>
                    <a:bodyPr/>
                    <a:lstStyle/>
                    <a:p>
                      <a:pPr algn="just" fontAlgn="t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21 (A)</a:t>
                      </a:r>
                    </a:p>
                  </a:txBody>
                  <a:tcPr marL="4417" marR="4417" marT="441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85</a:t>
                      </a:r>
                    </a:p>
                  </a:txBody>
                  <a:tcPr marL="4417" marR="4417" marT="441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78</a:t>
                      </a:r>
                    </a:p>
                  </a:txBody>
                  <a:tcPr marL="4417" marR="4417" marT="441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77</a:t>
                      </a:r>
                    </a:p>
                  </a:txBody>
                  <a:tcPr marL="4417" marR="4417" marT="441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91</a:t>
                      </a:r>
                    </a:p>
                  </a:txBody>
                  <a:tcPr marL="4417" marR="4417" marT="441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75</a:t>
                      </a:r>
                    </a:p>
                  </a:txBody>
                  <a:tcPr marL="4417" marR="4417" marT="441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75</a:t>
                      </a:r>
                    </a:p>
                  </a:txBody>
                  <a:tcPr marL="4417" marR="4417" marT="441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74</a:t>
                      </a:r>
                    </a:p>
                  </a:txBody>
                  <a:tcPr marL="4417" marR="4417" marT="441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83</a:t>
                      </a:r>
                    </a:p>
                  </a:txBody>
                  <a:tcPr marL="4417" marR="4417" marT="441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65</a:t>
                      </a:r>
                    </a:p>
                  </a:txBody>
                  <a:tcPr marL="4417" marR="4417" marT="441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62</a:t>
                      </a:r>
                    </a:p>
                  </a:txBody>
                  <a:tcPr marL="4417" marR="4417" marT="441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78</a:t>
                      </a:r>
                    </a:p>
                  </a:txBody>
                  <a:tcPr marL="4417" marR="4417" marT="441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8076">
                <a:tc>
                  <a:txBody>
                    <a:bodyPr/>
                    <a:lstStyle/>
                    <a:p>
                      <a:pPr algn="just" fontAlgn="t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22 (B)</a:t>
                      </a:r>
                    </a:p>
                  </a:txBody>
                  <a:tcPr marL="4417" marR="4417" marT="441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60</a:t>
                      </a:r>
                    </a:p>
                  </a:txBody>
                  <a:tcPr marL="4417" marR="4417" marT="441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56</a:t>
                      </a:r>
                    </a:p>
                  </a:txBody>
                  <a:tcPr marL="4417" marR="4417" marT="441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34</a:t>
                      </a:r>
                    </a:p>
                  </a:txBody>
                  <a:tcPr marL="4417" marR="4417" marT="441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57</a:t>
                      </a:r>
                    </a:p>
                  </a:txBody>
                  <a:tcPr marL="4417" marR="4417" marT="441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4417" marR="4417" marT="441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66</a:t>
                      </a:r>
                    </a:p>
                  </a:txBody>
                  <a:tcPr marL="4417" marR="4417" marT="441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15</a:t>
                      </a:r>
                    </a:p>
                  </a:txBody>
                  <a:tcPr marL="4417" marR="4417" marT="441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78</a:t>
                      </a:r>
                    </a:p>
                  </a:txBody>
                  <a:tcPr marL="4417" marR="4417" marT="441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43</a:t>
                      </a:r>
                    </a:p>
                  </a:txBody>
                  <a:tcPr marL="4417" marR="4417" marT="441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30</a:t>
                      </a:r>
                    </a:p>
                  </a:txBody>
                  <a:tcPr marL="4417" marR="4417" marT="441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51</a:t>
                      </a:r>
                    </a:p>
                  </a:txBody>
                  <a:tcPr marL="4417" marR="4417" marT="441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8076">
                <a:tc>
                  <a:txBody>
                    <a:bodyPr/>
                    <a:lstStyle/>
                    <a:p>
                      <a:pPr algn="just" fontAlgn="t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23 (D)</a:t>
                      </a:r>
                    </a:p>
                  </a:txBody>
                  <a:tcPr marL="4417" marR="4417" marT="441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34</a:t>
                      </a:r>
                    </a:p>
                  </a:txBody>
                  <a:tcPr marL="4417" marR="4417" marT="441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</a:t>
                      </a:r>
                    </a:p>
                  </a:txBody>
                  <a:tcPr marL="4417" marR="4417" marT="441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</a:t>
                      </a:r>
                    </a:p>
                  </a:txBody>
                  <a:tcPr marL="4417" marR="4417" marT="441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14</a:t>
                      </a:r>
                    </a:p>
                  </a:txBody>
                  <a:tcPr marL="4417" marR="4417" marT="441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4417" marR="4417" marT="441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24</a:t>
                      </a:r>
                    </a:p>
                  </a:txBody>
                  <a:tcPr marL="4417" marR="4417" marT="441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</a:t>
                      </a:r>
                    </a:p>
                  </a:txBody>
                  <a:tcPr marL="4417" marR="4417" marT="441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15</a:t>
                      </a:r>
                    </a:p>
                  </a:txBody>
                  <a:tcPr marL="4417" marR="4417" marT="441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13</a:t>
                      </a:r>
                    </a:p>
                  </a:txBody>
                  <a:tcPr marL="4417" marR="4417" marT="441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13</a:t>
                      </a:r>
                    </a:p>
                  </a:txBody>
                  <a:tcPr marL="4417" marR="4417" marT="441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17</a:t>
                      </a:r>
                    </a:p>
                  </a:txBody>
                  <a:tcPr marL="4417" marR="4417" marT="441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8076">
                <a:tc>
                  <a:txBody>
                    <a:bodyPr/>
                    <a:lstStyle/>
                    <a:p>
                      <a:pPr algn="just" fontAlgn="t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24 (A)</a:t>
                      </a:r>
                    </a:p>
                  </a:txBody>
                  <a:tcPr marL="4417" marR="4417" marT="441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35</a:t>
                      </a:r>
                    </a:p>
                  </a:txBody>
                  <a:tcPr marL="4417" marR="4417" marT="441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16</a:t>
                      </a:r>
                    </a:p>
                  </a:txBody>
                  <a:tcPr marL="4417" marR="4417" marT="441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14</a:t>
                      </a:r>
                    </a:p>
                  </a:txBody>
                  <a:tcPr marL="4417" marR="4417" marT="441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48</a:t>
                      </a:r>
                    </a:p>
                  </a:txBody>
                  <a:tcPr marL="4417" marR="4417" marT="441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25</a:t>
                      </a:r>
                    </a:p>
                  </a:txBody>
                  <a:tcPr marL="4417" marR="4417" marT="441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33</a:t>
                      </a:r>
                    </a:p>
                  </a:txBody>
                  <a:tcPr marL="4417" marR="4417" marT="441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4417" marR="4417" marT="441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32</a:t>
                      </a:r>
                    </a:p>
                  </a:txBody>
                  <a:tcPr marL="4417" marR="4417" marT="441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18</a:t>
                      </a:r>
                    </a:p>
                  </a:txBody>
                  <a:tcPr marL="4417" marR="4417" marT="441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21</a:t>
                      </a:r>
                    </a:p>
                  </a:txBody>
                  <a:tcPr marL="4417" marR="4417" marT="441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26</a:t>
                      </a:r>
                    </a:p>
                  </a:txBody>
                  <a:tcPr marL="4417" marR="4417" marT="441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8076">
                <a:tc>
                  <a:txBody>
                    <a:bodyPr/>
                    <a:lstStyle/>
                    <a:p>
                      <a:pPr algn="just" fontAlgn="t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25 (A)</a:t>
                      </a:r>
                    </a:p>
                  </a:txBody>
                  <a:tcPr marL="4417" marR="4417" marT="441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36</a:t>
                      </a:r>
                    </a:p>
                  </a:txBody>
                  <a:tcPr marL="4417" marR="4417" marT="441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13</a:t>
                      </a:r>
                    </a:p>
                  </a:txBody>
                  <a:tcPr marL="4417" marR="4417" marT="441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17</a:t>
                      </a:r>
                    </a:p>
                  </a:txBody>
                  <a:tcPr marL="4417" marR="4417" marT="441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22</a:t>
                      </a:r>
                    </a:p>
                  </a:txBody>
                  <a:tcPr marL="4417" marR="4417" marT="441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63</a:t>
                      </a:r>
                    </a:p>
                  </a:txBody>
                  <a:tcPr marL="4417" marR="4417" marT="441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43</a:t>
                      </a:r>
                    </a:p>
                  </a:txBody>
                  <a:tcPr marL="4417" marR="4417" marT="441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</a:t>
                      </a:r>
                    </a:p>
                  </a:txBody>
                  <a:tcPr marL="4417" marR="4417" marT="441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24</a:t>
                      </a:r>
                    </a:p>
                  </a:txBody>
                  <a:tcPr marL="4417" marR="4417" marT="441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18</a:t>
                      </a:r>
                    </a:p>
                  </a:txBody>
                  <a:tcPr marL="4417" marR="4417" marT="441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13</a:t>
                      </a:r>
                    </a:p>
                  </a:txBody>
                  <a:tcPr marL="4417" marR="4417" marT="441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23</a:t>
                      </a:r>
                    </a:p>
                  </a:txBody>
                  <a:tcPr marL="4417" marR="4417" marT="441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8076">
                <a:tc>
                  <a:txBody>
                    <a:bodyPr/>
                    <a:lstStyle/>
                    <a:p>
                      <a:pPr algn="just" fontAlgn="t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26 (E)</a:t>
                      </a:r>
                    </a:p>
                  </a:txBody>
                  <a:tcPr marL="4417" marR="4417" marT="441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15</a:t>
                      </a:r>
                    </a:p>
                  </a:txBody>
                  <a:tcPr marL="4417" marR="4417" marT="441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</a:t>
                      </a:r>
                    </a:p>
                  </a:txBody>
                  <a:tcPr marL="4417" marR="4417" marT="441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</a:t>
                      </a:r>
                    </a:p>
                  </a:txBody>
                  <a:tcPr marL="4417" marR="4417" marT="441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19</a:t>
                      </a:r>
                    </a:p>
                  </a:txBody>
                  <a:tcPr marL="4417" marR="4417" marT="441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38</a:t>
                      </a:r>
                    </a:p>
                  </a:txBody>
                  <a:tcPr marL="4417" marR="4417" marT="441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19</a:t>
                      </a:r>
                    </a:p>
                  </a:txBody>
                  <a:tcPr marL="4417" marR="4417" marT="441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4417" marR="4417" marT="441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4417" marR="4417" marT="441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</a:t>
                      </a:r>
                    </a:p>
                  </a:txBody>
                  <a:tcPr marL="4417" marR="4417" marT="441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</a:t>
                      </a:r>
                    </a:p>
                  </a:txBody>
                  <a:tcPr marL="4417" marR="4417" marT="441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</a:t>
                      </a:r>
                    </a:p>
                  </a:txBody>
                  <a:tcPr marL="4417" marR="4417" marT="441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9028">
                <a:tc>
                  <a:txBody>
                    <a:bodyPr/>
                    <a:lstStyle/>
                    <a:p>
                      <a:pPr algn="just" fontAlgn="t"/>
                      <a:r>
                        <a:rPr lang="sr-Cyrl-BA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Просјек теста</a:t>
                      </a:r>
                    </a:p>
                  </a:txBody>
                  <a:tcPr marL="4417" marR="4417" marT="441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38</a:t>
                      </a:r>
                    </a:p>
                  </a:txBody>
                  <a:tcPr marL="4417" marR="4417" marT="441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25</a:t>
                      </a:r>
                    </a:p>
                  </a:txBody>
                  <a:tcPr marL="4417" marR="4417" marT="441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21</a:t>
                      </a:r>
                    </a:p>
                  </a:txBody>
                  <a:tcPr marL="4417" marR="4417" marT="441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31</a:t>
                      </a:r>
                    </a:p>
                  </a:txBody>
                  <a:tcPr marL="4417" marR="4417" marT="441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24</a:t>
                      </a:r>
                    </a:p>
                  </a:txBody>
                  <a:tcPr marL="4417" marR="4417" marT="441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38</a:t>
                      </a:r>
                    </a:p>
                  </a:txBody>
                  <a:tcPr marL="4417" marR="4417" marT="441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20</a:t>
                      </a:r>
                    </a:p>
                  </a:txBody>
                  <a:tcPr marL="4417" marR="4417" marT="441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26</a:t>
                      </a:r>
                    </a:p>
                  </a:txBody>
                  <a:tcPr marL="4417" marR="4417" marT="441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22</a:t>
                      </a:r>
                    </a:p>
                  </a:txBody>
                  <a:tcPr marL="4417" marR="4417" marT="441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23</a:t>
                      </a:r>
                    </a:p>
                  </a:txBody>
                  <a:tcPr marL="4417" marR="4417" marT="441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28</a:t>
                      </a:r>
                    </a:p>
                  </a:txBody>
                  <a:tcPr marL="4417" marR="4417" marT="441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8076">
                <a:tc>
                  <a:txBody>
                    <a:bodyPr/>
                    <a:lstStyle/>
                    <a:p>
                      <a:pPr algn="just" fontAlgn="t"/>
                      <a:r>
                        <a:rPr lang="sr-Cyrl-BA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Рачунски</a:t>
                      </a:r>
                    </a:p>
                  </a:txBody>
                  <a:tcPr marL="4417" marR="4417" marT="441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42</a:t>
                      </a:r>
                    </a:p>
                  </a:txBody>
                  <a:tcPr marL="4417" marR="4417" marT="441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30</a:t>
                      </a:r>
                    </a:p>
                  </a:txBody>
                  <a:tcPr marL="4417" marR="4417" marT="441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24</a:t>
                      </a:r>
                    </a:p>
                  </a:txBody>
                  <a:tcPr marL="4417" marR="4417" marT="441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38</a:t>
                      </a:r>
                    </a:p>
                  </a:txBody>
                  <a:tcPr marL="4417" marR="4417" marT="441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32</a:t>
                      </a:r>
                    </a:p>
                  </a:txBody>
                  <a:tcPr marL="4417" marR="4417" marT="441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46</a:t>
                      </a:r>
                    </a:p>
                  </a:txBody>
                  <a:tcPr marL="4417" marR="4417" marT="441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16</a:t>
                      </a:r>
                    </a:p>
                  </a:txBody>
                  <a:tcPr marL="4417" marR="4417" marT="441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31</a:t>
                      </a:r>
                    </a:p>
                  </a:txBody>
                  <a:tcPr marL="4417" marR="4417" marT="441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23</a:t>
                      </a:r>
                    </a:p>
                  </a:txBody>
                  <a:tcPr marL="4417" marR="4417" marT="441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24</a:t>
                      </a:r>
                    </a:p>
                  </a:txBody>
                  <a:tcPr marL="4417" marR="4417" marT="441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32</a:t>
                      </a:r>
                    </a:p>
                  </a:txBody>
                  <a:tcPr marL="4417" marR="4417" marT="441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8076">
                <a:tc>
                  <a:txBody>
                    <a:bodyPr/>
                    <a:lstStyle/>
                    <a:p>
                      <a:pPr algn="just" fontAlgn="t"/>
                      <a:r>
                        <a:rPr lang="sr-Cyrl-BA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Графици</a:t>
                      </a:r>
                    </a:p>
                  </a:txBody>
                  <a:tcPr marL="4417" marR="4417" marT="441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27</a:t>
                      </a:r>
                    </a:p>
                  </a:txBody>
                  <a:tcPr marL="4417" marR="4417" marT="441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14</a:t>
                      </a:r>
                    </a:p>
                  </a:txBody>
                  <a:tcPr marL="4417" marR="4417" marT="441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14</a:t>
                      </a:r>
                    </a:p>
                  </a:txBody>
                  <a:tcPr marL="4417" marR="4417" marT="441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23</a:t>
                      </a:r>
                    </a:p>
                  </a:txBody>
                  <a:tcPr marL="4417" marR="4417" marT="441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16</a:t>
                      </a:r>
                    </a:p>
                  </a:txBody>
                  <a:tcPr marL="4417" marR="4417" marT="441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35</a:t>
                      </a:r>
                    </a:p>
                  </a:txBody>
                  <a:tcPr marL="4417" marR="4417" marT="441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</a:t>
                      </a:r>
                    </a:p>
                  </a:txBody>
                  <a:tcPr marL="4417" marR="4417" marT="441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13</a:t>
                      </a:r>
                    </a:p>
                  </a:txBody>
                  <a:tcPr marL="4417" marR="4417" marT="441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15</a:t>
                      </a:r>
                    </a:p>
                  </a:txBody>
                  <a:tcPr marL="4417" marR="4417" marT="441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14</a:t>
                      </a:r>
                    </a:p>
                  </a:txBody>
                  <a:tcPr marL="4417" marR="4417" marT="441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19</a:t>
                      </a:r>
                    </a:p>
                  </a:txBody>
                  <a:tcPr marL="4417" marR="4417" marT="441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9028">
                <a:tc>
                  <a:txBody>
                    <a:bodyPr/>
                    <a:lstStyle/>
                    <a:p>
                      <a:pPr algn="just" fontAlgn="t"/>
                      <a:r>
                        <a:rPr lang="sr-Cyrl-BA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Кинемат.</a:t>
                      </a:r>
                    </a:p>
                  </a:txBody>
                  <a:tcPr marL="4417" marR="4417" marT="441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39</a:t>
                      </a:r>
                    </a:p>
                  </a:txBody>
                  <a:tcPr marL="4417" marR="4417" marT="441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23</a:t>
                      </a:r>
                    </a:p>
                  </a:txBody>
                  <a:tcPr marL="4417" marR="4417" marT="441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21</a:t>
                      </a:r>
                    </a:p>
                  </a:txBody>
                  <a:tcPr marL="4417" marR="4417" marT="441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34</a:t>
                      </a:r>
                    </a:p>
                  </a:txBody>
                  <a:tcPr marL="4417" marR="4417" marT="441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23</a:t>
                      </a:r>
                    </a:p>
                  </a:txBody>
                  <a:tcPr marL="4417" marR="4417" marT="441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38</a:t>
                      </a:r>
                    </a:p>
                  </a:txBody>
                  <a:tcPr marL="4417" marR="4417" marT="441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16</a:t>
                      </a:r>
                    </a:p>
                  </a:txBody>
                  <a:tcPr marL="4417" marR="4417" marT="441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27</a:t>
                      </a:r>
                    </a:p>
                  </a:txBody>
                  <a:tcPr marL="4417" marR="4417" marT="441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20</a:t>
                      </a:r>
                    </a:p>
                  </a:txBody>
                  <a:tcPr marL="4417" marR="4417" marT="441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24</a:t>
                      </a:r>
                    </a:p>
                  </a:txBody>
                  <a:tcPr marL="4417" marR="4417" marT="441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28</a:t>
                      </a:r>
                    </a:p>
                  </a:txBody>
                  <a:tcPr marL="4417" marR="4417" marT="441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152400" y="457200"/>
            <a:ext cx="12954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Cyrl-BA" smtClean="0"/>
              <a:t>Табела 2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457200"/>
            <a:ext cx="8229600" cy="5668963"/>
          </a:xfrm>
        </p:spPr>
        <p:txBody>
          <a:bodyPr>
            <a:normAutofit fontScale="85000" lnSpcReduction="20000"/>
          </a:bodyPr>
          <a:lstStyle/>
          <a:p>
            <a:r>
              <a:rPr lang="sr-Cyrl-CS" smtClean="0"/>
              <a:t>Из табеле 2 је видљиво да задатак број 5, који се односи на центрипетално убрзање, има најмању ријешеност (7%), потом слиједи задатак 26 који провјерава разумијевање убрзања која тијела добијају под дјеловањем гравитационе силе (ријешеност 10%) и задатак 20 који провјерава разумијевање рада силе и промјене кинетичке енергије (ријешеност 11%). Посматрано према категоријама задатака, категорија графици је имала најмању ријешеност потом слиједе кинематика и задаци у којима је требало нешто рачунати да би се правилно одабрао понуђени одговор. Релативно најбоље су ријешени задаци број 4 (правац убрзања тијела на косини), 21 (зависност убрзања тијела од његове масе) и 22 (веза импулса тијела и његове масе).</a:t>
            </a:r>
            <a:endParaRPr lang="en-US" smtClean="0"/>
          </a:p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533400"/>
            <a:ext cx="8229600" cy="5592763"/>
          </a:xfrm>
        </p:spPr>
        <p:txBody>
          <a:bodyPr/>
          <a:lstStyle/>
          <a:p>
            <a:r>
              <a:rPr lang="sr-Cyrl-BA" dirty="0" smtClean="0"/>
              <a:t>Ријешеност теста у средњим школама САД на узорку сличне величине се кретала у интервалу од 32 – 62%</a:t>
            </a:r>
          </a:p>
          <a:p>
            <a:r>
              <a:rPr lang="sr-Cyrl-BA" dirty="0" smtClean="0"/>
              <a:t>Средња ријешеност у САД је била 34%</a:t>
            </a:r>
          </a:p>
          <a:p>
            <a:r>
              <a:rPr lang="sr-Cyrl-BA" dirty="0" smtClean="0"/>
              <a:t>Сматра се да је за ученике средњих школа достижна граница 80% ријешености теста</a:t>
            </a:r>
            <a:endParaRPr lang="sr-Cyrl-BA" dirty="0"/>
          </a:p>
          <a:p>
            <a:r>
              <a:rPr lang="sr-Cyrl-BA" dirty="0" smtClean="0"/>
              <a:t>Два ученика Гимназије Бања Лука су имала најбољу ријешеност у читавом узорку – 81%</a:t>
            </a:r>
            <a:endParaRPr lang="en-US" dirty="0" smtClean="0"/>
          </a:p>
          <a:p>
            <a:r>
              <a:rPr lang="sr-Cyrl-BA" dirty="0" smtClean="0"/>
              <a:t>За наставнике доња граница ријешености теста не би требало бити нижа од 80%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8298216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62"/>
          </a:xfrm>
        </p:spPr>
        <p:txBody>
          <a:bodyPr>
            <a:normAutofit/>
          </a:bodyPr>
          <a:lstStyle/>
          <a:p>
            <a:r>
              <a:rPr lang="sr-Cyrl-RS" sz="1800" dirty="0" smtClean="0"/>
              <a:t>ЗБИРНИ РЕЗУЛТАТИ ЕКСТЕРНЕ ПРОВЈЕРЕ ПОСТИГНУЋА </a:t>
            </a:r>
            <a:endParaRPr lang="en-US" sz="1800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4876800"/>
          </a:xfrm>
        </p:spPr>
        <p:txBody>
          <a:bodyPr>
            <a:normAutofit fontScale="85000" lnSpcReduction="20000"/>
          </a:bodyPr>
          <a:lstStyle/>
          <a:p>
            <a:r>
              <a:rPr lang="ru-RU" dirty="0" smtClean="0"/>
              <a:t>Просјечна </a:t>
            </a:r>
            <a:r>
              <a:rPr lang="ru-RU" dirty="0"/>
              <a:t>ријешеност задатака на узорку кога су чинили ученици првог разреда гимназије општег смјера 10 самосталних гимназија је 28% и креће се у интервалу од 20% (Гимназија Нови Град) до 38% (гимназије у Бањој Луци и Мркоњић Граду). </a:t>
            </a:r>
            <a:endParaRPr lang="en-US" dirty="0" smtClean="0"/>
          </a:p>
          <a:p>
            <a:r>
              <a:rPr lang="ru-RU" dirty="0" smtClean="0"/>
              <a:t>Треба </a:t>
            </a:r>
            <a:r>
              <a:rPr lang="ru-RU" dirty="0"/>
              <a:t>напоменути да је тест дизајниран тако да провјерава разумијевање основних појмова и закона Њутнове механике и не може бити вреднован на исти начин, у погледу процента остварених бодова потребних за пролазну оцјену, као и уобичајени задаци објективног типа за оцјењивање ученика који садрже у одређеном односу задатке свих нивоа сложености</a:t>
            </a:r>
            <a:r>
              <a:rPr lang="ru-RU" dirty="0" smtClean="0"/>
              <a:t>.</a:t>
            </a:r>
            <a:endParaRPr lang="en-US" dirty="0" smtClean="0"/>
          </a:p>
          <a:p>
            <a:pPr algn="just">
              <a:buNone/>
            </a:pPr>
            <a:endParaRPr lang="en-US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BA" dirty="0" smtClean="0"/>
              <a:t>Закључак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ru-RU" dirty="0" smtClean="0"/>
              <a:t>Резултати </a:t>
            </a:r>
            <a:r>
              <a:rPr lang="ru-RU" dirty="0"/>
              <a:t>екстерног вредновања показују помањкање разумијевања основних појмова и закона механике код ученика у свим школама из узорка. </a:t>
            </a:r>
            <a:endParaRPr lang="en-US" dirty="0" smtClean="0"/>
          </a:p>
          <a:p>
            <a:r>
              <a:rPr lang="ru-RU" dirty="0" smtClean="0"/>
              <a:t>Кориштени </a:t>
            </a:r>
            <a:r>
              <a:rPr lang="ru-RU" dirty="0"/>
              <a:t>задаци највећим дијелом не </a:t>
            </a:r>
            <a:r>
              <a:rPr lang="ru-RU" dirty="0" smtClean="0"/>
              <a:t>захтијевају </a:t>
            </a:r>
            <a:r>
              <a:rPr lang="ru-RU" dirty="0"/>
              <a:t>од ученика математичке вјештине, али </a:t>
            </a:r>
            <a:r>
              <a:rPr lang="ru-RU" dirty="0" smtClean="0"/>
              <a:t>захт</a:t>
            </a:r>
            <a:r>
              <a:rPr lang="sr-Cyrl-RS" dirty="0" smtClean="0"/>
              <a:t>и</a:t>
            </a:r>
            <a:r>
              <a:rPr lang="ru-RU" dirty="0" smtClean="0"/>
              <a:t>јевају </a:t>
            </a:r>
            <a:r>
              <a:rPr lang="ru-RU" dirty="0"/>
              <a:t>потпуно разумијевање појмова и закона на квалитативном нивоу. Приближно једна трећина задатака је захтјевала елементарна </a:t>
            </a:r>
            <a:r>
              <a:rPr lang="ru-RU" dirty="0" smtClean="0"/>
              <a:t>израчунавања (ниво примјена).</a:t>
            </a:r>
            <a:endParaRPr lang="en-US" dirty="0" smtClean="0"/>
          </a:p>
          <a:p>
            <a:r>
              <a:rPr lang="ru-RU" dirty="0" smtClean="0"/>
              <a:t> </a:t>
            </a:r>
            <a:r>
              <a:rPr lang="ru-RU" dirty="0"/>
              <a:t>Подаци добијени екстерним вредновањем послужиће </a:t>
            </a:r>
            <a:r>
              <a:rPr lang="ru-RU" dirty="0" smtClean="0"/>
              <a:t>стручним активима и наставницима </a:t>
            </a:r>
            <a:r>
              <a:rPr lang="ru-RU" dirty="0"/>
              <a:t>да уоче теме које ученицима остају </a:t>
            </a:r>
            <a:r>
              <a:rPr lang="ru-RU" dirty="0" smtClean="0"/>
              <a:t>нејасне</a:t>
            </a:r>
            <a:r>
              <a:rPr lang="sr-Cyrl-BA" dirty="0" smtClean="0"/>
              <a:t>. Карактеристични погрешни одговори откривају која су уобичајена погрешна схватања ученика.</a:t>
            </a:r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14666007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609600"/>
            <a:ext cx="8229600" cy="5516563"/>
          </a:xfrm>
        </p:spPr>
        <p:txBody>
          <a:bodyPr/>
          <a:lstStyle/>
          <a:p>
            <a:r>
              <a:rPr lang="sr-Cyrl-BA" dirty="0" smtClean="0"/>
              <a:t>Задаци кориштени на екстерном вредновању представљају одличан примјер добро осмишљених задатака вишеструког избора</a:t>
            </a:r>
          </a:p>
          <a:p>
            <a:r>
              <a:rPr lang="sr-Cyrl-BA" dirty="0" smtClean="0"/>
              <a:t>Наставници могу ове задатке користити у свом раду у учионици, могу их модификовати на различите начине тако да задрже основну идеју или могу на основу њих направити сасвим нове задатке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89959132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609600"/>
            <a:ext cx="8229600" cy="5516563"/>
          </a:xfrm>
        </p:spPr>
        <p:txBody>
          <a:bodyPr>
            <a:normAutofit fontScale="92500" lnSpcReduction="20000"/>
          </a:bodyPr>
          <a:lstStyle/>
          <a:p>
            <a:r>
              <a:rPr lang="ru-RU" smtClean="0"/>
              <a:t>Један од разлога за недостатак разумијевања закона механике код ученика је што у нашој школској пракси нису у довољној мјери заступљени задаци нивоа </a:t>
            </a:r>
            <a:r>
              <a:rPr lang="sr-Cyrl-BA" smtClean="0"/>
              <a:t>“</a:t>
            </a:r>
            <a:r>
              <a:rPr lang="ru-RU" smtClean="0"/>
              <a:t>разумијевање</a:t>
            </a:r>
            <a:r>
              <a:rPr lang="sr-Cyrl-BA" smtClean="0"/>
              <a:t>”. На усменим провјерама доминирају питања нивоа “знање/присјећање” а на писменим провјерама ниво “примјена” тј. квантитативни задаци који се често могу ријешити на шаблонски начин.</a:t>
            </a:r>
            <a:endParaRPr lang="ru-RU" smtClean="0"/>
          </a:p>
          <a:p>
            <a:r>
              <a:rPr lang="ru-RU" smtClean="0"/>
              <a:t>Пред </a:t>
            </a:r>
            <a:r>
              <a:rPr lang="ru-RU" dirty="0"/>
              <a:t>стручним активима и наставницима физике је изазован задатак да пронађу и одаберу наставне методе које доводе до већег разумијевања појмова и закона </a:t>
            </a:r>
            <a:r>
              <a:rPr lang="ru-RU"/>
              <a:t>механике</a:t>
            </a:r>
            <a:r>
              <a:rPr lang="ru-RU" smtClean="0"/>
              <a:t>.</a:t>
            </a:r>
          </a:p>
          <a:p>
            <a:endParaRPr lang="ru-RU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417511960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sr-Cyrl-BA" smtClean="0"/>
              <a:t>Најлошије и најбоље урађени задаци на екстерној провјери</a:t>
            </a:r>
            <a:endParaRPr lang="en-US" smtClean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62"/>
          </a:xfrm>
        </p:spPr>
        <p:txBody>
          <a:bodyPr>
            <a:normAutofit/>
          </a:bodyPr>
          <a:lstStyle/>
          <a:p>
            <a:r>
              <a:rPr lang="sr-Cyrl-RS" sz="1800" dirty="0" smtClean="0"/>
              <a:t>ЦИЉ ЕКСТЕРНОГ ВРЕДНОВАЊА</a:t>
            </a:r>
            <a:endParaRPr lang="en-US" sz="1800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>
              <a:buNone/>
            </a:pPr>
            <a:r>
              <a:rPr lang="sr-Cyrl-CS" sz="1600" b="1" i="1" dirty="0" smtClean="0"/>
              <a:t>ОСНОВНИ: </a:t>
            </a:r>
          </a:p>
          <a:p>
            <a:pPr algn="just">
              <a:buFont typeface="Wingdings" pitchFamily="2" charset="2"/>
              <a:buChar char="v"/>
            </a:pPr>
            <a:r>
              <a:rPr lang="sr-Cyrl-CS" sz="1600" dirty="0" smtClean="0"/>
              <a:t>Утврђивање степена остварености очекиваних исхода дефинисаних наставним планом и програмом наставног предмета физика као и процјена разумијевања основних појмова и закона Њутнове механике.</a:t>
            </a:r>
          </a:p>
          <a:p>
            <a:pPr algn="just">
              <a:buFont typeface="Wingdings" pitchFamily="2" charset="2"/>
              <a:buChar char="v"/>
            </a:pPr>
            <a:r>
              <a:rPr lang="en-US" sz="1600" dirty="0" err="1" smtClean="0"/>
              <a:t>Провјер</a:t>
            </a:r>
            <a:r>
              <a:rPr lang="sr-Cyrl-RS" sz="1600" dirty="0" smtClean="0"/>
              <a:t>а</a:t>
            </a:r>
            <a:r>
              <a:rPr lang="en-US" sz="1600" dirty="0" smtClean="0"/>
              <a:t> </a:t>
            </a:r>
            <a:r>
              <a:rPr lang="en-US" sz="1600" dirty="0" err="1" smtClean="0"/>
              <a:t>процедур</a:t>
            </a:r>
            <a:r>
              <a:rPr lang="sr-Cyrl-RS" sz="1600" dirty="0" smtClean="0"/>
              <a:t>а</a:t>
            </a:r>
            <a:r>
              <a:rPr lang="en-US" sz="1600" dirty="0" smtClean="0"/>
              <a:t> </a:t>
            </a:r>
            <a:r>
              <a:rPr lang="en-US" sz="1600" dirty="0" err="1" smtClean="0"/>
              <a:t>прецизиран</a:t>
            </a:r>
            <a:r>
              <a:rPr lang="sr-Cyrl-RS" sz="1600" dirty="0" smtClean="0"/>
              <a:t>их</a:t>
            </a:r>
            <a:r>
              <a:rPr lang="en-US" sz="1600" dirty="0" smtClean="0"/>
              <a:t> </a:t>
            </a:r>
            <a:r>
              <a:rPr lang="sr-Cyrl-RS" sz="1600" dirty="0" smtClean="0"/>
              <a:t>У</a:t>
            </a:r>
            <a:r>
              <a:rPr lang="en-US" sz="1600" dirty="0" err="1" smtClean="0"/>
              <a:t>путством</a:t>
            </a:r>
            <a:r>
              <a:rPr lang="en-US" sz="1600" dirty="0" smtClean="0"/>
              <a:t> о </a:t>
            </a:r>
            <a:r>
              <a:rPr lang="en-US" sz="1600" dirty="0" err="1" smtClean="0"/>
              <a:t>провођењу</a:t>
            </a:r>
            <a:r>
              <a:rPr lang="en-US" sz="1600" dirty="0" smtClean="0"/>
              <a:t> </a:t>
            </a:r>
            <a:r>
              <a:rPr lang="en-US" sz="1600" dirty="0" err="1" smtClean="0"/>
              <a:t>екстерног</a:t>
            </a:r>
            <a:r>
              <a:rPr lang="en-US" sz="1600" dirty="0" smtClean="0"/>
              <a:t> </a:t>
            </a:r>
            <a:r>
              <a:rPr lang="en-US" sz="1600" dirty="0" err="1" smtClean="0"/>
              <a:t>вредновања</a:t>
            </a:r>
            <a:r>
              <a:rPr lang="sr-Cyrl-RS" sz="1600" dirty="0" smtClean="0"/>
              <a:t>.</a:t>
            </a:r>
            <a:endParaRPr lang="en-US" sz="1600" dirty="0" smtClean="0"/>
          </a:p>
          <a:p>
            <a:pPr algn="just"/>
            <a:endParaRPr lang="sr-Cyrl-CS" sz="1600" dirty="0" smtClean="0"/>
          </a:p>
          <a:p>
            <a:pPr algn="just">
              <a:buNone/>
            </a:pPr>
            <a:r>
              <a:rPr lang="sr-Cyrl-CS" sz="1600" b="1" i="1" dirty="0" smtClean="0"/>
              <a:t>ПОСЕБНИ: </a:t>
            </a:r>
          </a:p>
          <a:p>
            <a:pPr algn="just"/>
            <a:r>
              <a:rPr lang="sr-Cyrl-CS" sz="1600" dirty="0" smtClean="0"/>
              <a:t>навикавање ученика на рјешавање низа задатака објективног типа;</a:t>
            </a:r>
          </a:p>
          <a:p>
            <a:pPr algn="just"/>
            <a:r>
              <a:rPr lang="sr-Cyrl-CS" sz="1600" dirty="0" smtClean="0"/>
              <a:t>поштовање правила и прописане процедуре;</a:t>
            </a:r>
          </a:p>
          <a:p>
            <a:pPr algn="just"/>
            <a:r>
              <a:rPr lang="sr-Cyrl-CS" sz="1600" dirty="0" smtClean="0"/>
              <a:t>утврђивање способности ученика за рјешавање одређених типова задатака; </a:t>
            </a:r>
          </a:p>
          <a:p>
            <a:pPr algn="just"/>
            <a:r>
              <a:rPr lang="sr-Cyrl-CS" sz="1600" dirty="0" smtClean="0"/>
              <a:t>повећање објективности вредновања постигнућа ученика;</a:t>
            </a:r>
          </a:p>
          <a:p>
            <a:pPr algn="just"/>
            <a:r>
              <a:rPr lang="sr-Cyrl-CS" sz="1600" dirty="0" smtClean="0"/>
              <a:t>упоређивање постигнућа на овом и осталим </a:t>
            </a:r>
            <a:r>
              <a:rPr lang="ru-RU" sz="1600" dirty="0" smtClean="0"/>
              <a:t>облицима</a:t>
            </a:r>
            <a:r>
              <a:rPr lang="sr-Cyrl-CS" sz="1600" dirty="0" smtClean="0"/>
              <a:t> вредновања постигнућа и уопште постигнућем ученика у наставном предмету физика.</a:t>
            </a:r>
            <a:endParaRPr lang="en-US" sz="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r-Cyrl-BA" smtClean="0"/>
              <a:t>Забрињавајући подаци</a:t>
            </a:r>
            <a:endParaRPr lang="en-US" smtClean="0"/>
          </a:p>
        </p:txBody>
      </p:sp>
      <p:sp>
        <p:nvSpPr>
          <p:cNvPr id="307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sr-Cyrl-BA" smtClean="0"/>
              <a:t>57 ученика од 737 је остварило више или једнако од 50% бодова што је 8% ученика из узорка</a:t>
            </a:r>
          </a:p>
          <a:p>
            <a:pPr eaLnBrk="1" hangingPunct="1"/>
            <a:r>
              <a:rPr lang="sr-Cyrl-BA" smtClean="0"/>
              <a:t>237 ученика из узорка (32%) је остварило 5 или мање бодова од могућих 26, што је мање од очекиване (просјечне) доње границе тј. резултата који би ученици остварили да су насумично покушавали да погоде одговор и не читајући задатке.</a:t>
            </a:r>
            <a:endParaRPr lang="en-US" smtClean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Content Placeholder 2"/>
          <p:cNvSpPr>
            <a:spLocks noGrp="1"/>
          </p:cNvSpPr>
          <p:nvPr>
            <p:ph idx="1"/>
          </p:nvPr>
        </p:nvSpPr>
        <p:spPr>
          <a:xfrm>
            <a:off x="457200" y="692150"/>
            <a:ext cx="8229600" cy="5434013"/>
          </a:xfrm>
        </p:spPr>
        <p:txBody>
          <a:bodyPr/>
          <a:lstStyle/>
          <a:p>
            <a:pPr eaLnBrk="1" hangingPunct="1"/>
            <a:r>
              <a:rPr lang="sr-Cyrl-BA" smtClean="0"/>
              <a:t>У наставку је наведено 8 задатака чија је ријешеност мања од 20% и два најбоље урађена задатка.</a:t>
            </a:r>
            <a:endParaRPr lang="en-US" smtClean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57200" y="1196975"/>
            <a:ext cx="8229600" cy="4281488"/>
          </a:xfrm>
          <a:noFill/>
        </p:spPr>
      </p:pic>
      <p:sp>
        <p:nvSpPr>
          <p:cNvPr id="5123" name="TextBox 3"/>
          <p:cNvSpPr txBox="1">
            <a:spLocks noChangeArrowheads="1"/>
          </p:cNvSpPr>
          <p:nvPr/>
        </p:nvSpPr>
        <p:spPr bwMode="auto">
          <a:xfrm>
            <a:off x="900113" y="5732463"/>
            <a:ext cx="6034087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sr-Cyrl-BA" smtClean="0">
                <a:solidFill>
                  <a:prstClr val="black"/>
                </a:solidFill>
                <a:cs typeface="Arial" charset="0"/>
              </a:rPr>
              <a:t>Задатак број 5 је имао просјечну ријешеност 7%</a:t>
            </a:r>
            <a:endParaRPr lang="en-US" smtClean="0">
              <a:solidFill>
                <a:prstClr val="black"/>
              </a:solidFill>
              <a:cs typeface="Arial" charset="0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r-Cyrl-BA" smtClean="0"/>
              <a:t>Најбоље ријешени задатак 88%</a:t>
            </a:r>
            <a:endParaRPr lang="en-US" smtClean="0"/>
          </a:p>
        </p:txBody>
      </p:sp>
      <p:pic>
        <p:nvPicPr>
          <p:cNvPr id="7171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22250" y="1700213"/>
            <a:ext cx="8886825" cy="1152525"/>
          </a:xfrm>
          <a:noFill/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981075"/>
            <a:ext cx="9036050" cy="4392613"/>
          </a:xfrm>
          <a:noFill/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07950" y="1484313"/>
            <a:ext cx="9036050" cy="2952750"/>
          </a:xfrm>
          <a:noFill/>
        </p:spPr>
      </p:pic>
      <p:sp>
        <p:nvSpPr>
          <p:cNvPr id="9219" name="TextBox 3"/>
          <p:cNvSpPr txBox="1">
            <a:spLocks noChangeArrowheads="1"/>
          </p:cNvSpPr>
          <p:nvPr/>
        </p:nvSpPr>
        <p:spPr bwMode="auto">
          <a:xfrm>
            <a:off x="684212" y="5013325"/>
            <a:ext cx="3354387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sr-Cyrl-BA" sz="2800" smtClean="0">
                <a:solidFill>
                  <a:prstClr val="black"/>
                </a:solidFill>
                <a:cs typeface="Arial" charset="0"/>
              </a:rPr>
              <a:t>Ријешеност 10%</a:t>
            </a:r>
            <a:endParaRPr lang="en-US" sz="2800" smtClean="0">
              <a:solidFill>
                <a:prstClr val="black"/>
              </a:solidFill>
              <a:cs typeface="Arial" charset="0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684213" y="620713"/>
            <a:ext cx="7353300" cy="1279525"/>
          </a:xfrm>
          <a:noFill/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68538" y="2133600"/>
            <a:ext cx="3536950" cy="3714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68313" y="765175"/>
            <a:ext cx="8229600" cy="554038"/>
          </a:xfrm>
          <a:noFill/>
        </p:spPr>
      </p:pic>
      <p:pic>
        <p:nvPicPr>
          <p:cNvPr id="11267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1013" y="2505075"/>
            <a:ext cx="8181975" cy="184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68" name="TextBox 3"/>
          <p:cNvSpPr txBox="1">
            <a:spLocks noChangeArrowheads="1"/>
          </p:cNvSpPr>
          <p:nvPr/>
        </p:nvSpPr>
        <p:spPr bwMode="auto">
          <a:xfrm>
            <a:off x="900112" y="4868863"/>
            <a:ext cx="3748087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sr-Cyrl-BA" sz="2800" smtClean="0">
                <a:solidFill>
                  <a:prstClr val="black"/>
                </a:solidFill>
                <a:cs typeface="Arial" charset="0"/>
              </a:rPr>
              <a:t>Ријешеност 12%</a:t>
            </a:r>
            <a:endParaRPr lang="en-US" sz="2800" smtClean="0">
              <a:solidFill>
                <a:prstClr val="black"/>
              </a:solidFill>
              <a:cs typeface="Arial" charset="0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971550" y="549275"/>
            <a:ext cx="7200900" cy="1690688"/>
          </a:xfrm>
          <a:noFill/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03575" y="2133600"/>
            <a:ext cx="2609850" cy="472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7463" y="2565400"/>
            <a:ext cx="9115425" cy="1473200"/>
          </a:xfrm>
          <a:noFill/>
        </p:spPr>
      </p:pic>
      <p:sp>
        <p:nvSpPr>
          <p:cNvPr id="13315" name="TextBox 4"/>
          <p:cNvSpPr txBox="1">
            <a:spLocks noChangeArrowheads="1"/>
          </p:cNvSpPr>
          <p:nvPr/>
        </p:nvSpPr>
        <p:spPr bwMode="auto">
          <a:xfrm>
            <a:off x="900113" y="4652963"/>
            <a:ext cx="5043487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sr-Cyrl-BA" sz="2800" smtClean="0">
                <a:solidFill>
                  <a:prstClr val="black"/>
                </a:solidFill>
                <a:cs typeface="Arial" charset="0"/>
              </a:rPr>
              <a:t>Ријешеност 12%</a:t>
            </a:r>
            <a:endParaRPr lang="en-US" sz="2800" smtClean="0">
              <a:solidFill>
                <a:prstClr val="black"/>
              </a:solidFill>
              <a:cs typeface="Arial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Cyrl-RS" sz="1800" dirty="0" smtClean="0"/>
              <a:t>АКТИВНОСТИ </a:t>
            </a:r>
            <a:endParaRPr lang="en-US" sz="1800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sr-Cyrl-RS" sz="1600" dirty="0" smtClean="0"/>
              <a:t>Обавјештење гимназијама о планираној екстерној провјери.</a:t>
            </a:r>
          </a:p>
          <a:p>
            <a:pPr algn="just"/>
            <a:r>
              <a:rPr lang="sr-Cyrl-RS" sz="1600" dirty="0" smtClean="0"/>
              <a:t>Прикупљање података о броју одјељења и ученика у одјељењима првог разреда општег смјера.</a:t>
            </a:r>
          </a:p>
          <a:p>
            <a:pPr algn="just"/>
            <a:r>
              <a:rPr lang="sr-Cyrl-RS" sz="1600" dirty="0" smtClean="0"/>
              <a:t>Израда и дистрибуција Упутства о екстерној провјери постигнућа. </a:t>
            </a:r>
          </a:p>
          <a:p>
            <a:pPr algn="just"/>
            <a:r>
              <a:rPr lang="sr-Cyrl-RS" sz="1600" dirty="0" smtClean="0"/>
              <a:t>Израда задатака објективног типа и рјешења истих.</a:t>
            </a:r>
          </a:p>
          <a:p>
            <a:pPr algn="just"/>
            <a:r>
              <a:rPr lang="sr-Cyrl-RS" sz="1600" dirty="0" smtClean="0"/>
              <a:t>Штампање и дистрибуција тестова и рјешења у подручне канцеларије РПЗ-а.</a:t>
            </a:r>
          </a:p>
          <a:p>
            <a:pPr algn="just"/>
            <a:r>
              <a:rPr lang="sr-Cyrl-RS" sz="1600" dirty="0" smtClean="0"/>
              <a:t>Реализација екстерне провјере постигнућа 18. маја 2016. године.</a:t>
            </a:r>
          </a:p>
          <a:p>
            <a:pPr algn="just"/>
            <a:r>
              <a:rPr lang="sr-Cyrl-RS" sz="1600" dirty="0" smtClean="0"/>
              <a:t>Прегледање и бодовање задатака објективног типа.</a:t>
            </a:r>
          </a:p>
          <a:p>
            <a:pPr algn="just"/>
            <a:r>
              <a:rPr lang="sr-Cyrl-RS" sz="1600" dirty="0" smtClean="0"/>
              <a:t>Унос података у табеле. </a:t>
            </a:r>
          </a:p>
          <a:p>
            <a:pPr algn="just"/>
            <a:r>
              <a:rPr lang="sr-Cyrl-RS" sz="1600" dirty="0" smtClean="0"/>
              <a:t>Извјештај директора о проведеној екстерној провјери.</a:t>
            </a:r>
          </a:p>
          <a:p>
            <a:pPr algn="just"/>
            <a:r>
              <a:rPr lang="sr-Cyrl-RS" sz="1600" dirty="0" smtClean="0"/>
              <a:t>Извјештај инспектора-просвјетних савјетника који су присуствовали екстерној провјери у школама.</a:t>
            </a:r>
          </a:p>
          <a:p>
            <a:pPr algn="just"/>
            <a:r>
              <a:rPr lang="sr-Cyrl-RS" sz="1600" dirty="0" smtClean="0"/>
              <a:t>Анализа добијених резултата екстрне провјере постигнућа од стране инспектора-просвјетног савјетника за физику</a:t>
            </a:r>
          </a:p>
          <a:p>
            <a:endParaRPr lang="sr-Cyrl-RS" sz="1600" dirty="0" smtClean="0"/>
          </a:p>
          <a:p>
            <a:endParaRPr lang="en-US" sz="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323850" y="620713"/>
            <a:ext cx="7856538" cy="2062162"/>
          </a:xfrm>
          <a:noFill/>
        </p:spPr>
      </p:pic>
      <p:sp>
        <p:nvSpPr>
          <p:cNvPr id="14339" name="TextBox 4"/>
          <p:cNvSpPr txBox="1">
            <a:spLocks noChangeArrowheads="1"/>
          </p:cNvSpPr>
          <p:nvPr/>
        </p:nvSpPr>
        <p:spPr bwMode="auto">
          <a:xfrm>
            <a:off x="900113" y="4652963"/>
            <a:ext cx="604837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sr-Cyrl-BA" sz="2800" smtClean="0">
                <a:solidFill>
                  <a:prstClr val="black"/>
                </a:solidFill>
                <a:cs typeface="Arial" charset="0"/>
              </a:rPr>
              <a:t>77% - други најбоље ријшени задатак</a:t>
            </a:r>
            <a:endParaRPr lang="en-US" sz="2800" smtClean="0">
              <a:solidFill>
                <a:prstClr val="black"/>
              </a:solidFill>
              <a:cs typeface="Arial" charset="0"/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5263" y="620713"/>
            <a:ext cx="9464675" cy="93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38313" y="1752600"/>
            <a:ext cx="5667375" cy="477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34925" y="1196975"/>
            <a:ext cx="8891588" cy="996950"/>
          </a:xfrm>
          <a:noFill/>
        </p:spPr>
      </p:pic>
      <p:sp>
        <p:nvSpPr>
          <p:cNvPr id="16387" name="TextBox 4"/>
          <p:cNvSpPr txBox="1">
            <a:spLocks noChangeArrowheads="1"/>
          </p:cNvSpPr>
          <p:nvPr/>
        </p:nvSpPr>
        <p:spPr bwMode="auto">
          <a:xfrm>
            <a:off x="900113" y="4652963"/>
            <a:ext cx="22320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sr-Cyrl-BA" sz="2800" smtClean="0">
                <a:solidFill>
                  <a:prstClr val="black"/>
                </a:solidFill>
                <a:cs typeface="Arial" charset="0"/>
              </a:rPr>
              <a:t>14%</a:t>
            </a:r>
            <a:endParaRPr lang="en-US" sz="2800" smtClean="0">
              <a:solidFill>
                <a:prstClr val="black"/>
              </a:solidFill>
              <a:cs typeface="Arial" charset="0"/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5875" y="620713"/>
            <a:ext cx="9164638" cy="704850"/>
          </a:xfrm>
          <a:noFill/>
        </p:spPr>
      </p:pic>
      <p:pic>
        <p:nvPicPr>
          <p:cNvPr id="1741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950" y="2133600"/>
            <a:ext cx="8901113" cy="2311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2" name="TextBox 5"/>
          <p:cNvSpPr txBox="1">
            <a:spLocks noChangeArrowheads="1"/>
          </p:cNvSpPr>
          <p:nvPr/>
        </p:nvSpPr>
        <p:spPr bwMode="auto">
          <a:xfrm>
            <a:off x="900113" y="5373688"/>
            <a:ext cx="2232025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sr-Cyrl-BA" sz="2800" smtClean="0">
                <a:solidFill>
                  <a:prstClr val="black"/>
                </a:solidFill>
                <a:cs typeface="Arial" charset="0"/>
              </a:rPr>
              <a:t>15%</a:t>
            </a:r>
            <a:endParaRPr lang="en-US" sz="2800" smtClean="0">
              <a:solidFill>
                <a:prstClr val="black"/>
              </a:solidFill>
              <a:cs typeface="Arial" charset="0"/>
            </a:endParaRP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79388" y="476250"/>
            <a:ext cx="8615362" cy="1296988"/>
          </a:xfrm>
          <a:noFill/>
        </p:spPr>
      </p:pic>
      <p:pic>
        <p:nvPicPr>
          <p:cNvPr id="1843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68538" y="2343150"/>
            <a:ext cx="3565525" cy="3068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11138" y="3406775"/>
            <a:ext cx="8932862" cy="2038350"/>
          </a:xfrm>
          <a:noFill/>
        </p:spPr>
      </p:pic>
      <p:pic>
        <p:nvPicPr>
          <p:cNvPr id="1945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27413" y="549275"/>
            <a:ext cx="2362200" cy="2190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60" name="TextBox 5"/>
          <p:cNvSpPr txBox="1">
            <a:spLocks noChangeArrowheads="1"/>
          </p:cNvSpPr>
          <p:nvPr/>
        </p:nvSpPr>
        <p:spPr bwMode="auto">
          <a:xfrm>
            <a:off x="900113" y="5732463"/>
            <a:ext cx="22320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sr-Cyrl-BA" sz="2800" smtClean="0">
                <a:solidFill>
                  <a:prstClr val="black"/>
                </a:solidFill>
                <a:cs typeface="Arial" charset="0"/>
              </a:rPr>
              <a:t>18%</a:t>
            </a:r>
            <a:endParaRPr lang="en-US" sz="2800" smtClean="0">
              <a:solidFill>
                <a:prstClr val="black"/>
              </a:solidFill>
              <a:cs typeface="Arial" charset="0"/>
            </a:endParaRP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827088" y="549275"/>
            <a:ext cx="7573962" cy="2663825"/>
          </a:xfrm>
          <a:noFill/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979613" y="404813"/>
            <a:ext cx="4884737" cy="2808287"/>
          </a:xfrm>
          <a:noFill/>
        </p:spPr>
      </p:pic>
      <p:pic>
        <p:nvPicPr>
          <p:cNvPr id="2150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6075" y="3500438"/>
            <a:ext cx="7897813" cy="1368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8" name="TextBox 5"/>
          <p:cNvSpPr txBox="1">
            <a:spLocks noChangeArrowheads="1"/>
          </p:cNvSpPr>
          <p:nvPr/>
        </p:nvSpPr>
        <p:spPr bwMode="auto">
          <a:xfrm>
            <a:off x="900113" y="5732463"/>
            <a:ext cx="22320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sr-Cyrl-BA" sz="2800" smtClean="0">
                <a:solidFill>
                  <a:prstClr val="black"/>
                </a:solidFill>
                <a:cs typeface="Arial" charset="0"/>
              </a:rPr>
              <a:t>18%</a:t>
            </a:r>
            <a:endParaRPr lang="en-US" sz="2800" smtClean="0">
              <a:solidFill>
                <a:prstClr val="black"/>
              </a:solidFill>
              <a:cs typeface="Arial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Cyrl-RS" sz="1800" dirty="0" smtClean="0"/>
              <a:t>ЗАДАЦИ ОБЈЕКТИВНОГ ТИПА </a:t>
            </a:r>
            <a:endParaRPr lang="en-US" sz="1800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algn="just"/>
            <a:r>
              <a:rPr lang="sr-Cyrl-CS" sz="3500" dirty="0" smtClean="0"/>
              <a:t>Екстерна</a:t>
            </a:r>
            <a:r>
              <a:rPr lang="sr-Cyrl-RS" sz="3500" dirty="0" smtClean="0"/>
              <a:t> провјера постигнућа из физике састојала се од 26 задатака објективног типа којима </a:t>
            </a:r>
            <a:r>
              <a:rPr lang="sr-Cyrl-RS" sz="3500" smtClean="0"/>
              <a:t>је провјераван</a:t>
            </a:r>
            <a:r>
              <a:rPr lang="sr-Cyrl-BA" sz="3500" smtClean="0"/>
              <a:t>о</a:t>
            </a:r>
            <a:r>
              <a:rPr lang="sr-Cyrl-RS" sz="3500" smtClean="0"/>
              <a:t> </a:t>
            </a:r>
            <a:r>
              <a:rPr lang="sr-Cyrl-RS" sz="3500" dirty="0" smtClean="0"/>
              <a:t>разумијевање механике.</a:t>
            </a:r>
          </a:p>
          <a:p>
            <a:pPr algn="just"/>
            <a:r>
              <a:rPr lang="sr-Cyrl-CS" sz="3500" dirty="0" smtClean="0"/>
              <a:t>В</a:t>
            </a:r>
            <a:r>
              <a:rPr lang="sr-Cyrl-RS" sz="3500" dirty="0" smtClean="0"/>
              <a:t>ријеме за израду било је ограничено на 60 минута.</a:t>
            </a:r>
          </a:p>
          <a:p>
            <a:pPr algn="just"/>
            <a:r>
              <a:rPr lang="sr-Cyrl-CS" sz="3500" dirty="0" smtClean="0"/>
              <a:t>З</a:t>
            </a:r>
            <a:r>
              <a:rPr lang="sr-Cyrl-RS" sz="3500" dirty="0" smtClean="0"/>
              <a:t>а екстерно вредновање</a:t>
            </a:r>
            <a:r>
              <a:rPr lang="sr-Cyrl-RS" sz="3500" dirty="0"/>
              <a:t> </a:t>
            </a:r>
            <a:r>
              <a:rPr lang="sr-Cyrl-RS" sz="3500" dirty="0" smtClean="0"/>
              <a:t>је кориштен тест који је креиран у САД 90-тих година прошлог вијека познат под именом Основни тест из механике.</a:t>
            </a:r>
          </a:p>
          <a:p>
            <a:pPr algn="just"/>
            <a:r>
              <a:rPr lang="sr-Cyrl-RS" sz="3500" dirty="0" smtClean="0"/>
              <a:t>Тест је кориштен за процјену разумијевања основних појмова и закона Њутнове механике како код ученика средњих школа тако и студената и наставника.</a:t>
            </a:r>
          </a:p>
          <a:p>
            <a:pPr algn="just">
              <a:buFont typeface="Arial" pitchFamily="34" charset="0"/>
              <a:buChar char="•"/>
            </a:pPr>
            <a:r>
              <a:rPr lang="sr-Cyrl-RS" sz="3500" dirty="0" smtClean="0"/>
              <a:t>Вријеме израде теста за ученике средњих школа у САД  био је један школски час (тамо траје 50 минута)</a:t>
            </a:r>
          </a:p>
          <a:p>
            <a:pPr algn="just">
              <a:buNone/>
            </a:pPr>
            <a:endParaRPr lang="sr-Cyrl-RS" sz="1600" dirty="0" smtClean="0"/>
          </a:p>
          <a:p>
            <a:pPr algn="just"/>
            <a:endParaRPr lang="sr-Cyrl-RS" sz="1600" dirty="0" smtClean="0"/>
          </a:p>
          <a:p>
            <a:endParaRPr lang="sr-Cyrl-RS" sz="1600" dirty="0" smtClean="0"/>
          </a:p>
          <a:p>
            <a:endParaRPr lang="en-US" sz="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762000"/>
            <a:ext cx="8229600" cy="5364163"/>
          </a:xfrm>
        </p:spPr>
        <p:txBody>
          <a:bodyPr>
            <a:normAutofit fontScale="85000" lnSpcReduction="20000"/>
          </a:bodyPr>
          <a:lstStyle/>
          <a:p>
            <a:pPr algn="just"/>
            <a:r>
              <a:rPr lang="sr-Cyrl-RS" dirty="0"/>
              <a:t>Сви задаци су имали понуђене одговоре а приближно 1/3 </a:t>
            </a:r>
            <a:r>
              <a:rPr lang="sr-Cyrl-RS" dirty="0" smtClean="0"/>
              <a:t>задатака </a:t>
            </a:r>
            <a:r>
              <a:rPr lang="sr-Cyrl-RS" dirty="0"/>
              <a:t>је </a:t>
            </a:r>
            <a:r>
              <a:rPr lang="sr-Cyrl-RS" dirty="0" smtClean="0"/>
              <a:t>захтијевала </a:t>
            </a:r>
            <a:r>
              <a:rPr lang="sr-Cyrl-RS" dirty="0"/>
              <a:t>једноставнија рачунања да би се правилно одабрао понуђени одговор.</a:t>
            </a:r>
          </a:p>
          <a:p>
            <a:pPr algn="just"/>
            <a:r>
              <a:rPr lang="ru-RU" dirty="0"/>
              <a:t>Сви задаци су у складу са важећим очекиваним исходима из физике за први разред гимназије општег смјера.</a:t>
            </a:r>
            <a:endParaRPr lang="en-US" dirty="0"/>
          </a:p>
          <a:p>
            <a:pPr algn="just"/>
            <a:r>
              <a:rPr lang="ru-RU" dirty="0"/>
              <a:t>Треба напоменути да у неким школама до датума провјере није била у потпуности реализована тематска цјелина закони одржања а на коју се односе задаци 10 и 11. </a:t>
            </a:r>
          </a:p>
          <a:p>
            <a:pPr algn="just"/>
            <a:r>
              <a:rPr lang="sr-Cyrl-CS" dirty="0" smtClean="0"/>
              <a:t>З</a:t>
            </a:r>
            <a:r>
              <a:rPr lang="sr-Cyrl-RS" dirty="0"/>
              <a:t>ахтјеви су били на нивоу </a:t>
            </a:r>
            <a:r>
              <a:rPr lang="sr-Cyrl-RS" b="1" dirty="0" smtClean="0"/>
              <a:t>разумијевања</a:t>
            </a:r>
            <a:r>
              <a:rPr lang="en-US" b="1" dirty="0" smtClean="0"/>
              <a:t> </a:t>
            </a:r>
            <a:r>
              <a:rPr lang="sr-Cyrl-BA" b="1" dirty="0" smtClean="0"/>
              <a:t>и </a:t>
            </a:r>
            <a:r>
              <a:rPr lang="sr-Cyrl-BA" b="1" dirty="0" smtClean="0"/>
              <a:t>примјене</a:t>
            </a:r>
            <a:r>
              <a:rPr lang="en-US" dirty="0" smtClean="0"/>
              <a:t>,</a:t>
            </a:r>
            <a:r>
              <a:rPr lang="sr-Cyrl-RS" dirty="0" smtClean="0"/>
              <a:t> </a:t>
            </a:r>
            <a:r>
              <a:rPr lang="sr-Cyrl-RS" dirty="0"/>
              <a:t>и у тесту није било питања нивоа репродукције знања (присјећања прочитаног).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826695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7200" y="1445461"/>
            <a:ext cx="8229600" cy="3692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533400" y="458043"/>
            <a:ext cx="7772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r-Cyrl-BA" sz="2800" dirty="0" smtClean="0"/>
              <a:t>Примјер задатка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xmlns="" val="38031503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533400"/>
            <a:ext cx="8229600" cy="5473891"/>
          </a:xfrm>
        </p:spPr>
        <p:txBody>
          <a:bodyPr/>
          <a:lstStyle/>
          <a:p>
            <a:r>
              <a:rPr lang="sr-Cyrl-BA" sz="2400" dirty="0" smtClean="0"/>
              <a:t>План теста тј. </a:t>
            </a:r>
            <a:r>
              <a:rPr lang="sr-Cyrl-BA" sz="2400" dirty="0"/>
              <a:t>к</a:t>
            </a:r>
            <a:r>
              <a:rPr lang="sr-Cyrl-BA" sz="2400" dirty="0" smtClean="0"/>
              <a:t>онцепти који су обухваћени и редни број питања које их провјерава дати су </a:t>
            </a:r>
            <a:r>
              <a:rPr lang="sr-Cyrl-BA" sz="2400" smtClean="0"/>
              <a:t>у табели 1. Питања у загради поред наведеног концепта провјеравају и друге концепте.</a:t>
            </a:r>
            <a:endParaRPr lang="sr-Cyrl-BA" sz="2400" dirty="0" smtClean="0"/>
          </a:p>
          <a:p>
            <a:endParaRPr lang="sr-Cyrl-BA" dirty="0" smtClean="0"/>
          </a:p>
          <a:p>
            <a:pPr marL="109728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334541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4281497809"/>
              </p:ext>
            </p:extLst>
          </p:nvPr>
        </p:nvGraphicFramePr>
        <p:xfrm>
          <a:off x="2528064" y="274930"/>
          <a:ext cx="4087871" cy="5835454"/>
        </p:xfrm>
        <a:graphic>
          <a:graphicData uri="http://schemas.openxmlformats.org/drawingml/2006/table">
            <a:tbl>
              <a:tblPr/>
              <a:tblGrid>
                <a:gridCol w="2748143"/>
                <a:gridCol w="1339728"/>
              </a:tblGrid>
              <a:tr h="272231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Cyrl-BA" sz="1200" dirty="0">
                          <a:effectLst/>
                          <a:latin typeface="Calibri"/>
                        </a:rPr>
                        <a:t>Теме</a:t>
                      </a:r>
                      <a:endParaRPr lang="sr-Cyrl-BA" sz="1100" dirty="0">
                        <a:effectLst/>
                        <a:latin typeface="Calibri"/>
                      </a:endParaRPr>
                    </a:p>
                  </a:txBody>
                  <a:tcPr marL="68058" marR="68058" marT="45372" marB="45372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Cyrl-BA" sz="1200">
                          <a:effectLst/>
                          <a:latin typeface="Calibri"/>
                        </a:rPr>
                        <a:t>Питања</a:t>
                      </a:r>
                      <a:endParaRPr lang="sr-Cyrl-BA" sz="1100">
                        <a:effectLst/>
                        <a:latin typeface="Calibri"/>
                      </a:endParaRPr>
                    </a:p>
                  </a:txBody>
                  <a:tcPr marL="68058" marR="68058" marT="45372" marB="45372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2231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Cyrl-BA" sz="1200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А. Кинематика</a:t>
                      </a:r>
                      <a:endParaRPr lang="sr-Cyrl-BA" sz="1100" dirty="0">
                        <a:effectLst/>
                        <a:latin typeface="Calibri"/>
                      </a:endParaRPr>
                    </a:p>
                  </a:txBody>
                  <a:tcPr marL="68058" marR="68058" marT="45372" marB="45372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  <a:endParaRPr lang="en-US" sz="1100">
                        <a:effectLst/>
                        <a:latin typeface="Calibri"/>
                      </a:endParaRPr>
                    </a:p>
                  </a:txBody>
                  <a:tcPr marL="68058" marR="68058" marT="45372" marB="45372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2231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Cyrl-BA" sz="1200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    </a:t>
                      </a:r>
                      <a:r>
                        <a:rPr lang="sr-Cyrl-BA" sz="1200" dirty="0">
                          <a:effectLst/>
                          <a:latin typeface="Calibri"/>
                        </a:rPr>
                        <a:t>кретање са константним убрзањем</a:t>
                      </a:r>
                      <a:endParaRPr lang="sr-Cyrl-BA" sz="1100" dirty="0">
                        <a:effectLst/>
                        <a:latin typeface="Calibri"/>
                      </a:endParaRPr>
                    </a:p>
                  </a:txBody>
                  <a:tcPr marL="68058" marR="68058" marT="45372" marB="45372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Calibri"/>
                        </a:rPr>
                        <a:t>1, (2), (3)</a:t>
                      </a:r>
                      <a:endParaRPr lang="en-US" sz="1100">
                        <a:effectLst/>
                        <a:latin typeface="Calibri"/>
                      </a:endParaRPr>
                    </a:p>
                  </a:txBody>
                  <a:tcPr marL="68058" marR="68058" marT="45372" marB="45372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2231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Cyrl-BA" sz="1200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    </a:t>
                      </a:r>
                      <a:r>
                        <a:rPr lang="sr-Cyrl-BA" sz="1200" dirty="0">
                          <a:effectLst/>
                          <a:latin typeface="Calibri"/>
                        </a:rPr>
                        <a:t>средње убрзање</a:t>
                      </a:r>
                      <a:endParaRPr lang="sr-Cyrl-BA" sz="1100" dirty="0">
                        <a:effectLst/>
                        <a:latin typeface="Calibri"/>
                      </a:endParaRPr>
                    </a:p>
                  </a:txBody>
                  <a:tcPr marL="68058" marR="68058" marT="45372" marB="45372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Calibri"/>
                        </a:rPr>
                        <a:t>(18), 23</a:t>
                      </a:r>
                      <a:endParaRPr lang="en-US" sz="1100">
                        <a:effectLst/>
                        <a:latin typeface="Calibri"/>
                      </a:endParaRPr>
                    </a:p>
                  </a:txBody>
                  <a:tcPr marL="68058" marR="68058" marT="45372" marB="45372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2231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Cyrl-BA" sz="1200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    </a:t>
                      </a:r>
                      <a:r>
                        <a:rPr lang="sr-Cyrl-BA" sz="1200" dirty="0">
                          <a:effectLst/>
                          <a:latin typeface="Calibri"/>
                        </a:rPr>
                        <a:t>средња брзина</a:t>
                      </a:r>
                      <a:endParaRPr lang="sr-Cyrl-BA" sz="1100" dirty="0">
                        <a:effectLst/>
                        <a:latin typeface="Calibri"/>
                      </a:endParaRPr>
                    </a:p>
                  </a:txBody>
                  <a:tcPr marL="68058" marR="68058" marT="45372" marB="45372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25</a:t>
                      </a:r>
                      <a:endParaRPr lang="en-US" sz="1100">
                        <a:effectLst/>
                        <a:latin typeface="Calibri"/>
                      </a:endParaRPr>
                    </a:p>
                  </a:txBody>
                  <a:tcPr marL="68058" marR="68058" marT="45372" marB="45372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2231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Cyrl-BA" sz="1200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    </a:t>
                      </a:r>
                      <a:r>
                        <a:rPr lang="sr-Cyrl-BA" sz="1200" dirty="0">
                          <a:effectLst/>
                          <a:latin typeface="Calibri"/>
                        </a:rPr>
                        <a:t>укупно пређени пут</a:t>
                      </a:r>
                      <a:endParaRPr lang="sr-Cyrl-BA" sz="1100" dirty="0">
                        <a:effectLst/>
                        <a:latin typeface="Calibri"/>
                      </a:endParaRPr>
                    </a:p>
                  </a:txBody>
                  <a:tcPr marL="68058" marR="68058" marT="45372" marB="45372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24</a:t>
                      </a:r>
                      <a:endParaRPr lang="en-US" sz="1100">
                        <a:effectLst/>
                        <a:latin typeface="Calibri"/>
                      </a:endParaRPr>
                    </a:p>
                  </a:txBody>
                  <a:tcPr marL="68058" marR="68058" marT="45372" marB="45372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2231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Cyrl-BA" sz="1200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    </a:t>
                      </a:r>
                      <a:r>
                        <a:rPr lang="sr-Cyrl-BA" sz="1200" dirty="0">
                          <a:effectLst/>
                          <a:latin typeface="Calibri"/>
                        </a:rPr>
                        <a:t>тангенцијално убрзање</a:t>
                      </a:r>
                      <a:endParaRPr lang="sr-Cyrl-BA" sz="1100" dirty="0">
                        <a:effectLst/>
                        <a:latin typeface="Calibri"/>
                      </a:endParaRPr>
                    </a:p>
                  </a:txBody>
                  <a:tcPr marL="68058" marR="68058" marT="45372" marB="45372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  <a:endParaRPr lang="en-US" sz="1100">
                        <a:effectLst/>
                        <a:latin typeface="Calibri"/>
                      </a:endParaRPr>
                    </a:p>
                  </a:txBody>
                  <a:tcPr marL="68058" marR="68058" marT="45372" marB="45372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2231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Cyrl-BA" sz="120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    </a:t>
                      </a:r>
                      <a:r>
                        <a:rPr lang="sr-Cyrl-BA" sz="1200">
                          <a:effectLst/>
                          <a:latin typeface="Calibri"/>
                        </a:rPr>
                        <a:t>нормално убрзање</a:t>
                      </a:r>
                      <a:endParaRPr lang="sr-Cyrl-BA" sz="1100">
                        <a:effectLst/>
                        <a:latin typeface="Calibri"/>
                      </a:endParaRPr>
                    </a:p>
                  </a:txBody>
                  <a:tcPr marL="68058" marR="68058" marT="45372" marB="45372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Calibri"/>
                        </a:rPr>
                        <a:t>5, (8), (12)</a:t>
                      </a:r>
                      <a:endParaRPr lang="en-US" sz="1100">
                        <a:effectLst/>
                        <a:latin typeface="Calibri"/>
                      </a:endParaRPr>
                    </a:p>
                  </a:txBody>
                  <a:tcPr marL="68058" marR="68058" marT="45372" marB="45372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2231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    a</a:t>
                      </a:r>
                      <a:r>
                        <a:rPr lang="en-US" sz="1200" baseline="-25000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n</a:t>
                      </a: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= v</a:t>
                      </a:r>
                      <a:r>
                        <a:rPr lang="en-US" sz="1200" baseline="30000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/r</a:t>
                      </a:r>
                      <a:endParaRPr lang="en-US" sz="1100" dirty="0">
                        <a:effectLst/>
                        <a:latin typeface="Calibri"/>
                      </a:endParaRPr>
                    </a:p>
                  </a:txBody>
                  <a:tcPr marL="68058" marR="68058" marT="45372" marB="45372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(9), (12)</a:t>
                      </a:r>
                      <a:endParaRPr lang="en-US" sz="1100">
                        <a:effectLst/>
                        <a:latin typeface="Calibri"/>
                      </a:endParaRPr>
                    </a:p>
                  </a:txBody>
                  <a:tcPr marL="68058" marR="68058" marT="45372" marB="45372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2231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B. </a:t>
                      </a:r>
                      <a:r>
                        <a:rPr lang="sr-Cyrl-BA" sz="120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Општи принципи</a:t>
                      </a:r>
                      <a:endParaRPr lang="sr-Cyrl-BA" sz="1100">
                        <a:effectLst/>
                        <a:latin typeface="Calibri"/>
                      </a:endParaRPr>
                    </a:p>
                  </a:txBody>
                  <a:tcPr marL="68058" marR="68058" marT="45372" marB="45372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  <a:endParaRPr lang="en-US" sz="1100">
                        <a:effectLst/>
                        <a:latin typeface="Calibri"/>
                      </a:endParaRPr>
                    </a:p>
                  </a:txBody>
                  <a:tcPr marL="68058" marR="68058" marT="45372" marB="45372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2231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Cyrl-BA" sz="1200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    Први Њутнов закон</a:t>
                      </a:r>
                      <a:endParaRPr lang="sr-Cyrl-BA" sz="1100" dirty="0">
                        <a:effectLst/>
                        <a:latin typeface="Calibri"/>
                      </a:endParaRPr>
                    </a:p>
                  </a:txBody>
                  <a:tcPr marL="68058" marR="68058" marT="45372" marB="45372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(2)</a:t>
                      </a:r>
                      <a:endParaRPr lang="en-US" sz="1100">
                        <a:effectLst/>
                        <a:latin typeface="Calibri"/>
                      </a:endParaRPr>
                    </a:p>
                  </a:txBody>
                  <a:tcPr marL="68058" marR="68058" marT="45372" marB="45372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2231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Cyrl-BA" sz="1200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    Други Њутнов закон</a:t>
                      </a:r>
                      <a:endParaRPr lang="sr-Cyrl-BA" sz="1100" dirty="0">
                        <a:effectLst/>
                        <a:latin typeface="Calibri"/>
                      </a:endParaRPr>
                    </a:p>
                  </a:txBody>
                  <a:tcPr marL="68058" marR="68058" marT="45372" marB="45372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(3), 8, (9), (12), (18)</a:t>
                      </a:r>
                      <a:endParaRPr lang="en-US" sz="1100">
                        <a:effectLst/>
                        <a:latin typeface="Calibri"/>
                      </a:endParaRPr>
                    </a:p>
                  </a:txBody>
                  <a:tcPr marL="68058" marR="68058" marT="45372" marB="45372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3718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Cyrl-BA" sz="120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      зависност </a:t>
                      </a:r>
                      <a:r>
                        <a:rPr lang="sr-Cyrl-BA" sz="1200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убрзања од масе</a:t>
                      </a:r>
                      <a:endParaRPr lang="sr-Cyrl-BA" sz="1100" dirty="0">
                        <a:effectLst/>
                        <a:latin typeface="Calibri"/>
                      </a:endParaRPr>
                    </a:p>
                  </a:txBody>
                  <a:tcPr marL="68058" marR="68058" marT="45372" marB="45372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17, 21</a:t>
                      </a:r>
                      <a:endParaRPr lang="en-US" sz="1100" dirty="0">
                        <a:effectLst/>
                        <a:latin typeface="Calibri"/>
                      </a:endParaRPr>
                    </a:p>
                  </a:txBody>
                  <a:tcPr marL="68058" marR="68058" marT="45372" marB="45372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2231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Cyrl-BA" sz="1200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    Принцип суперпозиције</a:t>
                      </a:r>
                      <a:endParaRPr lang="sr-Cyrl-BA" sz="1100" dirty="0">
                        <a:effectLst/>
                        <a:latin typeface="Calibri"/>
                      </a:endParaRPr>
                    </a:p>
                  </a:txBody>
                  <a:tcPr marL="68058" marR="68058" marT="45372" marB="45372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7, (5), (13), 19</a:t>
                      </a:r>
                      <a:endParaRPr lang="en-US" sz="1100">
                        <a:effectLst/>
                        <a:latin typeface="Calibri"/>
                      </a:endParaRPr>
                    </a:p>
                  </a:txBody>
                  <a:tcPr marL="68058" marR="68058" marT="45372" marB="45372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2231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Cyrl-BA" sz="1200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    Рад, енергија</a:t>
                      </a:r>
                      <a:endParaRPr lang="sr-Cyrl-BA" sz="1100" dirty="0">
                        <a:effectLst/>
                        <a:latin typeface="Calibri"/>
                      </a:endParaRPr>
                    </a:p>
                  </a:txBody>
                  <a:tcPr marL="68058" marR="68058" marT="45372" marB="45372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</a:t>
                      </a:r>
                      <a:endParaRPr lang="en-US" sz="1100">
                        <a:effectLst/>
                        <a:latin typeface="Calibri"/>
                      </a:endParaRPr>
                    </a:p>
                  </a:txBody>
                  <a:tcPr marL="68058" marR="68058" marT="45372" marB="45372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2231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Cyrl-BA" sz="1200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    Одржање енергије</a:t>
                      </a:r>
                      <a:endParaRPr lang="sr-Cyrl-BA" sz="1100" dirty="0">
                        <a:effectLst/>
                        <a:latin typeface="Calibri"/>
                      </a:endParaRPr>
                    </a:p>
                  </a:txBody>
                  <a:tcPr marL="68058" marR="68058" marT="45372" marB="45372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10, 11</a:t>
                      </a:r>
                      <a:endParaRPr lang="en-US" sz="1100">
                        <a:effectLst/>
                        <a:latin typeface="Calibri"/>
                      </a:endParaRPr>
                    </a:p>
                  </a:txBody>
                  <a:tcPr marL="68058" marR="68058" marT="45372" marB="45372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2231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Cyrl-BA" sz="1200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    Импулс</a:t>
                      </a:r>
                      <a:endParaRPr lang="sr-Cyrl-BA" sz="1100" dirty="0">
                        <a:effectLst/>
                        <a:latin typeface="Calibri"/>
                      </a:endParaRPr>
                    </a:p>
                  </a:txBody>
                  <a:tcPr marL="68058" marR="68058" marT="45372" marB="45372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15, 16, 22</a:t>
                      </a:r>
                      <a:endParaRPr lang="en-US" sz="1100" dirty="0">
                        <a:effectLst/>
                        <a:latin typeface="Calibri"/>
                      </a:endParaRPr>
                    </a:p>
                  </a:txBody>
                  <a:tcPr marL="68058" marR="68058" marT="45372" marB="45372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2231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C. </a:t>
                      </a:r>
                      <a:r>
                        <a:rPr lang="sr-Cyrl-BA" sz="1200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Сила</a:t>
                      </a:r>
                      <a:endParaRPr lang="sr-Cyrl-BA" sz="1100" dirty="0">
                        <a:effectLst/>
                        <a:latin typeface="Calibri"/>
                      </a:endParaRPr>
                    </a:p>
                  </a:txBody>
                  <a:tcPr marL="68058" marR="68058" marT="45372" marB="45372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  <a:endParaRPr lang="en-US" sz="1100" dirty="0">
                        <a:effectLst/>
                        <a:latin typeface="Calibri"/>
                      </a:endParaRPr>
                    </a:p>
                  </a:txBody>
                  <a:tcPr marL="68058" marR="68058" marT="45372" marB="45372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2231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Cyrl-BA" sz="120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    Гравитациона сила - слободан пад</a:t>
                      </a:r>
                      <a:endParaRPr lang="sr-Cyrl-BA" sz="1100">
                        <a:effectLst/>
                        <a:latin typeface="Calibri"/>
                      </a:endParaRPr>
                    </a:p>
                  </a:txBody>
                  <a:tcPr marL="68058" marR="68058" marT="45372" marB="45372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6, 26</a:t>
                      </a:r>
                      <a:endParaRPr lang="en-US" sz="1100" dirty="0">
                        <a:effectLst/>
                        <a:latin typeface="Calibri"/>
                      </a:endParaRPr>
                    </a:p>
                  </a:txBody>
                  <a:tcPr marL="68058" marR="68058" marT="45372" marB="45372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2231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Cyrl-BA" sz="120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    Трење</a:t>
                      </a:r>
                      <a:endParaRPr lang="sr-Cyrl-BA" sz="1100">
                        <a:effectLst/>
                        <a:latin typeface="Calibri"/>
                      </a:endParaRPr>
                    </a:p>
                  </a:txBody>
                  <a:tcPr marL="68058" marR="68058" marT="45372" marB="45372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(9)</a:t>
                      </a:r>
                      <a:endParaRPr lang="en-US" sz="1100" dirty="0">
                        <a:effectLst/>
                        <a:latin typeface="Calibri"/>
                      </a:endParaRPr>
                    </a:p>
                  </a:txBody>
                  <a:tcPr marL="68058" marR="68058" marT="45372" marB="45372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381000" y="381000"/>
            <a:ext cx="17526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Cyrl-BA" smtClean="0"/>
              <a:t>Табел а 1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4595567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9762"/>
          </a:xfrm>
        </p:spPr>
        <p:txBody>
          <a:bodyPr>
            <a:normAutofit/>
          </a:bodyPr>
          <a:lstStyle/>
          <a:p>
            <a:r>
              <a:rPr lang="sr-Cyrl-RS" sz="1800" dirty="0" smtClean="0"/>
              <a:t>УЗОРАК УЧЕНИКА </a:t>
            </a:r>
            <a:endParaRPr lang="en-US" sz="1800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838200"/>
            <a:ext cx="8229600" cy="5169091"/>
          </a:xfrm>
        </p:spPr>
        <p:txBody>
          <a:bodyPr>
            <a:normAutofit/>
          </a:bodyPr>
          <a:lstStyle/>
          <a:p>
            <a:r>
              <a:rPr lang="sr-Cyrl-CS" sz="1600" dirty="0" smtClean="0"/>
              <a:t>С</a:t>
            </a:r>
            <a:r>
              <a:rPr lang="sr-Cyrl-RS" sz="1600" dirty="0" smtClean="0"/>
              <a:t>ви </a:t>
            </a:r>
            <a:r>
              <a:rPr lang="sr-Cyrl-RS" sz="1600" smtClean="0"/>
              <a:t>ученици првог разреда </a:t>
            </a:r>
            <a:r>
              <a:rPr lang="sr-Cyrl-RS" sz="1600" dirty="0" smtClean="0"/>
              <a:t>гимназије општег смјера</a:t>
            </a:r>
          </a:p>
          <a:p>
            <a:pPr>
              <a:buNone/>
            </a:pPr>
            <a:endParaRPr lang="en-US" sz="1600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087259372"/>
              </p:ext>
            </p:extLst>
          </p:nvPr>
        </p:nvGraphicFramePr>
        <p:xfrm>
          <a:off x="457200" y="1219200"/>
          <a:ext cx="8458200" cy="567842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91640"/>
                <a:gridCol w="1691640"/>
                <a:gridCol w="1550670"/>
                <a:gridCol w="1566333"/>
                <a:gridCol w="1957917"/>
              </a:tblGrid>
              <a:tr h="53340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sr-Cyrl-CS" sz="1800" b="1" dirty="0">
                        <a:solidFill>
                          <a:schemeClr val="tx1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Cyrl-CS" sz="1800" b="1" dirty="0">
                          <a:solidFill>
                            <a:schemeClr val="tx1"/>
                          </a:solidFill>
                          <a:latin typeface="+mj-lt"/>
                          <a:ea typeface="Calibri"/>
                          <a:cs typeface="Times New Roman"/>
                        </a:rPr>
                        <a:t>Назив школе</a:t>
                      </a:r>
                      <a:endParaRPr lang="en-US" sz="1800" b="1" dirty="0">
                        <a:solidFill>
                          <a:schemeClr val="tx1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sr-Cyrl-CS" sz="1800" b="1" dirty="0">
                        <a:solidFill>
                          <a:schemeClr val="tx1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Cyrl-CS" sz="1800" b="1" dirty="0">
                          <a:solidFill>
                            <a:schemeClr val="tx1"/>
                          </a:solidFill>
                          <a:latin typeface="+mj-lt"/>
                          <a:ea typeface="Calibri"/>
                          <a:cs typeface="Times New Roman"/>
                        </a:rPr>
                        <a:t>Мјесто</a:t>
                      </a:r>
                      <a:endParaRPr lang="en-US" sz="1800" b="1" dirty="0">
                        <a:solidFill>
                          <a:schemeClr val="tx1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Cyrl-CS" sz="1800" b="1" dirty="0">
                          <a:solidFill>
                            <a:schemeClr val="tx1"/>
                          </a:solidFill>
                          <a:latin typeface="+mj-lt"/>
                          <a:ea typeface="Calibri"/>
                          <a:cs typeface="Times New Roman"/>
                        </a:rPr>
                        <a:t>Број одјељења </a:t>
                      </a:r>
                      <a:endParaRPr lang="en-US" sz="1800" b="1" dirty="0">
                        <a:solidFill>
                          <a:schemeClr val="tx1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Cyrl-CS" sz="1800" b="1" dirty="0" smtClean="0">
                          <a:solidFill>
                            <a:schemeClr val="tx1"/>
                          </a:solidFill>
                          <a:latin typeface="+mj-lt"/>
                          <a:ea typeface="Calibri"/>
                          <a:cs typeface="Times New Roman"/>
                        </a:rPr>
                        <a:t>Број ученика</a:t>
                      </a:r>
                      <a:endParaRPr lang="en-US" sz="1800" b="1" dirty="0">
                        <a:solidFill>
                          <a:schemeClr val="tx1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Cyrl-CS" sz="1800" b="1" dirty="0">
                          <a:solidFill>
                            <a:schemeClr val="tx1"/>
                          </a:solidFill>
                          <a:latin typeface="+mj-lt"/>
                          <a:ea typeface="Calibri"/>
                          <a:cs typeface="Times New Roman"/>
                        </a:rPr>
                        <a:t>Број ученика </a:t>
                      </a:r>
                      <a:r>
                        <a:rPr lang="sr-Cyrl-CS" sz="1800" b="1" baseline="0" dirty="0" smtClean="0">
                          <a:solidFill>
                            <a:schemeClr val="tx1"/>
                          </a:solidFill>
                          <a:latin typeface="+mj-lt"/>
                          <a:ea typeface="Calibri"/>
                          <a:cs typeface="Times New Roman"/>
                        </a:rPr>
                        <a:t> који су радили</a:t>
                      </a:r>
                      <a:endParaRPr lang="en-US" sz="1800" b="1" dirty="0">
                        <a:solidFill>
                          <a:schemeClr val="tx1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30875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 err="1">
                          <a:latin typeface="+mj-lt"/>
                          <a:ea typeface="Calibri"/>
                          <a:cs typeface="Times New Roman"/>
                        </a:rPr>
                        <a:t>Гимназија</a:t>
                      </a:r>
                      <a:endParaRPr lang="en-US" sz="1800" dirty="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Cyrl-CS" sz="1800" dirty="0">
                          <a:latin typeface="+mj-lt"/>
                          <a:ea typeface="Calibri"/>
                          <a:cs typeface="Times New Roman"/>
                        </a:rPr>
                        <a:t>Мркоњић Град</a:t>
                      </a:r>
                      <a:endParaRPr lang="en-US" sz="1800" dirty="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Cyrl-CS" sz="1800" dirty="0" smtClean="0">
                          <a:latin typeface="+mj-lt"/>
                          <a:ea typeface="Calibri"/>
                          <a:cs typeface="Times New Roman"/>
                        </a:rPr>
                        <a:t>3</a:t>
                      </a:r>
                      <a:endParaRPr lang="en-US" sz="1800" dirty="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Cyrl-CS" sz="1800" dirty="0" smtClean="0">
                          <a:latin typeface="+mj-lt"/>
                          <a:ea typeface="Calibri"/>
                          <a:cs typeface="Times New Roman"/>
                        </a:rPr>
                        <a:t>69</a:t>
                      </a:r>
                      <a:endParaRPr lang="en-US" sz="1800" dirty="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Cyrl-CS" sz="1800" dirty="0" smtClean="0">
                          <a:latin typeface="+mj-lt"/>
                          <a:ea typeface="Calibri"/>
                          <a:cs typeface="Times New Roman"/>
                        </a:rPr>
                        <a:t>67</a:t>
                      </a:r>
                      <a:endParaRPr lang="en-US" sz="1800" dirty="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46644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 err="1">
                          <a:latin typeface="+mj-lt"/>
                          <a:ea typeface="Calibri"/>
                          <a:cs typeface="Times New Roman"/>
                        </a:rPr>
                        <a:t>Гимназија</a:t>
                      </a:r>
                      <a:r>
                        <a:rPr lang="en-US" sz="1800" dirty="0">
                          <a:latin typeface="+mj-lt"/>
                          <a:ea typeface="Calibri"/>
                          <a:cs typeface="Times New Roman"/>
                        </a:rPr>
                        <a:t> „</a:t>
                      </a:r>
                      <a:r>
                        <a:rPr lang="en-US" sz="1800" dirty="0" err="1">
                          <a:latin typeface="+mj-lt"/>
                          <a:ea typeface="Calibri"/>
                          <a:cs typeface="Times New Roman"/>
                        </a:rPr>
                        <a:t>Свети</a:t>
                      </a:r>
                      <a:r>
                        <a:rPr lang="en-US" sz="1800" dirty="0">
                          <a:latin typeface="+mj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800" dirty="0" err="1">
                          <a:latin typeface="+mj-lt"/>
                          <a:ea typeface="Calibri"/>
                          <a:cs typeface="Times New Roman"/>
                        </a:rPr>
                        <a:t>Сава</a:t>
                      </a:r>
                      <a:r>
                        <a:rPr lang="en-US" sz="1800" dirty="0">
                          <a:latin typeface="+mj-lt"/>
                          <a:ea typeface="Calibri"/>
                          <a:cs typeface="Times New Roman"/>
                        </a:rPr>
                        <a:t>“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Cyrl-CS" sz="1800" dirty="0">
                          <a:latin typeface="+mj-lt"/>
                          <a:ea typeface="Calibri"/>
                          <a:cs typeface="Times New Roman"/>
                        </a:rPr>
                        <a:t>Приједор</a:t>
                      </a:r>
                      <a:endParaRPr lang="en-US" sz="1800" dirty="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Cyrl-CS" sz="1800" dirty="0" smtClean="0">
                          <a:latin typeface="+mj-lt"/>
                          <a:ea typeface="Calibri"/>
                          <a:cs typeface="Times New Roman"/>
                        </a:rPr>
                        <a:t>3</a:t>
                      </a:r>
                      <a:endParaRPr lang="en-US" sz="1800" dirty="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Cyrl-CS" sz="1800" dirty="0" smtClean="0">
                          <a:latin typeface="+mj-lt"/>
                          <a:ea typeface="Calibri"/>
                          <a:cs typeface="Times New Roman"/>
                        </a:rPr>
                        <a:t>63</a:t>
                      </a:r>
                      <a:endParaRPr lang="en-US" sz="1800" dirty="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Cyrl-CS" sz="1800" dirty="0" smtClean="0">
                          <a:latin typeface="+mj-lt"/>
                          <a:ea typeface="Calibri"/>
                          <a:cs typeface="Times New Roman"/>
                        </a:rPr>
                        <a:t>59</a:t>
                      </a:r>
                      <a:endParaRPr lang="en-US" sz="1800" dirty="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0875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 err="1">
                          <a:latin typeface="+mj-lt"/>
                          <a:ea typeface="Calibri"/>
                          <a:cs typeface="Times New Roman"/>
                        </a:rPr>
                        <a:t>Гимназија</a:t>
                      </a:r>
                      <a:endParaRPr lang="en-US" sz="1800" dirty="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Cyrl-CS" sz="1800" dirty="0">
                          <a:latin typeface="+mj-lt"/>
                          <a:ea typeface="Calibri"/>
                          <a:cs typeface="Times New Roman"/>
                        </a:rPr>
                        <a:t>Градишка</a:t>
                      </a:r>
                      <a:endParaRPr lang="en-US" sz="1800" dirty="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Cyrl-CS" sz="1800" dirty="0" smtClean="0">
                          <a:latin typeface="+mj-lt"/>
                          <a:ea typeface="Calibri"/>
                          <a:cs typeface="Times New Roman"/>
                        </a:rPr>
                        <a:t>4</a:t>
                      </a:r>
                      <a:endParaRPr lang="en-US" sz="1800" dirty="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Cyrl-CS" sz="1800" dirty="0" smtClean="0">
                          <a:latin typeface="+mj-lt"/>
                          <a:ea typeface="Calibri"/>
                          <a:cs typeface="Times New Roman"/>
                        </a:rPr>
                        <a:t>78</a:t>
                      </a:r>
                      <a:endParaRPr lang="en-US" sz="1800" dirty="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Cyrl-CS" sz="1800" dirty="0">
                          <a:latin typeface="+mj-lt"/>
                          <a:ea typeface="Calibri"/>
                          <a:cs typeface="Times New Roman"/>
                        </a:rPr>
                        <a:t>7</a:t>
                      </a:r>
                      <a:r>
                        <a:rPr lang="sr-Cyrl-CS" sz="1800" dirty="0" smtClean="0">
                          <a:latin typeface="+mj-lt"/>
                          <a:ea typeface="Calibri"/>
                          <a:cs typeface="Times New Roman"/>
                        </a:rPr>
                        <a:t>7</a:t>
                      </a:r>
                      <a:endParaRPr lang="en-US" sz="1800" dirty="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46644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 err="1">
                          <a:latin typeface="+mj-lt"/>
                          <a:ea typeface="Calibri"/>
                          <a:cs typeface="Times New Roman"/>
                        </a:rPr>
                        <a:t>Гимназија</a:t>
                      </a:r>
                      <a:r>
                        <a:rPr lang="en-US" sz="1800" dirty="0">
                          <a:latin typeface="+mj-lt"/>
                          <a:ea typeface="Calibri"/>
                          <a:cs typeface="Times New Roman"/>
                        </a:rPr>
                        <a:t> „</a:t>
                      </a:r>
                      <a:r>
                        <a:rPr lang="en-US" sz="1800" dirty="0" err="1">
                          <a:latin typeface="+mj-lt"/>
                          <a:ea typeface="Calibri"/>
                          <a:cs typeface="Times New Roman"/>
                        </a:rPr>
                        <a:t>Филип</a:t>
                      </a:r>
                      <a:r>
                        <a:rPr lang="en-US" sz="1800" dirty="0">
                          <a:latin typeface="+mj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800" dirty="0" err="1">
                          <a:latin typeface="+mj-lt"/>
                          <a:ea typeface="Calibri"/>
                          <a:cs typeface="Times New Roman"/>
                        </a:rPr>
                        <a:t>Вишњић</a:t>
                      </a:r>
                      <a:r>
                        <a:rPr lang="en-US" sz="1800" dirty="0">
                          <a:latin typeface="+mj-lt"/>
                          <a:ea typeface="Calibri"/>
                          <a:cs typeface="Times New Roman"/>
                        </a:rPr>
                        <a:t>“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Cyrl-CS" sz="1800" dirty="0">
                          <a:latin typeface="+mj-lt"/>
                          <a:ea typeface="Calibri"/>
                          <a:cs typeface="Times New Roman"/>
                        </a:rPr>
                        <a:t>Бијељина</a:t>
                      </a:r>
                      <a:endParaRPr lang="en-US" sz="1800" dirty="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Cyrl-CS" sz="1800" dirty="0">
                          <a:latin typeface="+mj-lt"/>
                          <a:ea typeface="Calibri"/>
                          <a:cs typeface="Times New Roman"/>
                        </a:rPr>
                        <a:t>5</a:t>
                      </a:r>
                      <a:endParaRPr lang="en-US" sz="1800" dirty="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Cyrl-CS" sz="1800" dirty="0" smtClean="0">
                          <a:latin typeface="+mj-lt"/>
                          <a:ea typeface="Calibri"/>
                          <a:cs typeface="Times New Roman"/>
                        </a:rPr>
                        <a:t>138</a:t>
                      </a:r>
                      <a:endParaRPr lang="en-US" sz="1800" dirty="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Cyrl-CS" sz="1800" dirty="0" smtClean="0">
                          <a:latin typeface="+mj-lt"/>
                          <a:ea typeface="Calibri"/>
                          <a:cs typeface="Times New Roman"/>
                        </a:rPr>
                        <a:t>135</a:t>
                      </a:r>
                      <a:endParaRPr lang="en-US" sz="1800" dirty="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0875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 err="1">
                          <a:latin typeface="+mj-lt"/>
                          <a:ea typeface="Calibri"/>
                          <a:cs typeface="Times New Roman"/>
                        </a:rPr>
                        <a:t>Гимназија</a:t>
                      </a:r>
                      <a:endParaRPr lang="en-US" sz="1800" dirty="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Cyrl-CS" sz="1800">
                          <a:latin typeface="+mj-lt"/>
                          <a:ea typeface="Calibri"/>
                          <a:cs typeface="Times New Roman"/>
                        </a:rPr>
                        <a:t>Калиновик</a:t>
                      </a:r>
                      <a:endParaRPr lang="en-US" sz="180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Cyrl-CS" sz="1800" dirty="0">
                          <a:latin typeface="+mj-lt"/>
                          <a:ea typeface="Calibri"/>
                          <a:cs typeface="Times New Roman"/>
                        </a:rPr>
                        <a:t>1</a:t>
                      </a:r>
                      <a:endParaRPr lang="en-US" sz="1800" dirty="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Cyrl-CS" sz="1800" dirty="0" smtClean="0">
                          <a:latin typeface="+mj-lt"/>
                          <a:ea typeface="Calibri"/>
                          <a:cs typeface="Times New Roman"/>
                        </a:rPr>
                        <a:t>9</a:t>
                      </a:r>
                      <a:endParaRPr lang="en-US" sz="1800" dirty="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Cyrl-CS" sz="1800" dirty="0" smtClean="0">
                          <a:latin typeface="+mj-lt"/>
                          <a:ea typeface="Calibri"/>
                          <a:cs typeface="Times New Roman"/>
                        </a:rPr>
                        <a:t>8</a:t>
                      </a:r>
                      <a:endParaRPr lang="en-US" sz="1800" dirty="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46644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 err="1">
                          <a:latin typeface="+mj-lt"/>
                          <a:ea typeface="Calibri"/>
                          <a:cs typeface="Times New Roman"/>
                        </a:rPr>
                        <a:t>Гимназија</a:t>
                      </a:r>
                      <a:r>
                        <a:rPr lang="en-US" sz="1800" dirty="0">
                          <a:latin typeface="+mj-lt"/>
                          <a:ea typeface="Calibri"/>
                          <a:cs typeface="Times New Roman"/>
                        </a:rPr>
                        <a:t> „</a:t>
                      </a:r>
                      <a:r>
                        <a:rPr lang="en-US" sz="1800" dirty="0" err="1">
                          <a:latin typeface="+mj-lt"/>
                          <a:ea typeface="Calibri"/>
                          <a:cs typeface="Times New Roman"/>
                        </a:rPr>
                        <a:t>Јован</a:t>
                      </a:r>
                      <a:r>
                        <a:rPr lang="en-US" sz="1800" dirty="0">
                          <a:latin typeface="+mj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800" dirty="0" err="1">
                          <a:latin typeface="+mj-lt"/>
                          <a:ea typeface="Calibri"/>
                          <a:cs typeface="Times New Roman"/>
                        </a:rPr>
                        <a:t>Дучић</a:t>
                      </a:r>
                      <a:r>
                        <a:rPr lang="en-US" sz="1800" dirty="0">
                          <a:latin typeface="+mj-lt"/>
                          <a:ea typeface="Calibri"/>
                          <a:cs typeface="Times New Roman"/>
                        </a:rPr>
                        <a:t>“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Cyrl-CS" sz="1800">
                          <a:latin typeface="+mj-lt"/>
                          <a:ea typeface="Calibri"/>
                          <a:cs typeface="Times New Roman"/>
                        </a:rPr>
                        <a:t>Требиње</a:t>
                      </a:r>
                      <a:endParaRPr lang="en-US" sz="180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Cyrl-CS" sz="1800">
                          <a:latin typeface="+mj-lt"/>
                          <a:ea typeface="Calibri"/>
                          <a:cs typeface="Times New Roman"/>
                        </a:rPr>
                        <a:t>4</a:t>
                      </a:r>
                      <a:endParaRPr lang="en-US" sz="180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Cyrl-CS" sz="1800" dirty="0" smtClean="0">
                          <a:latin typeface="+mj-lt"/>
                          <a:ea typeface="Calibri"/>
                          <a:cs typeface="Times New Roman"/>
                        </a:rPr>
                        <a:t>96</a:t>
                      </a:r>
                      <a:endParaRPr lang="en-US" sz="1800" dirty="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Cyrl-CS" sz="1800" dirty="0">
                          <a:latin typeface="+mj-lt"/>
                          <a:ea typeface="Calibri"/>
                          <a:cs typeface="Times New Roman"/>
                        </a:rPr>
                        <a:t>8</a:t>
                      </a:r>
                      <a:r>
                        <a:rPr lang="sr-Cyrl-CS" sz="1800" dirty="0" smtClean="0">
                          <a:latin typeface="+mj-lt"/>
                          <a:ea typeface="Calibri"/>
                          <a:cs typeface="Times New Roman"/>
                        </a:rPr>
                        <a:t>7</a:t>
                      </a:r>
                      <a:endParaRPr lang="en-US" sz="1800" dirty="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0875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 err="1">
                          <a:latin typeface="+mj-lt"/>
                          <a:ea typeface="Calibri"/>
                          <a:cs typeface="Times New Roman"/>
                        </a:rPr>
                        <a:t>Гимназија</a:t>
                      </a:r>
                      <a:endParaRPr lang="en-US" sz="1800" dirty="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Cyrl-CS" sz="1800">
                          <a:latin typeface="+mj-lt"/>
                          <a:ea typeface="Calibri"/>
                          <a:cs typeface="Times New Roman"/>
                        </a:rPr>
                        <a:t>Прњавор</a:t>
                      </a:r>
                      <a:endParaRPr lang="en-US" sz="180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Cyrl-CS" sz="1800" dirty="0" smtClean="0">
                          <a:latin typeface="+mj-lt"/>
                          <a:ea typeface="Calibri"/>
                          <a:cs typeface="Times New Roman"/>
                        </a:rPr>
                        <a:t>2</a:t>
                      </a:r>
                      <a:endParaRPr lang="en-US" sz="1800" dirty="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Cyrl-CS" sz="1800" dirty="0" smtClean="0">
                          <a:latin typeface="+mj-lt"/>
                          <a:ea typeface="Calibri"/>
                          <a:cs typeface="Times New Roman"/>
                        </a:rPr>
                        <a:t>43</a:t>
                      </a:r>
                      <a:endParaRPr lang="en-US" sz="1800" dirty="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Cyrl-CS" sz="1800" dirty="0" smtClean="0">
                          <a:latin typeface="+mj-lt"/>
                          <a:ea typeface="Calibri"/>
                          <a:cs typeface="Times New Roman"/>
                        </a:rPr>
                        <a:t>40</a:t>
                      </a:r>
                      <a:endParaRPr lang="en-US" sz="1800" dirty="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0875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 err="1">
                          <a:latin typeface="+mj-lt"/>
                          <a:ea typeface="Calibri"/>
                          <a:cs typeface="Times New Roman"/>
                        </a:rPr>
                        <a:t>Гимназија</a:t>
                      </a:r>
                      <a:endParaRPr lang="en-US" sz="1800" dirty="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Cyrl-CS" sz="1800">
                          <a:latin typeface="+mj-lt"/>
                          <a:ea typeface="Calibri"/>
                          <a:cs typeface="Times New Roman"/>
                        </a:rPr>
                        <a:t>Нови Град</a:t>
                      </a:r>
                      <a:endParaRPr lang="en-US" sz="180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Cyrl-CS" sz="1800" dirty="0" smtClean="0">
                          <a:latin typeface="+mj-lt"/>
                          <a:ea typeface="Calibri"/>
                          <a:cs typeface="Times New Roman"/>
                        </a:rPr>
                        <a:t>2</a:t>
                      </a:r>
                      <a:endParaRPr lang="en-US" sz="1800" dirty="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Cyrl-CS" sz="1800" dirty="0" smtClean="0">
                          <a:latin typeface="+mj-lt"/>
                          <a:ea typeface="Calibri"/>
                          <a:cs typeface="Times New Roman"/>
                        </a:rPr>
                        <a:t>35</a:t>
                      </a:r>
                      <a:endParaRPr lang="en-US" sz="1800" dirty="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Cyrl-CS" sz="1800" dirty="0" smtClean="0">
                          <a:latin typeface="+mj-lt"/>
                          <a:ea typeface="Calibri"/>
                          <a:cs typeface="Times New Roman"/>
                        </a:rPr>
                        <a:t>34</a:t>
                      </a:r>
                      <a:endParaRPr lang="en-US" sz="1800" dirty="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0875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 err="1">
                          <a:latin typeface="+mj-lt"/>
                          <a:ea typeface="Calibri"/>
                          <a:cs typeface="Times New Roman"/>
                        </a:rPr>
                        <a:t>Гимназија</a:t>
                      </a:r>
                      <a:endParaRPr lang="en-US" sz="1800" dirty="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Cyrl-CS" sz="1800">
                          <a:latin typeface="+mj-lt"/>
                          <a:ea typeface="Calibri"/>
                          <a:cs typeface="Times New Roman"/>
                        </a:rPr>
                        <a:t>Бања Лука</a:t>
                      </a:r>
                      <a:endParaRPr lang="en-US" sz="180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Cyrl-CS" sz="1800" dirty="0" smtClean="0">
                          <a:latin typeface="+mj-lt"/>
                          <a:ea typeface="Calibri"/>
                          <a:cs typeface="Times New Roman"/>
                        </a:rPr>
                        <a:t>5</a:t>
                      </a:r>
                      <a:endParaRPr lang="en-US" sz="1800" dirty="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Cyrl-CS" sz="1800" dirty="0" smtClean="0">
                          <a:latin typeface="+mj-lt"/>
                          <a:ea typeface="Calibri"/>
                          <a:cs typeface="Times New Roman"/>
                        </a:rPr>
                        <a:t>145</a:t>
                      </a:r>
                      <a:endParaRPr lang="en-US" sz="1800" dirty="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Cyrl-CS" sz="1800" dirty="0" smtClean="0">
                          <a:latin typeface="+mj-lt"/>
                          <a:ea typeface="Calibri"/>
                          <a:cs typeface="Times New Roman"/>
                        </a:rPr>
                        <a:t>143</a:t>
                      </a:r>
                      <a:endParaRPr lang="en-US" sz="1800" dirty="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46644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 err="1">
                          <a:latin typeface="+mj-lt"/>
                          <a:ea typeface="Calibri"/>
                          <a:cs typeface="Times New Roman"/>
                        </a:rPr>
                        <a:t>Гимназија</a:t>
                      </a:r>
                      <a:r>
                        <a:rPr lang="en-US" sz="1800" dirty="0">
                          <a:latin typeface="+mj-lt"/>
                          <a:ea typeface="Calibri"/>
                          <a:cs typeface="Times New Roman"/>
                        </a:rPr>
                        <a:t> „</a:t>
                      </a:r>
                      <a:r>
                        <a:rPr lang="en-US" sz="1800" dirty="0" err="1">
                          <a:latin typeface="+mj-lt"/>
                          <a:ea typeface="Calibri"/>
                          <a:cs typeface="Times New Roman"/>
                        </a:rPr>
                        <a:t>Јован</a:t>
                      </a:r>
                      <a:r>
                        <a:rPr lang="en-US" sz="1800" dirty="0">
                          <a:latin typeface="+mj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800" dirty="0" err="1">
                          <a:latin typeface="+mj-lt"/>
                          <a:ea typeface="Calibri"/>
                          <a:cs typeface="Times New Roman"/>
                        </a:rPr>
                        <a:t>Дучић</a:t>
                      </a:r>
                      <a:r>
                        <a:rPr lang="en-US" sz="1800" dirty="0">
                          <a:latin typeface="+mj-lt"/>
                          <a:ea typeface="Calibri"/>
                          <a:cs typeface="Times New Roman"/>
                        </a:rPr>
                        <a:t>“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Cyrl-CS" sz="1800">
                          <a:latin typeface="+mj-lt"/>
                          <a:ea typeface="Calibri"/>
                          <a:cs typeface="Times New Roman"/>
                        </a:rPr>
                        <a:t>Добој</a:t>
                      </a:r>
                      <a:endParaRPr lang="en-US" sz="180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Cyrl-CS" sz="1800">
                          <a:latin typeface="+mj-lt"/>
                          <a:ea typeface="Calibri"/>
                          <a:cs typeface="Times New Roman"/>
                        </a:rPr>
                        <a:t>4</a:t>
                      </a:r>
                      <a:endParaRPr lang="en-US" sz="180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Cyrl-CS" sz="1800" dirty="0" smtClean="0">
                          <a:latin typeface="+mj-lt"/>
                          <a:ea typeface="Calibri"/>
                          <a:cs typeface="Times New Roman"/>
                        </a:rPr>
                        <a:t>93</a:t>
                      </a:r>
                      <a:endParaRPr lang="en-US" sz="1800" dirty="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Cyrl-CS" sz="1800" dirty="0" smtClean="0">
                          <a:latin typeface="+mj-lt"/>
                          <a:ea typeface="Calibri"/>
                          <a:cs typeface="Times New Roman"/>
                        </a:rPr>
                        <a:t>87</a:t>
                      </a:r>
                      <a:endParaRPr lang="en-US" sz="1800" dirty="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3322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>
                          <a:latin typeface="+mj-lt"/>
                          <a:ea typeface="Calibri"/>
                          <a:cs typeface="Times New Roman"/>
                        </a:rPr>
                        <a:t>У К У П Н О </a:t>
                      </a:r>
                    </a:p>
                  </a:txBody>
                  <a:tcPr marL="68580" marR="68580" marT="0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Cyrl-CS" sz="1800" b="1" dirty="0">
                          <a:latin typeface="+mj-lt"/>
                          <a:ea typeface="Calibri"/>
                          <a:cs typeface="Times New Roman"/>
                        </a:rPr>
                        <a:t>10</a:t>
                      </a:r>
                      <a:endParaRPr lang="en-US" sz="1800" b="1" dirty="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Cyrl-CS" sz="1800" b="1" dirty="0">
                          <a:latin typeface="+mj-lt"/>
                          <a:ea typeface="Calibri"/>
                          <a:cs typeface="Times New Roman"/>
                        </a:rPr>
                        <a:t>33</a:t>
                      </a:r>
                      <a:endParaRPr lang="en-US" sz="1800" b="1" dirty="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Cyrl-CS" sz="1800" b="1" dirty="0" smtClean="0">
                          <a:latin typeface="+mj-lt"/>
                          <a:ea typeface="Calibri"/>
                          <a:cs typeface="Times New Roman"/>
                        </a:rPr>
                        <a:t>769</a:t>
                      </a:r>
                      <a:endParaRPr lang="en-US" sz="1800" b="1" dirty="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Cyrl-CS" sz="1800" b="1" dirty="0" smtClean="0">
                          <a:latin typeface="+mj-lt"/>
                          <a:ea typeface="Calibri"/>
                          <a:cs typeface="Times New Roman"/>
                        </a:rPr>
                        <a:t>737 (96%)</a:t>
                      </a:r>
                      <a:endParaRPr lang="en-US" sz="1800" b="1" dirty="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0.xml><?xml version="1.0" encoding="utf-8"?>
<a:theme xmlns:a="http://schemas.openxmlformats.org/drawingml/2006/main" name="10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1.xml><?xml version="1.0" encoding="utf-8"?>
<a:theme xmlns:a="http://schemas.openxmlformats.org/drawingml/2006/main" name="1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2.xml><?xml version="1.0" encoding="utf-8"?>
<a:theme xmlns:a="http://schemas.openxmlformats.org/drawingml/2006/main" name="1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3.xml><?xml version="1.0" encoding="utf-8"?>
<a:theme xmlns:a="http://schemas.openxmlformats.org/drawingml/2006/main" name="13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4.xml><?xml version="1.0" encoding="utf-8"?>
<a:theme xmlns:a="http://schemas.openxmlformats.org/drawingml/2006/main" name="14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5.xml><?xml version="1.0" encoding="utf-8"?>
<a:theme xmlns:a="http://schemas.openxmlformats.org/drawingml/2006/main" name="15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6.xml><?xml version="1.0" encoding="utf-8"?>
<a:theme xmlns:a="http://schemas.openxmlformats.org/drawingml/2006/main" name="16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7.xml><?xml version="1.0" encoding="utf-8"?>
<a:theme xmlns:a="http://schemas.openxmlformats.org/drawingml/2006/main" name="17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8.xml><?xml version="1.0" encoding="utf-8"?>
<a:theme xmlns:a="http://schemas.openxmlformats.org/drawingml/2006/main" name="18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9.xml><?xml version="1.0" encoding="utf-8"?>
<a:theme xmlns:a="http://schemas.openxmlformats.org/drawingml/2006/main" name="19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0.xml><?xml version="1.0" encoding="utf-8"?>
<a:theme xmlns:a="http://schemas.openxmlformats.org/drawingml/2006/main" name="20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3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4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6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7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8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9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601</TotalTime>
  <Words>2120</Words>
  <Application>Microsoft Office PowerPoint</Application>
  <PresentationFormat>On-screen Show (4:3)</PresentationFormat>
  <Paragraphs>638</Paragraphs>
  <Slides>37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20</vt:i4>
      </vt:variant>
      <vt:variant>
        <vt:lpstr>Slide Titles</vt:lpstr>
      </vt:variant>
      <vt:variant>
        <vt:i4>37</vt:i4>
      </vt:variant>
    </vt:vector>
  </HeadingPairs>
  <TitlesOfParts>
    <vt:vector size="57" baseType="lpstr">
      <vt:lpstr>Office Theme</vt:lpstr>
      <vt:lpstr>1_Office Theme</vt:lpstr>
      <vt:lpstr>2_Office Theme</vt:lpstr>
      <vt:lpstr>3_Office Theme</vt:lpstr>
      <vt:lpstr>4_Office Theme</vt:lpstr>
      <vt:lpstr>6_Office Theme</vt:lpstr>
      <vt:lpstr>7_Office Theme</vt:lpstr>
      <vt:lpstr>8_Office Theme</vt:lpstr>
      <vt:lpstr>9_Office Theme</vt:lpstr>
      <vt:lpstr>10_Office Theme</vt:lpstr>
      <vt:lpstr>11_Office Theme</vt:lpstr>
      <vt:lpstr>12_Office Theme</vt:lpstr>
      <vt:lpstr>13_Office Theme</vt:lpstr>
      <vt:lpstr>14_Office Theme</vt:lpstr>
      <vt:lpstr>15_Office Theme</vt:lpstr>
      <vt:lpstr>16_Office Theme</vt:lpstr>
      <vt:lpstr>17_Office Theme</vt:lpstr>
      <vt:lpstr>18_Office Theme</vt:lpstr>
      <vt:lpstr>19_Office Theme</vt:lpstr>
      <vt:lpstr>20_Office Theme</vt:lpstr>
      <vt:lpstr>Slide 1</vt:lpstr>
      <vt:lpstr>ЦИЉ ЕКСТЕРНОГ ВРЕДНОВАЊА</vt:lpstr>
      <vt:lpstr>АКТИВНОСТИ </vt:lpstr>
      <vt:lpstr>ЗАДАЦИ ОБЈЕКТИВНОГ ТИПА </vt:lpstr>
      <vt:lpstr>Slide 5</vt:lpstr>
      <vt:lpstr>Slide 6</vt:lpstr>
      <vt:lpstr>Slide 7</vt:lpstr>
      <vt:lpstr>Slide 8</vt:lpstr>
      <vt:lpstr>УЗОРАК УЧЕНИКА </vt:lpstr>
      <vt:lpstr>ЗБИРНИ РЕЗУЛТАТИ ЕКСТЕРНЕ ПРОВЈЕРЕ ПОСТИГНУЋА ПО ШКОЛАМА</vt:lpstr>
      <vt:lpstr>Slide 11</vt:lpstr>
      <vt:lpstr>Slide 12</vt:lpstr>
      <vt:lpstr>Slide 13</vt:lpstr>
      <vt:lpstr>Slide 14</vt:lpstr>
      <vt:lpstr>ЗБИРНИ РЕЗУЛТАТИ ЕКСТЕРНЕ ПРОВЈЕРЕ ПОСТИГНУЋА </vt:lpstr>
      <vt:lpstr>Закључак</vt:lpstr>
      <vt:lpstr>Slide 17</vt:lpstr>
      <vt:lpstr>Slide 18</vt:lpstr>
      <vt:lpstr>Најлошије и најбоље урађени задаци на екстерној провјери</vt:lpstr>
      <vt:lpstr>Забрињавајући подаци</vt:lpstr>
      <vt:lpstr>Slide 21</vt:lpstr>
      <vt:lpstr>Slide 22</vt:lpstr>
      <vt:lpstr>Најбоље ријешени задатак 88%</vt:lpstr>
      <vt:lpstr>Slide 24</vt:lpstr>
      <vt:lpstr>Slide 25</vt:lpstr>
      <vt:lpstr>Slide 26</vt:lpstr>
      <vt:lpstr>Slide 27</vt:lpstr>
      <vt:lpstr>Slide 28</vt:lpstr>
      <vt:lpstr>Slide 29</vt:lpstr>
      <vt:lpstr>Slide 30</vt:lpstr>
      <vt:lpstr>Slide 31</vt:lpstr>
      <vt:lpstr>Slide 32</vt:lpstr>
      <vt:lpstr>Slide 33</vt:lpstr>
      <vt:lpstr>Slide 34</vt:lpstr>
      <vt:lpstr>Slide 35</vt:lpstr>
      <vt:lpstr>Slide 36</vt:lpstr>
      <vt:lpstr>Slide 37</vt:lpstr>
    </vt:vector>
  </TitlesOfParts>
  <Company>Republicki pedagoski zavod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РЕПУБЛИКА СРПСКА  МИНИСТАРСТВО ПРОСВЈЕТЕ И КУЛТУРЕ РЕПУБЛИЧКИ ПЕДАГОШКИ ЗАВОД Милоша Обилића 39 Бањалука, Тел/факс 051/430-110, 430-100; e-mail: pedagoski.zavod@rpz-rs.org</dc:title>
  <dc:creator>Milija Marjanovic</dc:creator>
  <cp:lastModifiedBy>Sladjana Djokic</cp:lastModifiedBy>
  <cp:revision>67</cp:revision>
  <cp:lastPrinted>2016-06-28T21:22:18Z</cp:lastPrinted>
  <dcterms:created xsi:type="dcterms:W3CDTF">2016-06-13T10:47:34Z</dcterms:created>
  <dcterms:modified xsi:type="dcterms:W3CDTF">2016-09-15T07:25:50Z</dcterms:modified>
</cp:coreProperties>
</file>