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27"/>
  </p:notesMasterIdLst>
  <p:sldIdLst>
    <p:sldId id="259" r:id="rId2"/>
    <p:sldId id="258" r:id="rId3"/>
    <p:sldId id="270" r:id="rId4"/>
    <p:sldId id="257" r:id="rId5"/>
    <p:sldId id="278" r:id="rId6"/>
    <p:sldId id="279" r:id="rId7"/>
    <p:sldId id="289" r:id="rId8"/>
    <p:sldId id="260" r:id="rId9"/>
    <p:sldId id="262" r:id="rId10"/>
    <p:sldId id="280" r:id="rId11"/>
    <p:sldId id="275" r:id="rId12"/>
    <p:sldId id="277" r:id="rId13"/>
    <p:sldId id="273" r:id="rId14"/>
    <p:sldId id="276" r:id="rId15"/>
    <p:sldId id="271" r:id="rId16"/>
    <p:sldId id="272" r:id="rId17"/>
    <p:sldId id="283" r:id="rId18"/>
    <p:sldId id="281" r:id="rId19"/>
    <p:sldId id="282" r:id="rId20"/>
    <p:sldId id="286" r:id="rId21"/>
    <p:sldId id="274" r:id="rId22"/>
    <p:sldId id="285" r:id="rId23"/>
    <p:sldId id="287" r:id="rId24"/>
    <p:sldId id="284" r:id="rId25"/>
    <p:sldId id="288" r:id="rId26"/>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50" autoAdjust="0"/>
    <p:restoredTop sz="94660"/>
  </p:normalViewPr>
  <p:slideViewPr>
    <p:cSldViewPr snapToGrid="0">
      <p:cViewPr varScale="1">
        <p:scale>
          <a:sx n="81" d="100"/>
          <a:sy n="81" d="100"/>
        </p:scale>
        <p:origin x="-78" y="-6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Čuvar mesta za zaglavlj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r-Latn-CS"/>
          </a:p>
        </p:txBody>
      </p:sp>
      <p:sp>
        <p:nvSpPr>
          <p:cNvPr id="3" name="Čuvar mesta za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3D1492-7D2B-4217-9749-A08E2F71767D}" type="datetimeFigureOut">
              <a:rPr lang="sr-Latn-CS" smtClean="0"/>
              <a:pPr/>
              <a:t>15.8.2016</a:t>
            </a:fld>
            <a:endParaRPr lang="sr-Latn-CS"/>
          </a:p>
        </p:txBody>
      </p:sp>
      <p:sp>
        <p:nvSpPr>
          <p:cNvPr id="4" name="Čuvar mesta za sliku na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r-Latn-CS"/>
          </a:p>
        </p:txBody>
      </p:sp>
      <p:sp>
        <p:nvSpPr>
          <p:cNvPr id="5" name="Čuvar mesta za napomen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r-Latn-CS" smtClean="0"/>
              <a:t>Kliknite i uredite tekst</a:t>
            </a:r>
          </a:p>
          <a:p>
            <a:pPr lvl="1"/>
            <a:r>
              <a:rPr lang="sr-Latn-CS" smtClean="0"/>
              <a:t>Drugi nivo</a:t>
            </a:r>
          </a:p>
          <a:p>
            <a:pPr lvl="2"/>
            <a:r>
              <a:rPr lang="sr-Latn-CS" smtClean="0"/>
              <a:t>Treći nivo</a:t>
            </a:r>
          </a:p>
          <a:p>
            <a:pPr lvl="3"/>
            <a:r>
              <a:rPr lang="sr-Latn-CS" smtClean="0"/>
              <a:t>Četvrti nivo</a:t>
            </a:r>
          </a:p>
          <a:p>
            <a:pPr lvl="4"/>
            <a:r>
              <a:rPr lang="sr-Latn-CS" smtClean="0"/>
              <a:t>Peti nivo</a:t>
            </a:r>
            <a:endParaRPr lang="sr-Latn-CS"/>
          </a:p>
        </p:txBody>
      </p:sp>
      <p:sp>
        <p:nvSpPr>
          <p:cNvPr id="6" name="Čuvar mesta za podnožj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r-Latn-CS"/>
          </a:p>
        </p:txBody>
      </p:sp>
      <p:sp>
        <p:nvSpPr>
          <p:cNvPr id="7" name="Čuvar mesta za broj slajd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B88203-622B-4FBB-BD71-64412575D226}" type="slidenum">
              <a:rPr lang="sr-Latn-CS" smtClean="0"/>
              <a:pPr/>
              <a:t>‹#›</a:t>
            </a:fld>
            <a:endParaRPr lang="sr-Latn-CS"/>
          </a:p>
        </p:txBody>
      </p:sp>
    </p:spTree>
    <p:extLst>
      <p:ext uri="{BB962C8B-B14F-4D97-AF65-F5344CB8AC3E}">
        <p14:creationId xmlns:p14="http://schemas.microsoft.com/office/powerpoint/2010/main" xmlns="" val="2002452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 slajda">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sr-Latn-CS" smtClean="0"/>
              <a:t>Kliknite i uredite naslov mastera</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sr-Latn-CS" smtClean="0"/>
              <a:t>Kliknite i uredite stil podnaslova mastera</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559D0263-0D16-42C1-8DC9-0EDFDB6066D9}" type="datetime1">
              <a:rPr lang="sr-Latn-CS" smtClean="0"/>
              <a:pPr/>
              <a:t>15.8.2016</a:t>
            </a:fld>
            <a:endParaRPr lang="sr-Latn-CS"/>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sr-Latn-C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9CC346DA-9E2E-4CCB-94A1-2CE9B08BCA34}" type="slidenum">
              <a:rPr lang="sr-Latn-CS" smtClean="0"/>
              <a:pPr/>
              <a:t>‹#›</a:t>
            </a:fld>
            <a:endParaRPr lang="sr-Latn-CS"/>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233056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vertikalni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smtClean="0"/>
              <a:t>Kliknite i uredite naslov mastera</a:t>
            </a:r>
            <a:endParaRPr lang="en-US" dirty="0"/>
          </a:p>
        </p:txBody>
      </p:sp>
      <p:sp>
        <p:nvSpPr>
          <p:cNvPr id="3" name="Vertical Text Placeholder 2"/>
          <p:cNvSpPr>
            <a:spLocks noGrp="1"/>
          </p:cNvSpPr>
          <p:nvPr>
            <p:ph type="body" orient="vert" idx="1"/>
          </p:nvPr>
        </p:nvSpPr>
        <p:spPr/>
        <p:txBody>
          <a:bodyPr vert="eaVert"/>
          <a:lstStyle/>
          <a:p>
            <a:pPr lvl="0"/>
            <a:r>
              <a:rPr lang="sr-Latn-CS" smtClean="0"/>
              <a:t>Kliknite i uredite tekst</a:t>
            </a:r>
          </a:p>
          <a:p>
            <a:pPr lvl="1"/>
            <a:r>
              <a:rPr lang="sr-Latn-CS" smtClean="0"/>
              <a:t>Drugi nivo</a:t>
            </a:r>
          </a:p>
          <a:p>
            <a:pPr lvl="2"/>
            <a:r>
              <a:rPr lang="sr-Latn-CS" smtClean="0"/>
              <a:t>Treći nivo</a:t>
            </a:r>
          </a:p>
          <a:p>
            <a:pPr lvl="3"/>
            <a:r>
              <a:rPr lang="sr-Latn-CS" smtClean="0"/>
              <a:t>Četvrti nivo</a:t>
            </a:r>
          </a:p>
          <a:p>
            <a:pPr lvl="4"/>
            <a:r>
              <a:rPr lang="sr-Latn-CS" smtClean="0"/>
              <a:t>Peti nivo</a:t>
            </a:r>
            <a:endParaRPr lang="en-US" dirty="0"/>
          </a:p>
        </p:txBody>
      </p:sp>
      <p:sp>
        <p:nvSpPr>
          <p:cNvPr id="4" name="Date Placeholder 3"/>
          <p:cNvSpPr>
            <a:spLocks noGrp="1"/>
          </p:cNvSpPr>
          <p:nvPr>
            <p:ph type="dt" sz="half" idx="10"/>
          </p:nvPr>
        </p:nvSpPr>
        <p:spPr/>
        <p:txBody>
          <a:bodyPr/>
          <a:lstStyle/>
          <a:p>
            <a:fld id="{BB798FD2-51D8-451E-B4FE-760467DECBD4}" type="datetime1">
              <a:rPr lang="sr-Latn-CS" smtClean="0"/>
              <a:pPr/>
              <a:t>15.8.2016</a:t>
            </a:fld>
            <a:endParaRPr lang="sr-Latn-CS"/>
          </a:p>
        </p:txBody>
      </p:sp>
      <p:sp>
        <p:nvSpPr>
          <p:cNvPr id="5" name="Footer Placeholder 4"/>
          <p:cNvSpPr>
            <a:spLocks noGrp="1"/>
          </p:cNvSpPr>
          <p:nvPr>
            <p:ph type="ftr" sz="quarter" idx="11"/>
          </p:nvPr>
        </p:nvSpPr>
        <p:spPr/>
        <p:txBody>
          <a:bodyPr/>
          <a:lstStyle/>
          <a:p>
            <a:endParaRPr lang="sr-Latn-CS"/>
          </a:p>
        </p:txBody>
      </p:sp>
      <p:sp>
        <p:nvSpPr>
          <p:cNvPr id="6" name="Slide Number Placeholder 5"/>
          <p:cNvSpPr>
            <a:spLocks noGrp="1"/>
          </p:cNvSpPr>
          <p:nvPr>
            <p:ph type="sldNum" sz="quarter" idx="12"/>
          </p:nvPr>
        </p:nvSpPr>
        <p:spPr/>
        <p:txBody>
          <a:bodyPr/>
          <a:lstStyle/>
          <a:p>
            <a:fld id="{9CC346DA-9E2E-4CCB-94A1-2CE9B08BCA34}" type="slidenum">
              <a:rPr lang="sr-Latn-CS" smtClean="0"/>
              <a:pPr/>
              <a:t>‹#›</a:t>
            </a:fld>
            <a:endParaRPr lang="sr-Latn-CS"/>
          </a:p>
        </p:txBody>
      </p:sp>
    </p:spTree>
    <p:extLst>
      <p:ext uri="{BB962C8B-B14F-4D97-AF65-F5344CB8AC3E}">
        <p14:creationId xmlns:p14="http://schemas.microsoft.com/office/powerpoint/2010/main" xmlns="" val="2137674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ni naslov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sr-Latn-CS" smtClean="0"/>
              <a:t>Kliknite i uredite naslov mastera</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sr-Latn-CS" smtClean="0"/>
              <a:t>Kliknite i uredite tekst</a:t>
            </a:r>
          </a:p>
          <a:p>
            <a:pPr lvl="1"/>
            <a:r>
              <a:rPr lang="sr-Latn-CS" smtClean="0"/>
              <a:t>Drugi nivo</a:t>
            </a:r>
          </a:p>
          <a:p>
            <a:pPr lvl="2"/>
            <a:r>
              <a:rPr lang="sr-Latn-CS" smtClean="0"/>
              <a:t>Treći nivo</a:t>
            </a:r>
          </a:p>
          <a:p>
            <a:pPr lvl="3"/>
            <a:r>
              <a:rPr lang="sr-Latn-CS" smtClean="0"/>
              <a:t>Četvrti nivo</a:t>
            </a:r>
          </a:p>
          <a:p>
            <a:pPr lvl="4"/>
            <a:r>
              <a:rPr lang="sr-Latn-CS" smtClean="0"/>
              <a:t>Peti nivo</a:t>
            </a:r>
            <a:endParaRPr lang="en-US" dirty="0"/>
          </a:p>
        </p:txBody>
      </p:sp>
      <p:sp>
        <p:nvSpPr>
          <p:cNvPr id="4" name="Date Placeholder 3"/>
          <p:cNvSpPr>
            <a:spLocks noGrp="1"/>
          </p:cNvSpPr>
          <p:nvPr>
            <p:ph type="dt" sz="half" idx="10"/>
          </p:nvPr>
        </p:nvSpPr>
        <p:spPr/>
        <p:txBody>
          <a:bodyPr/>
          <a:lstStyle/>
          <a:p>
            <a:fld id="{110F5BCE-1860-4A43-85E4-7FE1C11FA641}" type="datetime1">
              <a:rPr lang="sr-Latn-CS" smtClean="0"/>
              <a:pPr/>
              <a:t>15.8.2016</a:t>
            </a:fld>
            <a:endParaRPr lang="sr-Latn-CS"/>
          </a:p>
        </p:txBody>
      </p:sp>
      <p:sp>
        <p:nvSpPr>
          <p:cNvPr id="5" name="Footer Placeholder 4"/>
          <p:cNvSpPr>
            <a:spLocks noGrp="1"/>
          </p:cNvSpPr>
          <p:nvPr>
            <p:ph type="ftr" sz="quarter" idx="11"/>
          </p:nvPr>
        </p:nvSpPr>
        <p:spPr/>
        <p:txBody>
          <a:bodyPr/>
          <a:lstStyle/>
          <a:p>
            <a:endParaRPr lang="sr-Latn-CS"/>
          </a:p>
        </p:txBody>
      </p:sp>
      <p:sp>
        <p:nvSpPr>
          <p:cNvPr id="6" name="Slide Number Placeholder 5"/>
          <p:cNvSpPr>
            <a:spLocks noGrp="1"/>
          </p:cNvSpPr>
          <p:nvPr>
            <p:ph type="sldNum" sz="quarter" idx="12"/>
          </p:nvPr>
        </p:nvSpPr>
        <p:spPr/>
        <p:txBody>
          <a:bodyPr/>
          <a:lstStyle/>
          <a:p>
            <a:fld id="{9CC346DA-9E2E-4CCB-94A1-2CE9B08BCA34}" type="slidenum">
              <a:rPr lang="sr-Latn-CS" smtClean="0"/>
              <a:pPr/>
              <a:t>‹#›</a:t>
            </a:fld>
            <a:endParaRPr lang="sr-Latn-CS"/>
          </a:p>
        </p:txBody>
      </p:sp>
    </p:spTree>
    <p:extLst>
      <p:ext uri="{BB962C8B-B14F-4D97-AF65-F5344CB8AC3E}">
        <p14:creationId xmlns:p14="http://schemas.microsoft.com/office/powerpoint/2010/main" xmlns="" val="4236446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smtClean="0"/>
              <a:t>Kliknite i uredite naslov mastera</a:t>
            </a:r>
            <a:endParaRPr lang="en-US" dirty="0"/>
          </a:p>
        </p:txBody>
      </p:sp>
      <p:sp>
        <p:nvSpPr>
          <p:cNvPr id="3" name="Content Placeholder 2"/>
          <p:cNvSpPr>
            <a:spLocks noGrp="1"/>
          </p:cNvSpPr>
          <p:nvPr>
            <p:ph idx="1"/>
          </p:nvPr>
        </p:nvSpPr>
        <p:spPr/>
        <p:txBody>
          <a:bodyPr/>
          <a:lstStyle/>
          <a:p>
            <a:pPr lvl="0"/>
            <a:r>
              <a:rPr lang="sr-Latn-CS" smtClean="0"/>
              <a:t>Kliknite i uredite tekst</a:t>
            </a:r>
          </a:p>
          <a:p>
            <a:pPr lvl="1"/>
            <a:r>
              <a:rPr lang="sr-Latn-CS" smtClean="0"/>
              <a:t>Drugi nivo</a:t>
            </a:r>
          </a:p>
          <a:p>
            <a:pPr lvl="2"/>
            <a:r>
              <a:rPr lang="sr-Latn-CS" smtClean="0"/>
              <a:t>Treći nivo</a:t>
            </a:r>
          </a:p>
          <a:p>
            <a:pPr lvl="3"/>
            <a:r>
              <a:rPr lang="sr-Latn-CS" smtClean="0"/>
              <a:t>Četvrti nivo</a:t>
            </a:r>
          </a:p>
          <a:p>
            <a:pPr lvl="4"/>
            <a:r>
              <a:rPr lang="sr-Latn-CS" smtClean="0"/>
              <a:t>Peti nivo</a:t>
            </a:r>
            <a:endParaRPr lang="en-US" dirty="0"/>
          </a:p>
        </p:txBody>
      </p:sp>
      <p:sp>
        <p:nvSpPr>
          <p:cNvPr id="4" name="Date Placeholder 3"/>
          <p:cNvSpPr>
            <a:spLocks noGrp="1"/>
          </p:cNvSpPr>
          <p:nvPr>
            <p:ph type="dt" sz="half" idx="10"/>
          </p:nvPr>
        </p:nvSpPr>
        <p:spPr/>
        <p:txBody>
          <a:bodyPr/>
          <a:lstStyle/>
          <a:p>
            <a:fld id="{9CDB4B5A-9AEC-40F1-B5BB-2F7ADFE784FE}" type="datetime1">
              <a:rPr lang="sr-Latn-CS" smtClean="0"/>
              <a:pPr/>
              <a:t>15.8.2016</a:t>
            </a:fld>
            <a:endParaRPr lang="sr-Latn-CS"/>
          </a:p>
        </p:txBody>
      </p:sp>
      <p:sp>
        <p:nvSpPr>
          <p:cNvPr id="5" name="Footer Placeholder 4"/>
          <p:cNvSpPr>
            <a:spLocks noGrp="1"/>
          </p:cNvSpPr>
          <p:nvPr>
            <p:ph type="ftr" sz="quarter" idx="11"/>
          </p:nvPr>
        </p:nvSpPr>
        <p:spPr/>
        <p:txBody>
          <a:bodyPr/>
          <a:lstStyle/>
          <a:p>
            <a:endParaRPr lang="sr-Latn-CS"/>
          </a:p>
        </p:txBody>
      </p:sp>
      <p:sp>
        <p:nvSpPr>
          <p:cNvPr id="6" name="Slide Number Placeholder 5"/>
          <p:cNvSpPr>
            <a:spLocks noGrp="1"/>
          </p:cNvSpPr>
          <p:nvPr>
            <p:ph type="sldNum" sz="quarter" idx="12"/>
          </p:nvPr>
        </p:nvSpPr>
        <p:spPr/>
        <p:txBody>
          <a:bodyPr/>
          <a:lstStyle/>
          <a:p>
            <a:fld id="{9CC346DA-9E2E-4CCB-94A1-2CE9B08BCA34}" type="slidenum">
              <a:rPr lang="sr-Latn-CS" smtClean="0"/>
              <a:pPr/>
              <a:t>‹#›</a:t>
            </a:fld>
            <a:endParaRPr lang="sr-Latn-CS"/>
          </a:p>
        </p:txBody>
      </p:sp>
    </p:spTree>
    <p:extLst>
      <p:ext uri="{BB962C8B-B14F-4D97-AF65-F5344CB8AC3E}">
        <p14:creationId xmlns:p14="http://schemas.microsoft.com/office/powerpoint/2010/main" xmlns="" val="3699136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odeljka">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sr-Latn-CS" smtClean="0"/>
              <a:t>Kliknite i uredite naslov mastera</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r-Latn-CS" smtClean="0"/>
              <a:t>Kliknite i uredite tekst</a:t>
            </a:r>
          </a:p>
        </p:txBody>
      </p:sp>
      <p:sp>
        <p:nvSpPr>
          <p:cNvPr id="4" name="Date Placeholder 3"/>
          <p:cNvSpPr>
            <a:spLocks noGrp="1"/>
          </p:cNvSpPr>
          <p:nvPr>
            <p:ph type="dt" sz="half" idx="10"/>
          </p:nvPr>
        </p:nvSpPr>
        <p:spPr/>
        <p:txBody>
          <a:bodyPr/>
          <a:lstStyle/>
          <a:p>
            <a:fld id="{C1915C5D-E210-42F9-B348-129D316692C6}" type="datetime1">
              <a:rPr lang="sr-Latn-CS" smtClean="0"/>
              <a:pPr/>
              <a:t>15.8.2016</a:t>
            </a:fld>
            <a:endParaRPr lang="sr-Latn-CS"/>
          </a:p>
        </p:txBody>
      </p:sp>
      <p:sp>
        <p:nvSpPr>
          <p:cNvPr id="5" name="Footer Placeholder 4"/>
          <p:cNvSpPr>
            <a:spLocks noGrp="1"/>
          </p:cNvSpPr>
          <p:nvPr>
            <p:ph type="ftr" sz="quarter" idx="11"/>
          </p:nvPr>
        </p:nvSpPr>
        <p:spPr/>
        <p:txBody>
          <a:bodyPr/>
          <a:lstStyle/>
          <a:p>
            <a:endParaRPr lang="sr-Latn-CS"/>
          </a:p>
        </p:txBody>
      </p:sp>
      <p:sp>
        <p:nvSpPr>
          <p:cNvPr id="6" name="Slide Number Placeholder 5"/>
          <p:cNvSpPr>
            <a:spLocks noGrp="1"/>
          </p:cNvSpPr>
          <p:nvPr>
            <p:ph type="sldNum" sz="quarter" idx="12"/>
          </p:nvPr>
        </p:nvSpPr>
        <p:spPr/>
        <p:txBody>
          <a:bodyPr/>
          <a:lstStyle/>
          <a:p>
            <a:fld id="{9CC346DA-9E2E-4CCB-94A1-2CE9B08BCA34}" type="slidenum">
              <a:rPr lang="sr-Latn-CS" smtClean="0"/>
              <a:pPr/>
              <a:t>‹#›</a:t>
            </a:fld>
            <a:endParaRPr lang="sr-Latn-CS"/>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294887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sr-Latn-CS" smtClean="0"/>
              <a:t>Kliknite i uredite naslov mastera</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r-Latn-CS" smtClean="0"/>
              <a:t>Kliknite i uredite tekst</a:t>
            </a:r>
          </a:p>
          <a:p>
            <a:pPr lvl="1"/>
            <a:r>
              <a:rPr lang="sr-Latn-CS" smtClean="0"/>
              <a:t>Drugi nivo</a:t>
            </a:r>
          </a:p>
          <a:p>
            <a:pPr lvl="2"/>
            <a:r>
              <a:rPr lang="sr-Latn-CS" smtClean="0"/>
              <a:t>Treći nivo</a:t>
            </a:r>
          </a:p>
          <a:p>
            <a:pPr lvl="3"/>
            <a:r>
              <a:rPr lang="sr-Latn-CS" smtClean="0"/>
              <a:t>Četvrti nivo</a:t>
            </a:r>
          </a:p>
          <a:p>
            <a:pPr lvl="4"/>
            <a:r>
              <a:rPr lang="sr-Latn-CS" smtClean="0"/>
              <a:t>Peti nivo</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r-Latn-CS" smtClean="0"/>
              <a:t>Kliknite i uredite tekst</a:t>
            </a:r>
          </a:p>
          <a:p>
            <a:pPr lvl="1"/>
            <a:r>
              <a:rPr lang="sr-Latn-CS" smtClean="0"/>
              <a:t>Drugi nivo</a:t>
            </a:r>
          </a:p>
          <a:p>
            <a:pPr lvl="2"/>
            <a:r>
              <a:rPr lang="sr-Latn-CS" smtClean="0"/>
              <a:t>Treći nivo</a:t>
            </a:r>
          </a:p>
          <a:p>
            <a:pPr lvl="3"/>
            <a:r>
              <a:rPr lang="sr-Latn-CS" smtClean="0"/>
              <a:t>Četvrti nivo</a:t>
            </a:r>
          </a:p>
          <a:p>
            <a:pPr lvl="4"/>
            <a:r>
              <a:rPr lang="sr-Latn-CS" smtClean="0"/>
              <a:t>Peti nivo</a:t>
            </a:r>
            <a:endParaRPr lang="en-US" dirty="0"/>
          </a:p>
        </p:txBody>
      </p:sp>
      <p:sp>
        <p:nvSpPr>
          <p:cNvPr id="5" name="Date Placeholder 4"/>
          <p:cNvSpPr>
            <a:spLocks noGrp="1"/>
          </p:cNvSpPr>
          <p:nvPr>
            <p:ph type="dt" sz="half" idx="10"/>
          </p:nvPr>
        </p:nvSpPr>
        <p:spPr/>
        <p:txBody>
          <a:bodyPr/>
          <a:lstStyle/>
          <a:p>
            <a:fld id="{319ECACB-62B4-4E8A-A36C-9C1DFB9D9B91}" type="datetime1">
              <a:rPr lang="sr-Latn-CS" smtClean="0"/>
              <a:pPr/>
              <a:t>15.8.2016</a:t>
            </a:fld>
            <a:endParaRPr lang="sr-Latn-CS"/>
          </a:p>
        </p:txBody>
      </p:sp>
      <p:sp>
        <p:nvSpPr>
          <p:cNvPr id="6" name="Footer Placeholder 5"/>
          <p:cNvSpPr>
            <a:spLocks noGrp="1"/>
          </p:cNvSpPr>
          <p:nvPr>
            <p:ph type="ftr" sz="quarter" idx="11"/>
          </p:nvPr>
        </p:nvSpPr>
        <p:spPr/>
        <p:txBody>
          <a:bodyPr/>
          <a:lstStyle/>
          <a:p>
            <a:endParaRPr lang="sr-Latn-CS"/>
          </a:p>
        </p:txBody>
      </p:sp>
      <p:sp>
        <p:nvSpPr>
          <p:cNvPr id="7" name="Slide Number Placeholder 6"/>
          <p:cNvSpPr>
            <a:spLocks noGrp="1"/>
          </p:cNvSpPr>
          <p:nvPr>
            <p:ph type="sldNum" sz="quarter" idx="12"/>
          </p:nvPr>
        </p:nvSpPr>
        <p:spPr/>
        <p:txBody>
          <a:bodyPr/>
          <a:lstStyle/>
          <a:p>
            <a:fld id="{9CC346DA-9E2E-4CCB-94A1-2CE9B08BCA34}" type="slidenum">
              <a:rPr lang="sr-Latn-CS" smtClean="0"/>
              <a:pPr/>
              <a:t>‹#›</a:t>
            </a:fld>
            <a:endParaRPr lang="sr-Latn-CS"/>
          </a:p>
        </p:txBody>
      </p:sp>
    </p:spTree>
    <p:extLst>
      <p:ext uri="{BB962C8B-B14F-4D97-AF65-F5344CB8AC3E}">
        <p14:creationId xmlns:p14="http://schemas.microsoft.com/office/powerpoint/2010/main" xmlns="" val="183890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eđenje">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sr-Latn-CS" smtClean="0"/>
              <a:t>Kliknite i uredite naslov mastera</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r-Latn-CS" smtClean="0"/>
              <a:t>Kliknite i uredite tekst</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r-Latn-CS" smtClean="0"/>
              <a:t>Kliknite i uredite tekst</a:t>
            </a:r>
          </a:p>
          <a:p>
            <a:pPr lvl="1"/>
            <a:r>
              <a:rPr lang="sr-Latn-CS" smtClean="0"/>
              <a:t>Drugi nivo</a:t>
            </a:r>
          </a:p>
          <a:p>
            <a:pPr lvl="2"/>
            <a:r>
              <a:rPr lang="sr-Latn-CS" smtClean="0"/>
              <a:t>Treći nivo</a:t>
            </a:r>
          </a:p>
          <a:p>
            <a:pPr lvl="3"/>
            <a:r>
              <a:rPr lang="sr-Latn-CS" smtClean="0"/>
              <a:t>Četvrti nivo</a:t>
            </a:r>
          </a:p>
          <a:p>
            <a:pPr lvl="4"/>
            <a:r>
              <a:rPr lang="sr-Latn-CS" smtClean="0"/>
              <a:t>Peti nivo</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r-Latn-CS" smtClean="0"/>
              <a:t>Kliknite i uredite tekst</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r-Latn-CS" smtClean="0"/>
              <a:t>Kliknite i uredite tekst</a:t>
            </a:r>
          </a:p>
          <a:p>
            <a:pPr lvl="1"/>
            <a:r>
              <a:rPr lang="sr-Latn-CS" smtClean="0"/>
              <a:t>Drugi nivo</a:t>
            </a:r>
          </a:p>
          <a:p>
            <a:pPr lvl="2"/>
            <a:r>
              <a:rPr lang="sr-Latn-CS" smtClean="0"/>
              <a:t>Treći nivo</a:t>
            </a:r>
          </a:p>
          <a:p>
            <a:pPr lvl="3"/>
            <a:r>
              <a:rPr lang="sr-Latn-CS" smtClean="0"/>
              <a:t>Četvrti nivo</a:t>
            </a:r>
          </a:p>
          <a:p>
            <a:pPr lvl="4"/>
            <a:r>
              <a:rPr lang="sr-Latn-CS" smtClean="0"/>
              <a:t>Peti nivo</a:t>
            </a:r>
            <a:endParaRPr lang="en-US" dirty="0"/>
          </a:p>
        </p:txBody>
      </p:sp>
      <p:sp>
        <p:nvSpPr>
          <p:cNvPr id="7" name="Date Placeholder 6"/>
          <p:cNvSpPr>
            <a:spLocks noGrp="1"/>
          </p:cNvSpPr>
          <p:nvPr>
            <p:ph type="dt" sz="half" idx="10"/>
          </p:nvPr>
        </p:nvSpPr>
        <p:spPr/>
        <p:txBody>
          <a:bodyPr/>
          <a:lstStyle/>
          <a:p>
            <a:fld id="{8F7ED480-AF79-4E9A-BF14-545DFA1AFC57}" type="datetime1">
              <a:rPr lang="sr-Latn-CS" smtClean="0"/>
              <a:pPr/>
              <a:t>15.8.2016</a:t>
            </a:fld>
            <a:endParaRPr lang="sr-Latn-CS"/>
          </a:p>
        </p:txBody>
      </p:sp>
      <p:sp>
        <p:nvSpPr>
          <p:cNvPr id="8" name="Footer Placeholder 7"/>
          <p:cNvSpPr>
            <a:spLocks noGrp="1"/>
          </p:cNvSpPr>
          <p:nvPr>
            <p:ph type="ftr" sz="quarter" idx="11"/>
          </p:nvPr>
        </p:nvSpPr>
        <p:spPr/>
        <p:txBody>
          <a:bodyPr/>
          <a:lstStyle/>
          <a:p>
            <a:endParaRPr lang="sr-Latn-CS"/>
          </a:p>
        </p:txBody>
      </p:sp>
      <p:sp>
        <p:nvSpPr>
          <p:cNvPr id="9" name="Slide Number Placeholder 8"/>
          <p:cNvSpPr>
            <a:spLocks noGrp="1"/>
          </p:cNvSpPr>
          <p:nvPr>
            <p:ph type="sldNum" sz="quarter" idx="12"/>
          </p:nvPr>
        </p:nvSpPr>
        <p:spPr/>
        <p:txBody>
          <a:bodyPr/>
          <a:lstStyle/>
          <a:p>
            <a:fld id="{9CC346DA-9E2E-4CCB-94A1-2CE9B08BCA34}" type="slidenum">
              <a:rPr lang="sr-Latn-CS" smtClean="0"/>
              <a:pPr/>
              <a:t>‹#›</a:t>
            </a:fld>
            <a:endParaRPr lang="sr-Latn-CS"/>
          </a:p>
        </p:txBody>
      </p:sp>
    </p:spTree>
    <p:extLst>
      <p:ext uri="{BB962C8B-B14F-4D97-AF65-F5344CB8AC3E}">
        <p14:creationId xmlns:p14="http://schemas.microsoft.com/office/powerpoint/2010/main" xmlns="" val="4023203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smtClean="0"/>
              <a:t>Kliknite i uredite naslov mastera</a:t>
            </a:r>
            <a:endParaRPr lang="en-US" dirty="0"/>
          </a:p>
        </p:txBody>
      </p:sp>
      <p:sp>
        <p:nvSpPr>
          <p:cNvPr id="3" name="Date Placeholder 2"/>
          <p:cNvSpPr>
            <a:spLocks noGrp="1"/>
          </p:cNvSpPr>
          <p:nvPr>
            <p:ph type="dt" sz="half" idx="10"/>
          </p:nvPr>
        </p:nvSpPr>
        <p:spPr/>
        <p:txBody>
          <a:bodyPr/>
          <a:lstStyle/>
          <a:p>
            <a:fld id="{86D5EB5A-8B3E-4019-A09E-A2C8178692B6}" type="datetime1">
              <a:rPr lang="sr-Latn-CS" smtClean="0"/>
              <a:pPr/>
              <a:t>15.8.2016</a:t>
            </a:fld>
            <a:endParaRPr lang="sr-Latn-CS"/>
          </a:p>
        </p:txBody>
      </p:sp>
      <p:sp>
        <p:nvSpPr>
          <p:cNvPr id="4" name="Footer Placeholder 3"/>
          <p:cNvSpPr>
            <a:spLocks noGrp="1"/>
          </p:cNvSpPr>
          <p:nvPr>
            <p:ph type="ftr" sz="quarter" idx="11"/>
          </p:nvPr>
        </p:nvSpPr>
        <p:spPr/>
        <p:txBody>
          <a:bodyPr/>
          <a:lstStyle/>
          <a:p>
            <a:endParaRPr lang="sr-Latn-CS"/>
          </a:p>
        </p:txBody>
      </p:sp>
      <p:sp>
        <p:nvSpPr>
          <p:cNvPr id="5" name="Slide Number Placeholder 4"/>
          <p:cNvSpPr>
            <a:spLocks noGrp="1"/>
          </p:cNvSpPr>
          <p:nvPr>
            <p:ph type="sldNum" sz="quarter" idx="12"/>
          </p:nvPr>
        </p:nvSpPr>
        <p:spPr/>
        <p:txBody>
          <a:bodyPr/>
          <a:lstStyle/>
          <a:p>
            <a:fld id="{9CC346DA-9E2E-4CCB-94A1-2CE9B08BCA34}" type="slidenum">
              <a:rPr lang="sr-Latn-CS" smtClean="0"/>
              <a:pPr/>
              <a:t>‹#›</a:t>
            </a:fld>
            <a:endParaRPr lang="sr-Latn-CS"/>
          </a:p>
        </p:txBody>
      </p:sp>
    </p:spTree>
    <p:extLst>
      <p:ext uri="{BB962C8B-B14F-4D97-AF65-F5344CB8AC3E}">
        <p14:creationId xmlns:p14="http://schemas.microsoft.com/office/powerpoint/2010/main" xmlns="" val="3285600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1D1369-3AF8-4B94-85B7-7B13B5916294}" type="datetime1">
              <a:rPr lang="sr-Latn-CS" smtClean="0"/>
              <a:pPr/>
              <a:t>15.8.2016</a:t>
            </a:fld>
            <a:endParaRPr lang="sr-Latn-CS"/>
          </a:p>
        </p:txBody>
      </p:sp>
      <p:sp>
        <p:nvSpPr>
          <p:cNvPr id="3" name="Footer Placeholder 2"/>
          <p:cNvSpPr>
            <a:spLocks noGrp="1"/>
          </p:cNvSpPr>
          <p:nvPr>
            <p:ph type="ftr" sz="quarter" idx="11"/>
          </p:nvPr>
        </p:nvSpPr>
        <p:spPr/>
        <p:txBody>
          <a:bodyPr/>
          <a:lstStyle/>
          <a:p>
            <a:endParaRPr lang="sr-Latn-CS"/>
          </a:p>
        </p:txBody>
      </p:sp>
      <p:sp>
        <p:nvSpPr>
          <p:cNvPr id="4" name="Slide Number Placeholder 3"/>
          <p:cNvSpPr>
            <a:spLocks noGrp="1"/>
          </p:cNvSpPr>
          <p:nvPr>
            <p:ph type="sldNum" sz="quarter" idx="12"/>
          </p:nvPr>
        </p:nvSpPr>
        <p:spPr/>
        <p:txBody>
          <a:bodyPr/>
          <a:lstStyle/>
          <a:p>
            <a:fld id="{9CC346DA-9E2E-4CCB-94A1-2CE9B08BCA34}" type="slidenum">
              <a:rPr lang="sr-Latn-CS" smtClean="0"/>
              <a:pPr/>
              <a:t>‹#›</a:t>
            </a:fld>
            <a:endParaRPr lang="sr-Latn-CS"/>
          </a:p>
        </p:txBody>
      </p:sp>
    </p:spTree>
    <p:extLst>
      <p:ext uri="{BB962C8B-B14F-4D97-AF65-F5344CB8AC3E}">
        <p14:creationId xmlns:p14="http://schemas.microsoft.com/office/powerpoint/2010/main" xmlns="" val="1158160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a natpisom">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sr-Latn-CS" smtClean="0"/>
              <a:t>Kliknite i uredite naslov mastera</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r-Latn-CS" smtClean="0"/>
              <a:t>Kliknite i uredite tekst</a:t>
            </a:r>
          </a:p>
          <a:p>
            <a:pPr lvl="1"/>
            <a:r>
              <a:rPr lang="sr-Latn-CS" smtClean="0"/>
              <a:t>Drugi nivo</a:t>
            </a:r>
          </a:p>
          <a:p>
            <a:pPr lvl="2"/>
            <a:r>
              <a:rPr lang="sr-Latn-CS" smtClean="0"/>
              <a:t>Treći nivo</a:t>
            </a:r>
          </a:p>
          <a:p>
            <a:pPr lvl="3"/>
            <a:r>
              <a:rPr lang="sr-Latn-CS" smtClean="0"/>
              <a:t>Četvrti nivo</a:t>
            </a:r>
          </a:p>
          <a:p>
            <a:pPr lvl="4"/>
            <a:r>
              <a:rPr lang="sr-Latn-CS" smtClean="0"/>
              <a:t>Peti nivo</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r-Latn-CS" smtClean="0"/>
              <a:t>Kliknite i uredite tekst</a:t>
            </a:r>
          </a:p>
        </p:txBody>
      </p:sp>
      <p:sp>
        <p:nvSpPr>
          <p:cNvPr id="5" name="Date Placeholder 4"/>
          <p:cNvSpPr>
            <a:spLocks noGrp="1"/>
          </p:cNvSpPr>
          <p:nvPr>
            <p:ph type="dt" sz="half" idx="10"/>
          </p:nvPr>
        </p:nvSpPr>
        <p:spPr/>
        <p:txBody>
          <a:bodyPr/>
          <a:lstStyle/>
          <a:p>
            <a:fld id="{83D67632-364F-4771-8056-9A3BFA690B08}" type="datetime1">
              <a:rPr lang="sr-Latn-CS" smtClean="0"/>
              <a:pPr/>
              <a:t>15.8.2016</a:t>
            </a:fld>
            <a:endParaRPr lang="sr-Latn-CS"/>
          </a:p>
        </p:txBody>
      </p:sp>
      <p:sp>
        <p:nvSpPr>
          <p:cNvPr id="6" name="Footer Placeholder 5"/>
          <p:cNvSpPr>
            <a:spLocks noGrp="1"/>
          </p:cNvSpPr>
          <p:nvPr>
            <p:ph type="ftr" sz="quarter" idx="11"/>
          </p:nvPr>
        </p:nvSpPr>
        <p:spPr/>
        <p:txBody>
          <a:bodyPr/>
          <a:lstStyle/>
          <a:p>
            <a:endParaRPr lang="sr-Latn-CS"/>
          </a:p>
        </p:txBody>
      </p:sp>
      <p:sp>
        <p:nvSpPr>
          <p:cNvPr id="7" name="Slide Number Placeholder 6"/>
          <p:cNvSpPr>
            <a:spLocks noGrp="1"/>
          </p:cNvSpPr>
          <p:nvPr>
            <p:ph type="sldNum" sz="quarter" idx="12"/>
          </p:nvPr>
        </p:nvSpPr>
        <p:spPr/>
        <p:txBody>
          <a:bodyPr/>
          <a:lstStyle/>
          <a:p>
            <a:fld id="{9CC346DA-9E2E-4CCB-94A1-2CE9B08BCA34}" type="slidenum">
              <a:rPr lang="sr-Latn-CS" smtClean="0"/>
              <a:pPr/>
              <a:t>‹#›</a:t>
            </a:fld>
            <a:endParaRPr lang="sr-Latn-CS"/>
          </a:p>
        </p:txBody>
      </p:sp>
    </p:spTree>
    <p:extLst>
      <p:ext uri="{BB962C8B-B14F-4D97-AF65-F5344CB8AC3E}">
        <p14:creationId xmlns:p14="http://schemas.microsoft.com/office/powerpoint/2010/main" xmlns="" val="3987264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a natpisom">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sr-Latn-CS" smtClean="0"/>
              <a:t>Kliknite i uredite naslov mastera</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r-Latn-CS" smtClean="0"/>
              <a:t>Kliknite na ikonu i dodajte sliku</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r-Latn-CS" smtClean="0"/>
              <a:t>Kliknite i uredite tekst</a:t>
            </a:r>
          </a:p>
        </p:txBody>
      </p:sp>
      <p:sp>
        <p:nvSpPr>
          <p:cNvPr id="5" name="Date Placeholder 4"/>
          <p:cNvSpPr>
            <a:spLocks noGrp="1"/>
          </p:cNvSpPr>
          <p:nvPr>
            <p:ph type="dt" sz="half" idx="10"/>
          </p:nvPr>
        </p:nvSpPr>
        <p:spPr/>
        <p:txBody>
          <a:bodyPr/>
          <a:lstStyle/>
          <a:p>
            <a:fld id="{3C04176D-0D08-4574-8487-409A1AEA680D}" type="datetime1">
              <a:rPr lang="sr-Latn-CS" smtClean="0"/>
              <a:pPr/>
              <a:t>15.8.2016</a:t>
            </a:fld>
            <a:endParaRPr lang="sr-Latn-CS"/>
          </a:p>
        </p:txBody>
      </p:sp>
      <p:sp>
        <p:nvSpPr>
          <p:cNvPr id="6" name="Footer Placeholder 5"/>
          <p:cNvSpPr>
            <a:spLocks noGrp="1"/>
          </p:cNvSpPr>
          <p:nvPr>
            <p:ph type="ftr" sz="quarter" idx="11"/>
          </p:nvPr>
        </p:nvSpPr>
        <p:spPr/>
        <p:txBody>
          <a:bodyPr/>
          <a:lstStyle/>
          <a:p>
            <a:endParaRPr lang="sr-Latn-CS"/>
          </a:p>
        </p:txBody>
      </p:sp>
      <p:sp>
        <p:nvSpPr>
          <p:cNvPr id="7" name="Slide Number Placeholder 6"/>
          <p:cNvSpPr>
            <a:spLocks noGrp="1"/>
          </p:cNvSpPr>
          <p:nvPr>
            <p:ph type="sldNum" sz="quarter" idx="12"/>
          </p:nvPr>
        </p:nvSpPr>
        <p:spPr/>
        <p:txBody>
          <a:bodyPr/>
          <a:lstStyle/>
          <a:p>
            <a:fld id="{9CC346DA-9E2E-4CCB-94A1-2CE9B08BCA34}" type="slidenum">
              <a:rPr lang="sr-Latn-CS" smtClean="0"/>
              <a:pPr/>
              <a:t>‹#›</a:t>
            </a:fld>
            <a:endParaRPr lang="sr-Latn-CS"/>
          </a:p>
        </p:txBody>
      </p:sp>
    </p:spTree>
    <p:extLst>
      <p:ext uri="{BB962C8B-B14F-4D97-AF65-F5344CB8AC3E}">
        <p14:creationId xmlns:p14="http://schemas.microsoft.com/office/powerpoint/2010/main" xmlns="" val="4163481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sr-Latn-CS" smtClean="0"/>
              <a:t>Kliknite i uredite naslov mastera</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sr-Latn-CS" smtClean="0"/>
              <a:t>Kliknite i uredite tekst</a:t>
            </a:r>
          </a:p>
          <a:p>
            <a:pPr lvl="1"/>
            <a:r>
              <a:rPr lang="sr-Latn-CS" smtClean="0"/>
              <a:t>Drugi nivo</a:t>
            </a:r>
          </a:p>
          <a:p>
            <a:pPr lvl="2"/>
            <a:r>
              <a:rPr lang="sr-Latn-CS" smtClean="0"/>
              <a:t>Treći nivo</a:t>
            </a:r>
          </a:p>
          <a:p>
            <a:pPr lvl="3"/>
            <a:r>
              <a:rPr lang="sr-Latn-CS" smtClean="0"/>
              <a:t>Četvrti nivo</a:t>
            </a:r>
          </a:p>
          <a:p>
            <a:pPr lvl="4"/>
            <a:r>
              <a:rPr lang="sr-Latn-CS" smtClean="0"/>
              <a:t>Peti nivo</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9CD556C1-E577-4531-B84B-C5D16723D9CD}" type="datetime1">
              <a:rPr lang="sr-Latn-CS" smtClean="0"/>
              <a:pPr/>
              <a:t>15.8.2016</a:t>
            </a:fld>
            <a:endParaRPr lang="sr-Latn-CS"/>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sr-Latn-CS"/>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9CC346DA-9E2E-4CCB-94A1-2CE9B08BCA34}" type="slidenum">
              <a:rPr lang="sr-Latn-CS" smtClean="0"/>
              <a:pPr/>
              <a:t>‹#›</a:t>
            </a:fld>
            <a:endParaRPr lang="sr-Latn-CS"/>
          </a:p>
        </p:txBody>
      </p:sp>
    </p:spTree>
    <p:extLst>
      <p:ext uri="{BB962C8B-B14F-4D97-AF65-F5344CB8AC3E}">
        <p14:creationId xmlns:p14="http://schemas.microsoft.com/office/powerpoint/2010/main" xmlns="" val="136027194"/>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hf sldNum="0" hdr="0" dt="0"/>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1524000" y="218942"/>
            <a:ext cx="9144000" cy="5543682"/>
          </a:xfrm>
        </p:spPr>
        <p:txBody>
          <a:bodyPr>
            <a:normAutofit/>
          </a:bodyPr>
          <a:lstStyle/>
          <a:p>
            <a:r>
              <a:rPr lang="sr-Latn-CS" sz="3200" dirty="0">
                <a:solidFill>
                  <a:prstClr val="black"/>
                </a:solidFill>
                <a:latin typeface="Times New Roman" pitchFamily="18" charset="0"/>
                <a:cs typeface="Times New Roman" pitchFamily="18" charset="0"/>
              </a:rPr>
              <a:t/>
            </a:r>
            <a:br>
              <a:rPr lang="sr-Latn-CS" sz="3200" dirty="0">
                <a:solidFill>
                  <a:prstClr val="black"/>
                </a:solidFill>
                <a:latin typeface="Times New Roman" pitchFamily="18" charset="0"/>
                <a:cs typeface="Times New Roman" pitchFamily="18" charset="0"/>
              </a:rPr>
            </a:br>
            <a:r>
              <a:rPr lang="sr-Cyrl-CS" sz="3200" dirty="0">
                <a:solidFill>
                  <a:prstClr val="black"/>
                </a:solidFill>
                <a:latin typeface="Times New Roman" pitchFamily="18" charset="0"/>
                <a:cs typeface="Times New Roman" pitchFamily="18" charset="0"/>
              </a:rPr>
              <a:t/>
            </a:r>
            <a:br>
              <a:rPr lang="sr-Cyrl-CS" sz="3200" dirty="0">
                <a:solidFill>
                  <a:prstClr val="black"/>
                </a:solidFill>
                <a:latin typeface="Times New Roman" pitchFamily="18" charset="0"/>
                <a:cs typeface="Times New Roman" pitchFamily="18" charset="0"/>
              </a:rPr>
            </a:br>
            <a:r>
              <a:rPr lang="sr-Cyrl-CS" altLang="sr-Latn-RS" sz="1300" dirty="0">
                <a:solidFill>
                  <a:prstClr val="black"/>
                </a:solidFill>
                <a:latin typeface="Times New Roman" panose="02020603050405020304" pitchFamily="18" charset="0"/>
                <a:cs typeface="Times New Roman" panose="02020603050405020304" pitchFamily="18" charset="0"/>
              </a:rPr>
              <a:t>РЕПУБЛИКА СРПСКА</a:t>
            </a:r>
            <a:r>
              <a:rPr lang="en-US" altLang="sr-Latn-RS" sz="1100" dirty="0">
                <a:solidFill>
                  <a:prstClr val="black"/>
                </a:solidFill>
                <a:latin typeface="Times New Roman" panose="02020603050405020304" pitchFamily="18" charset="0"/>
                <a:cs typeface="Times New Roman" panose="02020603050405020304" pitchFamily="18" charset="0"/>
              </a:rPr>
              <a:t/>
            </a:r>
            <a:br>
              <a:rPr lang="en-US" altLang="sr-Latn-RS" sz="1100" dirty="0">
                <a:solidFill>
                  <a:prstClr val="black"/>
                </a:solidFill>
                <a:latin typeface="Times New Roman" panose="02020603050405020304" pitchFamily="18" charset="0"/>
                <a:cs typeface="Times New Roman" panose="02020603050405020304" pitchFamily="18" charset="0"/>
              </a:rPr>
            </a:br>
            <a:r>
              <a:rPr lang="sr-Cyrl-CS" altLang="sr-Latn-RS" sz="1300" dirty="0">
                <a:solidFill>
                  <a:prstClr val="black"/>
                </a:solidFill>
                <a:latin typeface="Times New Roman" panose="02020603050405020304" pitchFamily="18" charset="0"/>
                <a:cs typeface="Times New Roman" panose="02020603050405020304" pitchFamily="18" charset="0"/>
              </a:rPr>
              <a:t>МИНИСТАРСТВО ПРОСВЈЕТЕ И КУЛТУРЕ</a:t>
            </a:r>
            <a:r>
              <a:rPr lang="en-US" altLang="sr-Latn-RS" sz="1100" dirty="0">
                <a:solidFill>
                  <a:prstClr val="black"/>
                </a:solidFill>
                <a:latin typeface="Times New Roman" panose="02020603050405020304" pitchFamily="18" charset="0"/>
                <a:cs typeface="Times New Roman" panose="02020603050405020304" pitchFamily="18" charset="0"/>
              </a:rPr>
              <a:t/>
            </a:r>
            <a:br>
              <a:rPr lang="en-US" altLang="sr-Latn-RS" sz="1100" dirty="0">
                <a:solidFill>
                  <a:prstClr val="black"/>
                </a:solidFill>
                <a:latin typeface="Times New Roman" panose="02020603050405020304" pitchFamily="18" charset="0"/>
                <a:cs typeface="Times New Roman" panose="02020603050405020304" pitchFamily="18" charset="0"/>
              </a:rPr>
            </a:br>
            <a:r>
              <a:rPr lang="sr-Cyrl-CS" altLang="sr-Latn-RS" sz="1300" b="1" dirty="0">
                <a:solidFill>
                  <a:prstClr val="black"/>
                </a:solidFill>
                <a:latin typeface="Times New Roman" panose="02020603050405020304" pitchFamily="18" charset="0"/>
                <a:cs typeface="Times New Roman" panose="02020603050405020304" pitchFamily="18" charset="0"/>
              </a:rPr>
              <a:t>РЕПУБЛИЧКИ ПЕДАГОШКИ </a:t>
            </a:r>
            <a:r>
              <a:rPr lang="sr-Cyrl-CS" altLang="sr-Latn-RS" sz="1300" b="1" dirty="0" smtClean="0">
                <a:solidFill>
                  <a:prstClr val="black"/>
                </a:solidFill>
                <a:latin typeface="Times New Roman" panose="02020603050405020304" pitchFamily="18" charset="0"/>
                <a:cs typeface="Times New Roman" panose="02020603050405020304" pitchFamily="18" charset="0"/>
              </a:rPr>
              <a:t>ЗАВОД</a:t>
            </a:r>
            <a:r>
              <a:rPr lang="sr-Latn-CS" altLang="sr-Latn-RS" sz="1300" b="1" dirty="0" smtClean="0">
                <a:solidFill>
                  <a:prstClr val="black"/>
                </a:solidFill>
                <a:latin typeface="Times New Roman" panose="02020603050405020304" pitchFamily="18" charset="0"/>
                <a:cs typeface="Times New Roman" panose="02020603050405020304" pitchFamily="18" charset="0"/>
              </a:rPr>
              <a:t/>
            </a:r>
            <a:br>
              <a:rPr lang="sr-Latn-CS" altLang="sr-Latn-RS" sz="1300" b="1" dirty="0" smtClean="0">
                <a:solidFill>
                  <a:prstClr val="black"/>
                </a:solidFill>
                <a:latin typeface="Times New Roman" panose="02020603050405020304" pitchFamily="18" charset="0"/>
                <a:cs typeface="Times New Roman" panose="02020603050405020304" pitchFamily="18" charset="0"/>
              </a:rPr>
            </a:br>
            <a:r>
              <a:rPr lang="sr-Cyrl-CS" sz="3200" dirty="0" smtClean="0">
                <a:solidFill>
                  <a:prstClr val="black"/>
                </a:solidFill>
                <a:latin typeface="Times New Roman" pitchFamily="18" charset="0"/>
                <a:cs typeface="Times New Roman" pitchFamily="18" charset="0"/>
              </a:rPr>
              <a:t/>
            </a:r>
            <a:br>
              <a:rPr lang="sr-Cyrl-CS" sz="3200" dirty="0" smtClean="0">
                <a:solidFill>
                  <a:prstClr val="black"/>
                </a:solidFill>
                <a:latin typeface="Times New Roman" pitchFamily="18" charset="0"/>
                <a:cs typeface="Times New Roman" pitchFamily="18" charset="0"/>
              </a:rPr>
            </a:br>
            <a:r>
              <a:rPr lang="sr-Cyrl-CS" sz="3200" dirty="0" smtClean="0">
                <a:solidFill>
                  <a:prstClr val="black"/>
                </a:solidFill>
                <a:latin typeface="Times New Roman" pitchFamily="18" charset="0"/>
                <a:cs typeface="Times New Roman" pitchFamily="18" charset="0"/>
              </a:rPr>
              <a:t/>
            </a:r>
            <a:br>
              <a:rPr lang="sr-Cyrl-CS" sz="3200" dirty="0" smtClean="0">
                <a:solidFill>
                  <a:prstClr val="black"/>
                </a:solidFill>
                <a:latin typeface="Times New Roman" pitchFamily="18" charset="0"/>
                <a:cs typeface="Times New Roman" pitchFamily="18" charset="0"/>
              </a:rPr>
            </a:br>
            <a:r>
              <a:rPr lang="sr-Cyrl-CS" sz="3200" dirty="0">
                <a:solidFill>
                  <a:prstClr val="black"/>
                </a:solidFill>
                <a:latin typeface="Times New Roman" pitchFamily="18" charset="0"/>
                <a:cs typeface="Times New Roman" pitchFamily="18" charset="0"/>
              </a:rPr>
              <a:t/>
            </a:r>
            <a:br>
              <a:rPr lang="sr-Cyrl-CS" sz="3200" dirty="0">
                <a:solidFill>
                  <a:prstClr val="black"/>
                </a:solidFill>
                <a:latin typeface="Times New Roman" pitchFamily="18" charset="0"/>
                <a:cs typeface="Times New Roman" pitchFamily="18" charset="0"/>
              </a:rPr>
            </a:br>
            <a:r>
              <a:rPr lang="bs-Cyrl-BA" sz="3200" dirty="0" smtClean="0">
                <a:solidFill>
                  <a:prstClr val="black"/>
                </a:solidFill>
                <a:latin typeface="Times New Roman" pitchFamily="18" charset="0"/>
                <a:cs typeface="Times New Roman" pitchFamily="18" charset="0"/>
              </a:rPr>
              <a:t>ИНДИВИДУАЛИЗАЦИЈА НАСТАВе</a:t>
            </a:r>
            <a:r>
              <a:rPr lang="sr-Latn-CS" sz="3200" dirty="0" smtClean="0">
                <a:solidFill>
                  <a:prstClr val="black"/>
                </a:solidFill>
                <a:latin typeface="Times New Roman" pitchFamily="18" charset="0"/>
                <a:cs typeface="Times New Roman" pitchFamily="18" charset="0"/>
              </a:rPr>
              <a:t/>
            </a:r>
            <a:br>
              <a:rPr lang="sr-Latn-CS" sz="3200" dirty="0" smtClean="0">
                <a:solidFill>
                  <a:prstClr val="black"/>
                </a:solidFill>
                <a:latin typeface="Times New Roman" pitchFamily="18" charset="0"/>
                <a:cs typeface="Times New Roman" pitchFamily="18" charset="0"/>
              </a:rPr>
            </a:br>
            <a:r>
              <a:rPr lang="bs-Cyrl-BA" sz="3200" dirty="0">
                <a:solidFill>
                  <a:prstClr val="black"/>
                </a:solidFill>
                <a:latin typeface="Times New Roman" pitchFamily="18" charset="0"/>
                <a:cs typeface="Times New Roman" pitchFamily="18" charset="0"/>
              </a:rPr>
              <a:t/>
            </a:r>
            <a:br>
              <a:rPr lang="bs-Cyrl-BA" sz="3200" dirty="0">
                <a:solidFill>
                  <a:prstClr val="black"/>
                </a:solidFill>
                <a:latin typeface="Times New Roman" pitchFamily="18" charset="0"/>
                <a:cs typeface="Times New Roman" pitchFamily="18" charset="0"/>
              </a:rPr>
            </a:br>
            <a:r>
              <a:rPr lang="bs-Cyrl-BA" sz="3200" dirty="0">
                <a:solidFill>
                  <a:prstClr val="black"/>
                </a:solidFill>
                <a:latin typeface="Times New Roman" pitchFamily="18" charset="0"/>
                <a:cs typeface="Times New Roman" pitchFamily="18" charset="0"/>
              </a:rPr>
              <a:t/>
            </a:r>
            <a:br>
              <a:rPr lang="bs-Cyrl-BA" sz="3200" dirty="0">
                <a:solidFill>
                  <a:prstClr val="black"/>
                </a:solidFill>
                <a:latin typeface="Times New Roman" pitchFamily="18" charset="0"/>
                <a:cs typeface="Times New Roman" pitchFamily="18" charset="0"/>
              </a:rPr>
            </a:br>
            <a:r>
              <a:rPr lang="bs-Cyrl-BA" sz="3200" dirty="0" smtClean="0">
                <a:solidFill>
                  <a:prstClr val="black"/>
                </a:solidFill>
                <a:latin typeface="Times New Roman" pitchFamily="18" charset="0"/>
                <a:cs typeface="Times New Roman" pitchFamily="18" charset="0"/>
              </a:rPr>
              <a:t/>
            </a:r>
            <a:br>
              <a:rPr lang="bs-Cyrl-BA" sz="3200" dirty="0" smtClean="0">
                <a:solidFill>
                  <a:prstClr val="black"/>
                </a:solidFill>
                <a:latin typeface="Times New Roman" pitchFamily="18" charset="0"/>
                <a:cs typeface="Times New Roman" pitchFamily="18" charset="0"/>
              </a:rPr>
            </a:br>
            <a:endParaRPr lang="sr-Latn-CS" dirty="0"/>
          </a:p>
        </p:txBody>
      </p:sp>
      <p:sp>
        <p:nvSpPr>
          <p:cNvPr id="3" name="Podnaslov 2"/>
          <p:cNvSpPr>
            <a:spLocks noGrp="1"/>
          </p:cNvSpPr>
          <p:nvPr>
            <p:ph type="subTitle" idx="1"/>
          </p:nvPr>
        </p:nvSpPr>
        <p:spPr>
          <a:xfrm>
            <a:off x="1152525" y="5762624"/>
            <a:ext cx="10142247" cy="809626"/>
          </a:xfrm>
        </p:spPr>
        <p:txBody>
          <a:bodyPr>
            <a:normAutofit lnSpcReduction="10000"/>
          </a:bodyPr>
          <a:lstStyle/>
          <a:p>
            <a:pPr algn="l">
              <a:lnSpc>
                <a:spcPct val="100000"/>
              </a:lnSpc>
            </a:pPr>
            <a:r>
              <a:rPr lang="bs-Cyrl-BA" sz="1800" dirty="0" smtClean="0">
                <a:solidFill>
                  <a:schemeClr val="tx1"/>
                </a:solidFill>
                <a:latin typeface="Times New Roman" panose="02020603050405020304" pitchFamily="18" charset="0"/>
                <a:cs typeface="Times New Roman" panose="02020603050405020304" pitchFamily="18" charset="0"/>
              </a:rPr>
              <a:t>                                                                                                      Инспектор-просвјетни савјетник:</a:t>
            </a:r>
          </a:p>
          <a:p>
            <a:pPr algn="l">
              <a:lnSpc>
                <a:spcPct val="100000"/>
              </a:lnSpc>
            </a:pPr>
            <a:r>
              <a:rPr lang="bs-Cyrl-BA" sz="1800" dirty="0" smtClean="0">
                <a:solidFill>
                  <a:schemeClr val="tx1"/>
                </a:solidFill>
                <a:latin typeface="Times New Roman" panose="02020603050405020304" pitchFamily="18" charset="0"/>
                <a:cs typeface="Times New Roman" panose="02020603050405020304" pitchFamily="18" charset="0"/>
              </a:rPr>
              <a:t>август, 2016.године                                                                                     </a:t>
            </a:r>
            <a:r>
              <a:rPr lang="sr-Cyrl-RS" sz="1800" dirty="0" smtClean="0">
                <a:solidFill>
                  <a:schemeClr val="tx1"/>
                </a:solidFill>
                <a:latin typeface="Times New Roman" panose="02020603050405020304" pitchFamily="18" charset="0"/>
                <a:cs typeface="Times New Roman" panose="02020603050405020304" pitchFamily="18" charset="0"/>
              </a:rPr>
              <a:t>Маринко Савић</a:t>
            </a:r>
            <a:endParaRPr lang="sr-Latn-CS" sz="1800" dirty="0">
              <a:solidFill>
                <a:schemeClr val="tx1"/>
              </a:solidFill>
              <a:latin typeface="Times New Roman" panose="02020603050405020304" pitchFamily="18" charset="0"/>
              <a:cs typeface="Times New Roman" panose="02020603050405020304" pitchFamily="18" charset="0"/>
            </a:endParaRPr>
          </a:p>
        </p:txBody>
      </p:sp>
      <p:pic>
        <p:nvPicPr>
          <p:cNvPr id="5" name="Picture 8" descr="Amblem republike srpsk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38787" y="218942"/>
            <a:ext cx="1114425" cy="110728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6582784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437881"/>
            <a:ext cx="9507828" cy="489397"/>
          </a:xfrm>
        </p:spPr>
        <p:txBody>
          <a:bodyPr>
            <a:normAutofit/>
          </a:bodyPr>
          <a:lstStyle/>
          <a:p>
            <a:pPr marL="228600" indent="-228600" algn="ctr" fontAlgn="base">
              <a:lnSpc>
                <a:spcPts val="1525"/>
              </a:lnSpc>
              <a:spcAft>
                <a:spcPts val="0"/>
              </a:spcAft>
            </a:pPr>
            <a:r>
              <a:rPr lang="sr-Latn-CS" sz="2800" dirty="0">
                <a:latin typeface="Calibri" panose="020F0502020204030204" pitchFamily="34" charset="0"/>
                <a:ea typeface="Calibri" panose="020F0502020204030204" pitchFamily="34" charset="0"/>
                <a:cs typeface="Times New Roman" panose="02020603050405020304" pitchFamily="18" charset="0"/>
              </a:rPr>
              <a:t/>
            </a:r>
            <a:br>
              <a:rPr lang="sr-Latn-CS" sz="2800" dirty="0">
                <a:latin typeface="Calibri" panose="020F0502020204030204" pitchFamily="34" charset="0"/>
                <a:ea typeface="Calibri" panose="020F0502020204030204" pitchFamily="34" charset="0"/>
                <a:cs typeface="Times New Roman" panose="02020603050405020304" pitchFamily="18" charset="0"/>
              </a:rPr>
            </a:br>
            <a:r>
              <a:rPr lang="bs-Cyrl-BA" sz="2800" b="1"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Шта може бити предмет индивидуализације.....</a:t>
            </a:r>
            <a:endParaRPr lang="sr-Latn-CS" sz="28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609859" y="1081824"/>
            <a:ext cx="9337184" cy="5602311"/>
          </a:xfrm>
        </p:spPr>
        <p:txBody>
          <a:bodyPr>
            <a:normAutofit lnSpcReduction="10000"/>
          </a:bodyPr>
          <a:lstStyle/>
          <a:p>
            <a:pPr marL="0" lvl="0" indent="0" algn="just" fontAlgn="base">
              <a:lnSpc>
                <a:spcPct val="100000"/>
              </a:lnSpc>
              <a:buClr>
                <a:srgbClr val="A6B727"/>
              </a:buClr>
              <a:buNone/>
            </a:pPr>
            <a:r>
              <a:rPr lang="bs-Cyrl-BA"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 </a:t>
            </a:r>
            <a:r>
              <a:rPr lang="bs-Cyrl-BA" sz="2400" dirty="0">
                <a:solidFill>
                  <a:srgbClr val="000000"/>
                </a:solidFill>
                <a:latin typeface="Times New Roman" panose="02020603050405020304" pitchFamily="18" charset="0"/>
                <a:cs typeface="Times New Roman" panose="02020603050405020304" pitchFamily="18" charset="0"/>
              </a:rPr>
              <a:t>Индивидуализација </a:t>
            </a:r>
            <a:r>
              <a:rPr lang="bs-Cyrl-BA" sz="2400" b="1" dirty="0">
                <a:solidFill>
                  <a:srgbClr val="000000"/>
                </a:solidFill>
                <a:latin typeface="Times New Roman" panose="02020603050405020304" pitchFamily="18" charset="0"/>
                <a:cs typeface="Times New Roman" panose="02020603050405020304" pitchFamily="18" charset="0"/>
              </a:rPr>
              <a:t>наставних секвенци </a:t>
            </a:r>
            <a:r>
              <a:rPr lang="bs-Cyrl-BA" sz="2400" dirty="0">
                <a:solidFill>
                  <a:srgbClr val="000000"/>
                </a:solidFill>
                <a:latin typeface="Times New Roman" panose="02020603050405020304" pitchFamily="18" charset="0"/>
                <a:cs typeface="Times New Roman" panose="02020603050405020304" pitchFamily="18" charset="0"/>
              </a:rPr>
              <a:t>(могућност избора и реорганизације наставних секвенци према претходном искуству ученика, његовом укупном когнитивном, емотивном, конативном и мотивационом  структуром.</a:t>
            </a:r>
            <a:endParaRPr lang="bs-Cyrl-BA"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 indent="0" algn="just">
              <a:lnSpc>
                <a:spcPct val="100000"/>
              </a:lnSpc>
              <a:buNone/>
            </a:pPr>
            <a:endParaRPr lang="sr-Latn-CS" b="1" dirty="0" smtClean="0">
              <a:solidFill>
                <a:schemeClr val="tx1"/>
              </a:solidFill>
              <a:latin typeface="Times New Roman" panose="02020603050405020304" pitchFamily="18" charset="0"/>
              <a:cs typeface="Times New Roman" panose="02020603050405020304" pitchFamily="18" charset="0"/>
            </a:endParaRPr>
          </a:p>
          <a:p>
            <a:pPr marL="45720" indent="0" algn="just">
              <a:lnSpc>
                <a:spcPct val="100000"/>
              </a:lnSpc>
              <a:buNone/>
            </a:pPr>
            <a:r>
              <a:rPr lang="bs-Cyrl-BA" b="1" dirty="0" smtClean="0">
                <a:solidFill>
                  <a:schemeClr val="tx1"/>
                </a:solidFill>
                <a:latin typeface="Times New Roman" panose="02020603050405020304" pitchFamily="18" charset="0"/>
                <a:cs typeface="Times New Roman" panose="02020603050405020304" pitchFamily="18" charset="0"/>
              </a:rPr>
              <a:t>4.</a:t>
            </a:r>
            <a:r>
              <a:rPr lang="bs-Cyrl-BA" b="1" dirty="0" smtClean="0">
                <a:solidFill>
                  <a:srgbClr val="000000"/>
                </a:solidFill>
                <a:latin typeface="Times New Roman" panose="02020603050405020304" pitchFamily="18" charset="0"/>
                <a:cs typeface="Times New Roman" panose="02020603050405020304" pitchFamily="18" charset="0"/>
              </a:rPr>
              <a:t>   </a:t>
            </a:r>
            <a:r>
              <a:rPr lang="bs-Cyrl-BA" dirty="0" smtClean="0">
                <a:solidFill>
                  <a:srgbClr val="000000"/>
                </a:solidFill>
                <a:latin typeface="Times New Roman" panose="02020603050405020304" pitchFamily="18" charset="0"/>
                <a:cs typeface="Times New Roman" panose="02020603050405020304" pitchFamily="18" charset="0"/>
              </a:rPr>
              <a:t>Индивидуализација </a:t>
            </a:r>
            <a:r>
              <a:rPr lang="bs-Cyrl-BA" b="1" dirty="0" smtClean="0">
                <a:solidFill>
                  <a:srgbClr val="000000"/>
                </a:solidFill>
                <a:latin typeface="Times New Roman" panose="02020603050405020304" pitchFamily="18" charset="0"/>
                <a:cs typeface="Times New Roman" panose="02020603050405020304" pitchFamily="18" charset="0"/>
              </a:rPr>
              <a:t>персоналне пажње </a:t>
            </a:r>
            <a:r>
              <a:rPr lang="bs-Cyrl-BA" dirty="0" smtClean="0">
                <a:solidFill>
                  <a:srgbClr val="000000"/>
                </a:solidFill>
                <a:latin typeface="Times New Roman" panose="02020603050405020304" pitchFamily="18" charset="0"/>
                <a:cs typeface="Times New Roman" panose="02020603050405020304" pitchFamily="18" charset="0"/>
              </a:rPr>
              <a:t>– подразумијева се различита комуникација између наставника и ученика, специфичне, индивидуално обојене и диференциране повратне информације и охрабрења за сваког ученика.</a:t>
            </a:r>
            <a:r>
              <a:rPr lang="bs-Cyrl-BA" dirty="0" smtClean="0">
                <a:solidFill>
                  <a:schemeClr val="tx1"/>
                </a:solidFill>
                <a:latin typeface="Times New Roman" panose="02020603050405020304" pitchFamily="18" charset="0"/>
                <a:cs typeface="Times New Roman" panose="02020603050405020304" pitchFamily="18" charset="0"/>
              </a:rPr>
              <a:t> </a:t>
            </a:r>
          </a:p>
          <a:p>
            <a:pPr marL="45720" indent="0" algn="just">
              <a:lnSpc>
                <a:spcPct val="100000"/>
              </a:lnSpc>
              <a:buNone/>
            </a:pPr>
            <a:endParaRPr lang="bs-Cyrl-BA" dirty="0" smtClean="0">
              <a:solidFill>
                <a:schemeClr val="tx1"/>
              </a:solidFill>
              <a:latin typeface="Times New Roman" panose="02020603050405020304" pitchFamily="18" charset="0"/>
              <a:cs typeface="Times New Roman" panose="02020603050405020304" pitchFamily="18" charset="0"/>
            </a:endParaRPr>
          </a:p>
          <a:p>
            <a:pPr marL="45720" indent="0" algn="just">
              <a:lnSpc>
                <a:spcPct val="100000"/>
              </a:lnSpc>
              <a:buNone/>
            </a:pPr>
            <a:r>
              <a:rPr lang="bs-Cyrl-BA" b="1" dirty="0" smtClean="0">
                <a:solidFill>
                  <a:schemeClr val="tx1"/>
                </a:solidFill>
                <a:latin typeface="Times New Roman" panose="02020603050405020304" pitchFamily="18" charset="0"/>
                <a:cs typeface="Times New Roman" panose="02020603050405020304" pitchFamily="18" charset="0"/>
              </a:rPr>
              <a:t>5.</a:t>
            </a:r>
            <a:r>
              <a:rPr lang="bs-Cyrl-BA" b="1" dirty="0">
                <a:solidFill>
                  <a:srgbClr val="000000"/>
                </a:solidFill>
                <a:latin typeface="Times New Roman" panose="02020603050405020304" pitchFamily="18" charset="0"/>
                <a:cs typeface="Times New Roman" panose="02020603050405020304" pitchFamily="18" charset="0"/>
              </a:rPr>
              <a:t> </a:t>
            </a:r>
            <a:r>
              <a:rPr lang="bs-Cyrl-BA" b="1" dirty="0" smtClean="0">
                <a:solidFill>
                  <a:srgbClr val="000000"/>
                </a:solidFill>
                <a:latin typeface="Times New Roman" panose="02020603050405020304" pitchFamily="18" charset="0"/>
                <a:cs typeface="Times New Roman" panose="02020603050405020304" pitchFamily="18" charset="0"/>
              </a:rPr>
              <a:t>  </a:t>
            </a:r>
            <a:r>
              <a:rPr lang="bs-Cyrl-BA" dirty="0" smtClean="0">
                <a:solidFill>
                  <a:srgbClr val="000000"/>
                </a:solidFill>
                <a:latin typeface="Times New Roman" panose="02020603050405020304" pitchFamily="18" charset="0"/>
                <a:cs typeface="Times New Roman" panose="02020603050405020304" pitchFamily="18" charset="0"/>
              </a:rPr>
              <a:t>Индивидуализација </a:t>
            </a:r>
            <a:r>
              <a:rPr lang="bs-Cyrl-BA" b="1" dirty="0" smtClean="0">
                <a:solidFill>
                  <a:srgbClr val="000000"/>
                </a:solidFill>
                <a:latin typeface="Times New Roman" panose="02020603050405020304" pitchFamily="18" charset="0"/>
                <a:cs typeface="Times New Roman" panose="02020603050405020304" pitchFamily="18" charset="0"/>
              </a:rPr>
              <a:t>ученичких и наставничких активности </a:t>
            </a:r>
            <a:r>
              <a:rPr lang="bs-Cyrl-BA" dirty="0" smtClean="0">
                <a:solidFill>
                  <a:srgbClr val="000000"/>
                </a:solidFill>
                <a:latin typeface="Times New Roman" panose="02020603050405020304" pitchFamily="18" charset="0"/>
                <a:cs typeface="Times New Roman" panose="02020603050405020304" pitchFamily="18" charset="0"/>
              </a:rPr>
              <a:t>у процесу наставе – могућност избора и кориштења различитих активности учења од стране ученика и активности поучавања од стране наставника са циљем квалитетније и ефикаснијег достизања заједничких циљева и задатака.</a:t>
            </a:r>
            <a:endParaRPr lang="bs-Cyrl-BA" dirty="0" smtClean="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7048510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321972"/>
            <a:ext cx="9875520" cy="566670"/>
          </a:xfrm>
        </p:spPr>
        <p:txBody>
          <a:bodyPr>
            <a:normAutofit/>
          </a:bodyPr>
          <a:lstStyle/>
          <a:p>
            <a:pPr algn="ctr"/>
            <a:r>
              <a:rPr lang="bs-Cyrl-BA" sz="2800" b="1" dirty="0" smtClean="0">
                <a:solidFill>
                  <a:schemeClr val="tx1"/>
                </a:solidFill>
                <a:latin typeface="Times New Roman" panose="02020603050405020304" pitchFamily="18" charset="0"/>
                <a:cs typeface="Times New Roman" panose="02020603050405020304" pitchFamily="18" charset="0"/>
              </a:rPr>
              <a:t>Етапе индивидуализације наставног процеса...</a:t>
            </a:r>
            <a:endParaRPr lang="sr-Latn-CS" sz="28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143000" y="888641"/>
            <a:ext cx="9872871" cy="5731099"/>
          </a:xfrm>
        </p:spPr>
        <p:txBody>
          <a:bodyPr>
            <a:normAutofit fontScale="92500" lnSpcReduction="20000"/>
          </a:bodyPr>
          <a:lstStyle/>
          <a:p>
            <a:pPr lvl="0">
              <a:buClrTx/>
              <a:buFont typeface="Wingdings" panose="05000000000000000000" pitchFamily="2" charset="2"/>
              <a:buChar char="q"/>
            </a:pPr>
            <a:r>
              <a:rPr lang="bs-Cyrl-BA" sz="3000" b="1" dirty="0">
                <a:solidFill>
                  <a:srgbClr val="000000"/>
                </a:solidFill>
                <a:latin typeface="Times New Roman" panose="02020603050405020304" pitchFamily="18" charset="0"/>
                <a:cs typeface="Times New Roman" panose="02020603050405020304" pitchFamily="18" charset="0"/>
              </a:rPr>
              <a:t>Припремна </a:t>
            </a:r>
            <a:r>
              <a:rPr lang="bs-Cyrl-BA" sz="3000" b="1" dirty="0" smtClean="0">
                <a:solidFill>
                  <a:srgbClr val="000000"/>
                </a:solidFill>
                <a:latin typeface="Times New Roman" panose="02020603050405020304" pitchFamily="18" charset="0"/>
                <a:cs typeface="Times New Roman" panose="02020603050405020304" pitchFamily="18" charset="0"/>
              </a:rPr>
              <a:t>етапа</a:t>
            </a:r>
          </a:p>
          <a:p>
            <a:pPr marL="45720" lvl="0" indent="0">
              <a:buClrTx/>
              <a:buNone/>
            </a:pPr>
            <a:endPar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685800" indent="-457200" algn="just" fontAlgn="base">
              <a:lnSpc>
                <a:spcPts val="1525"/>
              </a:lnSpc>
              <a:buClr>
                <a:schemeClr val="tx1"/>
              </a:buClr>
              <a:buFont typeface="Wingdings" panose="05000000000000000000" pitchFamily="2" charset="2"/>
              <a:buChar char="v"/>
            </a:pPr>
            <a:r>
              <a:rPr lang="bs-Cyrl-BA"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и</a:t>
            </a:r>
            <a:r>
              <a:rPr lang="bs-Cyrl-BA"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дентификовање индивидуалних разлика ученика,</a:t>
            </a:r>
          </a:p>
          <a:p>
            <a:pPr marL="685800" indent="-457200" algn="just" fontAlgn="base">
              <a:lnSpc>
                <a:spcPct val="100000"/>
              </a:lnSpc>
              <a:buClr>
                <a:schemeClr val="tx1"/>
              </a:buClr>
              <a:buFont typeface="Wingdings" panose="05000000000000000000" pitchFamily="2" charset="2"/>
              <a:buChar char="v"/>
            </a:pPr>
            <a:r>
              <a:rPr lang="bs-Cyrl-BA"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и</a:t>
            </a:r>
            <a:r>
              <a:rPr lang="bs-Cyrl-BA"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збор предмета и садржаја који ће бити обрађени на индивидуализован начин,</a:t>
            </a:r>
          </a:p>
          <a:p>
            <a:pPr marL="685800" indent="-457200" algn="just" fontAlgn="base">
              <a:lnSpc>
                <a:spcPct val="100000"/>
              </a:lnSpc>
              <a:buClr>
                <a:schemeClr val="tx1"/>
              </a:buClr>
              <a:buFont typeface="Wingdings" panose="05000000000000000000" pitchFamily="2" charset="2"/>
              <a:buChar char="v"/>
            </a:pPr>
            <a:r>
              <a:rPr lang="bs-Cyrl-BA"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и</a:t>
            </a:r>
            <a:r>
              <a:rPr lang="bs-Cyrl-BA"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збор облика индивидуализације обухвата одређивање метода и техника учења, </a:t>
            </a:r>
            <a:r>
              <a:rPr lang="bs-Cyrl-BA" sz="2800" dirty="0">
                <a:solidFill>
                  <a:srgbClr val="000000"/>
                </a:solidFill>
                <a:latin typeface="Times New Roman" panose="02020603050405020304" pitchFamily="18" charset="0"/>
                <a:cs typeface="Times New Roman" panose="02020603050405020304" pitchFamily="18" charset="0"/>
              </a:rPr>
              <a:t>(условљено могућностима школе и наставника који изводе </a:t>
            </a:r>
            <a:r>
              <a:rPr lang="bs-Cyrl-BA" sz="2800" dirty="0" smtClean="0">
                <a:solidFill>
                  <a:srgbClr val="000000"/>
                </a:solidFill>
                <a:latin typeface="Times New Roman" panose="02020603050405020304" pitchFamily="18" charset="0"/>
                <a:cs typeface="Times New Roman" panose="02020603050405020304" pitchFamily="18" charset="0"/>
              </a:rPr>
              <a:t>наставу),</a:t>
            </a:r>
          </a:p>
          <a:p>
            <a:pPr marL="685800" lvl="0" indent="-457200" algn="just" fontAlgn="base">
              <a:lnSpc>
                <a:spcPct val="100000"/>
              </a:lnSpc>
              <a:buClr>
                <a:srgbClr val="000000"/>
              </a:buClr>
              <a:buFont typeface="Wingdings" panose="05000000000000000000" pitchFamily="2" charset="2"/>
              <a:buChar char="v"/>
            </a:pPr>
            <a:r>
              <a:rPr lang="bs-Cyrl-BA"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е</a:t>
            </a:r>
            <a:r>
              <a:rPr lang="bs-Cyrl-BA"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тапа припреме и планирања у смислу израде потребних материјала, обезбјеђивање наставних средстава и утврђивање поступака праћења и вредновања наставног рада - </a:t>
            </a:r>
            <a:r>
              <a:rPr lang="bs-Cyrl-BA" sz="2800" dirty="0">
                <a:solidFill>
                  <a:srgbClr val="000000"/>
                </a:solidFill>
                <a:latin typeface="Times New Roman" panose="02020603050405020304" pitchFamily="18" charset="0"/>
                <a:cs typeface="Times New Roman" panose="02020603050405020304" pitchFamily="18" charset="0"/>
              </a:rPr>
              <a:t>с</a:t>
            </a:r>
            <a:r>
              <a:rPr lang="bs-Cyrl-BA" sz="2800" dirty="0" smtClean="0">
                <a:solidFill>
                  <a:srgbClr val="000000"/>
                </a:solidFill>
                <a:latin typeface="Times New Roman" panose="02020603050405020304" pitchFamily="18" charset="0"/>
                <a:cs typeface="Times New Roman" panose="02020603050405020304" pitchFamily="18" charset="0"/>
              </a:rPr>
              <a:t>елекција </a:t>
            </a:r>
            <a:r>
              <a:rPr lang="bs-Cyrl-BA" sz="2800" dirty="0">
                <a:solidFill>
                  <a:srgbClr val="000000"/>
                </a:solidFill>
                <a:latin typeface="Times New Roman" panose="02020603050405020304" pitchFamily="18" charset="0"/>
                <a:cs typeface="Times New Roman" panose="02020603050405020304" pitchFamily="18" charset="0"/>
              </a:rPr>
              <a:t>и израда одговарајућих дидактичких материјала за </a:t>
            </a:r>
            <a:r>
              <a:rPr lang="bs-Cyrl-BA" sz="2800" dirty="0" smtClean="0">
                <a:solidFill>
                  <a:srgbClr val="000000"/>
                </a:solidFill>
                <a:latin typeface="Times New Roman" panose="02020603050405020304" pitchFamily="18" charset="0"/>
                <a:cs typeface="Times New Roman" panose="02020603050405020304" pitchFamily="18" charset="0"/>
              </a:rPr>
              <a:t>рад, </a:t>
            </a:r>
            <a:endParaRPr lang="bs-Cyrl-BA"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685800" indent="-457200" algn="just" fontAlgn="base">
              <a:lnSpc>
                <a:spcPct val="100000"/>
              </a:lnSpc>
              <a:buClr>
                <a:schemeClr val="tx1"/>
              </a:buClr>
              <a:buFont typeface="Wingdings" panose="05000000000000000000" pitchFamily="2" charset="2"/>
              <a:buChar char="v"/>
            </a:pPr>
            <a:r>
              <a:rPr lang="sr-Cyrl-CS" sz="2800" dirty="0">
                <a:solidFill>
                  <a:srgbClr val="000000"/>
                </a:solidFill>
                <a:latin typeface="Times New Roman" panose="02020603050405020304" pitchFamily="18" charset="0"/>
                <a:cs typeface="Times New Roman" panose="02020603050405020304" pitchFamily="18" charset="0"/>
              </a:rPr>
              <a:t>п</a:t>
            </a:r>
            <a:r>
              <a:rPr lang="en-US" sz="2800" dirty="0" err="1" smtClean="0">
                <a:solidFill>
                  <a:srgbClr val="000000"/>
                </a:solidFill>
                <a:latin typeface="Times New Roman" panose="02020603050405020304" pitchFamily="18" charset="0"/>
                <a:cs typeface="Times New Roman" panose="02020603050405020304" pitchFamily="18" charset="0"/>
              </a:rPr>
              <a:t>ланирање</a:t>
            </a:r>
            <a:r>
              <a:rPr lang="sr-Cyrl-CS" sz="2800" dirty="0" smtClean="0">
                <a:solidFill>
                  <a:srgbClr val="000000"/>
                </a:solidFill>
                <a:latin typeface="Times New Roman" panose="02020603050405020304" pitchFamily="18" charset="0"/>
                <a:cs typeface="Times New Roman" panose="02020603050405020304" pitchFamily="18" charset="0"/>
              </a:rPr>
              <a:t> </a:t>
            </a:r>
            <a:r>
              <a:rPr lang="en-US" sz="2800" dirty="0">
                <a:solidFill>
                  <a:srgbClr val="000000"/>
                </a:solidFill>
                <a:latin typeface="Times New Roman" panose="02020603050405020304" pitchFamily="18" charset="0"/>
                <a:cs typeface="Times New Roman" panose="02020603050405020304" pitchFamily="18" charset="0"/>
              </a:rPr>
              <a:t>и </a:t>
            </a:r>
            <a:r>
              <a:rPr lang="en-US" sz="2800" dirty="0" err="1">
                <a:solidFill>
                  <a:srgbClr val="000000"/>
                </a:solidFill>
                <a:latin typeface="Times New Roman" panose="02020603050405020304" pitchFamily="18" charset="0"/>
                <a:cs typeface="Times New Roman" panose="02020603050405020304" pitchFamily="18" charset="0"/>
              </a:rPr>
              <a:t>припрема</a:t>
            </a:r>
            <a:r>
              <a:rPr lang="sr-Cyrl-CS" sz="2800" dirty="0">
                <a:solidFill>
                  <a:srgbClr val="000000"/>
                </a:solidFill>
                <a:latin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cs typeface="Times New Roman" panose="02020603050405020304" pitchFamily="18" charset="0"/>
              </a:rPr>
              <a:t>артикулације</a:t>
            </a:r>
            <a:r>
              <a:rPr lang="en-US" sz="2800" dirty="0">
                <a:solidFill>
                  <a:srgbClr val="000000"/>
                </a:solidFill>
                <a:latin typeface="Times New Roman" panose="02020603050405020304" pitchFamily="18" charset="0"/>
                <a:cs typeface="Times New Roman" panose="02020603050405020304" pitchFamily="18" charset="0"/>
              </a:rPr>
              <a:t> </a:t>
            </a:r>
            <a:r>
              <a:rPr lang="sr-Cyrl-RS" sz="2800" dirty="0">
                <a:solidFill>
                  <a:srgbClr val="000000"/>
                </a:solidFill>
                <a:latin typeface="Times New Roman" panose="02020603050405020304" pitchFamily="18" charset="0"/>
                <a:cs typeface="Times New Roman" panose="02020603050405020304" pitchFamily="18" charset="0"/>
              </a:rPr>
              <a:t>ч</a:t>
            </a:r>
            <a:r>
              <a:rPr lang="en-US" sz="2800" dirty="0" err="1" smtClean="0">
                <a:solidFill>
                  <a:srgbClr val="000000"/>
                </a:solidFill>
                <a:latin typeface="Times New Roman" panose="02020603050405020304" pitchFamily="18" charset="0"/>
                <a:cs typeface="Times New Roman" panose="02020603050405020304" pitchFamily="18" charset="0"/>
              </a:rPr>
              <a:t>аса</a:t>
            </a:r>
            <a:r>
              <a:rPr lang="bs-Cyrl-BA" sz="2800" dirty="0" smtClean="0">
                <a:solidFill>
                  <a:srgbClr val="000000"/>
                </a:solidFill>
                <a:latin typeface="Times New Roman" panose="02020603050405020304" pitchFamily="18" charset="0"/>
                <a:cs typeface="Times New Roman" panose="02020603050405020304" pitchFamily="18" charset="0"/>
              </a:rPr>
              <a:t>, </a:t>
            </a:r>
            <a:r>
              <a:rPr lang="sr-Cyrl-CS" sz="2800" dirty="0" smtClean="0">
                <a:solidFill>
                  <a:prstClr val="black"/>
                </a:solidFill>
                <a:latin typeface="Times New Roman" panose="02020603050405020304" pitchFamily="18" charset="0"/>
                <a:cs typeface="Times New Roman" panose="02020603050405020304" pitchFamily="18" charset="0"/>
              </a:rPr>
              <a:t>избор </a:t>
            </a:r>
            <a:r>
              <a:rPr lang="sr-Cyrl-CS" sz="2800" dirty="0">
                <a:solidFill>
                  <a:prstClr val="black"/>
                </a:solidFill>
                <a:latin typeface="Times New Roman" panose="02020603050405020304" pitchFamily="18" charset="0"/>
                <a:cs typeface="Times New Roman" panose="02020603050405020304" pitchFamily="18" charset="0"/>
              </a:rPr>
              <a:t>извора </a:t>
            </a:r>
            <a:r>
              <a:rPr lang="sr-Cyrl-CS" sz="2800" dirty="0" smtClean="0">
                <a:solidFill>
                  <a:prstClr val="black"/>
                </a:solidFill>
                <a:latin typeface="Times New Roman" panose="02020603050405020304" pitchFamily="18" charset="0"/>
                <a:cs typeface="Times New Roman" panose="02020603050405020304" pitchFamily="18" charset="0"/>
              </a:rPr>
              <a:t>знања,</a:t>
            </a:r>
          </a:p>
          <a:p>
            <a:pPr marL="685800" indent="-457200" algn="just" fontAlgn="base">
              <a:lnSpc>
                <a:spcPct val="100000"/>
              </a:lnSpc>
              <a:buClr>
                <a:schemeClr val="tx1"/>
              </a:buClr>
              <a:buFont typeface="Wingdings" panose="05000000000000000000" pitchFamily="2" charset="2"/>
              <a:buChar char="v"/>
            </a:pPr>
            <a:r>
              <a:rPr lang="bs-Cyrl-BA" sz="2800" dirty="0">
                <a:solidFill>
                  <a:srgbClr val="000000"/>
                </a:solidFill>
                <a:latin typeface="Times New Roman" panose="02020603050405020304" pitchFamily="18" charset="0"/>
                <a:cs typeface="Times New Roman" panose="02020603050405020304" pitchFamily="18" charset="0"/>
              </a:rPr>
              <a:t>п</a:t>
            </a:r>
            <a:r>
              <a:rPr lang="bs-Cyrl-BA" sz="2800" dirty="0" smtClean="0">
                <a:solidFill>
                  <a:srgbClr val="000000"/>
                </a:solidFill>
                <a:latin typeface="Times New Roman" panose="02020603050405020304" pitchFamily="18" charset="0"/>
                <a:cs typeface="Times New Roman" panose="02020603050405020304" pitchFamily="18" charset="0"/>
              </a:rPr>
              <a:t>ланирање </a:t>
            </a:r>
            <a:r>
              <a:rPr lang="bs-Cyrl-BA" sz="2800" dirty="0">
                <a:solidFill>
                  <a:srgbClr val="000000"/>
                </a:solidFill>
                <a:latin typeface="Times New Roman" panose="02020603050405020304" pitchFamily="18" charset="0"/>
                <a:cs typeface="Times New Roman" panose="02020603050405020304" pitchFamily="18" charset="0"/>
              </a:rPr>
              <a:t>начина провјере остварености исхода </a:t>
            </a:r>
            <a:r>
              <a:rPr lang="bs-Cyrl-BA" sz="2800" dirty="0" smtClean="0">
                <a:solidFill>
                  <a:srgbClr val="000000"/>
                </a:solidFill>
                <a:latin typeface="Times New Roman" panose="02020603050405020304" pitchFamily="18" charset="0"/>
                <a:cs typeface="Times New Roman" panose="02020603050405020304" pitchFamily="18" charset="0"/>
              </a:rPr>
              <a:t>учења.</a:t>
            </a:r>
            <a:r>
              <a:rPr lang="sr-Latn-CS" sz="2800" dirty="0" smtClean="0">
                <a:solidFill>
                  <a:srgbClr val="000000"/>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endParaRPr lang="bs-Cyrl-BA" sz="2800" dirty="0">
              <a:solidFill>
                <a:srgbClr val="000000"/>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endParaRPr>
          </a:p>
          <a:p>
            <a:pPr marL="571500" indent="-342900" algn="just" fontAlgn="base">
              <a:lnSpc>
                <a:spcPts val="1525"/>
              </a:lnSpc>
              <a:buClr>
                <a:schemeClr val="tx1"/>
              </a:buClr>
              <a:buFont typeface="+mj-lt"/>
              <a:buAutoNum type="arabicPeriod"/>
            </a:pPr>
            <a:endPar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7064115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321972"/>
            <a:ext cx="9875520" cy="566670"/>
          </a:xfrm>
        </p:spPr>
        <p:txBody>
          <a:bodyPr>
            <a:normAutofit/>
          </a:bodyPr>
          <a:lstStyle/>
          <a:p>
            <a:pPr algn="ctr"/>
            <a:r>
              <a:rPr lang="bs-Cyrl-BA" sz="2800" b="1" dirty="0" smtClean="0">
                <a:solidFill>
                  <a:schemeClr val="tx1"/>
                </a:solidFill>
                <a:latin typeface="Times New Roman" panose="02020603050405020304" pitchFamily="18" charset="0"/>
                <a:cs typeface="Times New Roman" panose="02020603050405020304" pitchFamily="18" charset="0"/>
              </a:rPr>
              <a:t>Етапе индивидуализације наставног процеса...</a:t>
            </a:r>
            <a:endParaRPr lang="sr-Latn-CS" sz="28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143000" y="888641"/>
            <a:ext cx="9872871" cy="5731099"/>
          </a:xfrm>
        </p:spPr>
        <p:txBody>
          <a:bodyPr>
            <a:normAutofit/>
          </a:bodyPr>
          <a:lstStyle/>
          <a:p>
            <a:pPr lvl="0" algn="just">
              <a:buClrTx/>
              <a:buFont typeface="Wingdings" panose="05000000000000000000" pitchFamily="2" charset="2"/>
              <a:buChar char="q"/>
            </a:pPr>
            <a:r>
              <a:rPr lang="bs-Cyrl-BA" sz="2800" b="1" dirty="0">
                <a:solidFill>
                  <a:srgbClr val="000000"/>
                </a:solidFill>
                <a:latin typeface="Times New Roman" panose="02020603050405020304" pitchFamily="18" charset="0"/>
                <a:cs typeface="Times New Roman" panose="02020603050405020304" pitchFamily="18" charset="0"/>
              </a:rPr>
              <a:t>Оперативна </a:t>
            </a:r>
            <a:r>
              <a:rPr lang="bs-Cyrl-BA" sz="2800" b="1" dirty="0" smtClean="0">
                <a:solidFill>
                  <a:srgbClr val="000000"/>
                </a:solidFill>
                <a:latin typeface="Times New Roman" panose="02020603050405020304" pitchFamily="18" charset="0"/>
                <a:cs typeface="Times New Roman" panose="02020603050405020304" pitchFamily="18" charset="0"/>
              </a:rPr>
              <a:t>етапа</a:t>
            </a:r>
            <a:endParaRPr lang="bs-Cyrl-BA" sz="2800" b="1" dirty="0">
              <a:solidFill>
                <a:srgbClr val="000000"/>
              </a:solidFill>
              <a:latin typeface="Times New Roman" panose="02020603050405020304" pitchFamily="18" charset="0"/>
              <a:cs typeface="Times New Roman" panose="02020603050405020304" pitchFamily="18" charset="0"/>
            </a:endParaRPr>
          </a:p>
          <a:p>
            <a:pPr lvl="0" algn="just">
              <a:buClrTx/>
              <a:buFont typeface="Wingdings" panose="05000000000000000000" pitchFamily="2" charset="2"/>
              <a:buChar char="v"/>
            </a:pPr>
            <a:r>
              <a:rPr lang="bs-Cyrl-BA" sz="2800" dirty="0">
                <a:solidFill>
                  <a:srgbClr val="000000"/>
                </a:solidFill>
                <a:latin typeface="Times New Roman" panose="02020603050405020304" pitchFamily="18" charset="0"/>
                <a:cs typeface="Times New Roman" panose="02020603050405020304" pitchFamily="18" charset="0"/>
              </a:rPr>
              <a:t>п</a:t>
            </a:r>
            <a:r>
              <a:rPr lang="bs-Cyrl-BA" sz="2800" dirty="0" smtClean="0">
                <a:solidFill>
                  <a:srgbClr val="000000"/>
                </a:solidFill>
                <a:latin typeface="Times New Roman" panose="02020603050405020304" pitchFamily="18" charset="0"/>
                <a:cs typeface="Times New Roman" panose="02020603050405020304" pitchFamily="18" charset="0"/>
              </a:rPr>
              <a:t>редставља </a:t>
            </a:r>
            <a:r>
              <a:rPr lang="bs-Cyrl-BA" sz="2800" dirty="0">
                <a:solidFill>
                  <a:srgbClr val="000000"/>
                </a:solidFill>
                <a:latin typeface="Times New Roman" panose="02020603050405020304" pitchFamily="18" charset="0"/>
                <a:cs typeface="Times New Roman" panose="02020603050405020304" pitchFamily="18" charset="0"/>
              </a:rPr>
              <a:t>сам ток индивидуализоване </a:t>
            </a:r>
            <a:r>
              <a:rPr lang="bs-Cyrl-BA" sz="2800" dirty="0" smtClean="0">
                <a:solidFill>
                  <a:srgbClr val="000000"/>
                </a:solidFill>
                <a:latin typeface="Times New Roman" panose="02020603050405020304" pitchFamily="18" charset="0"/>
                <a:cs typeface="Times New Roman" panose="02020603050405020304" pitchFamily="18" charset="0"/>
              </a:rPr>
              <a:t>наставе,</a:t>
            </a:r>
            <a:endParaRPr lang="bs-Cyrl-BA" sz="2800" dirty="0">
              <a:solidFill>
                <a:srgbClr val="000000"/>
              </a:solidFill>
              <a:latin typeface="Times New Roman" panose="02020603050405020304" pitchFamily="18" charset="0"/>
              <a:cs typeface="Times New Roman" panose="02020603050405020304" pitchFamily="18" charset="0"/>
            </a:endParaRPr>
          </a:p>
          <a:p>
            <a:pPr lvl="0" algn="just">
              <a:buClrTx/>
              <a:buFont typeface="Wingdings" panose="05000000000000000000" pitchFamily="2" charset="2"/>
              <a:buChar char="v"/>
            </a:pPr>
            <a:r>
              <a:rPr lang="bs-Cyrl-BA" sz="2800" dirty="0">
                <a:solidFill>
                  <a:srgbClr val="000000"/>
                </a:solidFill>
                <a:latin typeface="Times New Roman" panose="02020603050405020304" pitchFamily="18" charset="0"/>
                <a:cs typeface="Times New Roman" panose="02020603050405020304" pitchFamily="18" charset="0"/>
              </a:rPr>
              <a:t>остварује се планирана артикулација </a:t>
            </a:r>
            <a:r>
              <a:rPr lang="bs-Cyrl-BA" sz="2800" dirty="0" smtClean="0">
                <a:solidFill>
                  <a:srgbClr val="000000"/>
                </a:solidFill>
                <a:latin typeface="Times New Roman" panose="02020603050405020304" pitchFamily="18" charset="0"/>
                <a:cs typeface="Times New Roman" panose="02020603050405020304" pitchFamily="18" charset="0"/>
              </a:rPr>
              <a:t>часа </a:t>
            </a:r>
            <a:r>
              <a:rPr lang="bs-Cyrl-BA" sz="2800" dirty="0">
                <a:solidFill>
                  <a:srgbClr val="000000"/>
                </a:solidFill>
                <a:latin typeface="Times New Roman" panose="02020603050405020304" pitchFamily="18" charset="0"/>
                <a:cs typeface="Times New Roman" panose="02020603050405020304" pitchFamily="18" charset="0"/>
              </a:rPr>
              <a:t>или </a:t>
            </a:r>
            <a:r>
              <a:rPr lang="bs-Cyrl-BA" sz="2800" dirty="0" smtClean="0">
                <a:solidFill>
                  <a:srgbClr val="000000"/>
                </a:solidFill>
                <a:latin typeface="Times New Roman" panose="02020603050405020304" pitchFamily="18" charset="0"/>
                <a:cs typeface="Times New Roman" panose="02020603050405020304" pitchFamily="18" charset="0"/>
              </a:rPr>
              <a:t>наставе,</a:t>
            </a:r>
            <a:endParaRPr lang="bs-Cyrl-BA" sz="2800" dirty="0">
              <a:solidFill>
                <a:srgbClr val="000000"/>
              </a:solidFill>
              <a:latin typeface="Times New Roman" panose="02020603050405020304" pitchFamily="18" charset="0"/>
              <a:cs typeface="Times New Roman" panose="02020603050405020304" pitchFamily="18" charset="0"/>
            </a:endParaRPr>
          </a:p>
          <a:p>
            <a:pPr lvl="0" algn="just">
              <a:buClrTx/>
              <a:buFont typeface="Wingdings" panose="05000000000000000000" pitchFamily="2" charset="2"/>
              <a:buChar char="v"/>
            </a:pPr>
            <a:r>
              <a:rPr lang="bs-Cyrl-BA" sz="2800" dirty="0">
                <a:solidFill>
                  <a:srgbClr val="000000"/>
                </a:solidFill>
                <a:latin typeface="Times New Roman" panose="02020603050405020304" pitchFamily="18" charset="0"/>
                <a:cs typeface="Times New Roman" panose="02020603050405020304" pitchFamily="18" charset="0"/>
              </a:rPr>
              <a:t>у</a:t>
            </a:r>
            <a:r>
              <a:rPr lang="bs-Cyrl-BA" sz="2800" dirty="0" smtClean="0">
                <a:solidFill>
                  <a:srgbClr val="000000"/>
                </a:solidFill>
                <a:latin typeface="Times New Roman" panose="02020603050405020304" pitchFamily="18" charset="0"/>
                <a:cs typeface="Times New Roman" panose="02020603050405020304" pitchFamily="18" charset="0"/>
              </a:rPr>
              <a:t>ченици </a:t>
            </a:r>
            <a:r>
              <a:rPr lang="bs-Cyrl-BA" sz="2800" dirty="0">
                <a:solidFill>
                  <a:srgbClr val="000000"/>
                </a:solidFill>
                <a:latin typeface="Times New Roman" panose="02020603050405020304" pitchFamily="18" charset="0"/>
                <a:cs typeface="Times New Roman" panose="02020603050405020304" pitchFamily="18" charset="0"/>
              </a:rPr>
              <a:t>самостално рјешавају задатке примјерене њиховим </a:t>
            </a:r>
            <a:r>
              <a:rPr lang="bs-Cyrl-BA" sz="2800" dirty="0" smtClean="0">
                <a:solidFill>
                  <a:srgbClr val="000000"/>
                </a:solidFill>
                <a:latin typeface="Times New Roman" panose="02020603050405020304" pitchFamily="18" charset="0"/>
                <a:cs typeface="Times New Roman" panose="02020603050405020304" pitchFamily="18" charset="0"/>
              </a:rPr>
              <a:t>могућностима.</a:t>
            </a:r>
            <a:endParaRPr lang="bs-Cyrl-BA" sz="2800" dirty="0">
              <a:solidFill>
                <a:srgbClr val="000000"/>
              </a:solidFill>
              <a:latin typeface="Times New Roman" panose="02020603050405020304" pitchFamily="18" charset="0"/>
              <a:cs typeface="Times New Roman" panose="02020603050405020304" pitchFamily="18" charset="0"/>
            </a:endParaRPr>
          </a:p>
          <a:p>
            <a:pPr lvl="0" algn="just">
              <a:buClrTx/>
              <a:buFont typeface="Wingdings" panose="05000000000000000000" pitchFamily="2" charset="2"/>
              <a:buChar char="q"/>
            </a:pPr>
            <a:r>
              <a:rPr lang="bs-Cyrl-BA" sz="2800" b="1" dirty="0">
                <a:solidFill>
                  <a:srgbClr val="000000"/>
                </a:solidFill>
                <a:latin typeface="Times New Roman" panose="02020603050405020304" pitchFamily="18" charset="0"/>
                <a:cs typeface="Times New Roman" panose="02020603050405020304" pitchFamily="18" charset="0"/>
              </a:rPr>
              <a:t>Верификативна </a:t>
            </a:r>
            <a:r>
              <a:rPr lang="bs-Cyrl-BA" sz="2800" b="1" dirty="0" smtClean="0">
                <a:solidFill>
                  <a:srgbClr val="000000"/>
                </a:solidFill>
                <a:latin typeface="Times New Roman" panose="02020603050405020304" pitchFamily="18" charset="0"/>
                <a:cs typeface="Times New Roman" panose="02020603050405020304" pitchFamily="18" charset="0"/>
              </a:rPr>
              <a:t>етапа</a:t>
            </a:r>
            <a:endParaRPr lang="bs-Cyrl-BA" sz="2800" b="1" dirty="0">
              <a:solidFill>
                <a:srgbClr val="000000"/>
              </a:solidFill>
              <a:latin typeface="Times New Roman" panose="02020603050405020304" pitchFamily="18" charset="0"/>
              <a:cs typeface="Times New Roman" panose="02020603050405020304" pitchFamily="18" charset="0"/>
            </a:endParaRPr>
          </a:p>
          <a:p>
            <a:pPr lvl="0" algn="just">
              <a:buClrTx/>
              <a:buFont typeface="Wingdings" panose="05000000000000000000" pitchFamily="2" charset="2"/>
              <a:buChar char="v"/>
            </a:pPr>
            <a:r>
              <a:rPr lang="bs-Cyrl-BA" sz="2800" dirty="0">
                <a:solidFill>
                  <a:srgbClr val="000000"/>
                </a:solidFill>
                <a:latin typeface="Times New Roman" panose="02020603050405020304" pitchFamily="18" charset="0"/>
                <a:cs typeface="Times New Roman" panose="02020603050405020304" pitchFamily="18" charset="0"/>
              </a:rPr>
              <a:t>представља прикупљање података о оствареним резултатима </a:t>
            </a:r>
            <a:r>
              <a:rPr lang="bs-Cyrl-BA" sz="2800" dirty="0" smtClean="0">
                <a:solidFill>
                  <a:srgbClr val="000000"/>
                </a:solidFill>
                <a:latin typeface="Times New Roman" panose="02020603050405020304" pitchFamily="18" charset="0"/>
                <a:cs typeface="Times New Roman" panose="02020603050405020304" pitchFamily="18" charset="0"/>
              </a:rPr>
              <a:t>рада, </a:t>
            </a:r>
            <a:endParaRPr lang="bs-Cyrl-BA" sz="2800" dirty="0">
              <a:solidFill>
                <a:srgbClr val="000000"/>
              </a:solidFill>
              <a:latin typeface="Times New Roman" panose="02020603050405020304" pitchFamily="18" charset="0"/>
              <a:cs typeface="Times New Roman" panose="02020603050405020304" pitchFamily="18" charset="0"/>
            </a:endParaRPr>
          </a:p>
          <a:p>
            <a:pPr lvl="0" algn="just">
              <a:buClrTx/>
              <a:buFont typeface="Wingdings" panose="05000000000000000000" pitchFamily="2" charset="2"/>
              <a:buChar char="v"/>
            </a:pPr>
            <a:r>
              <a:rPr lang="bs-Cyrl-BA" sz="2800" dirty="0">
                <a:solidFill>
                  <a:srgbClr val="000000"/>
                </a:solidFill>
                <a:latin typeface="Times New Roman" panose="02020603050405020304" pitchFamily="18" charset="0"/>
                <a:cs typeface="Times New Roman" panose="02020603050405020304" pitchFamily="18" charset="0"/>
              </a:rPr>
              <a:t>сагледавање остварених резултата и њихова </a:t>
            </a:r>
            <a:r>
              <a:rPr lang="bs-Cyrl-BA" sz="2800" dirty="0" smtClean="0">
                <a:solidFill>
                  <a:srgbClr val="000000"/>
                </a:solidFill>
                <a:latin typeface="Times New Roman" panose="02020603050405020304" pitchFamily="18" charset="0"/>
                <a:cs typeface="Times New Roman" panose="02020603050405020304" pitchFamily="18" charset="0"/>
              </a:rPr>
              <a:t>анализа,</a:t>
            </a:r>
            <a:endParaRPr lang="bs-Cyrl-BA" sz="2800" dirty="0">
              <a:solidFill>
                <a:srgbClr val="000000"/>
              </a:solidFill>
              <a:latin typeface="Times New Roman" panose="02020603050405020304" pitchFamily="18" charset="0"/>
              <a:cs typeface="Times New Roman" panose="02020603050405020304" pitchFamily="18" charset="0"/>
            </a:endParaRPr>
          </a:p>
          <a:p>
            <a:pPr lvl="0" algn="just">
              <a:buClrTx/>
              <a:buFont typeface="Wingdings" panose="05000000000000000000" pitchFamily="2" charset="2"/>
              <a:buChar char="v"/>
            </a:pPr>
            <a:r>
              <a:rPr lang="bs-Cyrl-BA" sz="2800" dirty="0">
                <a:solidFill>
                  <a:srgbClr val="000000"/>
                </a:solidFill>
                <a:latin typeface="Times New Roman" panose="02020603050405020304" pitchFamily="18" charset="0"/>
                <a:cs typeface="Times New Roman" panose="02020603050405020304" pitchFamily="18" charset="0"/>
              </a:rPr>
              <a:t>унос података у документацију о праћењу и вредновању индивидуализованог рада </a:t>
            </a:r>
            <a:r>
              <a:rPr lang="bs-Cyrl-BA" sz="2800" dirty="0" smtClean="0">
                <a:solidFill>
                  <a:srgbClr val="000000"/>
                </a:solidFill>
                <a:latin typeface="Times New Roman" panose="02020603050405020304" pitchFamily="18" charset="0"/>
                <a:cs typeface="Times New Roman" panose="02020603050405020304" pitchFamily="18" charset="0"/>
              </a:rPr>
              <a:t>ученика.</a:t>
            </a:r>
            <a:r>
              <a:rPr lang="sr-Latn-CS" sz="2800" dirty="0" smtClean="0">
                <a:solidFill>
                  <a:srgbClr val="000000"/>
                </a:solidFill>
                <a:latin typeface="Times New Roman" panose="02020603050405020304" pitchFamily="18" charset="0"/>
                <a:ea typeface="Times New Roman" panose="02020603050405020304" pitchFamily="18" charset="0"/>
              </a:rPr>
              <a:t> </a:t>
            </a:r>
            <a:endParaRPr lang="bs-Cyrl-BA" sz="2800" dirty="0">
              <a:solidFill>
                <a:srgbClr val="000000"/>
              </a:solidFill>
              <a:latin typeface="Times New Roman" panose="02020603050405020304" pitchFamily="18" charset="0"/>
              <a:ea typeface="Times New Roman" panose="02020603050405020304" pitchFamily="18" charset="0"/>
            </a:endParaRPr>
          </a:p>
          <a:p>
            <a:pPr marL="571500" indent="-342900" algn="just" fontAlgn="base">
              <a:lnSpc>
                <a:spcPts val="1525"/>
              </a:lnSpc>
              <a:buClr>
                <a:schemeClr val="tx1"/>
              </a:buClr>
              <a:buFont typeface="+mj-lt"/>
              <a:buAutoNum type="arabicPeriod"/>
            </a:pPr>
            <a:endPar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3920071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321972"/>
            <a:ext cx="9875520" cy="566670"/>
          </a:xfrm>
        </p:spPr>
        <p:txBody>
          <a:bodyPr>
            <a:normAutofit/>
          </a:bodyPr>
          <a:lstStyle/>
          <a:p>
            <a:pPr algn="ctr"/>
            <a:r>
              <a:rPr lang="bs-Cyrl-BA" sz="2800" b="1" dirty="0" smtClean="0">
                <a:solidFill>
                  <a:schemeClr val="tx1"/>
                </a:solidFill>
                <a:latin typeface="Times New Roman" panose="02020603050405020304" pitchFamily="18" charset="0"/>
                <a:cs typeface="Times New Roman" panose="02020603050405020304" pitchFamily="18" charset="0"/>
              </a:rPr>
              <a:t>Етапе индивидуализације наставног процеса...</a:t>
            </a:r>
            <a:endParaRPr lang="sr-Latn-CS" sz="28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143000" y="888641"/>
            <a:ext cx="9872871" cy="5731099"/>
          </a:xfrm>
        </p:spPr>
        <p:txBody>
          <a:bodyPr>
            <a:normAutofit fontScale="92500" lnSpcReduction="10000"/>
          </a:bodyPr>
          <a:lstStyle/>
          <a:p>
            <a:pPr marL="571500" indent="-342900" algn="just" fontAlgn="base">
              <a:lnSpc>
                <a:spcPct val="100000"/>
              </a:lnSpc>
              <a:buClr>
                <a:schemeClr val="tx1"/>
              </a:buClr>
              <a:buFont typeface="Wingdings" panose="05000000000000000000" pitchFamily="2" charset="2"/>
              <a:buChar char="q"/>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Индентификовање индивидуалних разлика ученика чини основу за индивидуализацију наставног процеса у школи и постиже се:</a:t>
            </a:r>
          </a:p>
          <a:p>
            <a:pPr marL="571500" indent="-342900" algn="just" fontAlgn="base">
              <a:lnSpc>
                <a:spcPct val="100000"/>
              </a:lnSpc>
              <a:buClr>
                <a:schemeClr val="tx1"/>
              </a:buClr>
              <a:buFont typeface="Wingdings" panose="05000000000000000000" pitchFamily="2" charset="2"/>
              <a:buChar char="v"/>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посматрањем и праћењем развоја ученика,</a:t>
            </a:r>
          </a:p>
          <a:p>
            <a:pPr marL="571500" indent="-342900" algn="just" fontAlgn="base">
              <a:lnSpc>
                <a:spcPct val="100000"/>
              </a:lnSpc>
              <a:buClr>
                <a:schemeClr val="tx1"/>
              </a:buClr>
              <a:buFont typeface="Wingdings" panose="05000000000000000000" pitchFamily="2" charset="2"/>
              <a:buChar char="v"/>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вођењем одређене документације (ученички досије, биљешке, протоколи),</a:t>
            </a:r>
          </a:p>
          <a:p>
            <a:pPr marL="571500" indent="-342900" algn="just" fontAlgn="base">
              <a:lnSpc>
                <a:spcPct val="100000"/>
              </a:lnSpc>
              <a:buClr>
                <a:schemeClr val="tx1"/>
              </a:buClr>
              <a:buFont typeface="Wingdings" panose="05000000000000000000" pitchFamily="2" charset="2"/>
              <a:buChar char="v"/>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писменим и усменим облицима изражавања ученика (писмени задаци, домаћи задаци, писмене вјежбе),</a:t>
            </a:r>
          </a:p>
          <a:p>
            <a:pPr marL="571500" indent="-342900" algn="just" fontAlgn="base">
              <a:lnSpc>
                <a:spcPct val="100000"/>
              </a:lnSpc>
              <a:buClr>
                <a:schemeClr val="tx1"/>
              </a:buClr>
              <a:buFont typeface="Wingdings" panose="05000000000000000000" pitchFamily="2" charset="2"/>
              <a:buChar char="v"/>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вођењем разговора: наставник-ученика, наставник-родитељ,</a:t>
            </a:r>
          </a:p>
          <a:p>
            <a:pPr marL="571500" indent="-342900" algn="just" fontAlgn="base">
              <a:lnSpc>
                <a:spcPct val="100000"/>
              </a:lnSpc>
              <a:buClr>
                <a:schemeClr val="tx1"/>
              </a:buClr>
              <a:buFont typeface="Wingdings" panose="05000000000000000000" pitchFamily="2" charset="2"/>
              <a:buChar char="v"/>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инструментима објективног вредновања (тестови знања, скале ставова, упитници, интервјуи, инвентари радних навика...).</a:t>
            </a:r>
          </a:p>
          <a:p>
            <a:pPr indent="0" algn="just" fontAlgn="base">
              <a:lnSpc>
                <a:spcPts val="1525"/>
              </a:lnSpc>
              <a:buClr>
                <a:schemeClr val="tx1"/>
              </a:buClr>
              <a:buNone/>
            </a:pPr>
            <a:endPar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lvl="0">
              <a:buClrTx/>
              <a:buFont typeface="Wingdings" panose="05000000000000000000" pitchFamily="2" charset="2"/>
              <a:buChar char="q"/>
            </a:pPr>
            <a:r>
              <a:rPr lang="bs-Cyrl-BA" sz="2400" dirty="0" smtClean="0">
                <a:solidFill>
                  <a:srgbClr val="000000"/>
                </a:solidFill>
                <a:latin typeface="Times New Roman" panose="02020603050405020304" pitchFamily="18" charset="0"/>
                <a:ea typeface="Times New Roman" panose="02020603050405020304" pitchFamily="18" charset="0"/>
              </a:rPr>
              <a:t>Наставник мора да процијени способност сваког ученика и да утврди које су му психичке функције у развоју, које су развијене, које тек треба да се развију. Ученицима треба задавати захтјеве и упутства са циљем да што брже овладају зоном наредног развоја.</a:t>
            </a:r>
          </a:p>
          <a:p>
            <a:pPr marL="571500" indent="-342900" algn="just" fontAlgn="base">
              <a:lnSpc>
                <a:spcPts val="1525"/>
              </a:lnSpc>
            </a:pPr>
            <a:endParaRPr lang="bs-Cyrl-BA" sz="1600" dirty="0">
              <a:solidFill>
                <a:srgbClr val="555566"/>
              </a:solidFill>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4109022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321972"/>
            <a:ext cx="9875520" cy="566670"/>
          </a:xfrm>
        </p:spPr>
        <p:txBody>
          <a:bodyPr>
            <a:normAutofit/>
          </a:bodyPr>
          <a:lstStyle/>
          <a:p>
            <a:pPr algn="ctr"/>
            <a:r>
              <a:rPr lang="bs-Cyrl-BA" sz="2800" b="1" dirty="0" smtClean="0">
                <a:solidFill>
                  <a:schemeClr val="tx1"/>
                </a:solidFill>
                <a:latin typeface="Times New Roman" panose="02020603050405020304" pitchFamily="18" charset="0"/>
                <a:cs typeface="Times New Roman" panose="02020603050405020304" pitchFamily="18" charset="0"/>
              </a:rPr>
              <a:t>Етапе индивидуализације наставног процеса...</a:t>
            </a:r>
            <a:endParaRPr lang="sr-Latn-CS" sz="28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143000" y="888641"/>
            <a:ext cx="9872871" cy="5731099"/>
          </a:xfrm>
        </p:spPr>
        <p:txBody>
          <a:bodyPr>
            <a:normAutofit/>
          </a:bodyPr>
          <a:lstStyle/>
          <a:p>
            <a:pPr indent="0" algn="just" fontAlgn="base">
              <a:lnSpc>
                <a:spcPct val="100000"/>
              </a:lnSpc>
              <a:buClr>
                <a:schemeClr val="tx1"/>
              </a:buClr>
              <a:buNone/>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Индикатори етапа индивидуализације..</a:t>
            </a:r>
          </a:p>
          <a:p>
            <a:pPr marL="571500" indent="-342900" algn="just" fontAlgn="base">
              <a:lnSpc>
                <a:spcPct val="100000"/>
              </a:lnSpc>
              <a:buClr>
                <a:schemeClr val="tx1"/>
              </a:buClr>
              <a:buFont typeface="Wingdings" panose="05000000000000000000" pitchFamily="2" charset="2"/>
              <a:buChar char="q"/>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Одређене су наставне теме за које је потребно и извршено прилагођавање у погледу метода, облика и временске организације рада.</a:t>
            </a:r>
          </a:p>
          <a:p>
            <a:pPr marL="571500" indent="-342900" algn="just" fontAlgn="base">
              <a:lnSpc>
                <a:spcPct val="100000"/>
              </a:lnSpc>
              <a:buClr>
                <a:schemeClr val="tx1"/>
              </a:buClr>
              <a:buFont typeface="Wingdings" panose="05000000000000000000" pitchFamily="2" charset="2"/>
              <a:buChar char="q"/>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Наставни садржај је прилагођен потребама и могућностима ученика.</a:t>
            </a:r>
          </a:p>
          <a:p>
            <a:pPr marL="571500" indent="-342900" algn="just" fontAlgn="base">
              <a:lnSpc>
                <a:spcPct val="100000"/>
              </a:lnSpc>
              <a:buClr>
                <a:schemeClr val="tx1"/>
              </a:buClr>
              <a:buFont typeface="Wingdings" panose="05000000000000000000" pitchFamily="2" charset="2"/>
              <a:buChar char="q"/>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Постоје индивидуални васпитно-образовни програми у којима су образовни циљеви и темпо усвајања садржаја прилагођени потребама и способностима ученика.</a:t>
            </a:r>
          </a:p>
          <a:p>
            <a:pPr marL="571500" indent="-342900" algn="just" fontAlgn="base">
              <a:lnSpc>
                <a:spcPct val="100000"/>
              </a:lnSpc>
              <a:buClr>
                <a:schemeClr val="tx1"/>
              </a:buClr>
              <a:buFont typeface="Wingdings" panose="05000000000000000000" pitchFamily="2" charset="2"/>
              <a:buChar char="q"/>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Родитељи ученика учествују у изради индивидуалних програма, праћењу процеса учења у наставним, ваннаставним и ваншколским активностима.</a:t>
            </a:r>
          </a:p>
          <a:p>
            <a:pPr marL="571500" indent="-342900" algn="just" fontAlgn="base">
              <a:lnSpc>
                <a:spcPct val="100000"/>
              </a:lnSpc>
              <a:buClr>
                <a:schemeClr val="tx1"/>
              </a:buClr>
              <a:buFont typeface="Wingdings" panose="05000000000000000000" pitchFamily="2" charset="2"/>
              <a:buChar char="q"/>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Оцјењивање у функцији праћења напредовања и мотивације ученика.</a:t>
            </a:r>
          </a:p>
          <a:p>
            <a:pPr marL="571500" indent="-342900" algn="just" fontAlgn="base">
              <a:lnSpc>
                <a:spcPts val="1525"/>
              </a:lnSpc>
            </a:pPr>
            <a:endParaRPr lang="bs-Cyrl-BA" sz="1600" dirty="0">
              <a:solidFill>
                <a:srgbClr val="555566"/>
              </a:solidFill>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6199162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334851"/>
            <a:ext cx="9875520" cy="695459"/>
          </a:xfrm>
        </p:spPr>
        <p:txBody>
          <a:bodyPr>
            <a:normAutofit/>
          </a:bodyPr>
          <a:lstStyle/>
          <a:p>
            <a:pPr algn="ctr"/>
            <a:r>
              <a:rPr lang="bs-Cyrl-BA" sz="2800" b="1" dirty="0" smtClean="0">
                <a:solidFill>
                  <a:schemeClr val="tx1"/>
                </a:solidFill>
                <a:latin typeface="Times New Roman" panose="02020603050405020304" pitchFamily="18" charset="0"/>
                <a:cs typeface="Times New Roman" panose="02020603050405020304" pitchFamily="18" charset="0"/>
              </a:rPr>
              <a:t>Облици индивидуализације наставног процеса....</a:t>
            </a:r>
            <a:endParaRPr lang="sr-Latn-CS" sz="28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352283" y="1365160"/>
            <a:ext cx="9556124" cy="4730839"/>
          </a:xfrm>
        </p:spPr>
        <p:txBody>
          <a:bodyPr>
            <a:normAutofit/>
          </a:bodyPr>
          <a:lstStyle/>
          <a:p>
            <a:pPr algn="just">
              <a:buClrTx/>
              <a:buFont typeface="Wingdings" panose="05000000000000000000" pitchFamily="2" charset="2"/>
              <a:buChar char="q"/>
            </a:pPr>
            <a:r>
              <a:rPr lang="bs-Cyrl-BA"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Избор</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облика</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индивидуализације</a:t>
            </a:r>
            <a:r>
              <a:rPr lang="en-US"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bs-Cyrl-BA"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условљен </a:t>
            </a:r>
            <a:r>
              <a:rPr lang="en-US" sz="2800" dirty="0" err="1"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наставников</a:t>
            </a:r>
            <a:r>
              <a:rPr lang="bs-Cyrl-BA"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ом</a:t>
            </a:r>
            <a:r>
              <a:rPr lang="en-US"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оспособљено</a:t>
            </a:r>
            <a:r>
              <a:rPr lang="bs-Cyrl-BA"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шћу</a:t>
            </a:r>
            <a:r>
              <a:rPr lang="en-US"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да</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bs-Cyrl-BA"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примијени </a:t>
            </a:r>
            <a:r>
              <a:rPr lang="en-US" sz="2800" dirty="0" err="1"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одређени</a:t>
            </a:r>
            <a:r>
              <a:rPr lang="en-US"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облик</a:t>
            </a:r>
            <a:r>
              <a:rPr lang="en-US"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r>
              <a:rPr lang="bs-Cyrl-BA"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p>
          <a:p>
            <a:pPr algn="just">
              <a:buClrTx/>
              <a:buFont typeface="Wingdings" panose="05000000000000000000" pitchFamily="2" charset="2"/>
              <a:buChar char="q"/>
            </a:pPr>
            <a:r>
              <a:rPr lang="bs-Cyrl-BA"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Наставник</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мора</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добро</a:t>
            </a:r>
            <a:r>
              <a:rPr lang="en-US"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познавати</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своје</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ученике</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и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разлике</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које</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постоје</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међу</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њима</a:t>
            </a:r>
            <a:r>
              <a:rPr lang="en-US"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r>
              <a:rPr lang="bs-Cyrl-BA"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као и </a:t>
            </a:r>
            <a:r>
              <a:rPr lang="en-US" sz="2800" dirty="0" err="1"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све</a:t>
            </a:r>
            <a:r>
              <a:rPr lang="en-US"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начине</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и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могућности</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у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индивидуализацији</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наставно</a:t>
            </a:r>
            <a:r>
              <a:rPr lang="bs-Cyrl-BA"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г</a:t>
            </a:r>
            <a:r>
              <a:rPr lang="en-US"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рада</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bs-Cyrl-BA"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endParaRPr lang="bs-Cyrl-BA"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buClrTx/>
              <a:buFont typeface="Wingdings" panose="05000000000000000000" pitchFamily="2" charset="2"/>
              <a:buChar char="q"/>
            </a:pPr>
            <a:r>
              <a:rPr lang="bs-Cyrl-BA" sz="2800" dirty="0">
                <a:solidFill>
                  <a:srgbClr val="444444"/>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Наставник</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се</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опред</a:t>
            </a:r>
            <a:r>
              <a:rPr lang="bs-Cyrl-BA"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ј</a:t>
            </a:r>
            <a:r>
              <a:rPr lang="en-US" sz="2800" dirty="0" err="1"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ељује</a:t>
            </a:r>
            <a:r>
              <a:rPr lang="en-US"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за</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одређени</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облик</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индивидуализације</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уважавајући</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захт</a:t>
            </a:r>
            <a:r>
              <a:rPr lang="bs-Cyrl-BA"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ј</a:t>
            </a:r>
            <a:r>
              <a:rPr lang="en-US" sz="2800" dirty="0" err="1"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еве</a:t>
            </a:r>
            <a:r>
              <a:rPr lang="bs-Cyrl-BA"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и </a:t>
            </a:r>
            <a:r>
              <a:rPr lang="en-US"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с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обзиром</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на</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конкретну</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ситуацију</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у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којој</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се</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обавља</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учење</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и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расположивост</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наставних</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средстава</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и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материјала</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за</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рад</a:t>
            </a:r>
            <a:r>
              <a:rPr 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endParaRPr lang="bs-Cyrl-BA"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buClrTx/>
              <a:buFont typeface="Wingdings" panose="05000000000000000000" pitchFamily="2" charset="2"/>
              <a:buChar char="q"/>
            </a:pPr>
            <a:endParaRPr lang="bs-Cyrl-BA"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endParaRPr lang="bs-Cyrl-BA" sz="1600" dirty="0">
              <a:solidFill>
                <a:srgbClr val="555566"/>
              </a:solidFill>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5816946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334851"/>
            <a:ext cx="9875520" cy="695459"/>
          </a:xfrm>
        </p:spPr>
        <p:txBody>
          <a:bodyPr>
            <a:normAutofit/>
          </a:bodyPr>
          <a:lstStyle/>
          <a:p>
            <a:pPr algn="ctr"/>
            <a:r>
              <a:rPr lang="bs-Cyrl-BA" sz="2800" b="1" dirty="0" smtClean="0">
                <a:solidFill>
                  <a:schemeClr val="tx1"/>
                </a:solidFill>
                <a:latin typeface="Times New Roman" panose="02020603050405020304" pitchFamily="18" charset="0"/>
                <a:cs typeface="Times New Roman" panose="02020603050405020304" pitchFamily="18" charset="0"/>
              </a:rPr>
              <a:t>Облици индивидуализације наставног процеса....</a:t>
            </a:r>
            <a:endParaRPr lang="sr-Latn-CS" sz="28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143000" y="1030310"/>
            <a:ext cx="9872871" cy="5525036"/>
          </a:xfrm>
        </p:spPr>
        <p:txBody>
          <a:bodyPr>
            <a:normAutofit lnSpcReduction="10000"/>
          </a:bodyPr>
          <a:lstStyle/>
          <a:p>
            <a:pPr algn="just">
              <a:buClrTx/>
              <a:buFont typeface="Wingdings" panose="05000000000000000000" pitchFamily="2" charset="2"/>
              <a:buChar char="q"/>
            </a:pPr>
            <a:r>
              <a:rPr lang="bs-Cyrl-BA" sz="2800" b="1"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Индивидуализација помоћу наставних листића (НЛ)</a:t>
            </a:r>
          </a:p>
          <a:p>
            <a:pPr algn="just">
              <a:buClrTx/>
              <a:buFont typeface="Wingdings" panose="05000000000000000000" pitchFamily="2" charset="2"/>
              <a:buChar char="v"/>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„једна проста техника за индивидуализацију наставног рада“ </a:t>
            </a:r>
            <a:r>
              <a:rPr lang="bs-Cyrl-BA" sz="1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(Р.Дотран)...</a:t>
            </a:r>
          </a:p>
          <a:p>
            <a:pPr lvl="0" algn="just">
              <a:buClrTx/>
              <a:buFont typeface="Wingdings" panose="05000000000000000000" pitchFamily="2" charset="2"/>
              <a:buChar char="v"/>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задаци на НЛ различитог типа-вишеструког избора, алтернативног типа, подвлачења, допуњавања, означавања, есејског типа...</a:t>
            </a:r>
          </a:p>
          <a:p>
            <a:pPr lvl="0" algn="just">
              <a:buClrTx/>
              <a:buFont typeface="Wingdings" panose="05000000000000000000" pitchFamily="2" charset="2"/>
              <a:buChar char="v"/>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листићи за </a:t>
            </a:r>
            <a:r>
              <a:rPr lang="bs-Cyrl-BA"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допуњавање </a:t>
            </a: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знања...бржи </a:t>
            </a:r>
            <a:r>
              <a:rPr lang="bs-Cyrl-BA"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развој </a:t>
            </a: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ученика...самостално учење... </a:t>
            </a:r>
            <a:r>
              <a:rPr lang="bs-Cyrl-BA"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в</a:t>
            </a: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јежбање...</a:t>
            </a:r>
            <a:endParaRPr lang="bs-Cyrl-BA"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buClrTx/>
              <a:buFont typeface="Wingdings" panose="05000000000000000000" pitchFamily="2" charset="2"/>
              <a:buChar char="v"/>
            </a:pPr>
            <a:r>
              <a:rPr lang="bs-Cyrl-BA"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е</a:t>
            </a: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лементи наставних листића - увод (задатак близак ученицима и који изазива њихово интересовање ... мотивација)....информација о изворима и потребним материјалима за рад и учење....рад на изворима и материјалима, анализирање чињеница на основу проучавања  одређених извора....резимирање стечених знања...допунска вјежбања ...</a:t>
            </a:r>
          </a:p>
          <a:p>
            <a:pPr algn="just">
              <a:buClrTx/>
              <a:buFont typeface="Wingdings" panose="05000000000000000000" pitchFamily="2" charset="2"/>
              <a:buChar char="v"/>
            </a:pPr>
            <a:r>
              <a:rPr lang="bs-Cyrl-BA"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с</a:t>
            </a: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ерије наставних листића, рјешавање задатака уз правило-сваки ученик или група ученика добија различите задатке уз постепени рад према тежини...</a:t>
            </a:r>
          </a:p>
          <a:p>
            <a:pPr lvl="0" algn="just">
              <a:buClrTx/>
              <a:buFont typeface="Wingdings" panose="05000000000000000000" pitchFamily="2" charset="2"/>
              <a:buChar char="v"/>
            </a:pPr>
            <a:endParaRPr lang="bs-Cyrl-BA"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9037399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334851"/>
            <a:ext cx="9875520" cy="695459"/>
          </a:xfrm>
        </p:spPr>
        <p:txBody>
          <a:bodyPr>
            <a:normAutofit/>
          </a:bodyPr>
          <a:lstStyle/>
          <a:p>
            <a:pPr algn="ctr"/>
            <a:r>
              <a:rPr lang="bs-Cyrl-BA" sz="2800" b="1" dirty="0" smtClean="0">
                <a:solidFill>
                  <a:schemeClr val="tx1"/>
                </a:solidFill>
                <a:latin typeface="Times New Roman" panose="02020603050405020304" pitchFamily="18" charset="0"/>
                <a:cs typeface="Times New Roman" panose="02020603050405020304" pitchFamily="18" charset="0"/>
              </a:rPr>
              <a:t>Облици индивидуализације наставног процеса....</a:t>
            </a:r>
            <a:endParaRPr lang="sr-Latn-CS" sz="28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143000" y="1030310"/>
            <a:ext cx="9872871" cy="5525036"/>
          </a:xfrm>
        </p:spPr>
        <p:txBody>
          <a:bodyPr>
            <a:normAutofit/>
          </a:bodyPr>
          <a:lstStyle/>
          <a:p>
            <a:pPr algn="just">
              <a:buClrTx/>
              <a:buFont typeface="Wingdings" panose="05000000000000000000" pitchFamily="2" charset="2"/>
              <a:buChar char="q"/>
            </a:pPr>
            <a:r>
              <a:rPr lang="bs-Cyrl-BA" sz="28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Индивидуално планирана настава</a:t>
            </a:r>
          </a:p>
          <a:p>
            <a:pPr algn="just">
              <a:buClrTx/>
              <a:buFont typeface="Wingdings" panose="05000000000000000000" pitchFamily="2" charset="2"/>
              <a:buChar char="v"/>
            </a:pPr>
            <a:r>
              <a:rPr lang="bs-Cyrl-BA"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a:t>
            </a:r>
            <a:r>
              <a:rPr lang="bs-Cyrl-BA"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зрада програма учења за сваког ученика у складу са његовим индивидуалним карактеристикама,</a:t>
            </a:r>
          </a:p>
          <a:p>
            <a:pPr algn="just">
              <a:buClrTx/>
              <a:buFont typeface="Wingdings" panose="05000000000000000000" pitchFamily="2" charset="2"/>
              <a:buChar char="v"/>
            </a:pPr>
            <a:r>
              <a:rPr lang="bs-Cyrl-BA"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у</a:t>
            </a:r>
            <a:r>
              <a:rPr lang="bs-Cyrl-BA"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изради програма полази се од: знања ученика, радних навика, интересовања и потреба, способности, околности и услова у којима ученици раде,</a:t>
            </a:r>
          </a:p>
          <a:p>
            <a:pPr algn="just">
              <a:buClrTx/>
              <a:buFont typeface="Wingdings" panose="05000000000000000000" pitchFamily="2" charset="2"/>
              <a:buChar char="v"/>
            </a:pPr>
            <a:r>
              <a:rPr lang="bs-Cyrl-BA"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р</a:t>
            </a:r>
            <a:r>
              <a:rPr lang="bs-Cyrl-BA"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азвијају се способности самосталног рада, примјена сложенијих облика учења, стимулисање ученика да раде својим темпом, да планирају задатке ради постизања утврђених циљева, подстиче независност, избор наставног материјала који одговара ученику, повратна информација о току напредовања и нивоу стечених знања.</a:t>
            </a:r>
          </a:p>
          <a:p>
            <a:pPr algn="just">
              <a:buClrTx/>
              <a:buFont typeface="Wingdings" panose="05000000000000000000" pitchFamily="2" charset="2"/>
              <a:buChar char="v"/>
            </a:pPr>
            <a:endParaRPr lang="bs-Cyrl-BA"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endParaRPr lang="bs-Cyrl-BA" sz="1600" dirty="0">
              <a:solidFill>
                <a:srgbClr val="555566"/>
              </a:solidFill>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5474871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334851"/>
            <a:ext cx="9875520" cy="695459"/>
          </a:xfrm>
        </p:spPr>
        <p:txBody>
          <a:bodyPr>
            <a:normAutofit/>
          </a:bodyPr>
          <a:lstStyle/>
          <a:p>
            <a:pPr algn="ctr"/>
            <a:r>
              <a:rPr lang="bs-Cyrl-BA" sz="2800" b="1" dirty="0" smtClean="0">
                <a:solidFill>
                  <a:schemeClr val="tx1"/>
                </a:solidFill>
                <a:latin typeface="Times New Roman" panose="02020603050405020304" pitchFamily="18" charset="0"/>
                <a:cs typeface="Times New Roman" panose="02020603050405020304" pitchFamily="18" charset="0"/>
              </a:rPr>
              <a:t>Облици индивидуализације наставног процеса....</a:t>
            </a:r>
            <a:endParaRPr lang="sr-Latn-CS" sz="28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143000" y="1030310"/>
            <a:ext cx="9872871" cy="5525036"/>
          </a:xfrm>
        </p:spPr>
        <p:txBody>
          <a:bodyPr>
            <a:normAutofit/>
          </a:bodyPr>
          <a:lstStyle/>
          <a:p>
            <a:pPr lvl="0" algn="just">
              <a:buClrTx/>
              <a:buFont typeface="Wingdings" panose="05000000000000000000" pitchFamily="2" charset="2"/>
              <a:buChar char="q"/>
            </a:pPr>
            <a:r>
              <a:rPr lang="bs-Cyrl-BA" sz="28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Индивидуална </a:t>
            </a:r>
            <a:r>
              <a:rPr lang="bs-Cyrl-BA"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наставникова инструкција</a:t>
            </a:r>
          </a:p>
          <a:p>
            <a:pPr lvl="0" algn="just">
              <a:buClrTx/>
              <a:buFont typeface="Wingdings" panose="05000000000000000000" pitchFamily="2" charset="2"/>
              <a:buChar char="v"/>
            </a:pPr>
            <a:r>
              <a:rPr lang="bs-Cyrl-BA"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може се остварити у свим активностима наставног рада,</a:t>
            </a:r>
          </a:p>
          <a:p>
            <a:pPr lvl="0" algn="just">
              <a:buClrTx/>
              <a:buFont typeface="Wingdings" panose="05000000000000000000" pitchFamily="2" charset="2"/>
              <a:buChar char="v"/>
            </a:pPr>
            <a:r>
              <a:rPr lang="bs-Cyrl-BA"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успјешност наставникове инструкције зависи од степена познавања и уважавања ученика, њихових способности, особина и индивидуалних разлика (једноставнија питања и објашњења-сложенија питања и упућивање на друге изворе знања),</a:t>
            </a:r>
          </a:p>
          <a:p>
            <a:pPr lvl="0" algn="just">
              <a:buClrTx/>
              <a:buFont typeface="Wingdings" panose="05000000000000000000" pitchFamily="2" charset="2"/>
              <a:buChar char="v"/>
            </a:pPr>
            <a:r>
              <a:rPr lang="bs-Cyrl-BA"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ограниченост инструкције - недостатак времена за непосредну инструкцију због великог броја </a:t>
            </a:r>
            <a:r>
              <a:rPr lang="bs-Cyrl-BA"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ученика, </a:t>
            </a:r>
          </a:p>
          <a:p>
            <a:pPr lvl="0" algn="just">
              <a:buClrTx/>
              <a:buFont typeface="Wingdings" panose="05000000000000000000" pitchFamily="2" charset="2"/>
              <a:buChar char="v"/>
            </a:pPr>
            <a:r>
              <a:rPr lang="bs-Cyrl-BA"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додатна </a:t>
            </a:r>
            <a:r>
              <a:rPr lang="bs-Cyrl-BA"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 допунска </a:t>
            </a:r>
            <a:r>
              <a:rPr lang="bs-Cyrl-BA"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настава ....веће могућности примјене индивидуалне наставникове инструкције .</a:t>
            </a:r>
          </a:p>
          <a:p>
            <a:pPr lvl="0" algn="just">
              <a:buClrTx/>
              <a:buFont typeface="Wingdings" panose="05000000000000000000" pitchFamily="2" charset="2"/>
              <a:buChar char="q"/>
            </a:pPr>
            <a:endParaRPr lang="bs-Cyrl-BA"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lvl="0" algn="just">
              <a:buClrTx/>
              <a:buFont typeface="Wingdings" panose="05000000000000000000" pitchFamily="2" charset="2"/>
              <a:buChar char="v"/>
            </a:pPr>
            <a:endParaRPr lang="bs-Cyrl-BA"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endParaRPr lang="bs-Cyrl-BA" sz="1600" dirty="0">
              <a:solidFill>
                <a:srgbClr val="555566"/>
              </a:solidFill>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9587172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334851"/>
            <a:ext cx="9875520" cy="695459"/>
          </a:xfrm>
        </p:spPr>
        <p:txBody>
          <a:bodyPr>
            <a:normAutofit/>
          </a:bodyPr>
          <a:lstStyle/>
          <a:p>
            <a:pPr algn="ctr"/>
            <a:r>
              <a:rPr lang="bs-Cyrl-BA" sz="2800" b="1" dirty="0" smtClean="0">
                <a:solidFill>
                  <a:schemeClr val="tx1"/>
                </a:solidFill>
                <a:latin typeface="Times New Roman" panose="02020603050405020304" pitchFamily="18" charset="0"/>
                <a:cs typeface="Times New Roman" panose="02020603050405020304" pitchFamily="18" charset="0"/>
              </a:rPr>
              <a:t>Облици индивидуализације наставног процеса....</a:t>
            </a:r>
            <a:endParaRPr lang="sr-Latn-CS" sz="28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143000" y="1030310"/>
            <a:ext cx="9872871" cy="5525036"/>
          </a:xfrm>
        </p:spPr>
        <p:txBody>
          <a:bodyPr>
            <a:noAutofit/>
          </a:bodyPr>
          <a:lstStyle/>
          <a:p>
            <a:pPr algn="just">
              <a:lnSpc>
                <a:spcPct val="120000"/>
              </a:lnSpc>
              <a:buClrTx/>
              <a:buFont typeface="Wingdings" panose="05000000000000000000" pitchFamily="2" charset="2"/>
              <a:buChar char="q"/>
            </a:pPr>
            <a:r>
              <a:rPr lang="bs-Cyrl-BA" sz="28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Индивидуализација извођењем наставе на више нивоа сложености </a:t>
            </a:r>
            <a:r>
              <a:rPr lang="bs-Cyrl-BA" sz="20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(задаци на три нивоа-више нивоа-различитом нивоу тежине )</a:t>
            </a:r>
          </a:p>
          <a:p>
            <a:pPr lvl="0" algn="just">
              <a:lnSpc>
                <a:spcPct val="120000"/>
              </a:lnSpc>
              <a:buClrTx/>
              <a:buFont typeface="Wingdings" panose="05000000000000000000" pitchFamily="2" charset="2"/>
              <a:buChar char="v"/>
            </a:pPr>
            <a:r>
              <a:rPr lang="bs-Cyrl-BA"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з</a:t>
            </a:r>
            <a:r>
              <a:rPr lang="bs-Cyrl-BA"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ахтјеви прилагођени „групи“ ученика (диференцијација ученика и садржаја) – израда збирке задатака према нивоима сложености ... лакши, тежи, најтежи задаци... (задаци за „исподпросјечне“ садрже по 1-2 задатка за „просјечне“... задаци за </a:t>
            </a:r>
            <a:r>
              <a:rPr lang="bs-Cyrl-BA"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„просјечне</a:t>
            </a:r>
            <a:r>
              <a:rPr lang="bs-Cyrl-BA"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садрже по 1-2 задатка за „изнадпросјечне“...),</a:t>
            </a:r>
          </a:p>
          <a:p>
            <a:pPr lvl="0" algn="just">
              <a:lnSpc>
                <a:spcPct val="120000"/>
              </a:lnSpc>
              <a:buClrTx/>
              <a:buFont typeface="Wingdings" panose="05000000000000000000" pitchFamily="2" charset="2"/>
              <a:buChar char="v"/>
            </a:pPr>
            <a:r>
              <a:rPr lang="bs-Cyrl-BA"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у</a:t>
            </a:r>
            <a:r>
              <a:rPr lang="bs-Cyrl-BA"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спјешно ријешен први (почетни) ниво улазница за други (сљедећи) сложенији ниво.</a:t>
            </a:r>
            <a:endParaRPr lang="bs-Cyrl-BA" sz="28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5314296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425003"/>
            <a:ext cx="9875520" cy="631065"/>
          </a:xfrm>
        </p:spPr>
        <p:txBody>
          <a:bodyPr>
            <a:normAutofit/>
          </a:bodyPr>
          <a:lstStyle/>
          <a:p>
            <a:pPr algn="ctr"/>
            <a:r>
              <a:rPr lang="bs-Cyrl-BA" sz="3200" b="1" dirty="0" smtClean="0">
                <a:solidFill>
                  <a:schemeClr val="tx1"/>
                </a:solidFill>
                <a:latin typeface="Times New Roman" panose="02020603050405020304" pitchFamily="18" charset="0"/>
                <a:cs typeface="Times New Roman" panose="02020603050405020304" pitchFamily="18" charset="0"/>
              </a:rPr>
              <a:t>Индивидуализација и диференцијација</a:t>
            </a:r>
            <a:endParaRPr lang="sr-Latn-CS" sz="32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143000" y="1056067"/>
            <a:ext cx="10074499" cy="5563673"/>
          </a:xfrm>
        </p:spPr>
        <p:txBody>
          <a:bodyPr>
            <a:noAutofit/>
          </a:bodyPr>
          <a:lstStyle/>
          <a:p>
            <a:pPr marL="571500" indent="-342900" algn="just" fontAlgn="base">
              <a:lnSpc>
                <a:spcPct val="100000"/>
              </a:lnSpc>
              <a:buClrTx/>
              <a:buFont typeface="Wingdings" panose="05000000000000000000" pitchFamily="2" charset="2"/>
              <a:buChar char="q"/>
            </a:pPr>
            <a:r>
              <a:rPr lang="bs-Cyrl-BA"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Индивидуализација наставе-најзначајнија </a:t>
            </a:r>
            <a:r>
              <a:rPr lang="bs-Cyrl-BA"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иновативна снага у развоју модернизације наставе (перманентна иновација</a:t>
            </a:r>
            <a:r>
              <a:rPr lang="bs-Cyrl-BA"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али и претпоставка рационализације наставе.</a:t>
            </a:r>
          </a:p>
          <a:p>
            <a:pPr marL="571500" lvl="0" indent="-342900" algn="just" fontAlgn="base">
              <a:lnSpc>
                <a:spcPct val="100000"/>
              </a:lnSpc>
              <a:buClrTx/>
              <a:buFont typeface="Wingdings" panose="05000000000000000000" pitchFamily="2" charset="2"/>
              <a:buChar char="q"/>
            </a:pPr>
            <a:r>
              <a:rPr lang="bs-Cyrl-BA"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Суштина </a:t>
            </a:r>
            <a:r>
              <a:rPr lang="bs-Cyrl-BA"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индивидуализоване наставе - различити дидактичко-методички поступци усмјерени ка задовољењу индивидуалних потреба сваког </a:t>
            </a:r>
            <a:r>
              <a:rPr lang="bs-Cyrl-BA"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ученика и</a:t>
            </a:r>
            <a:r>
              <a:rPr lang="sr-Latn-CS"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bs-Cyrl-BA"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д</a:t>
            </a:r>
            <a:r>
              <a:rPr lang="sr-Latn-CS"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o </a:t>
            </a:r>
            <a:r>
              <a:rPr lang="bs-Cyrl-BA"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максимума </a:t>
            </a:r>
            <a:r>
              <a:rPr lang="bs-Cyrl-BA"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утицај на његој развој и </a:t>
            </a:r>
            <a:r>
              <a:rPr lang="bs-Cyrl-BA"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учење.</a:t>
            </a:r>
            <a:endParaRPr lang="bs-Cyrl-BA"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571500" lvl="0" indent="-342900" algn="just" fontAlgn="base">
              <a:lnSpc>
                <a:spcPct val="100000"/>
              </a:lnSpc>
              <a:buClrTx/>
              <a:buFont typeface="Wingdings" panose="05000000000000000000" pitchFamily="2" charset="2"/>
              <a:buChar char="q"/>
            </a:pPr>
            <a:r>
              <a:rPr lang="bs-Cyrl-BA"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Индивидуализован </a:t>
            </a:r>
            <a:r>
              <a:rPr lang="bs-Cyrl-BA"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приступ ученику – у облику диференцијације наставног процеса и индивидуализоване </a:t>
            </a:r>
            <a:r>
              <a:rPr lang="bs-Cyrl-BA"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наставе (</a:t>
            </a:r>
            <a:r>
              <a:rPr lang="bs-Cyrl-BA"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Индивидуализација</a:t>
            </a:r>
            <a:r>
              <a:rPr lang="bs-Cyrl-BA"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брзине и темпа савладавања садржаја, обима садржаја, материјала, начина усвајања садржја, метода, задатака </a:t>
            </a:r>
            <a:r>
              <a:rPr lang="bs-Cyrl-BA"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наставе).</a:t>
            </a:r>
            <a:endParaRPr lang="sr-Latn-CS" sz="2400" b="1" dirty="0">
              <a:solidFill>
                <a:srgbClr val="000000"/>
              </a:solidFill>
              <a:latin typeface="Times New Roman" panose="02020603050405020304" pitchFamily="18" charset="0"/>
              <a:cs typeface="Times New Roman" panose="02020603050405020304" pitchFamily="18" charset="0"/>
            </a:endParaRPr>
          </a:p>
          <a:p>
            <a:pPr marL="571500" lvl="0" indent="-342900" algn="just" fontAlgn="base">
              <a:lnSpc>
                <a:spcPct val="100000"/>
              </a:lnSpc>
              <a:buClrTx/>
              <a:buFont typeface="Wingdings" panose="05000000000000000000" pitchFamily="2" charset="2"/>
              <a:buChar char="q"/>
            </a:pPr>
            <a:endParaRPr lang="bs-Cyrl-BA"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571500" lvl="0" indent="-342900" algn="just" fontAlgn="base">
              <a:lnSpc>
                <a:spcPct val="100000"/>
              </a:lnSpc>
              <a:buClr>
                <a:srgbClr val="A6B727"/>
              </a:buClr>
            </a:pPr>
            <a:endParaRPr lang="bs-Cyrl-BA"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45322030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334851"/>
            <a:ext cx="9875520" cy="695459"/>
          </a:xfrm>
        </p:spPr>
        <p:txBody>
          <a:bodyPr>
            <a:normAutofit/>
          </a:bodyPr>
          <a:lstStyle/>
          <a:p>
            <a:pPr algn="ctr"/>
            <a:r>
              <a:rPr lang="bs-Cyrl-BA" sz="2800" b="1" dirty="0" smtClean="0">
                <a:solidFill>
                  <a:schemeClr val="tx1"/>
                </a:solidFill>
                <a:latin typeface="Times New Roman" panose="02020603050405020304" pitchFamily="18" charset="0"/>
                <a:cs typeface="Times New Roman" panose="02020603050405020304" pitchFamily="18" charset="0"/>
              </a:rPr>
              <a:t>Облици индивидуализације наставног процеса....</a:t>
            </a:r>
            <a:endParaRPr lang="sr-Latn-CS" sz="28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143000" y="1030310"/>
            <a:ext cx="9872871" cy="5525036"/>
          </a:xfrm>
        </p:spPr>
        <p:txBody>
          <a:bodyPr>
            <a:normAutofit/>
          </a:bodyPr>
          <a:lstStyle/>
          <a:p>
            <a:pPr lvl="0" algn="just">
              <a:buClrTx/>
              <a:buFont typeface="Wingdings" panose="05000000000000000000" pitchFamily="2" charset="2"/>
              <a:buChar char="q"/>
            </a:pPr>
            <a:r>
              <a:rPr lang="bs-Cyrl-BA" sz="28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Индивидуализација </a:t>
            </a:r>
            <a:r>
              <a:rPr lang="bs-Cyrl-BA"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примјеном групног облика рада </a:t>
            </a:r>
            <a:endParaRPr lang="bs-Cyrl-BA" sz="28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lvl="0" algn="just">
              <a:buClrTx/>
              <a:buFont typeface="Wingdings" panose="05000000000000000000" pitchFamily="2" charset="2"/>
              <a:buChar char="v"/>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рад чланова групе треба да чини резултат групе- рјешавање задатака према индивидуалним могућностима ученика,</a:t>
            </a:r>
          </a:p>
          <a:p>
            <a:pPr lvl="0" algn="just">
              <a:buClrTx/>
              <a:buFont typeface="Wingdings" panose="05000000000000000000" pitchFamily="2" charset="2"/>
              <a:buChar char="v"/>
            </a:pPr>
            <a:r>
              <a:rPr lang="bs-Cyrl-BA"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ф</a:t>
            </a: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ормирање групе (зависи од наставног садржаја, могућности дјеце, интересовања ... </a:t>
            </a:r>
            <a:r>
              <a:rPr lang="bs-Cyrl-BA"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д</a:t>
            </a: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а ли су привремене или трајне групе),</a:t>
            </a:r>
          </a:p>
          <a:p>
            <a:pPr lvl="0" algn="just">
              <a:buClrTx/>
              <a:buFont typeface="Wingdings" panose="05000000000000000000" pitchFamily="2" charset="2"/>
              <a:buChar char="v"/>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величина групе (млађи ученици-воле веће групе, групе веће од 4 члана-тенденција распадања),</a:t>
            </a:r>
          </a:p>
          <a:p>
            <a:pPr lvl="0" algn="just">
              <a:buClrTx/>
              <a:buFont typeface="Wingdings" panose="05000000000000000000" pitchFamily="2" charset="2"/>
              <a:buChar char="v"/>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организација рада у групи (група може имати вођу, најједноставнији облик-сви на истом задатку, сложенији облик-парцијални задаци-према могућностима ученика),</a:t>
            </a:r>
          </a:p>
          <a:p>
            <a:pPr lvl="0" algn="just">
              <a:buClrTx/>
              <a:buFont typeface="Wingdings" panose="05000000000000000000" pitchFamily="2" charset="2"/>
              <a:buChar char="v"/>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врсте групног рада (монотематски-исти задатак за све групе, политематски-диференцирани задаци)...</a:t>
            </a:r>
            <a:endParaRPr lang="bs-Cyrl-BA"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4888899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334851"/>
            <a:ext cx="9875520" cy="695459"/>
          </a:xfrm>
        </p:spPr>
        <p:txBody>
          <a:bodyPr>
            <a:normAutofit/>
          </a:bodyPr>
          <a:lstStyle/>
          <a:p>
            <a:pPr algn="ctr"/>
            <a:r>
              <a:rPr lang="bs-Cyrl-BA" sz="2800" b="1" dirty="0" smtClean="0">
                <a:solidFill>
                  <a:schemeClr val="tx1"/>
                </a:solidFill>
                <a:latin typeface="Times New Roman" panose="02020603050405020304" pitchFamily="18" charset="0"/>
                <a:cs typeface="Times New Roman" panose="02020603050405020304" pitchFamily="18" charset="0"/>
              </a:rPr>
              <a:t>Облици индивидуализације наставног процеса....</a:t>
            </a:r>
            <a:endParaRPr lang="sr-Latn-CS" sz="28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143000" y="1030310"/>
            <a:ext cx="10422228" cy="5525036"/>
          </a:xfrm>
        </p:spPr>
        <p:txBody>
          <a:bodyPr>
            <a:normAutofit fontScale="92500" lnSpcReduction="20000"/>
          </a:bodyPr>
          <a:lstStyle/>
          <a:p>
            <a:pPr lvl="0" algn="just">
              <a:buClrTx/>
              <a:buFont typeface="Wingdings" panose="05000000000000000000" pitchFamily="2" charset="2"/>
              <a:buChar char="q"/>
            </a:pPr>
            <a:r>
              <a:rPr lang="bs-Cyrl-BA" sz="30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Индивидуализација </a:t>
            </a:r>
            <a:r>
              <a:rPr lang="bs-Cyrl-BA"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у програмираној </a:t>
            </a:r>
            <a:r>
              <a:rPr lang="bs-Cyrl-BA" sz="30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настави</a:t>
            </a:r>
            <a:endParaRPr lang="bs-Cyrl-BA" sz="30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fontAlgn="base">
              <a:lnSpc>
                <a:spcPct val="100000"/>
              </a:lnSpc>
              <a:spcBef>
                <a:spcPct val="0"/>
              </a:spcBef>
              <a:spcAft>
                <a:spcPct val="0"/>
              </a:spcAft>
              <a:buClrTx/>
              <a:buSzTx/>
              <a:buFont typeface="Wingdings" panose="05000000000000000000" pitchFamily="2" charset="2"/>
              <a:buChar char="v"/>
            </a:pPr>
            <a:r>
              <a:rPr lang="bs-Cyrl-BA"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ученици самостално раде, напредују различитим темпом...висок степен индивидуализације....</a:t>
            </a:r>
            <a:r>
              <a:rPr lang="bs-Cyrl-BA" sz="2600" dirty="0">
                <a:solidFill>
                  <a:prstClr val="black"/>
                </a:solidFill>
                <a:latin typeface="Times New Roman" panose="02020603050405020304" pitchFamily="18" charset="0"/>
                <a:cs typeface="Times New Roman" panose="02020603050405020304" pitchFamily="18" charset="0"/>
              </a:rPr>
              <a:t>п</a:t>
            </a:r>
            <a:r>
              <a:rPr lang="en-US" altLang="sr-Latn-RS" sz="2600" dirty="0" err="1" smtClean="0">
                <a:solidFill>
                  <a:prstClr val="black"/>
                </a:solidFill>
                <a:latin typeface="Times New Roman" panose="02020603050405020304" pitchFamily="18" charset="0"/>
                <a:cs typeface="Times New Roman" panose="02020603050405020304" pitchFamily="18" charset="0"/>
              </a:rPr>
              <a:t>овратна</a:t>
            </a:r>
            <a:r>
              <a:rPr lang="en-US" altLang="sr-Latn-RS" sz="2600" dirty="0" smtClean="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информација</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долази</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smtClean="0">
                <a:solidFill>
                  <a:prstClr val="black"/>
                </a:solidFill>
                <a:latin typeface="Times New Roman" panose="02020603050405020304" pitchFamily="18" charset="0"/>
                <a:cs typeface="Times New Roman" panose="02020603050405020304" pitchFamily="18" charset="0"/>
              </a:rPr>
              <a:t>посл</a:t>
            </a:r>
            <a:r>
              <a:rPr lang="bs-Cyrl-BA" altLang="sr-Latn-RS" sz="2600" dirty="0" smtClean="0">
                <a:solidFill>
                  <a:prstClr val="black"/>
                </a:solidFill>
                <a:latin typeface="Times New Roman" panose="02020603050405020304" pitchFamily="18" charset="0"/>
                <a:cs typeface="Times New Roman" panose="02020603050405020304" pitchFamily="18" charset="0"/>
              </a:rPr>
              <a:t>иј</a:t>
            </a:r>
            <a:r>
              <a:rPr lang="en-US" altLang="sr-Latn-RS" sz="2600" dirty="0" smtClean="0">
                <a:solidFill>
                  <a:prstClr val="black"/>
                </a:solidFill>
                <a:latin typeface="Times New Roman" panose="02020603050405020304" pitchFamily="18" charset="0"/>
                <a:cs typeface="Times New Roman" panose="02020603050405020304" pitchFamily="18" charset="0"/>
              </a:rPr>
              <a:t>е</a:t>
            </a:r>
            <a:r>
              <a:rPr lang="sr-Cyrl-CS" altLang="sr-Latn-RS" sz="2600" dirty="0" smtClean="0">
                <a:solidFill>
                  <a:prstClr val="black"/>
                </a:solidFill>
                <a:latin typeface="Times New Roman" panose="02020603050405020304" pitchFamily="18" charset="0"/>
                <a:cs typeface="Times New Roman" panose="02020603050405020304" pitchFamily="18" charset="0"/>
              </a:rPr>
              <a:t> </a:t>
            </a:r>
            <a:r>
              <a:rPr lang="en-US" altLang="sr-Latn-RS" sz="2600" dirty="0" err="1" smtClean="0">
                <a:solidFill>
                  <a:prstClr val="black"/>
                </a:solidFill>
                <a:latin typeface="Times New Roman" panose="02020603050405020304" pitchFamily="18" charset="0"/>
                <a:cs typeface="Times New Roman" panose="02020603050405020304" pitchFamily="18" charset="0"/>
              </a:rPr>
              <a:t>урађеног</a:t>
            </a:r>
            <a:r>
              <a:rPr lang="en-US" altLang="sr-Latn-RS" sz="2600" dirty="0" smtClean="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задатка</a:t>
            </a:r>
            <a:r>
              <a:rPr lang="en-US" altLang="sr-Latn-RS" sz="2600" dirty="0">
                <a:solidFill>
                  <a:prstClr val="black"/>
                </a:solidFill>
                <a:latin typeface="Times New Roman" panose="02020603050405020304" pitchFamily="18" charset="0"/>
                <a:cs typeface="Times New Roman" panose="02020603050405020304" pitchFamily="18" charset="0"/>
              </a:rPr>
              <a:t> </a:t>
            </a:r>
            <a:r>
              <a:rPr lang="bs-Cyrl-BA" altLang="sr-Latn-RS" sz="2600" dirty="0" smtClean="0">
                <a:solidFill>
                  <a:prstClr val="black"/>
                </a:solidFill>
                <a:latin typeface="Times New Roman" panose="02020603050405020304" pitchFamily="18" charset="0"/>
                <a:cs typeface="Times New Roman" panose="02020603050405020304" pitchFamily="18" charset="0"/>
              </a:rPr>
              <a:t>... </a:t>
            </a:r>
            <a:r>
              <a:rPr lang="en-US" altLang="sr-Latn-RS" sz="2600" dirty="0" err="1" smtClean="0">
                <a:solidFill>
                  <a:prstClr val="black"/>
                </a:solidFill>
                <a:latin typeface="Times New Roman" panose="02020603050405020304" pitchFamily="18" charset="0"/>
                <a:cs typeface="Times New Roman" panose="02020603050405020304" pitchFamily="18" charset="0"/>
              </a:rPr>
              <a:t>ученици</a:t>
            </a:r>
            <a:r>
              <a:rPr lang="en-US" altLang="sr-Latn-RS" sz="2600" dirty="0" smtClean="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имају</a:t>
            </a:r>
            <a:r>
              <a:rPr lang="sr-Cyrl-C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стални</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увид</a:t>
            </a:r>
            <a:r>
              <a:rPr lang="en-US" altLang="sr-Latn-RS" sz="2600" dirty="0">
                <a:solidFill>
                  <a:prstClr val="black"/>
                </a:solidFill>
                <a:latin typeface="Times New Roman" panose="02020603050405020304" pitchFamily="18" charset="0"/>
                <a:cs typeface="Times New Roman" panose="02020603050405020304" pitchFamily="18" charset="0"/>
              </a:rPr>
              <a:t> у </a:t>
            </a:r>
            <a:r>
              <a:rPr lang="en-US" altLang="sr-Latn-RS" sz="2600" dirty="0" err="1">
                <a:solidFill>
                  <a:prstClr val="black"/>
                </a:solidFill>
                <a:latin typeface="Times New Roman" panose="02020603050405020304" pitchFamily="18" charset="0"/>
                <a:cs typeface="Times New Roman" panose="02020603050405020304" pitchFamily="18" charset="0"/>
              </a:rPr>
              <a:t>сопствене</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smtClean="0">
                <a:solidFill>
                  <a:prstClr val="black"/>
                </a:solidFill>
                <a:latin typeface="Times New Roman" panose="02020603050405020304" pitchFamily="18" charset="0"/>
                <a:cs typeface="Times New Roman" panose="02020603050405020304" pitchFamily="18" charset="0"/>
              </a:rPr>
              <a:t>резултате</a:t>
            </a:r>
            <a:r>
              <a:rPr lang="bs-Cyrl-BA" altLang="sr-Latn-RS" sz="2600" dirty="0" smtClean="0">
                <a:solidFill>
                  <a:prstClr val="black"/>
                </a:solidFill>
                <a:latin typeface="Times New Roman" panose="02020603050405020304" pitchFamily="18" charset="0"/>
                <a:cs typeface="Times New Roman" panose="02020603050405020304" pitchFamily="18" charset="0"/>
              </a:rPr>
              <a:t>....</a:t>
            </a:r>
            <a:r>
              <a:rPr lang="en-US" altLang="sr-Latn-RS" sz="2600" dirty="0" smtClean="0">
                <a:solidFill>
                  <a:prstClr val="black"/>
                </a:solidFill>
                <a:latin typeface="Times New Roman" panose="02020603050405020304" pitchFamily="18" charset="0"/>
                <a:cs typeface="Times New Roman" panose="02020603050405020304" pitchFamily="18" charset="0"/>
              </a:rPr>
              <a:t> </a:t>
            </a:r>
            <a:r>
              <a:rPr lang="en-US" altLang="sr-Latn-RS" sz="2600" dirty="0" err="1" smtClean="0">
                <a:solidFill>
                  <a:prstClr val="black"/>
                </a:solidFill>
                <a:latin typeface="Times New Roman" panose="02020603050405020304" pitchFamily="18" charset="0"/>
                <a:cs typeface="Times New Roman" panose="02020603050405020304" pitchFamily="18" charset="0"/>
              </a:rPr>
              <a:t>сталн</a:t>
            </a:r>
            <a:r>
              <a:rPr lang="bs-Cyrl-BA" altLang="sr-Latn-RS" sz="2600" dirty="0" smtClean="0">
                <a:solidFill>
                  <a:prstClr val="black"/>
                </a:solidFill>
                <a:latin typeface="Times New Roman" panose="02020603050405020304" pitchFamily="18" charset="0"/>
                <a:cs typeface="Times New Roman" panose="02020603050405020304" pitchFamily="18" charset="0"/>
              </a:rPr>
              <a:t>о</a:t>
            </a:r>
            <a:r>
              <a:rPr lang="en-US" altLang="sr-Latn-RS" sz="2600" dirty="0" smtClean="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су</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мотивисани</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за</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рад</a:t>
            </a:r>
            <a:r>
              <a:rPr lang="en-US" altLang="sr-Latn-RS" sz="2600" dirty="0" smtClean="0">
                <a:solidFill>
                  <a:prstClr val="black"/>
                </a:solidFill>
                <a:latin typeface="Times New Roman" panose="02020603050405020304" pitchFamily="18" charset="0"/>
                <a:cs typeface="Times New Roman" panose="02020603050405020304" pitchFamily="18" charset="0"/>
              </a:rPr>
              <a:t>.</a:t>
            </a:r>
            <a:endParaRPr lang="bs-Cyrl-BA"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lvl="0" algn="just">
              <a:lnSpc>
                <a:spcPct val="100000"/>
              </a:lnSpc>
              <a:buClrTx/>
              <a:buFont typeface="Wingdings" panose="05000000000000000000" pitchFamily="2" charset="2"/>
              <a:buChar char="v"/>
            </a:pPr>
            <a:r>
              <a:rPr lang="bs-Cyrl-BA"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програм (у виду програмираног уџбеника)-мноштво чланака-чланак ... информација-садржај који се преноси ученику пропраћен примјером....задатак-рјешавање на основу раније савладане информације ....простор за унос рјешења...повратна информација ...инструкција-када је потребно дати упутства за даљи рад...</a:t>
            </a:r>
          </a:p>
          <a:p>
            <a:pPr lvl="0" algn="just">
              <a:lnSpc>
                <a:spcPct val="100000"/>
              </a:lnSpc>
              <a:buClrTx/>
              <a:buFont typeface="Wingdings" panose="05000000000000000000" pitchFamily="2" charset="2"/>
              <a:buChar char="v"/>
            </a:pPr>
            <a:r>
              <a:rPr lang="en-US" altLang="sr-Latn-RS" sz="2600" dirty="0" smtClean="0">
                <a:solidFill>
                  <a:prstClr val="black"/>
                </a:solidFill>
                <a:latin typeface="Times New Roman" panose="02020603050405020304" pitchFamily="18" charset="0"/>
                <a:cs typeface="Times New Roman" panose="02020603050405020304" pitchFamily="18" charset="0"/>
              </a:rPr>
              <a:t> </a:t>
            </a:r>
            <a:r>
              <a:rPr lang="en-US" altLang="sr-Latn-RS" sz="2600" dirty="0" err="1" smtClean="0">
                <a:solidFill>
                  <a:prstClr val="black"/>
                </a:solidFill>
                <a:latin typeface="Times New Roman" panose="02020603050405020304" pitchFamily="18" charset="0"/>
                <a:cs typeface="Times New Roman" panose="02020603050405020304" pitchFamily="18" charset="0"/>
              </a:rPr>
              <a:t>повратн</a:t>
            </a:r>
            <a:r>
              <a:rPr lang="sr-Cyrl-CS" altLang="sr-Latn-RS" sz="2600" dirty="0">
                <a:solidFill>
                  <a:prstClr val="black"/>
                </a:solidFill>
                <a:latin typeface="Times New Roman" panose="02020603050405020304" pitchFamily="18" charset="0"/>
                <a:cs typeface="Times New Roman" panose="02020603050405020304" pitchFamily="18" charset="0"/>
              </a:rPr>
              <a:t>а </a:t>
            </a:r>
            <a:r>
              <a:rPr lang="en-US" altLang="sr-Latn-RS" sz="2600" dirty="0" err="1">
                <a:solidFill>
                  <a:prstClr val="black"/>
                </a:solidFill>
                <a:latin typeface="Times New Roman" panose="02020603050405020304" pitchFamily="18" charset="0"/>
                <a:cs typeface="Times New Roman" panose="02020603050405020304" pitchFamily="18" charset="0"/>
              </a:rPr>
              <a:t>информацију</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да</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ли</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је</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добро</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smtClean="0">
                <a:solidFill>
                  <a:prstClr val="black"/>
                </a:solidFill>
                <a:latin typeface="Times New Roman" panose="02020603050405020304" pitchFamily="18" charset="0"/>
                <a:cs typeface="Times New Roman" panose="02020603050405020304" pitchFamily="18" charset="0"/>
              </a:rPr>
              <a:t>савлада</a:t>
            </a:r>
            <a:r>
              <a:rPr lang="sr-Cyrl-CS" altLang="sr-Latn-RS" sz="2600" dirty="0" smtClean="0">
                <a:solidFill>
                  <a:prstClr val="black"/>
                </a:solidFill>
                <a:latin typeface="Times New Roman" panose="02020603050405020304" pitchFamily="18" charset="0"/>
                <a:cs typeface="Times New Roman" panose="02020603050405020304" pitchFamily="18" charset="0"/>
              </a:rPr>
              <a:t>н садржај</a:t>
            </a:r>
            <a:r>
              <a:rPr lang="en-US" altLang="sr-Latn-RS" sz="2600" dirty="0" smtClean="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ако</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није</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враћа</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се</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на</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претходни</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чланак</a:t>
            </a:r>
            <a:r>
              <a:rPr lang="en-US" altLang="sr-Latn-RS" sz="2600" dirty="0">
                <a:solidFill>
                  <a:prstClr val="black"/>
                </a:solidFill>
                <a:latin typeface="Times New Roman" panose="02020603050405020304" pitchFamily="18" charset="0"/>
                <a:cs typeface="Times New Roman" panose="02020603050405020304" pitchFamily="18" charset="0"/>
              </a:rPr>
              <a:t>,</a:t>
            </a:r>
            <a:r>
              <a:rPr lang="sr-Cyrl-C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a:solidFill>
                  <a:prstClr val="black"/>
                </a:solidFill>
                <a:latin typeface="Times New Roman" panose="02020603050405020304" pitchFamily="18" charset="0"/>
                <a:cs typeface="Times New Roman" panose="02020603050405020304" pitchFamily="18" charset="0"/>
              </a:rPr>
              <a:t>а </a:t>
            </a:r>
            <a:r>
              <a:rPr lang="en-US" altLang="sr-Latn-RS" sz="2600" dirty="0" err="1">
                <a:solidFill>
                  <a:prstClr val="black"/>
                </a:solidFill>
                <a:latin typeface="Times New Roman" panose="02020603050405020304" pitchFamily="18" charset="0"/>
                <a:cs typeface="Times New Roman" panose="02020603050405020304" pitchFamily="18" charset="0"/>
              </a:rPr>
              <a:t>ако</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јесте</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иде</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на</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smtClean="0">
                <a:solidFill>
                  <a:prstClr val="black"/>
                </a:solidFill>
                <a:latin typeface="Times New Roman" panose="02020603050405020304" pitchFamily="18" charset="0"/>
                <a:cs typeface="Times New Roman" panose="02020603050405020304" pitchFamily="18" charset="0"/>
              </a:rPr>
              <a:t>наредни</a:t>
            </a:r>
            <a:r>
              <a:rPr lang="bs-Cyrl-BA" altLang="sr-Latn-RS" sz="2600" dirty="0" smtClean="0">
                <a:solidFill>
                  <a:prstClr val="black"/>
                </a:solidFill>
                <a:latin typeface="Times New Roman" panose="02020603050405020304" pitchFamily="18" charset="0"/>
                <a:cs typeface="Times New Roman" panose="02020603050405020304" pitchFamily="18" charset="0"/>
              </a:rPr>
              <a:t>....</a:t>
            </a:r>
            <a:r>
              <a:rPr lang="en-US" altLang="sr-Latn-RS" sz="2600" dirty="0" smtClean="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сви</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ученици</a:t>
            </a:r>
            <a:r>
              <a:rPr lang="sr-Cyrl-C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стижу</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до</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циља</a:t>
            </a:r>
            <a:r>
              <a:rPr lang="en-US" altLang="sr-Latn-RS" sz="2600" dirty="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само</a:t>
            </a:r>
            <a:r>
              <a:rPr lang="en-US" altLang="sr-Latn-RS" sz="2600" dirty="0">
                <a:solidFill>
                  <a:prstClr val="black"/>
                </a:solidFill>
                <a:latin typeface="Times New Roman" panose="02020603050405020304" pitchFamily="18" charset="0"/>
                <a:cs typeface="Times New Roman" panose="02020603050405020304" pitchFamily="18" charset="0"/>
              </a:rPr>
              <a:t> у </a:t>
            </a:r>
            <a:r>
              <a:rPr lang="en-US" altLang="sr-Latn-RS" sz="2600" dirty="0" err="1" smtClean="0">
                <a:solidFill>
                  <a:prstClr val="black"/>
                </a:solidFill>
                <a:latin typeface="Times New Roman" panose="02020603050405020304" pitchFamily="18" charset="0"/>
                <a:cs typeface="Times New Roman" panose="02020603050405020304" pitchFamily="18" charset="0"/>
              </a:rPr>
              <a:t>разли</a:t>
            </a:r>
            <a:r>
              <a:rPr lang="bs-Cyrl-BA" altLang="sr-Latn-RS" sz="2600" dirty="0" smtClean="0">
                <a:solidFill>
                  <a:prstClr val="black"/>
                </a:solidFill>
                <a:latin typeface="Times New Roman" panose="02020603050405020304" pitchFamily="18" charset="0"/>
                <a:cs typeface="Times New Roman" panose="02020603050405020304" pitchFamily="18" charset="0"/>
              </a:rPr>
              <a:t>ч</a:t>
            </a:r>
            <a:r>
              <a:rPr lang="en-US" altLang="sr-Latn-RS" sz="2600" dirty="0" err="1" smtClean="0">
                <a:solidFill>
                  <a:prstClr val="black"/>
                </a:solidFill>
                <a:latin typeface="Times New Roman" panose="02020603050405020304" pitchFamily="18" charset="0"/>
                <a:cs typeface="Times New Roman" panose="02020603050405020304" pitchFamily="18" charset="0"/>
              </a:rPr>
              <a:t>ито</a:t>
            </a:r>
            <a:r>
              <a:rPr lang="en-US" altLang="sr-Latn-RS" sz="2600" dirty="0" smtClean="0">
                <a:solidFill>
                  <a:prstClr val="black"/>
                </a:solidFill>
                <a:latin typeface="Times New Roman" panose="02020603050405020304" pitchFamily="18" charset="0"/>
                <a:cs typeface="Times New Roman" panose="02020603050405020304" pitchFamily="18" charset="0"/>
              </a:rPr>
              <a:t> </a:t>
            </a:r>
            <a:r>
              <a:rPr lang="en-US" altLang="sr-Latn-RS" sz="2600" dirty="0" err="1">
                <a:solidFill>
                  <a:prstClr val="black"/>
                </a:solidFill>
                <a:latin typeface="Times New Roman" panose="02020603050405020304" pitchFamily="18" charset="0"/>
                <a:cs typeface="Times New Roman" panose="02020603050405020304" pitchFamily="18" charset="0"/>
              </a:rPr>
              <a:t>вријеме</a:t>
            </a:r>
            <a:r>
              <a:rPr lang="en-US" altLang="sr-Latn-RS" sz="2600" dirty="0" smtClean="0">
                <a:solidFill>
                  <a:prstClr val="black"/>
                </a:solidFill>
                <a:latin typeface="Times New Roman" panose="02020603050405020304" pitchFamily="18" charset="0"/>
                <a:cs typeface="Times New Roman" panose="02020603050405020304" pitchFamily="18" charset="0"/>
              </a:rPr>
              <a:t>.</a:t>
            </a:r>
            <a:endPar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lvl="0" algn="just">
              <a:buClrTx/>
              <a:buFont typeface="Wingdings" panose="05000000000000000000" pitchFamily="2" charset="2"/>
              <a:buChar char="v"/>
            </a:pPr>
            <a:r>
              <a:rPr lang="bs-Cyrl-BA" sz="24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разлози недовољне примијењености програмиране наставе-нема готових програма за примјену, неинформисаност наставника, програмирање је сложен процес, захтијева вријеме, напор и знање од стране наставника.</a:t>
            </a:r>
            <a:endParaRPr lang="bs-Cyrl-BA"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endParaRPr lang="bs-Cyrl-BA" sz="1600" dirty="0">
              <a:solidFill>
                <a:srgbClr val="555566"/>
              </a:solidFill>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8508930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334851"/>
            <a:ext cx="9875520" cy="695459"/>
          </a:xfrm>
        </p:spPr>
        <p:txBody>
          <a:bodyPr>
            <a:normAutofit/>
          </a:bodyPr>
          <a:lstStyle/>
          <a:p>
            <a:pPr algn="ctr"/>
            <a:r>
              <a:rPr lang="bs-Cyrl-BA" sz="2800" b="1" dirty="0" smtClean="0">
                <a:solidFill>
                  <a:schemeClr val="tx1"/>
                </a:solidFill>
                <a:latin typeface="Times New Roman" panose="02020603050405020304" pitchFamily="18" charset="0"/>
                <a:cs typeface="Times New Roman" panose="02020603050405020304" pitchFamily="18" charset="0"/>
              </a:rPr>
              <a:t>Облици индивидуализације наставног процеса....</a:t>
            </a:r>
            <a:endParaRPr lang="sr-Latn-CS" sz="28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519707" y="1030310"/>
            <a:ext cx="9272789" cy="5525036"/>
          </a:xfrm>
        </p:spPr>
        <p:txBody>
          <a:bodyPr>
            <a:normAutofit fontScale="92500" lnSpcReduction="20000"/>
          </a:bodyPr>
          <a:lstStyle/>
          <a:p>
            <a:pPr lvl="0" algn="just">
              <a:buClrTx/>
              <a:buFont typeface="Wingdings" panose="05000000000000000000" pitchFamily="2" charset="2"/>
              <a:buChar char="q"/>
            </a:pPr>
            <a:r>
              <a:rPr lang="bs-Cyrl-BA" sz="30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Индивидуализација примјеном рачунарских образовних програма </a:t>
            </a:r>
          </a:p>
          <a:p>
            <a:pPr lvl="0" algn="just">
              <a:buClrTx/>
              <a:buFont typeface="Wingdings" panose="05000000000000000000" pitchFamily="2" charset="2"/>
              <a:buChar char="v"/>
            </a:pPr>
            <a:r>
              <a:rPr lang="en-US" altLang="sr-Latn-RS" sz="2600" dirty="0" err="1" smtClean="0">
                <a:solidFill>
                  <a:schemeClr val="tx1"/>
                </a:solidFill>
                <a:latin typeface="Times New Roman" panose="02020603050405020304" pitchFamily="18" charset="0"/>
                <a:cs typeface="Times New Roman" panose="02020603050405020304" pitchFamily="18" charset="0"/>
              </a:rPr>
              <a:t>потпун</a:t>
            </a:r>
            <a:r>
              <a:rPr lang="bs-Cyrl-BA" altLang="sr-Latn-RS" sz="2600" dirty="0" smtClean="0">
                <a:solidFill>
                  <a:schemeClr val="tx1"/>
                </a:solidFill>
                <a:latin typeface="Times New Roman" panose="02020603050405020304" pitchFamily="18" charset="0"/>
                <a:cs typeface="Times New Roman" panose="02020603050405020304" pitchFamily="18" charset="0"/>
              </a:rPr>
              <a:t>а</a:t>
            </a:r>
            <a:r>
              <a:rPr lang="en-US" altLang="sr-Latn-RS" sz="2600" dirty="0" smtClean="0">
                <a:solidFill>
                  <a:schemeClr val="tx1"/>
                </a:solidFill>
                <a:latin typeface="Times New Roman" panose="02020603050405020304" pitchFamily="18" charset="0"/>
                <a:cs typeface="Times New Roman" panose="02020603050405020304" pitchFamily="18" charset="0"/>
              </a:rPr>
              <a:t> </a:t>
            </a:r>
            <a:r>
              <a:rPr lang="en-US" altLang="sr-Latn-RS" sz="2600" dirty="0" err="1" smtClean="0">
                <a:solidFill>
                  <a:schemeClr val="tx1"/>
                </a:solidFill>
                <a:latin typeface="Times New Roman" panose="02020603050405020304" pitchFamily="18" charset="0"/>
                <a:cs typeface="Times New Roman" panose="02020603050405020304" pitchFamily="18" charset="0"/>
              </a:rPr>
              <a:t>индивидуализациј</a:t>
            </a:r>
            <a:r>
              <a:rPr lang="bs-Cyrl-BA" altLang="sr-Latn-RS" sz="2600" dirty="0" smtClean="0">
                <a:solidFill>
                  <a:schemeClr val="tx1"/>
                </a:solidFill>
                <a:latin typeface="Times New Roman" panose="02020603050405020304" pitchFamily="18" charset="0"/>
                <a:cs typeface="Times New Roman" panose="02020603050405020304" pitchFamily="18" charset="0"/>
              </a:rPr>
              <a:t>а условљена степеном оспособљености ученика за рад на рачунарима тј. кориштењем рачунарских програма ...</a:t>
            </a:r>
          </a:p>
          <a:p>
            <a:pPr lvl="0" algn="just">
              <a:buClrTx/>
              <a:buFont typeface="Wingdings" panose="05000000000000000000" pitchFamily="2" charset="2"/>
              <a:buChar char="v"/>
            </a:pPr>
            <a:r>
              <a:rPr lang="bs-Cyrl-BA" altLang="sr-Latn-RS" sz="2600" dirty="0" smtClean="0">
                <a:solidFill>
                  <a:schemeClr val="tx1"/>
                </a:solidFill>
                <a:latin typeface="Times New Roman" panose="02020603050405020304" pitchFamily="18" charset="0"/>
                <a:cs typeface="Times New Roman" panose="02020603050405020304" pitchFamily="18" charset="0"/>
              </a:rPr>
              <a:t>израда рачунарских програма ... тимови стручњака, али и наставници практичари...</a:t>
            </a:r>
            <a:r>
              <a:rPr lang="en-US" altLang="sr-Latn-RS" sz="2600" dirty="0" smtClean="0">
                <a:solidFill>
                  <a:schemeClr val="tx1"/>
                </a:solidFill>
                <a:latin typeface="Times New Roman" panose="02020603050405020304" pitchFamily="18" charset="0"/>
                <a:cs typeface="Times New Roman" panose="02020603050405020304" pitchFamily="18" charset="0"/>
              </a:rPr>
              <a:t> </a:t>
            </a:r>
            <a:endParaRPr lang="bs-Cyrl-BA" altLang="sr-Latn-RS" sz="2600" dirty="0" smtClean="0">
              <a:solidFill>
                <a:schemeClr val="tx1"/>
              </a:solidFill>
              <a:latin typeface="Times New Roman" panose="02020603050405020304" pitchFamily="18" charset="0"/>
              <a:cs typeface="Times New Roman" panose="02020603050405020304" pitchFamily="18" charset="0"/>
            </a:endParaRPr>
          </a:p>
          <a:p>
            <a:pPr lvl="0" algn="just">
              <a:buClrTx/>
              <a:buFont typeface="Wingdings" panose="05000000000000000000" pitchFamily="2" charset="2"/>
              <a:buChar char="v"/>
            </a:pPr>
            <a:r>
              <a:rPr lang="bs-Cyrl-BA" altLang="sr-Latn-RS" sz="2600" dirty="0" smtClean="0">
                <a:solidFill>
                  <a:schemeClr val="tx1"/>
                </a:solidFill>
                <a:latin typeface="Times New Roman" panose="02020603050405020304" pitchFamily="18" charset="0"/>
                <a:cs typeface="Times New Roman" panose="02020603050405020304" pitchFamily="18" charset="0"/>
              </a:rPr>
              <a:t>р</a:t>
            </a:r>
            <a:r>
              <a:rPr lang="en-US" altLang="sr-Latn-RS" sz="2600" dirty="0" err="1" smtClean="0">
                <a:solidFill>
                  <a:schemeClr val="tx1"/>
                </a:solidFill>
                <a:latin typeface="Times New Roman" panose="02020603050405020304" pitchFamily="18" charset="0"/>
                <a:cs typeface="Times New Roman" panose="02020603050405020304" pitchFamily="18" charset="0"/>
              </a:rPr>
              <a:t>јешава</a:t>
            </a:r>
            <a:r>
              <a:rPr lang="bs-Cyrl-BA" altLang="sr-Latn-RS" sz="2600" dirty="0" smtClean="0">
                <a:solidFill>
                  <a:schemeClr val="tx1"/>
                </a:solidFill>
                <a:latin typeface="Times New Roman" panose="02020603050405020304" pitchFamily="18" charset="0"/>
                <a:cs typeface="Times New Roman" panose="02020603050405020304" pitchFamily="18" charset="0"/>
              </a:rPr>
              <a:t>ње</a:t>
            </a:r>
            <a:r>
              <a:rPr lang="en-US" altLang="sr-Latn-RS" sz="2600" dirty="0" smtClean="0">
                <a:solidFill>
                  <a:schemeClr val="tx1"/>
                </a:solidFill>
                <a:latin typeface="Times New Roman" panose="02020603050405020304" pitchFamily="18" charset="0"/>
                <a:cs typeface="Times New Roman" panose="02020603050405020304" pitchFamily="18" charset="0"/>
              </a:rPr>
              <a:t> </a:t>
            </a:r>
            <a:r>
              <a:rPr lang="en-US" altLang="sr-Latn-RS" sz="2600" dirty="0" err="1" smtClean="0">
                <a:solidFill>
                  <a:schemeClr val="tx1"/>
                </a:solidFill>
                <a:latin typeface="Times New Roman" panose="02020603050405020304" pitchFamily="18" charset="0"/>
                <a:cs typeface="Times New Roman" panose="02020603050405020304" pitchFamily="18" charset="0"/>
              </a:rPr>
              <a:t>задатк</a:t>
            </a:r>
            <a:r>
              <a:rPr lang="bs-Cyrl-BA" altLang="sr-Latn-RS" sz="2600" dirty="0" smtClean="0">
                <a:solidFill>
                  <a:schemeClr val="tx1"/>
                </a:solidFill>
                <a:latin typeface="Times New Roman" panose="02020603050405020304" pitchFamily="18" charset="0"/>
                <a:cs typeface="Times New Roman" panose="02020603050405020304" pitchFamily="18" charset="0"/>
              </a:rPr>
              <a:t>а</a:t>
            </a:r>
            <a:r>
              <a:rPr lang="en-US" altLang="sr-Latn-RS" sz="2600" dirty="0" smtClean="0">
                <a:solidFill>
                  <a:schemeClr val="tx1"/>
                </a:solidFill>
                <a:latin typeface="Times New Roman" panose="02020603050405020304" pitchFamily="18" charset="0"/>
                <a:cs typeface="Times New Roman" panose="02020603050405020304" pitchFamily="18" charset="0"/>
              </a:rPr>
              <a:t> </a:t>
            </a:r>
            <a:r>
              <a:rPr lang="bs-Cyrl-BA" altLang="sr-Latn-RS" sz="2600" dirty="0" smtClean="0">
                <a:solidFill>
                  <a:schemeClr val="tx1"/>
                </a:solidFill>
                <a:latin typeface="Times New Roman" panose="02020603050405020304" pitchFamily="18" charset="0"/>
                <a:cs typeface="Times New Roman" panose="02020603050405020304" pitchFamily="18" charset="0"/>
              </a:rPr>
              <a:t>оним темпом и на оном нивоу који одговара </a:t>
            </a:r>
            <a:r>
              <a:rPr lang="en-US" altLang="sr-Latn-RS" sz="2600" dirty="0" err="1" smtClean="0">
                <a:solidFill>
                  <a:schemeClr val="tx1"/>
                </a:solidFill>
                <a:latin typeface="Times New Roman" panose="02020603050405020304" pitchFamily="18" charset="0"/>
                <a:cs typeface="Times New Roman" panose="02020603050405020304" pitchFamily="18" charset="0"/>
              </a:rPr>
              <a:t>могућностима</a:t>
            </a:r>
            <a:r>
              <a:rPr lang="bs-Cyrl-BA" altLang="sr-Latn-RS" sz="2600" dirty="0" smtClean="0">
                <a:solidFill>
                  <a:schemeClr val="tx1"/>
                </a:solidFill>
                <a:latin typeface="Times New Roman" panose="02020603050405020304" pitchFamily="18" charset="0"/>
                <a:cs typeface="Times New Roman" panose="02020603050405020304" pitchFamily="18" charset="0"/>
              </a:rPr>
              <a:t> ученика ....</a:t>
            </a:r>
            <a:r>
              <a:rPr lang="en-US" altLang="sr-Latn-RS" sz="2600" dirty="0" err="1" smtClean="0">
                <a:solidFill>
                  <a:schemeClr val="tx1"/>
                </a:solidFill>
                <a:latin typeface="Times New Roman" panose="02020603050405020304" pitchFamily="18" charset="0"/>
                <a:cs typeface="Times New Roman" panose="02020603050405020304" pitchFamily="18" charset="0"/>
              </a:rPr>
              <a:t>консулт</a:t>
            </a:r>
            <a:r>
              <a:rPr lang="bs-Cyrl-BA" altLang="sr-Latn-RS" sz="2600" dirty="0" smtClean="0">
                <a:solidFill>
                  <a:schemeClr val="tx1"/>
                </a:solidFill>
                <a:latin typeface="Times New Roman" panose="02020603050405020304" pitchFamily="18" charset="0"/>
                <a:cs typeface="Times New Roman" panose="02020603050405020304" pitchFamily="18" charset="0"/>
              </a:rPr>
              <a:t>овање</a:t>
            </a:r>
            <a:r>
              <a:rPr lang="en-US" altLang="sr-Latn-RS" sz="2600" dirty="0" smtClean="0">
                <a:solidFill>
                  <a:schemeClr val="tx1"/>
                </a:solidFill>
                <a:latin typeface="Times New Roman" panose="02020603050405020304" pitchFamily="18" charset="0"/>
                <a:cs typeface="Times New Roman" panose="02020603050405020304" pitchFamily="18" charset="0"/>
              </a:rPr>
              <a:t> </a:t>
            </a:r>
            <a:r>
              <a:rPr lang="en-US" altLang="sr-Latn-RS" sz="2600" dirty="0" err="1" smtClean="0">
                <a:solidFill>
                  <a:schemeClr val="tx1"/>
                </a:solidFill>
                <a:latin typeface="Times New Roman" panose="02020603050405020304" pitchFamily="18" charset="0"/>
                <a:cs typeface="Times New Roman" panose="02020603050405020304" pitchFamily="18" charset="0"/>
              </a:rPr>
              <a:t>разли</a:t>
            </a:r>
            <a:r>
              <a:rPr lang="bs-Cyrl-BA" altLang="sr-Latn-RS" sz="2600" dirty="0" smtClean="0">
                <a:solidFill>
                  <a:schemeClr val="tx1"/>
                </a:solidFill>
                <a:latin typeface="Times New Roman" panose="02020603050405020304" pitchFamily="18" charset="0"/>
                <a:cs typeface="Times New Roman" panose="02020603050405020304" pitchFamily="18" charset="0"/>
              </a:rPr>
              <a:t>ч</a:t>
            </a:r>
            <a:r>
              <a:rPr lang="en-US" altLang="sr-Latn-RS" sz="2600" dirty="0" err="1" smtClean="0">
                <a:solidFill>
                  <a:schemeClr val="tx1"/>
                </a:solidFill>
                <a:latin typeface="Times New Roman" panose="02020603050405020304" pitchFamily="18" charset="0"/>
                <a:cs typeface="Times New Roman" panose="02020603050405020304" pitchFamily="18" charset="0"/>
              </a:rPr>
              <a:t>ит</a:t>
            </a:r>
            <a:r>
              <a:rPr lang="bs-Cyrl-BA" altLang="sr-Latn-RS" sz="2600" dirty="0" smtClean="0">
                <a:solidFill>
                  <a:schemeClr val="tx1"/>
                </a:solidFill>
                <a:latin typeface="Times New Roman" panose="02020603050405020304" pitchFamily="18" charset="0"/>
                <a:cs typeface="Times New Roman" panose="02020603050405020304" pitchFamily="18" charset="0"/>
              </a:rPr>
              <a:t>их</a:t>
            </a:r>
            <a:r>
              <a:rPr lang="en-US" altLang="sr-Latn-RS" sz="2600" dirty="0" smtClean="0">
                <a:solidFill>
                  <a:schemeClr val="tx1"/>
                </a:solidFill>
                <a:latin typeface="Times New Roman" panose="02020603050405020304" pitchFamily="18" charset="0"/>
                <a:cs typeface="Times New Roman" panose="02020603050405020304" pitchFamily="18" charset="0"/>
              </a:rPr>
              <a:t> </a:t>
            </a:r>
            <a:r>
              <a:rPr lang="bs-Cyrl-BA" altLang="sr-Latn-RS" sz="2600" dirty="0" smtClean="0">
                <a:solidFill>
                  <a:schemeClr val="tx1"/>
                </a:solidFill>
                <a:latin typeface="Times New Roman" panose="02020603050405020304" pitchFamily="18" charset="0"/>
                <a:cs typeface="Times New Roman" panose="02020603050405020304" pitchFamily="18" charset="0"/>
              </a:rPr>
              <a:t>извора /образовних база....могућност </a:t>
            </a:r>
            <a:r>
              <a:rPr lang="en-US" altLang="sr-Latn-RS" sz="2600" dirty="0" err="1" smtClean="0">
                <a:solidFill>
                  <a:schemeClr val="tx1"/>
                </a:solidFill>
                <a:latin typeface="Times New Roman" panose="02020603050405020304" pitchFamily="18" charset="0"/>
                <a:cs typeface="Times New Roman" panose="02020603050405020304" pitchFamily="18" charset="0"/>
              </a:rPr>
              <a:t>добиј</a:t>
            </a:r>
            <a:r>
              <a:rPr lang="bs-Cyrl-BA" altLang="sr-Latn-RS" sz="2600" dirty="0" smtClean="0">
                <a:solidFill>
                  <a:schemeClr val="tx1"/>
                </a:solidFill>
                <a:latin typeface="Times New Roman" panose="02020603050405020304" pitchFamily="18" charset="0"/>
                <a:cs typeface="Times New Roman" panose="02020603050405020304" pitchFamily="18" charset="0"/>
              </a:rPr>
              <a:t>ања</a:t>
            </a:r>
            <a:r>
              <a:rPr lang="en-US" altLang="sr-Latn-RS" sz="2600" dirty="0" smtClean="0">
                <a:solidFill>
                  <a:schemeClr val="tx1"/>
                </a:solidFill>
                <a:latin typeface="Times New Roman" panose="02020603050405020304" pitchFamily="18" charset="0"/>
                <a:cs typeface="Times New Roman" panose="02020603050405020304" pitchFamily="18" charset="0"/>
              </a:rPr>
              <a:t> </a:t>
            </a:r>
            <a:r>
              <a:rPr lang="en-US" altLang="sr-Latn-RS" sz="2600" dirty="0" err="1" smtClean="0">
                <a:solidFill>
                  <a:schemeClr val="tx1"/>
                </a:solidFill>
                <a:latin typeface="Times New Roman" panose="02020603050405020304" pitchFamily="18" charset="0"/>
                <a:cs typeface="Times New Roman" panose="02020603050405020304" pitchFamily="18" charset="0"/>
              </a:rPr>
              <a:t>информациј</a:t>
            </a:r>
            <a:r>
              <a:rPr lang="bs-Cyrl-BA" altLang="sr-Latn-RS" sz="2600" dirty="0" smtClean="0">
                <a:solidFill>
                  <a:schemeClr val="tx1"/>
                </a:solidFill>
                <a:latin typeface="Times New Roman" panose="02020603050405020304" pitchFamily="18" charset="0"/>
                <a:cs typeface="Times New Roman" panose="02020603050405020304" pitchFamily="18" charset="0"/>
              </a:rPr>
              <a:t>а</a:t>
            </a:r>
            <a:r>
              <a:rPr lang="en-US" altLang="sr-Latn-RS" sz="2600" dirty="0" smtClean="0">
                <a:solidFill>
                  <a:schemeClr val="tx1"/>
                </a:solidFill>
                <a:latin typeface="Times New Roman" panose="02020603050405020304" pitchFamily="18" charset="0"/>
                <a:cs typeface="Times New Roman" panose="02020603050405020304" pitchFamily="18" charset="0"/>
              </a:rPr>
              <a:t> </a:t>
            </a:r>
            <a:r>
              <a:rPr lang="en-US" altLang="sr-Latn-RS" sz="2600" dirty="0" err="1">
                <a:solidFill>
                  <a:schemeClr val="tx1"/>
                </a:solidFill>
                <a:latin typeface="Times New Roman" panose="02020603050405020304" pitchFamily="18" charset="0"/>
                <a:cs typeface="Times New Roman" panose="02020603050405020304" pitchFamily="18" charset="0"/>
              </a:rPr>
              <a:t>из</a:t>
            </a:r>
            <a:r>
              <a:rPr lang="en-US" altLang="sr-Latn-RS" sz="2600" dirty="0">
                <a:solidFill>
                  <a:schemeClr val="tx1"/>
                </a:solidFill>
                <a:latin typeface="Times New Roman" panose="02020603050405020304" pitchFamily="18" charset="0"/>
                <a:cs typeface="Times New Roman" panose="02020603050405020304" pitchFamily="18" charset="0"/>
              </a:rPr>
              <a:t> </a:t>
            </a:r>
            <a:r>
              <a:rPr lang="en-US" altLang="sr-Latn-RS" sz="2600" dirty="0" err="1">
                <a:solidFill>
                  <a:schemeClr val="tx1"/>
                </a:solidFill>
                <a:latin typeface="Times New Roman" panose="02020603050405020304" pitchFamily="18" charset="0"/>
                <a:cs typeface="Times New Roman" panose="02020603050405020304" pitchFamily="18" charset="0"/>
              </a:rPr>
              <a:t>свих</a:t>
            </a:r>
            <a:r>
              <a:rPr lang="en-US" altLang="sr-Latn-RS" sz="2600" dirty="0">
                <a:solidFill>
                  <a:schemeClr val="tx1"/>
                </a:solidFill>
                <a:latin typeface="Times New Roman" panose="02020603050405020304" pitchFamily="18" charset="0"/>
                <a:cs typeface="Times New Roman" panose="02020603050405020304" pitchFamily="18" charset="0"/>
              </a:rPr>
              <a:t> </a:t>
            </a:r>
            <a:r>
              <a:rPr lang="en-US" altLang="sr-Latn-RS" sz="2600" dirty="0" err="1">
                <a:solidFill>
                  <a:schemeClr val="tx1"/>
                </a:solidFill>
                <a:latin typeface="Times New Roman" panose="02020603050405020304" pitchFamily="18" charset="0"/>
                <a:cs typeface="Times New Roman" panose="02020603050405020304" pitchFamily="18" charset="0"/>
              </a:rPr>
              <a:t>наставних</a:t>
            </a:r>
            <a:r>
              <a:rPr lang="sr-Cyrl-CS" altLang="sr-Latn-RS" sz="2600" dirty="0">
                <a:solidFill>
                  <a:schemeClr val="tx1"/>
                </a:solidFill>
                <a:latin typeface="Times New Roman" panose="02020603050405020304" pitchFamily="18" charset="0"/>
                <a:cs typeface="Times New Roman" panose="02020603050405020304" pitchFamily="18" charset="0"/>
              </a:rPr>
              <a:t> </a:t>
            </a:r>
            <a:r>
              <a:rPr lang="en-US" altLang="sr-Latn-RS" sz="2600" dirty="0" err="1" smtClean="0">
                <a:solidFill>
                  <a:schemeClr val="tx1"/>
                </a:solidFill>
                <a:latin typeface="Times New Roman" panose="02020603050405020304" pitchFamily="18" charset="0"/>
                <a:cs typeface="Times New Roman" panose="02020603050405020304" pitchFamily="18" charset="0"/>
              </a:rPr>
              <a:t>предмета</a:t>
            </a:r>
            <a:r>
              <a:rPr lang="bs-Cyrl-BA" altLang="sr-Latn-RS" sz="2600" dirty="0">
                <a:solidFill>
                  <a:schemeClr val="tx1"/>
                </a:solidFill>
                <a:latin typeface="Times New Roman" panose="02020603050405020304" pitchFamily="18" charset="0"/>
                <a:cs typeface="Times New Roman" panose="02020603050405020304" pitchFamily="18" charset="0"/>
              </a:rPr>
              <a:t> </a:t>
            </a:r>
            <a:r>
              <a:rPr lang="bs-Cyrl-BA" altLang="sr-Latn-RS" sz="2600" dirty="0" smtClean="0">
                <a:solidFill>
                  <a:schemeClr val="tx1"/>
                </a:solidFill>
                <a:latin typeface="Times New Roman" panose="02020603050405020304" pitchFamily="18" charset="0"/>
                <a:cs typeface="Times New Roman" panose="02020603050405020304" pitchFamily="18" charset="0"/>
              </a:rPr>
              <a:t>...</a:t>
            </a:r>
            <a:endParaRPr lang="sr-Cyrl-CS" altLang="sr-Latn-RS" sz="2600" dirty="0" smtClean="0">
              <a:solidFill>
                <a:schemeClr val="tx1"/>
              </a:solidFill>
              <a:latin typeface="Times New Roman" panose="02020603050405020304" pitchFamily="18" charset="0"/>
              <a:cs typeface="Times New Roman" panose="02020603050405020304" pitchFamily="18" charset="0"/>
            </a:endParaRPr>
          </a:p>
          <a:p>
            <a:pPr lvl="0" algn="just">
              <a:buClrTx/>
              <a:buFont typeface="Wingdings" panose="05000000000000000000" pitchFamily="2" charset="2"/>
              <a:buChar char="v"/>
            </a:pPr>
            <a:r>
              <a:rPr lang="bs-Cyrl-BA" altLang="sr-Latn-RS" sz="2600" dirty="0" err="1">
                <a:solidFill>
                  <a:schemeClr val="tx1"/>
                </a:solidFill>
                <a:latin typeface="Times New Roman" panose="02020603050405020304" pitchFamily="18" charset="0"/>
                <a:cs typeface="Times New Roman" panose="02020603050405020304" pitchFamily="18" charset="0"/>
              </a:rPr>
              <a:t>к</a:t>
            </a:r>
            <a:r>
              <a:rPr lang="en-US" altLang="sr-Latn-RS" sz="2600" dirty="0" err="1" smtClean="0">
                <a:solidFill>
                  <a:schemeClr val="tx1"/>
                </a:solidFill>
                <a:latin typeface="Times New Roman" panose="02020603050405020304" pitchFamily="18" charset="0"/>
                <a:cs typeface="Times New Roman" panose="02020603050405020304" pitchFamily="18" charset="0"/>
              </a:rPr>
              <a:t>онтинуиран</a:t>
            </a:r>
            <a:r>
              <a:rPr lang="bs-Cyrl-BA" altLang="sr-Latn-RS" sz="2600" dirty="0" smtClean="0">
                <a:solidFill>
                  <a:schemeClr val="tx1"/>
                </a:solidFill>
                <a:latin typeface="Times New Roman" panose="02020603050405020304" pitchFamily="18" charset="0"/>
                <a:cs typeface="Times New Roman" panose="02020603050405020304" pitchFamily="18" charset="0"/>
              </a:rPr>
              <a:t>а</a:t>
            </a:r>
            <a:r>
              <a:rPr lang="en-US" altLang="sr-Latn-RS" sz="2600" dirty="0" smtClean="0">
                <a:solidFill>
                  <a:schemeClr val="tx1"/>
                </a:solidFill>
                <a:latin typeface="Times New Roman" panose="02020603050405020304" pitchFamily="18" charset="0"/>
                <a:cs typeface="Times New Roman" panose="02020603050405020304" pitchFamily="18" charset="0"/>
              </a:rPr>
              <a:t> </a:t>
            </a:r>
            <a:r>
              <a:rPr lang="en-US" altLang="sr-Latn-RS" sz="2600" dirty="0" err="1" smtClean="0">
                <a:solidFill>
                  <a:schemeClr val="tx1"/>
                </a:solidFill>
                <a:latin typeface="Times New Roman" panose="02020603050405020304" pitchFamily="18" charset="0"/>
                <a:cs typeface="Times New Roman" panose="02020603050405020304" pitchFamily="18" charset="0"/>
              </a:rPr>
              <a:t>повратн</a:t>
            </a:r>
            <a:r>
              <a:rPr lang="bs-Cyrl-BA" altLang="sr-Latn-RS" sz="2600" dirty="0" smtClean="0">
                <a:solidFill>
                  <a:schemeClr val="tx1"/>
                </a:solidFill>
                <a:latin typeface="Times New Roman" panose="02020603050405020304" pitchFamily="18" charset="0"/>
                <a:cs typeface="Times New Roman" panose="02020603050405020304" pitchFamily="18" charset="0"/>
              </a:rPr>
              <a:t>а</a:t>
            </a:r>
            <a:r>
              <a:rPr lang="en-US" altLang="sr-Latn-RS" sz="2600" dirty="0" smtClean="0">
                <a:solidFill>
                  <a:schemeClr val="tx1"/>
                </a:solidFill>
                <a:latin typeface="Times New Roman" panose="02020603050405020304" pitchFamily="18" charset="0"/>
                <a:cs typeface="Times New Roman" panose="02020603050405020304" pitchFamily="18" charset="0"/>
              </a:rPr>
              <a:t> </a:t>
            </a:r>
            <a:r>
              <a:rPr lang="en-US" altLang="sr-Latn-RS" sz="2600" dirty="0" err="1" smtClean="0">
                <a:solidFill>
                  <a:schemeClr val="tx1"/>
                </a:solidFill>
                <a:latin typeface="Times New Roman" panose="02020603050405020304" pitchFamily="18" charset="0"/>
                <a:cs typeface="Times New Roman" panose="02020603050405020304" pitchFamily="18" charset="0"/>
              </a:rPr>
              <a:t>информациј</a:t>
            </a:r>
            <a:r>
              <a:rPr lang="bs-Cyrl-BA" altLang="sr-Latn-RS" sz="2600" dirty="0" smtClean="0">
                <a:solidFill>
                  <a:schemeClr val="tx1"/>
                </a:solidFill>
                <a:latin typeface="Times New Roman" panose="02020603050405020304" pitchFamily="18" charset="0"/>
                <a:cs typeface="Times New Roman" panose="02020603050405020304" pitchFamily="18" charset="0"/>
              </a:rPr>
              <a:t>а</a:t>
            </a:r>
            <a:r>
              <a:rPr lang="sr-Cyrl-CS" altLang="sr-Latn-RS" sz="2600" dirty="0" smtClean="0">
                <a:solidFill>
                  <a:schemeClr val="tx1"/>
                </a:solidFill>
                <a:latin typeface="Times New Roman" panose="02020603050405020304" pitchFamily="18" charset="0"/>
                <a:cs typeface="Times New Roman" panose="02020603050405020304" pitchFamily="18" charset="0"/>
              </a:rPr>
              <a:t>…</a:t>
            </a:r>
            <a:r>
              <a:rPr lang="en-US" altLang="sr-Latn-RS" sz="2600" dirty="0" err="1" smtClean="0">
                <a:solidFill>
                  <a:schemeClr val="tx1"/>
                </a:solidFill>
                <a:latin typeface="Times New Roman" panose="02020603050405020304" pitchFamily="18" charset="0"/>
                <a:cs typeface="Times New Roman" panose="02020603050405020304" pitchFamily="18" charset="0"/>
              </a:rPr>
              <a:t>исправља</a:t>
            </a:r>
            <a:r>
              <a:rPr lang="bs-Cyrl-BA" altLang="sr-Latn-RS" sz="2600" dirty="0" smtClean="0">
                <a:solidFill>
                  <a:schemeClr val="tx1"/>
                </a:solidFill>
                <a:latin typeface="Times New Roman" panose="02020603050405020304" pitchFamily="18" charset="0"/>
                <a:cs typeface="Times New Roman" panose="02020603050405020304" pitchFamily="18" charset="0"/>
              </a:rPr>
              <a:t>ње</a:t>
            </a:r>
            <a:r>
              <a:rPr lang="en-US" altLang="sr-Latn-RS" sz="2600" dirty="0" smtClean="0">
                <a:solidFill>
                  <a:schemeClr val="tx1"/>
                </a:solidFill>
                <a:latin typeface="Times New Roman" panose="02020603050405020304" pitchFamily="18" charset="0"/>
                <a:cs typeface="Times New Roman" panose="02020603050405020304" pitchFamily="18" charset="0"/>
              </a:rPr>
              <a:t> </a:t>
            </a:r>
            <a:r>
              <a:rPr lang="en-US" altLang="sr-Latn-RS" sz="2600" dirty="0" err="1" smtClean="0">
                <a:solidFill>
                  <a:schemeClr val="tx1"/>
                </a:solidFill>
                <a:latin typeface="Times New Roman" panose="02020603050405020304" pitchFamily="18" charset="0"/>
                <a:cs typeface="Times New Roman" panose="02020603050405020304" pitchFamily="18" charset="0"/>
              </a:rPr>
              <a:t>грешке</a:t>
            </a:r>
            <a:r>
              <a:rPr lang="bs-Cyrl-BA" altLang="sr-Latn-RS" sz="2600" dirty="0">
                <a:solidFill>
                  <a:schemeClr val="tx1"/>
                </a:solidFill>
                <a:latin typeface="Times New Roman" panose="02020603050405020304" pitchFamily="18" charset="0"/>
                <a:cs typeface="Times New Roman" panose="02020603050405020304" pitchFamily="18" charset="0"/>
              </a:rPr>
              <a:t> </a:t>
            </a:r>
            <a:r>
              <a:rPr lang="bs-Cyrl-BA" altLang="sr-Latn-RS" sz="2600" dirty="0" smtClean="0">
                <a:solidFill>
                  <a:schemeClr val="tx1"/>
                </a:solidFill>
                <a:latin typeface="Times New Roman" panose="02020603050405020304" pitchFamily="18" charset="0"/>
                <a:cs typeface="Times New Roman" panose="02020603050405020304" pitchFamily="18" charset="0"/>
              </a:rPr>
              <a:t>...</a:t>
            </a:r>
            <a:r>
              <a:rPr lang="en-US" altLang="sr-Latn-RS" sz="2600" dirty="0" smtClean="0">
                <a:solidFill>
                  <a:schemeClr val="tx1"/>
                </a:solidFill>
                <a:latin typeface="Times New Roman" panose="02020603050405020304" pitchFamily="18" charset="0"/>
                <a:cs typeface="Times New Roman" panose="02020603050405020304" pitchFamily="18" charset="0"/>
              </a:rPr>
              <a:t> </a:t>
            </a:r>
            <a:r>
              <a:rPr lang="bs-Cyrl-BA" altLang="sr-Latn-RS" sz="2600" dirty="0">
                <a:solidFill>
                  <a:schemeClr val="tx1"/>
                </a:solidFill>
                <a:latin typeface="Times New Roman" panose="02020603050405020304" pitchFamily="18" charset="0"/>
                <a:cs typeface="Times New Roman" panose="02020603050405020304" pitchFamily="18" charset="0"/>
              </a:rPr>
              <a:t>у</a:t>
            </a:r>
            <a:r>
              <a:rPr lang="bs-Cyrl-BA" altLang="sr-Latn-RS" sz="2600" dirty="0" smtClean="0">
                <a:solidFill>
                  <a:schemeClr val="tx1"/>
                </a:solidFill>
                <a:latin typeface="Times New Roman" panose="02020603050405020304" pitchFamily="18" charset="0"/>
                <a:cs typeface="Times New Roman" panose="02020603050405020304" pitchFamily="18" charset="0"/>
              </a:rPr>
              <a:t>ченици </a:t>
            </a:r>
            <a:r>
              <a:rPr lang="en-US" altLang="sr-Latn-RS" sz="2600" dirty="0" err="1" smtClean="0">
                <a:solidFill>
                  <a:schemeClr val="tx1"/>
                </a:solidFill>
                <a:latin typeface="Times New Roman" panose="02020603050405020304" pitchFamily="18" charset="0"/>
                <a:cs typeface="Times New Roman" panose="02020603050405020304" pitchFamily="18" charset="0"/>
              </a:rPr>
              <a:t>увијек</a:t>
            </a:r>
            <a:r>
              <a:rPr lang="sr-Cyrl-CS" altLang="sr-Latn-RS" sz="2600" dirty="0" smtClean="0">
                <a:solidFill>
                  <a:schemeClr val="tx1"/>
                </a:solidFill>
                <a:latin typeface="Times New Roman" panose="02020603050405020304" pitchFamily="18" charset="0"/>
                <a:cs typeface="Times New Roman" panose="02020603050405020304" pitchFamily="18" charset="0"/>
              </a:rPr>
              <a:t> </a:t>
            </a:r>
            <a:r>
              <a:rPr lang="en-US" altLang="sr-Latn-RS" sz="2600" dirty="0" err="1">
                <a:solidFill>
                  <a:schemeClr val="tx1"/>
                </a:solidFill>
                <a:latin typeface="Times New Roman" panose="02020603050405020304" pitchFamily="18" charset="0"/>
                <a:cs typeface="Times New Roman" panose="02020603050405020304" pitchFamily="18" charset="0"/>
              </a:rPr>
              <a:t>знају</a:t>
            </a:r>
            <a:r>
              <a:rPr lang="en-US" altLang="sr-Latn-RS" sz="2600" dirty="0">
                <a:solidFill>
                  <a:schemeClr val="tx1"/>
                </a:solidFill>
                <a:latin typeface="Times New Roman" panose="02020603050405020304" pitchFamily="18" charset="0"/>
                <a:cs typeface="Times New Roman" panose="02020603050405020304" pitchFamily="18" charset="0"/>
              </a:rPr>
              <a:t> </a:t>
            </a:r>
            <a:r>
              <a:rPr lang="en-US" altLang="sr-Latn-RS" sz="2600" dirty="0" err="1">
                <a:solidFill>
                  <a:schemeClr val="tx1"/>
                </a:solidFill>
                <a:latin typeface="Times New Roman" panose="02020603050405020304" pitchFamily="18" charset="0"/>
                <a:cs typeface="Times New Roman" panose="02020603050405020304" pitchFamily="18" charset="0"/>
              </a:rPr>
              <a:t>шта</a:t>
            </a:r>
            <a:r>
              <a:rPr lang="en-US" altLang="sr-Latn-RS" sz="2600" dirty="0">
                <a:solidFill>
                  <a:schemeClr val="tx1"/>
                </a:solidFill>
                <a:latin typeface="Times New Roman" panose="02020603050405020304" pitchFamily="18" charset="0"/>
                <a:cs typeface="Times New Roman" panose="02020603050405020304" pitchFamily="18" charset="0"/>
              </a:rPr>
              <a:t> </a:t>
            </a:r>
            <a:r>
              <a:rPr lang="en-US" altLang="sr-Latn-RS" sz="2600" dirty="0" err="1">
                <a:solidFill>
                  <a:schemeClr val="tx1"/>
                </a:solidFill>
                <a:latin typeface="Times New Roman" panose="02020603050405020304" pitchFamily="18" charset="0"/>
                <a:cs typeface="Times New Roman" panose="02020603050405020304" pitchFamily="18" charset="0"/>
              </a:rPr>
              <a:t>су</a:t>
            </a:r>
            <a:r>
              <a:rPr lang="en-US" altLang="sr-Latn-RS" sz="2600" dirty="0">
                <a:solidFill>
                  <a:schemeClr val="tx1"/>
                </a:solidFill>
                <a:latin typeface="Times New Roman" panose="02020603050405020304" pitchFamily="18" charset="0"/>
                <a:cs typeface="Times New Roman" panose="02020603050405020304" pitchFamily="18" charset="0"/>
              </a:rPr>
              <a:t> </a:t>
            </a:r>
            <a:r>
              <a:rPr lang="en-US" altLang="sr-Latn-RS" sz="2600" dirty="0" err="1">
                <a:solidFill>
                  <a:schemeClr val="tx1"/>
                </a:solidFill>
                <a:latin typeface="Times New Roman" panose="02020603050405020304" pitchFamily="18" charset="0"/>
                <a:cs typeface="Times New Roman" panose="02020603050405020304" pitchFamily="18" charset="0"/>
              </a:rPr>
              <a:t>научили</a:t>
            </a:r>
            <a:r>
              <a:rPr lang="en-US" altLang="sr-Latn-RS" sz="2600" dirty="0">
                <a:solidFill>
                  <a:schemeClr val="tx1"/>
                </a:solidFill>
                <a:latin typeface="Times New Roman" panose="02020603050405020304" pitchFamily="18" charset="0"/>
                <a:cs typeface="Times New Roman" panose="02020603050405020304" pitchFamily="18" charset="0"/>
              </a:rPr>
              <a:t>, а </a:t>
            </a:r>
            <a:r>
              <a:rPr lang="en-US" altLang="sr-Latn-RS" sz="2600" dirty="0" err="1">
                <a:solidFill>
                  <a:schemeClr val="tx1"/>
                </a:solidFill>
                <a:latin typeface="Times New Roman" panose="02020603050405020304" pitchFamily="18" charset="0"/>
                <a:cs typeface="Times New Roman" panose="02020603050405020304" pitchFamily="18" charset="0"/>
              </a:rPr>
              <a:t>шта</a:t>
            </a:r>
            <a:r>
              <a:rPr lang="sr-Cyrl-CS" altLang="sr-Latn-RS" sz="2600" dirty="0">
                <a:solidFill>
                  <a:schemeClr val="tx1"/>
                </a:solidFill>
                <a:latin typeface="Times New Roman" panose="02020603050405020304" pitchFamily="18" charset="0"/>
                <a:cs typeface="Times New Roman" panose="02020603050405020304" pitchFamily="18" charset="0"/>
              </a:rPr>
              <a:t> </a:t>
            </a:r>
            <a:r>
              <a:rPr lang="sr-Cyrl-CS" altLang="sr-Latn-RS" sz="2600" dirty="0" smtClean="0">
                <a:solidFill>
                  <a:schemeClr val="tx1"/>
                </a:solidFill>
                <a:latin typeface="Times New Roman" panose="02020603050405020304" pitchFamily="18" charset="0"/>
                <a:cs typeface="Times New Roman" panose="02020603050405020304" pitchFamily="18" charset="0"/>
              </a:rPr>
              <a:t>нису …</a:t>
            </a:r>
          </a:p>
          <a:p>
            <a:pPr lvl="0" algn="just">
              <a:buClrTx/>
              <a:buFont typeface="Wingdings" panose="05000000000000000000" pitchFamily="2" charset="2"/>
              <a:buChar char="v"/>
            </a:pPr>
            <a:r>
              <a:rPr lang="bs-Cyrl-BA" altLang="sr-Latn-RS" sz="2600" dirty="0" err="1">
                <a:solidFill>
                  <a:schemeClr val="tx1"/>
                </a:solidFill>
                <a:latin typeface="Times New Roman" panose="02020603050405020304" pitchFamily="18" charset="0"/>
                <a:cs typeface="Times New Roman" panose="02020603050405020304" pitchFamily="18" charset="0"/>
              </a:rPr>
              <a:t>п</a:t>
            </a:r>
            <a:r>
              <a:rPr lang="en-US" altLang="sr-Latn-RS" sz="2600" dirty="0" err="1" smtClean="0">
                <a:solidFill>
                  <a:schemeClr val="tx1"/>
                </a:solidFill>
                <a:latin typeface="Times New Roman" panose="02020603050405020304" pitchFamily="18" charset="0"/>
                <a:cs typeface="Times New Roman" panose="02020603050405020304" pitchFamily="18" charset="0"/>
              </a:rPr>
              <a:t>ознавање</a:t>
            </a:r>
            <a:r>
              <a:rPr lang="sr-Cyrl-CS" altLang="sr-Latn-RS" sz="2600" dirty="0" smtClean="0">
                <a:solidFill>
                  <a:schemeClr val="tx1"/>
                </a:solidFill>
                <a:latin typeface="Times New Roman" panose="02020603050405020304" pitchFamily="18" charset="0"/>
                <a:cs typeface="Times New Roman" panose="02020603050405020304" pitchFamily="18" charset="0"/>
              </a:rPr>
              <a:t> </a:t>
            </a:r>
            <a:r>
              <a:rPr lang="en-US" altLang="sr-Latn-RS" sz="2600" dirty="0" err="1">
                <a:solidFill>
                  <a:schemeClr val="tx1"/>
                </a:solidFill>
                <a:latin typeface="Times New Roman" panose="02020603050405020304" pitchFamily="18" charset="0"/>
                <a:cs typeface="Times New Roman" panose="02020603050405020304" pitchFamily="18" charset="0"/>
              </a:rPr>
              <a:t>резултата</a:t>
            </a:r>
            <a:r>
              <a:rPr lang="en-US" altLang="sr-Latn-RS" sz="2600" dirty="0">
                <a:solidFill>
                  <a:schemeClr val="tx1"/>
                </a:solidFill>
                <a:latin typeface="Times New Roman" panose="02020603050405020304" pitchFamily="18" charset="0"/>
                <a:cs typeface="Times New Roman" panose="02020603050405020304" pitchFamily="18" charset="0"/>
              </a:rPr>
              <a:t> </a:t>
            </a:r>
            <a:r>
              <a:rPr lang="en-US" altLang="sr-Latn-RS" sz="2600" dirty="0" err="1">
                <a:solidFill>
                  <a:schemeClr val="tx1"/>
                </a:solidFill>
                <a:latin typeface="Times New Roman" panose="02020603050405020304" pitchFamily="18" charset="0"/>
                <a:cs typeface="Times New Roman" panose="02020603050405020304" pitchFamily="18" charset="0"/>
              </a:rPr>
              <a:t>сопственог</a:t>
            </a:r>
            <a:r>
              <a:rPr lang="en-US" altLang="sr-Latn-RS" sz="2600" dirty="0">
                <a:solidFill>
                  <a:schemeClr val="tx1"/>
                </a:solidFill>
                <a:latin typeface="Times New Roman" panose="02020603050405020304" pitchFamily="18" charset="0"/>
                <a:cs typeface="Times New Roman" panose="02020603050405020304" pitchFamily="18" charset="0"/>
              </a:rPr>
              <a:t> </a:t>
            </a:r>
            <a:r>
              <a:rPr lang="en-US" altLang="sr-Latn-RS" sz="2600" dirty="0" err="1" smtClean="0">
                <a:solidFill>
                  <a:schemeClr val="tx1"/>
                </a:solidFill>
                <a:latin typeface="Times New Roman" panose="02020603050405020304" pitchFamily="18" charset="0"/>
                <a:cs typeface="Times New Roman" panose="02020603050405020304" pitchFamily="18" charset="0"/>
              </a:rPr>
              <a:t>рада</a:t>
            </a:r>
            <a:r>
              <a:rPr lang="bs-Cyrl-BA" altLang="sr-Latn-RS" sz="2600" dirty="0" smtClean="0">
                <a:solidFill>
                  <a:schemeClr val="tx1"/>
                </a:solidFill>
                <a:latin typeface="Times New Roman" panose="02020603050405020304" pitchFamily="18" charset="0"/>
                <a:cs typeface="Times New Roman" panose="02020603050405020304" pitchFamily="18" charset="0"/>
              </a:rPr>
              <a:t>, ученика</a:t>
            </a:r>
            <a:r>
              <a:rPr lang="en-US" altLang="sr-Latn-RS" sz="2600" dirty="0" smtClean="0">
                <a:solidFill>
                  <a:schemeClr val="tx1"/>
                </a:solidFill>
                <a:latin typeface="Times New Roman" panose="02020603050405020304" pitchFamily="18" charset="0"/>
                <a:cs typeface="Times New Roman" panose="02020603050405020304" pitchFamily="18" charset="0"/>
              </a:rPr>
              <a:t> </a:t>
            </a:r>
            <a:r>
              <a:rPr lang="en-US" altLang="sr-Latn-RS" sz="2600" dirty="0" err="1">
                <a:solidFill>
                  <a:schemeClr val="tx1"/>
                </a:solidFill>
                <a:latin typeface="Times New Roman" panose="02020603050405020304" pitchFamily="18" charset="0"/>
                <a:cs typeface="Times New Roman" panose="02020603050405020304" pitchFamily="18" charset="0"/>
              </a:rPr>
              <a:t>стимулише</a:t>
            </a:r>
            <a:r>
              <a:rPr lang="en-US" altLang="sr-Latn-RS" sz="2600" dirty="0">
                <a:solidFill>
                  <a:schemeClr val="tx1"/>
                </a:solidFill>
                <a:latin typeface="Times New Roman" panose="02020603050405020304" pitchFamily="18" charset="0"/>
                <a:cs typeface="Times New Roman" panose="02020603050405020304" pitchFamily="18" charset="0"/>
              </a:rPr>
              <a:t> </a:t>
            </a:r>
            <a:r>
              <a:rPr lang="bs-Cyrl-BA" altLang="sr-Latn-RS" sz="2600" dirty="0" smtClean="0">
                <a:solidFill>
                  <a:schemeClr val="tx1"/>
                </a:solidFill>
                <a:latin typeface="Times New Roman" panose="02020603050405020304" pitchFamily="18" charset="0"/>
                <a:cs typeface="Times New Roman" panose="02020603050405020304" pitchFamily="18" charset="0"/>
              </a:rPr>
              <a:t>на</a:t>
            </a:r>
            <a:r>
              <a:rPr lang="en-US" altLang="sr-Latn-RS" sz="2600" dirty="0" smtClean="0">
                <a:solidFill>
                  <a:schemeClr val="tx1"/>
                </a:solidFill>
                <a:latin typeface="Times New Roman" panose="02020603050405020304" pitchFamily="18" charset="0"/>
                <a:cs typeface="Times New Roman" panose="02020603050405020304" pitchFamily="18" charset="0"/>
              </a:rPr>
              <a:t> </a:t>
            </a:r>
            <a:r>
              <a:rPr lang="en-US" altLang="sr-Latn-RS" sz="2600" dirty="0" err="1">
                <a:solidFill>
                  <a:schemeClr val="tx1"/>
                </a:solidFill>
                <a:latin typeface="Times New Roman" panose="02020603050405020304" pitchFamily="18" charset="0"/>
                <a:cs typeface="Times New Roman" panose="02020603050405020304" pitchFamily="18" charset="0"/>
              </a:rPr>
              <a:t>даље</a:t>
            </a:r>
            <a:r>
              <a:rPr lang="en-US" altLang="sr-Latn-RS" sz="2600" dirty="0">
                <a:solidFill>
                  <a:schemeClr val="tx1"/>
                </a:solidFill>
                <a:latin typeface="Times New Roman" panose="02020603050405020304" pitchFamily="18" charset="0"/>
                <a:cs typeface="Times New Roman" panose="02020603050405020304" pitchFamily="18" charset="0"/>
              </a:rPr>
              <a:t> </a:t>
            </a:r>
            <a:r>
              <a:rPr lang="en-US" altLang="sr-Latn-RS" sz="2600" dirty="0" err="1" smtClean="0">
                <a:solidFill>
                  <a:schemeClr val="tx1"/>
                </a:solidFill>
                <a:latin typeface="Times New Roman" panose="02020603050405020304" pitchFamily="18" charset="0"/>
                <a:cs typeface="Times New Roman" panose="02020603050405020304" pitchFamily="18" charset="0"/>
              </a:rPr>
              <a:t>активности</a:t>
            </a:r>
            <a:r>
              <a:rPr lang="sr-Cyrl-CS" altLang="sr-Latn-RS" sz="2600" dirty="0">
                <a:solidFill>
                  <a:schemeClr val="tx1"/>
                </a:solidFill>
                <a:latin typeface="Times New Roman" panose="02020603050405020304" pitchFamily="18" charset="0"/>
                <a:cs typeface="Times New Roman" panose="02020603050405020304" pitchFamily="18" charset="0"/>
              </a:rPr>
              <a:t> </a:t>
            </a:r>
            <a:r>
              <a:rPr lang="sr-Cyrl-CS" altLang="sr-Latn-RS" sz="2600" dirty="0" smtClean="0">
                <a:solidFill>
                  <a:schemeClr val="tx1"/>
                </a:solidFill>
                <a:latin typeface="Times New Roman" panose="02020603050405020304" pitchFamily="18" charset="0"/>
                <a:cs typeface="Times New Roman" panose="02020603050405020304" pitchFamily="18" charset="0"/>
              </a:rPr>
              <a:t>…</a:t>
            </a:r>
            <a:endParaRPr lang="bs-Cyrl-BA" sz="2800" dirty="0" smtClean="0">
              <a:solidFill>
                <a:srgbClr val="000000"/>
              </a:solidFill>
              <a:latin typeface="Times New Roman" panose="02020603050405020304" pitchFamily="18" charset="0"/>
              <a:ea typeface="Times New Roman" panose="02020603050405020304" pitchFamily="18" charset="0"/>
            </a:endParaRPr>
          </a:p>
          <a:p>
            <a:pPr lvl="0" algn="just">
              <a:buClrTx/>
              <a:buFont typeface="Wingdings" panose="05000000000000000000" pitchFamily="2" charset="2"/>
              <a:buChar char="v"/>
            </a:pPr>
            <a:r>
              <a:rPr lang="bs-Cyrl-BA" altLang="sr-Latn-RS" sz="2400" b="1" dirty="0" smtClean="0">
                <a:solidFill>
                  <a:prstClr val="black"/>
                </a:solidFill>
                <a:latin typeface="Times New Roman" panose="02020603050405020304" pitchFamily="18" charset="0"/>
                <a:cs typeface="Times New Roman" panose="02020603050405020304" pitchFamily="18" charset="0"/>
              </a:rPr>
              <a:t>Пројект „Доситеј“ – електронске учионице и е-учење 1:1</a:t>
            </a:r>
            <a:endParaRPr lang="en-US" altLang="sr-Latn-RS" sz="2400" b="1" dirty="0">
              <a:solidFill>
                <a:prstClr val="black"/>
              </a:solidFill>
              <a:latin typeface="Times New Roman" panose="02020603050405020304" pitchFamily="18" charset="0"/>
              <a:cs typeface="Times New Roman" panose="02020603050405020304" pitchFamily="18" charset="0"/>
            </a:endParaRPr>
          </a:p>
          <a:p>
            <a:pPr lvl="0" algn="just">
              <a:buClrTx/>
              <a:buFont typeface="Wingdings" panose="05000000000000000000" pitchFamily="2" charset="2"/>
              <a:buChar char="q"/>
            </a:pPr>
            <a:endParaRPr lang="bs-Cyrl-BA"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lvl="0" algn="just">
              <a:buClrTx/>
              <a:buFont typeface="Wingdings" panose="05000000000000000000" pitchFamily="2" charset="2"/>
              <a:buChar char="v"/>
            </a:pPr>
            <a:endParaRPr lang="bs-Cyrl-BA"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endParaRPr lang="bs-Cyrl-BA" sz="1600" dirty="0">
              <a:solidFill>
                <a:srgbClr val="555566"/>
              </a:solidFill>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5435463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334851"/>
            <a:ext cx="9875520" cy="695459"/>
          </a:xfrm>
        </p:spPr>
        <p:txBody>
          <a:bodyPr>
            <a:normAutofit/>
          </a:bodyPr>
          <a:lstStyle/>
          <a:p>
            <a:pPr algn="ctr"/>
            <a:r>
              <a:rPr lang="bs-Cyrl-BA" sz="2800" b="1" dirty="0" smtClean="0">
                <a:solidFill>
                  <a:schemeClr val="tx1"/>
                </a:solidFill>
                <a:latin typeface="Times New Roman" panose="02020603050405020304" pitchFamily="18" charset="0"/>
                <a:cs typeface="Times New Roman" panose="02020603050405020304" pitchFamily="18" charset="0"/>
              </a:rPr>
              <a:t>Облици индивидуализације наставног процеса....</a:t>
            </a:r>
            <a:endParaRPr lang="sr-Latn-CS" sz="28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143000" y="1030310"/>
            <a:ext cx="9872871" cy="5525036"/>
          </a:xfrm>
        </p:spPr>
        <p:txBody>
          <a:bodyPr>
            <a:normAutofit/>
          </a:bodyPr>
          <a:lstStyle/>
          <a:p>
            <a:pPr algn="just">
              <a:buClrTx/>
              <a:buFont typeface="Wingdings" panose="05000000000000000000" pitchFamily="2" charset="2"/>
              <a:buChar char="q"/>
            </a:pPr>
            <a:r>
              <a:rPr lang="bs-Cyrl-BA" sz="2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Индивидуализација </a:t>
            </a:r>
            <a:r>
              <a:rPr lang="bs-Cyrl-BA"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у оквиру осталих облика наставног </a:t>
            </a:r>
            <a:r>
              <a:rPr lang="bs-Cyrl-BA" sz="2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рада-допунска и додатна настава као облици индивидуализације </a:t>
            </a:r>
            <a:r>
              <a:rPr lang="bs-Cyrl-BA"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(слободне активности, факултативна </a:t>
            </a:r>
            <a:r>
              <a:rPr lang="bs-Cyrl-BA"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настава)</a:t>
            </a:r>
          </a:p>
          <a:p>
            <a:pPr lvl="0" algn="just">
              <a:buClrTx/>
              <a:buFont typeface="Wingdings" panose="05000000000000000000" pitchFamily="2" charset="2"/>
              <a:buChar char="v"/>
            </a:pPr>
            <a:r>
              <a:rPr lang="bs-Cyrl-BA" sz="2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Допунска настава </a:t>
            </a:r>
            <a:r>
              <a:rPr lang="bs-Cyrl-BA"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захтјева добру припремљеност, класификацију ученика, дијагностиковање узрока слабијем успјеху ученика, максимална индивидуализација, специфични програми рада, прецизно утврђивање садржаја, али и метода и облика рада, детаљно припремање наставника</a:t>
            </a:r>
            <a:r>
              <a:rPr lang="bs-Cyrl-BA"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bs-Cyrl-BA"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lvl="0" algn="just">
              <a:buClrTx/>
              <a:buFont typeface="Wingdings" panose="05000000000000000000" pitchFamily="2" charset="2"/>
              <a:buChar char="v"/>
            </a:pPr>
            <a:r>
              <a:rPr lang="bs-Cyrl-BA" sz="2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Додатна настава </a:t>
            </a:r>
            <a:r>
              <a:rPr lang="bs-Cyrl-BA"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идентификација ученика изнадпросјечних способности....</a:t>
            </a:r>
            <a:r>
              <a:rPr lang="bs-Cyrl-BA"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добровољност опредјељења ученика</a:t>
            </a:r>
            <a:r>
              <a:rPr lang="bs-Cyrl-BA"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....адекватан избор садржаја .... рад ученика на тежим и сложенијим задацима....проблемски задаци...потреба за апстрактним и критичким мишљењем.... </a:t>
            </a:r>
            <a:r>
              <a:rPr lang="bs-Cyrl-BA"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a:t>
            </a:r>
            <a:r>
              <a:rPr lang="bs-Cyrl-BA"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зрада индивидуалних програма ....</a:t>
            </a:r>
            <a:endParaRPr lang="bs-Cyrl-BA"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lvl="0" algn="just">
              <a:buClrTx/>
              <a:buFont typeface="Wingdings" panose="05000000000000000000" pitchFamily="2" charset="2"/>
              <a:buChar char="v"/>
            </a:pPr>
            <a:endParaRPr lang="bs-Cyrl-BA"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endParaRPr lang="bs-Cyrl-BA" sz="1600" dirty="0">
              <a:solidFill>
                <a:srgbClr val="555566"/>
              </a:solidFill>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6110510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334851"/>
            <a:ext cx="9875520" cy="695459"/>
          </a:xfrm>
        </p:spPr>
        <p:txBody>
          <a:bodyPr>
            <a:normAutofit/>
          </a:bodyPr>
          <a:lstStyle/>
          <a:p>
            <a:pPr algn="ctr"/>
            <a:r>
              <a:rPr lang="bs-Cyrl-BA" sz="2800" b="1" dirty="0" smtClean="0">
                <a:solidFill>
                  <a:schemeClr val="tx1"/>
                </a:solidFill>
                <a:latin typeface="Times New Roman" panose="02020603050405020304" pitchFamily="18" charset="0"/>
                <a:cs typeface="Times New Roman" panose="02020603050405020304" pitchFamily="18" charset="0"/>
              </a:rPr>
              <a:t>Облици индивидуализације наставног процеса....</a:t>
            </a:r>
            <a:endParaRPr lang="sr-Latn-CS" sz="28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622739" y="1030310"/>
            <a:ext cx="8847786" cy="5525036"/>
          </a:xfrm>
        </p:spPr>
        <p:txBody>
          <a:bodyPr>
            <a:normAutofit/>
          </a:bodyPr>
          <a:lstStyle/>
          <a:p>
            <a:pPr lvl="0" algn="just">
              <a:buClrTx/>
              <a:buFont typeface="Wingdings" panose="05000000000000000000" pitchFamily="2" charset="2"/>
              <a:buChar char="q"/>
            </a:pPr>
            <a:endParaRPr lang="bs-Cyrl-BA"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lvl="0" algn="just">
              <a:buClrTx/>
              <a:buFont typeface="Wingdings" panose="05000000000000000000" pitchFamily="2" charset="2"/>
              <a:buChar char="q"/>
            </a:pPr>
            <a:r>
              <a:rPr lang="bs-Cyrl-BA" sz="28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Домаћи </a:t>
            </a:r>
            <a:r>
              <a:rPr lang="bs-Cyrl-BA"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задаци диференцираног </a:t>
            </a:r>
            <a:r>
              <a:rPr lang="bs-Cyrl-BA" sz="28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типа</a:t>
            </a:r>
          </a:p>
          <a:p>
            <a:pPr lvl="0" algn="just">
              <a:buClrTx/>
              <a:buFont typeface="Wingdings" panose="05000000000000000000" pitchFamily="2" charset="2"/>
              <a:buChar char="v"/>
            </a:pPr>
            <a:r>
              <a:rPr lang="bs-Cyrl-BA"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д</a:t>
            </a:r>
            <a:r>
              <a:rPr lang="bs-Cyrl-BA"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омаћи задатак-диференцијација с обзиром на садржај, обим, тежину захтјева, ширину информација, потребе и могућности ученика...усмена питања и задаци....  писмено припремљени задаци...</a:t>
            </a:r>
          </a:p>
          <a:p>
            <a:pPr lvl="0" algn="just">
              <a:buClrTx/>
              <a:buFont typeface="Wingdings" panose="05000000000000000000" pitchFamily="2" charset="2"/>
              <a:buChar char="v"/>
            </a:pPr>
            <a:r>
              <a:rPr lang="bs-Cyrl-BA"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a:t>
            </a:r>
            <a:r>
              <a:rPr lang="bs-Cyrl-BA"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римјена индивидуализоване наставе захтијева  и да  домаћи задаци буду диференцирани ...</a:t>
            </a:r>
            <a:endParaRPr lang="bs-Cyrl-BA"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lvl="0" algn="just">
              <a:buClrTx/>
              <a:buFont typeface="Wingdings" panose="05000000000000000000" pitchFamily="2" charset="2"/>
              <a:buChar char="v"/>
            </a:pPr>
            <a:endParaRPr lang="bs-Cyrl-BA"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endParaRPr lang="bs-Cyrl-BA" sz="1600" dirty="0">
              <a:solidFill>
                <a:srgbClr val="555566"/>
              </a:solidFill>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5711457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373488"/>
            <a:ext cx="9875520" cy="528034"/>
          </a:xfrm>
        </p:spPr>
        <p:txBody>
          <a:bodyPr>
            <a:normAutofit/>
          </a:bodyPr>
          <a:lstStyle/>
          <a:p>
            <a:r>
              <a:rPr lang="bs-Cyrl-BA" sz="2800" b="1" dirty="0" smtClean="0">
                <a:solidFill>
                  <a:schemeClr val="tx1"/>
                </a:solidFill>
                <a:latin typeface="Times New Roman" panose="02020603050405020304" pitchFamily="18" charset="0"/>
                <a:cs typeface="Times New Roman" panose="02020603050405020304" pitchFamily="18" charset="0"/>
              </a:rPr>
              <a:t>За успјех индивидуализоване наставе потребно је имати...</a:t>
            </a:r>
            <a:endParaRPr lang="sr-Latn-CS" sz="28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940158" y="1223493"/>
            <a:ext cx="10303098" cy="4872507"/>
          </a:xfrm>
        </p:spPr>
        <p:txBody>
          <a:bodyPr>
            <a:normAutofit/>
          </a:bodyPr>
          <a:lstStyle/>
          <a:p>
            <a:pPr>
              <a:buClrTx/>
              <a:buFont typeface="Wingdings" panose="05000000000000000000" pitchFamily="2" charset="2"/>
              <a:buChar char="q"/>
            </a:pPr>
            <a:r>
              <a:rPr lang="bs-Cyrl-BA" sz="2800" dirty="0" smtClean="0">
                <a:solidFill>
                  <a:schemeClr val="tx1"/>
                </a:solidFill>
                <a:latin typeface="Times New Roman" panose="02020603050405020304" pitchFamily="18" charset="0"/>
                <a:cs typeface="Times New Roman" panose="02020603050405020304" pitchFamily="18" charset="0"/>
              </a:rPr>
              <a:t> Креативног, вриједног и стваралачки усмјереног наставника ...</a:t>
            </a:r>
          </a:p>
          <a:p>
            <a:pPr>
              <a:buClrTx/>
              <a:buFont typeface="Wingdings" panose="05000000000000000000" pitchFamily="2" charset="2"/>
              <a:buChar char="q"/>
            </a:pPr>
            <a:r>
              <a:rPr lang="bs-Cyrl-BA" sz="2800" dirty="0">
                <a:solidFill>
                  <a:schemeClr val="tx1"/>
                </a:solidFill>
                <a:latin typeface="Times New Roman" panose="02020603050405020304" pitchFamily="18" charset="0"/>
                <a:cs typeface="Times New Roman" panose="02020603050405020304" pitchFamily="18" charset="0"/>
              </a:rPr>
              <a:t> </a:t>
            </a:r>
            <a:r>
              <a:rPr lang="bs-Cyrl-BA" sz="2800" dirty="0" smtClean="0">
                <a:solidFill>
                  <a:schemeClr val="tx1"/>
                </a:solidFill>
                <a:latin typeface="Times New Roman" panose="02020603050405020304" pitchFamily="18" charset="0"/>
                <a:cs typeface="Times New Roman" panose="02020603050405020304" pitchFamily="18" charset="0"/>
              </a:rPr>
              <a:t>Функционалне наставне просторије</a:t>
            </a:r>
            <a:r>
              <a:rPr lang="bs-Cyrl-BA" sz="2800" dirty="0">
                <a:solidFill>
                  <a:schemeClr val="tx1"/>
                </a:solidFill>
                <a:latin typeface="Times New Roman" panose="02020603050405020304" pitchFamily="18" charset="0"/>
                <a:cs typeface="Times New Roman" panose="02020603050405020304" pitchFamily="18" charset="0"/>
              </a:rPr>
              <a:t> </a:t>
            </a:r>
            <a:r>
              <a:rPr lang="bs-Cyrl-BA" sz="2800" dirty="0" smtClean="0">
                <a:solidFill>
                  <a:schemeClr val="tx1"/>
                </a:solidFill>
                <a:latin typeface="Times New Roman" panose="02020603050405020304" pitchFamily="18" charset="0"/>
                <a:cs typeface="Times New Roman" panose="02020603050405020304" pitchFamily="18" charset="0"/>
              </a:rPr>
              <a:t>...</a:t>
            </a:r>
          </a:p>
          <a:p>
            <a:pPr>
              <a:buClrTx/>
              <a:buFont typeface="Wingdings" panose="05000000000000000000" pitchFamily="2" charset="2"/>
              <a:buChar char="q"/>
            </a:pPr>
            <a:r>
              <a:rPr lang="bs-Cyrl-BA" sz="2800" dirty="0" smtClean="0">
                <a:solidFill>
                  <a:schemeClr val="tx1"/>
                </a:solidFill>
                <a:latin typeface="Times New Roman" panose="02020603050405020304" pitchFamily="18" charset="0"/>
                <a:cs typeface="Times New Roman" panose="02020603050405020304" pitchFamily="18" charset="0"/>
              </a:rPr>
              <a:t> Добро опремљену медијатеку</a:t>
            </a:r>
            <a:r>
              <a:rPr lang="bs-Cyrl-BA" sz="2800" dirty="0">
                <a:solidFill>
                  <a:schemeClr val="tx1"/>
                </a:solidFill>
                <a:latin typeface="Times New Roman" panose="02020603050405020304" pitchFamily="18" charset="0"/>
                <a:cs typeface="Times New Roman" panose="02020603050405020304" pitchFamily="18" charset="0"/>
              </a:rPr>
              <a:t> </a:t>
            </a:r>
            <a:r>
              <a:rPr lang="bs-Cyrl-BA" sz="2800" dirty="0" smtClean="0">
                <a:solidFill>
                  <a:schemeClr val="tx1"/>
                </a:solidFill>
                <a:latin typeface="Times New Roman" panose="02020603050405020304" pitchFamily="18" charset="0"/>
                <a:cs typeface="Times New Roman" panose="02020603050405020304" pitchFamily="18" charset="0"/>
              </a:rPr>
              <a:t>...</a:t>
            </a:r>
          </a:p>
          <a:p>
            <a:pPr>
              <a:buClrTx/>
              <a:buFont typeface="Wingdings" panose="05000000000000000000" pitchFamily="2" charset="2"/>
              <a:buChar char="q"/>
            </a:pPr>
            <a:r>
              <a:rPr lang="bs-Cyrl-BA" sz="2800" dirty="0" smtClean="0">
                <a:solidFill>
                  <a:schemeClr val="tx1"/>
                </a:solidFill>
                <a:latin typeface="Times New Roman" panose="02020603050405020304" pitchFamily="18" charset="0"/>
                <a:cs typeface="Times New Roman" panose="02020603050405020304" pitchFamily="18" charset="0"/>
              </a:rPr>
              <a:t> Материјале за самосталан рад ученика ...</a:t>
            </a:r>
          </a:p>
          <a:p>
            <a:pPr>
              <a:buClrTx/>
              <a:buFont typeface="Wingdings" panose="05000000000000000000" pitchFamily="2" charset="2"/>
              <a:buChar char="q"/>
            </a:pPr>
            <a:r>
              <a:rPr lang="bs-Cyrl-BA" sz="2800" dirty="0" smtClean="0">
                <a:solidFill>
                  <a:schemeClr val="tx1"/>
                </a:solidFill>
                <a:latin typeface="Times New Roman" panose="02020603050405020304" pitchFamily="18" charset="0"/>
                <a:cs typeface="Times New Roman" panose="02020603050405020304" pitchFamily="18" charset="0"/>
              </a:rPr>
              <a:t> Наставна средства за индивидуалан, групни и колективни рад ...</a:t>
            </a:r>
          </a:p>
          <a:p>
            <a:pPr marL="45720" indent="0">
              <a:buClrTx/>
              <a:buNone/>
            </a:pPr>
            <a:endParaRPr lang="bs-Cyrl-BA" sz="2400" dirty="0" smtClean="0">
              <a:solidFill>
                <a:schemeClr val="tx1"/>
              </a:solidFill>
              <a:latin typeface="Times New Roman" panose="02020603050405020304" pitchFamily="18" charset="0"/>
              <a:cs typeface="Times New Roman" panose="02020603050405020304" pitchFamily="18" charset="0"/>
            </a:endParaRPr>
          </a:p>
          <a:p>
            <a:pPr marL="45720" indent="0" algn="ctr">
              <a:buClrTx/>
              <a:buNone/>
            </a:pPr>
            <a:r>
              <a:rPr lang="bs-Cyrl-BA" sz="2700" b="1" cap="all" dirty="0">
                <a:solidFill>
                  <a:prstClr val="black"/>
                </a:solidFill>
                <a:latin typeface="Times New Roman" pitchFamily="18" charset="0"/>
                <a:ea typeface="+mj-ea"/>
                <a:cs typeface="Times New Roman" pitchFamily="18" charset="0"/>
              </a:rPr>
              <a:t>„</a:t>
            </a:r>
            <a:r>
              <a:rPr lang="bs-Cyrl-BA" sz="2000" b="1" cap="all" dirty="0">
                <a:solidFill>
                  <a:prstClr val="black"/>
                </a:solidFill>
                <a:latin typeface="Times New Roman" pitchFamily="18" charset="0"/>
                <a:ea typeface="+mj-ea"/>
                <a:cs typeface="Times New Roman" pitchFamily="18" charset="0"/>
              </a:rPr>
              <a:t>НЕ МОРАТЕ ДА БУДЕТЕ НАЈБОЉИ, </a:t>
            </a:r>
            <a:br>
              <a:rPr lang="bs-Cyrl-BA" sz="2000" b="1" cap="all" dirty="0">
                <a:solidFill>
                  <a:prstClr val="black"/>
                </a:solidFill>
                <a:latin typeface="Times New Roman" pitchFamily="18" charset="0"/>
                <a:ea typeface="+mj-ea"/>
                <a:cs typeface="Times New Roman" pitchFamily="18" charset="0"/>
              </a:rPr>
            </a:br>
            <a:r>
              <a:rPr lang="bs-Cyrl-BA" sz="2000" b="1" cap="all" dirty="0">
                <a:solidFill>
                  <a:prstClr val="black"/>
                </a:solidFill>
                <a:latin typeface="Times New Roman" pitchFamily="18" charset="0"/>
                <a:ea typeface="+mj-ea"/>
                <a:cs typeface="Times New Roman" pitchFamily="18" charset="0"/>
              </a:rPr>
              <a:t>ДОВОЉНО ЈЕ ДА БУДЕТЕ НАЈБОЉИ ШТО МОЖЕТЕ“ </a:t>
            </a:r>
            <a:r>
              <a:rPr lang="bs-Cyrl-BA" sz="2700" b="1" cap="all" dirty="0">
                <a:solidFill>
                  <a:prstClr val="black"/>
                </a:solidFill>
                <a:latin typeface="Times New Roman" pitchFamily="18" charset="0"/>
                <a:ea typeface="+mj-ea"/>
                <a:cs typeface="Times New Roman" pitchFamily="18" charset="0"/>
              </a:rPr>
              <a:t/>
            </a:r>
            <a:br>
              <a:rPr lang="bs-Cyrl-BA" sz="2700" b="1" cap="all" dirty="0">
                <a:solidFill>
                  <a:prstClr val="black"/>
                </a:solidFill>
                <a:latin typeface="Times New Roman" pitchFamily="18" charset="0"/>
                <a:ea typeface="+mj-ea"/>
                <a:cs typeface="Times New Roman" pitchFamily="18" charset="0"/>
              </a:rPr>
            </a:br>
            <a:r>
              <a:rPr lang="bs-Cyrl-BA" sz="1600" b="1" cap="all" dirty="0">
                <a:solidFill>
                  <a:prstClr val="black"/>
                </a:solidFill>
                <a:latin typeface="Times New Roman" pitchFamily="18" charset="0"/>
                <a:ea typeface="+mj-ea"/>
                <a:cs typeface="Times New Roman" pitchFamily="18" charset="0"/>
              </a:rPr>
              <a:t>(ДУШКО Радовић)</a:t>
            </a:r>
            <a:endParaRPr lang="sr-Latn-CS"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3593598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296214"/>
            <a:ext cx="9875520" cy="437882"/>
          </a:xfrm>
        </p:spPr>
        <p:txBody>
          <a:bodyPr>
            <a:normAutofit fontScale="90000"/>
          </a:bodyPr>
          <a:lstStyle/>
          <a:p>
            <a:pPr algn="ctr"/>
            <a:r>
              <a:rPr lang="bs-Cyrl-BA" sz="3200" b="1" dirty="0">
                <a:solidFill>
                  <a:srgbClr val="000000"/>
                </a:solidFill>
                <a:latin typeface="Times New Roman" panose="02020603050405020304" pitchFamily="18" charset="0"/>
                <a:cs typeface="Times New Roman" panose="02020603050405020304" pitchFamily="18" charset="0"/>
              </a:rPr>
              <a:t>Индивидуализација и диференцијација</a:t>
            </a:r>
            <a:endParaRPr lang="sr-Latn-CS" dirty="0"/>
          </a:p>
        </p:txBody>
      </p:sp>
      <p:sp>
        <p:nvSpPr>
          <p:cNvPr id="3" name="Čuvar mesta za sadržaj 2"/>
          <p:cNvSpPr>
            <a:spLocks noGrp="1"/>
          </p:cNvSpPr>
          <p:nvPr>
            <p:ph idx="1"/>
          </p:nvPr>
        </p:nvSpPr>
        <p:spPr>
          <a:xfrm>
            <a:off x="1143000" y="888641"/>
            <a:ext cx="9872871" cy="5207359"/>
          </a:xfrm>
        </p:spPr>
        <p:txBody>
          <a:bodyPr>
            <a:normAutofit fontScale="92500" lnSpcReduction="10000"/>
          </a:bodyPr>
          <a:lstStyle/>
          <a:p>
            <a:pPr marL="685800" lvl="0" indent="-457200" algn="just" fontAlgn="base">
              <a:lnSpc>
                <a:spcPct val="100000"/>
              </a:lnSpc>
              <a:buClrTx/>
              <a:buFont typeface="Wingdings" panose="05000000000000000000" pitchFamily="2" charset="2"/>
              <a:buChar char="q"/>
            </a:pPr>
            <a:r>
              <a:rPr lang="bs-Cyrl-BA"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Диференцијација подразумијева:</a:t>
            </a:r>
          </a:p>
          <a:p>
            <a:pPr marL="685800" lvl="0" indent="-457200" algn="just" fontAlgn="base">
              <a:lnSpc>
                <a:spcPct val="100000"/>
              </a:lnSpc>
              <a:buClrTx/>
              <a:buFont typeface="Wingdings" panose="05000000000000000000" pitchFamily="2" charset="2"/>
              <a:buChar char="v"/>
            </a:pPr>
            <a:r>
              <a:rPr lang="bs-Cyrl-BA" sz="3000" b="1"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стварање </a:t>
            </a:r>
            <a:r>
              <a:rPr lang="bs-Cyrl-BA" sz="30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различитих услова </a:t>
            </a:r>
            <a:r>
              <a:rPr lang="bs-Cyrl-BA" sz="30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и околности за извођење </a:t>
            </a:r>
            <a:r>
              <a:rPr lang="bs-Cyrl-BA" sz="30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наставе, те </a:t>
            </a:r>
            <a:r>
              <a:rPr lang="bs-Cyrl-BA"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класификовање ученика по сличним или истим обиљежјима</a:t>
            </a:r>
            <a:r>
              <a:rPr lang="bs-Cyrl-BA" sz="3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као што су:</a:t>
            </a:r>
            <a:r>
              <a:rPr lang="bs-Cyrl-BA" sz="30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способности</a:t>
            </a:r>
            <a:r>
              <a:rPr lang="bs-Cyrl-BA" sz="30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претходна знања, искуства, интересовања, темпо </a:t>
            </a:r>
            <a:r>
              <a:rPr lang="bs-Cyrl-BA" sz="30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учења,</a:t>
            </a:r>
          </a:p>
          <a:p>
            <a:pPr marL="685800" lvl="0" indent="-457200" algn="just" fontAlgn="base">
              <a:lnSpc>
                <a:spcPct val="100000"/>
              </a:lnSpc>
              <a:buClrTx/>
              <a:buFont typeface="Wingdings" panose="05000000000000000000" pitchFamily="2" charset="2"/>
              <a:buChar char="v"/>
            </a:pPr>
            <a:r>
              <a:rPr lang="bs-Cyrl-BA"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постављање </a:t>
            </a:r>
            <a:r>
              <a:rPr lang="bs-Cyrl-BA" sz="2600" b="1"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различитих захтјева, обима </a:t>
            </a:r>
            <a:r>
              <a:rPr lang="bs-Cyrl-BA" sz="26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и </a:t>
            </a:r>
            <a:r>
              <a:rPr lang="bs-Cyrl-BA" sz="2600" b="1"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дубине </a:t>
            </a:r>
            <a:r>
              <a:rPr lang="bs-Cyrl-BA" sz="26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садржаја </a:t>
            </a:r>
            <a:r>
              <a:rPr lang="bs-Cyrl-BA"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за ученике,</a:t>
            </a:r>
          </a:p>
          <a:p>
            <a:pPr marL="685800" lvl="0" indent="-457200" algn="just" fontAlgn="base">
              <a:lnSpc>
                <a:spcPct val="100000"/>
              </a:lnSpc>
              <a:buClrTx/>
              <a:buFont typeface="Wingdings" panose="05000000000000000000" pitchFamily="2" charset="2"/>
              <a:buChar char="v"/>
            </a:pPr>
            <a:r>
              <a:rPr lang="bs-Cyrl-BA"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дијељење већих група </a:t>
            </a:r>
            <a:r>
              <a:rPr lang="bs-Cyrl-BA"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ученика </a:t>
            </a:r>
            <a:r>
              <a:rPr lang="bs-Cyrl-BA"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 </a:t>
            </a:r>
            <a:r>
              <a:rPr lang="bs-Cyrl-BA"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мање </a:t>
            </a:r>
            <a:r>
              <a:rPr lang="bs-Cyrl-BA"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групе, али и могућност примијењивања фронталног, групног </a:t>
            </a:r>
            <a:r>
              <a:rPr lang="bs-Cyrl-BA"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или </a:t>
            </a:r>
            <a:r>
              <a:rPr lang="bs-Cyrl-BA"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индивидуалног рада.</a:t>
            </a:r>
            <a:endParaRPr lang="bs-Cyrl-BA"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685800" lvl="0" indent="-457200" algn="just" fontAlgn="base">
              <a:lnSpc>
                <a:spcPct val="100000"/>
              </a:lnSpc>
              <a:buClrTx/>
              <a:buFont typeface="Wingdings" panose="05000000000000000000" pitchFamily="2" charset="2"/>
              <a:buChar char="q"/>
            </a:pPr>
            <a:r>
              <a:rPr lang="bs-Cyrl-BA"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Диференцијација наставе </a:t>
            </a:r>
            <a:r>
              <a:rPr lang="bs-Cyrl-BA"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може бити и </a:t>
            </a:r>
            <a:r>
              <a:rPr lang="bs-Cyrl-BA"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таква </a:t>
            </a:r>
            <a:r>
              <a:rPr lang="bs-Cyrl-BA"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организација наставног процеса </a:t>
            </a:r>
            <a:r>
              <a:rPr lang="bs-Cyrl-BA"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у којем се </a:t>
            </a:r>
            <a:r>
              <a:rPr lang="bs-Cyrl-BA"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за ученике различитих способности</a:t>
            </a:r>
            <a:r>
              <a:rPr lang="bs-Cyrl-BA"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организују: додатна, изборна, факултативна и допунска, те продужна и припремна настава.</a:t>
            </a:r>
          </a:p>
          <a:p>
            <a:endParaRPr lang="sr-Latn-CS" dirty="0"/>
          </a:p>
        </p:txBody>
      </p:sp>
    </p:spTree>
    <p:extLst>
      <p:ext uri="{BB962C8B-B14F-4D97-AF65-F5344CB8AC3E}">
        <p14:creationId xmlns:p14="http://schemas.microsoft.com/office/powerpoint/2010/main" xmlns="" val="5877281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609600"/>
            <a:ext cx="9875520" cy="459346"/>
          </a:xfrm>
        </p:spPr>
        <p:txBody>
          <a:bodyPr>
            <a:noAutofit/>
          </a:bodyPr>
          <a:lstStyle/>
          <a:p>
            <a:pPr algn="ctr"/>
            <a:r>
              <a:rPr lang="bs-Cyrl-BA" sz="2800" b="1" dirty="0">
                <a:solidFill>
                  <a:srgbClr val="000000"/>
                </a:solidFill>
                <a:latin typeface="Times New Roman" panose="02020603050405020304" pitchFamily="18" charset="0"/>
                <a:ea typeface="+mn-ea"/>
                <a:cs typeface="Times New Roman" panose="02020603050405020304" pitchFamily="18" charset="0"/>
              </a:rPr>
              <a:t>Индивидуализована настава</a:t>
            </a:r>
            <a:endParaRPr lang="sr-Latn-CS" sz="2800" b="1" dirty="0"/>
          </a:p>
        </p:txBody>
      </p:sp>
      <p:sp>
        <p:nvSpPr>
          <p:cNvPr id="3" name="Čuvar mesta za sadržaj 2"/>
          <p:cNvSpPr>
            <a:spLocks noGrp="1"/>
          </p:cNvSpPr>
          <p:nvPr>
            <p:ph idx="1"/>
          </p:nvPr>
        </p:nvSpPr>
        <p:spPr>
          <a:xfrm>
            <a:off x="1143000" y="1287887"/>
            <a:ext cx="9872871" cy="4808113"/>
          </a:xfrm>
        </p:spPr>
        <p:txBody>
          <a:bodyPr>
            <a:normAutofit lnSpcReduction="10000"/>
          </a:bodyPr>
          <a:lstStyle/>
          <a:p>
            <a:pPr algn="just">
              <a:buClrTx/>
              <a:buFont typeface="Wingdings" panose="05000000000000000000" pitchFamily="2" charset="2"/>
              <a:buChar char="q"/>
            </a:pPr>
            <a:r>
              <a:rPr lang="bs-Cyrl-BA" sz="2400" dirty="0" smtClean="0">
                <a:solidFill>
                  <a:schemeClr val="tx1"/>
                </a:solidFill>
                <a:latin typeface="Times New Roman" panose="02020603050405020304" pitchFamily="18" charset="0"/>
                <a:cs typeface="Times New Roman" panose="02020603050405020304" pitchFamily="18" charset="0"/>
              </a:rPr>
              <a:t>Индивидуализована настава </a:t>
            </a:r>
            <a:r>
              <a:rPr lang="bs-Cyrl-BA" sz="2400" dirty="0">
                <a:solidFill>
                  <a:schemeClr val="tx1"/>
                </a:solidFill>
                <a:latin typeface="Times New Roman" panose="02020603050405020304" pitchFamily="18" charset="0"/>
                <a:cs typeface="Times New Roman" panose="02020603050405020304" pitchFamily="18" charset="0"/>
              </a:rPr>
              <a:t>-</a:t>
            </a:r>
            <a:r>
              <a:rPr lang="bs-Cyrl-BA" sz="2400" dirty="0" smtClean="0">
                <a:solidFill>
                  <a:schemeClr val="tx1"/>
                </a:solidFill>
                <a:latin typeface="Times New Roman" panose="02020603050405020304" pitchFamily="18" charset="0"/>
                <a:cs typeface="Times New Roman" panose="02020603050405020304" pitchFamily="18" charset="0"/>
              </a:rPr>
              <a:t> дидактичка организација наставног рада која се темељи на индивидуалним </a:t>
            </a:r>
            <a:r>
              <a:rPr lang="bs-Cyrl-BA" sz="2400" dirty="0">
                <a:solidFill>
                  <a:schemeClr val="tx1"/>
                </a:solidFill>
                <a:latin typeface="Times New Roman" panose="02020603050405020304" pitchFamily="18" charset="0"/>
                <a:cs typeface="Times New Roman" panose="02020603050405020304" pitchFamily="18" charset="0"/>
              </a:rPr>
              <a:t>разликама </a:t>
            </a:r>
            <a:r>
              <a:rPr lang="bs-Cyrl-BA" sz="2400" dirty="0" smtClean="0">
                <a:solidFill>
                  <a:schemeClr val="tx1"/>
                </a:solidFill>
                <a:latin typeface="Times New Roman" panose="02020603050405020304" pitchFamily="18" charset="0"/>
                <a:cs typeface="Times New Roman" panose="02020603050405020304" pitchFamily="18" charset="0"/>
              </a:rPr>
              <a:t>ученика (опште и специјалне способности, склоности и интересовања, различите потребе, индивидуална искуства, ниво претходних знања, темпо индивидуланог напредовања, особеност памћења, начин реговања, стилови учења).</a:t>
            </a:r>
            <a:r>
              <a:rPr lang="sr-Latn-CS" sz="2400" dirty="0" smtClean="0">
                <a:solidFill>
                  <a:schemeClr val="tx1"/>
                </a:solidFill>
                <a:latin typeface="Times New Roman" panose="02020603050405020304" pitchFamily="18" charset="0"/>
                <a:cs typeface="Times New Roman" panose="02020603050405020304" pitchFamily="18" charset="0"/>
              </a:rPr>
              <a:t> </a:t>
            </a:r>
            <a:endParaRPr lang="bs-Cyrl-BA" sz="2400" dirty="0" smtClean="0">
              <a:solidFill>
                <a:schemeClr val="tx1"/>
              </a:solidFill>
              <a:latin typeface="Times New Roman" panose="02020603050405020304" pitchFamily="18" charset="0"/>
              <a:cs typeface="Times New Roman" panose="02020603050405020304" pitchFamily="18" charset="0"/>
            </a:endParaRPr>
          </a:p>
          <a:p>
            <a:pPr marL="342900" lvl="0" indent="-342900" algn="just">
              <a:lnSpc>
                <a:spcPct val="100000"/>
              </a:lnSpc>
              <a:spcBef>
                <a:spcPts val="250"/>
              </a:spcBef>
              <a:buClrTx/>
              <a:buFont typeface="Wingdings" panose="05000000000000000000" pitchFamily="2" charset="2"/>
              <a:buChar char="q"/>
              <a:defRPr/>
            </a:pPr>
            <a:r>
              <a:rPr lang="bs-Cyrl-BA" sz="2400" dirty="0">
                <a:solidFill>
                  <a:schemeClr val="tx1"/>
                </a:solidFill>
                <a:latin typeface="Times New Roman" panose="02020603050405020304" pitchFamily="18" charset="0"/>
                <a:cs typeface="Times New Roman" panose="02020603050405020304" pitchFamily="18" charset="0"/>
              </a:rPr>
              <a:t>Индивидуализована настава </a:t>
            </a:r>
            <a:r>
              <a:rPr lang="bs-Cyrl-BA" sz="2400" dirty="0" smtClean="0">
                <a:solidFill>
                  <a:schemeClr val="tx1"/>
                </a:solidFill>
                <a:latin typeface="Times New Roman" panose="02020603050405020304" pitchFamily="18" charset="0"/>
                <a:cs typeface="Times New Roman" panose="02020603050405020304" pitchFamily="18" charset="0"/>
              </a:rPr>
              <a:t>- развија активност, самосталност и креативност ученика, </a:t>
            </a:r>
            <a:r>
              <a:rPr lang="sr-Cyrl-CS" sz="2400" dirty="0" smtClean="0">
                <a:solidFill>
                  <a:schemeClr val="tx1"/>
                </a:solidFill>
                <a:latin typeface="Times New Roman" panose="02020603050405020304" pitchFamily="18" charset="0"/>
                <a:cs typeface="Times New Roman" panose="02020603050405020304" pitchFamily="18" charset="0"/>
              </a:rPr>
              <a:t>дозвољава </a:t>
            </a:r>
            <a:r>
              <a:rPr lang="sr-Cyrl-CS" sz="2400" dirty="0">
                <a:solidFill>
                  <a:schemeClr val="tx1"/>
                </a:solidFill>
                <a:latin typeface="Times New Roman" panose="02020603050405020304" pitchFamily="18" charset="0"/>
                <a:cs typeface="Times New Roman" panose="02020603050405020304" pitchFamily="18" charset="0"/>
              </a:rPr>
              <a:t>сваком ученику да у одређеном временском периоду различите дужине, индивидуално обавља рад који је сам одабрао, или му га је одредио наставник, а који одговара његовим могућностима, тежњама и интересовањима</a:t>
            </a:r>
            <a:r>
              <a:rPr lang="sr-Cyrl-CS" sz="2400" dirty="0" smtClean="0">
                <a:solidFill>
                  <a:schemeClr val="tx1"/>
                </a:solidFill>
                <a:latin typeface="Times New Roman" panose="02020603050405020304" pitchFamily="18" charset="0"/>
                <a:cs typeface="Times New Roman" panose="02020603050405020304" pitchFamily="18" charset="0"/>
              </a:rPr>
              <a:t>.</a:t>
            </a:r>
            <a:endParaRPr lang="bs-Cyrl-BA" sz="2400" dirty="0" smtClean="0">
              <a:solidFill>
                <a:schemeClr val="tx1"/>
              </a:solidFill>
              <a:latin typeface="Times New Roman" panose="02020603050405020304" pitchFamily="18" charset="0"/>
              <a:cs typeface="Times New Roman" panose="02020603050405020304" pitchFamily="18" charset="0"/>
            </a:endParaRPr>
          </a:p>
          <a:p>
            <a:pPr algn="just">
              <a:buClrTx/>
              <a:buFont typeface="Wingdings" panose="05000000000000000000" pitchFamily="2" charset="2"/>
              <a:buChar char="q"/>
            </a:pPr>
            <a:r>
              <a:rPr lang="bs-Cyrl-BA" sz="2400" dirty="0" smtClean="0">
                <a:solidFill>
                  <a:schemeClr val="tx1"/>
                </a:solidFill>
                <a:latin typeface="Times New Roman" panose="02020603050405020304" pitchFamily="18" charset="0"/>
                <a:cs typeface="Times New Roman" panose="02020603050405020304" pitchFamily="18" charset="0"/>
              </a:rPr>
              <a:t>Модел индивидуализоване наставе је теоријски, апстрактан модел, али општи, реални модел </a:t>
            </a:r>
            <a:r>
              <a:rPr lang="bs-Cyrl-BA" sz="2400" dirty="0">
                <a:solidFill>
                  <a:schemeClr val="tx1"/>
                </a:solidFill>
                <a:latin typeface="Times New Roman" panose="02020603050405020304" pitchFamily="18" charset="0"/>
                <a:cs typeface="Times New Roman" panose="02020603050405020304" pitchFamily="18" charset="0"/>
              </a:rPr>
              <a:t>индивидуализоване наставе </a:t>
            </a:r>
            <a:r>
              <a:rPr lang="bs-Cyrl-BA" sz="2400" dirty="0" smtClean="0">
                <a:solidFill>
                  <a:schemeClr val="tx1"/>
                </a:solidFill>
                <a:latin typeface="Times New Roman" panose="02020603050405020304" pitchFamily="18" charset="0"/>
                <a:cs typeface="Times New Roman" panose="02020603050405020304" pitchFamily="18" charset="0"/>
              </a:rPr>
              <a:t>обухвата проблемску наставу, хеуристичку, програмирану, наставу путем открића, менторску и аутодидактичку наставу.</a:t>
            </a:r>
            <a:endParaRPr lang="sr-Latn-CS" sz="2400" dirty="0" smtClean="0">
              <a:solidFill>
                <a:schemeClr val="tx1"/>
              </a:solidFill>
              <a:latin typeface="Times New Roman" panose="02020603050405020304" pitchFamily="18" charset="0"/>
              <a:cs typeface="Times New Roman" panose="02020603050405020304" pitchFamily="18" charset="0"/>
            </a:endParaRPr>
          </a:p>
          <a:p>
            <a:pPr marL="265176" lvl="0" indent="-265176" algn="ctr">
              <a:lnSpc>
                <a:spcPct val="100000"/>
              </a:lnSpc>
              <a:spcBef>
                <a:spcPts val="250"/>
              </a:spcBef>
              <a:buClr>
                <a:srgbClr val="F07F09"/>
              </a:buClr>
              <a:buNone/>
              <a:defRPr/>
            </a:pPr>
            <a:endParaRPr lang="sr-Cyrl-CS" sz="1700" dirty="0">
              <a:solidFill>
                <a:prstClr val="black"/>
              </a:solidFill>
              <a:latin typeface="Verdana"/>
            </a:endParaRPr>
          </a:p>
        </p:txBody>
      </p:sp>
    </p:spTree>
    <p:extLst>
      <p:ext uri="{BB962C8B-B14F-4D97-AF65-F5344CB8AC3E}">
        <p14:creationId xmlns:p14="http://schemas.microsoft.com/office/powerpoint/2010/main" xmlns="" val="18058919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206062"/>
            <a:ext cx="9875520" cy="850004"/>
          </a:xfrm>
        </p:spPr>
        <p:txBody>
          <a:bodyPr>
            <a:noAutofit/>
          </a:bodyPr>
          <a:lstStyle/>
          <a:p>
            <a:pPr algn="ctr"/>
            <a:r>
              <a:rPr lang="bs-Cyrl-BA" sz="2800" b="1" dirty="0" smtClean="0">
                <a:solidFill>
                  <a:srgbClr val="000000"/>
                </a:solidFill>
                <a:latin typeface="Times New Roman" panose="02020603050405020304" pitchFamily="18" charset="0"/>
                <a:ea typeface="+mn-ea"/>
                <a:cs typeface="Times New Roman" panose="02020603050405020304" pitchFamily="18" charset="0"/>
              </a:rPr>
              <a:t>Предности индивидуализоване </a:t>
            </a:r>
            <a:r>
              <a:rPr lang="bs-Cyrl-BA" sz="2800" b="1" dirty="0">
                <a:solidFill>
                  <a:srgbClr val="000000"/>
                </a:solidFill>
                <a:latin typeface="Times New Roman" panose="02020603050405020304" pitchFamily="18" charset="0"/>
                <a:ea typeface="+mn-ea"/>
                <a:cs typeface="Times New Roman" panose="02020603050405020304" pitchFamily="18" charset="0"/>
              </a:rPr>
              <a:t>настава</a:t>
            </a:r>
            <a:endParaRPr lang="sr-Latn-CS" sz="2800" b="1" dirty="0"/>
          </a:p>
        </p:txBody>
      </p:sp>
      <p:sp>
        <p:nvSpPr>
          <p:cNvPr id="3" name="Čuvar mesta za sadržaj 2"/>
          <p:cNvSpPr>
            <a:spLocks noGrp="1"/>
          </p:cNvSpPr>
          <p:nvPr>
            <p:ph idx="1"/>
          </p:nvPr>
        </p:nvSpPr>
        <p:spPr>
          <a:xfrm>
            <a:off x="1143000" y="1056067"/>
            <a:ext cx="9872871" cy="5532885"/>
          </a:xfrm>
        </p:spPr>
        <p:txBody>
          <a:bodyPr lIns="0">
            <a:normAutofit fontScale="70000" lnSpcReduction="20000"/>
          </a:bodyPr>
          <a:lstStyle/>
          <a:p>
            <a:pPr marL="991870" marR="629285" lvl="0" indent="-571500" algn="just">
              <a:lnSpc>
                <a:spcPct val="100000"/>
              </a:lnSpc>
              <a:buClrTx/>
              <a:buFont typeface="Wingdings" panose="05000000000000000000" pitchFamily="2" charset="2"/>
              <a:buChar char="q"/>
            </a:pPr>
            <a:r>
              <a:rPr lang="bs-Cyrl-BA" sz="3600" kern="0" dirty="0" smtClean="0">
                <a:solidFill>
                  <a:srgbClr val="000000"/>
                </a:solidFill>
                <a:latin typeface="Times New Roman" panose="02020603050405020304" pitchFamily="18" charset="0"/>
                <a:ea typeface="Times New Roman" panose="02020603050405020304" pitchFamily="18" charset="0"/>
              </a:rPr>
              <a:t>У интерпретацији наставних садржаја полази се од психо-физичких могућности сваког ученика.</a:t>
            </a:r>
          </a:p>
          <a:p>
            <a:pPr marL="991870" marR="629285" lvl="0" indent="-571500" algn="just">
              <a:lnSpc>
                <a:spcPct val="100000"/>
              </a:lnSpc>
              <a:buClrTx/>
              <a:buFont typeface="Wingdings" panose="05000000000000000000" pitchFamily="2" charset="2"/>
              <a:buChar char="q"/>
            </a:pPr>
            <a:r>
              <a:rPr lang="bs-Cyrl-BA" sz="3600" kern="0" dirty="0" smtClean="0">
                <a:solidFill>
                  <a:srgbClr val="000000"/>
                </a:solidFill>
                <a:latin typeface="Times New Roman" panose="02020603050405020304" pitchFamily="18" charset="0"/>
                <a:ea typeface="Times New Roman" panose="02020603050405020304" pitchFamily="18" charset="0"/>
              </a:rPr>
              <a:t>Боље су искориштени ментални капацитети ученика.</a:t>
            </a:r>
          </a:p>
          <a:p>
            <a:pPr marL="991870" marR="629285" lvl="0" indent="-571500" algn="just">
              <a:lnSpc>
                <a:spcPct val="100000"/>
              </a:lnSpc>
              <a:buClrTx/>
              <a:buFont typeface="Wingdings" panose="05000000000000000000" pitchFamily="2" charset="2"/>
              <a:buChar char="q"/>
            </a:pPr>
            <a:r>
              <a:rPr lang="bs-Cyrl-BA" sz="3600" kern="0" dirty="0" smtClean="0">
                <a:solidFill>
                  <a:srgbClr val="000000"/>
                </a:solidFill>
                <a:latin typeface="Times New Roman" panose="02020603050405020304" pitchFamily="18" charset="0"/>
                <a:ea typeface="Times New Roman" panose="02020603050405020304" pitchFamily="18" charset="0"/>
              </a:rPr>
              <a:t>Овај вид наставе код ученика развија самосталност, самоиицијативност, истраживачко и ств</a:t>
            </a:r>
            <a:r>
              <a:rPr lang="sr-Latn-CS" sz="3600" kern="0" dirty="0" smtClean="0">
                <a:solidFill>
                  <a:srgbClr val="000000"/>
                </a:solidFill>
                <a:latin typeface="Times New Roman" panose="02020603050405020304" pitchFamily="18" charset="0"/>
                <a:ea typeface="Times New Roman" panose="02020603050405020304" pitchFamily="18" charset="0"/>
              </a:rPr>
              <a:t>a</a:t>
            </a:r>
            <a:r>
              <a:rPr lang="bs-Cyrl-BA" sz="3600" kern="0" dirty="0" smtClean="0">
                <a:solidFill>
                  <a:srgbClr val="000000"/>
                </a:solidFill>
                <a:latin typeface="Times New Roman" panose="02020603050405020304" pitchFamily="18" charset="0"/>
                <a:ea typeface="Times New Roman" panose="02020603050405020304" pitchFamily="18" charset="0"/>
              </a:rPr>
              <a:t>ралачко мишљење, те афирмише личност ученика.</a:t>
            </a:r>
          </a:p>
          <a:p>
            <a:pPr marL="991870" marR="629285" lvl="0" indent="-571500" algn="just">
              <a:lnSpc>
                <a:spcPct val="100000"/>
              </a:lnSpc>
              <a:buClrTx/>
              <a:buFont typeface="Wingdings" panose="05000000000000000000" pitchFamily="2" charset="2"/>
              <a:buChar char="q"/>
            </a:pPr>
            <a:r>
              <a:rPr lang="bs-Cyrl-BA" sz="3600" kern="0" dirty="0" smtClean="0">
                <a:solidFill>
                  <a:srgbClr val="000000"/>
                </a:solidFill>
                <a:latin typeface="Times New Roman" panose="02020603050405020304" pitchFamily="18" charset="0"/>
                <a:ea typeface="Times New Roman" panose="02020603050405020304" pitchFamily="18" charset="0"/>
              </a:rPr>
              <a:t>Ученици уче и напредују сопственим темпом, те развија се повољна радна атмосфера.</a:t>
            </a:r>
          </a:p>
          <a:p>
            <a:pPr marL="991870" marR="629285" lvl="0" indent="-571500" algn="just">
              <a:lnSpc>
                <a:spcPct val="100000"/>
              </a:lnSpc>
              <a:buClrTx/>
              <a:buFont typeface="Wingdings" panose="05000000000000000000" pitchFamily="2" charset="2"/>
              <a:buChar char="q"/>
            </a:pPr>
            <a:r>
              <a:rPr lang="bs-Cyrl-BA" sz="3600" kern="0" dirty="0" smtClean="0">
                <a:solidFill>
                  <a:srgbClr val="000000"/>
                </a:solidFill>
                <a:latin typeface="Times New Roman" panose="02020603050405020304" pitchFamily="18" charset="0"/>
                <a:ea typeface="Times New Roman" panose="02020603050405020304" pitchFamily="18" charset="0"/>
              </a:rPr>
              <a:t>Ученици имају позитивне ставове према учењу.</a:t>
            </a:r>
          </a:p>
          <a:p>
            <a:pPr marL="991870" marR="629285" lvl="0" indent="-571500" algn="just">
              <a:lnSpc>
                <a:spcPct val="100000"/>
              </a:lnSpc>
              <a:buClrTx/>
              <a:buFont typeface="Wingdings" panose="05000000000000000000" pitchFamily="2" charset="2"/>
              <a:buChar char="q"/>
            </a:pPr>
            <a:r>
              <a:rPr lang="bs-Cyrl-BA" sz="3600" kern="0" dirty="0" smtClean="0">
                <a:solidFill>
                  <a:srgbClr val="000000"/>
                </a:solidFill>
                <a:latin typeface="Times New Roman" panose="02020603050405020304" pitchFamily="18" charset="0"/>
                <a:ea typeface="Times New Roman" panose="02020603050405020304" pitchFamily="18" charset="0"/>
              </a:rPr>
              <a:t>Оспособљавају се за кориштење метода</a:t>
            </a:r>
            <a:r>
              <a:rPr lang="sr-Latn-CS" sz="3600" kern="0" dirty="0" smtClean="0">
                <a:solidFill>
                  <a:srgbClr val="000000"/>
                </a:solidFill>
                <a:latin typeface="Times New Roman" panose="02020603050405020304" pitchFamily="18" charset="0"/>
                <a:ea typeface="Times New Roman" panose="02020603050405020304" pitchFamily="18" charset="0"/>
              </a:rPr>
              <a:t> </a:t>
            </a:r>
            <a:r>
              <a:rPr lang="bs-Cyrl-BA" sz="3600" kern="0" dirty="0" smtClean="0">
                <a:solidFill>
                  <a:srgbClr val="000000"/>
                </a:solidFill>
                <a:latin typeface="Times New Roman" panose="02020603050405020304" pitchFamily="18" charset="0"/>
                <a:ea typeface="Times New Roman" panose="02020603050405020304" pitchFamily="18" charset="0"/>
              </a:rPr>
              <a:t>и техника ефикасног учења.</a:t>
            </a:r>
          </a:p>
          <a:p>
            <a:pPr marL="991870" marR="629285" lvl="0" indent="-571500" algn="just">
              <a:lnSpc>
                <a:spcPct val="100000"/>
              </a:lnSpc>
              <a:buClrTx/>
              <a:buFont typeface="Wingdings" panose="05000000000000000000" pitchFamily="2" charset="2"/>
              <a:buChar char="q"/>
            </a:pPr>
            <a:r>
              <a:rPr lang="bs-Cyrl-BA" sz="3600" kern="0" dirty="0" smtClean="0">
                <a:solidFill>
                  <a:srgbClr val="000000"/>
                </a:solidFill>
                <a:latin typeface="Times New Roman" panose="02020603050405020304" pitchFamily="18" charset="0"/>
                <a:ea typeface="Times New Roman" panose="02020603050405020304" pitchFamily="18" charset="0"/>
              </a:rPr>
              <a:t>Оспособљавање за перманентно образовање.</a:t>
            </a:r>
          </a:p>
          <a:p>
            <a:pPr marL="420370" marR="629285" lvl="0" indent="0">
              <a:lnSpc>
                <a:spcPct val="103000"/>
              </a:lnSpc>
              <a:buClrTx/>
              <a:buNone/>
            </a:pPr>
            <a:endParaRPr lang="bs-Cyrl-BA" sz="1800" kern="0" dirty="0" smtClean="0">
              <a:solidFill>
                <a:srgbClr val="000000"/>
              </a:solidFill>
              <a:latin typeface="Times New Roman" panose="02020603050405020304" pitchFamily="18" charset="0"/>
              <a:ea typeface="Times New Roman" panose="02020603050405020304" pitchFamily="18" charset="0"/>
            </a:endParaRPr>
          </a:p>
          <a:p>
            <a:pPr marL="1074420" marR="629285" lvl="0" indent="-6350">
              <a:lnSpc>
                <a:spcPct val="107000"/>
              </a:lnSpc>
              <a:spcAft>
                <a:spcPts val="80"/>
              </a:spcAft>
              <a:buClr>
                <a:srgbClr val="A6B727"/>
              </a:buClr>
            </a:pPr>
            <a:r>
              <a:rPr lang="sr-Latn-CS" sz="1800" dirty="0" smtClean="0">
                <a:solidFill>
                  <a:srgbClr val="000000"/>
                </a:solidFill>
                <a:latin typeface="Times New Roman" panose="02020603050405020304" pitchFamily="18" charset="0"/>
                <a:ea typeface="Times New Roman" panose="02020603050405020304" pitchFamily="18" charset="0"/>
              </a:rPr>
              <a:t> </a:t>
            </a:r>
            <a:endParaRPr lang="sr-Latn-CS" sz="1800" dirty="0">
              <a:solidFill>
                <a:srgbClr val="000000"/>
              </a:solidFill>
              <a:latin typeface="Times New Roman" panose="02020603050405020304" pitchFamily="18" charset="0"/>
              <a:ea typeface="Times New Roman" panose="02020603050405020304" pitchFamily="18" charset="0"/>
            </a:endParaRPr>
          </a:p>
          <a:p>
            <a:pPr marL="265176" lvl="0" indent="-265176" algn="ctr">
              <a:lnSpc>
                <a:spcPct val="100000"/>
              </a:lnSpc>
              <a:spcBef>
                <a:spcPts val="250"/>
              </a:spcBef>
              <a:buClr>
                <a:srgbClr val="F07F09"/>
              </a:buClr>
              <a:buNone/>
              <a:defRPr/>
            </a:pPr>
            <a:endParaRPr lang="sr-Cyrl-CS" sz="1800" dirty="0">
              <a:solidFill>
                <a:prstClr val="black"/>
              </a:solidFill>
              <a:latin typeface="Verdana"/>
            </a:endParaRPr>
          </a:p>
        </p:txBody>
      </p:sp>
    </p:spTree>
    <p:extLst>
      <p:ext uri="{BB962C8B-B14F-4D97-AF65-F5344CB8AC3E}">
        <p14:creationId xmlns:p14="http://schemas.microsoft.com/office/powerpoint/2010/main" xmlns="" val="13071457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206062"/>
            <a:ext cx="9875520" cy="875763"/>
          </a:xfrm>
        </p:spPr>
        <p:txBody>
          <a:bodyPr>
            <a:noAutofit/>
          </a:bodyPr>
          <a:lstStyle/>
          <a:p>
            <a:pPr algn="ctr"/>
            <a:r>
              <a:rPr lang="bs-Cyrl-BA" sz="2800" b="1" dirty="0">
                <a:solidFill>
                  <a:srgbClr val="000000"/>
                </a:solidFill>
                <a:latin typeface="Times New Roman" panose="02020603050405020304" pitchFamily="18" charset="0"/>
                <a:ea typeface="+mn-ea"/>
                <a:cs typeface="Times New Roman" panose="02020603050405020304" pitchFamily="18" charset="0"/>
              </a:rPr>
              <a:t>Н</a:t>
            </a:r>
            <a:r>
              <a:rPr lang="bs-Cyrl-BA" sz="2800" b="1" dirty="0" smtClean="0">
                <a:solidFill>
                  <a:srgbClr val="000000"/>
                </a:solidFill>
                <a:latin typeface="Times New Roman" panose="02020603050405020304" pitchFamily="18" charset="0"/>
                <a:ea typeface="+mn-ea"/>
                <a:cs typeface="Times New Roman" panose="02020603050405020304" pitchFamily="18" charset="0"/>
              </a:rPr>
              <a:t>едостаци индивидуализоване </a:t>
            </a:r>
            <a:r>
              <a:rPr lang="bs-Cyrl-BA" sz="2800" b="1" dirty="0">
                <a:solidFill>
                  <a:srgbClr val="000000"/>
                </a:solidFill>
                <a:latin typeface="Times New Roman" panose="02020603050405020304" pitchFamily="18" charset="0"/>
                <a:ea typeface="+mn-ea"/>
                <a:cs typeface="Times New Roman" panose="02020603050405020304" pitchFamily="18" charset="0"/>
              </a:rPr>
              <a:t>настава</a:t>
            </a:r>
            <a:endParaRPr lang="sr-Latn-CS" sz="2800" b="1" dirty="0"/>
          </a:p>
        </p:txBody>
      </p:sp>
      <p:sp>
        <p:nvSpPr>
          <p:cNvPr id="3" name="Čuvar mesta za sadržaj 2"/>
          <p:cNvSpPr>
            <a:spLocks noGrp="1"/>
          </p:cNvSpPr>
          <p:nvPr>
            <p:ph idx="1"/>
          </p:nvPr>
        </p:nvSpPr>
        <p:spPr>
          <a:xfrm>
            <a:off x="1043190" y="1313645"/>
            <a:ext cx="10238704" cy="4910183"/>
          </a:xfrm>
        </p:spPr>
        <p:txBody>
          <a:bodyPr lIns="0">
            <a:normAutofit/>
          </a:bodyPr>
          <a:lstStyle/>
          <a:p>
            <a:pPr marL="877570" marR="629285" lvl="0" indent="-457200" algn="just">
              <a:lnSpc>
                <a:spcPct val="100000"/>
              </a:lnSpc>
              <a:buClrTx/>
              <a:buFont typeface="Wingdings" panose="05000000000000000000" pitchFamily="2" charset="2"/>
              <a:buChar char="q"/>
            </a:pPr>
            <a:r>
              <a:rPr lang="bs-Cyrl-BA" sz="3200" dirty="0" smtClean="0">
                <a:solidFill>
                  <a:srgbClr val="000000"/>
                </a:solidFill>
                <a:latin typeface="Times New Roman" panose="02020603050405020304" pitchFamily="18" charset="0"/>
                <a:ea typeface="Times New Roman" panose="02020603050405020304" pitchFamily="18" charset="0"/>
              </a:rPr>
              <a:t>Уколико </a:t>
            </a:r>
            <a:r>
              <a:rPr lang="bs-Cyrl-BA" sz="3200" dirty="0">
                <a:solidFill>
                  <a:srgbClr val="000000"/>
                </a:solidFill>
                <a:latin typeface="Times New Roman" panose="02020603050405020304" pitchFamily="18" charset="0"/>
                <a:ea typeface="Times New Roman" panose="02020603050405020304" pitchFamily="18" charset="0"/>
              </a:rPr>
              <a:t>се сувише потенцира може негативно дјеловати на социјално понашање ученика </a:t>
            </a:r>
            <a:r>
              <a:rPr lang="bs-Cyrl-BA" sz="3200" kern="0" dirty="0">
                <a:solidFill>
                  <a:srgbClr val="000000"/>
                </a:solidFill>
                <a:latin typeface="Times New Roman" panose="02020603050405020304" pitchFamily="18" charset="0"/>
                <a:ea typeface="Times New Roman" panose="02020603050405020304" pitchFamily="18" charset="0"/>
              </a:rPr>
              <a:t>– аколективизам, индивидуализам и егоистично </a:t>
            </a:r>
            <a:r>
              <a:rPr lang="bs-Cyrl-BA" sz="3200" kern="0" dirty="0" smtClean="0">
                <a:solidFill>
                  <a:srgbClr val="000000"/>
                </a:solidFill>
                <a:latin typeface="Times New Roman" panose="02020603050405020304" pitchFamily="18" charset="0"/>
                <a:ea typeface="Times New Roman" panose="02020603050405020304" pitchFamily="18" charset="0"/>
              </a:rPr>
              <a:t>понашање,самозадовољство</a:t>
            </a:r>
            <a:r>
              <a:rPr lang="sr-Latn-CS" sz="3200" kern="0" dirty="0" smtClean="0">
                <a:solidFill>
                  <a:srgbClr val="000000"/>
                </a:solidFill>
                <a:latin typeface="Times New Roman" panose="02020603050405020304" pitchFamily="18" charset="0"/>
                <a:ea typeface="Times New Roman" panose="02020603050405020304" pitchFamily="18" charset="0"/>
              </a:rPr>
              <a:t> </a:t>
            </a:r>
            <a:r>
              <a:rPr lang="bs-Cyrl-BA" sz="3200" kern="0" dirty="0" smtClean="0">
                <a:solidFill>
                  <a:srgbClr val="000000"/>
                </a:solidFill>
                <a:latin typeface="Times New Roman" panose="02020603050405020304" pitchFamily="18" charset="0"/>
                <a:ea typeface="Times New Roman" panose="02020603050405020304" pitchFamily="18" charset="0"/>
              </a:rPr>
              <a:t>и самопрецјењивање </a:t>
            </a:r>
            <a:r>
              <a:rPr lang="bs-Cyrl-BA" sz="3200" kern="0" dirty="0">
                <a:solidFill>
                  <a:srgbClr val="000000"/>
                </a:solidFill>
                <a:latin typeface="Times New Roman" panose="02020603050405020304" pitchFamily="18" charset="0"/>
                <a:ea typeface="Times New Roman" panose="02020603050405020304" pitchFamily="18" charset="0"/>
              </a:rPr>
              <a:t>способности.</a:t>
            </a:r>
          </a:p>
          <a:p>
            <a:pPr marL="877570" marR="629285" lvl="0" indent="-457200" algn="just">
              <a:lnSpc>
                <a:spcPct val="103000"/>
              </a:lnSpc>
              <a:buClrTx/>
              <a:buFont typeface="Wingdings" panose="05000000000000000000" pitchFamily="2" charset="2"/>
              <a:buChar char="q"/>
            </a:pPr>
            <a:r>
              <a:rPr lang="bs-Cyrl-BA" sz="3200" dirty="0">
                <a:solidFill>
                  <a:srgbClr val="000000"/>
                </a:solidFill>
                <a:latin typeface="Times New Roman" panose="02020603050405020304" pitchFamily="18" charset="0"/>
                <a:ea typeface="Times New Roman" panose="02020603050405020304" pitchFamily="18" charset="0"/>
              </a:rPr>
              <a:t>Припремање оваквог наставног рада је сложеније и напорније, али су резултати </a:t>
            </a:r>
            <a:r>
              <a:rPr lang="bs-Cyrl-BA" sz="3200" dirty="0" smtClean="0">
                <a:solidFill>
                  <a:srgbClr val="000000"/>
                </a:solidFill>
                <a:latin typeface="Times New Roman" panose="02020603050405020304" pitchFamily="18" charset="0"/>
                <a:ea typeface="Times New Roman" panose="02020603050405020304" pitchFamily="18" charset="0"/>
              </a:rPr>
              <a:t>бољи.</a:t>
            </a:r>
            <a:endParaRPr lang="bs-Cyrl-BA" sz="3200" dirty="0">
              <a:solidFill>
                <a:srgbClr val="000000"/>
              </a:solidFill>
              <a:latin typeface="Times New Roman" panose="02020603050405020304" pitchFamily="18" charset="0"/>
              <a:ea typeface="Times New Roman" panose="02020603050405020304" pitchFamily="18" charset="0"/>
            </a:endParaRPr>
          </a:p>
          <a:p>
            <a:pPr marL="420370" marR="629285" lvl="0" indent="0">
              <a:lnSpc>
                <a:spcPct val="103000"/>
              </a:lnSpc>
              <a:buClrTx/>
              <a:buNone/>
            </a:pPr>
            <a:endParaRPr lang="bs-Cyrl-BA" sz="1800" kern="0" dirty="0" smtClean="0">
              <a:solidFill>
                <a:srgbClr val="000000"/>
              </a:solidFill>
              <a:latin typeface="Times New Roman" panose="02020603050405020304" pitchFamily="18" charset="0"/>
              <a:ea typeface="Times New Roman" panose="02020603050405020304" pitchFamily="18" charset="0"/>
            </a:endParaRPr>
          </a:p>
          <a:p>
            <a:pPr marL="1074420" marR="629285" lvl="0" indent="-6350">
              <a:lnSpc>
                <a:spcPct val="107000"/>
              </a:lnSpc>
              <a:spcAft>
                <a:spcPts val="80"/>
              </a:spcAft>
              <a:buClr>
                <a:srgbClr val="A6B727"/>
              </a:buClr>
            </a:pPr>
            <a:r>
              <a:rPr lang="sr-Latn-CS" sz="1800" dirty="0" smtClean="0">
                <a:solidFill>
                  <a:srgbClr val="000000"/>
                </a:solidFill>
                <a:latin typeface="Times New Roman" panose="02020603050405020304" pitchFamily="18" charset="0"/>
                <a:ea typeface="Times New Roman" panose="02020603050405020304" pitchFamily="18" charset="0"/>
              </a:rPr>
              <a:t> </a:t>
            </a:r>
            <a:endParaRPr lang="sr-Latn-CS" sz="1800" dirty="0">
              <a:solidFill>
                <a:srgbClr val="000000"/>
              </a:solidFill>
              <a:latin typeface="Times New Roman" panose="02020603050405020304" pitchFamily="18" charset="0"/>
              <a:ea typeface="Times New Roman" panose="02020603050405020304" pitchFamily="18" charset="0"/>
            </a:endParaRPr>
          </a:p>
          <a:p>
            <a:pPr marL="265176" lvl="0" indent="-265176" algn="ctr">
              <a:lnSpc>
                <a:spcPct val="100000"/>
              </a:lnSpc>
              <a:spcBef>
                <a:spcPts val="250"/>
              </a:spcBef>
              <a:buClr>
                <a:srgbClr val="F07F09"/>
              </a:buClr>
              <a:buNone/>
              <a:defRPr/>
            </a:pPr>
            <a:endParaRPr lang="sr-Cyrl-CS" sz="1800" dirty="0">
              <a:solidFill>
                <a:prstClr val="black"/>
              </a:solidFill>
              <a:latin typeface="Verdana"/>
            </a:endParaRPr>
          </a:p>
        </p:txBody>
      </p:sp>
    </p:spTree>
    <p:extLst>
      <p:ext uri="{BB962C8B-B14F-4D97-AF65-F5344CB8AC3E}">
        <p14:creationId xmlns:p14="http://schemas.microsoft.com/office/powerpoint/2010/main" xmlns="" val="4242880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334851"/>
            <a:ext cx="9875520" cy="579549"/>
          </a:xfrm>
        </p:spPr>
        <p:txBody>
          <a:bodyPr>
            <a:normAutofit/>
          </a:bodyPr>
          <a:lstStyle/>
          <a:p>
            <a:pPr algn="ctr"/>
            <a:r>
              <a:rPr lang="bs-Cyrl-BA" sz="2800" b="1" dirty="0" smtClean="0">
                <a:solidFill>
                  <a:schemeClr val="tx1"/>
                </a:solidFill>
                <a:latin typeface="Times New Roman" panose="02020603050405020304" pitchFamily="18" charset="0"/>
                <a:cs typeface="Times New Roman" panose="02020603050405020304" pitchFamily="18" charset="0"/>
              </a:rPr>
              <a:t>Улога наставника у процесу индивидуализације</a:t>
            </a:r>
            <a:endParaRPr lang="sr-Latn-CS" sz="28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143000" y="1159099"/>
            <a:ext cx="9872871" cy="4936901"/>
          </a:xfrm>
        </p:spPr>
        <p:txBody>
          <a:bodyPr>
            <a:normAutofit fontScale="77500" lnSpcReduction="20000"/>
          </a:bodyPr>
          <a:lstStyle/>
          <a:p>
            <a:pPr marL="610870" indent="-342900">
              <a:lnSpc>
                <a:spcPct val="120000"/>
              </a:lnSpc>
              <a:spcBef>
                <a:spcPts val="1200"/>
              </a:spcBef>
              <a:spcAft>
                <a:spcPts val="600"/>
              </a:spcAft>
              <a:buClrTx/>
              <a:buFont typeface="Wingdings" panose="05000000000000000000" pitchFamily="2" charset="2"/>
              <a:buChar char="q"/>
            </a:pPr>
            <a:r>
              <a:rPr lang="bs-Cyrl-BA" sz="2800" dirty="0" smtClean="0">
                <a:solidFill>
                  <a:schemeClr val="tx1"/>
                </a:solidFill>
                <a:uFill>
                  <a:solidFill>
                    <a:srgbClr val="C0C0C0"/>
                  </a:solidFill>
                </a:uFill>
                <a:latin typeface="Times New Roman" panose="02020603050405020304" pitchFamily="18" charset="0"/>
                <a:ea typeface="Comic Sans MS" panose="030F0702030302020204" pitchFamily="66" charset="0"/>
                <a:cs typeface="Times New Roman" panose="02020603050405020304" pitchFamily="18" charset="0"/>
              </a:rPr>
              <a:t>Наставник треба да добро познаје индивидуалне разлике ученика тј. психофизичке способности ученика из одјељења у којем изводи наставу.</a:t>
            </a:r>
          </a:p>
          <a:p>
            <a:pPr marL="610870" indent="-342900">
              <a:lnSpc>
                <a:spcPct val="120000"/>
              </a:lnSpc>
              <a:spcBef>
                <a:spcPts val="1200"/>
              </a:spcBef>
              <a:spcAft>
                <a:spcPts val="600"/>
              </a:spcAft>
              <a:buClrTx/>
              <a:buFont typeface="Wingdings" panose="05000000000000000000" pitchFamily="2" charset="2"/>
              <a:buChar char="q"/>
            </a:pPr>
            <a:r>
              <a:rPr lang="bs-Cyrl-BA" sz="2800" dirty="0">
                <a:solidFill>
                  <a:schemeClr val="tx1"/>
                </a:solidFill>
                <a:uFill>
                  <a:solidFill>
                    <a:srgbClr val="C0C0C0"/>
                  </a:solidFill>
                </a:uFill>
                <a:latin typeface="Times New Roman" panose="02020603050405020304" pitchFamily="18" charset="0"/>
                <a:ea typeface="Comic Sans MS" panose="030F0702030302020204" pitchFamily="66" charset="0"/>
                <a:cs typeface="Times New Roman" panose="02020603050405020304" pitchFamily="18" charset="0"/>
              </a:rPr>
              <a:t>О</a:t>
            </a:r>
            <a:r>
              <a:rPr lang="bs-Cyrl-BA" sz="2800" dirty="0" smtClean="0">
                <a:solidFill>
                  <a:schemeClr val="tx1"/>
                </a:solidFill>
                <a:uFill>
                  <a:solidFill>
                    <a:srgbClr val="C0C0C0"/>
                  </a:solidFill>
                </a:uFill>
                <a:latin typeface="Times New Roman" panose="02020603050405020304" pitchFamily="18" charset="0"/>
                <a:ea typeface="Comic Sans MS" panose="030F0702030302020204" pitchFamily="66" charset="0"/>
                <a:cs typeface="Times New Roman" panose="02020603050405020304" pitchFamily="18" charset="0"/>
              </a:rPr>
              <a:t>н је организатор, сарадник, помагач, ментор, усмјеривач, савјетник.</a:t>
            </a:r>
          </a:p>
          <a:p>
            <a:pPr marL="610870" indent="-342900">
              <a:lnSpc>
                <a:spcPct val="120000"/>
              </a:lnSpc>
              <a:spcBef>
                <a:spcPts val="1200"/>
              </a:spcBef>
              <a:spcAft>
                <a:spcPts val="600"/>
              </a:spcAft>
              <a:buClrTx/>
              <a:buFont typeface="Wingdings" panose="05000000000000000000" pitchFamily="2" charset="2"/>
              <a:buChar char="q"/>
            </a:pPr>
            <a:r>
              <a:rPr lang="bs-Cyrl-BA" sz="2800" dirty="0" smtClean="0">
                <a:solidFill>
                  <a:schemeClr val="tx1"/>
                </a:solidFill>
                <a:latin typeface="Times New Roman" panose="02020603050405020304" pitchFamily="18" charset="0"/>
                <a:ea typeface="Comic Sans MS" panose="030F0702030302020204" pitchFamily="66" charset="0"/>
                <a:cs typeface="Times New Roman" panose="02020603050405020304" pitchFamily="18" charset="0"/>
              </a:rPr>
              <a:t>Има дужност да помогне ученицима да открију стил учења који им највише одговара и да боље упознају своју личност.</a:t>
            </a:r>
          </a:p>
          <a:p>
            <a:pPr marL="610870" indent="-342900">
              <a:lnSpc>
                <a:spcPct val="120000"/>
              </a:lnSpc>
              <a:spcBef>
                <a:spcPts val="1200"/>
              </a:spcBef>
              <a:spcAft>
                <a:spcPts val="600"/>
              </a:spcAft>
              <a:buClrTx/>
              <a:buFont typeface="Wingdings" panose="05000000000000000000" pitchFamily="2" charset="2"/>
              <a:buChar char="q"/>
            </a:pPr>
            <a:r>
              <a:rPr lang="bs-Cyrl-BA" sz="2800" dirty="0" smtClean="0">
                <a:solidFill>
                  <a:schemeClr val="tx1"/>
                </a:solidFill>
                <a:latin typeface="Times New Roman" panose="02020603050405020304" pitchFamily="18" charset="0"/>
                <a:ea typeface="Comic Sans MS" panose="030F0702030302020204" pitchFamily="66" charset="0"/>
                <a:cs typeface="Times New Roman" panose="02020603050405020304" pitchFamily="18" charset="0"/>
              </a:rPr>
              <a:t>Дозира количину/обим помоћи појединим ученицима,</a:t>
            </a:r>
          </a:p>
          <a:p>
            <a:pPr marL="610870" indent="-342900">
              <a:lnSpc>
                <a:spcPct val="120000"/>
              </a:lnSpc>
              <a:spcBef>
                <a:spcPts val="1200"/>
              </a:spcBef>
              <a:spcAft>
                <a:spcPts val="600"/>
              </a:spcAft>
              <a:buClrTx/>
              <a:buFont typeface="Wingdings" panose="05000000000000000000" pitchFamily="2" charset="2"/>
              <a:buChar char="q"/>
            </a:pPr>
            <a:r>
              <a:rPr lang="bs-Cyrl-BA" sz="2800" dirty="0" smtClean="0">
                <a:solidFill>
                  <a:schemeClr val="tx1"/>
                </a:solidFill>
                <a:latin typeface="Times New Roman" panose="02020603050405020304" pitchFamily="18" charset="0"/>
                <a:ea typeface="Comic Sans MS" panose="030F0702030302020204" pitchFamily="66" charset="0"/>
                <a:cs typeface="Times New Roman" panose="02020603050405020304" pitchFamily="18" charset="0"/>
              </a:rPr>
              <a:t>Стимулише међусобну помоћ и сарадњу и систематски уводи ученике у самосталан рад.</a:t>
            </a:r>
          </a:p>
          <a:p>
            <a:pPr marL="610870" indent="-342900">
              <a:lnSpc>
                <a:spcPct val="120000"/>
              </a:lnSpc>
              <a:spcBef>
                <a:spcPts val="1200"/>
              </a:spcBef>
              <a:spcAft>
                <a:spcPts val="600"/>
              </a:spcAft>
              <a:buClrTx/>
              <a:buFont typeface="Wingdings" panose="05000000000000000000" pitchFamily="2" charset="2"/>
              <a:buChar char="q"/>
            </a:pPr>
            <a:r>
              <a:rPr lang="bs-Cyrl-BA" sz="2800" dirty="0" smtClean="0">
                <a:solidFill>
                  <a:schemeClr val="tx1"/>
                </a:solidFill>
                <a:latin typeface="Times New Roman" panose="02020603050405020304" pitchFamily="18" charset="0"/>
                <a:ea typeface="Comic Sans MS" panose="030F0702030302020204" pitchFamily="66" charset="0"/>
                <a:cs typeface="Times New Roman" panose="02020603050405020304" pitchFamily="18" charset="0"/>
              </a:rPr>
              <a:t>Омогућује свим ученицима да усвоје методе рада које им највише одговарају.</a:t>
            </a:r>
          </a:p>
          <a:p>
            <a:endParaRPr lang="sr-Latn-CS" dirty="0"/>
          </a:p>
        </p:txBody>
      </p:sp>
    </p:spTree>
    <p:extLst>
      <p:ext uri="{BB962C8B-B14F-4D97-AF65-F5344CB8AC3E}">
        <p14:creationId xmlns:p14="http://schemas.microsoft.com/office/powerpoint/2010/main" xmlns="" val="29379491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373487"/>
            <a:ext cx="9875520" cy="656823"/>
          </a:xfrm>
        </p:spPr>
        <p:txBody>
          <a:bodyPr>
            <a:normAutofit/>
          </a:bodyPr>
          <a:lstStyle/>
          <a:p>
            <a:pPr algn="ctr"/>
            <a:r>
              <a:rPr lang="bs-Cyrl-BA" sz="2800" b="1" dirty="0" smtClean="0">
                <a:solidFill>
                  <a:schemeClr val="tx1"/>
                </a:solidFill>
                <a:latin typeface="Times New Roman" panose="02020603050405020304" pitchFamily="18" charset="0"/>
                <a:cs typeface="Times New Roman" panose="02020603050405020304" pitchFamily="18" charset="0"/>
              </a:rPr>
              <a:t>Треба разликовати.....</a:t>
            </a:r>
            <a:endParaRPr lang="sr-Latn-CS" sz="28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143000" y="1300766"/>
            <a:ext cx="9872871" cy="4795234"/>
          </a:xfrm>
        </p:spPr>
        <p:txBody>
          <a:bodyPr/>
          <a:lstStyle/>
          <a:p>
            <a:pPr algn="just">
              <a:buClrTx/>
              <a:buFont typeface="Wingdings" panose="05000000000000000000" pitchFamily="2" charset="2"/>
              <a:buChar char="q"/>
            </a:pPr>
            <a:r>
              <a:rPr lang="ru-RU" b="1" dirty="0" smtClean="0">
                <a:solidFill>
                  <a:srgbClr val="252525"/>
                </a:solidFill>
                <a:latin typeface="Times New Roman" panose="02020603050405020304" pitchFamily="18" charset="0"/>
                <a:cs typeface="Times New Roman" panose="02020603050405020304" pitchFamily="18" charset="0"/>
              </a:rPr>
              <a:t>  </a:t>
            </a:r>
            <a:r>
              <a:rPr lang="ru-RU" sz="2800" b="1" dirty="0" smtClean="0">
                <a:solidFill>
                  <a:schemeClr val="tx1"/>
                </a:solidFill>
                <a:latin typeface="Times New Roman" panose="02020603050405020304" pitchFamily="18" charset="0"/>
                <a:cs typeface="Times New Roman" panose="02020603050405020304" pitchFamily="18" charset="0"/>
              </a:rPr>
              <a:t>Индивидуална </a:t>
            </a:r>
            <a:r>
              <a:rPr lang="ru-RU" sz="2800" b="1" dirty="0">
                <a:solidFill>
                  <a:schemeClr val="tx1"/>
                </a:solidFill>
                <a:latin typeface="Times New Roman" panose="02020603050405020304" pitchFamily="18" charset="0"/>
                <a:cs typeface="Times New Roman" panose="02020603050405020304" pitchFamily="18" charset="0"/>
              </a:rPr>
              <a:t>настава</a:t>
            </a:r>
            <a:r>
              <a:rPr lang="ru-RU" sz="2800" dirty="0">
                <a:solidFill>
                  <a:schemeClr val="tx1"/>
                </a:solidFill>
                <a:latin typeface="Times New Roman" panose="02020603050405020304" pitchFamily="18" charset="0"/>
                <a:cs typeface="Times New Roman" panose="02020603050405020304" pitchFamily="18" charset="0"/>
              </a:rPr>
              <a:t> је вид наставе коју организује наставник само са једним учеником.</a:t>
            </a:r>
          </a:p>
          <a:p>
            <a:pPr algn="just">
              <a:buClrTx/>
              <a:buFont typeface="Wingdings" panose="05000000000000000000" pitchFamily="2" charset="2"/>
              <a:buChar char="q"/>
            </a:pPr>
            <a:r>
              <a:rPr lang="ru-RU" sz="2800" b="1" dirty="0" smtClean="0">
                <a:solidFill>
                  <a:srgbClr val="252525"/>
                </a:solidFill>
                <a:latin typeface="Times New Roman" panose="02020603050405020304" pitchFamily="18" charset="0"/>
                <a:cs typeface="Times New Roman" panose="02020603050405020304" pitchFamily="18" charset="0"/>
              </a:rPr>
              <a:t>  </a:t>
            </a:r>
            <a:r>
              <a:rPr lang="ru-RU" sz="2800" b="1" dirty="0" smtClean="0">
                <a:solidFill>
                  <a:schemeClr val="tx1"/>
                </a:solidFill>
                <a:latin typeface="Times New Roman" panose="02020603050405020304" pitchFamily="18" charset="0"/>
                <a:cs typeface="Times New Roman" panose="02020603050405020304" pitchFamily="18" charset="0"/>
              </a:rPr>
              <a:t>Индивидуалистичка </a:t>
            </a:r>
            <a:r>
              <a:rPr lang="ru-RU" sz="2800" b="1" dirty="0">
                <a:solidFill>
                  <a:schemeClr val="tx1"/>
                </a:solidFill>
                <a:latin typeface="Times New Roman" panose="02020603050405020304" pitchFamily="18" charset="0"/>
                <a:cs typeface="Times New Roman" panose="02020603050405020304" pitchFamily="18" charset="0"/>
              </a:rPr>
              <a:t>настава</a:t>
            </a:r>
            <a:r>
              <a:rPr lang="ru-RU" sz="2800" dirty="0">
                <a:solidFill>
                  <a:srgbClr val="252525"/>
                </a:solidFill>
                <a:latin typeface="Times New Roman" panose="02020603050405020304" pitchFamily="18" charset="0"/>
                <a:cs typeface="Times New Roman" panose="02020603050405020304" pitchFamily="18" charset="0"/>
              </a:rPr>
              <a:t> </a:t>
            </a:r>
            <a:r>
              <a:rPr lang="ru-RU" sz="2800" dirty="0">
                <a:solidFill>
                  <a:schemeClr val="tx1"/>
                </a:solidFill>
                <a:latin typeface="Times New Roman" panose="02020603050405020304" pitchFamily="18" charset="0"/>
                <a:cs typeface="Times New Roman" panose="02020603050405020304" pitchFamily="18" charset="0"/>
              </a:rPr>
              <a:t>је она која подређује интересе колектива интересима појединца.</a:t>
            </a:r>
          </a:p>
          <a:p>
            <a:pPr algn="just">
              <a:buClrTx/>
              <a:buFont typeface="Wingdings" panose="05000000000000000000" pitchFamily="2" charset="2"/>
              <a:buChar char="q"/>
            </a:pPr>
            <a:r>
              <a:rPr lang="ru-RU" sz="2800" b="1" dirty="0" smtClean="0">
                <a:solidFill>
                  <a:srgbClr val="252525"/>
                </a:solidFill>
                <a:latin typeface="Times New Roman" panose="02020603050405020304" pitchFamily="18" charset="0"/>
                <a:cs typeface="Times New Roman" panose="02020603050405020304" pitchFamily="18" charset="0"/>
              </a:rPr>
              <a:t>  </a:t>
            </a:r>
            <a:r>
              <a:rPr lang="ru-RU" sz="2800" b="1" dirty="0" smtClean="0">
                <a:solidFill>
                  <a:schemeClr val="tx1"/>
                </a:solidFill>
                <a:latin typeface="Times New Roman" panose="02020603050405020304" pitchFamily="18" charset="0"/>
                <a:cs typeface="Times New Roman" panose="02020603050405020304" pitchFamily="18" charset="0"/>
              </a:rPr>
              <a:t>Индивидуализирана </a:t>
            </a:r>
            <a:r>
              <a:rPr lang="ru-RU" sz="2800" b="1" dirty="0">
                <a:solidFill>
                  <a:schemeClr val="tx1"/>
                </a:solidFill>
                <a:latin typeface="Times New Roman" panose="02020603050405020304" pitchFamily="18" charset="0"/>
                <a:cs typeface="Times New Roman" panose="02020603050405020304" pitchFamily="18" charset="0"/>
              </a:rPr>
              <a:t>настава</a:t>
            </a:r>
            <a:r>
              <a:rPr lang="ru-RU" sz="2800" dirty="0">
                <a:solidFill>
                  <a:srgbClr val="252525"/>
                </a:solidFill>
                <a:latin typeface="Times New Roman" panose="02020603050405020304" pitchFamily="18" charset="0"/>
                <a:cs typeface="Times New Roman" panose="02020603050405020304" pitchFamily="18" charset="0"/>
              </a:rPr>
              <a:t> </a:t>
            </a:r>
            <a:r>
              <a:rPr lang="ru-RU" sz="2800" dirty="0">
                <a:solidFill>
                  <a:schemeClr val="tx1"/>
                </a:solidFill>
                <a:latin typeface="Times New Roman" panose="02020603050405020304" pitchFamily="18" charset="0"/>
                <a:cs typeface="Times New Roman" panose="02020603050405020304" pitchFamily="18" charset="0"/>
              </a:rPr>
              <a:t>повезује индивидуалне и колективне интересе и има за последицу социјализацију </a:t>
            </a:r>
            <a:r>
              <a:rPr lang="ru-RU" sz="2800" dirty="0" smtClean="0">
                <a:solidFill>
                  <a:schemeClr val="tx1"/>
                </a:solidFill>
                <a:latin typeface="Times New Roman" panose="02020603050405020304" pitchFamily="18" charset="0"/>
                <a:cs typeface="Times New Roman" panose="02020603050405020304" pitchFamily="18" charset="0"/>
              </a:rPr>
              <a:t>ученика, </a:t>
            </a:r>
            <a:r>
              <a:rPr lang="ru-RU" sz="2800" dirty="0">
                <a:solidFill>
                  <a:schemeClr val="tx1"/>
                </a:solidFill>
                <a:latin typeface="Times New Roman" panose="02020603050405020304" pitchFamily="18" charset="0"/>
                <a:cs typeface="Times New Roman" panose="02020603050405020304" pitchFamily="18" charset="0"/>
              </a:rPr>
              <a:t>ангажујући га према сопственим способностима и тежећи да га учини самосталним и да преузме иницијативу, чиме се побољшава рад читаве </a:t>
            </a:r>
            <a:r>
              <a:rPr lang="ru-RU" sz="2800" dirty="0" smtClean="0">
                <a:solidFill>
                  <a:schemeClr val="tx1"/>
                </a:solidFill>
                <a:latin typeface="Times New Roman" panose="02020603050405020304" pitchFamily="18" charset="0"/>
                <a:cs typeface="Times New Roman" panose="02020603050405020304" pitchFamily="18" charset="0"/>
              </a:rPr>
              <a:t>групе.</a:t>
            </a:r>
            <a:endParaRPr lang="ru-RU" sz="2800" dirty="0">
              <a:solidFill>
                <a:schemeClr val="tx1"/>
              </a:solidFill>
              <a:latin typeface="Times New Roman" panose="02020603050405020304" pitchFamily="18" charset="0"/>
              <a:cs typeface="Times New Roman" panose="02020603050405020304" pitchFamily="18" charset="0"/>
            </a:endParaRPr>
          </a:p>
          <a:p>
            <a:endParaRPr lang="sr-Latn-CS" dirty="0"/>
          </a:p>
        </p:txBody>
      </p:sp>
    </p:spTree>
    <p:extLst>
      <p:ext uri="{BB962C8B-B14F-4D97-AF65-F5344CB8AC3E}">
        <p14:creationId xmlns:p14="http://schemas.microsoft.com/office/powerpoint/2010/main" xmlns="" val="32246306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43000" y="437881"/>
            <a:ext cx="9507828" cy="489397"/>
          </a:xfrm>
        </p:spPr>
        <p:txBody>
          <a:bodyPr>
            <a:normAutofit/>
          </a:bodyPr>
          <a:lstStyle/>
          <a:p>
            <a:pPr marL="228600" indent="-228600" algn="ctr" fontAlgn="base">
              <a:lnSpc>
                <a:spcPts val="1525"/>
              </a:lnSpc>
              <a:spcAft>
                <a:spcPts val="0"/>
              </a:spcAft>
            </a:pPr>
            <a:r>
              <a:rPr lang="sr-Latn-CS" sz="2800" dirty="0">
                <a:latin typeface="Calibri" panose="020F0502020204030204" pitchFamily="34" charset="0"/>
                <a:ea typeface="Calibri" panose="020F0502020204030204" pitchFamily="34" charset="0"/>
                <a:cs typeface="Times New Roman" panose="02020603050405020304" pitchFamily="18" charset="0"/>
              </a:rPr>
              <a:t/>
            </a:r>
            <a:br>
              <a:rPr lang="sr-Latn-CS" sz="2800" dirty="0">
                <a:latin typeface="Calibri" panose="020F0502020204030204" pitchFamily="34" charset="0"/>
                <a:ea typeface="Calibri" panose="020F0502020204030204" pitchFamily="34" charset="0"/>
                <a:cs typeface="Times New Roman" panose="02020603050405020304" pitchFamily="18" charset="0"/>
              </a:rPr>
            </a:br>
            <a:r>
              <a:rPr lang="bs-Cyrl-BA" sz="2800" b="1"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Шта може бити предмет индивидуализације.....</a:t>
            </a:r>
            <a:endParaRPr lang="sr-Latn-CS" sz="2800" b="1" dirty="0">
              <a:solidFill>
                <a:schemeClr val="tx1"/>
              </a:solidFill>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738648" y="1223493"/>
            <a:ext cx="9182637" cy="5087156"/>
          </a:xfrm>
        </p:spPr>
        <p:txBody>
          <a:bodyPr>
            <a:normAutofit/>
          </a:bodyPr>
          <a:lstStyle/>
          <a:p>
            <a:pPr marL="45720" indent="0" algn="just">
              <a:lnSpc>
                <a:spcPct val="100000"/>
              </a:lnSpc>
              <a:buNone/>
            </a:pPr>
            <a:r>
              <a:rPr lang="bs-Cyrl-BA" sz="2400" b="1" dirty="0" smtClean="0">
                <a:solidFill>
                  <a:schemeClr val="tx1"/>
                </a:solidFill>
                <a:latin typeface="Times New Roman" panose="02020603050405020304" pitchFamily="18" charset="0"/>
                <a:cs typeface="Times New Roman" panose="02020603050405020304" pitchFamily="18" charset="0"/>
              </a:rPr>
              <a:t>1</a:t>
            </a:r>
            <a:r>
              <a:rPr lang="bs-Cyrl-BA" sz="2800" b="1" dirty="0" smtClean="0">
                <a:solidFill>
                  <a:schemeClr val="tx1"/>
                </a:solidFill>
                <a:latin typeface="Times New Roman" panose="02020603050405020304" pitchFamily="18" charset="0"/>
                <a:cs typeface="Times New Roman" panose="02020603050405020304" pitchFamily="18" charset="0"/>
              </a:rPr>
              <a:t>.   </a:t>
            </a:r>
            <a:r>
              <a:rPr lang="bs-Cyrl-BA" sz="2800" dirty="0" smtClean="0">
                <a:solidFill>
                  <a:schemeClr val="tx1"/>
                </a:solidFill>
                <a:latin typeface="Times New Roman" panose="02020603050405020304" pitchFamily="18" charset="0"/>
                <a:cs typeface="Times New Roman" panose="02020603050405020304" pitchFamily="18" charset="0"/>
              </a:rPr>
              <a:t>Индивидуализација </a:t>
            </a:r>
            <a:r>
              <a:rPr lang="bs-Cyrl-BA" sz="2800" b="1" dirty="0" smtClean="0">
                <a:solidFill>
                  <a:schemeClr val="tx1"/>
                </a:solidFill>
                <a:latin typeface="Times New Roman" panose="02020603050405020304" pitchFamily="18" charset="0"/>
                <a:cs typeface="Times New Roman" panose="02020603050405020304" pitchFamily="18" charset="0"/>
              </a:rPr>
              <a:t>наставних садржаја</a:t>
            </a:r>
          </a:p>
          <a:p>
            <a:pPr algn="just">
              <a:lnSpc>
                <a:spcPct val="100000"/>
              </a:lnSpc>
              <a:buClrTx/>
              <a:buFont typeface="Wingdings" panose="05000000000000000000" pitchFamily="2" charset="2"/>
              <a:buChar char="v"/>
            </a:pPr>
            <a:r>
              <a:rPr lang="bs-Cyrl-BA" sz="2800" dirty="0" smtClean="0">
                <a:solidFill>
                  <a:schemeClr val="tx1"/>
                </a:solidFill>
                <a:latin typeface="Times New Roman" panose="02020603050405020304" pitchFamily="18" charset="0"/>
                <a:cs typeface="Times New Roman" panose="02020603050405020304" pitchFamily="18" charset="0"/>
              </a:rPr>
              <a:t> ученик врши избор тема из понуђених наставних садржаја сагласно својим интересовањима                                                 </a:t>
            </a:r>
          </a:p>
          <a:p>
            <a:pPr algn="just">
              <a:lnSpc>
                <a:spcPct val="100000"/>
              </a:lnSpc>
              <a:buClrTx/>
              <a:buFont typeface="Wingdings" panose="05000000000000000000" pitchFamily="2" charset="2"/>
              <a:buChar char="v"/>
            </a:pPr>
            <a:r>
              <a:rPr lang="bs-Cyrl-BA" sz="2800" dirty="0">
                <a:solidFill>
                  <a:schemeClr val="tx1"/>
                </a:solidFill>
                <a:latin typeface="Times New Roman" panose="02020603050405020304" pitchFamily="18" charset="0"/>
                <a:cs typeface="Times New Roman" panose="02020603050405020304" pitchFamily="18" charset="0"/>
              </a:rPr>
              <a:t> </a:t>
            </a:r>
            <a:r>
              <a:rPr lang="bs-Cyrl-BA" sz="2800" dirty="0" smtClean="0">
                <a:solidFill>
                  <a:schemeClr val="tx1"/>
                </a:solidFill>
                <a:latin typeface="Times New Roman" panose="02020603050405020304" pitchFamily="18" charset="0"/>
                <a:cs typeface="Times New Roman" panose="02020603050405020304" pitchFamily="18" charset="0"/>
              </a:rPr>
              <a:t>ученик понавља и вјежба у складу са својим способностима (број понављања и вјежбања варира у квалитету, по тежини и квантитету, по броју)</a:t>
            </a:r>
          </a:p>
          <a:p>
            <a:pPr marL="45720" indent="0" algn="just">
              <a:lnSpc>
                <a:spcPct val="100000"/>
              </a:lnSpc>
              <a:buClrTx/>
              <a:buNone/>
            </a:pPr>
            <a:endParaRPr lang="bs-Cyrl-BA" sz="2800" dirty="0" smtClean="0">
              <a:solidFill>
                <a:schemeClr val="tx1"/>
              </a:solidFill>
              <a:latin typeface="Times New Roman" panose="02020603050405020304" pitchFamily="18" charset="0"/>
              <a:cs typeface="Times New Roman" panose="02020603050405020304" pitchFamily="18" charset="0"/>
            </a:endParaRPr>
          </a:p>
          <a:p>
            <a:pPr marL="0" indent="0" algn="just" fontAlgn="base">
              <a:lnSpc>
                <a:spcPct val="100000"/>
              </a:lnSpc>
              <a:buNone/>
            </a:pPr>
            <a:r>
              <a:rPr lang="bs-Cyrl-BA" sz="2800" b="1" dirty="0" smtClean="0">
                <a:solidFill>
                  <a:schemeClr val="tx1"/>
                </a:solidFill>
                <a:latin typeface="Times New Roman" panose="02020603050405020304" pitchFamily="18" charset="0"/>
                <a:cs typeface="Times New Roman" panose="02020603050405020304" pitchFamily="18" charset="0"/>
              </a:rPr>
              <a:t>2.    </a:t>
            </a:r>
            <a:r>
              <a:rPr lang="bs-Cyrl-BA" sz="2800" dirty="0" smtClean="0">
                <a:solidFill>
                  <a:schemeClr val="tx1"/>
                </a:solidFill>
                <a:latin typeface="Times New Roman" panose="02020603050405020304" pitchFamily="18" charset="0"/>
                <a:cs typeface="Times New Roman" panose="02020603050405020304" pitchFamily="18" charset="0"/>
              </a:rPr>
              <a:t>Индивидуализација </a:t>
            </a:r>
            <a:r>
              <a:rPr lang="bs-Cyrl-BA" sz="2800" b="1" dirty="0" smtClean="0">
                <a:solidFill>
                  <a:schemeClr val="tx1"/>
                </a:solidFill>
                <a:latin typeface="Times New Roman" panose="02020603050405020304" pitchFamily="18" charset="0"/>
                <a:cs typeface="Times New Roman" panose="02020603050405020304" pitchFamily="18" charset="0"/>
              </a:rPr>
              <a:t>времена</a:t>
            </a:r>
            <a:r>
              <a:rPr lang="bs-Cyrl-BA" sz="2800" dirty="0" smtClean="0">
                <a:solidFill>
                  <a:schemeClr val="tx1"/>
                </a:solidFill>
                <a:latin typeface="Times New Roman" panose="02020603050405020304" pitchFamily="18" charset="0"/>
                <a:cs typeface="Times New Roman" panose="02020603050405020304" pitchFamily="18" charset="0"/>
              </a:rPr>
              <a:t> (брзина и темпо рада)   </a:t>
            </a:r>
          </a:p>
        </p:txBody>
      </p:sp>
    </p:spTree>
    <p:extLst>
      <p:ext uri="{BB962C8B-B14F-4D97-AF65-F5344CB8AC3E}">
        <p14:creationId xmlns:p14="http://schemas.microsoft.com/office/powerpoint/2010/main" xmlns="" val="1997670963"/>
      </p:ext>
    </p:extLst>
  </p:cSld>
  <p:clrMapOvr>
    <a:masterClrMapping/>
  </p:clrMapOvr>
  <p:timing>
    <p:tnLst>
      <p:par>
        <p:cTn id="1" dur="indefinite" restart="never" nodeType="tmRoot"/>
      </p:par>
    </p:tnLst>
  </p:timing>
</p:sld>
</file>

<file path=ppt/theme/theme1.xml><?xml version="1.0" encoding="utf-8"?>
<a:theme xmlns:a="http://schemas.openxmlformats.org/drawingml/2006/main" name="Osnovna">
  <a:themeElements>
    <a:clrScheme name="Osnovna">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Osnovna">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snovna">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xmlns="" name="Basis" id="{5665723A-49BA-4B57-8411-A56F8F207965}" vid="{90E45F77-AEFC-46EF-A7C1-5B338C297B02}"/>
    </a:ext>
  </a:extLst>
</a:theme>
</file>

<file path=ppt/theme/theme2.xml><?xml version="1.0" encoding="utf-8"?>
<a:theme xmlns:a="http://schemas.openxmlformats.org/drawingml/2006/main" name="Office t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TM03457444[[fn=Osnova]]</Template>
  <TotalTime>1482</TotalTime>
  <Words>2087</Words>
  <Application>Microsoft Office PowerPoint</Application>
  <PresentationFormat>Custom</PresentationFormat>
  <Paragraphs>155</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Osnovna</vt:lpstr>
      <vt:lpstr>  РЕПУБЛИКА СРПСКА МИНИСТАРСТВО ПРОСВЈЕТЕ И КУЛТУРЕ РЕПУБЛИЧКИ ПЕДАГОШКИ ЗАВОД    ИНДИВИДУАЛИЗАЦИЈА НАСТАВе    </vt:lpstr>
      <vt:lpstr>Индивидуализација и диференцијација</vt:lpstr>
      <vt:lpstr>Индивидуализација и диференцијација</vt:lpstr>
      <vt:lpstr>Индивидуализована настава</vt:lpstr>
      <vt:lpstr>Предности индивидуализоване настава</vt:lpstr>
      <vt:lpstr>Недостаци индивидуализоване настава</vt:lpstr>
      <vt:lpstr>Улога наставника у процесу индивидуализације</vt:lpstr>
      <vt:lpstr>Треба разликовати.....</vt:lpstr>
      <vt:lpstr> Шта може бити предмет индивидуализације.....</vt:lpstr>
      <vt:lpstr> Шта може бити предмет индивидуализације.....</vt:lpstr>
      <vt:lpstr>Етапе индивидуализације наставног процеса...</vt:lpstr>
      <vt:lpstr>Етапе индивидуализације наставног процеса...</vt:lpstr>
      <vt:lpstr>Етапе индивидуализације наставног процеса...</vt:lpstr>
      <vt:lpstr>Етапе индивидуализације наставног процеса...</vt:lpstr>
      <vt:lpstr>Облици индивидуализације наставног процеса....</vt:lpstr>
      <vt:lpstr>Облици индивидуализације наставног процеса....</vt:lpstr>
      <vt:lpstr>Облици индивидуализације наставног процеса....</vt:lpstr>
      <vt:lpstr>Облици индивидуализације наставног процеса....</vt:lpstr>
      <vt:lpstr>Облици индивидуализације наставног процеса....</vt:lpstr>
      <vt:lpstr>Облици индивидуализације наставног процеса....</vt:lpstr>
      <vt:lpstr>Облици индивидуализације наставног процеса....</vt:lpstr>
      <vt:lpstr>Облици индивидуализације наставног процеса....</vt:lpstr>
      <vt:lpstr>Облици индивидуализације наставног процеса....</vt:lpstr>
      <vt:lpstr>Облици индивидуализације наставног процеса....</vt:lpstr>
      <vt:lpstr>За успјех индивидуализоване наставе потребно је имати...</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prezentacija</dc:title>
  <dc:creator>Office</dc:creator>
  <cp:lastModifiedBy>Marinko Savic</cp:lastModifiedBy>
  <cp:revision>152</cp:revision>
  <dcterms:created xsi:type="dcterms:W3CDTF">2016-07-14T11:39:32Z</dcterms:created>
  <dcterms:modified xsi:type="dcterms:W3CDTF">2016-08-15T08:04:23Z</dcterms:modified>
</cp:coreProperties>
</file>