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notesMasterIdLst>
    <p:notesMasterId r:id="rId41"/>
  </p:notesMasterIdLst>
  <p:handoutMasterIdLst>
    <p:handoutMasterId r:id="rId42"/>
  </p:handoutMasterIdLst>
  <p:sldIdLst>
    <p:sldId id="331" r:id="rId2"/>
    <p:sldId id="333" r:id="rId3"/>
    <p:sldId id="335" r:id="rId4"/>
    <p:sldId id="264" r:id="rId5"/>
    <p:sldId id="321" r:id="rId6"/>
    <p:sldId id="323" r:id="rId7"/>
    <p:sldId id="324" r:id="rId8"/>
    <p:sldId id="336" r:id="rId9"/>
    <p:sldId id="325" r:id="rId10"/>
    <p:sldId id="337" r:id="rId11"/>
    <p:sldId id="299" r:id="rId12"/>
    <p:sldId id="326" r:id="rId13"/>
    <p:sldId id="340" r:id="rId14"/>
    <p:sldId id="341" r:id="rId15"/>
    <p:sldId id="345" r:id="rId16"/>
    <p:sldId id="346" r:id="rId17"/>
    <p:sldId id="347" r:id="rId18"/>
    <p:sldId id="348" r:id="rId19"/>
    <p:sldId id="349" r:id="rId20"/>
    <p:sldId id="350" r:id="rId21"/>
    <p:sldId id="352" r:id="rId22"/>
    <p:sldId id="363" r:id="rId23"/>
    <p:sldId id="353" r:id="rId24"/>
    <p:sldId id="355" r:id="rId25"/>
    <p:sldId id="356" r:id="rId26"/>
    <p:sldId id="357" r:id="rId27"/>
    <p:sldId id="359" r:id="rId28"/>
    <p:sldId id="268" r:id="rId29"/>
    <p:sldId id="309" r:id="rId30"/>
    <p:sldId id="308" r:id="rId31"/>
    <p:sldId id="318" r:id="rId32"/>
    <p:sldId id="317" r:id="rId33"/>
    <p:sldId id="319" r:id="rId34"/>
    <p:sldId id="322" r:id="rId35"/>
    <p:sldId id="320" r:id="rId36"/>
    <p:sldId id="257" r:id="rId37"/>
    <p:sldId id="261" r:id="rId38"/>
    <p:sldId id="260" r:id="rId39"/>
    <p:sldId id="361" r:id="rId40"/>
  </p:sldIdLst>
  <p:sldSz cx="9144000" cy="6858000" type="screen4x3"/>
  <p:notesSz cx="9144000" cy="6858000"/>
  <p:defaultText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71" autoAdjust="0"/>
    <p:restoredTop sz="94660"/>
  </p:normalViewPr>
  <p:slideViewPr>
    <p:cSldViewPr>
      <p:cViewPr varScale="1">
        <p:scale>
          <a:sx n="100" d="100"/>
          <a:sy n="100" d="100"/>
        </p:scale>
        <p:origin x="-30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Čuvar mesta za zaglavlje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sr-Latn-CS"/>
          </a:p>
        </p:txBody>
      </p:sp>
      <p:sp>
        <p:nvSpPr>
          <p:cNvPr id="3" name="Čuvar mesta za datum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89C85309-CB0F-4403-8447-0986D227063F}" type="datetimeFigureOut">
              <a:rPr lang="sr-Latn-CS" smtClean="0"/>
              <a:pPr/>
              <a:t>12.9.2016</a:t>
            </a:fld>
            <a:endParaRPr lang="sr-Latn-CS"/>
          </a:p>
        </p:txBody>
      </p:sp>
      <p:sp>
        <p:nvSpPr>
          <p:cNvPr id="4" name="Čuvar mesta za podnožje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sr-Latn-CS"/>
          </a:p>
        </p:txBody>
      </p:sp>
      <p:sp>
        <p:nvSpPr>
          <p:cNvPr id="5" name="Čuvar mesta za broj slajda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2C36626D-CAAA-4FA9-95BE-4FF898BD2E57}" type="slidenum">
              <a:rPr lang="sr-Latn-CS" smtClean="0"/>
              <a:pPr/>
              <a:t>‹#›</a:t>
            </a:fld>
            <a:endParaRPr lang="sr-Latn-CS"/>
          </a:p>
        </p:txBody>
      </p:sp>
    </p:spTree>
    <p:extLst>
      <p:ext uri="{BB962C8B-B14F-4D97-AF65-F5344CB8AC3E}">
        <p14:creationId xmlns:p14="http://schemas.microsoft.com/office/powerpoint/2010/main" xmlns="" val="13843977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Чувар места за заглавље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Чувар места за датум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7B83F381-63BF-445B-A76D-514E66EDF1AF}" type="datetimeFigureOut">
              <a:rPr lang="en-US" smtClean="0"/>
              <a:pPr/>
              <a:t>9/12/2016</a:t>
            </a:fld>
            <a:endParaRPr lang="en-US"/>
          </a:p>
        </p:txBody>
      </p:sp>
      <p:sp>
        <p:nvSpPr>
          <p:cNvPr id="4" name="Чувар места за слику на слајду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Чувар места за напомене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sr-Cyrl-CS" smtClean="0"/>
              <a:t>Кликните и уредите стилове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en-US"/>
          </a:p>
        </p:txBody>
      </p:sp>
      <p:sp>
        <p:nvSpPr>
          <p:cNvPr id="6" name="Чувар места за подножје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a:p>
        </p:txBody>
      </p:sp>
      <p:sp>
        <p:nvSpPr>
          <p:cNvPr id="7" name="Чувар места за број слајда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EBE5FAC3-9662-42C7-9D66-D5A64C8A5C7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Чувар места за слику на слајду 1"/>
          <p:cNvSpPr>
            <a:spLocks noGrp="1" noRot="1" noChangeAspect="1" noTextEdit="1"/>
          </p:cNvSpPr>
          <p:nvPr>
            <p:ph type="sldImg"/>
          </p:nvPr>
        </p:nvSpPr>
        <p:spPr bwMode="auto">
          <a:noFill/>
          <a:ln>
            <a:solidFill>
              <a:srgbClr val="000000"/>
            </a:solidFill>
            <a:miter lim="800000"/>
            <a:headEnd/>
            <a:tailEnd/>
          </a:ln>
        </p:spPr>
      </p:sp>
      <p:sp>
        <p:nvSpPr>
          <p:cNvPr id="31747" name="Чувар места за напомене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Чувар места за број слајда 3"/>
          <p:cNvSpPr>
            <a:spLocks noGrp="1"/>
          </p:cNvSpPr>
          <p:nvPr>
            <p:ph type="sldNum" sz="quarter" idx="5"/>
          </p:nvPr>
        </p:nvSpPr>
        <p:spPr/>
        <p:txBody>
          <a:bodyPr/>
          <a:lstStyle/>
          <a:p>
            <a:pPr>
              <a:defRPr/>
            </a:pPr>
            <a:fld id="{24365533-2166-4D1D-A5BC-D4D9CB37054B}" type="slidenum">
              <a:rPr lang="en-US" smtClean="0"/>
              <a:pPr>
                <a:defRPr/>
              </a:pPr>
              <a:t>39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D188EB2-E246-4E76-94FD-DE62657D295D}" type="datetimeFigureOut">
              <a:rPr lang="bs-Latn-BA" smtClean="0"/>
              <a:pPr/>
              <a:t>12.9.2016</a:t>
            </a:fld>
            <a:endParaRPr lang="bs-Latn-BA"/>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bs-Latn-BA"/>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8566ADA-A6B6-4F52-B86A-A22B2D7D92DE}" type="slidenum">
              <a:rPr lang="bs-Latn-BA" smtClean="0"/>
              <a:pPr/>
              <a:t>‹#›</a:t>
            </a:fld>
            <a:endParaRPr lang="bs-Latn-B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188EB2-E246-4E76-94FD-DE62657D295D}" type="datetimeFigureOut">
              <a:rPr lang="bs-Latn-BA" smtClean="0"/>
              <a:pPr/>
              <a:t>12.9.2016</a:t>
            </a:fld>
            <a:endParaRPr lang="bs-Latn-BA"/>
          </a:p>
        </p:txBody>
      </p:sp>
      <p:sp>
        <p:nvSpPr>
          <p:cNvPr id="5" name="Footer Placeholder 4"/>
          <p:cNvSpPr>
            <a:spLocks noGrp="1"/>
          </p:cNvSpPr>
          <p:nvPr>
            <p:ph type="ftr" sz="quarter" idx="11"/>
          </p:nvPr>
        </p:nvSpPr>
        <p:spPr/>
        <p:txBody>
          <a:bodyPr/>
          <a:lstStyle>
            <a:extLst/>
          </a:lstStyle>
          <a:p>
            <a:endParaRPr lang="bs-Latn-BA"/>
          </a:p>
        </p:txBody>
      </p:sp>
      <p:sp>
        <p:nvSpPr>
          <p:cNvPr id="6" name="Slide Number Placeholder 5"/>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188EB2-E246-4E76-94FD-DE62657D295D}" type="datetimeFigureOut">
              <a:rPr lang="bs-Latn-BA" smtClean="0"/>
              <a:pPr/>
              <a:t>12.9.2016</a:t>
            </a:fld>
            <a:endParaRPr lang="bs-Latn-BA"/>
          </a:p>
        </p:txBody>
      </p:sp>
      <p:sp>
        <p:nvSpPr>
          <p:cNvPr id="5" name="Footer Placeholder 4"/>
          <p:cNvSpPr>
            <a:spLocks noGrp="1"/>
          </p:cNvSpPr>
          <p:nvPr>
            <p:ph type="ftr" sz="quarter" idx="11"/>
          </p:nvPr>
        </p:nvSpPr>
        <p:spPr/>
        <p:txBody>
          <a:bodyPr/>
          <a:lstStyle>
            <a:extLst/>
          </a:lstStyle>
          <a:p>
            <a:endParaRPr lang="bs-Latn-BA"/>
          </a:p>
        </p:txBody>
      </p:sp>
      <p:sp>
        <p:nvSpPr>
          <p:cNvPr id="6" name="Slide Number Placeholder 5"/>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188EB2-E246-4E76-94FD-DE62657D295D}" type="datetimeFigureOut">
              <a:rPr lang="bs-Latn-BA" smtClean="0"/>
              <a:pPr/>
              <a:t>12.9.2016</a:t>
            </a:fld>
            <a:endParaRPr lang="bs-Latn-BA"/>
          </a:p>
        </p:txBody>
      </p:sp>
      <p:sp>
        <p:nvSpPr>
          <p:cNvPr id="5" name="Footer Placeholder 4"/>
          <p:cNvSpPr>
            <a:spLocks noGrp="1"/>
          </p:cNvSpPr>
          <p:nvPr>
            <p:ph type="ftr" sz="quarter" idx="11"/>
          </p:nvPr>
        </p:nvSpPr>
        <p:spPr/>
        <p:txBody>
          <a:bodyPr/>
          <a:lstStyle>
            <a:extLst/>
          </a:lstStyle>
          <a:p>
            <a:endParaRPr lang="bs-Latn-BA"/>
          </a:p>
        </p:txBody>
      </p:sp>
      <p:sp>
        <p:nvSpPr>
          <p:cNvPr id="6" name="Slide Number Placeholder 5"/>
          <p:cNvSpPr>
            <a:spLocks noGrp="1"/>
          </p:cNvSpPr>
          <p:nvPr>
            <p:ph type="sldNum" sz="quarter" idx="12"/>
          </p:nvPr>
        </p:nvSpPr>
        <p:spPr/>
        <p:txBody>
          <a:bodyPr/>
          <a:lstStyle>
            <a:extLst/>
          </a:lstStyle>
          <a:p>
            <a:fld id="{08566ADA-A6B6-4F52-B86A-A22B2D7D92DE}" type="slidenum">
              <a:rPr lang="bs-Latn-BA" smtClean="0"/>
              <a:pPr/>
              <a:t>‹#›</a:t>
            </a:fld>
            <a:endParaRPr lang="bs-Latn-BA"/>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D188EB2-E246-4E76-94FD-DE62657D295D}" type="datetimeFigureOut">
              <a:rPr lang="bs-Latn-BA" smtClean="0"/>
              <a:pPr/>
              <a:t>12.9.2016</a:t>
            </a:fld>
            <a:endParaRPr lang="bs-Latn-BA"/>
          </a:p>
        </p:txBody>
      </p:sp>
      <p:sp>
        <p:nvSpPr>
          <p:cNvPr id="5" name="Footer Placeholder 4"/>
          <p:cNvSpPr>
            <a:spLocks noGrp="1"/>
          </p:cNvSpPr>
          <p:nvPr>
            <p:ph type="ftr" sz="quarter" idx="11"/>
          </p:nvPr>
        </p:nvSpPr>
        <p:spPr/>
        <p:txBody>
          <a:bodyPr/>
          <a:lstStyle>
            <a:extLst/>
          </a:lstStyle>
          <a:p>
            <a:endParaRPr lang="bs-Latn-BA"/>
          </a:p>
        </p:txBody>
      </p:sp>
      <p:sp>
        <p:nvSpPr>
          <p:cNvPr id="6" name="Slide Number Placeholder 5"/>
          <p:cNvSpPr>
            <a:spLocks noGrp="1"/>
          </p:cNvSpPr>
          <p:nvPr>
            <p:ph type="sldNum" sz="quarter" idx="12"/>
          </p:nvPr>
        </p:nvSpPr>
        <p:spPr/>
        <p:txBody>
          <a:bodyPr/>
          <a:lstStyle>
            <a:extLst/>
          </a:lstStyle>
          <a:p>
            <a:fld id="{08566ADA-A6B6-4F52-B86A-A22B2D7D92DE}" type="slidenum">
              <a:rPr lang="bs-Latn-BA" smtClean="0"/>
              <a:pPr/>
              <a:t>‹#›</a:t>
            </a:fld>
            <a:endParaRPr lang="bs-Latn-BA"/>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D188EB2-E246-4E76-94FD-DE62657D295D}" type="datetimeFigureOut">
              <a:rPr lang="bs-Latn-BA" smtClean="0"/>
              <a:pPr/>
              <a:t>12.9.2016</a:t>
            </a:fld>
            <a:endParaRPr lang="bs-Latn-BA"/>
          </a:p>
        </p:txBody>
      </p:sp>
      <p:sp>
        <p:nvSpPr>
          <p:cNvPr id="6" name="Footer Placeholder 5"/>
          <p:cNvSpPr>
            <a:spLocks noGrp="1"/>
          </p:cNvSpPr>
          <p:nvPr>
            <p:ph type="ftr" sz="quarter" idx="11"/>
          </p:nvPr>
        </p:nvSpPr>
        <p:spPr/>
        <p:txBody>
          <a:bodyPr/>
          <a:lstStyle>
            <a:extLst/>
          </a:lstStyle>
          <a:p>
            <a:endParaRPr lang="bs-Latn-BA"/>
          </a:p>
        </p:txBody>
      </p:sp>
      <p:sp>
        <p:nvSpPr>
          <p:cNvPr id="7" name="Slide Number Placeholder 6"/>
          <p:cNvSpPr>
            <a:spLocks noGrp="1"/>
          </p:cNvSpPr>
          <p:nvPr>
            <p:ph type="sldNum" sz="quarter" idx="12"/>
          </p:nvPr>
        </p:nvSpPr>
        <p:spPr/>
        <p:txBody>
          <a:bodyPr/>
          <a:lstStyle>
            <a:extLst/>
          </a:lstStyle>
          <a:p>
            <a:fld id="{08566ADA-A6B6-4F52-B86A-A22B2D7D92DE}" type="slidenum">
              <a:rPr lang="bs-Latn-BA" smtClean="0"/>
              <a:pPr/>
              <a:t>‹#›</a:t>
            </a:fld>
            <a:endParaRPr lang="bs-Latn-BA"/>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D188EB2-E246-4E76-94FD-DE62657D295D}" type="datetimeFigureOut">
              <a:rPr lang="bs-Latn-BA" smtClean="0"/>
              <a:pPr/>
              <a:t>12.9.2016</a:t>
            </a:fld>
            <a:endParaRPr lang="bs-Latn-BA"/>
          </a:p>
        </p:txBody>
      </p:sp>
      <p:sp>
        <p:nvSpPr>
          <p:cNvPr id="8" name="Footer Placeholder 7"/>
          <p:cNvSpPr>
            <a:spLocks noGrp="1"/>
          </p:cNvSpPr>
          <p:nvPr>
            <p:ph type="ftr" sz="quarter" idx="11"/>
          </p:nvPr>
        </p:nvSpPr>
        <p:spPr/>
        <p:txBody>
          <a:bodyPr/>
          <a:lstStyle>
            <a:extLst/>
          </a:lstStyle>
          <a:p>
            <a:endParaRPr lang="bs-Latn-BA"/>
          </a:p>
        </p:txBody>
      </p:sp>
      <p:sp>
        <p:nvSpPr>
          <p:cNvPr id="9" name="Slide Number Placeholder 8"/>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D188EB2-E246-4E76-94FD-DE62657D295D}" type="datetimeFigureOut">
              <a:rPr lang="bs-Latn-BA" smtClean="0"/>
              <a:pPr/>
              <a:t>12.9.2016</a:t>
            </a:fld>
            <a:endParaRPr lang="bs-Latn-BA"/>
          </a:p>
        </p:txBody>
      </p:sp>
      <p:sp>
        <p:nvSpPr>
          <p:cNvPr id="4" name="Footer Placeholder 3"/>
          <p:cNvSpPr>
            <a:spLocks noGrp="1"/>
          </p:cNvSpPr>
          <p:nvPr>
            <p:ph type="ftr" sz="quarter" idx="11"/>
          </p:nvPr>
        </p:nvSpPr>
        <p:spPr/>
        <p:txBody>
          <a:bodyPr/>
          <a:lstStyle>
            <a:extLst/>
          </a:lstStyle>
          <a:p>
            <a:endParaRPr lang="bs-Latn-BA"/>
          </a:p>
        </p:txBody>
      </p:sp>
      <p:sp>
        <p:nvSpPr>
          <p:cNvPr id="5" name="Slide Number Placeholder 4"/>
          <p:cNvSpPr>
            <a:spLocks noGrp="1"/>
          </p:cNvSpPr>
          <p:nvPr>
            <p:ph type="sldNum" sz="quarter" idx="12"/>
          </p:nvPr>
        </p:nvSpPr>
        <p:spPr/>
        <p:txBody>
          <a:bodyPr/>
          <a:lstStyle>
            <a:extLst/>
          </a:lstStyle>
          <a:p>
            <a:fld id="{08566ADA-A6B6-4F52-B86A-A22B2D7D92DE}" type="slidenum">
              <a:rPr lang="bs-Latn-BA" smtClean="0"/>
              <a:pPr/>
              <a:t>‹#›</a:t>
            </a:fld>
            <a:endParaRPr lang="bs-Latn-BA"/>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D188EB2-E246-4E76-94FD-DE62657D295D}" type="datetimeFigureOut">
              <a:rPr lang="bs-Latn-BA" smtClean="0"/>
              <a:pPr/>
              <a:t>12.9.2016</a:t>
            </a:fld>
            <a:endParaRPr lang="bs-Latn-BA"/>
          </a:p>
        </p:txBody>
      </p:sp>
      <p:sp>
        <p:nvSpPr>
          <p:cNvPr id="3" name="Footer Placeholder 2"/>
          <p:cNvSpPr>
            <a:spLocks noGrp="1"/>
          </p:cNvSpPr>
          <p:nvPr>
            <p:ph type="ftr" sz="quarter" idx="11"/>
          </p:nvPr>
        </p:nvSpPr>
        <p:spPr/>
        <p:txBody>
          <a:bodyPr/>
          <a:lstStyle>
            <a:extLst/>
          </a:lstStyle>
          <a:p>
            <a:endParaRPr lang="bs-Latn-BA"/>
          </a:p>
        </p:txBody>
      </p:sp>
      <p:sp>
        <p:nvSpPr>
          <p:cNvPr id="4" name="Slide Number Placeholder 3"/>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D188EB2-E246-4E76-94FD-DE62657D295D}" type="datetimeFigureOut">
              <a:rPr lang="bs-Latn-BA" smtClean="0"/>
              <a:pPr/>
              <a:t>12.9.2016</a:t>
            </a:fld>
            <a:endParaRPr lang="bs-Latn-BA"/>
          </a:p>
        </p:txBody>
      </p:sp>
      <p:sp>
        <p:nvSpPr>
          <p:cNvPr id="6" name="Footer Placeholder 5"/>
          <p:cNvSpPr>
            <a:spLocks noGrp="1"/>
          </p:cNvSpPr>
          <p:nvPr>
            <p:ph type="ftr" sz="quarter" idx="11"/>
          </p:nvPr>
        </p:nvSpPr>
        <p:spPr/>
        <p:txBody>
          <a:bodyPr/>
          <a:lstStyle>
            <a:extLst/>
          </a:lstStyle>
          <a:p>
            <a:endParaRPr lang="bs-Latn-BA"/>
          </a:p>
        </p:txBody>
      </p:sp>
      <p:sp>
        <p:nvSpPr>
          <p:cNvPr id="7" name="Slide Number Placeholder 6"/>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D188EB2-E246-4E76-94FD-DE62657D295D}" type="datetimeFigureOut">
              <a:rPr lang="bs-Latn-BA" smtClean="0"/>
              <a:pPr/>
              <a:t>12.9.2016</a:t>
            </a:fld>
            <a:endParaRPr lang="bs-Latn-BA"/>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bs-Latn-BA"/>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08566ADA-A6B6-4F52-B86A-A22B2D7D92DE}" type="slidenum">
              <a:rPr lang="bs-Latn-BA" smtClean="0"/>
              <a:pPr/>
              <a:t>‹#›</a:t>
            </a:fld>
            <a:endParaRPr lang="bs-Latn-BA"/>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D188EB2-E246-4E76-94FD-DE62657D295D}" type="datetimeFigureOut">
              <a:rPr lang="bs-Latn-BA" smtClean="0"/>
              <a:pPr/>
              <a:t>12.9.2016</a:t>
            </a:fld>
            <a:endParaRPr lang="bs-Latn-BA"/>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bs-Latn-BA"/>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8566ADA-A6B6-4F52-B86A-A22B2D7D92DE}" type="slidenum">
              <a:rPr lang="bs-Latn-BA" smtClean="0"/>
              <a:pPr/>
              <a:t>‹#›</a:t>
            </a:fld>
            <a:endParaRPr lang="bs-Latn-BA"/>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flipV="1">
            <a:off x="722313" y="3649663"/>
            <a:ext cx="7772400" cy="44450"/>
          </a:xfrm>
        </p:spPr>
        <p:txBody>
          <a:bodyPr>
            <a:normAutofit fontScale="90000"/>
          </a:bodyPr>
          <a:lstStyle/>
          <a:p>
            <a:pPr eaLnBrk="1" fontAlgn="auto" hangingPunct="1">
              <a:spcAft>
                <a:spcPts val="0"/>
              </a:spcAft>
              <a:defRPr/>
            </a:pPr>
            <a:endParaRPr lang="en-US" dirty="0"/>
          </a:p>
        </p:txBody>
      </p:sp>
      <p:sp>
        <p:nvSpPr>
          <p:cNvPr id="11267" name="Subtitle 2"/>
          <p:cNvSpPr>
            <a:spLocks noGrp="1"/>
          </p:cNvSpPr>
          <p:nvPr>
            <p:ph type="subTitle" idx="1"/>
          </p:nvPr>
        </p:nvSpPr>
        <p:spPr/>
        <p:txBody>
          <a:bodyPr/>
          <a:lstStyle/>
          <a:p>
            <a:pPr marR="0" eaLnBrk="1" hangingPunct="1">
              <a:buFont typeface="Wingdings 2" pitchFamily="18" charset="2"/>
              <a:buNone/>
            </a:pPr>
            <a:endParaRPr lang="en-US" smtClean="0"/>
          </a:p>
        </p:txBody>
      </p:sp>
      <p:pic>
        <p:nvPicPr>
          <p:cNvPr id="1027" name="Picture 3" descr="C:\Documents and Settings\Computer\Desktop\slike za prezentaciju inkluzija\images (1).jpg"/>
          <p:cNvPicPr>
            <a:picLocks noChangeAspect="1" noChangeArrowheads="1"/>
          </p:cNvPicPr>
          <p:nvPr/>
        </p:nvPicPr>
        <p:blipFill>
          <a:blip r:embed="rId2" cstate="print"/>
          <a:srcRect/>
          <a:stretch>
            <a:fillRect/>
          </a:stretch>
        </p:blipFill>
        <p:spPr bwMode="auto">
          <a:xfrm>
            <a:off x="0" y="0"/>
            <a:ext cx="9144000" cy="685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9" name="Rectangle 8"/>
          <p:cNvSpPr/>
          <p:nvPr/>
        </p:nvSpPr>
        <p:spPr>
          <a:xfrm rot="20613702">
            <a:off x="873703" y="3808692"/>
            <a:ext cx="6786774" cy="2308324"/>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Bef>
                <a:spcPts val="0"/>
              </a:spcBef>
              <a:spcAft>
                <a:spcPts val="0"/>
              </a:spcAft>
              <a:defRPr/>
            </a:pPr>
            <a:endParaRPr lang="sr-Cyrl-BA"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endParaRPr>
          </a:p>
          <a:p>
            <a:pPr fontAlgn="auto">
              <a:spcBef>
                <a:spcPts val="0"/>
              </a:spcBef>
              <a:spcAft>
                <a:spcPts val="0"/>
              </a:spcAft>
              <a:defRPr/>
            </a:pPr>
            <a:endParaRPr lang="sr-Cyrl-BA" sz="2400" b="1" dirty="0">
              <a:ln w="11430"/>
              <a:effectLst>
                <a:outerShdw blurRad="50800" dist="39000" dir="5460000" algn="tl">
                  <a:srgbClr val="000000">
                    <a:alpha val="38000"/>
                  </a:srgbClr>
                </a:outerShdw>
              </a:effectLst>
              <a:latin typeface="+mn-lt"/>
              <a:cs typeface="+mn-cs"/>
            </a:endParaRPr>
          </a:p>
          <a:p>
            <a:pPr fontAlgn="auto">
              <a:spcBef>
                <a:spcPts val="0"/>
              </a:spcBef>
              <a:spcAft>
                <a:spcPts val="0"/>
              </a:spcAft>
              <a:defRPr/>
            </a:pPr>
            <a:r>
              <a:rPr lang="sr-Cyrl-BA" sz="2400" b="1" smtClean="0">
                <a:ln w="11430"/>
                <a:effectLst>
                  <a:outerShdw blurRad="50800" dist="39000" dir="5460000" algn="tl">
                    <a:srgbClr val="000000">
                      <a:alpha val="38000"/>
                    </a:srgbClr>
                  </a:outerShdw>
                </a:effectLst>
                <a:latin typeface="+mn-lt"/>
                <a:cs typeface="+mn-cs"/>
              </a:rPr>
              <a:t>Др Маринко Савић</a:t>
            </a:r>
            <a:endParaRPr lang="sr-Cyrl-BA" sz="2400" b="1" dirty="0">
              <a:ln w="11430"/>
              <a:effectLst>
                <a:outerShdw blurRad="50800" dist="39000" dir="5460000" algn="tl">
                  <a:srgbClr val="000000">
                    <a:alpha val="38000"/>
                  </a:srgbClr>
                </a:outerShdw>
              </a:effectLst>
              <a:latin typeface="+mn-lt"/>
              <a:cs typeface="+mn-cs"/>
            </a:endParaRPr>
          </a:p>
          <a:p>
            <a:pPr fontAlgn="auto">
              <a:spcBef>
                <a:spcPts val="0"/>
              </a:spcBef>
              <a:spcAft>
                <a:spcPts val="0"/>
              </a:spcAft>
              <a:defRPr/>
            </a:pPr>
            <a:r>
              <a:rPr lang="sr-Cyrl-BA" b="1" dirty="0">
                <a:ln w="11430"/>
                <a:effectLst>
                  <a:outerShdw blurRad="50800" dist="39000" dir="5460000" algn="tl">
                    <a:srgbClr val="000000">
                      <a:alpha val="38000"/>
                    </a:srgbClr>
                  </a:outerShdw>
                </a:effectLst>
                <a:latin typeface="+mn-lt"/>
                <a:cs typeface="+mn-cs"/>
              </a:rPr>
              <a:t>ИНСПЕКТОР-ПРОСВЈЕТНИ САВЈЕТНИК</a:t>
            </a:r>
          </a:p>
          <a:p>
            <a:pPr algn="ctr" fontAlgn="auto">
              <a:spcBef>
                <a:spcPts val="0"/>
              </a:spcBef>
              <a:spcAft>
                <a:spcPts val="0"/>
              </a:spcAft>
              <a:defRPr/>
            </a:pPr>
            <a:r>
              <a:rPr lang="sr-Cyrl-BA" b="1" dirty="0">
                <a:ln w="11430"/>
                <a:effectLst>
                  <a:outerShdw blurRad="50800" dist="39000" dir="5460000" algn="tl">
                    <a:srgbClr val="000000">
                      <a:alpha val="38000"/>
                    </a:srgbClr>
                  </a:outerShdw>
                </a:effectLst>
                <a:latin typeface="+mn-lt"/>
                <a:cs typeface="+mn-cs"/>
              </a:rPr>
              <a:t>АВГУСТ 201</a:t>
            </a:r>
            <a:r>
              <a:rPr lang="en-US" b="1" dirty="0">
                <a:ln w="11430"/>
                <a:effectLst>
                  <a:outerShdw blurRad="50800" dist="39000" dir="5460000" algn="tl">
                    <a:srgbClr val="000000">
                      <a:alpha val="38000"/>
                    </a:srgbClr>
                  </a:outerShdw>
                </a:effectLst>
                <a:latin typeface="+mn-lt"/>
                <a:cs typeface="+mn-cs"/>
              </a:rPr>
              <a:t>6</a:t>
            </a:r>
            <a:r>
              <a:rPr lang="sr-Cyrl-BA" b="1" dirty="0">
                <a:ln w="11430"/>
                <a:effectLst>
                  <a:outerShdw blurRad="50800" dist="39000" dir="5460000" algn="tl">
                    <a:srgbClr val="000000">
                      <a:alpha val="38000"/>
                    </a:srgbClr>
                  </a:outerShdw>
                </a:effectLst>
                <a:latin typeface="+mn-lt"/>
                <a:cs typeface="+mn-cs"/>
              </a:rPr>
              <a:t>. ГОДИНЕ</a:t>
            </a:r>
            <a:endParaRPr lang="sr-Latn-CS" b="1" dirty="0">
              <a:ln w="11430"/>
              <a:effectLst>
                <a:outerShdw blurRad="50800" dist="39000" dir="5460000" algn="tl">
                  <a:srgbClr val="000000">
                    <a:alpha val="38000"/>
                  </a:srgbClr>
                </a:outerShdw>
              </a:effectLst>
              <a:latin typeface="+mn-lt"/>
              <a:cs typeface="+mn-cs"/>
            </a:endParaRPr>
          </a:p>
          <a:p>
            <a:pPr fontAlgn="auto">
              <a:spcBef>
                <a:spcPts val="0"/>
              </a:spcBef>
              <a:spcAft>
                <a:spcPts val="0"/>
              </a:spcAft>
              <a:defRPr/>
            </a:pPr>
            <a:endParaRPr lang="sr-Latn-CS" b="1" dirty="0">
              <a:ln w="11430"/>
              <a:effectLst>
                <a:outerShdw blurRad="50800" dist="39000" dir="5460000" algn="tl">
                  <a:srgbClr val="000000">
                    <a:alpha val="38000"/>
                  </a:srgbClr>
                </a:outerShdw>
              </a:effectLst>
              <a:latin typeface="+mn-lt"/>
              <a:cs typeface="+mn-cs"/>
            </a:endParaRPr>
          </a:p>
          <a:p>
            <a:pPr fontAlgn="auto">
              <a:spcBef>
                <a:spcPts val="0"/>
              </a:spcBef>
              <a:spcAft>
                <a:spcPts val="0"/>
              </a:spcAft>
              <a:defRPr/>
            </a:pPr>
            <a:r>
              <a:rPr lang="sr-Latn-CS" b="1" dirty="0">
                <a:ln w="11430"/>
                <a:effectLst>
                  <a:outerShdw blurRad="50800" dist="39000" dir="5460000" algn="tl">
                    <a:srgbClr val="000000">
                      <a:alpha val="38000"/>
                    </a:srgbClr>
                  </a:outerShdw>
                </a:effectLst>
                <a:latin typeface="+mn-lt"/>
                <a:cs typeface="+mn-cs"/>
              </a:rPr>
              <a:t>            </a:t>
            </a:r>
            <a:r>
              <a:rPr lang="en-US" b="1" dirty="0" err="1" smtClean="0">
                <a:ln w="11430"/>
                <a:effectLst>
                  <a:outerShdw blurRad="50800" dist="39000" dir="5460000" algn="tl">
                    <a:srgbClr val="000000">
                      <a:alpha val="38000"/>
                    </a:srgbClr>
                  </a:outerShdw>
                </a:effectLst>
              </a:rPr>
              <a:t>m.savic</a:t>
            </a:r>
            <a:r>
              <a:rPr lang="sr-Latn-CS" b="1" dirty="0" smtClean="0">
                <a:ln w="11430"/>
                <a:effectLst>
                  <a:outerShdw blurRad="50800" dist="39000" dir="5460000" algn="tl">
                    <a:srgbClr val="000000">
                      <a:alpha val="38000"/>
                    </a:srgbClr>
                  </a:outerShdw>
                </a:effectLst>
                <a:latin typeface="+mn-lt"/>
                <a:cs typeface="+mn-cs"/>
              </a:rPr>
              <a:t>@rpz-rs.org</a:t>
            </a:r>
            <a:endParaRPr lang="sr-Latn-CS" b="1" dirty="0">
              <a:ln w="11430"/>
              <a:effectLst>
                <a:outerShdw blurRad="50800" dist="39000" dir="5460000" algn="tl">
                  <a:srgbClr val="000000">
                    <a:alpha val="38000"/>
                  </a:srgbClr>
                </a:outerShdw>
              </a:effectLst>
              <a:latin typeface="+mn-lt"/>
              <a:cs typeface="+mn-cs"/>
            </a:endParaRPr>
          </a:p>
        </p:txBody>
      </p:sp>
      <p:sp>
        <p:nvSpPr>
          <p:cNvPr id="6151" name="TextBox 6"/>
          <p:cNvSpPr txBox="1">
            <a:spLocks noChangeArrowheads="1"/>
          </p:cNvSpPr>
          <p:nvPr/>
        </p:nvSpPr>
        <p:spPr bwMode="auto">
          <a:xfrm rot="20908022">
            <a:off x="2227263" y="1068388"/>
            <a:ext cx="2484437" cy="1200150"/>
          </a:xfrm>
          <a:prstGeom prst="rect">
            <a:avLst/>
          </a:prstGeom>
          <a:noFill/>
          <a:ln w="9525">
            <a:noFill/>
            <a:miter lim="800000"/>
            <a:headEnd/>
            <a:tailEnd/>
          </a:ln>
        </p:spPr>
        <p:txBody>
          <a:bodyPr>
            <a:spAutoFit/>
          </a:bodyPr>
          <a:lstStyle/>
          <a:p>
            <a:pPr>
              <a:defRPr/>
            </a:pPr>
            <a:r>
              <a:rPr lang="sr-Cyrl-CS" sz="2400" b="1" i="1" dirty="0">
                <a:effectLst>
                  <a:outerShdw blurRad="38100" dist="38100" dir="2700000" algn="tl">
                    <a:srgbClr val="000000"/>
                  </a:outerShdw>
                </a:effectLst>
                <a:cs typeface="+mn-cs"/>
              </a:rPr>
              <a:t>РЕПУБЛИЧКИ ПЕДАГОШКИ </a:t>
            </a:r>
          </a:p>
          <a:p>
            <a:pPr algn="ctr">
              <a:defRPr/>
            </a:pPr>
            <a:r>
              <a:rPr lang="sr-Cyrl-CS" sz="2400" b="1" i="1" dirty="0">
                <a:effectLst>
                  <a:outerShdw blurRad="38100" dist="38100" dir="2700000" algn="tl">
                    <a:srgbClr val="000000"/>
                  </a:outerShdw>
                </a:effectLst>
                <a:cs typeface="+mn-cs"/>
              </a:rPr>
              <a:t>ЗАВОД</a:t>
            </a:r>
            <a:endParaRPr lang="en-US" sz="2400" b="1" i="1" dirty="0">
              <a:effectLst>
                <a:outerShdw blurRad="38100" dist="38100" dir="2700000" algn="tl">
                  <a:srgbClr val="000000"/>
                </a:outerShdw>
              </a:effectLst>
              <a:cs typeface="+mn-cs"/>
            </a:endParaRPr>
          </a:p>
        </p:txBody>
      </p:sp>
      <p:sp>
        <p:nvSpPr>
          <p:cNvPr id="11271" name="Rectangle 9"/>
          <p:cNvSpPr>
            <a:spLocks noChangeArrowheads="1"/>
          </p:cNvSpPr>
          <p:nvPr/>
        </p:nvSpPr>
        <p:spPr bwMode="auto">
          <a:xfrm rot="-824155">
            <a:off x="4638675" y="2740343"/>
            <a:ext cx="2133600" cy="1477328"/>
          </a:xfrm>
          <a:prstGeom prst="rect">
            <a:avLst/>
          </a:prstGeom>
          <a:noFill/>
          <a:ln w="9525">
            <a:noFill/>
            <a:miter lim="800000"/>
            <a:headEnd/>
            <a:tailEnd/>
          </a:ln>
        </p:spPr>
        <p:txBody>
          <a:bodyPr>
            <a:spAutoFit/>
          </a:bodyPr>
          <a:lstStyle/>
          <a:p>
            <a:pPr algn="ctr"/>
            <a:r>
              <a:rPr lang="sr-Cyrl-CS" b="1" i="1" dirty="0">
                <a:latin typeface="Verdana" pitchFamily="34" charset="0"/>
              </a:rPr>
              <a:t>САВЈЕТОВАЊЕ ЗА </a:t>
            </a:r>
            <a:r>
              <a:rPr lang="sr-Cyrl-CS" b="1" i="1" dirty="0" smtClean="0">
                <a:latin typeface="Verdana" pitchFamily="34" charset="0"/>
              </a:rPr>
              <a:t>НАСТАВНИКЕ ПРВОГ РАЗРЕДА</a:t>
            </a:r>
            <a:endParaRPr lang="en-US" b="1" i="1" dirty="0">
              <a:latin typeface="Verdana" pitchFamily="34" charset="0"/>
            </a:endParaRPr>
          </a:p>
        </p:txBody>
      </p:sp>
      <p:sp>
        <p:nvSpPr>
          <p:cNvPr id="11272" name="Text Box 15"/>
          <p:cNvSpPr txBox="1">
            <a:spLocks noChangeArrowheads="1"/>
          </p:cNvSpPr>
          <p:nvPr/>
        </p:nvSpPr>
        <p:spPr bwMode="auto">
          <a:xfrm>
            <a:off x="2346325" y="5751513"/>
            <a:ext cx="184150" cy="366712"/>
          </a:xfrm>
          <a:prstGeom prst="rect">
            <a:avLst/>
          </a:prstGeom>
          <a:noFill/>
          <a:ln w="9525">
            <a:noFill/>
            <a:miter lim="800000"/>
            <a:headEnd/>
            <a:tailEnd/>
          </a:ln>
        </p:spPr>
        <p:txBody>
          <a:bodyPr wrap="none">
            <a:spAutoFit/>
          </a:bodyPr>
          <a:lstStyle/>
          <a:p>
            <a:endParaRPr lang="en-US"/>
          </a:p>
        </p:txBody>
      </p:sp>
      <p:sp>
        <p:nvSpPr>
          <p:cNvPr id="13" name="TextBox 12"/>
          <p:cNvSpPr txBox="1"/>
          <p:nvPr/>
        </p:nvSpPr>
        <p:spPr>
          <a:xfrm rot="20653258">
            <a:off x="3567185" y="6210270"/>
            <a:ext cx="2414444" cy="400110"/>
          </a:xfrm>
          <a:prstGeom prst="rect">
            <a:avLst/>
          </a:prstGeom>
          <a:noFill/>
        </p:spPr>
        <p:txBody>
          <a:bodyPr wrap="none">
            <a:spAutoFit/>
          </a:bodyPr>
          <a:lstStyle/>
          <a:p>
            <a:pPr>
              <a:defRPr/>
            </a:pPr>
            <a:r>
              <a:rPr lang="en-US" b="1" dirty="0">
                <a:effectLst>
                  <a:outerShdw blurRad="38100" dist="38100" dir="2700000" algn="tl">
                    <a:srgbClr val="000000">
                      <a:alpha val="43137"/>
                    </a:srgbClr>
                  </a:outerShdw>
                </a:effectLst>
                <a:cs typeface="+mn-cs"/>
              </a:rPr>
              <a:t>T</a:t>
            </a:r>
            <a:r>
              <a:rPr lang="sr-Latn-RS" b="1" dirty="0">
                <a:effectLst>
                  <a:outerShdw blurRad="38100" dist="38100" dir="2700000" algn="tl">
                    <a:srgbClr val="000000">
                      <a:alpha val="43137"/>
                    </a:srgbClr>
                  </a:outerShdw>
                </a:effectLst>
                <a:cs typeface="+mn-cs"/>
              </a:rPr>
              <a:t>el. </a:t>
            </a:r>
            <a:r>
              <a:rPr lang="sr-Latn-RS" sz="2000" b="1" dirty="0" smtClean="0">
                <a:effectLst>
                  <a:outerShdw blurRad="38100" dist="38100" dir="2700000" algn="tl">
                    <a:srgbClr val="000000">
                      <a:alpha val="43137"/>
                    </a:srgbClr>
                  </a:outerShdw>
                </a:effectLst>
                <a:cs typeface="+mn-cs"/>
              </a:rPr>
              <a:t>05</a:t>
            </a:r>
            <a:r>
              <a:rPr lang="en-US" sz="2000" b="1" dirty="0" smtClean="0">
                <a:effectLst>
                  <a:outerShdw blurRad="38100" dist="38100" dir="2700000" algn="tl">
                    <a:srgbClr val="000000">
                      <a:alpha val="43137"/>
                    </a:srgbClr>
                  </a:outerShdw>
                </a:effectLst>
                <a:cs typeface="+mn-cs"/>
              </a:rPr>
              <a:t>5</a:t>
            </a:r>
            <a:r>
              <a:rPr lang="sr-Latn-RS" sz="2000" b="1" dirty="0" smtClean="0">
                <a:effectLst>
                  <a:outerShdw blurRad="38100" dist="38100" dir="2700000" algn="tl">
                    <a:srgbClr val="000000">
                      <a:alpha val="43137"/>
                    </a:srgbClr>
                  </a:outerShdw>
                </a:effectLst>
                <a:cs typeface="+mn-cs"/>
              </a:rPr>
              <a:t>/210-</a:t>
            </a:r>
            <a:r>
              <a:rPr lang="en-US" sz="2000" b="1" dirty="0" smtClean="0">
                <a:effectLst>
                  <a:outerShdw blurRad="38100" dist="38100" dir="2700000" algn="tl">
                    <a:srgbClr val="000000">
                      <a:alpha val="43137"/>
                    </a:srgbClr>
                  </a:outerShdw>
                </a:effectLst>
                <a:cs typeface="+mn-cs"/>
              </a:rPr>
              <a:t>678</a:t>
            </a:r>
            <a:endParaRPr lang="en-US" sz="2000" b="1" dirty="0">
              <a:effectLst>
                <a:outerShdw blurRad="38100" dist="38100" dir="2700000" algn="tl">
                  <a:srgbClr val="000000">
                    <a:alpha val="43137"/>
                  </a:srgbClr>
                </a:outerShdw>
              </a:effectLst>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p:txBody>
          <a:bodyPr/>
          <a:lstStyle/>
          <a:p>
            <a:pPr algn="just"/>
            <a:r>
              <a:rPr lang="sr-Cyrl-RS" dirty="0" smtClean="0">
                <a:latin typeface="Times New Roman" pitchFamily="18" charset="0"/>
                <a:cs typeface="Times New Roman" pitchFamily="18" charset="0"/>
              </a:rPr>
              <a:t>Суштински је информационо, подразумијева добро упознавање садржаја и принципа програма, те континуирано стручно усавршавање да се реализује на наквалитетнији начин и прилагоди условима социјалног и материјалног окружења, те адекватно сагледаним развојиним могућностима сваког ученика а тиме и одјељења.</a:t>
            </a:r>
            <a:endParaRPr lang="en-US" dirty="0">
              <a:latin typeface="Times New Roman" pitchFamily="18" charset="0"/>
              <a:cs typeface="Times New Roman" pitchFamily="18" charset="0"/>
            </a:endParaRPr>
          </a:p>
        </p:txBody>
      </p:sp>
      <p:sp>
        <p:nvSpPr>
          <p:cNvPr id="3" name="Наслов 2"/>
          <p:cNvSpPr>
            <a:spLocks noGrp="1"/>
          </p:cNvSpPr>
          <p:nvPr>
            <p:ph type="title"/>
          </p:nvPr>
        </p:nvSpPr>
        <p:spPr>
          <a:xfrm>
            <a:off x="457200" y="274638"/>
            <a:ext cx="8229600" cy="944562"/>
          </a:xfrm>
          <a:solidFill>
            <a:schemeClr val="accent1">
              <a:lumMod val="20000"/>
              <a:lumOff val="80000"/>
            </a:schemeClr>
          </a:solidFill>
        </p:spPr>
        <p:txBody>
          <a:bodyPr/>
          <a:lstStyle/>
          <a:p>
            <a:pPr algn="ctr"/>
            <a:r>
              <a:rPr lang="sr-Cyrl-RS" dirty="0" smtClean="0">
                <a:latin typeface="Times New Roman" pitchFamily="18" charset="0"/>
                <a:cs typeface="Times New Roman" pitchFamily="18" charset="0"/>
              </a:rPr>
              <a:t>Дугорочно планирање</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685800"/>
            <a:ext cx="8587680" cy="5832648"/>
          </a:xfrm>
        </p:spPr>
        <p:txBody>
          <a:bodyPr>
            <a:normAutofit lnSpcReduction="10000"/>
          </a:bodyPr>
          <a:lstStyle/>
          <a:p>
            <a:pPr algn="just">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Недјеља, </a:t>
            </a:r>
            <a:r>
              <a:rPr lang="sr-Cyrl-CS" sz="2400" dirty="0">
                <a:solidFill>
                  <a:schemeClr val="tx1"/>
                </a:solidFill>
                <a:latin typeface="Times New Roman" pitchFamily="18" charset="0"/>
                <a:cs typeface="Times New Roman" pitchFamily="18" charset="0"/>
              </a:rPr>
              <a:t>двије недјеље, </a:t>
            </a:r>
            <a:r>
              <a:rPr lang="sr-Cyrl-CS" sz="2400" dirty="0" smtClean="0">
                <a:solidFill>
                  <a:schemeClr val="tx1"/>
                </a:solidFill>
                <a:latin typeface="Times New Roman" pitchFamily="18" charset="0"/>
                <a:cs typeface="Times New Roman" pitchFamily="18" charset="0"/>
              </a:rPr>
              <a:t>мјесец.</a:t>
            </a:r>
            <a:endParaRPr lang="bs-Latn-BA" sz="24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400" dirty="0">
                <a:solidFill>
                  <a:schemeClr val="tx1"/>
                </a:solidFill>
                <a:latin typeface="Times New Roman" pitchFamily="18" charset="0"/>
                <a:cs typeface="Times New Roman" pitchFamily="18" charset="0"/>
              </a:rPr>
              <a:t>Избор и дефинисање активности је основни корак израде </a:t>
            </a:r>
            <a:r>
              <a:rPr lang="sr-Cyrl-CS" sz="2400" b="1" dirty="0">
                <a:solidFill>
                  <a:schemeClr val="tx1"/>
                </a:solidFill>
                <a:latin typeface="Times New Roman" pitchFamily="18" charset="0"/>
                <a:cs typeface="Times New Roman" pitchFamily="18" charset="0"/>
              </a:rPr>
              <a:t>етапно/оперативног плана</a:t>
            </a:r>
            <a:r>
              <a:rPr lang="sr-Cyrl-CS" sz="2400" dirty="0">
                <a:solidFill>
                  <a:schemeClr val="tx1"/>
                </a:solidFill>
                <a:latin typeface="Times New Roman" pitchFamily="18" charset="0"/>
                <a:cs typeface="Times New Roman" pitchFamily="18" charset="0"/>
              </a:rPr>
              <a:t>, који је прије свега </a:t>
            </a:r>
            <a:r>
              <a:rPr lang="sr-Cyrl-CS" sz="2400" b="1" dirty="0">
                <a:solidFill>
                  <a:schemeClr val="tx1"/>
                </a:solidFill>
                <a:latin typeface="Times New Roman" pitchFamily="18" charset="0"/>
                <a:cs typeface="Times New Roman" pitchFamily="18" charset="0"/>
              </a:rPr>
              <a:t>„списак </a:t>
            </a:r>
            <a:r>
              <a:rPr lang="sr-Cyrl-CS" sz="2400" b="1" dirty="0" err="1">
                <a:solidFill>
                  <a:schemeClr val="tx1"/>
                </a:solidFill>
                <a:latin typeface="Times New Roman" pitchFamily="18" charset="0"/>
                <a:cs typeface="Times New Roman" pitchFamily="18" charset="0"/>
              </a:rPr>
              <a:t>учећих</a:t>
            </a:r>
            <a:r>
              <a:rPr lang="sr-Cyrl-CS" sz="2400" b="1" dirty="0">
                <a:solidFill>
                  <a:schemeClr val="tx1"/>
                </a:solidFill>
                <a:latin typeface="Times New Roman" pitchFamily="18" charset="0"/>
                <a:cs typeface="Times New Roman" pitchFamily="18" charset="0"/>
              </a:rPr>
              <a:t> активности“, </a:t>
            </a:r>
            <a:r>
              <a:rPr lang="sr-Cyrl-CS" sz="2400" dirty="0">
                <a:solidFill>
                  <a:schemeClr val="tx1"/>
                </a:solidFill>
                <a:latin typeface="Times New Roman" pitchFamily="18" charset="0"/>
                <a:cs typeface="Times New Roman" pitchFamily="18" charset="0"/>
              </a:rPr>
              <a:t>којима се </a:t>
            </a:r>
            <a:r>
              <a:rPr lang="sr-Cyrl-CS" sz="2400" dirty="0" smtClean="0">
                <a:solidFill>
                  <a:schemeClr val="tx1"/>
                </a:solidFill>
                <a:latin typeface="Times New Roman" pitchFamily="18" charset="0"/>
                <a:cs typeface="Times New Roman" pitchFamily="18" charset="0"/>
              </a:rPr>
              <a:t>грубо </a:t>
            </a:r>
            <a:r>
              <a:rPr lang="sr-Cyrl-CS" sz="2400" dirty="0">
                <a:solidFill>
                  <a:schemeClr val="tx1"/>
                </a:solidFill>
                <a:latin typeface="Times New Roman" pitchFamily="18" charset="0"/>
                <a:cs typeface="Times New Roman" pitchFamily="18" charset="0"/>
              </a:rPr>
              <a:t>регулише процес в/о рада за краћи временски период, при чему се води рачуна о остварењу циљева и задатака програма, као и исхода </a:t>
            </a:r>
            <a:r>
              <a:rPr lang="sr-Cyrl-CS" sz="2400" dirty="0" smtClean="0">
                <a:solidFill>
                  <a:schemeClr val="tx1"/>
                </a:solidFill>
                <a:latin typeface="Times New Roman" pitchFamily="18" charset="0"/>
                <a:cs typeface="Times New Roman" pitchFamily="18" charset="0"/>
              </a:rPr>
              <a:t>учења. </a:t>
            </a:r>
            <a:endParaRPr lang="bs-Latn-BA" sz="24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400" b="1" dirty="0">
                <a:solidFill>
                  <a:schemeClr val="tx1"/>
                </a:solidFill>
                <a:latin typeface="Times New Roman" pitchFamily="18" charset="0"/>
                <a:cs typeface="Times New Roman" pitchFamily="18" charset="0"/>
              </a:rPr>
              <a:t>Једна „учећа активност“</a:t>
            </a:r>
            <a:r>
              <a:rPr lang="sr-Cyrl-CS" sz="2400" dirty="0">
                <a:solidFill>
                  <a:schemeClr val="tx1"/>
                </a:solidFill>
                <a:latin typeface="Times New Roman" pitchFamily="18" charset="0"/>
                <a:cs typeface="Times New Roman" pitchFamily="18" charset="0"/>
              </a:rPr>
              <a:t> је условно и </a:t>
            </a:r>
            <a:r>
              <a:rPr lang="sr-Cyrl-CS" sz="2400" dirty="0" smtClean="0">
                <a:solidFill>
                  <a:schemeClr val="tx1"/>
                </a:solidFill>
                <a:latin typeface="Times New Roman" pitchFamily="18" charset="0"/>
                <a:cs typeface="Times New Roman" pitchFamily="18" charset="0"/>
              </a:rPr>
              <a:t>флексибилно </a:t>
            </a:r>
            <a:r>
              <a:rPr lang="sr-Cyrl-CS" sz="2400" dirty="0">
                <a:solidFill>
                  <a:schemeClr val="tx1"/>
                </a:solidFill>
                <a:latin typeface="Times New Roman" pitchFamily="18" charset="0"/>
                <a:cs typeface="Times New Roman" pitchFamily="18" charset="0"/>
              </a:rPr>
              <a:t>постављена </a:t>
            </a:r>
            <a:r>
              <a:rPr lang="sr-Cyrl-CS" sz="2400" b="1" dirty="0">
                <a:solidFill>
                  <a:schemeClr val="tx1"/>
                </a:solidFill>
                <a:latin typeface="Times New Roman" pitchFamily="18" charset="0"/>
                <a:cs typeface="Times New Roman" pitchFamily="18" charset="0"/>
              </a:rPr>
              <a:t>заокружена цјелина садржаја и поступака </a:t>
            </a:r>
            <a:r>
              <a:rPr lang="sr-Cyrl-CS" sz="2400" dirty="0">
                <a:solidFill>
                  <a:schemeClr val="tx1"/>
                </a:solidFill>
                <a:latin typeface="Times New Roman" pitchFamily="18" charset="0"/>
                <a:cs typeface="Times New Roman" pitchFamily="18" charset="0"/>
              </a:rPr>
              <a:t>који одговарају неком од </a:t>
            </a:r>
            <a:r>
              <a:rPr lang="sr-Cyrl-CS" sz="2400" dirty="0" smtClean="0">
                <a:solidFill>
                  <a:schemeClr val="tx1"/>
                </a:solidFill>
                <a:latin typeface="Times New Roman" pitchFamily="18" charset="0"/>
                <a:cs typeface="Times New Roman" pitchFamily="18" charset="0"/>
              </a:rPr>
              <a:t>исхода учења </a:t>
            </a:r>
            <a:r>
              <a:rPr lang="sr-Cyrl-CS" sz="2400" dirty="0">
                <a:solidFill>
                  <a:schemeClr val="tx1"/>
                </a:solidFill>
                <a:latin typeface="Times New Roman" pitchFamily="18" charset="0"/>
                <a:cs typeface="Times New Roman" pitchFamily="18" charset="0"/>
              </a:rPr>
              <a:t>или могу дјеловати </a:t>
            </a:r>
            <a:r>
              <a:rPr lang="sr-Cyrl-CS" sz="2400" dirty="0" smtClean="0">
                <a:solidFill>
                  <a:schemeClr val="tx1"/>
                </a:solidFill>
                <a:latin typeface="Times New Roman" pitchFamily="18" charset="0"/>
                <a:cs typeface="Times New Roman" pitchFamily="18" charset="0"/>
              </a:rPr>
              <a:t>интегративно </a:t>
            </a:r>
            <a:r>
              <a:rPr lang="sr-Cyrl-CS" sz="2400" dirty="0">
                <a:solidFill>
                  <a:schemeClr val="tx1"/>
                </a:solidFill>
                <a:latin typeface="Times New Roman" pitchFamily="18" charset="0"/>
                <a:cs typeface="Times New Roman" pitchFamily="18" charset="0"/>
              </a:rPr>
              <a:t>на више дефинисаних циљева </a:t>
            </a:r>
            <a:r>
              <a:rPr lang="sr-Cyrl-CS" sz="2400" dirty="0" smtClean="0">
                <a:solidFill>
                  <a:schemeClr val="tx1"/>
                </a:solidFill>
                <a:latin typeface="Times New Roman" pitchFamily="18" charset="0"/>
                <a:cs typeface="Times New Roman" pitchFamily="18" charset="0"/>
              </a:rPr>
              <a:t>програма и исхода учења. </a:t>
            </a:r>
            <a:r>
              <a:rPr lang="sr-Cyrl-CS" sz="2400" dirty="0">
                <a:solidFill>
                  <a:schemeClr val="tx1"/>
                </a:solidFill>
                <a:latin typeface="Times New Roman" pitchFamily="18" charset="0"/>
                <a:cs typeface="Times New Roman" pitchFamily="18" charset="0"/>
              </a:rPr>
              <a:t>Нпр. </a:t>
            </a:r>
            <a:endParaRPr lang="sr-Cyrl-CS" sz="2400" dirty="0" smtClean="0">
              <a:solidFill>
                <a:schemeClr val="tx1"/>
              </a:solidFill>
              <a:latin typeface="Times New Roman" pitchFamily="18" charset="0"/>
              <a:cs typeface="Times New Roman" pitchFamily="18" charset="0"/>
            </a:endParaRPr>
          </a:p>
          <a:p>
            <a:pPr algn="just">
              <a:lnSpc>
                <a:spcPct val="100000"/>
              </a:lnSpc>
              <a:buClrTx/>
              <a:buFont typeface="Wingdings" panose="05000000000000000000" pitchFamily="2" charset="2"/>
              <a:buChar char="q"/>
            </a:pPr>
            <a:r>
              <a:rPr lang="sr-Cyrl-CS" dirty="0" smtClean="0">
                <a:solidFill>
                  <a:schemeClr val="tx1"/>
                </a:solidFill>
                <a:latin typeface="Times New Roman" pitchFamily="18" charset="0"/>
                <a:cs typeface="Times New Roman" pitchFamily="18" charset="0"/>
              </a:rPr>
              <a:t>Предметно </a:t>
            </a:r>
            <a:r>
              <a:rPr lang="sr-Cyrl-CS" dirty="0">
                <a:solidFill>
                  <a:schemeClr val="tx1"/>
                </a:solidFill>
                <a:latin typeface="Times New Roman" pitchFamily="18" charset="0"/>
                <a:cs typeface="Times New Roman" pitchFamily="18" charset="0"/>
              </a:rPr>
              <a:t>подручје: </a:t>
            </a:r>
            <a:r>
              <a:rPr lang="sr-Cyrl-CS" b="1" dirty="0" smtClean="0">
                <a:solidFill>
                  <a:schemeClr val="tx1"/>
                </a:solidFill>
                <a:latin typeface="Times New Roman" pitchFamily="18" charset="0"/>
                <a:cs typeface="Times New Roman" pitchFamily="18" charset="0"/>
              </a:rPr>
              <a:t>ГИС</a:t>
            </a:r>
            <a:r>
              <a:rPr lang="sr-Cyrl-CS" dirty="0" smtClean="0">
                <a:solidFill>
                  <a:schemeClr val="tx1"/>
                </a:solidFill>
                <a:latin typeface="Times New Roman" pitchFamily="18" charset="0"/>
                <a:cs typeface="Times New Roman" pitchFamily="18" charset="0"/>
              </a:rPr>
              <a:t> Садржаји програма: </a:t>
            </a:r>
            <a:r>
              <a:rPr lang="sr-Cyrl-CS" b="1" dirty="0" smtClean="0">
                <a:solidFill>
                  <a:schemeClr val="tx1"/>
                </a:solidFill>
                <a:latin typeface="Times New Roman" pitchFamily="18" charset="0"/>
                <a:cs typeface="Times New Roman" pitchFamily="18" charset="0"/>
              </a:rPr>
              <a:t>Језичка култура</a:t>
            </a:r>
            <a:r>
              <a:rPr lang="sr-Cyrl-CS" dirty="0" smtClean="0">
                <a:latin typeface="Times New Roman" pitchFamily="18" charset="0"/>
                <a:cs typeface="Times New Roman" pitchFamily="18" charset="0"/>
              </a:rPr>
              <a:t> – </a:t>
            </a:r>
            <a:r>
              <a:rPr lang="sr-Cyrl-CS" dirty="0" smtClean="0">
                <a:solidFill>
                  <a:schemeClr val="tx1"/>
                </a:solidFill>
                <a:latin typeface="Times New Roman" pitchFamily="18" charset="0"/>
                <a:cs typeface="Times New Roman" pitchFamily="18" charset="0"/>
              </a:rPr>
              <a:t>Конкретна учећа активност</a:t>
            </a:r>
            <a:r>
              <a:rPr lang="sr-Cyrl-CS" dirty="0">
                <a:solidFill>
                  <a:schemeClr val="tx1"/>
                </a:solidFill>
                <a:latin typeface="Times New Roman" pitchFamily="18" charset="0"/>
                <a:cs typeface="Times New Roman" pitchFamily="18" charset="0"/>
              </a:rPr>
              <a:t>: </a:t>
            </a:r>
            <a:r>
              <a:rPr lang="sr-Cyrl-CS" dirty="0" smtClean="0">
                <a:solidFill>
                  <a:schemeClr val="tx1"/>
                </a:solidFill>
                <a:latin typeface="Times New Roman" pitchFamily="18" charset="0"/>
                <a:cs typeface="Times New Roman" pitchFamily="18" charset="0"/>
              </a:rPr>
              <a:t>Игролике активности за богаћење рјечника….</a:t>
            </a:r>
            <a:r>
              <a:rPr lang="sr-Cyrl-CS" b="1" dirty="0" smtClean="0">
                <a:solidFill>
                  <a:schemeClr val="tx1"/>
                </a:solidFill>
                <a:latin typeface="Times New Roman" pitchFamily="18" charset="0"/>
                <a:cs typeface="Times New Roman" pitchFamily="18" charset="0"/>
              </a:rPr>
              <a:t>„Игре </a:t>
            </a:r>
            <a:r>
              <a:rPr lang="sr-Cyrl-CS" b="1" dirty="0">
                <a:solidFill>
                  <a:schemeClr val="tx1"/>
                </a:solidFill>
                <a:latin typeface="Times New Roman" pitchFamily="18" charset="0"/>
                <a:cs typeface="Times New Roman" pitchFamily="18" charset="0"/>
              </a:rPr>
              <a:t>ријечима: </a:t>
            </a:r>
            <a:r>
              <a:rPr lang="sr-Cyrl-CS" b="1" dirty="0" smtClean="0">
                <a:solidFill>
                  <a:schemeClr val="tx1"/>
                </a:solidFill>
                <a:latin typeface="Times New Roman" pitchFamily="18" charset="0"/>
                <a:cs typeface="Times New Roman" pitchFamily="18" charset="0"/>
              </a:rPr>
              <a:t>Измијениш </a:t>
            </a:r>
            <a:r>
              <a:rPr lang="sr-Cyrl-CS" b="1" dirty="0">
                <a:solidFill>
                  <a:schemeClr val="tx1"/>
                </a:solidFill>
                <a:latin typeface="Times New Roman" pitchFamily="18" charset="0"/>
                <a:cs typeface="Times New Roman" pitchFamily="18" charset="0"/>
              </a:rPr>
              <a:t>један глас, </a:t>
            </a:r>
            <a:r>
              <a:rPr lang="sr-Cyrl-CS" b="1" dirty="0" smtClean="0">
                <a:solidFill>
                  <a:schemeClr val="tx1"/>
                </a:solidFill>
                <a:latin typeface="Times New Roman" pitchFamily="18" charset="0"/>
                <a:cs typeface="Times New Roman" pitchFamily="18" charset="0"/>
              </a:rPr>
              <a:t>добијеш другу </a:t>
            </a:r>
            <a:r>
              <a:rPr lang="sr-Cyrl-CS" b="1" dirty="0">
                <a:solidFill>
                  <a:schemeClr val="tx1"/>
                </a:solidFill>
                <a:latin typeface="Times New Roman" pitchFamily="18" charset="0"/>
                <a:cs typeface="Times New Roman" pitchFamily="18" charset="0"/>
              </a:rPr>
              <a:t>ријеч“, „Питам се, питам се..., Шта је то...?“.</a:t>
            </a:r>
            <a:endParaRPr lang="bs-Latn-BA" dirty="0">
              <a:solidFill>
                <a:schemeClr val="tx1"/>
              </a:solidFill>
              <a:latin typeface="Times New Roman" pitchFamily="18" charset="0"/>
              <a:cs typeface="Times New Roman" pitchFamily="18" charset="0"/>
            </a:endParaRPr>
          </a:p>
          <a:p>
            <a:endParaRPr lang="bs-Latn-BA" dirty="0"/>
          </a:p>
        </p:txBody>
      </p:sp>
      <p:sp>
        <p:nvSpPr>
          <p:cNvPr id="2" name="Naslov 1"/>
          <p:cNvSpPr>
            <a:spLocks noGrp="1"/>
          </p:cNvSpPr>
          <p:nvPr>
            <p:ph type="title"/>
          </p:nvPr>
        </p:nvSpPr>
        <p:spPr>
          <a:xfrm>
            <a:off x="609600" y="152400"/>
            <a:ext cx="8229600" cy="476672"/>
          </a:xfrm>
          <a:solidFill>
            <a:schemeClr val="accent1">
              <a:lumMod val="20000"/>
              <a:lumOff val="80000"/>
            </a:schemeClr>
          </a:solidFill>
        </p:spPr>
        <p:txBody>
          <a:bodyPr>
            <a:noAutofit/>
          </a:bodyPr>
          <a:lstStyle/>
          <a:p>
            <a:pPr algn="ctr"/>
            <a:r>
              <a:rPr lang="sr-Cyrl-CS" sz="2800" b="1" dirty="0" smtClean="0">
                <a:solidFill>
                  <a:schemeClr val="tx1"/>
                </a:solidFill>
                <a:latin typeface="Times New Roman" pitchFamily="18" charset="0"/>
                <a:cs typeface="Times New Roman" pitchFamily="18" charset="0"/>
              </a:rPr>
              <a:t>Етапно (оперативно) планирање</a:t>
            </a:r>
            <a:endParaRPr lang="bs-Latn-BA" sz="2800" dirty="0">
              <a:solidFill>
                <a:schemeClr val="tx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609600" y="1143000"/>
            <a:ext cx="8064896" cy="6048672"/>
          </a:xfrm>
        </p:spPr>
        <p:txBody>
          <a:bodyPr>
            <a:normAutofit fontScale="47500" lnSpcReduction="20000"/>
          </a:bodyPr>
          <a:lstStyle/>
          <a:p>
            <a:pPr algn="just">
              <a:buClrTx/>
              <a:buFont typeface="Wingdings" panose="05000000000000000000" pitchFamily="2" charset="2"/>
              <a:buChar char="q"/>
            </a:pPr>
            <a:r>
              <a:rPr lang="sr-Cyrl-CS" sz="4400" dirty="0" smtClean="0">
                <a:solidFill>
                  <a:schemeClr val="tx1"/>
                </a:solidFill>
                <a:latin typeface="Times New Roman" pitchFamily="18" charset="0"/>
                <a:cs typeface="Times New Roman" pitchFamily="18" charset="0"/>
              </a:rPr>
              <a:t>Предвиђање тока непосредног васпитно-образовног рада.</a:t>
            </a:r>
          </a:p>
          <a:p>
            <a:pPr algn="just">
              <a:buClrTx/>
              <a:buFont typeface="Wingdings" panose="05000000000000000000" pitchFamily="2" charset="2"/>
              <a:buChar char="q"/>
            </a:pPr>
            <a:r>
              <a:rPr lang="sr-Cyrl-CS" sz="4400" dirty="0" smtClean="0">
                <a:solidFill>
                  <a:schemeClr val="tx1"/>
                </a:solidFill>
                <a:latin typeface="Times New Roman" pitchFamily="18" charset="0"/>
                <a:cs typeface="Times New Roman" pitchFamily="18" charset="0"/>
              </a:rPr>
              <a:t>Израда дневног сценарија који је довољно флексибилан.</a:t>
            </a:r>
          </a:p>
          <a:p>
            <a:pPr algn="just">
              <a:buClrTx/>
              <a:buFont typeface="Wingdings" panose="05000000000000000000" pitchFamily="2" charset="2"/>
              <a:buChar char="q"/>
            </a:pPr>
            <a:r>
              <a:rPr lang="sr-Cyrl-CS" sz="4400" dirty="0" smtClean="0">
                <a:solidFill>
                  <a:schemeClr val="tx1"/>
                </a:solidFill>
                <a:latin typeface="Times New Roman" pitchFamily="18" charset="0"/>
                <a:cs typeface="Times New Roman" pitchFamily="18" charset="0"/>
              </a:rPr>
              <a:t> </a:t>
            </a:r>
            <a:r>
              <a:rPr lang="sr-Cyrl-CS" sz="4400" dirty="0">
                <a:solidFill>
                  <a:schemeClr val="tx1"/>
                </a:solidFill>
                <a:latin typeface="Times New Roman" pitchFamily="18" charset="0"/>
                <a:cs typeface="Times New Roman" pitchFamily="18" charset="0"/>
              </a:rPr>
              <a:t>Кад </a:t>
            </a:r>
            <a:r>
              <a:rPr lang="sr-Cyrl-CS" sz="4400" dirty="0" smtClean="0">
                <a:solidFill>
                  <a:schemeClr val="tx1"/>
                </a:solidFill>
                <a:latin typeface="Times New Roman" pitchFamily="18" charset="0"/>
                <a:cs typeface="Times New Roman" pitchFamily="18" charset="0"/>
              </a:rPr>
              <a:t>се </a:t>
            </a:r>
            <a:r>
              <a:rPr lang="sr-Cyrl-CS" sz="4400" dirty="0">
                <a:solidFill>
                  <a:schemeClr val="tx1"/>
                </a:solidFill>
                <a:latin typeface="Times New Roman" pitchFamily="18" charset="0"/>
                <a:cs typeface="Times New Roman" pitchFamily="18" charset="0"/>
              </a:rPr>
              <a:t>дефинишу </a:t>
            </a:r>
            <a:r>
              <a:rPr lang="sr-Cyrl-CS" sz="4400" dirty="0" smtClean="0">
                <a:solidFill>
                  <a:schemeClr val="tx1"/>
                </a:solidFill>
                <a:latin typeface="Times New Roman" pitchFamily="18" charset="0"/>
                <a:cs typeface="Times New Roman" pitchFamily="18" charset="0"/>
              </a:rPr>
              <a:t>„</a:t>
            </a:r>
            <a:r>
              <a:rPr lang="sr-Cyrl-CS" sz="4400" dirty="0" err="1">
                <a:solidFill>
                  <a:schemeClr val="tx1"/>
                </a:solidFill>
                <a:latin typeface="Times New Roman" pitchFamily="18" charset="0"/>
                <a:cs typeface="Times New Roman" pitchFamily="18" charset="0"/>
              </a:rPr>
              <a:t>учеће</a:t>
            </a:r>
            <a:r>
              <a:rPr lang="sr-Cyrl-CS" sz="4400" dirty="0">
                <a:solidFill>
                  <a:schemeClr val="tx1"/>
                </a:solidFill>
                <a:latin typeface="Times New Roman" pitchFamily="18" charset="0"/>
                <a:cs typeface="Times New Roman" pitchFamily="18" charset="0"/>
              </a:rPr>
              <a:t> активности</a:t>
            </a:r>
            <a:r>
              <a:rPr lang="sr-Cyrl-CS" sz="4400" dirty="0" smtClean="0">
                <a:solidFill>
                  <a:schemeClr val="tx1"/>
                </a:solidFill>
                <a:latin typeface="Times New Roman" pitchFamily="18" charset="0"/>
                <a:cs typeface="Times New Roman" pitchFamily="18" charset="0"/>
              </a:rPr>
              <a:t>“, </a:t>
            </a:r>
            <a:r>
              <a:rPr lang="sr-Cyrl-CS" sz="4400" dirty="0">
                <a:solidFill>
                  <a:schemeClr val="tx1"/>
                </a:solidFill>
                <a:latin typeface="Times New Roman" pitchFamily="18" charset="0"/>
                <a:cs typeface="Times New Roman" pitchFamily="18" charset="0"/>
              </a:rPr>
              <a:t>планира се њихова </a:t>
            </a:r>
            <a:r>
              <a:rPr lang="sr-Cyrl-CS" sz="4400" dirty="0" err="1">
                <a:solidFill>
                  <a:schemeClr val="tx1"/>
                </a:solidFill>
                <a:latin typeface="Times New Roman" pitchFamily="18" charset="0"/>
                <a:cs typeface="Times New Roman" pitchFamily="18" charset="0"/>
              </a:rPr>
              <a:t>намјена</a:t>
            </a:r>
            <a:r>
              <a:rPr lang="sr-Cyrl-CS" sz="4400" dirty="0">
                <a:solidFill>
                  <a:schemeClr val="tx1"/>
                </a:solidFill>
                <a:latin typeface="Times New Roman" pitchFamily="18" charset="0"/>
                <a:cs typeface="Times New Roman" pitchFamily="18" charset="0"/>
              </a:rPr>
              <a:t>, оријентационо трајање и размјештај у „центрима за учење“ који су у </a:t>
            </a:r>
            <a:r>
              <a:rPr lang="sr-Cyrl-CS" sz="4400" dirty="0" smtClean="0">
                <a:solidFill>
                  <a:schemeClr val="tx1"/>
                </a:solidFill>
                <a:latin typeface="Times New Roman" pitchFamily="18" charset="0"/>
                <a:cs typeface="Times New Roman" pitchFamily="18" charset="0"/>
              </a:rPr>
              <a:t>употреби, </a:t>
            </a:r>
            <a:r>
              <a:rPr lang="sr-Cyrl-CS" sz="4400" dirty="0">
                <a:solidFill>
                  <a:schemeClr val="tx1"/>
                </a:solidFill>
                <a:latin typeface="Times New Roman" pitchFamily="18" charset="0"/>
                <a:cs typeface="Times New Roman" pitchFamily="18" charset="0"/>
              </a:rPr>
              <a:t>или се планира формирање „нових центара</a:t>
            </a:r>
            <a:r>
              <a:rPr lang="sr-Cyrl-CS" sz="4400" dirty="0" smtClean="0">
                <a:solidFill>
                  <a:schemeClr val="tx1"/>
                </a:solidFill>
                <a:latin typeface="Times New Roman" pitchFamily="18" charset="0"/>
                <a:cs typeface="Times New Roman" pitchFamily="18" charset="0"/>
              </a:rPr>
              <a:t>“.</a:t>
            </a:r>
          </a:p>
          <a:p>
            <a:pPr algn="just">
              <a:buClrTx/>
              <a:buFont typeface="Wingdings" panose="05000000000000000000" pitchFamily="2" charset="2"/>
              <a:buChar char="q"/>
            </a:pPr>
            <a:r>
              <a:rPr lang="sr-Cyrl-CS" sz="4400" dirty="0">
                <a:solidFill>
                  <a:schemeClr val="tx1"/>
                </a:solidFill>
                <a:latin typeface="Times New Roman" pitchFamily="18" charset="0"/>
                <a:cs typeface="Times New Roman" pitchFamily="18" charset="0"/>
              </a:rPr>
              <a:t>В</a:t>
            </a:r>
            <a:r>
              <a:rPr lang="sr-Cyrl-CS" sz="4400" dirty="0" smtClean="0">
                <a:solidFill>
                  <a:schemeClr val="tx1"/>
                </a:solidFill>
                <a:latin typeface="Times New Roman" pitchFamily="18" charset="0"/>
                <a:cs typeface="Times New Roman" pitchFamily="18" charset="0"/>
              </a:rPr>
              <a:t>рши </a:t>
            </a:r>
            <a:r>
              <a:rPr lang="sr-Cyrl-CS" sz="4400" dirty="0">
                <a:solidFill>
                  <a:schemeClr val="tx1"/>
                </a:solidFill>
                <a:latin typeface="Times New Roman" pitchFamily="18" charset="0"/>
                <a:cs typeface="Times New Roman" pitchFamily="18" charset="0"/>
              </a:rPr>
              <a:t>се избор дидактичког модела </a:t>
            </a:r>
            <a:r>
              <a:rPr lang="sr-Cyrl-CS" sz="4400" dirty="0" smtClean="0">
                <a:solidFill>
                  <a:schemeClr val="tx1"/>
                </a:solidFill>
                <a:latin typeface="Times New Roman" pitchFamily="18" charset="0"/>
                <a:cs typeface="Times New Roman" pitchFamily="18" charset="0"/>
              </a:rPr>
              <a:t>интерпретације - </a:t>
            </a:r>
            <a:r>
              <a:rPr lang="sr-Cyrl-CS" sz="4400" dirty="0">
                <a:solidFill>
                  <a:schemeClr val="tx1"/>
                </a:solidFill>
                <a:latin typeface="Times New Roman" pitchFamily="18" charset="0"/>
                <a:cs typeface="Times New Roman" pitchFamily="18" charset="0"/>
              </a:rPr>
              <a:t>избор облика, коме је активност </a:t>
            </a:r>
            <a:r>
              <a:rPr lang="sr-Cyrl-CS" sz="4400" dirty="0" err="1">
                <a:solidFill>
                  <a:schemeClr val="tx1"/>
                </a:solidFill>
                <a:latin typeface="Times New Roman" pitchFamily="18" charset="0"/>
                <a:cs typeface="Times New Roman" pitchFamily="18" charset="0"/>
              </a:rPr>
              <a:t>намијењена</a:t>
            </a:r>
            <a:r>
              <a:rPr lang="sr-Cyrl-CS" sz="4400" dirty="0">
                <a:solidFill>
                  <a:schemeClr val="tx1"/>
                </a:solidFill>
                <a:latin typeface="Times New Roman" pitchFamily="18" charset="0"/>
                <a:cs typeface="Times New Roman" pitchFamily="18" charset="0"/>
              </a:rPr>
              <a:t> (фронталној формацији, малој или већој групи, паровима или појединцима</a:t>
            </a:r>
            <a:r>
              <a:rPr lang="sr-Cyrl-CS" sz="4400" dirty="0" smtClean="0">
                <a:solidFill>
                  <a:schemeClr val="tx1"/>
                </a:solidFill>
                <a:latin typeface="Times New Roman" pitchFamily="18" charset="0"/>
                <a:cs typeface="Times New Roman" pitchFamily="18" charset="0"/>
              </a:rPr>
              <a:t>).</a:t>
            </a:r>
          </a:p>
          <a:p>
            <a:pPr algn="just">
              <a:buClrTx/>
              <a:buFont typeface="Wingdings" panose="05000000000000000000" pitchFamily="2" charset="2"/>
              <a:buChar char="q"/>
            </a:pPr>
            <a:r>
              <a:rPr lang="sr-Cyrl-CS" sz="4400" dirty="0">
                <a:solidFill>
                  <a:schemeClr val="tx1"/>
                </a:solidFill>
                <a:latin typeface="Times New Roman" pitchFamily="18" charset="0"/>
                <a:cs typeface="Times New Roman" pitchFamily="18" charset="0"/>
              </a:rPr>
              <a:t>Р</a:t>
            </a:r>
            <a:r>
              <a:rPr lang="sr-Cyrl-CS" sz="4400" dirty="0" smtClean="0">
                <a:solidFill>
                  <a:schemeClr val="tx1"/>
                </a:solidFill>
                <a:latin typeface="Times New Roman" pitchFamily="18" charset="0"/>
                <a:cs typeface="Times New Roman" pitchFamily="18" charset="0"/>
              </a:rPr>
              <a:t>егулише </a:t>
            </a:r>
            <a:r>
              <a:rPr lang="sr-Cyrl-CS" sz="4400" dirty="0">
                <a:solidFill>
                  <a:schemeClr val="tx1"/>
                </a:solidFill>
                <a:latin typeface="Times New Roman" pitchFamily="18" charset="0"/>
                <a:cs typeface="Times New Roman" pitchFamily="18" charset="0"/>
              </a:rPr>
              <a:t>се ток и трајање </a:t>
            </a:r>
            <a:r>
              <a:rPr lang="sr-Cyrl-CS" sz="4400" dirty="0" smtClean="0">
                <a:solidFill>
                  <a:schemeClr val="tx1"/>
                </a:solidFill>
                <a:latin typeface="Times New Roman" pitchFamily="18" charset="0"/>
                <a:cs typeface="Times New Roman" pitchFamily="18" charset="0"/>
              </a:rPr>
              <a:t>активности.</a:t>
            </a:r>
          </a:p>
          <a:p>
            <a:pPr algn="just">
              <a:buClrTx/>
              <a:buFont typeface="Wingdings" panose="05000000000000000000" pitchFamily="2" charset="2"/>
              <a:buChar char="q"/>
            </a:pPr>
            <a:r>
              <a:rPr lang="sr-Cyrl-CS" sz="4400" dirty="0">
                <a:solidFill>
                  <a:schemeClr val="tx1"/>
                </a:solidFill>
                <a:latin typeface="Times New Roman" pitchFamily="18" charset="0"/>
                <a:cs typeface="Times New Roman" pitchFamily="18" charset="0"/>
              </a:rPr>
              <a:t>А</a:t>
            </a:r>
            <a:r>
              <a:rPr lang="sr-Cyrl-CS" sz="4400" dirty="0" smtClean="0">
                <a:solidFill>
                  <a:schemeClr val="tx1"/>
                </a:solidFill>
                <a:latin typeface="Times New Roman" pitchFamily="18" charset="0"/>
                <a:cs typeface="Times New Roman" pitchFamily="18" charset="0"/>
              </a:rPr>
              <a:t>ктивност </a:t>
            </a:r>
            <a:r>
              <a:rPr lang="sr-Cyrl-CS" sz="4400" dirty="0">
                <a:solidFill>
                  <a:schemeClr val="tx1"/>
                </a:solidFill>
                <a:latin typeface="Times New Roman" pitchFamily="18" charset="0"/>
                <a:cs typeface="Times New Roman" pitchFamily="18" charset="0"/>
              </a:rPr>
              <a:t>се лоцира у сасвим јасно дефинисан простор (центар за учење, заједнички простор, отворен простор</a:t>
            </a:r>
            <a:r>
              <a:rPr lang="sr-Cyrl-CS" sz="4400" dirty="0" smtClean="0">
                <a:solidFill>
                  <a:schemeClr val="tx1"/>
                </a:solidFill>
                <a:latin typeface="Times New Roman" pitchFamily="18" charset="0"/>
                <a:cs typeface="Times New Roman" pitchFamily="18" charset="0"/>
              </a:rPr>
              <a:t>...).</a:t>
            </a:r>
          </a:p>
          <a:p>
            <a:pPr algn="just">
              <a:buClrTx/>
              <a:buFont typeface="Wingdings" panose="05000000000000000000" pitchFamily="2" charset="2"/>
              <a:buChar char="q"/>
            </a:pPr>
            <a:r>
              <a:rPr lang="sr-Cyrl-CS" sz="4400" b="1" dirty="0">
                <a:solidFill>
                  <a:schemeClr val="tx1"/>
                </a:solidFill>
                <a:latin typeface="Times New Roman" pitchFamily="18" charset="0"/>
                <a:cs typeface="Times New Roman" pitchFamily="18" charset="0"/>
              </a:rPr>
              <a:t>Дневни </a:t>
            </a:r>
            <a:r>
              <a:rPr lang="sr-Cyrl-CS" sz="4400" b="1" dirty="0" smtClean="0">
                <a:solidFill>
                  <a:schemeClr val="tx1"/>
                </a:solidFill>
                <a:latin typeface="Times New Roman" pitchFamily="18" charset="0"/>
                <a:cs typeface="Times New Roman" pitchFamily="18" charset="0"/>
              </a:rPr>
              <a:t>план</a:t>
            </a:r>
            <a:r>
              <a:rPr lang="en-US" sz="4400" b="1" dirty="0" smtClean="0">
                <a:solidFill>
                  <a:schemeClr val="tx1"/>
                </a:solidFill>
                <a:latin typeface="Times New Roman" pitchFamily="18" charset="0"/>
                <a:cs typeface="Times New Roman" pitchFamily="18" charset="0"/>
              </a:rPr>
              <a:t> </a:t>
            </a:r>
            <a:r>
              <a:rPr lang="sr-Cyrl-CS" sz="4400" dirty="0" smtClean="0">
                <a:solidFill>
                  <a:schemeClr val="tx1"/>
                </a:solidFill>
                <a:latin typeface="Times New Roman" pitchFamily="18" charset="0"/>
                <a:cs typeface="Times New Roman" pitchFamily="18" charset="0"/>
              </a:rPr>
              <a:t>-</a:t>
            </a:r>
            <a:r>
              <a:rPr lang="en-US" sz="4400" dirty="0" smtClean="0">
                <a:solidFill>
                  <a:schemeClr val="tx1"/>
                </a:solidFill>
                <a:latin typeface="Times New Roman" pitchFamily="18" charset="0"/>
                <a:cs typeface="Times New Roman" pitchFamily="18" charset="0"/>
              </a:rPr>
              <a:t> </a:t>
            </a:r>
            <a:r>
              <a:rPr lang="sr-Cyrl-CS" sz="4400" dirty="0" smtClean="0">
                <a:solidFill>
                  <a:schemeClr val="tx1"/>
                </a:solidFill>
                <a:latin typeface="Times New Roman" pitchFamily="18" charset="0"/>
                <a:cs typeface="Times New Roman" pitchFamily="18" charset="0"/>
              </a:rPr>
              <a:t>свеобухватнији</a:t>
            </a:r>
            <a:r>
              <a:rPr lang="sr-Cyrl-CS" sz="4400" dirty="0">
                <a:solidFill>
                  <a:schemeClr val="tx1"/>
                </a:solidFill>
                <a:latin typeface="Times New Roman" pitchFamily="18" charset="0"/>
                <a:cs typeface="Times New Roman" pitchFamily="18" charset="0"/>
              </a:rPr>
              <a:t>, комплекснији процес свих активности и услова рада током дана, креативан чин учитеља у предвиђању  тока и поступака за квалитетан </a:t>
            </a:r>
            <a:r>
              <a:rPr lang="sr-Cyrl-CS" sz="4400" dirty="0" smtClean="0">
                <a:solidFill>
                  <a:schemeClr val="tx1"/>
                </a:solidFill>
                <a:latin typeface="Times New Roman" pitchFamily="18" charset="0"/>
                <a:cs typeface="Times New Roman" pitchFamily="18" charset="0"/>
              </a:rPr>
              <a:t>наставни процес. </a:t>
            </a:r>
          </a:p>
          <a:p>
            <a:pPr algn="just">
              <a:buClrTx/>
              <a:buFont typeface="Wingdings" panose="05000000000000000000" pitchFamily="2" charset="2"/>
              <a:buChar char="q"/>
            </a:pPr>
            <a:r>
              <a:rPr lang="sr-Cyrl-CS" sz="4400" dirty="0" smtClean="0">
                <a:solidFill>
                  <a:schemeClr val="tx1"/>
                </a:solidFill>
                <a:latin typeface="Times New Roman" pitchFamily="18" charset="0"/>
                <a:cs typeface="Times New Roman" pitchFamily="18" charset="0"/>
              </a:rPr>
              <a:t>Једноставне </a:t>
            </a:r>
            <a:r>
              <a:rPr lang="sr-Cyrl-CS" sz="4400" dirty="0">
                <a:solidFill>
                  <a:schemeClr val="tx1"/>
                </a:solidFill>
                <a:latin typeface="Times New Roman" pitchFamily="18" charset="0"/>
                <a:cs typeface="Times New Roman" pitchFamily="18" charset="0"/>
              </a:rPr>
              <a:t>и кратке скице за планиране </a:t>
            </a:r>
            <a:r>
              <a:rPr lang="sr-Cyrl-CS" sz="4400" dirty="0" err="1">
                <a:solidFill>
                  <a:schemeClr val="tx1"/>
                </a:solidFill>
                <a:latin typeface="Times New Roman" pitchFamily="18" charset="0"/>
                <a:cs typeface="Times New Roman" pitchFamily="18" charset="0"/>
              </a:rPr>
              <a:t>учеће</a:t>
            </a:r>
            <a:r>
              <a:rPr lang="sr-Cyrl-CS" sz="4400" dirty="0">
                <a:solidFill>
                  <a:schemeClr val="tx1"/>
                </a:solidFill>
                <a:latin typeface="Times New Roman" pitchFamily="18" charset="0"/>
                <a:cs typeface="Times New Roman" pitchFamily="18" charset="0"/>
              </a:rPr>
              <a:t> активности</a:t>
            </a:r>
            <a:r>
              <a:rPr lang="sr-Cyrl-CS" sz="4400" dirty="0">
                <a:latin typeface="Times New Roman" pitchFamily="18" charset="0"/>
                <a:cs typeface="Times New Roman" pitchFamily="18" charset="0"/>
              </a:rPr>
              <a:t>.</a:t>
            </a:r>
            <a:endParaRPr lang="bs-Latn-BA" sz="4400" dirty="0">
              <a:latin typeface="Times New Roman" pitchFamily="18" charset="0"/>
              <a:cs typeface="Times New Roman" pitchFamily="18" charset="0"/>
            </a:endParaRPr>
          </a:p>
          <a:p>
            <a:endParaRPr lang="bs-Latn-BA" dirty="0">
              <a:latin typeface="Times New Roman" pitchFamily="18" charset="0"/>
              <a:cs typeface="Times New Roman" pitchFamily="18" charset="0"/>
            </a:endParaRPr>
          </a:p>
          <a:p>
            <a:endParaRPr lang="bs-Latn-BA" dirty="0"/>
          </a:p>
        </p:txBody>
      </p:sp>
      <p:sp>
        <p:nvSpPr>
          <p:cNvPr id="2" name="Naslov 1"/>
          <p:cNvSpPr>
            <a:spLocks noGrp="1"/>
          </p:cNvSpPr>
          <p:nvPr>
            <p:ph type="title"/>
          </p:nvPr>
        </p:nvSpPr>
        <p:spPr>
          <a:xfrm>
            <a:off x="381000" y="304800"/>
            <a:ext cx="8229600" cy="476672"/>
          </a:xfrm>
          <a:solidFill>
            <a:schemeClr val="bg2">
              <a:lumMod val="90000"/>
            </a:schemeClr>
          </a:solidFill>
        </p:spPr>
        <p:txBody>
          <a:bodyPr>
            <a:noAutofit/>
          </a:bodyPr>
          <a:lstStyle/>
          <a:p>
            <a:pPr algn="ctr"/>
            <a:r>
              <a:rPr lang="sr-Cyrl-CS" sz="2800" b="1" dirty="0" smtClean="0">
                <a:solidFill>
                  <a:schemeClr val="tx1"/>
                </a:solidFill>
                <a:latin typeface="Times New Roman" pitchFamily="18" charset="0"/>
                <a:cs typeface="Times New Roman" pitchFamily="18" charset="0"/>
              </a:rPr>
              <a:t>Процесно (дневно) планирање</a:t>
            </a:r>
            <a:endParaRPr lang="bs-Latn-BA"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565398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p:txBody>
          <a:bodyPr>
            <a:normAutofit fontScale="92500" lnSpcReduction="10000"/>
          </a:bodyPr>
          <a:lstStyle/>
          <a:p>
            <a:pPr algn="just"/>
            <a:r>
              <a:rPr lang="sr-Cyrl-RS" dirty="0" smtClean="0">
                <a:latin typeface="Times New Roman" pitchFamily="18" charset="0"/>
                <a:cs typeface="Times New Roman" pitchFamily="18" charset="0"/>
              </a:rPr>
              <a:t>У некој мјери већ започиње током процеса, када се уочи да планиране активности не успијевају, да не задовољавају интересовања дјеце, или су лоше материјално поткријепљене па се морају одложити за наредни период, када учитељ процијени, на основу праћења, да активности не воде ка очекиваним исходима, када су постале монотоне и претјерано ослоњене на испуњавање форме.</a:t>
            </a:r>
          </a:p>
          <a:p>
            <a:pPr algn="just"/>
            <a:r>
              <a:rPr lang="sr-Cyrl-RS" dirty="0" smtClean="0">
                <a:latin typeface="Times New Roman" pitchFamily="18" charset="0"/>
                <a:cs typeface="Times New Roman" pitchFamily="18" charset="0"/>
              </a:rPr>
              <a:t>Суштинско корекционо планирање нужно је након евалуације ефеката етапног или више етапних планова, у погледу остваривања планираних задатака процеса и упоређивања са очекиваним исходима учења.</a:t>
            </a:r>
            <a:endParaRPr lang="en-US" dirty="0">
              <a:latin typeface="Times New Roman" pitchFamily="18" charset="0"/>
              <a:cs typeface="Times New Roman" pitchFamily="18" charset="0"/>
            </a:endParaRPr>
          </a:p>
        </p:txBody>
      </p:sp>
      <p:sp>
        <p:nvSpPr>
          <p:cNvPr id="3" name="Наслов 2"/>
          <p:cNvSpPr>
            <a:spLocks noGrp="1"/>
          </p:cNvSpPr>
          <p:nvPr>
            <p:ph type="title"/>
          </p:nvPr>
        </p:nvSpPr>
        <p:spPr>
          <a:xfrm>
            <a:off x="457200" y="274638"/>
            <a:ext cx="8229600" cy="715962"/>
          </a:xfrm>
          <a:solidFill>
            <a:schemeClr val="accent1">
              <a:lumMod val="20000"/>
              <a:lumOff val="80000"/>
            </a:schemeClr>
          </a:solidFill>
        </p:spPr>
        <p:txBody>
          <a:bodyPr>
            <a:normAutofit fontScale="90000"/>
          </a:bodyPr>
          <a:lstStyle/>
          <a:p>
            <a:pPr algn="ctr"/>
            <a:r>
              <a:rPr lang="sr-Cyrl-RS" dirty="0" smtClean="0">
                <a:latin typeface="Times New Roman" pitchFamily="18" charset="0"/>
                <a:cs typeface="Times New Roman" pitchFamily="18" charset="0"/>
              </a:rPr>
              <a:t>Корекционо планирање</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a:xfrm>
            <a:off x="457200" y="1570037"/>
            <a:ext cx="8229600" cy="4525963"/>
          </a:xfrm>
        </p:spPr>
        <p:txBody>
          <a:bodyPr>
            <a:normAutofit lnSpcReduction="10000"/>
          </a:bodyPr>
          <a:lstStyle/>
          <a:p>
            <a:pPr algn="just">
              <a:buNone/>
            </a:pPr>
            <a:r>
              <a:rPr lang="sr-Cyrl-RS" dirty="0" smtClean="0">
                <a:latin typeface="Times New Roman" pitchFamily="18" charset="0"/>
                <a:cs typeface="Times New Roman" pitchFamily="18" charset="0"/>
              </a:rPr>
              <a:t>Оперативни и дневни планови требају бити вишедимензионални и у себи садржавати сљедеће врсте активности:</a:t>
            </a:r>
          </a:p>
          <a:p>
            <a:pPr marL="624078" indent="-514350">
              <a:buAutoNum type="arabicPeriod"/>
            </a:pPr>
            <a:r>
              <a:rPr lang="sr-Cyrl-RS" b="1" dirty="0" smtClean="0">
                <a:latin typeface="Times New Roman" pitchFamily="18" charset="0"/>
                <a:cs typeface="Times New Roman" pitchFamily="18" charset="0"/>
              </a:rPr>
              <a:t>Заједничке активности</a:t>
            </a:r>
            <a:r>
              <a:rPr lang="en-US" b="1" dirty="0" smtClean="0">
                <a:latin typeface="Times New Roman" pitchFamily="18" charset="0"/>
                <a:cs typeface="Times New Roman" pitchFamily="18" charset="0"/>
              </a:rPr>
              <a:t> </a:t>
            </a:r>
            <a:r>
              <a:rPr lang="sr-Cyrl-RS" b="1" dirty="0" smtClean="0">
                <a:latin typeface="Times New Roman" pitchFamily="18" charset="0"/>
                <a:cs typeface="Times New Roman" pitchFamily="18" charset="0"/>
              </a:rPr>
              <a:t>- </a:t>
            </a:r>
            <a:r>
              <a:rPr lang="sr-Cyrl-RS" dirty="0" smtClean="0">
                <a:latin typeface="Times New Roman" pitchFamily="18" charset="0"/>
                <a:cs typeface="Times New Roman" pitchFamily="18" charset="0"/>
              </a:rPr>
              <a:t>у њима учествују сви ученици без обзира на разред, </a:t>
            </a:r>
          </a:p>
          <a:p>
            <a:pPr marL="624078" indent="-514350">
              <a:buAutoNum type="arabicPeriod"/>
            </a:pPr>
            <a:r>
              <a:rPr lang="sr-Cyrl-RS" b="1" dirty="0" smtClean="0">
                <a:latin typeface="Times New Roman" pitchFamily="18" charset="0"/>
                <a:cs typeface="Times New Roman" pitchFamily="18" charset="0"/>
              </a:rPr>
              <a:t>Диференциране заједничке активности </a:t>
            </a:r>
            <a:r>
              <a:rPr lang="sr-Cyrl-RS" dirty="0" smtClean="0">
                <a:latin typeface="Times New Roman" pitchFamily="18" charset="0"/>
                <a:cs typeface="Times New Roman" pitchFamily="18" charset="0"/>
              </a:rPr>
              <a:t>–са унутрашњим мјешовитим групама које ученицима омогућавају укључивање према развојним могућностима и интересовањима</a:t>
            </a:r>
            <a:r>
              <a:rPr lang="en-US" dirty="0" smtClean="0">
                <a:latin typeface="Times New Roman" pitchFamily="18" charset="0"/>
                <a:cs typeface="Times New Roman" pitchFamily="18" charset="0"/>
              </a:rPr>
              <a:t>,</a:t>
            </a:r>
            <a:endParaRPr lang="sr-Cyrl-RS" dirty="0" smtClean="0">
              <a:latin typeface="Times New Roman" pitchFamily="18" charset="0"/>
              <a:cs typeface="Times New Roman" pitchFamily="18" charset="0"/>
            </a:endParaRPr>
          </a:p>
          <a:p>
            <a:pPr marL="624078" indent="-514350">
              <a:buAutoNum type="arabicPeriod"/>
            </a:pPr>
            <a:r>
              <a:rPr lang="sr-Cyrl-RS" b="1" dirty="0" smtClean="0">
                <a:latin typeface="Times New Roman" pitchFamily="18" charset="0"/>
                <a:cs typeface="Times New Roman" pitchFamily="18" charset="0"/>
              </a:rPr>
              <a:t>Диференциране активности са чистим разредним групама.</a:t>
            </a:r>
            <a:endParaRPr lang="en-US" b="1" dirty="0">
              <a:latin typeface="Times New Roman" pitchFamily="18" charset="0"/>
              <a:cs typeface="Times New Roman" pitchFamily="18" charset="0"/>
            </a:endParaRPr>
          </a:p>
        </p:txBody>
      </p:sp>
      <p:sp>
        <p:nvSpPr>
          <p:cNvPr id="3" name="Наслов 2"/>
          <p:cNvSpPr>
            <a:spLocks noGrp="1"/>
          </p:cNvSpPr>
          <p:nvPr>
            <p:ph type="title"/>
          </p:nvPr>
        </p:nvSpPr>
        <p:spPr>
          <a:solidFill>
            <a:schemeClr val="accent1">
              <a:lumMod val="20000"/>
              <a:lumOff val="80000"/>
            </a:schemeClr>
          </a:solidFill>
        </p:spPr>
        <p:txBody>
          <a:bodyPr>
            <a:normAutofit fontScale="90000"/>
          </a:bodyPr>
          <a:lstStyle/>
          <a:p>
            <a:pPr algn="ctr"/>
            <a:r>
              <a:rPr lang="sr-Cyrl-RS" dirty="0" smtClean="0">
                <a:latin typeface="Times New Roman" pitchFamily="18" charset="0"/>
                <a:cs typeface="Times New Roman" pitchFamily="18" charset="0"/>
              </a:rPr>
              <a:t>Планирање рада у комбинованим одјељењима</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692696"/>
            <a:ext cx="8452048" cy="6165304"/>
          </a:xfrm>
        </p:spPr>
        <p:txBody>
          <a:bodyPr>
            <a:normAutofit fontScale="92500" lnSpcReduction="10000"/>
          </a:bodyPr>
          <a:lstStyle/>
          <a:p>
            <a:pPr marL="566928" lvl="0" indent="-457200" algn="just">
              <a:lnSpc>
                <a:spcPct val="100000"/>
              </a:lnSpc>
              <a:spcBef>
                <a:spcPts val="400"/>
              </a:spcBef>
              <a:spcAft>
                <a:spcPts val="0"/>
              </a:spcAft>
              <a:buClrTx/>
              <a:buSzPct val="68000"/>
              <a:buFont typeface="Wingdings" panose="05000000000000000000" pitchFamily="2" charset="2"/>
              <a:buChar char="q"/>
            </a:pPr>
            <a:r>
              <a:rPr lang="sr-Cyrl-RS" sz="2800" dirty="0" smtClean="0">
                <a:solidFill>
                  <a:schemeClr val="tx1"/>
                </a:solidFill>
                <a:latin typeface="Times New Roman" pitchFamily="18" charset="0"/>
                <a:cs typeface="Times New Roman" pitchFamily="18" charset="0"/>
              </a:rPr>
              <a:t>Дефиниција: </a:t>
            </a:r>
            <a:r>
              <a:rPr lang="sr-Cyrl-RS" sz="2800" b="1" dirty="0" smtClean="0">
                <a:solidFill>
                  <a:schemeClr val="tx1"/>
                </a:solidFill>
                <a:latin typeface="Times New Roman" pitchFamily="18" charset="0"/>
                <a:cs typeface="Times New Roman" pitchFamily="18" charset="0"/>
              </a:rPr>
              <a:t>Физички дефинисане површине </a:t>
            </a:r>
            <a:r>
              <a:rPr lang="sr-Cyrl-RS" sz="2800" dirty="0" smtClean="0">
                <a:solidFill>
                  <a:schemeClr val="tx1"/>
                </a:solidFill>
                <a:latin typeface="Times New Roman" pitchFamily="18" charset="0"/>
                <a:cs typeface="Times New Roman" pitchFamily="18" charset="0"/>
              </a:rPr>
              <a:t>(просторно и садржајно дефинисане мање </a:t>
            </a:r>
            <a:r>
              <a:rPr lang="sr-Cyrl-RS" sz="2800" dirty="0" err="1" smtClean="0">
                <a:solidFill>
                  <a:schemeClr val="tx1"/>
                </a:solidFill>
                <a:latin typeface="Times New Roman" pitchFamily="18" charset="0"/>
                <a:cs typeface="Times New Roman" pitchFamily="18" charset="0"/>
              </a:rPr>
              <a:t>цјелине</a:t>
            </a:r>
            <a:r>
              <a:rPr lang="sr-Cyrl-RS" sz="2800" dirty="0" smtClean="0">
                <a:solidFill>
                  <a:schemeClr val="tx1"/>
                </a:solidFill>
                <a:latin typeface="Times New Roman" pitchFamily="18" charset="0"/>
                <a:cs typeface="Times New Roman" pitchFamily="18" charset="0"/>
              </a:rPr>
              <a:t> унутар учионице), са специфичном опремом и материјалима којима се може подржати „</a:t>
            </a:r>
            <a:r>
              <a:rPr lang="sr-Cyrl-RS" sz="2800" b="1" dirty="0" smtClean="0">
                <a:solidFill>
                  <a:schemeClr val="tx1"/>
                </a:solidFill>
                <a:latin typeface="Times New Roman" pitchFamily="18" charset="0"/>
                <a:cs typeface="Times New Roman" pitchFamily="18" charset="0"/>
              </a:rPr>
              <a:t>диференцирано учење“.</a:t>
            </a:r>
            <a:endParaRPr lang="sr-Latn-CS" sz="2800" b="1" dirty="0" smtClean="0">
              <a:solidFill>
                <a:schemeClr val="tx1"/>
              </a:solidFill>
              <a:latin typeface="Times New Roman" pitchFamily="18" charset="0"/>
              <a:cs typeface="Times New Roman" pitchFamily="18" charset="0"/>
            </a:endParaRPr>
          </a:p>
          <a:p>
            <a:pPr marL="566928" lvl="0" indent="-457200" algn="just">
              <a:lnSpc>
                <a:spcPct val="100000"/>
              </a:lnSpc>
              <a:spcBef>
                <a:spcPts val="400"/>
              </a:spcBef>
              <a:spcAft>
                <a:spcPts val="0"/>
              </a:spcAft>
              <a:buClrTx/>
              <a:buSzPct val="68000"/>
              <a:buFont typeface="Wingdings" panose="05000000000000000000" pitchFamily="2" charset="2"/>
              <a:buChar char="q"/>
            </a:pPr>
            <a:r>
              <a:rPr lang="sr-Latn-CS" sz="2800" dirty="0" smtClean="0">
                <a:solidFill>
                  <a:schemeClr val="tx1"/>
                </a:solidFill>
                <a:latin typeface="Times New Roman" pitchFamily="18" charset="0"/>
                <a:cs typeface="Times New Roman" pitchFamily="18" charset="0"/>
              </a:rPr>
              <a:t>„Нова учионица“</a:t>
            </a:r>
            <a:r>
              <a:rPr lang="sr-Cyrl-RS" sz="2800" dirty="0" smtClean="0">
                <a:solidFill>
                  <a:schemeClr val="tx1"/>
                </a:solidFill>
                <a:latin typeface="Times New Roman" pitchFamily="18" charset="0"/>
                <a:cs typeface="Times New Roman" pitchFamily="18" charset="0"/>
              </a:rPr>
              <a:t> </a:t>
            </a:r>
            <a:r>
              <a:rPr lang="sr-Latn-CS" sz="2800" dirty="0" smtClean="0">
                <a:solidFill>
                  <a:schemeClr val="tx1"/>
                </a:solidFill>
                <a:latin typeface="Times New Roman" pitchFamily="18" charset="0"/>
                <a:cs typeface="Times New Roman" pitchFamily="18" charset="0"/>
              </a:rPr>
              <a:t>или „</a:t>
            </a:r>
            <a:r>
              <a:rPr lang="sr-Latn-CS" sz="2800" b="1" dirty="0" smtClean="0">
                <a:solidFill>
                  <a:schemeClr val="tx1"/>
                </a:solidFill>
                <a:latin typeface="Times New Roman" pitchFamily="18" charset="0"/>
                <a:cs typeface="Times New Roman" pitchFamily="18" charset="0"/>
              </a:rPr>
              <a:t>Нови  учионички  амбијент</a:t>
            </a:r>
            <a:r>
              <a:rPr lang="bs-Cyrl-BA" sz="2800" b="1" dirty="0" smtClean="0">
                <a:solidFill>
                  <a:schemeClr val="tx1"/>
                </a:solidFill>
                <a:latin typeface="Times New Roman" pitchFamily="18" charset="0"/>
                <a:cs typeface="Times New Roman" pitchFamily="18" charset="0"/>
              </a:rPr>
              <a:t>“.</a:t>
            </a:r>
          </a:p>
          <a:p>
            <a:pPr marL="566928" lvl="0" indent="-457200" algn="just">
              <a:lnSpc>
                <a:spcPct val="100000"/>
              </a:lnSpc>
              <a:spcBef>
                <a:spcPts val="400"/>
              </a:spcBef>
              <a:spcAft>
                <a:spcPts val="0"/>
              </a:spcAft>
              <a:buClrTx/>
              <a:buSzPct val="68000"/>
              <a:buFont typeface="Wingdings" panose="05000000000000000000" pitchFamily="2" charset="2"/>
              <a:buChar char="q"/>
            </a:pPr>
            <a:r>
              <a:rPr lang="bs-Cyrl-BA" sz="2800" dirty="0" smtClean="0">
                <a:solidFill>
                  <a:schemeClr val="tx1"/>
                </a:solidFill>
                <a:latin typeface="Times New Roman" pitchFamily="18" charset="0"/>
                <a:cs typeface="Times New Roman" pitchFamily="18" charset="0"/>
              </a:rPr>
              <a:t>У центрима се </a:t>
            </a:r>
            <a:r>
              <a:rPr lang="bs-Cyrl-BA" sz="2800" b="1" dirty="0" smtClean="0">
                <a:solidFill>
                  <a:schemeClr val="tx1"/>
                </a:solidFill>
                <a:latin typeface="Times New Roman" pitchFamily="18" charset="0"/>
                <a:cs typeface="Times New Roman" pitchFamily="18" charset="0"/>
              </a:rPr>
              <a:t>истовремено одвија више „различитих активности“, </a:t>
            </a:r>
            <a:r>
              <a:rPr lang="bs-Cyrl-BA" sz="2800" dirty="0" smtClean="0">
                <a:solidFill>
                  <a:schemeClr val="tx1"/>
                </a:solidFill>
                <a:latin typeface="Times New Roman" pitchFamily="18" charset="0"/>
                <a:cs typeface="Times New Roman" pitchFamily="18" charset="0"/>
              </a:rPr>
              <a:t>према процесном (дневном) плану.</a:t>
            </a:r>
          </a:p>
          <a:p>
            <a:pPr marL="566928" lvl="0" indent="-457200" algn="just">
              <a:lnSpc>
                <a:spcPct val="100000"/>
              </a:lnSpc>
              <a:spcBef>
                <a:spcPts val="400"/>
              </a:spcBef>
              <a:spcAft>
                <a:spcPts val="0"/>
              </a:spcAft>
              <a:buClrTx/>
              <a:buSzPct val="68000"/>
              <a:buFont typeface="Wingdings" panose="05000000000000000000" pitchFamily="2" charset="2"/>
              <a:buChar char="q"/>
            </a:pPr>
            <a:r>
              <a:rPr lang="bs-Cyrl-BA" sz="2800" dirty="0" smtClean="0">
                <a:solidFill>
                  <a:schemeClr val="tx1"/>
                </a:solidFill>
                <a:latin typeface="Times New Roman" pitchFamily="18" charset="0"/>
                <a:cs typeface="Times New Roman" pitchFamily="18" charset="0"/>
              </a:rPr>
              <a:t>Опрема центара треба да је лако прилагодљива, како би се учионица могла лакше трансормисати за рад са цијелим одјељењем  и малим групама.</a:t>
            </a:r>
          </a:p>
          <a:p>
            <a:pPr marL="566928" lvl="0" indent="-457200" algn="just">
              <a:lnSpc>
                <a:spcPct val="100000"/>
              </a:lnSpc>
              <a:spcBef>
                <a:spcPts val="400"/>
              </a:spcBef>
              <a:spcAft>
                <a:spcPts val="0"/>
              </a:spcAft>
              <a:buClrTx/>
              <a:buSzPct val="68000"/>
              <a:buFont typeface="Wingdings" panose="05000000000000000000" pitchFamily="2" charset="2"/>
              <a:buChar char="q"/>
            </a:pPr>
            <a:r>
              <a:rPr lang="bs-Cyrl-BA" sz="2800" b="1" dirty="0" smtClean="0">
                <a:solidFill>
                  <a:schemeClr val="tx1"/>
                </a:solidFill>
                <a:latin typeface="Times New Roman" pitchFamily="18" charset="0"/>
                <a:cs typeface="Times New Roman" pitchFamily="18" charset="0"/>
              </a:rPr>
              <a:t>Највеће могућности су у „дјечијој игри“ и „практичном раду“ </a:t>
            </a:r>
            <a:r>
              <a:rPr lang="bs-Cyrl-BA" sz="2800" dirty="0" smtClean="0">
                <a:solidFill>
                  <a:schemeClr val="tx1"/>
                </a:solidFill>
                <a:latin typeface="Times New Roman" pitchFamily="18" charset="0"/>
                <a:cs typeface="Times New Roman" pitchFamily="18" charset="0"/>
              </a:rPr>
              <a:t>за који је могуће поставити одговарајућа средства и материјале.</a:t>
            </a:r>
            <a:r>
              <a:rPr lang="sr-Cyrl-CS" sz="2400" dirty="0">
                <a:solidFill>
                  <a:srgbClr val="000000"/>
                </a:solidFill>
                <a:latin typeface="Times New Roman" pitchFamily="18" charset="0"/>
                <a:cs typeface="Times New Roman" pitchFamily="18" charset="0"/>
              </a:rPr>
              <a:t> Дидактичка  стратегија  учења </a:t>
            </a:r>
            <a:r>
              <a:rPr lang="sr-Cyrl-CS" sz="2400" dirty="0" smtClean="0">
                <a:solidFill>
                  <a:srgbClr val="000000"/>
                </a:solidFill>
                <a:latin typeface="Times New Roman" pitchFamily="18" charset="0"/>
                <a:cs typeface="Times New Roman" pitchFamily="18" charset="0"/>
              </a:rPr>
              <a:t>која </a:t>
            </a:r>
            <a:r>
              <a:rPr lang="sr-Cyrl-CS" sz="2400" dirty="0">
                <a:solidFill>
                  <a:srgbClr val="000000"/>
                </a:solidFill>
                <a:latin typeface="Times New Roman" pitchFamily="18" charset="0"/>
                <a:cs typeface="Times New Roman" pitchFamily="18" charset="0"/>
              </a:rPr>
              <a:t>користи </a:t>
            </a:r>
            <a:r>
              <a:rPr lang="sr-Cyrl-CS" sz="2400" dirty="0" smtClean="0">
                <a:solidFill>
                  <a:srgbClr val="000000"/>
                </a:solidFill>
                <a:latin typeface="Times New Roman" pitchFamily="18" charset="0"/>
                <a:cs typeface="Times New Roman" pitchFamily="18" charset="0"/>
              </a:rPr>
              <a:t>в/о </a:t>
            </a:r>
            <a:r>
              <a:rPr lang="sr-Cyrl-CS" sz="2400" dirty="0">
                <a:solidFill>
                  <a:srgbClr val="000000"/>
                </a:solidFill>
                <a:latin typeface="Times New Roman" pitchFamily="18" charset="0"/>
                <a:cs typeface="Times New Roman" pitchFamily="18" charset="0"/>
              </a:rPr>
              <a:t>потенцијал  дјечије  игре</a:t>
            </a:r>
            <a:r>
              <a:rPr lang="sr-Cyrl-CS" sz="2400" dirty="0" smtClean="0">
                <a:solidFill>
                  <a:srgbClr val="000000"/>
                </a:solidFill>
                <a:latin typeface="Times New Roman" pitchFamily="18" charset="0"/>
                <a:cs typeface="Times New Roman" pitchFamily="18" charset="0"/>
              </a:rPr>
              <a:t>.</a:t>
            </a:r>
            <a:endParaRPr lang="bs-Cyrl-BA" sz="2800" dirty="0" smtClean="0">
              <a:solidFill>
                <a:schemeClr val="tx1"/>
              </a:solidFill>
              <a:latin typeface="Times New Roman" pitchFamily="18" charset="0"/>
              <a:cs typeface="Times New Roman" pitchFamily="18" charset="0"/>
            </a:endParaRPr>
          </a:p>
          <a:p>
            <a:pPr algn="just"/>
            <a:endParaRPr lang="bs-Cyrl-BA" sz="2800" dirty="0" smtClean="0">
              <a:solidFill>
                <a:schemeClr val="tx1"/>
              </a:solidFill>
              <a:latin typeface="Times New Roman" pitchFamily="18" charset="0"/>
              <a:cs typeface="Times New Roman" pitchFamily="18" charset="0"/>
            </a:endParaRPr>
          </a:p>
        </p:txBody>
      </p:sp>
      <p:sp>
        <p:nvSpPr>
          <p:cNvPr id="2" name="Naslov 1"/>
          <p:cNvSpPr>
            <a:spLocks noGrp="1"/>
          </p:cNvSpPr>
          <p:nvPr>
            <p:ph type="title"/>
          </p:nvPr>
        </p:nvSpPr>
        <p:spPr>
          <a:xfrm>
            <a:off x="457200" y="0"/>
            <a:ext cx="8229600" cy="620688"/>
          </a:xfrm>
          <a:solidFill>
            <a:schemeClr val="bg2">
              <a:lumMod val="90000"/>
            </a:schemeClr>
          </a:solidFill>
        </p:spPr>
        <p:txBody>
          <a:bodyPr>
            <a:normAutofit/>
          </a:bodyPr>
          <a:lstStyle/>
          <a:p>
            <a:pPr algn="ctr"/>
            <a:r>
              <a:rPr lang="x-none" sz="2800" b="1" dirty="0" smtClean="0">
                <a:solidFill>
                  <a:schemeClr val="tx1"/>
                </a:solidFill>
                <a:latin typeface="Times New Roman" pitchFamily="18" charset="0"/>
                <a:cs typeface="Times New Roman" pitchFamily="18" charset="0"/>
              </a:rPr>
              <a:t>Цент</a:t>
            </a:r>
            <a:r>
              <a:rPr lang="bs-Cyrl-BA" sz="2800" b="1" dirty="0" smtClean="0">
                <a:solidFill>
                  <a:schemeClr val="tx1"/>
                </a:solidFill>
                <a:latin typeface="Times New Roman" pitchFamily="18" charset="0"/>
                <a:cs typeface="Times New Roman" pitchFamily="18" charset="0"/>
              </a:rPr>
              <a:t>ри</a:t>
            </a:r>
            <a:r>
              <a:rPr lang="x-none" sz="2800" b="1" dirty="0" smtClean="0">
                <a:solidFill>
                  <a:schemeClr val="tx1"/>
                </a:solidFill>
                <a:latin typeface="Times New Roman" pitchFamily="18" charset="0"/>
                <a:cs typeface="Times New Roman" pitchFamily="18" charset="0"/>
              </a:rPr>
              <a:t> за учење</a:t>
            </a:r>
            <a:endParaRPr lang="bs-Latn-BA" sz="28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04800" y="188640"/>
            <a:ext cx="8382000" cy="6192688"/>
          </a:xfrm>
        </p:spPr>
        <p:txBody>
          <a:bodyPr>
            <a:normAutofit/>
          </a:bodyPr>
          <a:lstStyle/>
          <a:p>
            <a:pPr marL="566928" lvl="0" indent="-457200" algn="just">
              <a:lnSpc>
                <a:spcPct val="100000"/>
              </a:lnSpc>
              <a:spcBef>
                <a:spcPts val="400"/>
              </a:spcBef>
              <a:spcAft>
                <a:spcPts val="0"/>
              </a:spcAft>
              <a:buClrTx/>
              <a:buSzPct val="68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Идеалан оквир </a:t>
            </a:r>
            <a:r>
              <a:rPr lang="sr-Cyrl-CS" sz="2400" dirty="0">
                <a:solidFill>
                  <a:schemeClr val="tx1"/>
                </a:solidFill>
                <a:latin typeface="Times New Roman" pitchFamily="18" charset="0"/>
                <a:cs typeface="Times New Roman" pitchFamily="18" charset="0"/>
              </a:rPr>
              <a:t>за </a:t>
            </a:r>
            <a:r>
              <a:rPr lang="sr-Cyrl-CS" sz="2400" dirty="0" smtClean="0">
                <a:solidFill>
                  <a:schemeClr val="tx1"/>
                </a:solidFill>
                <a:latin typeface="Times New Roman" pitchFamily="18" charset="0"/>
                <a:cs typeface="Times New Roman" pitchFamily="18" charset="0"/>
              </a:rPr>
              <a:t>интерактивно учење </a:t>
            </a:r>
            <a:r>
              <a:rPr lang="sr-Cyrl-CS" sz="2400" dirty="0">
                <a:solidFill>
                  <a:schemeClr val="tx1"/>
                </a:solidFill>
                <a:latin typeface="Times New Roman" pitchFamily="18" charset="0"/>
                <a:cs typeface="Times New Roman" pitchFamily="18" charset="0"/>
              </a:rPr>
              <a:t>„у малим  групама</a:t>
            </a:r>
            <a:r>
              <a:rPr lang="sr-Cyrl-CS" sz="2400" dirty="0" smtClean="0">
                <a:solidFill>
                  <a:schemeClr val="tx1"/>
                </a:solidFill>
                <a:latin typeface="Times New Roman" pitchFamily="18" charset="0"/>
                <a:cs typeface="Times New Roman" pitchFamily="18" charset="0"/>
              </a:rPr>
              <a:t>“, за  кооперативно  учење, рад у паровима и индивидуални рад.</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Богатија и </a:t>
            </a:r>
            <a:r>
              <a:rPr lang="sr-Cyrl-CS" sz="2400" dirty="0">
                <a:solidFill>
                  <a:schemeClr val="tx1"/>
                </a:solidFill>
                <a:latin typeface="Times New Roman" pitchFamily="18" charset="0"/>
                <a:cs typeface="Times New Roman" pitchFamily="18" charset="0"/>
              </a:rPr>
              <a:t>разноврснија  методичка  структура  </a:t>
            </a:r>
            <a:r>
              <a:rPr lang="sr-Cyrl-CS" sz="2400" dirty="0" smtClean="0">
                <a:solidFill>
                  <a:schemeClr val="tx1"/>
                </a:solidFill>
                <a:latin typeface="Times New Roman" pitchFamily="18" charset="0"/>
                <a:cs typeface="Times New Roman" pitchFamily="18" charset="0"/>
              </a:rPr>
              <a:t>наставе.</a:t>
            </a:r>
            <a:r>
              <a:rPr lang="sr-Cyrl-CS" sz="2400" dirty="0">
                <a:solidFill>
                  <a:schemeClr val="tx1"/>
                </a:solidFill>
                <a:latin typeface="Times New Roman" pitchFamily="18" charset="0"/>
                <a:cs typeface="Times New Roman" pitchFamily="18" charset="0"/>
              </a:rPr>
              <a:t> </a:t>
            </a:r>
            <a:endParaRPr lang="sr-Cyrl-CS" sz="2400" dirty="0" smtClean="0">
              <a:solidFill>
                <a:schemeClr val="tx1"/>
              </a:solidFill>
              <a:latin typeface="Times New Roman" pitchFamily="18" charset="0"/>
              <a:cs typeface="Times New Roman" pitchFamily="18" charset="0"/>
            </a:endParaRPr>
          </a:p>
          <a:p>
            <a:pPr marL="566928" lvl="0" indent="-457200" algn="just">
              <a:lnSpc>
                <a:spcPct val="100000"/>
              </a:lnSpc>
              <a:spcBef>
                <a:spcPts val="400"/>
              </a:spcBef>
              <a:spcAft>
                <a:spcPts val="0"/>
              </a:spcAft>
              <a:buClrTx/>
              <a:buSzPct val="68000"/>
              <a:buFont typeface="Wingdings" panose="05000000000000000000" pitchFamily="2" charset="2"/>
              <a:buChar char="q"/>
            </a:pPr>
            <a:r>
              <a:rPr lang="bs-Cyrl-BA" sz="2400" b="1" dirty="0" smtClean="0">
                <a:solidFill>
                  <a:srgbClr val="000000"/>
                </a:solidFill>
                <a:latin typeface="Times New Roman" pitchFamily="18" charset="0"/>
                <a:cs typeface="Times New Roman" pitchFamily="18" charset="0"/>
              </a:rPr>
              <a:t>Центри </a:t>
            </a:r>
            <a:r>
              <a:rPr lang="bs-Cyrl-BA" sz="2400" b="1" dirty="0">
                <a:solidFill>
                  <a:srgbClr val="000000"/>
                </a:solidFill>
                <a:latin typeface="Times New Roman" pitchFamily="18" charset="0"/>
                <a:cs typeface="Times New Roman" pitchFamily="18" charset="0"/>
              </a:rPr>
              <a:t>не ускраћују ни фронтални рад</a:t>
            </a:r>
            <a:r>
              <a:rPr lang="bs-Cyrl-BA" sz="2400" b="1" dirty="0" smtClean="0">
                <a:solidFill>
                  <a:srgbClr val="000000"/>
                </a:solidFill>
                <a:latin typeface="Times New Roman" pitchFamily="18" charset="0"/>
                <a:cs typeface="Times New Roman" pitchFamily="18" charset="0"/>
              </a:rPr>
              <a:t>.</a:t>
            </a:r>
            <a:endParaRPr lang="sr-Cyrl-CS" sz="2400" dirty="0" smtClean="0">
              <a:solidFill>
                <a:schemeClr val="tx1"/>
              </a:solidFill>
              <a:latin typeface="Times New Roman" pitchFamily="18" charset="0"/>
              <a:cs typeface="Times New Roman" pitchFamily="18" charset="0"/>
            </a:endParaRPr>
          </a:p>
          <a:p>
            <a:pPr marL="566928" lvl="0" indent="-457200" algn="just">
              <a:lnSpc>
                <a:spcPct val="100000"/>
              </a:lnSpc>
              <a:spcBef>
                <a:spcPts val="400"/>
              </a:spcBef>
              <a:spcAft>
                <a:spcPts val="0"/>
              </a:spcAft>
              <a:buClrTx/>
              <a:buSzPct val="68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Интеракција међу </a:t>
            </a:r>
            <a:r>
              <a:rPr lang="sr-Cyrl-CS" sz="2400" dirty="0">
                <a:solidFill>
                  <a:schemeClr val="tx1"/>
                </a:solidFill>
                <a:latin typeface="Times New Roman" pitchFamily="18" charset="0"/>
                <a:cs typeface="Times New Roman" pitchFamily="18" charset="0"/>
              </a:rPr>
              <a:t>дјецом је </a:t>
            </a:r>
            <a:r>
              <a:rPr lang="sr-Cyrl-CS" sz="2400" dirty="0" smtClean="0">
                <a:solidFill>
                  <a:schemeClr val="tx1"/>
                </a:solidFill>
                <a:latin typeface="Times New Roman" pitchFamily="18" charset="0"/>
                <a:cs typeface="Times New Roman" pitchFamily="18" charset="0"/>
              </a:rPr>
              <a:t>умногоме већа.</a:t>
            </a:r>
            <a:r>
              <a:rPr lang="sr-Cyrl-CS" sz="2400" dirty="0">
                <a:solidFill>
                  <a:srgbClr val="000000"/>
                </a:solidFill>
                <a:latin typeface="Times New Roman" pitchFamily="18" charset="0"/>
                <a:cs typeface="Times New Roman" pitchFamily="18" charset="0"/>
              </a:rPr>
              <a:t> </a:t>
            </a:r>
            <a:r>
              <a:rPr lang="sr-Cyrl-CS" sz="2400" dirty="0" smtClean="0">
                <a:solidFill>
                  <a:srgbClr val="000000"/>
                </a:solidFill>
                <a:latin typeface="Times New Roman" pitchFamily="18" charset="0"/>
                <a:cs typeface="Times New Roman" pitchFamily="18" charset="0"/>
              </a:rPr>
              <a:t>Учење   засновано на интересовањима и </a:t>
            </a:r>
            <a:r>
              <a:rPr lang="sr-Cyrl-CS" sz="2400" dirty="0">
                <a:solidFill>
                  <a:srgbClr val="000000"/>
                </a:solidFill>
                <a:latin typeface="Times New Roman" pitchFamily="18" charset="0"/>
                <a:cs typeface="Times New Roman" pitchFamily="18" charset="0"/>
              </a:rPr>
              <a:t>унутрашњим   мотивима, а активности  </a:t>
            </a:r>
            <a:r>
              <a:rPr lang="sr-Cyrl-CS" sz="2400" dirty="0" smtClean="0">
                <a:solidFill>
                  <a:srgbClr val="000000"/>
                </a:solidFill>
                <a:latin typeface="Times New Roman" pitchFamily="18" charset="0"/>
                <a:cs typeface="Times New Roman" pitchFamily="18" charset="0"/>
              </a:rPr>
              <a:t>помјерене или усмјерене </a:t>
            </a:r>
            <a:r>
              <a:rPr lang="sr-Cyrl-CS" sz="2400" dirty="0">
                <a:solidFill>
                  <a:srgbClr val="000000"/>
                </a:solidFill>
                <a:latin typeface="Times New Roman" pitchFamily="18" charset="0"/>
                <a:cs typeface="Times New Roman" pitchFamily="18" charset="0"/>
              </a:rPr>
              <a:t>на  </a:t>
            </a:r>
            <a:r>
              <a:rPr lang="sr-Cyrl-CS" sz="2400" dirty="0" smtClean="0">
                <a:solidFill>
                  <a:srgbClr val="000000"/>
                </a:solidFill>
                <a:latin typeface="Times New Roman" pitchFamily="18" charset="0"/>
                <a:cs typeface="Times New Roman" pitchFamily="18" charset="0"/>
              </a:rPr>
              <a:t>дијете.</a:t>
            </a:r>
            <a:endParaRPr lang="bs-Cyrl-BA" sz="2400" dirty="0" smtClean="0">
              <a:solidFill>
                <a:srgbClr val="000000"/>
              </a:solidFill>
              <a:latin typeface="Times New Roman" pitchFamily="18" charset="0"/>
              <a:cs typeface="Times New Roman" pitchFamily="18" charset="0"/>
            </a:endParaRPr>
          </a:p>
          <a:p>
            <a:pPr marL="566928" lvl="0" indent="-457200" algn="just">
              <a:lnSpc>
                <a:spcPct val="100000"/>
              </a:lnSpc>
              <a:spcBef>
                <a:spcPts val="400"/>
              </a:spcBef>
              <a:spcAft>
                <a:spcPts val="0"/>
              </a:spcAft>
              <a:buClrTx/>
              <a:buSzPct val="68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Повећана могућност личног искуства дјетета уз уважавање развојних карактеристика узраста </a:t>
            </a:r>
            <a:r>
              <a:rPr lang="sr-Cyrl-CS" sz="2400" dirty="0">
                <a:solidFill>
                  <a:schemeClr val="tx1"/>
                </a:solidFill>
                <a:latin typeface="Times New Roman" pitchFamily="18" charset="0"/>
                <a:cs typeface="Times New Roman" pitchFamily="18" charset="0"/>
              </a:rPr>
              <a:t>„шестогодишњака“.</a:t>
            </a:r>
            <a:endParaRPr lang="bs-Latn-BA" sz="2400" dirty="0">
              <a:solidFill>
                <a:schemeClr val="tx1"/>
              </a:solidFill>
              <a:latin typeface="Times New Roman" pitchFamily="18" charset="0"/>
              <a:cs typeface="Times New Roman" pitchFamily="18" charset="0"/>
            </a:endParaRPr>
          </a:p>
          <a:p>
            <a:pPr lvl="0" algn="just">
              <a:buClr>
                <a:srgbClr val="6F6F74"/>
              </a:buClr>
            </a:pPr>
            <a:r>
              <a:rPr lang="sr-Latn-CS" sz="2200" dirty="0">
                <a:solidFill>
                  <a:srgbClr val="000000"/>
                </a:solidFill>
                <a:latin typeface="Times New Roman" pitchFamily="18" charset="0"/>
                <a:cs typeface="Times New Roman" pitchFamily="18" charset="0"/>
              </a:rPr>
              <a:t> У </a:t>
            </a:r>
            <a:r>
              <a:rPr lang="sr-Latn-CS" sz="2200" dirty="0" smtClean="0">
                <a:solidFill>
                  <a:srgbClr val="000000"/>
                </a:solidFill>
                <a:latin typeface="Times New Roman" pitchFamily="18" charset="0"/>
                <a:cs typeface="Times New Roman" pitchFamily="18" charset="0"/>
              </a:rPr>
              <a:t>центрима за учење </a:t>
            </a:r>
            <a:r>
              <a:rPr lang="sr-Latn-CS" sz="2200" dirty="0">
                <a:solidFill>
                  <a:srgbClr val="000000"/>
                </a:solidFill>
                <a:latin typeface="Times New Roman" pitchFamily="18" charset="0"/>
                <a:cs typeface="Times New Roman" pitchFamily="18" charset="0"/>
              </a:rPr>
              <a:t>примијењује  се  </a:t>
            </a:r>
            <a:r>
              <a:rPr lang="sr-Latn-CS" sz="2200" b="1" dirty="0">
                <a:solidFill>
                  <a:srgbClr val="000000"/>
                </a:solidFill>
                <a:latin typeface="Times New Roman" pitchFamily="18" charset="0"/>
                <a:cs typeface="Times New Roman" pitchFamily="18" charset="0"/>
              </a:rPr>
              <a:t>систематско  поучавање</a:t>
            </a:r>
            <a:r>
              <a:rPr lang="sr-Latn-CS" sz="2200" dirty="0">
                <a:solidFill>
                  <a:srgbClr val="000000"/>
                </a:solidFill>
                <a:latin typeface="Times New Roman" pitchFamily="18" charset="0"/>
                <a:cs typeface="Times New Roman" pitchFamily="18" charset="0"/>
              </a:rPr>
              <a:t>, а ученицима </a:t>
            </a:r>
            <a:r>
              <a:rPr lang="sr-Latn-CS" sz="2200" dirty="0" smtClean="0">
                <a:solidFill>
                  <a:srgbClr val="000000"/>
                </a:solidFill>
                <a:latin typeface="Times New Roman" pitchFamily="18" charset="0"/>
                <a:cs typeface="Times New Roman" pitchFamily="18" charset="0"/>
              </a:rPr>
              <a:t>се пружа </a:t>
            </a:r>
            <a:r>
              <a:rPr lang="sr-Latn-CS" sz="2200" dirty="0">
                <a:solidFill>
                  <a:srgbClr val="000000"/>
                </a:solidFill>
                <a:latin typeface="Times New Roman" pitchFamily="18" charset="0"/>
                <a:cs typeface="Times New Roman" pitchFamily="18" charset="0"/>
              </a:rPr>
              <a:t>подршка </a:t>
            </a:r>
            <a:r>
              <a:rPr lang="sr-Latn-CS" sz="2200" dirty="0" smtClean="0">
                <a:solidFill>
                  <a:srgbClr val="000000"/>
                </a:solidFill>
                <a:latin typeface="Times New Roman" pitchFamily="18" charset="0"/>
                <a:cs typeface="Times New Roman" pitchFamily="18" charset="0"/>
              </a:rPr>
              <a:t>да поштујући вријеме </a:t>
            </a:r>
            <a:r>
              <a:rPr lang="sr-Latn-CS" sz="2200" dirty="0">
                <a:solidFill>
                  <a:srgbClr val="000000"/>
                </a:solidFill>
                <a:latin typeface="Times New Roman" pitchFamily="18" charset="0"/>
                <a:cs typeface="Times New Roman" pitchFamily="18" charset="0"/>
              </a:rPr>
              <a:t>и  „правила игре“, заврше  активност  учења.</a:t>
            </a:r>
            <a:endParaRPr lang="bs-Latn-BA" sz="2200" dirty="0">
              <a:solidFill>
                <a:srgbClr val="000000"/>
              </a:solidFill>
              <a:latin typeface="Times New Roman" pitchFamily="18" charset="0"/>
              <a:cs typeface="Times New Roman" pitchFamily="18" charset="0"/>
            </a:endParaRPr>
          </a:p>
          <a:p>
            <a:endParaRPr lang="bs-Latn-BA"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0" y="609600"/>
            <a:ext cx="8763000" cy="5867400"/>
          </a:xfrm>
        </p:spPr>
        <p:txBody>
          <a:bodyPr>
            <a:normAutofit lnSpcReduction="10000"/>
          </a:bodyPr>
          <a:lstStyle/>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Смјештени: </a:t>
            </a:r>
            <a:r>
              <a:rPr lang="sr-Cyrl-CS" sz="2600" u="sng" dirty="0" smtClean="0">
                <a:solidFill>
                  <a:schemeClr val="tx1"/>
                </a:solidFill>
                <a:latin typeface="Times New Roman" pitchFamily="18" charset="0"/>
                <a:cs typeface="Times New Roman" pitchFamily="18" charset="0"/>
              </a:rPr>
              <a:t>у угловима учионица,</a:t>
            </a:r>
            <a:r>
              <a:rPr lang="sr-Cyrl-CS" sz="2600" dirty="0" smtClean="0">
                <a:solidFill>
                  <a:schemeClr val="tx1"/>
                </a:solidFill>
                <a:latin typeface="Times New Roman" pitchFamily="18" charset="0"/>
                <a:cs typeface="Times New Roman" pitchFamily="18" charset="0"/>
              </a:rPr>
              <a:t> </a:t>
            </a:r>
            <a:r>
              <a:rPr lang="sr-Cyrl-CS" sz="2600" b="1" dirty="0">
                <a:solidFill>
                  <a:schemeClr val="tx1"/>
                </a:solidFill>
                <a:latin typeface="Times New Roman" pitchFamily="18" charset="0"/>
                <a:cs typeface="Times New Roman" pitchFamily="18" charset="0"/>
              </a:rPr>
              <a:t>„</a:t>
            </a:r>
            <a:r>
              <a:rPr lang="sr-Cyrl-CS" sz="2600" b="1" dirty="0" smtClean="0">
                <a:solidFill>
                  <a:schemeClr val="tx1"/>
                </a:solidFill>
                <a:latin typeface="Times New Roman" pitchFamily="18" charset="0"/>
                <a:cs typeface="Times New Roman" pitchFamily="18" charset="0"/>
              </a:rPr>
              <a:t>по ободу </a:t>
            </a:r>
            <a:r>
              <a:rPr lang="sr-Cyrl-CS" sz="2600" b="1" dirty="0">
                <a:solidFill>
                  <a:schemeClr val="tx1"/>
                </a:solidFill>
                <a:latin typeface="Times New Roman" pitchFamily="18" charset="0"/>
                <a:cs typeface="Times New Roman" pitchFamily="18" charset="0"/>
              </a:rPr>
              <a:t>учионице“,</a:t>
            </a:r>
            <a:r>
              <a:rPr lang="sr-Cyrl-CS" sz="2600" dirty="0">
                <a:solidFill>
                  <a:schemeClr val="tx1"/>
                </a:solidFill>
                <a:latin typeface="Times New Roman" pitchFamily="18" charset="0"/>
                <a:cs typeface="Times New Roman" pitchFamily="18" charset="0"/>
              </a:rPr>
              <a:t> </a:t>
            </a:r>
            <a:r>
              <a:rPr lang="sr-Cyrl-CS" sz="2600" u="sng" dirty="0" smtClean="0">
                <a:solidFill>
                  <a:schemeClr val="tx1"/>
                </a:solidFill>
                <a:latin typeface="Times New Roman" pitchFamily="18" charset="0"/>
                <a:cs typeface="Times New Roman" pitchFamily="18" charset="0"/>
              </a:rPr>
              <a:t>поред </a:t>
            </a:r>
            <a:r>
              <a:rPr lang="sr-Cyrl-CS" sz="2600" u="sng" dirty="0">
                <a:solidFill>
                  <a:schemeClr val="tx1"/>
                </a:solidFill>
                <a:latin typeface="Times New Roman" pitchFamily="18" charset="0"/>
                <a:cs typeface="Times New Roman" pitchFamily="18" charset="0"/>
              </a:rPr>
              <a:t>зидова</a:t>
            </a:r>
            <a:r>
              <a:rPr lang="sr-Cyrl-CS" sz="2600" dirty="0" smtClean="0">
                <a:solidFill>
                  <a:schemeClr val="tx1"/>
                </a:solidFill>
                <a:latin typeface="Times New Roman" pitchFamily="18" charset="0"/>
                <a:cs typeface="Times New Roman" pitchFamily="18" charset="0"/>
              </a:rPr>
              <a:t>, </a:t>
            </a:r>
            <a:r>
              <a:rPr lang="sr-Cyrl-CS" sz="2600" b="1" dirty="0">
                <a:solidFill>
                  <a:schemeClr val="tx1"/>
                </a:solidFill>
                <a:latin typeface="Times New Roman" pitchFamily="18" charset="0"/>
                <a:cs typeface="Times New Roman" pitchFamily="18" charset="0"/>
              </a:rPr>
              <a:t>на столовима</a:t>
            </a:r>
            <a:r>
              <a:rPr lang="sr-Cyrl-CS" sz="2600" dirty="0">
                <a:solidFill>
                  <a:schemeClr val="tx1"/>
                </a:solidFill>
                <a:latin typeface="Times New Roman" pitchFamily="18" charset="0"/>
                <a:cs typeface="Times New Roman" pitchFamily="18" charset="0"/>
              </a:rPr>
              <a:t>, </a:t>
            </a:r>
            <a:r>
              <a:rPr lang="sr-Cyrl-CS" sz="2600" u="sng" dirty="0" smtClean="0">
                <a:solidFill>
                  <a:schemeClr val="tx1"/>
                </a:solidFill>
                <a:latin typeface="Times New Roman" pitchFamily="18" charset="0"/>
                <a:cs typeface="Times New Roman" pitchFamily="18" charset="0"/>
              </a:rPr>
              <a:t>на </a:t>
            </a:r>
            <a:r>
              <a:rPr lang="sr-Cyrl-CS" sz="2600" u="sng" dirty="0">
                <a:solidFill>
                  <a:schemeClr val="tx1"/>
                </a:solidFill>
                <a:latin typeface="Times New Roman" pitchFamily="18" charset="0"/>
                <a:cs typeface="Times New Roman" pitchFamily="18" charset="0"/>
              </a:rPr>
              <a:t>поду</a:t>
            </a:r>
            <a:r>
              <a:rPr lang="sr-Cyrl-CS" sz="2600" dirty="0">
                <a:solidFill>
                  <a:schemeClr val="tx1"/>
                </a:solidFill>
                <a:latin typeface="Times New Roman" pitchFamily="18" charset="0"/>
                <a:cs typeface="Times New Roman" pitchFamily="18" charset="0"/>
              </a:rPr>
              <a:t>, </a:t>
            </a:r>
            <a:r>
              <a:rPr lang="sr-Cyrl-CS" sz="2600" dirty="0" smtClean="0">
                <a:solidFill>
                  <a:schemeClr val="tx1"/>
                </a:solidFill>
                <a:latin typeface="Times New Roman" pitchFamily="18" charset="0"/>
                <a:cs typeface="Times New Roman" pitchFamily="18" charset="0"/>
              </a:rPr>
              <a:t>или </a:t>
            </a:r>
            <a:r>
              <a:rPr lang="sr-Cyrl-CS" sz="2600" b="1" dirty="0" smtClean="0">
                <a:solidFill>
                  <a:schemeClr val="tx1"/>
                </a:solidFill>
                <a:latin typeface="Times New Roman" pitchFamily="18" charset="0"/>
                <a:cs typeface="Times New Roman" pitchFamily="18" charset="0"/>
              </a:rPr>
              <a:t>тамо гдје</a:t>
            </a:r>
            <a:r>
              <a:rPr lang="sr-Cyrl-CS" sz="2600" dirty="0" smtClean="0">
                <a:solidFill>
                  <a:schemeClr val="tx1"/>
                </a:solidFill>
                <a:latin typeface="Times New Roman" pitchFamily="18" charset="0"/>
                <a:cs typeface="Times New Roman" pitchFamily="18" charset="0"/>
              </a:rPr>
              <a:t> </a:t>
            </a:r>
            <a:r>
              <a:rPr lang="sr-Cyrl-CS" sz="2600" b="1" dirty="0">
                <a:solidFill>
                  <a:schemeClr val="tx1"/>
                </a:solidFill>
                <a:latin typeface="Times New Roman" pitchFamily="18" charset="0"/>
                <a:cs typeface="Times New Roman" pitchFamily="18" charset="0"/>
              </a:rPr>
              <a:t>има</a:t>
            </a:r>
            <a:r>
              <a:rPr lang="sr-Cyrl-CS" sz="2600" i="1" dirty="0">
                <a:solidFill>
                  <a:schemeClr val="tx1"/>
                </a:solidFill>
                <a:latin typeface="Times New Roman" pitchFamily="18" charset="0"/>
                <a:cs typeface="Times New Roman" pitchFamily="18" charset="0"/>
              </a:rPr>
              <a:t> </a:t>
            </a:r>
            <a:r>
              <a:rPr lang="sr-Cyrl-CS" sz="2600" b="1" dirty="0" smtClean="0">
                <a:solidFill>
                  <a:schemeClr val="tx1"/>
                </a:solidFill>
                <a:latin typeface="Times New Roman" pitchFamily="18" charset="0"/>
                <a:cs typeface="Times New Roman" pitchFamily="18" charset="0"/>
              </a:rPr>
              <a:t>мјеста.</a:t>
            </a:r>
            <a:endParaRPr lang="bs-Latn-BA" sz="2600" dirty="0">
              <a:solidFill>
                <a:schemeClr val="tx1"/>
              </a:solidFill>
              <a:latin typeface="Times New Roman" pitchFamily="18" charset="0"/>
              <a:cs typeface="Times New Roman" pitchFamily="18" charset="0"/>
            </a:endParaRPr>
          </a:p>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Планирају  </a:t>
            </a:r>
            <a:r>
              <a:rPr lang="sr-Cyrl-CS" sz="2600" dirty="0">
                <a:solidFill>
                  <a:schemeClr val="tx1"/>
                </a:solidFill>
                <a:latin typeface="Times New Roman" pitchFamily="18" charset="0"/>
                <a:cs typeface="Times New Roman" pitchFamily="18" charset="0"/>
              </a:rPr>
              <a:t>се</a:t>
            </a:r>
            <a:r>
              <a:rPr lang="sr-Cyrl-CS" sz="2600" b="1" dirty="0">
                <a:solidFill>
                  <a:schemeClr val="tx1"/>
                </a:solidFill>
                <a:latin typeface="Times New Roman" pitchFamily="18" charset="0"/>
                <a:cs typeface="Times New Roman" pitchFamily="18" charset="0"/>
              </a:rPr>
              <a:t>  за  </a:t>
            </a:r>
            <a:r>
              <a:rPr lang="sr-Cyrl-CS" sz="2600" b="1" dirty="0" smtClean="0">
                <a:solidFill>
                  <a:schemeClr val="tx1"/>
                </a:solidFill>
                <a:latin typeface="Times New Roman" pitchFamily="18" charset="0"/>
                <a:cs typeface="Times New Roman" pitchFamily="18" charset="0"/>
              </a:rPr>
              <a:t>дуже  вријеме. </a:t>
            </a:r>
            <a:endParaRPr lang="bs-Latn-BA" sz="2600" dirty="0">
              <a:solidFill>
                <a:schemeClr val="tx1"/>
              </a:solidFill>
              <a:latin typeface="Times New Roman" pitchFamily="18" charset="0"/>
              <a:cs typeface="Times New Roman" pitchFamily="18" charset="0"/>
            </a:endParaRPr>
          </a:p>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Просторно </a:t>
            </a:r>
            <a:r>
              <a:rPr lang="sr-Cyrl-CS" sz="2600" dirty="0">
                <a:solidFill>
                  <a:schemeClr val="tx1"/>
                </a:solidFill>
                <a:latin typeface="Times New Roman" pitchFamily="18" charset="0"/>
                <a:cs typeface="Times New Roman" pitchFamily="18" charset="0"/>
              </a:rPr>
              <a:t>остају </a:t>
            </a:r>
            <a:r>
              <a:rPr lang="sr-Cyrl-CS" sz="2600" dirty="0" smtClean="0">
                <a:solidFill>
                  <a:schemeClr val="tx1"/>
                </a:solidFill>
                <a:latin typeface="Times New Roman" pitchFamily="18" charset="0"/>
                <a:cs typeface="Times New Roman" pitchFamily="18" charset="0"/>
              </a:rPr>
              <a:t>исти</a:t>
            </a:r>
            <a:r>
              <a:rPr lang="sr-Cyrl-CS" sz="2600" dirty="0">
                <a:solidFill>
                  <a:schemeClr val="tx1"/>
                </a:solidFill>
                <a:latin typeface="Times New Roman" pitchFamily="18" charset="0"/>
                <a:cs typeface="Times New Roman" pitchFamily="18" charset="0"/>
              </a:rPr>
              <a:t>, али </a:t>
            </a:r>
            <a:r>
              <a:rPr lang="sr-Cyrl-CS" sz="2600" dirty="0" smtClean="0">
                <a:solidFill>
                  <a:schemeClr val="tx1"/>
                </a:solidFill>
                <a:latin typeface="Times New Roman" pitchFamily="18" charset="0"/>
                <a:cs typeface="Times New Roman" pitchFamily="18" charset="0"/>
              </a:rPr>
              <a:t>се </a:t>
            </a:r>
            <a:r>
              <a:rPr lang="sr-Cyrl-CS" sz="2600" dirty="0">
                <a:solidFill>
                  <a:schemeClr val="tx1"/>
                </a:solidFill>
                <a:latin typeface="Times New Roman" pitchFamily="18" charset="0"/>
                <a:cs typeface="Times New Roman" pitchFamily="18" charset="0"/>
              </a:rPr>
              <a:t>само</a:t>
            </a:r>
            <a:r>
              <a:rPr lang="sr-Cyrl-CS" sz="2600" b="1" dirty="0">
                <a:solidFill>
                  <a:schemeClr val="tx1"/>
                </a:solidFill>
                <a:latin typeface="Times New Roman" pitchFamily="18" charset="0"/>
                <a:cs typeface="Times New Roman" pitchFamily="18" charset="0"/>
              </a:rPr>
              <a:t> мијењају </a:t>
            </a:r>
            <a:r>
              <a:rPr lang="sr-Cyrl-CS" sz="2600" b="1" dirty="0" smtClean="0">
                <a:solidFill>
                  <a:schemeClr val="tx1"/>
                </a:solidFill>
                <a:latin typeface="Times New Roman" pitchFamily="18" charset="0"/>
                <a:cs typeface="Times New Roman" pitchFamily="18" charset="0"/>
              </a:rPr>
              <a:t>или  </a:t>
            </a:r>
            <a:r>
              <a:rPr lang="sr-Cyrl-CS" sz="2600" b="1" dirty="0">
                <a:solidFill>
                  <a:schemeClr val="tx1"/>
                </a:solidFill>
                <a:latin typeface="Times New Roman" pitchFamily="18" charset="0"/>
                <a:cs typeface="Times New Roman" pitchFamily="18" charset="0"/>
              </a:rPr>
              <a:t>додају</a:t>
            </a:r>
            <a:r>
              <a:rPr lang="sr-Cyrl-CS" sz="2600" dirty="0">
                <a:solidFill>
                  <a:schemeClr val="tx1"/>
                </a:solidFill>
                <a:latin typeface="Times New Roman" pitchFamily="18" charset="0"/>
                <a:cs typeface="Times New Roman" pitchFamily="18" charset="0"/>
              </a:rPr>
              <a:t> </a:t>
            </a:r>
            <a:r>
              <a:rPr lang="sr-Cyrl-CS" sz="2600" dirty="0" smtClean="0">
                <a:solidFill>
                  <a:schemeClr val="tx1"/>
                </a:solidFill>
                <a:latin typeface="Times New Roman" pitchFamily="18" charset="0"/>
                <a:cs typeface="Times New Roman" pitchFamily="18" charset="0"/>
              </a:rPr>
              <a:t>потребни </a:t>
            </a:r>
            <a:r>
              <a:rPr lang="sr-Cyrl-CS" sz="2600" b="1" dirty="0">
                <a:solidFill>
                  <a:schemeClr val="tx1"/>
                </a:solidFill>
                <a:latin typeface="Times New Roman" pitchFamily="18" charset="0"/>
                <a:cs typeface="Times New Roman" pitchFamily="18" charset="0"/>
              </a:rPr>
              <a:t>дидактички </a:t>
            </a:r>
            <a:r>
              <a:rPr lang="sr-Cyrl-CS" sz="2600" b="1" dirty="0" smtClean="0">
                <a:solidFill>
                  <a:schemeClr val="tx1"/>
                </a:solidFill>
                <a:latin typeface="Times New Roman" pitchFamily="18" charset="0"/>
                <a:cs typeface="Times New Roman" pitchFamily="18" charset="0"/>
              </a:rPr>
              <a:t>материјали</a:t>
            </a:r>
            <a:r>
              <a:rPr lang="sr-Cyrl-CS" sz="2600" dirty="0" smtClean="0">
                <a:solidFill>
                  <a:schemeClr val="tx1"/>
                </a:solidFill>
                <a:latin typeface="Times New Roman" pitchFamily="18" charset="0"/>
                <a:cs typeface="Times New Roman" pitchFamily="18" charset="0"/>
              </a:rPr>
              <a:t> </a:t>
            </a:r>
            <a:r>
              <a:rPr lang="sr-Cyrl-CS" sz="2600" dirty="0">
                <a:solidFill>
                  <a:schemeClr val="tx1"/>
                </a:solidFill>
                <a:latin typeface="Times New Roman" pitchFamily="18" charset="0"/>
                <a:cs typeface="Times New Roman" pitchFamily="18" charset="0"/>
              </a:rPr>
              <a:t>или </a:t>
            </a:r>
            <a:r>
              <a:rPr lang="sr-Cyrl-CS" sz="2600" dirty="0" smtClean="0">
                <a:solidFill>
                  <a:schemeClr val="tx1"/>
                </a:solidFill>
                <a:latin typeface="Times New Roman" pitchFamily="18" charset="0"/>
                <a:cs typeface="Times New Roman" pitchFamily="18" charset="0"/>
              </a:rPr>
              <a:t>уклањају </a:t>
            </a:r>
            <a:r>
              <a:rPr lang="sr-Cyrl-CS" sz="2600" dirty="0">
                <a:solidFill>
                  <a:schemeClr val="tx1"/>
                </a:solidFill>
                <a:latin typeface="Times New Roman" pitchFamily="18" charset="0"/>
                <a:cs typeface="Times New Roman" pitchFamily="18" charset="0"/>
              </a:rPr>
              <a:t>они који нису више допадљиви за  игровне  </a:t>
            </a:r>
            <a:r>
              <a:rPr lang="sr-Cyrl-CS" sz="2600" dirty="0" smtClean="0">
                <a:solidFill>
                  <a:schemeClr val="tx1"/>
                </a:solidFill>
                <a:latin typeface="Times New Roman" pitchFamily="18" charset="0"/>
                <a:cs typeface="Times New Roman" pitchFamily="18" charset="0"/>
              </a:rPr>
              <a:t>активности.</a:t>
            </a:r>
            <a:endParaRPr lang="bs-Latn-BA" sz="2600" dirty="0">
              <a:solidFill>
                <a:schemeClr val="tx1"/>
              </a:solidFill>
              <a:latin typeface="Times New Roman" pitchFamily="18" charset="0"/>
              <a:cs typeface="Times New Roman" pitchFamily="18" charset="0"/>
            </a:endParaRPr>
          </a:p>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Креирају </a:t>
            </a:r>
            <a:r>
              <a:rPr lang="sr-Cyrl-CS" sz="2600" dirty="0">
                <a:solidFill>
                  <a:schemeClr val="tx1"/>
                </a:solidFill>
                <a:latin typeface="Times New Roman" pitchFamily="18" charset="0"/>
                <a:cs typeface="Times New Roman" pitchFamily="18" charset="0"/>
              </a:rPr>
              <a:t>се  </a:t>
            </a:r>
            <a:r>
              <a:rPr lang="sr-Cyrl-CS" sz="2600" b="1" dirty="0">
                <a:solidFill>
                  <a:schemeClr val="tx1"/>
                </a:solidFill>
                <a:latin typeface="Times New Roman" pitchFamily="18" charset="0"/>
                <a:cs typeface="Times New Roman" pitchFamily="18" charset="0"/>
              </a:rPr>
              <a:t>по  потреби „нови центри“</a:t>
            </a:r>
            <a:r>
              <a:rPr lang="sr-Cyrl-CS" sz="2600" dirty="0">
                <a:solidFill>
                  <a:schemeClr val="tx1"/>
                </a:solidFill>
                <a:latin typeface="Times New Roman" pitchFamily="18" charset="0"/>
                <a:cs typeface="Times New Roman" pitchFamily="18" charset="0"/>
              </a:rPr>
              <a:t> (најбоље сваке седмице или </a:t>
            </a:r>
            <a:r>
              <a:rPr lang="sr-Cyrl-CS" sz="2600" dirty="0" smtClean="0">
                <a:solidFill>
                  <a:schemeClr val="tx1"/>
                </a:solidFill>
                <a:latin typeface="Times New Roman" pitchFamily="18" charset="0"/>
                <a:cs typeface="Times New Roman" pitchFamily="18" charset="0"/>
              </a:rPr>
              <a:t>сваке </a:t>
            </a:r>
            <a:r>
              <a:rPr lang="sr-Cyrl-CS" sz="2600" dirty="0">
                <a:solidFill>
                  <a:schemeClr val="tx1"/>
                </a:solidFill>
                <a:latin typeface="Times New Roman" pitchFamily="18" charset="0"/>
                <a:cs typeface="Times New Roman" pitchFamily="18" charset="0"/>
              </a:rPr>
              <a:t>друге</a:t>
            </a:r>
            <a:r>
              <a:rPr lang="sr-Cyrl-CS" sz="2600" dirty="0" smtClean="0">
                <a:solidFill>
                  <a:schemeClr val="tx1"/>
                </a:solidFill>
                <a:latin typeface="Times New Roman" pitchFamily="18" charset="0"/>
                <a:cs typeface="Times New Roman" pitchFamily="18" charset="0"/>
              </a:rPr>
              <a:t>).</a:t>
            </a:r>
            <a:endParaRPr lang="bs-Latn-BA" sz="2600" dirty="0">
              <a:solidFill>
                <a:schemeClr val="tx1"/>
              </a:solidFill>
              <a:latin typeface="Times New Roman" pitchFamily="18" charset="0"/>
              <a:cs typeface="Times New Roman" pitchFamily="18" charset="0"/>
            </a:endParaRPr>
          </a:p>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Организују се за</a:t>
            </a:r>
            <a:r>
              <a:rPr lang="sr-Cyrl-CS" sz="2600" b="1" dirty="0" smtClean="0">
                <a:solidFill>
                  <a:schemeClr val="tx1"/>
                </a:solidFill>
                <a:latin typeface="Times New Roman" pitchFamily="18" charset="0"/>
                <a:cs typeface="Times New Roman" pitchFamily="18" charset="0"/>
              </a:rPr>
              <a:t> </a:t>
            </a:r>
            <a:r>
              <a:rPr lang="sr-Cyrl-CS" sz="2600" b="1" dirty="0">
                <a:solidFill>
                  <a:schemeClr val="tx1"/>
                </a:solidFill>
                <a:latin typeface="Times New Roman" pitchFamily="18" charset="0"/>
                <a:cs typeface="Times New Roman" pitchFamily="18" charset="0"/>
              </a:rPr>
              <a:t>четворо, петоро </a:t>
            </a:r>
            <a:r>
              <a:rPr lang="sr-Cyrl-CS" sz="2600" b="1" dirty="0" smtClean="0">
                <a:solidFill>
                  <a:schemeClr val="tx1"/>
                </a:solidFill>
                <a:latin typeface="Times New Roman" pitchFamily="18" charset="0"/>
                <a:cs typeface="Times New Roman" pitchFamily="18" charset="0"/>
              </a:rPr>
              <a:t>дјеце.</a:t>
            </a:r>
            <a:r>
              <a:rPr lang="bs-Cyrl-BA" sz="2600" dirty="0">
                <a:solidFill>
                  <a:schemeClr val="tx1"/>
                </a:solidFill>
                <a:latin typeface="Times New Roman" pitchFamily="18" charset="0"/>
                <a:cs typeface="Times New Roman" pitchFamily="18" charset="0"/>
              </a:rPr>
              <a:t> </a:t>
            </a:r>
            <a:r>
              <a:rPr lang="sr-Cyrl-CS" sz="2600" dirty="0" smtClean="0">
                <a:solidFill>
                  <a:schemeClr val="tx1"/>
                </a:solidFill>
                <a:latin typeface="Times New Roman" pitchFamily="18" charset="0"/>
                <a:cs typeface="Times New Roman" pitchFamily="18" charset="0"/>
              </a:rPr>
              <a:t>Неопходно је </a:t>
            </a:r>
            <a:r>
              <a:rPr lang="sr-Cyrl-CS" sz="2600" b="1" dirty="0">
                <a:solidFill>
                  <a:schemeClr val="tx1"/>
                </a:solidFill>
                <a:latin typeface="Times New Roman" pitchFamily="18" charset="0"/>
                <a:cs typeface="Times New Roman" pitchFamily="18" charset="0"/>
              </a:rPr>
              <a:t>предвидјети и </a:t>
            </a:r>
            <a:r>
              <a:rPr lang="sr-Cyrl-CS" sz="2600" b="1" dirty="0" smtClean="0">
                <a:solidFill>
                  <a:schemeClr val="tx1"/>
                </a:solidFill>
                <a:latin typeface="Times New Roman" pitchFamily="18" charset="0"/>
                <a:cs typeface="Times New Roman" pitchFamily="18" charset="0"/>
              </a:rPr>
              <a:t>слободна радна </a:t>
            </a:r>
            <a:r>
              <a:rPr lang="sr-Cyrl-CS" sz="2600" b="1" dirty="0">
                <a:solidFill>
                  <a:schemeClr val="tx1"/>
                </a:solidFill>
                <a:latin typeface="Times New Roman" pitchFamily="18" charset="0"/>
                <a:cs typeface="Times New Roman" pitchFamily="18" charset="0"/>
              </a:rPr>
              <a:t>мјеста</a:t>
            </a:r>
            <a:r>
              <a:rPr lang="sr-Cyrl-CS" sz="2600" dirty="0">
                <a:solidFill>
                  <a:schemeClr val="tx1"/>
                </a:solidFill>
                <a:latin typeface="Times New Roman" pitchFamily="18" charset="0"/>
                <a:cs typeface="Times New Roman" pitchFamily="18" charset="0"/>
              </a:rPr>
              <a:t> (</a:t>
            </a:r>
            <a:r>
              <a:rPr lang="sr-Cyrl-CS" sz="2600" dirty="0" smtClean="0">
                <a:solidFill>
                  <a:schemeClr val="tx1"/>
                </a:solidFill>
                <a:latin typeface="Times New Roman" pitchFamily="18" charset="0"/>
                <a:cs typeface="Times New Roman" pitchFamily="18" charset="0"/>
              </a:rPr>
              <a:t>ради раније промјене и избора </a:t>
            </a:r>
            <a:r>
              <a:rPr lang="sr-Cyrl-CS" sz="2600" dirty="0">
                <a:solidFill>
                  <a:schemeClr val="tx1"/>
                </a:solidFill>
                <a:latin typeface="Times New Roman" pitchFamily="18" charset="0"/>
                <a:cs typeface="Times New Roman" pitchFamily="18" charset="0"/>
              </a:rPr>
              <a:t>центра за учење</a:t>
            </a:r>
            <a:r>
              <a:rPr lang="sr-Cyrl-CS" sz="2600" dirty="0" smtClean="0">
                <a:solidFill>
                  <a:schemeClr val="tx1"/>
                </a:solidFill>
                <a:latin typeface="Times New Roman" pitchFamily="18" charset="0"/>
                <a:cs typeface="Times New Roman" pitchFamily="18" charset="0"/>
              </a:rPr>
              <a:t>).</a:t>
            </a:r>
            <a:endParaRPr lang="bs-Latn-BA" sz="2600" dirty="0">
              <a:solidFill>
                <a:schemeClr val="tx1"/>
              </a:solidFill>
              <a:latin typeface="Times New Roman" pitchFamily="18" charset="0"/>
              <a:cs typeface="Times New Roman" pitchFamily="18" charset="0"/>
            </a:endParaRPr>
          </a:p>
          <a:p>
            <a:pPr>
              <a:buClrTx/>
            </a:pPr>
            <a:endParaRPr lang="bs-Latn-BA" dirty="0">
              <a:solidFill>
                <a:schemeClr val="tx1"/>
              </a:solidFill>
            </a:endParaRPr>
          </a:p>
        </p:txBody>
      </p:sp>
      <p:sp>
        <p:nvSpPr>
          <p:cNvPr id="2" name="Naslov 1"/>
          <p:cNvSpPr>
            <a:spLocks noGrp="1"/>
          </p:cNvSpPr>
          <p:nvPr>
            <p:ph type="title"/>
          </p:nvPr>
        </p:nvSpPr>
        <p:spPr>
          <a:xfrm>
            <a:off x="457200" y="228600"/>
            <a:ext cx="8229600" cy="404664"/>
          </a:xfrm>
          <a:solidFill>
            <a:schemeClr val="bg2">
              <a:lumMod val="90000"/>
            </a:schemeClr>
          </a:solidFill>
        </p:spPr>
        <p:txBody>
          <a:bodyPr>
            <a:normAutofit fontScale="90000"/>
          </a:bodyPr>
          <a:lstStyle/>
          <a:p>
            <a:pPr algn="ctr"/>
            <a:r>
              <a:rPr lang="sr-Cyrl-CS" sz="2400" b="1" dirty="0" smtClean="0">
                <a:latin typeface="Times New Roman" pitchFamily="18" charset="0"/>
                <a:cs typeface="Times New Roman" pitchFamily="18" charset="0"/>
              </a:rPr>
              <a:t/>
            </a:r>
            <a:br>
              <a:rPr lang="sr-Cyrl-CS" sz="2400" b="1" dirty="0" smtClean="0">
                <a:latin typeface="Times New Roman" pitchFamily="18" charset="0"/>
                <a:cs typeface="Times New Roman" pitchFamily="18" charset="0"/>
              </a:rPr>
            </a:br>
            <a:r>
              <a:rPr lang="bs-Cyrl-BA" sz="2400" dirty="0" smtClean="0">
                <a:solidFill>
                  <a:schemeClr val="tx1"/>
                </a:solidFill>
                <a:latin typeface="Times New Roman" pitchFamily="18" charset="0"/>
                <a:cs typeface="Times New Roman" pitchFamily="18" charset="0"/>
              </a:rPr>
              <a:t>Како, гдје и када „центри за учење“ ?</a:t>
            </a:r>
            <a:r>
              <a:rPr lang="bs-Latn-BA" sz="2400" dirty="0">
                <a:latin typeface="Times New Roman" pitchFamily="18" charset="0"/>
                <a:cs typeface="Times New Roman" pitchFamily="18" charset="0"/>
              </a:rPr>
              <a:t/>
            </a:r>
            <a:br>
              <a:rPr lang="bs-Latn-BA" sz="2400" dirty="0">
                <a:latin typeface="Times New Roman" pitchFamily="18" charset="0"/>
                <a:cs typeface="Times New Roman" pitchFamily="18" charset="0"/>
              </a:rPr>
            </a:br>
            <a:endParaRPr lang="bs-Latn-BA" sz="27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260649"/>
            <a:ext cx="7925505" cy="6048671"/>
          </a:xfrm>
        </p:spPr>
        <p:txBody>
          <a:bodyPr>
            <a:normAutofit/>
          </a:bodyPr>
          <a:lstStyle/>
          <a:p>
            <a:pPr marL="0" lvl="0" indent="0" algn="just">
              <a:lnSpc>
                <a:spcPct val="120000"/>
              </a:lnSpc>
              <a:buClrTx/>
              <a:buNone/>
            </a:pPr>
            <a:r>
              <a:rPr lang="sr-Cyrl-CS" sz="2400" dirty="0" smtClean="0">
                <a:solidFill>
                  <a:srgbClr val="000000">
                    <a:lumMod val="75000"/>
                    <a:lumOff val="25000"/>
                  </a:srgbClr>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7.</a:t>
            </a:r>
            <a:r>
              <a:rPr lang="sr-Cyrl-CS" sz="2400" dirty="0" smtClean="0">
                <a:solidFill>
                  <a:srgbClr val="FF0000"/>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Центри за учење имају </a:t>
            </a:r>
            <a:r>
              <a:rPr lang="sr-Cyrl-CS" sz="2400" dirty="0">
                <a:solidFill>
                  <a:schemeClr val="tx1"/>
                </a:solidFill>
                <a:latin typeface="Times New Roman" pitchFamily="18" charset="0"/>
                <a:cs typeface="Times New Roman" pitchFamily="18" charset="0"/>
              </a:rPr>
              <a:t>јасно дефинисану  </a:t>
            </a:r>
            <a:r>
              <a:rPr lang="sr-Cyrl-CS" sz="2400" b="1" dirty="0" smtClean="0">
                <a:solidFill>
                  <a:schemeClr val="tx1"/>
                </a:solidFill>
                <a:latin typeface="Times New Roman" pitchFamily="18" charset="0"/>
                <a:cs typeface="Times New Roman" pitchFamily="18" charset="0"/>
              </a:rPr>
              <a:t>површину -</a:t>
            </a:r>
          </a:p>
          <a:p>
            <a:pPr marL="0" lvl="0" indent="0" algn="just">
              <a:lnSpc>
                <a:spcPct val="120000"/>
              </a:lnSpc>
              <a:buClrTx/>
              <a:buNone/>
            </a:pPr>
            <a:r>
              <a:rPr lang="sr-Cyrl-CS" sz="2400" b="1" dirty="0">
                <a:solidFill>
                  <a:schemeClr val="tx1"/>
                </a:solidFill>
                <a:latin typeface="Times New Roman" pitchFamily="18" charset="0"/>
                <a:cs typeface="Times New Roman" pitchFamily="18" charset="0"/>
              </a:rPr>
              <a:t> </a:t>
            </a:r>
            <a:r>
              <a:rPr lang="sr-Cyrl-CS" sz="2400" b="1" dirty="0" smtClean="0">
                <a:solidFill>
                  <a:schemeClr val="tx1"/>
                </a:solidFill>
                <a:latin typeface="Times New Roman" pitchFamily="18" charset="0"/>
                <a:cs typeface="Times New Roman" pitchFamily="18" charset="0"/>
              </a:rPr>
              <a:t>    - простор и обиљежени </a:t>
            </a:r>
            <a:r>
              <a:rPr lang="sr-Cyrl-CS" sz="2400" dirty="0" smtClean="0">
                <a:solidFill>
                  <a:schemeClr val="tx1"/>
                </a:solidFill>
                <a:latin typeface="Times New Roman" pitchFamily="18" charset="0"/>
                <a:cs typeface="Times New Roman" pitchFamily="18" charset="0"/>
              </a:rPr>
              <a:t> су </a:t>
            </a:r>
            <a:r>
              <a:rPr lang="sr-Cyrl-CS" sz="2400" dirty="0">
                <a:solidFill>
                  <a:schemeClr val="tx1"/>
                </a:solidFill>
                <a:latin typeface="Times New Roman" pitchFamily="18" charset="0"/>
                <a:cs typeface="Times New Roman" pitchFamily="18" charset="0"/>
              </a:rPr>
              <a:t>на  прикладан  начин.      </a:t>
            </a:r>
            <a:endParaRPr lang="sr-Cyrl-CS" sz="2400" dirty="0" smtClean="0">
              <a:solidFill>
                <a:schemeClr val="tx1"/>
              </a:solidFill>
              <a:latin typeface="Times New Roman" pitchFamily="18" charset="0"/>
              <a:cs typeface="Times New Roman" pitchFamily="18" charset="0"/>
            </a:endParaRPr>
          </a:p>
          <a:p>
            <a:pPr marL="457200" lvl="0" indent="-457200" algn="just">
              <a:lnSpc>
                <a:spcPct val="120000"/>
              </a:lnSpc>
              <a:buClrTx/>
              <a:buAutoNum type="arabicPeriod" startAt="8"/>
            </a:pPr>
            <a:r>
              <a:rPr lang="sr-Cyrl-CS" sz="2400" dirty="0" smtClean="0">
                <a:latin typeface="Times New Roman" pitchFamily="18" charset="0"/>
                <a:cs typeface="Times New Roman" pitchFamily="18" charset="0"/>
              </a:rPr>
              <a:t>Евентуалне</a:t>
            </a:r>
            <a:r>
              <a:rPr lang="sr-Cyrl-CS" sz="2400" dirty="0" smtClean="0">
                <a:solidFill>
                  <a:schemeClr val="tx1"/>
                </a:solidFill>
                <a:latin typeface="Times New Roman" pitchFamily="18" charset="0"/>
                <a:cs typeface="Times New Roman" pitchFamily="18" charset="0"/>
              </a:rPr>
              <a:t>  </a:t>
            </a:r>
            <a:r>
              <a:rPr lang="sr-Cyrl-CS" sz="2400" dirty="0">
                <a:solidFill>
                  <a:schemeClr val="tx1"/>
                </a:solidFill>
                <a:latin typeface="Times New Roman" pitchFamily="18" charset="0"/>
                <a:cs typeface="Times New Roman" pitchFamily="18" charset="0"/>
              </a:rPr>
              <a:t>преграде </a:t>
            </a:r>
            <a:r>
              <a:rPr lang="sr-Cyrl-CS" sz="2400" dirty="0" smtClean="0">
                <a:solidFill>
                  <a:schemeClr val="tx1"/>
                </a:solidFill>
                <a:latin typeface="Times New Roman" pitchFamily="18" charset="0"/>
                <a:cs typeface="Times New Roman" pitchFamily="18" charset="0"/>
              </a:rPr>
              <a:t>– мора </a:t>
            </a:r>
            <a:r>
              <a:rPr lang="sr-Cyrl-CS" sz="2400" dirty="0">
                <a:solidFill>
                  <a:schemeClr val="tx1"/>
                </a:solidFill>
                <a:latin typeface="Times New Roman" pitchFamily="18" charset="0"/>
                <a:cs typeface="Times New Roman" pitchFamily="18" charset="0"/>
              </a:rPr>
              <a:t>се водити  рачуна и о естетском  изгледу преграда (биљке су најбоља жива преграда између два  </a:t>
            </a:r>
            <a:r>
              <a:rPr lang="sr-Cyrl-CS" sz="2400" dirty="0" smtClean="0">
                <a:solidFill>
                  <a:schemeClr val="tx1"/>
                </a:solidFill>
                <a:latin typeface="Times New Roman" pitchFamily="18" charset="0"/>
                <a:cs typeface="Times New Roman" pitchFamily="18" charset="0"/>
              </a:rPr>
              <a:t>простора - центар </a:t>
            </a:r>
            <a:r>
              <a:rPr lang="sr-Cyrl-CS" sz="2400" dirty="0">
                <a:solidFill>
                  <a:schemeClr val="tx1"/>
                </a:solidFill>
                <a:latin typeface="Times New Roman" pitchFamily="18" charset="0"/>
                <a:cs typeface="Times New Roman" pitchFamily="18" charset="0"/>
              </a:rPr>
              <a:t>природа</a:t>
            </a:r>
            <a:r>
              <a:rPr lang="sr-Cyrl-CS" sz="2400" dirty="0" smtClean="0">
                <a:solidFill>
                  <a:schemeClr val="tx1"/>
                </a:solidFill>
                <a:latin typeface="Times New Roman" pitchFamily="18" charset="0"/>
                <a:cs typeface="Times New Roman" pitchFamily="18" charset="0"/>
              </a:rPr>
              <a:t>).</a:t>
            </a:r>
            <a:endParaRPr lang="bs-Cyrl-BA" sz="2400" dirty="0" smtClean="0">
              <a:solidFill>
                <a:schemeClr val="tx1"/>
              </a:solidFill>
              <a:latin typeface="Times New Roman" pitchFamily="18" charset="0"/>
              <a:cs typeface="Times New Roman" pitchFamily="18" charset="0"/>
            </a:endParaRPr>
          </a:p>
          <a:p>
            <a:pPr marL="457200" lvl="0" indent="-457200" algn="just">
              <a:lnSpc>
                <a:spcPct val="120000"/>
              </a:lnSpc>
              <a:buClrTx/>
              <a:buAutoNum type="arabicPeriod" startAt="8"/>
            </a:pPr>
            <a:r>
              <a:rPr lang="sr-Cyrl-CS" sz="2400" dirty="0" smtClean="0">
                <a:solidFill>
                  <a:schemeClr val="tx1"/>
                </a:solidFill>
                <a:latin typeface="Times New Roman" pitchFamily="18" charset="0"/>
                <a:cs typeface="Times New Roman" pitchFamily="18" charset="0"/>
              </a:rPr>
              <a:t>Преграде помажу </a:t>
            </a:r>
            <a:r>
              <a:rPr lang="sr-Cyrl-CS" sz="2400" dirty="0">
                <a:solidFill>
                  <a:schemeClr val="tx1"/>
                </a:solidFill>
                <a:latin typeface="Times New Roman" pitchFamily="18" charset="0"/>
                <a:cs typeface="Times New Roman" pitchFamily="18" charset="0"/>
              </a:rPr>
              <a:t>да </a:t>
            </a:r>
            <a:r>
              <a:rPr lang="sr-Cyrl-CS" sz="2400" dirty="0" smtClean="0">
                <a:solidFill>
                  <a:schemeClr val="tx1"/>
                </a:solidFill>
                <a:latin typeface="Times New Roman" pitchFamily="18" charset="0"/>
                <a:cs typeface="Times New Roman" pitchFamily="18" charset="0"/>
              </a:rPr>
              <a:t>се </a:t>
            </a:r>
            <a:r>
              <a:rPr lang="sr-Cyrl-CS" sz="2400" dirty="0">
                <a:solidFill>
                  <a:schemeClr val="tx1"/>
                </a:solidFill>
                <a:latin typeface="Times New Roman" pitchFamily="18" charset="0"/>
                <a:cs typeface="Times New Roman" pitchFamily="18" charset="0"/>
              </a:rPr>
              <a:t>елиминише визуелна   расејаност, </a:t>
            </a:r>
            <a:r>
              <a:rPr lang="sr-Cyrl-CS" sz="2400" dirty="0" smtClean="0">
                <a:solidFill>
                  <a:schemeClr val="tx1"/>
                </a:solidFill>
                <a:latin typeface="Times New Roman" pitchFamily="18" charset="0"/>
                <a:cs typeface="Times New Roman" pitchFamily="18" charset="0"/>
              </a:rPr>
              <a:t>гдје </a:t>
            </a:r>
            <a:r>
              <a:rPr lang="sr-Cyrl-CS" sz="2400" dirty="0">
                <a:solidFill>
                  <a:schemeClr val="tx1"/>
                </a:solidFill>
                <a:latin typeface="Times New Roman" pitchFamily="18" charset="0"/>
                <a:cs typeface="Times New Roman" pitchFamily="18" charset="0"/>
              </a:rPr>
              <a:t>дјеца губе концентрацију, посматрајући друге у </a:t>
            </a:r>
            <a:r>
              <a:rPr lang="sr-Cyrl-CS" sz="2400" dirty="0" smtClean="0">
                <a:solidFill>
                  <a:schemeClr val="tx1"/>
                </a:solidFill>
                <a:latin typeface="Times New Roman" pitchFamily="18" charset="0"/>
                <a:cs typeface="Times New Roman" pitchFamily="18" charset="0"/>
              </a:rPr>
              <a:t>простору </a:t>
            </a:r>
            <a:r>
              <a:rPr lang="sr-Cyrl-CS" sz="2400" dirty="0">
                <a:solidFill>
                  <a:schemeClr val="tx1"/>
                </a:solidFill>
                <a:latin typeface="Times New Roman" pitchFamily="18" charset="0"/>
                <a:cs typeface="Times New Roman" pitchFamily="18" charset="0"/>
              </a:rPr>
              <a:t>и  њихово </a:t>
            </a:r>
            <a:r>
              <a:rPr lang="sr-Cyrl-CS" sz="2400" dirty="0" smtClean="0">
                <a:solidFill>
                  <a:schemeClr val="tx1"/>
                </a:solidFill>
                <a:latin typeface="Times New Roman" pitchFamily="18" charset="0"/>
                <a:cs typeface="Times New Roman" pitchFamily="18" charset="0"/>
              </a:rPr>
              <a:t>кретање</a:t>
            </a:r>
            <a:r>
              <a:rPr lang="sr-Cyrl-CS" sz="2400" dirty="0">
                <a:solidFill>
                  <a:schemeClr val="tx1"/>
                </a:solidFill>
                <a:latin typeface="Times New Roman" pitchFamily="18" charset="0"/>
                <a:cs typeface="Times New Roman" pitchFamily="18" charset="0"/>
              </a:rPr>
              <a:t>.</a:t>
            </a:r>
            <a:endParaRPr lang="bs-Latn-BA" sz="2400" dirty="0">
              <a:solidFill>
                <a:schemeClr val="tx1"/>
              </a:solidFill>
              <a:latin typeface="Times New Roman" pitchFamily="18" charset="0"/>
              <a:cs typeface="Times New Roman" pitchFamily="18" charset="0"/>
            </a:endParaRPr>
          </a:p>
          <a:p>
            <a:pPr>
              <a:buClrTx/>
            </a:pPr>
            <a:endParaRPr lang="sr-Latn-CS" dirty="0">
              <a:solidFill>
                <a:schemeClr val="tx1"/>
              </a:solidFill>
            </a:endParaRPr>
          </a:p>
        </p:txBody>
      </p:sp>
    </p:spTree>
    <p:extLst>
      <p:ext uri="{BB962C8B-B14F-4D97-AF65-F5344CB8AC3E}">
        <p14:creationId xmlns:p14="http://schemas.microsoft.com/office/powerpoint/2010/main" xmlns="" val="10771537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81000" y="1025352"/>
            <a:ext cx="8229600" cy="5832648"/>
          </a:xfrm>
        </p:spPr>
        <p:txBody>
          <a:bodyPr>
            <a:normAutofit/>
          </a:bodyPr>
          <a:lstStyle/>
          <a:p>
            <a:pPr marL="514350" indent="-514350" algn="just">
              <a:buClrTx/>
              <a:buAutoNum type="arabicPeriod"/>
            </a:pPr>
            <a:r>
              <a:rPr lang="sr-Latn-CS" sz="2400" dirty="0" smtClean="0">
                <a:solidFill>
                  <a:schemeClr val="tx1"/>
                </a:solidFill>
                <a:latin typeface="Times New Roman" pitchFamily="18" charset="0"/>
                <a:cs typeface="Times New Roman" pitchFamily="18" charset="0"/>
              </a:rPr>
              <a:t>При дизајнирањ</a:t>
            </a:r>
            <a:r>
              <a:rPr lang="x-none" sz="2400" dirty="0" smtClean="0">
                <a:solidFill>
                  <a:schemeClr val="tx1"/>
                </a:solidFill>
                <a:latin typeface="Times New Roman" pitchFamily="18" charset="0"/>
                <a:cs typeface="Times New Roman" pitchFamily="18" charset="0"/>
              </a:rPr>
              <a:t>у</a:t>
            </a:r>
            <a:r>
              <a:rPr lang="sr-Latn-CS" sz="2400" dirty="0" smtClean="0">
                <a:solidFill>
                  <a:schemeClr val="tx1"/>
                </a:solidFill>
                <a:latin typeface="Times New Roman" pitchFamily="18" charset="0"/>
                <a:cs typeface="Times New Roman" pitchFamily="18" charset="0"/>
              </a:rPr>
              <a:t>, </a:t>
            </a:r>
            <a:r>
              <a:rPr lang="sr-Latn-CS" sz="2400" dirty="0" err="1" smtClean="0">
                <a:solidFill>
                  <a:schemeClr val="tx1"/>
                </a:solidFill>
                <a:latin typeface="Times New Roman" pitchFamily="18" charset="0"/>
                <a:cs typeface="Times New Roman" pitchFamily="18" charset="0"/>
              </a:rPr>
              <a:t>припремањ</a:t>
            </a:r>
            <a:r>
              <a:rPr lang="x-none" sz="2400" dirty="0" smtClean="0">
                <a:solidFill>
                  <a:schemeClr val="tx1"/>
                </a:solidFill>
                <a:latin typeface="Times New Roman" pitchFamily="18" charset="0"/>
                <a:cs typeface="Times New Roman" pitchFamily="18" charset="0"/>
              </a:rPr>
              <a:t>у</a:t>
            </a:r>
            <a:r>
              <a:rPr lang="sr-Latn-CS" sz="2400" dirty="0" smtClean="0">
                <a:solidFill>
                  <a:schemeClr val="tx1"/>
                </a:solidFill>
                <a:latin typeface="Times New Roman" pitchFamily="18" charset="0"/>
                <a:cs typeface="Times New Roman" pitchFamily="18" charset="0"/>
              </a:rPr>
              <a:t> </a:t>
            </a:r>
            <a:r>
              <a:rPr lang="sr-Latn-CS" sz="2400" dirty="0">
                <a:solidFill>
                  <a:schemeClr val="tx1"/>
                </a:solidFill>
                <a:latin typeface="Times New Roman" pitchFamily="18" charset="0"/>
                <a:cs typeface="Times New Roman" pitchFamily="18" charset="0"/>
              </a:rPr>
              <a:t>и </a:t>
            </a:r>
            <a:r>
              <a:rPr lang="sr-Latn-CS" sz="2400" dirty="0" smtClean="0">
                <a:solidFill>
                  <a:schemeClr val="tx1"/>
                </a:solidFill>
                <a:latin typeface="Times New Roman" pitchFamily="18" charset="0"/>
                <a:cs typeface="Times New Roman" pitchFamily="18" charset="0"/>
              </a:rPr>
              <a:t>организациј</a:t>
            </a:r>
            <a:r>
              <a:rPr lang="sr-Cyrl-CS" sz="2400" dirty="0" smtClean="0">
                <a:solidFill>
                  <a:schemeClr val="tx1"/>
                </a:solidFill>
                <a:latin typeface="Times New Roman" pitchFamily="18" charset="0"/>
                <a:cs typeface="Times New Roman" pitchFamily="18" charset="0"/>
              </a:rPr>
              <a:t>и</a:t>
            </a:r>
            <a:r>
              <a:rPr lang="sr-Latn-CS" sz="2400" dirty="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ц</a:t>
            </a:r>
            <a:r>
              <a:rPr lang="sr-Latn-CS" sz="2400" dirty="0" smtClean="0">
                <a:solidFill>
                  <a:schemeClr val="tx1"/>
                </a:solidFill>
                <a:latin typeface="Times New Roman" pitchFamily="18" charset="0"/>
                <a:cs typeface="Times New Roman" pitchFamily="18" charset="0"/>
              </a:rPr>
              <a:t>ентара </a:t>
            </a:r>
            <a:r>
              <a:rPr lang="sr-Cyrl-CS" sz="2400" dirty="0" smtClean="0">
                <a:solidFill>
                  <a:schemeClr val="tx1"/>
                </a:solidFill>
                <a:latin typeface="Times New Roman" pitchFamily="18" charset="0"/>
                <a:cs typeface="Times New Roman" pitchFamily="18" charset="0"/>
              </a:rPr>
              <a:t>за учење водити рачуна о:</a:t>
            </a:r>
          </a:p>
          <a:p>
            <a:pPr marL="0" indent="0" algn="just">
              <a:buClrTx/>
              <a:buNone/>
            </a:pPr>
            <a:r>
              <a:rPr lang="sr-Cyrl-CS" sz="2400" dirty="0" smtClean="0">
                <a:solidFill>
                  <a:schemeClr val="tx1"/>
                </a:solidFill>
                <a:latin typeface="Times New Roman" pitchFamily="18" charset="0"/>
                <a:cs typeface="Times New Roman" pitchFamily="18" charset="0"/>
              </a:rPr>
              <a:t>        - циљевима </a:t>
            </a:r>
            <a:r>
              <a:rPr lang="sr-Cyrl-CS" sz="2400" dirty="0">
                <a:solidFill>
                  <a:schemeClr val="tx1"/>
                </a:solidFill>
                <a:latin typeface="Times New Roman" pitchFamily="18" charset="0"/>
                <a:cs typeface="Times New Roman" pitchFamily="18" charset="0"/>
              </a:rPr>
              <a:t>програма  и  </a:t>
            </a:r>
            <a:r>
              <a:rPr lang="sr-Cyrl-CS" sz="2400" dirty="0" smtClean="0">
                <a:solidFill>
                  <a:schemeClr val="tx1"/>
                </a:solidFill>
                <a:latin typeface="Times New Roman" pitchFamily="18" charset="0"/>
                <a:cs typeface="Times New Roman" pitchFamily="18" charset="0"/>
              </a:rPr>
              <a:t>исходима учења,</a:t>
            </a:r>
            <a:endParaRPr lang="bs-Latn-BA" sz="2400" dirty="0">
              <a:solidFill>
                <a:schemeClr val="tx1"/>
              </a:solidFill>
              <a:latin typeface="Times New Roman" pitchFamily="18" charset="0"/>
              <a:cs typeface="Times New Roman" pitchFamily="18" charset="0"/>
            </a:endParaRPr>
          </a:p>
          <a:p>
            <a:pPr marL="514350" indent="-514350" algn="just">
              <a:buClrTx/>
              <a:buNone/>
            </a:pPr>
            <a:r>
              <a:rPr lang="sr-Cyrl-CS" sz="2400" dirty="0" smtClean="0">
                <a:solidFill>
                  <a:schemeClr val="tx1"/>
                </a:solidFill>
                <a:latin typeface="Times New Roman" pitchFamily="18" charset="0"/>
                <a:cs typeface="Times New Roman" pitchFamily="18" charset="0"/>
              </a:rPr>
              <a:t>        - избору </a:t>
            </a:r>
            <a:r>
              <a:rPr lang="sr-Cyrl-CS" sz="2400" dirty="0">
                <a:solidFill>
                  <a:schemeClr val="tx1"/>
                </a:solidFill>
                <a:latin typeface="Times New Roman" pitchFamily="18" charset="0"/>
                <a:cs typeface="Times New Roman" pitchFamily="18" charset="0"/>
              </a:rPr>
              <a:t>дидактичких средстава и </a:t>
            </a:r>
            <a:r>
              <a:rPr lang="sr-Cyrl-CS" sz="2400" dirty="0" smtClean="0">
                <a:solidFill>
                  <a:schemeClr val="tx1"/>
                </a:solidFill>
                <a:latin typeface="Times New Roman" pitchFamily="18" charset="0"/>
                <a:cs typeface="Times New Roman" pitchFamily="18" charset="0"/>
              </a:rPr>
              <a:t>активности,</a:t>
            </a:r>
            <a:endParaRPr lang="bs-Latn-BA" sz="2400" dirty="0">
              <a:solidFill>
                <a:schemeClr val="tx1"/>
              </a:solidFill>
              <a:latin typeface="Times New Roman" pitchFamily="18" charset="0"/>
              <a:cs typeface="Times New Roman" pitchFamily="18" charset="0"/>
            </a:endParaRPr>
          </a:p>
          <a:p>
            <a:pPr marL="514350" indent="-514350" algn="just">
              <a:buClrTx/>
              <a:buNone/>
            </a:pPr>
            <a:r>
              <a:rPr lang="sr-Cyrl-CS" sz="2400" dirty="0" smtClean="0">
                <a:solidFill>
                  <a:schemeClr val="tx1"/>
                </a:solidFill>
                <a:latin typeface="Times New Roman" pitchFamily="18" charset="0"/>
                <a:cs typeface="Times New Roman" pitchFamily="18" charset="0"/>
              </a:rPr>
              <a:t>        - употребљивости </a:t>
            </a:r>
            <a:r>
              <a:rPr lang="sr-Cyrl-CS" sz="2400" dirty="0">
                <a:solidFill>
                  <a:schemeClr val="tx1"/>
                </a:solidFill>
                <a:latin typeface="Times New Roman" pitchFamily="18" charset="0"/>
                <a:cs typeface="Times New Roman" pitchFamily="18" charset="0"/>
              </a:rPr>
              <a:t>замишљеног центра (како ће се одразити на садржај учења, </a:t>
            </a:r>
            <a:r>
              <a:rPr lang="sr-Cyrl-CS" sz="2400" dirty="0" smtClean="0">
                <a:solidFill>
                  <a:schemeClr val="tx1"/>
                </a:solidFill>
                <a:latin typeface="Times New Roman" pitchFamily="18" charset="0"/>
                <a:cs typeface="Times New Roman" pitchFamily="18" charset="0"/>
              </a:rPr>
              <a:t>трајања,</a:t>
            </a:r>
            <a:r>
              <a:rPr lang="sr-Cyrl-RS" sz="2400" dirty="0" smtClean="0">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интензитет </a:t>
            </a:r>
            <a:r>
              <a:rPr lang="sr-Cyrl-CS" sz="2400" dirty="0">
                <a:solidFill>
                  <a:schemeClr val="tx1"/>
                </a:solidFill>
                <a:latin typeface="Times New Roman" pitchFamily="18" charset="0"/>
                <a:cs typeface="Times New Roman" pitchFamily="18" charset="0"/>
              </a:rPr>
              <a:t>интересовања</a:t>
            </a:r>
            <a:r>
              <a:rPr lang="sr-Cyrl-CS" sz="2400" dirty="0" smtClean="0">
                <a:solidFill>
                  <a:schemeClr val="tx1"/>
                </a:solidFill>
                <a:latin typeface="Times New Roman" pitchFamily="18" charset="0"/>
                <a:cs typeface="Times New Roman" pitchFamily="18" charset="0"/>
              </a:rPr>
              <a:t>);</a:t>
            </a:r>
            <a:endParaRPr lang="bs-Latn-BA" sz="2400" dirty="0">
              <a:solidFill>
                <a:schemeClr val="tx1"/>
              </a:solidFill>
              <a:latin typeface="Times New Roman" pitchFamily="18" charset="0"/>
              <a:cs typeface="Times New Roman" pitchFamily="18" charset="0"/>
            </a:endParaRPr>
          </a:p>
          <a:p>
            <a:pPr marL="514350" indent="-514350" algn="just">
              <a:buClrTx/>
              <a:buNone/>
            </a:pPr>
            <a:r>
              <a:rPr lang="sr-Cyrl-CS" sz="2400" dirty="0" smtClean="0">
                <a:solidFill>
                  <a:schemeClr val="tx1"/>
                </a:solidFill>
                <a:latin typeface="Times New Roman" pitchFamily="18" charset="0"/>
                <a:cs typeface="Times New Roman" pitchFamily="18" charset="0"/>
              </a:rPr>
              <a:t>2.     Вријеме  </a:t>
            </a:r>
            <a:r>
              <a:rPr lang="sr-Cyrl-CS" sz="2400" dirty="0">
                <a:solidFill>
                  <a:schemeClr val="tx1"/>
                </a:solidFill>
                <a:latin typeface="Times New Roman" pitchFamily="18" charset="0"/>
                <a:cs typeface="Times New Roman" pitchFamily="18" charset="0"/>
              </a:rPr>
              <a:t>проведено у </a:t>
            </a:r>
            <a:r>
              <a:rPr lang="sr-Cyrl-CS" sz="2400" dirty="0" smtClean="0">
                <a:solidFill>
                  <a:schemeClr val="tx1"/>
                </a:solidFill>
                <a:latin typeface="Times New Roman" pitchFamily="18" charset="0"/>
                <a:cs typeface="Times New Roman" pitchFamily="18" charset="0"/>
              </a:rPr>
              <a:t>центру - до </a:t>
            </a:r>
            <a:r>
              <a:rPr lang="sr-Cyrl-CS" sz="2400" dirty="0">
                <a:solidFill>
                  <a:schemeClr val="tx1"/>
                </a:solidFill>
                <a:latin typeface="Times New Roman" pitchFamily="18" charset="0"/>
                <a:cs typeface="Times New Roman" pitchFamily="18" charset="0"/>
              </a:rPr>
              <a:t>30 </a:t>
            </a:r>
            <a:r>
              <a:rPr lang="sr-Cyrl-CS" sz="2400" dirty="0" smtClean="0">
                <a:solidFill>
                  <a:schemeClr val="tx1"/>
                </a:solidFill>
                <a:latin typeface="Times New Roman" pitchFamily="18" charset="0"/>
                <a:cs typeface="Times New Roman" pitchFamily="18" charset="0"/>
              </a:rPr>
              <a:t>минута (зависно од врсте и сложености захтјева постављених активности).</a:t>
            </a:r>
            <a:endParaRPr lang="bs-Latn-BA" sz="2400" dirty="0">
              <a:solidFill>
                <a:schemeClr val="tx1"/>
              </a:solidFill>
              <a:latin typeface="Times New Roman" pitchFamily="18" charset="0"/>
              <a:cs typeface="Times New Roman" pitchFamily="18" charset="0"/>
            </a:endParaRPr>
          </a:p>
          <a:p>
            <a:pPr marL="514350" indent="-514350" algn="just">
              <a:buClrTx/>
              <a:buNone/>
            </a:pPr>
            <a:r>
              <a:rPr lang="sr-Cyrl-CS" sz="2400" dirty="0">
                <a:solidFill>
                  <a:schemeClr val="tx1"/>
                </a:solidFill>
                <a:latin typeface="Times New Roman" pitchFamily="18" charset="0"/>
                <a:cs typeface="Times New Roman" pitchFamily="18" charset="0"/>
              </a:rPr>
              <a:t>3</a:t>
            </a:r>
            <a:r>
              <a:rPr lang="sr-Cyrl-CS" sz="2400" dirty="0" smtClean="0">
                <a:solidFill>
                  <a:schemeClr val="tx1"/>
                </a:solidFill>
                <a:latin typeface="Times New Roman" pitchFamily="18" charset="0"/>
                <a:cs typeface="Times New Roman" pitchFamily="18" charset="0"/>
              </a:rPr>
              <a:t>.     Могућност </a:t>
            </a:r>
            <a:r>
              <a:rPr lang="sr-Cyrl-CS" sz="2400" dirty="0">
                <a:solidFill>
                  <a:schemeClr val="tx1"/>
                </a:solidFill>
                <a:latin typeface="Times New Roman" pitchFamily="18" charset="0"/>
                <a:cs typeface="Times New Roman" pitchFamily="18" charset="0"/>
              </a:rPr>
              <a:t>самосталног  избора центра </a:t>
            </a:r>
            <a:r>
              <a:rPr lang="sr-Cyrl-CS" sz="2400" dirty="0" smtClean="0">
                <a:solidFill>
                  <a:schemeClr val="tx1"/>
                </a:solidFill>
                <a:latin typeface="Times New Roman" pitchFamily="18" charset="0"/>
                <a:cs typeface="Times New Roman" pitchFamily="18" charset="0"/>
              </a:rPr>
              <a:t>– дјеца  </a:t>
            </a:r>
            <a:r>
              <a:rPr lang="sr-Cyrl-CS" sz="2400" dirty="0">
                <a:solidFill>
                  <a:schemeClr val="tx1"/>
                </a:solidFill>
                <a:latin typeface="Times New Roman" pitchFamily="18" charset="0"/>
                <a:cs typeface="Times New Roman" pitchFamily="18" charset="0"/>
              </a:rPr>
              <a:t>постају </a:t>
            </a:r>
            <a:r>
              <a:rPr lang="sr-Cyrl-CS" sz="2400" dirty="0" smtClean="0">
                <a:solidFill>
                  <a:schemeClr val="tx1"/>
                </a:solidFill>
                <a:latin typeface="Times New Roman" pitchFamily="18" charset="0"/>
                <a:cs typeface="Times New Roman" pitchFamily="18" charset="0"/>
              </a:rPr>
              <a:t>укљученија у игру</a:t>
            </a:r>
            <a:r>
              <a:rPr lang="sr-Cyrl-CS" sz="2400" dirty="0">
                <a:solidFill>
                  <a:schemeClr val="tx1"/>
                </a:solidFill>
                <a:latin typeface="Times New Roman" pitchFamily="18" charset="0"/>
                <a:cs typeface="Times New Roman" pitchFamily="18" charset="0"/>
              </a:rPr>
              <a:t>, слиједе своје интересе</a:t>
            </a:r>
            <a:r>
              <a:rPr lang="sr-Cyrl-CS" sz="2400" dirty="0" smtClean="0">
                <a:solidFill>
                  <a:schemeClr val="tx1"/>
                </a:solidFill>
                <a:latin typeface="Times New Roman" pitchFamily="18" charset="0"/>
                <a:cs typeface="Times New Roman" pitchFamily="18" charset="0"/>
              </a:rPr>
              <a:t>,</a:t>
            </a:r>
            <a:r>
              <a:rPr lang="x-none" sz="240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те </a:t>
            </a:r>
            <a:r>
              <a:rPr lang="sr-Cyrl-CS" sz="2400" dirty="0">
                <a:solidFill>
                  <a:schemeClr val="tx1"/>
                </a:solidFill>
                <a:latin typeface="Times New Roman" pitchFamily="18" charset="0"/>
                <a:cs typeface="Times New Roman" pitchFamily="18" charset="0"/>
              </a:rPr>
              <a:t>дуже одржавају своју </a:t>
            </a:r>
            <a:r>
              <a:rPr lang="sr-Cyrl-CS" sz="2400" dirty="0" smtClean="0">
                <a:solidFill>
                  <a:schemeClr val="tx1"/>
                </a:solidFill>
                <a:latin typeface="Times New Roman" pitchFamily="18" charset="0"/>
                <a:cs typeface="Times New Roman" pitchFamily="18" charset="0"/>
              </a:rPr>
              <a:t>активност.</a:t>
            </a:r>
            <a:endParaRPr lang="bs-Latn-BA" sz="2400" dirty="0">
              <a:solidFill>
                <a:schemeClr val="tx1"/>
              </a:solidFill>
              <a:latin typeface="Times New Roman" pitchFamily="18" charset="0"/>
              <a:cs typeface="Times New Roman" pitchFamily="18" charset="0"/>
            </a:endParaRPr>
          </a:p>
        </p:txBody>
      </p:sp>
      <p:sp>
        <p:nvSpPr>
          <p:cNvPr id="2" name="Naslov 1"/>
          <p:cNvSpPr>
            <a:spLocks noGrp="1"/>
          </p:cNvSpPr>
          <p:nvPr>
            <p:ph type="title"/>
          </p:nvPr>
        </p:nvSpPr>
        <p:spPr>
          <a:xfrm>
            <a:off x="457200" y="152400"/>
            <a:ext cx="8305800" cy="764704"/>
          </a:xfrm>
          <a:solidFill>
            <a:schemeClr val="bg2">
              <a:lumMod val="90000"/>
            </a:schemeClr>
          </a:solidFill>
        </p:spPr>
        <p:txBody>
          <a:bodyPr>
            <a:noAutofit/>
          </a:bodyPr>
          <a:lstStyle/>
          <a:p>
            <a:pPr algn="ctr"/>
            <a:r>
              <a:rPr lang="sr-Cyrl-CS" sz="2000" b="1" dirty="0" smtClean="0">
                <a:solidFill>
                  <a:schemeClr val="tx1"/>
                </a:solidFill>
                <a:latin typeface="Times New Roman" pitchFamily="18" charset="0"/>
                <a:cs typeface="Times New Roman" pitchFamily="18" charset="0"/>
              </a:rPr>
              <a:t>ОРГАНИЗАЦИЈА</a:t>
            </a:r>
            <a:r>
              <a:rPr lang="sr-Cyrl-CS" sz="2000" b="1" dirty="0">
                <a:solidFill>
                  <a:schemeClr val="tx1"/>
                </a:solidFill>
                <a:latin typeface="Times New Roman" pitchFamily="18" charset="0"/>
                <a:cs typeface="Times New Roman" pitchFamily="18" charset="0"/>
              </a:rPr>
              <a:t>, ОПРЕМАЊЕ  и  ПРИПРЕМАЊЕ </a:t>
            </a:r>
            <a:r>
              <a:rPr lang="sr-Cyrl-CS" sz="2000" b="1" dirty="0" smtClean="0">
                <a:solidFill>
                  <a:schemeClr val="tx1"/>
                </a:solidFill>
                <a:latin typeface="Times New Roman" pitchFamily="18" charset="0"/>
                <a:cs typeface="Times New Roman" pitchFamily="18" charset="0"/>
              </a:rPr>
              <a:t/>
            </a:r>
            <a:br>
              <a:rPr lang="sr-Cyrl-CS" sz="2000" b="1" dirty="0" smtClean="0">
                <a:solidFill>
                  <a:schemeClr val="tx1"/>
                </a:solidFill>
                <a:latin typeface="Times New Roman" pitchFamily="18" charset="0"/>
                <a:cs typeface="Times New Roman" pitchFamily="18" charset="0"/>
              </a:rPr>
            </a:br>
            <a:r>
              <a:rPr lang="sr-Latn-CS" sz="2000" b="1" dirty="0" smtClean="0">
                <a:solidFill>
                  <a:schemeClr val="tx1"/>
                </a:solidFill>
                <a:latin typeface="Times New Roman" pitchFamily="18" charset="0"/>
                <a:cs typeface="Times New Roman" pitchFamily="18" charset="0"/>
              </a:rPr>
              <a:t>ЦЕНТАРА  </a:t>
            </a:r>
            <a:r>
              <a:rPr lang="sr-Latn-CS" sz="2000" b="1" dirty="0">
                <a:solidFill>
                  <a:schemeClr val="tx1"/>
                </a:solidFill>
                <a:latin typeface="Times New Roman" pitchFamily="18" charset="0"/>
                <a:cs typeface="Times New Roman" pitchFamily="18" charset="0"/>
              </a:rPr>
              <a:t>ЗА  </a:t>
            </a:r>
            <a:r>
              <a:rPr lang="sr-Latn-CS" sz="2000" b="1" dirty="0" smtClean="0">
                <a:solidFill>
                  <a:schemeClr val="tx1"/>
                </a:solidFill>
                <a:latin typeface="Times New Roman" pitchFamily="18" charset="0"/>
                <a:cs typeface="Times New Roman" pitchFamily="18" charset="0"/>
              </a:rPr>
              <a:t>УЧЕЊЕ</a:t>
            </a:r>
            <a:endParaRPr lang="bs-Latn-BA" sz="2000"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Content Placeholder 1"/>
          <p:cNvSpPr>
            <a:spLocks noGrp="1"/>
          </p:cNvSpPr>
          <p:nvPr>
            <p:ph idx="1"/>
          </p:nvPr>
        </p:nvSpPr>
        <p:spPr>
          <a:xfrm>
            <a:off x="381000" y="1371600"/>
            <a:ext cx="8305800" cy="4800600"/>
          </a:xfrm>
        </p:spPr>
        <p:txBody>
          <a:bodyPr>
            <a:normAutofit fontScale="77500" lnSpcReduction="20000"/>
          </a:bodyPr>
          <a:lstStyle/>
          <a:p>
            <a:pPr lvl="0">
              <a:buNone/>
            </a:pPr>
            <a:endParaRPr lang="sr-Cyrl-RS" sz="3300" dirty="0" smtClean="0">
              <a:solidFill>
                <a:schemeClr val="tx1"/>
              </a:solidFill>
              <a:latin typeface="Arial" pitchFamily="34" charset="0"/>
              <a:ea typeface="Times New Roman" pitchFamily="18" charset="0"/>
              <a:cs typeface="Arial" pitchFamily="34"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1.</a:t>
            </a:r>
            <a:r>
              <a:rPr lang="sr-Latn-R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Изазови</a:t>
            </a:r>
            <a:r>
              <a:rPr lang="en-US" sz="3300" dirty="0" smtClean="0">
                <a:solidFill>
                  <a:schemeClr val="tx1"/>
                </a:solidFill>
                <a:latin typeface="Times New Roman" pitchFamily="18" charset="0"/>
                <a:ea typeface="Times New Roman" pitchFamily="18" charset="0"/>
                <a:cs typeface="Times New Roman" pitchFamily="18" charset="0"/>
              </a:rPr>
              <a:t> у </a:t>
            </a:r>
            <a:r>
              <a:rPr lang="en-US" sz="3300" dirty="0" err="1" smtClean="0">
                <a:solidFill>
                  <a:schemeClr val="tx1"/>
                </a:solidFill>
                <a:latin typeface="Times New Roman" pitchFamily="18" charset="0"/>
                <a:ea typeface="Times New Roman" pitchFamily="18" charset="0"/>
                <a:cs typeface="Times New Roman" pitchFamily="18" charset="0"/>
              </a:rPr>
              <a:t>организацији</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наставе</a:t>
            </a:r>
            <a:r>
              <a:rPr lang="en-US" sz="3300" dirty="0" smtClean="0">
                <a:solidFill>
                  <a:schemeClr val="tx1"/>
                </a:solidFill>
                <a:latin typeface="Times New Roman" pitchFamily="18" charset="0"/>
                <a:ea typeface="Times New Roman" pitchFamily="18" charset="0"/>
                <a:cs typeface="Times New Roman" pitchFamily="18" charset="0"/>
              </a:rPr>
              <a:t> у </a:t>
            </a:r>
            <a:r>
              <a:rPr lang="en-US" sz="3300" dirty="0" err="1" smtClean="0">
                <a:solidFill>
                  <a:schemeClr val="tx1"/>
                </a:solidFill>
                <a:latin typeface="Times New Roman" pitchFamily="18" charset="0"/>
                <a:ea typeface="Times New Roman" pitchFamily="18" charset="0"/>
                <a:cs typeface="Times New Roman" pitchFamily="18" charset="0"/>
              </a:rPr>
              <a:t>првом</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разреду</a:t>
            </a: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2.</a:t>
            </a:r>
            <a:r>
              <a:rPr lang="sr-Cyrl-RS" sz="3300" dirty="0" smtClean="0">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Операционализација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наставних</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садржаја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путем</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адекватних</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активности</a:t>
            </a:r>
            <a:r>
              <a:rPr lang="en-US" sz="3300" dirty="0" smtClean="0">
                <a:solidFill>
                  <a:schemeClr val="tx1"/>
                </a:solidFill>
                <a:latin typeface="Times New Roman" pitchFamily="18" charset="0"/>
                <a:ea typeface="Times New Roman" pitchFamily="18" charset="0"/>
                <a:cs typeface="Times New Roman" pitchFamily="18" charset="0"/>
              </a:rPr>
              <a:t> и </a:t>
            </a:r>
            <a:r>
              <a:rPr lang="en-US" sz="3300" dirty="0" err="1" smtClean="0">
                <a:solidFill>
                  <a:schemeClr val="tx1"/>
                </a:solidFill>
                <a:latin typeface="Times New Roman" pitchFamily="18" charset="0"/>
                <a:ea typeface="Times New Roman" pitchFamily="18" charset="0"/>
                <a:cs typeface="Times New Roman" pitchFamily="18" charset="0"/>
              </a:rPr>
              <a:t>задатака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за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ученике</a:t>
            </a: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 </a:t>
            </a:r>
            <a:endParaRPr lang="en-US" sz="3300" dirty="0" smtClean="0">
              <a:solidFill>
                <a:schemeClr val="tx1"/>
              </a:solidFill>
              <a:latin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3.</a:t>
            </a:r>
            <a:r>
              <a:rPr lang="sr-Latn-RS" sz="3300" dirty="0" smtClean="0">
                <a:solidFill>
                  <a:schemeClr val="tx1"/>
                </a:solidFill>
                <a:latin typeface="Times New Roman" pitchFamily="18" charset="0"/>
                <a:ea typeface="Times New Roman" pitchFamily="18" charset="0"/>
                <a:cs typeface="Times New Roman" pitchFamily="18" charset="0"/>
              </a:rPr>
              <a:t> </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Анализа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скице</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наставног</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дана</a:t>
            </a:r>
            <a:r>
              <a:rPr lang="en-US" sz="3300" dirty="0" smtClean="0">
                <a:solidFill>
                  <a:schemeClr val="tx1"/>
                </a:solidFill>
                <a:latin typeface="Times New Roman" pitchFamily="18" charset="0"/>
                <a:ea typeface="Times New Roman" pitchFamily="18" charset="0"/>
                <a:cs typeface="Times New Roman" pitchFamily="18" charset="0"/>
              </a:rPr>
              <a:t> у </a:t>
            </a:r>
            <a:r>
              <a:rPr lang="en-US" sz="3300" dirty="0" err="1" smtClean="0">
                <a:solidFill>
                  <a:schemeClr val="tx1"/>
                </a:solidFill>
                <a:latin typeface="Times New Roman" pitchFamily="18" charset="0"/>
                <a:ea typeface="Times New Roman" pitchFamily="18" charset="0"/>
                <a:cs typeface="Times New Roman" pitchFamily="18" charset="0"/>
              </a:rPr>
              <a:t>првом</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разреду</a:t>
            </a: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endParaRPr lang="en-US" sz="3300" dirty="0" smtClean="0">
              <a:solidFill>
                <a:schemeClr val="tx1"/>
              </a:solidFill>
              <a:latin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 4. </a:t>
            </a:r>
            <a:r>
              <a:rPr lang="en-US" sz="3300" dirty="0" err="1" smtClean="0">
                <a:solidFill>
                  <a:schemeClr val="tx1"/>
                </a:solidFill>
                <a:latin typeface="Times New Roman" pitchFamily="18" charset="0"/>
                <a:ea typeface="Times New Roman" pitchFamily="18" charset="0"/>
                <a:cs typeface="Times New Roman" pitchFamily="18" charset="0"/>
              </a:rPr>
              <a:t>Остала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питања</a:t>
            </a: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endParaRPr lang="sr-Cyrl-RS" sz="3300" dirty="0" smtClean="0">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sr-Cyrl-RS" sz="3300" dirty="0" smtClean="0">
                <a:solidFill>
                  <a:schemeClr val="tx1"/>
                </a:solidFill>
                <a:latin typeface="Times New Roman" pitchFamily="18" charset="0"/>
                <a:ea typeface="Times New Roman" pitchFamily="18" charset="0"/>
                <a:cs typeface="Times New Roman" pitchFamily="18" charset="0"/>
              </a:rPr>
              <a:t>   -</a:t>
            </a:r>
            <a:r>
              <a:rPr lang="sr-Latn-RS" sz="3300" dirty="0" smtClean="0">
                <a:solidFill>
                  <a:schemeClr val="tx1"/>
                </a:solidFill>
                <a:latin typeface="Times New Roman" pitchFamily="18" charset="0"/>
                <a:ea typeface="Times New Roman" pitchFamily="18" charset="0"/>
                <a:cs typeface="Times New Roman" pitchFamily="18" charset="0"/>
              </a:rPr>
              <a:t> </a:t>
            </a:r>
            <a:r>
              <a:rPr lang="sr-Cyrl-RS" sz="3300" dirty="0" smtClean="0">
                <a:solidFill>
                  <a:schemeClr val="tx1"/>
                </a:solidFill>
                <a:latin typeface="Times New Roman" pitchFamily="18" charset="0"/>
                <a:ea typeface="Times New Roman" pitchFamily="18" charset="0"/>
                <a:cs typeface="Times New Roman" pitchFamily="18" charset="0"/>
              </a:rPr>
              <a:t>Анализа стања васпитно-образовног рада у 1. разреду</a:t>
            </a:r>
          </a:p>
          <a:p>
            <a:pPr marL="0" lvl="0" indent="0" algn="just" eaLnBrk="0" fontAlgn="base" hangingPunct="0">
              <a:lnSpc>
                <a:spcPct val="100000"/>
              </a:lnSpc>
              <a:spcBef>
                <a:spcPct val="0"/>
              </a:spcBef>
              <a:spcAft>
                <a:spcPct val="0"/>
              </a:spcAft>
              <a:buClrTx/>
              <a:buSzTx/>
              <a:buNone/>
            </a:pPr>
            <a:r>
              <a:rPr lang="sr-Cyrl-RS" sz="3300" dirty="0" smtClean="0">
                <a:solidFill>
                  <a:schemeClr val="tx1"/>
                </a:solidFill>
                <a:latin typeface="Times New Roman" pitchFamily="18" charset="0"/>
                <a:cs typeface="Times New Roman" pitchFamily="18" charset="0"/>
              </a:rPr>
              <a:t>   - Евалуација </a:t>
            </a:r>
            <a:endParaRPr lang="en-US" sz="3300" dirty="0" smtClean="0">
              <a:solidFill>
                <a:schemeClr val="tx1"/>
              </a:solidFill>
              <a:latin typeface="Times New Roman" pitchFamily="18" charset="0"/>
              <a:cs typeface="Times New Roman" pitchFamily="18" charset="0"/>
            </a:endParaRPr>
          </a:p>
          <a:p>
            <a:pPr lvl="0">
              <a:buNone/>
            </a:pPr>
            <a:r>
              <a:rPr lang="en-US" dirty="0" smtClean="0">
                <a:solidFill>
                  <a:schemeClr val="tx1"/>
                </a:solidFill>
                <a:latin typeface="Arial" pitchFamily="34" charset="0"/>
                <a:ea typeface="Times New Roman" pitchFamily="18" charset="0"/>
                <a:cs typeface="Arial" pitchFamily="34" charset="0"/>
              </a:rPr>
              <a:t> </a:t>
            </a:r>
            <a:endParaRPr lang="en-US" sz="1200" dirty="0" smtClean="0">
              <a:solidFill>
                <a:schemeClr val="tx1"/>
              </a:solidFill>
              <a:latin typeface="Arial" pitchFamily="34" charset="0"/>
              <a:cs typeface="Arial" pitchFamily="34" charset="0"/>
            </a:endParaRPr>
          </a:p>
          <a:p>
            <a:endParaRPr lang="en-US" dirty="0" smtClean="0"/>
          </a:p>
        </p:txBody>
      </p:sp>
      <p:sp>
        <p:nvSpPr>
          <p:cNvPr id="3" name="Title 2"/>
          <p:cNvSpPr>
            <a:spLocks noGrp="1"/>
          </p:cNvSpPr>
          <p:nvPr>
            <p:ph type="title"/>
          </p:nvPr>
        </p:nvSpPr>
        <p:spPr>
          <a:xfrm>
            <a:off x="457200" y="304800"/>
            <a:ext cx="8229600" cy="868362"/>
          </a:xfrm>
          <a:solidFill>
            <a:schemeClr val="accent1">
              <a:lumMod val="60000"/>
              <a:lumOff val="40000"/>
            </a:schemeClr>
          </a:solidFill>
        </p:spPr>
        <p:txBody>
          <a:bodyPr/>
          <a:lstStyle/>
          <a:p>
            <a:pPr algn="ctr">
              <a:defRPr/>
            </a:pPr>
            <a:r>
              <a:rPr lang="sr-Cyrl-CS" dirty="0" smtClean="0">
                <a:solidFill>
                  <a:schemeClr val="tx1"/>
                </a:solidFill>
                <a:effectLst/>
              </a:rPr>
              <a:t>Дневни ред савјетовања</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260648"/>
            <a:ext cx="7925505" cy="6120680"/>
          </a:xfrm>
        </p:spPr>
        <p:txBody>
          <a:bodyPr/>
          <a:lstStyle/>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4. Учитељ </a:t>
            </a:r>
            <a:r>
              <a:rPr lang="sr-Cyrl-CS" sz="2400" dirty="0" smtClean="0">
                <a:solidFill>
                  <a:schemeClr val="tx1"/>
                </a:solidFill>
                <a:latin typeface="Times New Roman" pitchFamily="18" charset="0"/>
                <a:cs typeface="Times New Roman" pitchFamily="18" charset="0"/>
              </a:rPr>
              <a:t>као </a:t>
            </a:r>
            <a:r>
              <a:rPr lang="sr-Cyrl-CS" sz="2400" b="1" dirty="0">
                <a:solidFill>
                  <a:schemeClr val="tx1"/>
                </a:solidFill>
                <a:latin typeface="Times New Roman" pitchFamily="18" charset="0"/>
                <a:cs typeface="Times New Roman" pitchFamily="18" charset="0"/>
              </a:rPr>
              <a:t>ПОСМАТРАЧ, ПОМАГАЧ и ЕВАЛУАТОР</a:t>
            </a:r>
            <a:endParaRPr lang="bs-Latn-BA" sz="2400" b="1" dirty="0">
              <a:solidFill>
                <a:schemeClr val="tx1"/>
              </a:solidFill>
              <a:latin typeface="Times New Roman" pitchFamily="18" charset="0"/>
              <a:cs typeface="Times New Roman" pitchFamily="18" charset="0"/>
            </a:endParaRPr>
          </a:p>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 посматра </a:t>
            </a:r>
            <a:r>
              <a:rPr lang="sr-Cyrl-CS" sz="2400" dirty="0">
                <a:solidFill>
                  <a:schemeClr val="tx1"/>
                </a:solidFill>
                <a:latin typeface="Times New Roman" pitchFamily="18" charset="0"/>
                <a:cs typeface="Times New Roman" pitchFamily="18" charset="0"/>
              </a:rPr>
              <a:t>и прати активности дјеце са </a:t>
            </a:r>
            <a:r>
              <a:rPr lang="sr-Cyrl-CS" sz="2400" dirty="0" smtClean="0">
                <a:solidFill>
                  <a:schemeClr val="tx1"/>
                </a:solidFill>
                <a:latin typeface="Times New Roman" pitchFamily="18" charset="0"/>
                <a:cs typeface="Times New Roman" pitchFamily="18" charset="0"/>
              </a:rPr>
              <a:t>циљем откривања</a:t>
            </a:r>
            <a:r>
              <a:rPr lang="sr-Cyrl-CS" sz="2400" dirty="0">
                <a:solidFill>
                  <a:schemeClr val="tx1"/>
                </a:solidFill>
                <a:latin typeface="Times New Roman" pitchFamily="18" charset="0"/>
                <a:cs typeface="Times New Roman" pitchFamily="18" charset="0"/>
              </a:rPr>
              <a:t>: гдје су сметње, како раде, који начин </a:t>
            </a:r>
            <a:r>
              <a:rPr lang="sr-Cyrl-CS" sz="2400" dirty="0" smtClean="0">
                <a:solidFill>
                  <a:schemeClr val="tx1"/>
                </a:solidFill>
                <a:latin typeface="Times New Roman" pitchFamily="18" charset="0"/>
                <a:cs typeface="Times New Roman" pitchFamily="18" charset="0"/>
              </a:rPr>
              <a:t>им одговара</a:t>
            </a:r>
            <a:r>
              <a:rPr lang="sr-Cyrl-CS" sz="2400" dirty="0">
                <a:solidFill>
                  <a:schemeClr val="tx1"/>
                </a:solidFill>
                <a:latin typeface="Times New Roman" pitchFamily="18" charset="0"/>
                <a:cs typeface="Times New Roman" pitchFamily="18" charset="0"/>
              </a:rPr>
              <a:t>, гдје су </a:t>
            </a:r>
            <a:r>
              <a:rPr lang="sr-Cyrl-CS" sz="2400" dirty="0" smtClean="0">
                <a:solidFill>
                  <a:schemeClr val="tx1"/>
                </a:solidFill>
                <a:latin typeface="Times New Roman" pitchFamily="18" charset="0"/>
                <a:cs typeface="Times New Roman" pitchFamily="18" charset="0"/>
              </a:rPr>
              <a:t>најбољи…</a:t>
            </a:r>
            <a:endParaRPr lang="bs-Latn-BA" sz="2400" dirty="0">
              <a:solidFill>
                <a:schemeClr val="tx1"/>
              </a:solidFill>
              <a:latin typeface="Times New Roman" pitchFamily="18" charset="0"/>
              <a:cs typeface="Times New Roman" pitchFamily="18" charset="0"/>
            </a:endParaRPr>
          </a:p>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 пружа </a:t>
            </a:r>
            <a:r>
              <a:rPr lang="sr-Cyrl-CS" sz="2400" dirty="0">
                <a:solidFill>
                  <a:schemeClr val="tx1"/>
                </a:solidFill>
                <a:latin typeface="Times New Roman" pitchFamily="18" charset="0"/>
                <a:cs typeface="Times New Roman" pitchFamily="18" charset="0"/>
              </a:rPr>
              <a:t>помоћ појединцу или групи којој је то потребно, укључује се у </a:t>
            </a:r>
            <a:r>
              <a:rPr lang="sr-Cyrl-CS" sz="2400" dirty="0" smtClean="0">
                <a:solidFill>
                  <a:schemeClr val="tx1"/>
                </a:solidFill>
                <a:latin typeface="Times New Roman" pitchFamily="18" charset="0"/>
                <a:cs typeface="Times New Roman" pitchFamily="18" charset="0"/>
              </a:rPr>
              <a:t>игру,</a:t>
            </a:r>
            <a:endParaRPr lang="bs-Latn-BA" sz="2400" dirty="0">
              <a:solidFill>
                <a:schemeClr val="tx1"/>
              </a:solidFill>
              <a:latin typeface="Times New Roman" pitchFamily="18" charset="0"/>
              <a:cs typeface="Times New Roman" pitchFamily="18" charset="0"/>
            </a:endParaRPr>
          </a:p>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 како </a:t>
            </a:r>
            <a:r>
              <a:rPr lang="sr-Cyrl-CS" sz="2400" dirty="0">
                <a:solidFill>
                  <a:schemeClr val="tx1"/>
                </a:solidFill>
                <a:latin typeface="Times New Roman" pitchFamily="18" charset="0"/>
                <a:cs typeface="Times New Roman" pitchFamily="18" charset="0"/>
              </a:rPr>
              <a:t>центри функционишу, да ли задовољавају потребе дјеце </a:t>
            </a:r>
            <a:r>
              <a:rPr lang="sr-Cyrl-CS" sz="2400" dirty="0" smtClean="0">
                <a:solidFill>
                  <a:schemeClr val="tx1"/>
                </a:solidFill>
                <a:latin typeface="Times New Roman" pitchFamily="18" charset="0"/>
                <a:cs typeface="Times New Roman" pitchFamily="18" charset="0"/>
              </a:rPr>
              <a:t>и остварења исхода учења, </a:t>
            </a:r>
            <a:r>
              <a:rPr lang="sr-Cyrl-CS" sz="2400" dirty="0">
                <a:solidFill>
                  <a:schemeClr val="tx1"/>
                </a:solidFill>
                <a:latin typeface="Times New Roman" pitchFamily="18" charset="0"/>
                <a:cs typeface="Times New Roman" pitchFamily="18" charset="0"/>
              </a:rPr>
              <a:t>да ли се користе сви дијелови центра ...</a:t>
            </a:r>
            <a:endParaRPr lang="bs-Latn-BA" sz="2400" dirty="0">
              <a:solidFill>
                <a:schemeClr val="tx1"/>
              </a:solidFill>
              <a:latin typeface="Times New Roman" pitchFamily="18" charset="0"/>
              <a:cs typeface="Times New Roman" pitchFamily="18" charset="0"/>
            </a:endParaRPr>
          </a:p>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Дјеца </a:t>
            </a:r>
            <a:r>
              <a:rPr lang="sr-Cyrl-CS" sz="2400" dirty="0" smtClean="0">
                <a:solidFill>
                  <a:schemeClr val="tx1"/>
                </a:solidFill>
                <a:latin typeface="Times New Roman" pitchFamily="18" charset="0"/>
                <a:cs typeface="Times New Roman" pitchFamily="18" charset="0"/>
              </a:rPr>
              <a:t>уче </a:t>
            </a:r>
            <a:r>
              <a:rPr lang="sr-Cyrl-CS" sz="2400" b="1" dirty="0" smtClean="0">
                <a:solidFill>
                  <a:schemeClr val="tx1"/>
                </a:solidFill>
                <a:latin typeface="Times New Roman" pitchFamily="18" charset="0"/>
                <a:cs typeface="Times New Roman" pitchFamily="18" charset="0"/>
              </a:rPr>
              <a:t>како </a:t>
            </a:r>
            <a:r>
              <a:rPr lang="sr-Cyrl-CS" sz="2400" b="1" dirty="0">
                <a:solidFill>
                  <a:schemeClr val="tx1"/>
                </a:solidFill>
                <a:latin typeface="Times New Roman" pitchFamily="18" charset="0"/>
                <a:cs typeface="Times New Roman" pitchFamily="18" charset="0"/>
              </a:rPr>
              <a:t>изабрати центар</a:t>
            </a:r>
            <a:r>
              <a:rPr lang="sr-Cyrl-CS" sz="2400" dirty="0">
                <a:solidFill>
                  <a:schemeClr val="tx1"/>
                </a:solidFill>
                <a:latin typeface="Times New Roman" pitchFamily="18" charset="0"/>
                <a:cs typeface="Times New Roman" pitchFamily="18" charset="0"/>
              </a:rPr>
              <a:t>, </a:t>
            </a:r>
            <a:r>
              <a:rPr lang="sr-Cyrl-CS" sz="2400" b="1" dirty="0" smtClean="0">
                <a:solidFill>
                  <a:schemeClr val="tx1"/>
                </a:solidFill>
                <a:latin typeface="Times New Roman" pitchFamily="18" charset="0"/>
                <a:cs typeface="Times New Roman" pitchFamily="18" charset="0"/>
              </a:rPr>
              <a:t>како учествовати </a:t>
            </a:r>
            <a:r>
              <a:rPr lang="sr-Cyrl-CS" sz="2400" b="1" dirty="0">
                <a:solidFill>
                  <a:schemeClr val="tx1"/>
                </a:solidFill>
                <a:latin typeface="Times New Roman" pitchFamily="18" charset="0"/>
                <a:cs typeface="Times New Roman" pitchFamily="18" charset="0"/>
              </a:rPr>
              <a:t>у  игри</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тако уче и </a:t>
            </a:r>
            <a:r>
              <a:rPr lang="sr-Cyrl-CS" sz="2400" dirty="0">
                <a:solidFill>
                  <a:schemeClr val="tx1"/>
                </a:solidFill>
                <a:latin typeface="Times New Roman" pitchFamily="18" charset="0"/>
                <a:cs typeface="Times New Roman" pitchFamily="18" charset="0"/>
              </a:rPr>
              <a:t>како </a:t>
            </a:r>
            <a:r>
              <a:rPr lang="sr-Cyrl-CS" sz="2400" dirty="0" smtClean="0">
                <a:solidFill>
                  <a:schemeClr val="tx1"/>
                </a:solidFill>
                <a:latin typeface="Times New Roman" pitchFamily="18" charset="0"/>
                <a:cs typeface="Times New Roman" pitchFamily="18" charset="0"/>
              </a:rPr>
              <a:t>поспремити </a:t>
            </a:r>
            <a:r>
              <a:rPr lang="sr-Cyrl-CS" sz="2400" dirty="0">
                <a:solidFill>
                  <a:schemeClr val="tx1"/>
                </a:solidFill>
                <a:latin typeface="Times New Roman" pitchFamily="18" charset="0"/>
                <a:cs typeface="Times New Roman" pitchFamily="18" charset="0"/>
              </a:rPr>
              <a:t>центар, </a:t>
            </a:r>
            <a:r>
              <a:rPr lang="sr-Cyrl-CS" sz="2400" dirty="0" smtClean="0">
                <a:solidFill>
                  <a:schemeClr val="tx1"/>
                </a:solidFill>
                <a:latin typeface="Times New Roman" pitchFamily="18" charset="0"/>
                <a:cs typeface="Times New Roman" pitchFamily="18" charset="0"/>
              </a:rPr>
              <a:t>што </a:t>
            </a:r>
            <a:r>
              <a:rPr lang="sr-Cyrl-CS" sz="2400" dirty="0">
                <a:solidFill>
                  <a:schemeClr val="tx1"/>
                </a:solidFill>
                <a:latin typeface="Times New Roman" pitchFamily="18" charset="0"/>
                <a:cs typeface="Times New Roman" pitchFamily="18" charset="0"/>
              </a:rPr>
              <a:t>је  посљедњи  корак у игри.</a:t>
            </a:r>
            <a:endParaRPr lang="bs-Latn-BA" sz="2400" dirty="0">
              <a:solidFill>
                <a:schemeClr val="tx1"/>
              </a:solidFill>
              <a:latin typeface="Times New Roman" pitchFamily="18" charset="0"/>
              <a:cs typeface="Times New Roman" pitchFamily="18" charset="0"/>
            </a:endParaRPr>
          </a:p>
          <a:p>
            <a:endParaRPr lang="sr-Latn-CS" dirty="0"/>
          </a:p>
        </p:txBody>
      </p:sp>
    </p:spTree>
    <p:extLst>
      <p:ext uri="{BB962C8B-B14F-4D97-AF65-F5344CB8AC3E}">
        <p14:creationId xmlns:p14="http://schemas.microsoft.com/office/powerpoint/2010/main" xmlns="" val="4524013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071546"/>
            <a:ext cx="8605620" cy="5572164"/>
          </a:xfrm>
        </p:spPr>
        <p:txBody>
          <a:bodyPr>
            <a:normAutofit/>
          </a:bodyPr>
          <a:lstStyle/>
          <a:p>
            <a:pPr marL="566738" indent="-457200">
              <a:lnSpc>
                <a:spcPct val="100000"/>
              </a:lnSpc>
              <a:buClrTx/>
              <a:buFont typeface="Wingdings" panose="05000000000000000000" pitchFamily="2" charset="2"/>
              <a:buChar char="q"/>
            </a:pPr>
            <a:r>
              <a:rPr lang="sr-Latn-CS" sz="2400" dirty="0" err="1" smtClean="0">
                <a:solidFill>
                  <a:schemeClr val="tx1"/>
                </a:solidFill>
                <a:latin typeface="Times New Roman" pitchFamily="18" charset="0"/>
                <a:cs typeface="Times New Roman" pitchFamily="18" charset="0"/>
              </a:rPr>
              <a:t>Закон</a:t>
            </a:r>
            <a:r>
              <a:rPr lang="sr-Latn-CS" sz="2400" dirty="0" smtClean="0">
                <a:solidFill>
                  <a:schemeClr val="tx1"/>
                </a:solidFill>
                <a:latin typeface="Times New Roman" pitchFamily="18" charset="0"/>
                <a:cs typeface="Times New Roman" pitchFamily="18" charset="0"/>
              </a:rPr>
              <a:t> о основном образовању и </a:t>
            </a:r>
            <a:r>
              <a:rPr lang="sr-Latn-CS" sz="2400" dirty="0" err="1" smtClean="0">
                <a:solidFill>
                  <a:schemeClr val="tx1"/>
                </a:solidFill>
                <a:latin typeface="Times New Roman" pitchFamily="18" charset="0"/>
                <a:cs typeface="Times New Roman" pitchFamily="18" charset="0"/>
              </a:rPr>
              <a:t>васпитању</a:t>
            </a:r>
            <a:r>
              <a:rPr lang="bs-Cyrl-BA" sz="2400" dirty="0" smtClean="0">
                <a:solidFill>
                  <a:schemeClr val="tx1"/>
                </a:solidFill>
                <a:latin typeface="Times New Roman" pitchFamily="18" charset="0"/>
                <a:cs typeface="Times New Roman" pitchFamily="18" charset="0"/>
              </a:rPr>
              <a:t> </a:t>
            </a:r>
            <a:r>
              <a:rPr lang="sr-Latn-CS" sz="1800" dirty="0" smtClean="0">
                <a:solidFill>
                  <a:schemeClr val="tx1"/>
                </a:solidFill>
                <a:latin typeface="Times New Roman" pitchFamily="18" charset="0"/>
                <a:cs typeface="Times New Roman" pitchFamily="18" charset="0"/>
              </a:rPr>
              <a:t>(</a:t>
            </a:r>
            <a:r>
              <a:rPr lang="bs-Cyrl-BA" sz="1800" dirty="0" smtClean="0">
                <a:solidFill>
                  <a:schemeClr val="tx1"/>
                </a:solidFill>
                <a:latin typeface="Times New Roman" pitchFamily="18" charset="0"/>
                <a:cs typeface="Times New Roman" pitchFamily="18" charset="0"/>
              </a:rPr>
              <a:t>„</a:t>
            </a:r>
            <a:r>
              <a:rPr lang="sr-Latn-CS" sz="1800" dirty="0" err="1" smtClean="0">
                <a:solidFill>
                  <a:schemeClr val="tx1"/>
                </a:solidFill>
                <a:latin typeface="Times New Roman" pitchFamily="18" charset="0"/>
                <a:cs typeface="Times New Roman" pitchFamily="18" charset="0"/>
              </a:rPr>
              <a:t>Службени</a:t>
            </a:r>
            <a:r>
              <a:rPr lang="sr-Latn-CS" sz="1800" dirty="0" smtClean="0">
                <a:solidFill>
                  <a:schemeClr val="tx1"/>
                </a:solidFill>
                <a:latin typeface="Times New Roman" pitchFamily="18" charset="0"/>
                <a:cs typeface="Times New Roman" pitchFamily="18" charset="0"/>
              </a:rPr>
              <a:t> </a:t>
            </a:r>
            <a:r>
              <a:rPr lang="sr-Latn-CS" sz="1800" dirty="0" err="1" smtClean="0">
                <a:solidFill>
                  <a:schemeClr val="tx1"/>
                </a:solidFill>
                <a:latin typeface="Times New Roman" pitchFamily="18" charset="0"/>
                <a:cs typeface="Times New Roman" pitchFamily="18" charset="0"/>
              </a:rPr>
              <a:t>гласник</a:t>
            </a:r>
            <a:r>
              <a:rPr lang="sr-Latn-CS" sz="1800" dirty="0" smtClean="0">
                <a:solidFill>
                  <a:schemeClr val="tx1"/>
                </a:solidFill>
                <a:latin typeface="Times New Roman" pitchFamily="18" charset="0"/>
                <a:cs typeface="Times New Roman" pitchFamily="18" charset="0"/>
              </a:rPr>
              <a:t> Р</a:t>
            </a:r>
            <a:r>
              <a:rPr lang="bs-Cyrl-BA" sz="1800" dirty="0" smtClean="0">
                <a:solidFill>
                  <a:schemeClr val="tx1"/>
                </a:solidFill>
                <a:latin typeface="Times New Roman" pitchFamily="18" charset="0"/>
                <a:cs typeface="Times New Roman" pitchFamily="18" charset="0"/>
              </a:rPr>
              <a:t>епублике </a:t>
            </a:r>
            <a:r>
              <a:rPr lang="sr-Latn-CS" sz="1800" dirty="0" smtClean="0">
                <a:solidFill>
                  <a:schemeClr val="tx1"/>
                </a:solidFill>
                <a:latin typeface="Times New Roman" pitchFamily="18" charset="0"/>
                <a:cs typeface="Times New Roman" pitchFamily="18" charset="0"/>
              </a:rPr>
              <a:t>С</a:t>
            </a:r>
            <a:r>
              <a:rPr lang="bs-Cyrl-BA" sz="1800" dirty="0" smtClean="0">
                <a:solidFill>
                  <a:schemeClr val="tx1"/>
                </a:solidFill>
                <a:latin typeface="Times New Roman" pitchFamily="18" charset="0"/>
                <a:cs typeface="Times New Roman" pitchFamily="18" charset="0"/>
              </a:rPr>
              <a:t>рпске</a:t>
            </a:r>
            <a:r>
              <a:rPr lang="sr-Latn-CS" sz="1800" dirty="0" smtClean="0">
                <a:solidFill>
                  <a:schemeClr val="tx1"/>
                </a:solidFill>
                <a:latin typeface="Times New Roman" pitchFamily="18" charset="0"/>
                <a:cs typeface="Times New Roman" pitchFamily="18" charset="0"/>
              </a:rPr>
              <a:t>”, бр.74/08</a:t>
            </a:r>
            <a:r>
              <a:rPr lang="en-US" sz="1800" dirty="0" smtClean="0">
                <a:solidFill>
                  <a:schemeClr val="tx1"/>
                </a:solidFill>
                <a:latin typeface="Times New Roman" pitchFamily="18" charset="0"/>
                <a:cs typeface="Times New Roman" pitchFamily="18" charset="0"/>
              </a:rPr>
              <a:t>, 71/09, 104/11</a:t>
            </a:r>
            <a:r>
              <a:rPr lang="bs-Cyrl-BA" sz="1800" dirty="0" smtClean="0">
                <a:solidFill>
                  <a:schemeClr val="tx1"/>
                </a:solidFill>
                <a:latin typeface="Times New Roman" pitchFamily="18" charset="0"/>
                <a:cs typeface="Times New Roman" pitchFamily="18" charset="0"/>
              </a:rPr>
              <a:t>, 33/14</a:t>
            </a:r>
            <a:r>
              <a:rPr lang="en-US" sz="1800" dirty="0" smtClean="0">
                <a:solidFill>
                  <a:schemeClr val="tx1"/>
                </a:solidFill>
                <a:latin typeface="Times New Roman" pitchFamily="18" charset="0"/>
                <a:cs typeface="Times New Roman" pitchFamily="18" charset="0"/>
              </a:rPr>
              <a:t>)</a:t>
            </a:r>
            <a:r>
              <a:rPr lang="sr-Cyrl-RS" sz="1800" dirty="0" smtClean="0">
                <a:latin typeface="Times New Roman" pitchFamily="18" charset="0"/>
                <a:cs typeface="Times New Roman" pitchFamily="18" charset="0"/>
              </a:rPr>
              <a:t>,</a:t>
            </a:r>
            <a:endParaRPr lang="sr-Cyrl-RS" dirty="0" smtClean="0">
              <a:solidFill>
                <a:schemeClr val="tx1"/>
              </a:solidFill>
              <a:latin typeface="Times New Roman" pitchFamily="18" charset="0"/>
              <a:cs typeface="Times New Roman" pitchFamily="18" charset="0"/>
            </a:endParaRPr>
          </a:p>
          <a:p>
            <a:pPr marL="566738" indent="-457200">
              <a:lnSpc>
                <a:spcPct val="100000"/>
              </a:lnSpc>
              <a:buClrTx/>
              <a:buNone/>
            </a:pPr>
            <a:endParaRPr lang="bs-Cyrl-BA" dirty="0" smtClean="0">
              <a:solidFill>
                <a:schemeClr val="tx1"/>
              </a:solidFill>
              <a:latin typeface="Times New Roman" pitchFamily="18" charset="0"/>
              <a:cs typeface="Times New Roman" pitchFamily="18" charset="0"/>
            </a:endParaRPr>
          </a:p>
          <a:p>
            <a:pPr marL="566738" indent="-457200">
              <a:lnSpc>
                <a:spcPct val="100000"/>
              </a:lnSpc>
              <a:buClrTx/>
              <a:buFont typeface="Wingdings" panose="05000000000000000000" pitchFamily="2" charset="2"/>
              <a:buChar char="q"/>
            </a:pPr>
            <a:r>
              <a:rPr lang="en-US" sz="2400" dirty="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Наставни план и програм за основну школу (2014.година), </a:t>
            </a:r>
          </a:p>
          <a:p>
            <a:pPr marL="395288" indent="-285750">
              <a:lnSpc>
                <a:spcPct val="100000"/>
              </a:lnSpc>
              <a:buClrTx/>
              <a:buNone/>
            </a:pPr>
            <a:endParaRPr lang="en-US" sz="1800" dirty="0" smtClean="0">
              <a:solidFill>
                <a:schemeClr val="tx1"/>
              </a:solidFill>
              <a:latin typeface="Times New Roman" pitchFamily="18" charset="0"/>
              <a:cs typeface="Times New Roman" pitchFamily="18" charset="0"/>
            </a:endParaRPr>
          </a:p>
          <a:p>
            <a:pPr marL="452438" indent="-342900">
              <a:lnSpc>
                <a:spcPct val="100000"/>
              </a:lnSpc>
              <a:buClrTx/>
              <a:buFont typeface="Wingdings" panose="05000000000000000000" pitchFamily="2" charset="2"/>
              <a:buChar char="q"/>
            </a:pP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 Правилник о оцјењивању ученика у основној школи  </a:t>
            </a:r>
            <a:r>
              <a:rPr lang="sr-Latn-CS" sz="1800" dirty="0" smtClean="0">
                <a:solidFill>
                  <a:schemeClr val="tx1"/>
                </a:solidFill>
                <a:latin typeface="Times New Roman" pitchFamily="18" charset="0"/>
                <a:cs typeface="Times New Roman" pitchFamily="18" charset="0"/>
              </a:rPr>
              <a:t>(</a:t>
            </a:r>
            <a:r>
              <a:rPr lang="bs-Cyrl-BA" sz="1800" dirty="0" smtClean="0">
                <a:solidFill>
                  <a:schemeClr val="tx1"/>
                </a:solidFill>
                <a:latin typeface="Times New Roman" pitchFamily="18" charset="0"/>
                <a:cs typeface="Times New Roman" pitchFamily="18" charset="0"/>
              </a:rPr>
              <a:t>„</a:t>
            </a:r>
            <a:r>
              <a:rPr lang="sr-Latn-CS" sz="1800" dirty="0" err="1" smtClean="0">
                <a:solidFill>
                  <a:schemeClr val="tx1"/>
                </a:solidFill>
                <a:latin typeface="Times New Roman" pitchFamily="18" charset="0"/>
                <a:cs typeface="Times New Roman" pitchFamily="18" charset="0"/>
              </a:rPr>
              <a:t>Службени</a:t>
            </a:r>
            <a:r>
              <a:rPr lang="sr-Latn-CS" sz="1800" dirty="0" smtClean="0">
                <a:solidFill>
                  <a:schemeClr val="tx1"/>
                </a:solidFill>
                <a:latin typeface="Times New Roman" pitchFamily="18" charset="0"/>
                <a:cs typeface="Times New Roman" pitchFamily="18" charset="0"/>
              </a:rPr>
              <a:t> </a:t>
            </a:r>
            <a:r>
              <a:rPr lang="sr-Latn-CS" sz="1800" dirty="0" err="1" smtClean="0">
                <a:solidFill>
                  <a:schemeClr val="tx1"/>
                </a:solidFill>
                <a:latin typeface="Times New Roman" pitchFamily="18" charset="0"/>
                <a:cs typeface="Times New Roman" pitchFamily="18" charset="0"/>
              </a:rPr>
              <a:t>гласник</a:t>
            </a:r>
            <a:r>
              <a:rPr lang="sr-Latn-CS" sz="1800" dirty="0" smtClean="0">
                <a:solidFill>
                  <a:schemeClr val="tx1"/>
                </a:solidFill>
                <a:latin typeface="Times New Roman" pitchFamily="18" charset="0"/>
                <a:cs typeface="Times New Roman" pitchFamily="18" charset="0"/>
              </a:rPr>
              <a:t> Р</a:t>
            </a:r>
            <a:r>
              <a:rPr lang="bs-Cyrl-BA" sz="1800" dirty="0" smtClean="0">
                <a:solidFill>
                  <a:schemeClr val="tx1"/>
                </a:solidFill>
                <a:latin typeface="Times New Roman" pitchFamily="18" charset="0"/>
                <a:cs typeface="Times New Roman" pitchFamily="18" charset="0"/>
              </a:rPr>
              <a:t>епублике </a:t>
            </a:r>
            <a:r>
              <a:rPr lang="sr-Latn-CS" sz="1800" dirty="0" smtClean="0">
                <a:solidFill>
                  <a:schemeClr val="tx1"/>
                </a:solidFill>
                <a:latin typeface="Times New Roman" pitchFamily="18" charset="0"/>
                <a:cs typeface="Times New Roman" pitchFamily="18" charset="0"/>
              </a:rPr>
              <a:t>С</a:t>
            </a:r>
            <a:r>
              <a:rPr lang="bs-Cyrl-BA" sz="1800" dirty="0" smtClean="0">
                <a:solidFill>
                  <a:schemeClr val="tx1"/>
                </a:solidFill>
                <a:latin typeface="Times New Roman" pitchFamily="18" charset="0"/>
                <a:cs typeface="Times New Roman" pitchFamily="18" charset="0"/>
              </a:rPr>
              <a:t>рпске</a:t>
            </a:r>
            <a:r>
              <a:rPr lang="sr-Latn-CS" sz="1800" dirty="0" smtClean="0">
                <a:solidFill>
                  <a:schemeClr val="tx1"/>
                </a:solidFill>
                <a:latin typeface="Times New Roman" pitchFamily="18" charset="0"/>
                <a:cs typeface="Times New Roman" pitchFamily="18" charset="0"/>
              </a:rPr>
              <a:t>”, бр.</a:t>
            </a:r>
            <a:r>
              <a:rPr lang="sr-Cyrl-CS" sz="1800" dirty="0" smtClean="0">
                <a:solidFill>
                  <a:schemeClr val="tx1"/>
                </a:solidFill>
                <a:latin typeface="Times New Roman" pitchFamily="18" charset="0"/>
                <a:cs typeface="Times New Roman" pitchFamily="18" charset="0"/>
              </a:rPr>
              <a:t>44/12</a:t>
            </a:r>
            <a:r>
              <a:rPr lang="en-US" sz="1800" dirty="0" smtClean="0">
                <a:solidFill>
                  <a:schemeClr val="tx1"/>
                </a:solidFill>
                <a:latin typeface="Times New Roman" pitchFamily="18" charset="0"/>
                <a:cs typeface="Times New Roman" pitchFamily="18" charset="0"/>
              </a:rPr>
              <a:t>)</a:t>
            </a:r>
            <a:r>
              <a:rPr lang="sr-Cyrl-RS" sz="1800" dirty="0" smtClean="0">
                <a:solidFill>
                  <a:schemeClr val="tx1"/>
                </a:solidFill>
                <a:latin typeface="Times New Roman" pitchFamily="18" charset="0"/>
                <a:cs typeface="Times New Roman" pitchFamily="18" charset="0"/>
              </a:rPr>
              <a:t>,</a:t>
            </a:r>
          </a:p>
          <a:p>
            <a:pPr marL="452438" indent="-342900">
              <a:lnSpc>
                <a:spcPct val="100000"/>
              </a:lnSpc>
              <a:buClrTx/>
              <a:buFont typeface="Wingdings" panose="05000000000000000000" pitchFamily="2" charset="2"/>
              <a:buChar char="q"/>
            </a:pPr>
            <a:endParaRPr lang="sr-Cyrl-CS" sz="1800" dirty="0">
              <a:solidFill>
                <a:schemeClr val="tx1"/>
              </a:solidFill>
              <a:latin typeface="Times New Roman" pitchFamily="18" charset="0"/>
              <a:cs typeface="Times New Roman" pitchFamily="18" charset="0"/>
            </a:endParaRPr>
          </a:p>
          <a:p>
            <a:pPr marL="623888" indent="-514350">
              <a:lnSpc>
                <a:spcPct val="100000"/>
              </a:lnSpc>
              <a:buClrTx/>
              <a:buFont typeface="Wingdings" panose="05000000000000000000" pitchFamily="2" charset="2"/>
              <a:buChar char="q"/>
            </a:pPr>
            <a:r>
              <a:rPr lang="sr-Latn-CS" sz="2400" dirty="0" err="1" smtClean="0">
                <a:solidFill>
                  <a:schemeClr val="tx1"/>
                </a:solidFill>
                <a:latin typeface="Times New Roman" pitchFamily="18" charset="0"/>
                <a:cs typeface="Times New Roman" pitchFamily="18" charset="0"/>
              </a:rPr>
              <a:t>Правилник</a:t>
            </a:r>
            <a:r>
              <a:rPr lang="sr-Latn-CS" sz="2400" dirty="0" smtClean="0">
                <a:solidFill>
                  <a:schemeClr val="tx1"/>
                </a:solidFill>
                <a:latin typeface="Times New Roman" pitchFamily="18" charset="0"/>
                <a:cs typeface="Times New Roman" pitchFamily="18" charset="0"/>
              </a:rPr>
              <a:t> о вођењу </a:t>
            </a:r>
            <a:r>
              <a:rPr lang="sr-Latn-CS" sz="2400" dirty="0" err="1" smtClean="0">
                <a:solidFill>
                  <a:schemeClr val="tx1"/>
                </a:solidFill>
                <a:latin typeface="Times New Roman" pitchFamily="18" charset="0"/>
                <a:cs typeface="Times New Roman" pitchFamily="18" charset="0"/>
              </a:rPr>
              <a:t>ученичког</a:t>
            </a:r>
            <a:r>
              <a:rPr lang="sr-Latn-CS" sz="2400" dirty="0" smtClean="0">
                <a:solidFill>
                  <a:schemeClr val="tx1"/>
                </a:solidFill>
                <a:latin typeface="Times New Roman" pitchFamily="18" charset="0"/>
                <a:cs typeface="Times New Roman" pitchFamily="18" charset="0"/>
              </a:rPr>
              <a:t> </a:t>
            </a:r>
            <a:r>
              <a:rPr lang="sr-Latn-CS" sz="2400" dirty="0" err="1" smtClean="0">
                <a:solidFill>
                  <a:schemeClr val="tx1"/>
                </a:solidFill>
                <a:latin typeface="Times New Roman" pitchFamily="18" charset="0"/>
                <a:cs typeface="Times New Roman" pitchFamily="18" charset="0"/>
              </a:rPr>
              <a:t>досијеа</a:t>
            </a:r>
            <a:r>
              <a:rPr lang="bs-Cyrl-BA" sz="2400" dirty="0" smtClean="0">
                <a:solidFill>
                  <a:schemeClr val="tx1"/>
                </a:solidFill>
                <a:latin typeface="Times New Roman" pitchFamily="18" charset="0"/>
                <a:cs typeface="Times New Roman" pitchFamily="18" charset="0"/>
              </a:rPr>
              <a:t> </a:t>
            </a:r>
            <a:r>
              <a:rPr lang="sr-Latn-CS" sz="1800" dirty="0" smtClean="0">
                <a:solidFill>
                  <a:schemeClr val="tx1"/>
                </a:solidFill>
                <a:latin typeface="Times New Roman" pitchFamily="18" charset="0"/>
                <a:cs typeface="Times New Roman" pitchFamily="18" charset="0"/>
              </a:rPr>
              <a:t>(</a:t>
            </a:r>
            <a:r>
              <a:rPr lang="bs-Cyrl-BA" sz="1800" dirty="0" smtClean="0">
                <a:solidFill>
                  <a:schemeClr val="tx1"/>
                </a:solidFill>
                <a:latin typeface="Times New Roman" pitchFamily="18" charset="0"/>
                <a:cs typeface="Times New Roman" pitchFamily="18" charset="0"/>
              </a:rPr>
              <a:t>„</a:t>
            </a:r>
            <a:r>
              <a:rPr lang="sr-Latn-CS" sz="1800" dirty="0" err="1" smtClean="0">
                <a:solidFill>
                  <a:schemeClr val="tx1"/>
                </a:solidFill>
                <a:latin typeface="Times New Roman" pitchFamily="18" charset="0"/>
                <a:cs typeface="Times New Roman" pitchFamily="18" charset="0"/>
              </a:rPr>
              <a:t>Службени</a:t>
            </a:r>
            <a:r>
              <a:rPr lang="sr-Latn-CS" sz="1800" dirty="0" smtClean="0">
                <a:solidFill>
                  <a:schemeClr val="tx1"/>
                </a:solidFill>
                <a:latin typeface="Times New Roman" pitchFamily="18" charset="0"/>
                <a:cs typeface="Times New Roman" pitchFamily="18" charset="0"/>
              </a:rPr>
              <a:t> </a:t>
            </a:r>
            <a:r>
              <a:rPr lang="sr-Latn-CS" sz="1800" dirty="0" err="1" smtClean="0">
                <a:solidFill>
                  <a:schemeClr val="tx1"/>
                </a:solidFill>
                <a:latin typeface="Times New Roman" pitchFamily="18" charset="0"/>
                <a:cs typeface="Times New Roman" pitchFamily="18" charset="0"/>
              </a:rPr>
              <a:t>гласник</a:t>
            </a:r>
            <a:r>
              <a:rPr lang="sr-Latn-CS" sz="1800" dirty="0" smtClean="0">
                <a:solidFill>
                  <a:schemeClr val="tx1"/>
                </a:solidFill>
                <a:latin typeface="Times New Roman" pitchFamily="18" charset="0"/>
                <a:cs typeface="Times New Roman" pitchFamily="18" charset="0"/>
              </a:rPr>
              <a:t> Р</a:t>
            </a:r>
            <a:r>
              <a:rPr lang="bs-Cyrl-BA" sz="1800" dirty="0" smtClean="0">
                <a:solidFill>
                  <a:schemeClr val="tx1"/>
                </a:solidFill>
                <a:latin typeface="Times New Roman" pitchFamily="18" charset="0"/>
                <a:cs typeface="Times New Roman" pitchFamily="18" charset="0"/>
              </a:rPr>
              <a:t>епублике </a:t>
            </a:r>
            <a:r>
              <a:rPr lang="sr-Latn-CS" sz="1800" dirty="0" smtClean="0">
                <a:solidFill>
                  <a:schemeClr val="tx1"/>
                </a:solidFill>
                <a:latin typeface="Times New Roman" pitchFamily="18" charset="0"/>
                <a:cs typeface="Times New Roman" pitchFamily="18" charset="0"/>
              </a:rPr>
              <a:t>С</a:t>
            </a:r>
            <a:r>
              <a:rPr lang="bs-Cyrl-BA" sz="1800" dirty="0" smtClean="0">
                <a:solidFill>
                  <a:schemeClr val="tx1"/>
                </a:solidFill>
                <a:latin typeface="Times New Roman" pitchFamily="18" charset="0"/>
                <a:cs typeface="Times New Roman" pitchFamily="18" charset="0"/>
              </a:rPr>
              <a:t>рпске</a:t>
            </a:r>
            <a:r>
              <a:rPr lang="sr-Latn-CS" sz="1800" dirty="0" smtClean="0">
                <a:solidFill>
                  <a:schemeClr val="tx1"/>
                </a:solidFill>
                <a:latin typeface="Times New Roman" pitchFamily="18" charset="0"/>
                <a:cs typeface="Times New Roman" pitchFamily="18" charset="0"/>
              </a:rPr>
              <a:t>”, бр.132/10)</a:t>
            </a:r>
            <a:r>
              <a:rPr lang="sr-Cyrl-RS" sz="1800" dirty="0" smtClean="0">
                <a:solidFill>
                  <a:schemeClr val="tx1"/>
                </a:solidFill>
                <a:latin typeface="Times New Roman" pitchFamily="18" charset="0"/>
                <a:cs typeface="Times New Roman" pitchFamily="18" charset="0"/>
              </a:rPr>
              <a:t>,</a:t>
            </a:r>
            <a:endParaRPr lang="bs-Cyrl-BA" sz="1800" dirty="0" smtClean="0">
              <a:solidFill>
                <a:schemeClr val="tx1"/>
              </a:solidFill>
              <a:latin typeface="Times New Roman" pitchFamily="18" charset="0"/>
              <a:cs typeface="Times New Roman" pitchFamily="18" charset="0"/>
            </a:endParaRPr>
          </a:p>
          <a:p>
            <a:pPr marL="452438" indent="-342900">
              <a:lnSpc>
                <a:spcPct val="100000"/>
              </a:lnSpc>
              <a:buClrTx/>
              <a:buFont typeface="Wingdings" panose="05000000000000000000" pitchFamily="2" charset="2"/>
              <a:buChar char="q"/>
            </a:pPr>
            <a:endParaRPr lang="bs-Cyrl-BA" sz="1800" dirty="0" smtClean="0">
              <a:solidFill>
                <a:schemeClr val="tx1"/>
              </a:solidFill>
              <a:latin typeface="Times New Roman" pitchFamily="18" charset="0"/>
              <a:cs typeface="Times New Roman" pitchFamily="18" charset="0"/>
            </a:endParaRPr>
          </a:p>
          <a:p>
            <a:pPr marL="623888" indent="-514350">
              <a:lnSpc>
                <a:spcPct val="100000"/>
              </a:lnSpc>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Правилник о садржају и начину вођења документације и евиденције и </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обрасцима јавних исправа у основној школи </a:t>
            </a:r>
            <a:r>
              <a:rPr lang="sr-Latn-CS" sz="1800" dirty="0" smtClean="0">
                <a:solidFill>
                  <a:schemeClr val="tx1"/>
                </a:solidFill>
                <a:latin typeface="Times New Roman" pitchFamily="18" charset="0"/>
                <a:cs typeface="Times New Roman" pitchFamily="18" charset="0"/>
              </a:rPr>
              <a:t>(</a:t>
            </a:r>
            <a:r>
              <a:rPr lang="bs-Cyrl-BA" sz="1800" dirty="0" smtClean="0">
                <a:solidFill>
                  <a:schemeClr val="tx1"/>
                </a:solidFill>
                <a:latin typeface="Times New Roman" pitchFamily="18" charset="0"/>
                <a:cs typeface="Times New Roman" pitchFamily="18" charset="0"/>
              </a:rPr>
              <a:t>„</a:t>
            </a:r>
            <a:r>
              <a:rPr lang="sr-Latn-CS" sz="1800" dirty="0" err="1" smtClean="0">
                <a:solidFill>
                  <a:schemeClr val="tx1"/>
                </a:solidFill>
                <a:latin typeface="Times New Roman" pitchFamily="18" charset="0"/>
                <a:cs typeface="Times New Roman" pitchFamily="18" charset="0"/>
              </a:rPr>
              <a:t>Службени</a:t>
            </a:r>
            <a:r>
              <a:rPr lang="sr-Latn-CS" sz="1800" dirty="0" smtClean="0">
                <a:solidFill>
                  <a:schemeClr val="tx1"/>
                </a:solidFill>
                <a:latin typeface="Times New Roman" pitchFamily="18" charset="0"/>
                <a:cs typeface="Times New Roman" pitchFamily="18" charset="0"/>
              </a:rPr>
              <a:t> </a:t>
            </a:r>
            <a:r>
              <a:rPr lang="sr-Latn-CS" sz="1800" dirty="0" err="1" smtClean="0">
                <a:solidFill>
                  <a:schemeClr val="tx1"/>
                </a:solidFill>
                <a:latin typeface="Times New Roman" pitchFamily="18" charset="0"/>
                <a:cs typeface="Times New Roman" pitchFamily="18" charset="0"/>
              </a:rPr>
              <a:t>гласник</a:t>
            </a:r>
            <a:r>
              <a:rPr lang="sr-Latn-CS" sz="1800" dirty="0" smtClean="0">
                <a:solidFill>
                  <a:schemeClr val="tx1"/>
                </a:solidFill>
                <a:latin typeface="Times New Roman" pitchFamily="18" charset="0"/>
                <a:cs typeface="Times New Roman" pitchFamily="18" charset="0"/>
              </a:rPr>
              <a:t> </a:t>
            </a:r>
            <a:r>
              <a:rPr lang="bs-Cyrl-BA" sz="1800" dirty="0" smtClean="0">
                <a:solidFill>
                  <a:schemeClr val="tx1"/>
                </a:solidFill>
                <a:latin typeface="Times New Roman" pitchFamily="18" charset="0"/>
                <a:cs typeface="Times New Roman" pitchFamily="18" charset="0"/>
              </a:rPr>
              <a:t>  </a:t>
            </a:r>
            <a:r>
              <a:rPr lang="sr-Latn-CS" sz="1800" dirty="0" smtClean="0">
                <a:solidFill>
                  <a:schemeClr val="tx1"/>
                </a:solidFill>
                <a:latin typeface="Times New Roman" pitchFamily="18" charset="0"/>
                <a:cs typeface="Times New Roman" pitchFamily="18" charset="0"/>
              </a:rPr>
              <a:t>Р</a:t>
            </a:r>
            <a:r>
              <a:rPr lang="bs-Cyrl-BA" sz="1800" dirty="0" smtClean="0">
                <a:solidFill>
                  <a:schemeClr val="tx1"/>
                </a:solidFill>
                <a:latin typeface="Times New Roman" pitchFamily="18" charset="0"/>
                <a:cs typeface="Times New Roman" pitchFamily="18" charset="0"/>
              </a:rPr>
              <a:t>епублике  </a:t>
            </a:r>
            <a:r>
              <a:rPr lang="sr-Latn-CS" sz="1800" dirty="0" smtClean="0">
                <a:solidFill>
                  <a:schemeClr val="tx1"/>
                </a:solidFill>
                <a:latin typeface="Times New Roman" pitchFamily="18" charset="0"/>
                <a:cs typeface="Times New Roman" pitchFamily="18" charset="0"/>
              </a:rPr>
              <a:t>С</a:t>
            </a:r>
            <a:r>
              <a:rPr lang="bs-Cyrl-BA" sz="1800" dirty="0" smtClean="0">
                <a:solidFill>
                  <a:schemeClr val="tx1"/>
                </a:solidFill>
                <a:latin typeface="Times New Roman" pitchFamily="18" charset="0"/>
                <a:cs typeface="Times New Roman" pitchFamily="18" charset="0"/>
              </a:rPr>
              <a:t>рпске</a:t>
            </a:r>
            <a:r>
              <a:rPr lang="sr-Latn-CS" sz="1800" dirty="0" smtClean="0">
                <a:solidFill>
                  <a:schemeClr val="tx1"/>
                </a:solidFill>
                <a:latin typeface="Times New Roman" pitchFamily="18" charset="0"/>
                <a:cs typeface="Times New Roman" pitchFamily="18" charset="0"/>
              </a:rPr>
              <a:t>”, </a:t>
            </a:r>
            <a:r>
              <a:rPr lang="sr-Latn-CS" sz="1800" dirty="0" err="1" smtClean="0">
                <a:solidFill>
                  <a:schemeClr val="tx1"/>
                </a:solidFill>
                <a:latin typeface="Times New Roman" pitchFamily="18" charset="0"/>
                <a:cs typeface="Times New Roman" pitchFamily="18" charset="0"/>
              </a:rPr>
              <a:t>бр</a:t>
            </a:r>
            <a:r>
              <a:rPr lang="sr-Latn-CS" sz="1800" dirty="0" smtClean="0">
                <a:solidFill>
                  <a:schemeClr val="tx1"/>
                </a:solidFill>
                <a:latin typeface="Times New Roman" pitchFamily="18" charset="0"/>
                <a:cs typeface="Times New Roman" pitchFamily="18" charset="0"/>
              </a:rPr>
              <a:t>.</a:t>
            </a:r>
            <a:r>
              <a:rPr lang="sr-Cyrl-CS" sz="1800" dirty="0" smtClean="0">
                <a:solidFill>
                  <a:schemeClr val="tx1"/>
                </a:solidFill>
                <a:latin typeface="Times New Roman" pitchFamily="18" charset="0"/>
                <a:cs typeface="Times New Roman" pitchFamily="18" charset="0"/>
              </a:rPr>
              <a:t>66</a:t>
            </a:r>
            <a:r>
              <a:rPr lang="sr-Latn-CS" sz="1800" dirty="0" smtClean="0">
                <a:solidFill>
                  <a:schemeClr val="tx1"/>
                </a:solidFill>
                <a:latin typeface="Times New Roman" pitchFamily="18" charset="0"/>
                <a:cs typeface="Times New Roman" pitchFamily="18" charset="0"/>
              </a:rPr>
              <a:t>/1</a:t>
            </a:r>
            <a:r>
              <a:rPr lang="sr-Cyrl-CS" sz="1800" dirty="0" smtClean="0">
                <a:solidFill>
                  <a:schemeClr val="tx1"/>
                </a:solidFill>
                <a:latin typeface="Times New Roman" pitchFamily="18" charset="0"/>
                <a:cs typeface="Times New Roman" pitchFamily="18" charset="0"/>
              </a:rPr>
              <a:t>3</a:t>
            </a:r>
            <a:r>
              <a:rPr lang="sr-Latn-CS" sz="1800" dirty="0" smtClean="0">
                <a:solidFill>
                  <a:schemeClr val="tx1"/>
                </a:solidFill>
                <a:latin typeface="Times New Roman" pitchFamily="18" charset="0"/>
                <a:cs typeface="Times New Roman" pitchFamily="18" charset="0"/>
              </a:rPr>
              <a:t>)</a:t>
            </a:r>
            <a:r>
              <a:rPr lang="sr-Cyrl-RS" sz="1800" dirty="0" smtClean="0">
                <a:solidFill>
                  <a:schemeClr val="tx1"/>
                </a:solidFill>
                <a:latin typeface="Times New Roman" pitchFamily="18" charset="0"/>
                <a:cs typeface="Times New Roman" pitchFamily="18" charset="0"/>
              </a:rPr>
              <a:t>.</a:t>
            </a:r>
            <a:endParaRPr lang="en-US" sz="1800" dirty="0">
              <a:solidFill>
                <a:schemeClr val="tx1"/>
              </a:solidFill>
              <a:latin typeface="Times New Roman" pitchFamily="18" charset="0"/>
              <a:cs typeface="Times New Roman" pitchFamily="18" charset="0"/>
            </a:endParaRPr>
          </a:p>
        </p:txBody>
      </p:sp>
      <p:sp>
        <p:nvSpPr>
          <p:cNvPr id="2" name="Title 1"/>
          <p:cNvSpPr>
            <a:spLocks noGrp="1"/>
          </p:cNvSpPr>
          <p:nvPr>
            <p:ph type="title"/>
          </p:nvPr>
        </p:nvSpPr>
        <p:spPr>
          <a:xfrm>
            <a:off x="142844" y="0"/>
            <a:ext cx="8786874" cy="1071546"/>
          </a:xfrm>
          <a:solidFill>
            <a:schemeClr val="bg2">
              <a:lumMod val="90000"/>
            </a:schemeClr>
          </a:solidFill>
        </p:spPr>
        <p:txBody>
          <a:bodyPr>
            <a:normAutofit/>
          </a:bodyPr>
          <a:lstStyle/>
          <a:p>
            <a:pPr algn="ctr"/>
            <a:r>
              <a:rPr lang="sr-Cyrl-CS" sz="2400" b="1" dirty="0" smtClean="0">
                <a:solidFill>
                  <a:schemeClr val="tx1"/>
                </a:solidFill>
                <a:latin typeface="Times New Roman" pitchFamily="18" charset="0"/>
                <a:cs typeface="Times New Roman" pitchFamily="18" charset="0"/>
              </a:rPr>
              <a:t>ПРАЋЕЊЕ</a:t>
            </a:r>
            <a:r>
              <a:rPr lang="en-US" sz="2400" b="1" dirty="0" smtClean="0">
                <a:solidFill>
                  <a:schemeClr val="tx1"/>
                </a:solidFill>
                <a:latin typeface="Times New Roman" pitchFamily="18" charset="0"/>
                <a:cs typeface="Times New Roman" pitchFamily="18" charset="0"/>
              </a:rPr>
              <a:t> </a:t>
            </a:r>
            <a:r>
              <a:rPr lang="sr-Cyrl-CS" sz="2400" b="1" dirty="0" smtClean="0">
                <a:solidFill>
                  <a:schemeClr val="tx1"/>
                </a:solidFill>
                <a:latin typeface="Times New Roman" pitchFamily="18" charset="0"/>
                <a:cs typeface="Times New Roman" pitchFamily="18" charset="0"/>
              </a:rPr>
              <a:t>И ОЦЈЕЊИВАЊЕ РАДА УЧЕНИКА ПРВОГ РАЗРЕДА</a:t>
            </a: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a:xfrm>
            <a:off x="0" y="838200"/>
            <a:ext cx="8915400" cy="6019800"/>
          </a:xfrm>
        </p:spPr>
        <p:txBody>
          <a:bodyPr>
            <a:normAutofit fontScale="70000" lnSpcReduction="20000"/>
          </a:bodyPr>
          <a:lstStyle/>
          <a:p>
            <a:pPr>
              <a:buNone/>
            </a:pPr>
            <a:r>
              <a:rPr lang="sr-Cyrl-RS" sz="3400" dirty="0" smtClean="0">
                <a:latin typeface="Times New Roman" pitchFamily="18" charset="0"/>
                <a:cs typeface="Times New Roman" pitchFamily="18" charset="0"/>
              </a:rPr>
              <a:t>Опсино оцјењивање ученика у првом разреду засновано је прије свега, на континуираном праћењу сигнала њиховог напредовања.</a:t>
            </a:r>
          </a:p>
          <a:p>
            <a:pPr>
              <a:buNone/>
            </a:pPr>
            <a:r>
              <a:rPr lang="sr-Cyrl-RS" sz="3400" dirty="0" smtClean="0">
                <a:latin typeface="Times New Roman" pitchFamily="18" charset="0"/>
                <a:cs typeface="Times New Roman" pitchFamily="18" charset="0"/>
              </a:rPr>
              <a:t>Врсте процјена:</a:t>
            </a:r>
          </a:p>
          <a:p>
            <a:pPr algn="just"/>
            <a:r>
              <a:rPr lang="sr-Cyrl-RS" sz="3400" b="1" dirty="0" smtClean="0">
                <a:latin typeface="Times New Roman" pitchFamily="18" charset="0"/>
                <a:cs typeface="Times New Roman" pitchFamily="18" charset="0"/>
              </a:rPr>
              <a:t>Иницијална процјена</a:t>
            </a:r>
            <a:r>
              <a:rPr lang="sr-Cyrl-RS" sz="3400" dirty="0" smtClean="0">
                <a:latin typeface="Times New Roman" pitchFamily="18" charset="0"/>
                <a:cs typeface="Times New Roman" pitchFamily="18" charset="0"/>
              </a:rPr>
              <a:t> развојних нивоа ученика у свим аспектима развоја (интелектуалном, физиком, социјално -емоционалном, говор, комуникацијске способности и креативност) -  врши се оријентационо у току прва 2 мјесеца, у виду краћег описа, са подацима са уписа дјеце у 1. разред и на основу посматрања дјеце током адаптационог периода. </a:t>
            </a:r>
          </a:p>
          <a:p>
            <a:pPr algn="just"/>
            <a:r>
              <a:rPr lang="sr-Cyrl-RS" sz="3400" b="1" dirty="0" smtClean="0">
                <a:latin typeface="Times New Roman" pitchFamily="18" charset="0"/>
                <a:cs typeface="Times New Roman" pitchFamily="18" charset="0"/>
              </a:rPr>
              <a:t>Процјене о напредовању током школске године </a:t>
            </a:r>
            <a:r>
              <a:rPr lang="sr-Cyrl-RS" sz="3400" dirty="0" smtClean="0">
                <a:latin typeface="Times New Roman" pitchFamily="18" charset="0"/>
                <a:cs typeface="Times New Roman" pitchFamily="18" charset="0"/>
              </a:rPr>
              <a:t>– резултат су систематског и континуираног процеса посматрања и биљежења домета у којима је запажено напредовање, и то оног дана када је напредак забиљежен.</a:t>
            </a:r>
          </a:p>
          <a:p>
            <a:pPr algn="just"/>
            <a:r>
              <a:rPr lang="sr-Cyrl-RS" sz="3400" b="1" dirty="0" smtClean="0">
                <a:latin typeface="Times New Roman" pitchFamily="18" charset="0"/>
                <a:cs typeface="Times New Roman" pitchFamily="18" charset="0"/>
              </a:rPr>
              <a:t>Финална процјена </a:t>
            </a:r>
            <a:r>
              <a:rPr lang="sr-Cyrl-RS" sz="3400" dirty="0" smtClean="0">
                <a:latin typeface="Times New Roman" pitchFamily="18" charset="0"/>
                <a:cs typeface="Times New Roman" pitchFamily="18" charset="0"/>
              </a:rPr>
              <a:t>– је опис најважнијих развојних учинака  који недвосмислено упућују на остварене исходе, са препорукама за потенцијалне компензационе активности у којима би дијете могло наставити развојни успон, или ближе освјетљавање уоченог заостајања у неким аспектима развоја.</a:t>
            </a:r>
          </a:p>
          <a:p>
            <a:endParaRPr lang="en-US" dirty="0"/>
          </a:p>
        </p:txBody>
      </p:sp>
      <p:sp>
        <p:nvSpPr>
          <p:cNvPr id="3" name="Наслов 2"/>
          <p:cNvSpPr>
            <a:spLocks noGrp="1"/>
          </p:cNvSpPr>
          <p:nvPr>
            <p:ph type="title"/>
          </p:nvPr>
        </p:nvSpPr>
        <p:spPr>
          <a:xfrm>
            <a:off x="0" y="0"/>
            <a:ext cx="9144000" cy="685800"/>
          </a:xfrm>
          <a:solidFill>
            <a:schemeClr val="accent1">
              <a:lumMod val="20000"/>
              <a:lumOff val="80000"/>
            </a:schemeClr>
          </a:solidFill>
        </p:spPr>
        <p:txBody>
          <a:bodyPr>
            <a:normAutofit/>
          </a:bodyPr>
          <a:lstStyle/>
          <a:p>
            <a:pPr algn="ctr"/>
            <a:r>
              <a:rPr lang="sr-Cyrl-RS" sz="3200" dirty="0" smtClean="0">
                <a:latin typeface="Times New Roman" pitchFamily="18" charset="0"/>
                <a:cs typeface="Times New Roman" pitchFamily="18" charset="0"/>
              </a:rPr>
              <a:t>Праћење и процјена напредовања ученика</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04800" y="914400"/>
            <a:ext cx="8382000" cy="5682952"/>
          </a:xfrm>
        </p:spPr>
        <p:txBody>
          <a:bodyPr>
            <a:normAutofit/>
          </a:bodyPr>
          <a:lstStyle/>
          <a:p>
            <a:pPr algn="just"/>
            <a:r>
              <a:rPr lang="sr-Cyrl-CS" sz="2400" b="1" dirty="0" smtClean="0">
                <a:solidFill>
                  <a:schemeClr val="tx1"/>
                </a:solidFill>
                <a:latin typeface="Times New Roman" pitchFamily="18" charset="0"/>
                <a:cs typeface="Times New Roman" pitchFamily="18" charset="0"/>
              </a:rPr>
              <a:t>Описна </a:t>
            </a:r>
            <a:r>
              <a:rPr lang="x-none" sz="2400" b="1" smtClean="0">
                <a:solidFill>
                  <a:schemeClr val="tx1"/>
                </a:solidFill>
                <a:latin typeface="Times New Roman" pitchFamily="18" charset="0"/>
                <a:cs typeface="Times New Roman" pitchFamily="18" charset="0"/>
              </a:rPr>
              <a:t>o</a:t>
            </a:r>
            <a:r>
              <a:rPr lang="sr-Cyrl-CS" sz="2400" b="1" dirty="0" smtClean="0">
                <a:solidFill>
                  <a:schemeClr val="tx1"/>
                </a:solidFill>
                <a:latin typeface="Times New Roman" pitchFamily="18" charset="0"/>
                <a:cs typeface="Times New Roman" pitchFamily="18" charset="0"/>
              </a:rPr>
              <a:t>цјена - </a:t>
            </a:r>
            <a:r>
              <a:rPr lang="sr-Cyrl-CS" sz="2400" dirty="0" smtClean="0">
                <a:solidFill>
                  <a:schemeClr val="tx1"/>
                </a:solidFill>
                <a:latin typeface="Times New Roman" pitchFamily="18" charset="0"/>
                <a:cs typeface="Times New Roman" pitchFamily="18" charset="0"/>
              </a:rPr>
              <a:t>описно </a:t>
            </a:r>
            <a:r>
              <a:rPr lang="sr-Cyrl-CS" sz="2400" b="1" dirty="0" smtClean="0">
                <a:solidFill>
                  <a:schemeClr val="tx1"/>
                </a:solidFill>
                <a:latin typeface="Times New Roman" pitchFamily="18" charset="0"/>
                <a:cs typeface="Times New Roman" pitchFamily="18" charset="0"/>
              </a:rPr>
              <a:t>изражавање мјере ученичких знања </a:t>
            </a:r>
            <a:r>
              <a:rPr lang="sr-Cyrl-CS" sz="2400" dirty="0" smtClean="0">
                <a:solidFill>
                  <a:schemeClr val="tx1"/>
                </a:solidFill>
                <a:latin typeface="Times New Roman" pitchFamily="18" charset="0"/>
                <a:cs typeface="Times New Roman" pitchFamily="18" charset="0"/>
              </a:rPr>
              <a:t>и постигнућа у раду, учењу и савладавању садржаја наставног плана и програма, као и владања.  (чл.4, став 1)</a:t>
            </a:r>
          </a:p>
          <a:p>
            <a:pPr lvl="0" algn="just">
              <a:buClr>
                <a:srgbClr val="6F6F74"/>
              </a:buClr>
            </a:pPr>
            <a:r>
              <a:rPr lang="sr-Cyrl-CS" sz="2400" dirty="0" smtClean="0">
                <a:solidFill>
                  <a:schemeClr val="tx1"/>
                </a:solidFill>
                <a:latin typeface="Times New Roman" pitchFamily="18" charset="0"/>
                <a:cs typeface="Times New Roman" pitchFamily="18" charset="0"/>
              </a:rPr>
              <a:t>Описна </a:t>
            </a:r>
            <a:r>
              <a:rPr lang="sr-Cyrl-CS" sz="2400" dirty="0" err="1" smtClean="0">
                <a:solidFill>
                  <a:schemeClr val="tx1"/>
                </a:solidFill>
                <a:latin typeface="Times New Roman" pitchFamily="18" charset="0"/>
                <a:cs typeface="Times New Roman" pitchFamily="18" charset="0"/>
              </a:rPr>
              <a:t>оцјена</a:t>
            </a:r>
            <a:r>
              <a:rPr lang="sr-Cyrl-CS" sz="2400" dirty="0" smtClean="0">
                <a:solidFill>
                  <a:schemeClr val="tx1"/>
                </a:solidFill>
                <a:latin typeface="Times New Roman" pitchFamily="18" charset="0"/>
                <a:cs typeface="Times New Roman" pitchFamily="18" charset="0"/>
              </a:rPr>
              <a:t> треба да буде објективна и да </a:t>
            </a:r>
            <a:r>
              <a:rPr lang="sr-Cyrl-CS" sz="2400" b="1" dirty="0" smtClean="0">
                <a:solidFill>
                  <a:schemeClr val="tx1"/>
                </a:solidFill>
                <a:latin typeface="Times New Roman" pitchFamily="18" charset="0"/>
                <a:cs typeface="Times New Roman" pitchFamily="18" charset="0"/>
              </a:rPr>
              <a:t>представља</a:t>
            </a:r>
            <a:r>
              <a:rPr lang="sr-Cyrl-CS" sz="2400" dirty="0" smtClean="0">
                <a:solidFill>
                  <a:schemeClr val="tx1"/>
                </a:solidFill>
                <a:latin typeface="Times New Roman" pitchFamily="18" charset="0"/>
                <a:cs typeface="Times New Roman" pitchFamily="18" charset="0"/>
              </a:rPr>
              <a:t> поуздану </a:t>
            </a:r>
            <a:r>
              <a:rPr lang="sr-Cyrl-CS" sz="2400" b="1" dirty="0" smtClean="0">
                <a:solidFill>
                  <a:schemeClr val="tx1"/>
                </a:solidFill>
                <a:latin typeface="Times New Roman" pitchFamily="18" charset="0"/>
                <a:cs typeface="Times New Roman" pitchFamily="18" charset="0"/>
              </a:rPr>
              <a:t>мјеру напредовања и развоја ученика </a:t>
            </a:r>
            <a:r>
              <a:rPr lang="sr-Cyrl-CS" sz="2400" dirty="0" smtClean="0">
                <a:solidFill>
                  <a:schemeClr val="tx1"/>
                </a:solidFill>
                <a:latin typeface="Times New Roman" pitchFamily="18" charset="0"/>
                <a:cs typeface="Times New Roman" pitchFamily="18" charset="0"/>
              </a:rPr>
              <a:t>и ефикасности у остварењу прописаних циљева, исхода, као и да буде подстицај за развој ученика.</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чл. 4, став 2)</a:t>
            </a:r>
            <a:endParaRPr lang="bs-Latn-BA" sz="2400" dirty="0" smtClean="0">
              <a:solidFill>
                <a:schemeClr val="tx1"/>
              </a:solidFill>
              <a:latin typeface="Times New Roman" pitchFamily="18" charset="0"/>
              <a:cs typeface="Times New Roman" pitchFamily="18" charset="0"/>
            </a:endParaRPr>
          </a:p>
          <a:p>
            <a:pPr algn="just"/>
            <a:r>
              <a:rPr lang="sr-Cyrl-CS" sz="2400" dirty="0" smtClean="0">
                <a:solidFill>
                  <a:schemeClr val="tx1"/>
                </a:solidFill>
                <a:latin typeface="Times New Roman" pitchFamily="18" charset="0"/>
                <a:cs typeface="Times New Roman" pitchFamily="18" charset="0"/>
              </a:rPr>
              <a:t>Ученици првог разреда оцјењују се описно из предметних подручја. </a:t>
            </a:r>
          </a:p>
          <a:p>
            <a:pPr algn="just"/>
            <a:r>
              <a:rPr lang="sr-Cyrl-CS" sz="2400" b="1" dirty="0" smtClean="0">
                <a:solidFill>
                  <a:schemeClr val="tx1"/>
                </a:solidFill>
                <a:latin typeface="Times New Roman" pitchFamily="18" charset="0"/>
                <a:cs typeface="Times New Roman" pitchFamily="18" charset="0"/>
              </a:rPr>
              <a:t>Општи успјех </a:t>
            </a:r>
            <a:r>
              <a:rPr lang="sr-Cyrl-CS" sz="2400" dirty="0" smtClean="0">
                <a:solidFill>
                  <a:schemeClr val="tx1"/>
                </a:solidFill>
                <a:latin typeface="Times New Roman" pitchFamily="18" charset="0"/>
                <a:cs typeface="Times New Roman" pitchFamily="18" charset="0"/>
              </a:rPr>
              <a:t>ученика првог разреда на крају првог и другог полугодишта констатује се ријечју </a:t>
            </a:r>
            <a:r>
              <a:rPr lang="sr-Cyrl-CS" sz="2400" b="1" dirty="0" smtClean="0">
                <a:solidFill>
                  <a:schemeClr val="tx1"/>
                </a:solidFill>
                <a:latin typeface="Times New Roman" pitchFamily="18" charset="0"/>
                <a:cs typeface="Times New Roman" pitchFamily="18" charset="0"/>
              </a:rPr>
              <a:t>„завршио“. </a:t>
            </a:r>
          </a:p>
          <a:p>
            <a:pPr algn="just"/>
            <a:r>
              <a:rPr lang="sr-Cyrl-CS" sz="2400" dirty="0" smtClean="0">
                <a:solidFill>
                  <a:schemeClr val="tx1"/>
                </a:solidFill>
                <a:latin typeface="Times New Roman" pitchFamily="18" charset="0"/>
                <a:cs typeface="Times New Roman" pitchFamily="18" charset="0"/>
              </a:rPr>
              <a:t>Ученици уписани у први разред не могу убрзано напредовати.</a:t>
            </a:r>
            <a:endParaRPr lang="bs-Latn-BA" sz="2400" dirty="0" smtClean="0">
              <a:solidFill>
                <a:schemeClr val="tx1"/>
              </a:solidFill>
              <a:latin typeface="Times New Roman" pitchFamily="18" charset="0"/>
              <a:cs typeface="Times New Roman" pitchFamily="18" charset="0"/>
            </a:endParaRPr>
          </a:p>
          <a:p>
            <a:endParaRPr lang="bs-Latn-BA" dirty="0"/>
          </a:p>
        </p:txBody>
      </p:sp>
      <p:sp>
        <p:nvSpPr>
          <p:cNvPr id="2" name="Naslov 1"/>
          <p:cNvSpPr>
            <a:spLocks noGrp="1"/>
          </p:cNvSpPr>
          <p:nvPr>
            <p:ph type="title"/>
          </p:nvPr>
        </p:nvSpPr>
        <p:spPr>
          <a:xfrm>
            <a:off x="381000" y="304800"/>
            <a:ext cx="8229600" cy="476672"/>
          </a:xfrm>
          <a:solidFill>
            <a:schemeClr val="bg2">
              <a:lumMod val="90000"/>
            </a:schemeClr>
          </a:solidFill>
        </p:spPr>
        <p:txBody>
          <a:bodyPr>
            <a:normAutofit fontScale="90000"/>
          </a:bodyPr>
          <a:lstStyle/>
          <a:p>
            <a:pPr algn="ctr"/>
            <a:r>
              <a:rPr lang="x-none" sz="2800" b="1" smtClean="0"/>
              <a:t/>
            </a:r>
            <a:br>
              <a:rPr lang="x-none" sz="2800" b="1" smtClean="0"/>
            </a:br>
            <a:r>
              <a:rPr lang="sr-Cyrl-CS" sz="2800" dirty="0" smtClean="0">
                <a:solidFill>
                  <a:schemeClr val="tx1"/>
                </a:solidFill>
                <a:latin typeface="Times New Roman" pitchFamily="18" charset="0"/>
                <a:cs typeface="Times New Roman" pitchFamily="18" charset="0"/>
              </a:rPr>
              <a:t>О описном оцјењивању</a:t>
            </a:r>
            <a:r>
              <a:rPr lang="bs-Cyrl-BA" sz="2800" b="1" dirty="0"/>
              <a:t/>
            </a:r>
            <a:br>
              <a:rPr lang="bs-Cyrl-BA" sz="2800" b="1" dirty="0"/>
            </a:br>
            <a:endParaRPr lang="bs-Latn-BA" sz="2800" dirty="0">
              <a:solidFill>
                <a:schemeClr val="tx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81000" y="990600"/>
            <a:ext cx="8172128" cy="5534744"/>
          </a:xfrm>
        </p:spPr>
        <p:txBody>
          <a:bodyPr>
            <a:normAutofit lnSpcReduction="10000"/>
          </a:bodyPr>
          <a:lstStyle/>
          <a:p>
            <a:pPr lvl="0" algn="just">
              <a:buNone/>
            </a:pPr>
            <a:r>
              <a:rPr lang="sr-Cyrl-CS" sz="2400" b="1" dirty="0" smtClean="0">
                <a:solidFill>
                  <a:schemeClr val="tx1"/>
                </a:solidFill>
                <a:latin typeface="Times New Roman" pitchFamily="18" charset="0"/>
                <a:cs typeface="Times New Roman" pitchFamily="18" charset="0"/>
              </a:rPr>
              <a:t>Оствареност циљева, исхода учења </a:t>
            </a:r>
            <a:r>
              <a:rPr lang="sr-Cyrl-CS" sz="2400" dirty="0" smtClean="0">
                <a:solidFill>
                  <a:schemeClr val="tx1"/>
                </a:solidFill>
                <a:latin typeface="Times New Roman" pitchFamily="18" charset="0"/>
                <a:cs typeface="Times New Roman" pitchFamily="18" charset="0"/>
              </a:rPr>
              <a:t>у току савладавања наставног програма одређеног предметног подручја. Процјењује се:</a:t>
            </a:r>
          </a:p>
          <a:p>
            <a:pPr lvl="0" algn="just"/>
            <a:r>
              <a:rPr lang="sr-Cyrl-CS" sz="2400" dirty="0" smtClean="0">
                <a:solidFill>
                  <a:schemeClr val="tx1"/>
                </a:solidFill>
                <a:latin typeface="Times New Roman" pitchFamily="18" charset="0"/>
                <a:cs typeface="Times New Roman" pitchFamily="18" charset="0"/>
              </a:rPr>
              <a:t> Вјештина изражавања и саопштавања, разумијевање, примјена и вредновање научених поступака и процедура, рад са подацима и рад на различитим врстама текстова, умјетничко изражавање, вјештине, руковање прибором, алатом и технологијама и извођење радних задатака);</a:t>
            </a:r>
            <a:endParaRPr lang="bs-Latn-BA" sz="2400" dirty="0" smtClean="0">
              <a:solidFill>
                <a:schemeClr val="tx1"/>
              </a:solidFill>
              <a:latin typeface="Times New Roman" pitchFamily="18" charset="0"/>
              <a:cs typeface="Times New Roman" pitchFamily="18" charset="0"/>
            </a:endParaRPr>
          </a:p>
          <a:p>
            <a:pPr lvl="0" algn="just"/>
            <a:r>
              <a:rPr lang="sr-Cyrl-CS" sz="2400" dirty="0" smtClean="0">
                <a:solidFill>
                  <a:schemeClr val="tx1"/>
                </a:solidFill>
                <a:latin typeface="Times New Roman" pitchFamily="18" charset="0"/>
                <a:cs typeface="Times New Roman" pitchFamily="18" charset="0"/>
              </a:rPr>
              <a:t>Ангажовање ученика у настави;</a:t>
            </a:r>
          </a:p>
          <a:p>
            <a:pPr lvl="0" algn="just"/>
            <a:r>
              <a:rPr lang="sr-Cyrl-CS" sz="2400" dirty="0" smtClean="0">
                <a:solidFill>
                  <a:schemeClr val="tx1"/>
                </a:solidFill>
                <a:latin typeface="Times New Roman" pitchFamily="18" charset="0"/>
                <a:cs typeface="Times New Roman" pitchFamily="18" charset="0"/>
              </a:rPr>
              <a:t>Одговорност према раду, одговорност према постављеним задацима, активно учествовање у настави, сарадња са другима и исказано интересовање и мотивација;</a:t>
            </a:r>
            <a:endParaRPr lang="bs-Latn-BA" sz="2400" dirty="0" smtClean="0">
              <a:solidFill>
                <a:schemeClr val="tx1"/>
              </a:solidFill>
              <a:latin typeface="Times New Roman" pitchFamily="18" charset="0"/>
              <a:cs typeface="Times New Roman" pitchFamily="18" charset="0"/>
            </a:endParaRPr>
          </a:p>
          <a:p>
            <a:pPr lvl="0" algn="just"/>
            <a:r>
              <a:rPr lang="sr-Cyrl-CS" sz="2400" dirty="0" smtClean="0">
                <a:solidFill>
                  <a:schemeClr val="tx1"/>
                </a:solidFill>
                <a:latin typeface="Times New Roman" pitchFamily="18" charset="0"/>
                <a:cs typeface="Times New Roman" pitchFamily="18" charset="0"/>
              </a:rPr>
              <a:t>Напредовање у односу на претходни период;</a:t>
            </a:r>
            <a:endParaRPr lang="bs-Latn-BA" sz="2400" dirty="0" smtClean="0">
              <a:solidFill>
                <a:schemeClr val="tx1"/>
              </a:solidFill>
              <a:latin typeface="Times New Roman" pitchFamily="18" charset="0"/>
              <a:cs typeface="Times New Roman" pitchFamily="18" charset="0"/>
            </a:endParaRPr>
          </a:p>
          <a:p>
            <a:pPr lvl="0" algn="just"/>
            <a:r>
              <a:rPr lang="sr-Cyrl-CS" sz="2400" dirty="0" smtClean="0">
                <a:solidFill>
                  <a:schemeClr val="tx1"/>
                </a:solidFill>
                <a:latin typeface="Times New Roman" pitchFamily="18" charset="0"/>
                <a:cs typeface="Times New Roman" pitchFamily="18" charset="0"/>
              </a:rPr>
              <a:t>Препоруке за даље напредовање ученика,</a:t>
            </a:r>
            <a:endParaRPr lang="bs-Latn-BA" sz="2400" dirty="0" smtClean="0">
              <a:solidFill>
                <a:schemeClr val="tx1"/>
              </a:solidFill>
              <a:latin typeface="Times New Roman" pitchFamily="18" charset="0"/>
              <a:cs typeface="Times New Roman" pitchFamily="18" charset="0"/>
            </a:endParaRPr>
          </a:p>
          <a:p>
            <a:pPr lvl="0" algn="just"/>
            <a:r>
              <a:rPr lang="sr-Cyrl-CS" sz="2400" dirty="0" smtClean="0">
                <a:solidFill>
                  <a:schemeClr val="tx1"/>
                </a:solidFill>
                <a:latin typeface="Times New Roman" pitchFamily="18" charset="0"/>
                <a:cs typeface="Times New Roman" pitchFamily="18" charset="0"/>
              </a:rPr>
              <a:t>Владање ученика.</a:t>
            </a:r>
            <a:endParaRPr lang="bs-Latn-BA" sz="2400" dirty="0" smtClean="0">
              <a:solidFill>
                <a:schemeClr val="tx1"/>
              </a:solidFill>
              <a:latin typeface="Times New Roman" pitchFamily="18" charset="0"/>
              <a:cs typeface="Times New Roman" pitchFamily="18" charset="0"/>
            </a:endParaRPr>
          </a:p>
          <a:p>
            <a:endParaRPr lang="bs-Latn-BA" dirty="0"/>
          </a:p>
        </p:txBody>
      </p:sp>
      <p:sp>
        <p:nvSpPr>
          <p:cNvPr id="2" name="Naslov 1"/>
          <p:cNvSpPr>
            <a:spLocks noGrp="1"/>
          </p:cNvSpPr>
          <p:nvPr>
            <p:ph type="title"/>
          </p:nvPr>
        </p:nvSpPr>
        <p:spPr>
          <a:xfrm>
            <a:off x="381000" y="457200"/>
            <a:ext cx="8229600" cy="360040"/>
          </a:xfrm>
          <a:solidFill>
            <a:schemeClr val="bg2">
              <a:lumMod val="90000"/>
            </a:schemeClr>
          </a:solidFill>
        </p:spPr>
        <p:txBody>
          <a:bodyPr>
            <a:noAutofit/>
          </a:bodyPr>
          <a:lstStyle/>
          <a:p>
            <a:pPr algn="ctr"/>
            <a:r>
              <a:rPr lang="sr-Cyrl-CS" sz="2400" b="1" dirty="0" smtClean="0">
                <a:solidFill>
                  <a:schemeClr val="tx1"/>
                </a:solidFill>
                <a:latin typeface="Times New Roman" pitchFamily="18" charset="0"/>
                <a:cs typeface="Times New Roman" pitchFamily="18" charset="0"/>
              </a:rPr>
              <a:t>Описном </a:t>
            </a:r>
            <a:r>
              <a:rPr lang="sr-Cyrl-CS" sz="2400" b="1" dirty="0">
                <a:solidFill>
                  <a:schemeClr val="tx1"/>
                </a:solidFill>
                <a:latin typeface="Times New Roman" pitchFamily="18" charset="0"/>
                <a:cs typeface="Times New Roman" pitchFamily="18" charset="0"/>
              </a:rPr>
              <a:t>оцјеном </a:t>
            </a:r>
            <a:r>
              <a:rPr lang="sr-Cyrl-CS" sz="2400" dirty="0" smtClean="0">
                <a:solidFill>
                  <a:schemeClr val="tx1"/>
                </a:solidFill>
                <a:latin typeface="Times New Roman" pitchFamily="18" charset="0"/>
                <a:cs typeface="Times New Roman" pitchFamily="18" charset="0"/>
              </a:rPr>
              <a:t>изражава се:</a:t>
            </a:r>
            <a:endParaRPr lang="bs-Latn-BA" sz="2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04800" y="692696"/>
            <a:ext cx="8382000" cy="5976664"/>
          </a:xfrm>
        </p:spPr>
        <p:txBody>
          <a:bodyPr/>
          <a:lstStyle/>
          <a:p>
            <a:pPr lvl="0" algn="ctr"/>
            <a:r>
              <a:rPr lang="sr-Cyrl-CS" sz="2800" b="1" dirty="0" smtClean="0">
                <a:solidFill>
                  <a:schemeClr val="tx1"/>
                </a:solidFill>
                <a:latin typeface="Times New Roman" pitchFamily="18" charset="0"/>
                <a:cs typeface="Times New Roman" pitchFamily="18" charset="0"/>
              </a:rPr>
              <a:t>Изузетно успјешан </a:t>
            </a:r>
            <a:endParaRPr lang="sr-Cyrl-CS" sz="2800" b="1" dirty="0">
              <a:latin typeface="Times New Roman" pitchFamily="18" charset="0"/>
              <a:cs typeface="Times New Roman" pitchFamily="18" charset="0"/>
            </a:endParaRPr>
          </a:p>
          <a:p>
            <a:pPr lvl="0" algn="just">
              <a:buNone/>
            </a:pPr>
            <a:r>
              <a:rPr lang="sr-Cyrl-CS" sz="2800" dirty="0" smtClean="0">
                <a:solidFill>
                  <a:schemeClr val="tx1"/>
                </a:solidFill>
                <a:latin typeface="Times New Roman" pitchFamily="18" charset="0"/>
                <a:cs typeface="Times New Roman" pitchFamily="18" charset="0"/>
              </a:rPr>
              <a:t>Ученик који је усвојио више од 90% очекиваних исхода обавезних и селективних садржаја из сва три предметна подручја.</a:t>
            </a:r>
            <a:endParaRPr lang="bs-Latn-BA" sz="2800" dirty="0" smtClean="0">
              <a:solidFill>
                <a:schemeClr val="tx1"/>
              </a:solidFill>
              <a:latin typeface="Times New Roman" pitchFamily="18" charset="0"/>
              <a:cs typeface="Times New Roman" pitchFamily="18" charset="0"/>
            </a:endParaRPr>
          </a:p>
          <a:p>
            <a:pPr lvl="0" algn="ctr"/>
            <a:r>
              <a:rPr lang="sr-Cyrl-CS" sz="2800" b="1" dirty="0" err="1" smtClean="0">
                <a:solidFill>
                  <a:schemeClr val="tx1"/>
                </a:solidFill>
                <a:latin typeface="Times New Roman" pitchFamily="18" charset="0"/>
                <a:cs typeface="Times New Roman" pitchFamily="18" charset="0"/>
              </a:rPr>
              <a:t>Успјешан</a:t>
            </a:r>
            <a:r>
              <a:rPr lang="sr-Cyrl-CS" sz="2800" b="1" dirty="0" smtClean="0">
                <a:solidFill>
                  <a:schemeClr val="tx1"/>
                </a:solidFill>
                <a:latin typeface="Times New Roman" pitchFamily="18" charset="0"/>
                <a:cs typeface="Times New Roman" pitchFamily="18" charset="0"/>
              </a:rPr>
              <a:t> </a:t>
            </a:r>
            <a:endParaRPr lang="sr-Cyrl-CS" sz="2800" dirty="0">
              <a:solidFill>
                <a:schemeClr val="tx1"/>
              </a:solidFill>
              <a:latin typeface="Times New Roman" pitchFamily="18" charset="0"/>
              <a:cs typeface="Times New Roman" pitchFamily="18" charset="0"/>
            </a:endParaRPr>
          </a:p>
          <a:p>
            <a:pPr lvl="0" algn="just">
              <a:buNone/>
            </a:pPr>
            <a:r>
              <a:rPr lang="sr-Cyrl-CS" sz="2800" dirty="0" smtClean="0">
                <a:solidFill>
                  <a:schemeClr val="tx1"/>
                </a:solidFill>
                <a:latin typeface="Times New Roman" pitchFamily="18" charset="0"/>
                <a:cs typeface="Times New Roman" pitchFamily="18" charset="0"/>
              </a:rPr>
              <a:t>Ученик који је усвојио већину очекиваних исхода само из обавезних садржаја из сва три предметна подручја.</a:t>
            </a:r>
            <a:endParaRPr lang="bs-Latn-BA" sz="2800" dirty="0" smtClean="0">
              <a:solidFill>
                <a:schemeClr val="tx1"/>
              </a:solidFill>
              <a:latin typeface="Times New Roman" pitchFamily="18" charset="0"/>
              <a:cs typeface="Times New Roman" pitchFamily="18" charset="0"/>
            </a:endParaRPr>
          </a:p>
          <a:p>
            <a:pPr lvl="0" algn="ctr"/>
            <a:r>
              <a:rPr lang="sr-Cyrl-CS" sz="2800" b="1" dirty="0" smtClean="0">
                <a:solidFill>
                  <a:schemeClr val="tx1"/>
                </a:solidFill>
                <a:latin typeface="Times New Roman" pitchFamily="18" charset="0"/>
                <a:cs typeface="Times New Roman" pitchFamily="18" charset="0"/>
              </a:rPr>
              <a:t>Учествује </a:t>
            </a:r>
            <a:endParaRPr lang="sr-Cyrl-CS" sz="2800" dirty="0">
              <a:solidFill>
                <a:schemeClr val="tx1"/>
              </a:solidFill>
              <a:latin typeface="Times New Roman" pitchFamily="18" charset="0"/>
              <a:cs typeface="Times New Roman" pitchFamily="18" charset="0"/>
            </a:endParaRPr>
          </a:p>
          <a:p>
            <a:pPr lvl="0" algn="just">
              <a:buNone/>
            </a:pPr>
            <a:r>
              <a:rPr lang="sr-Cyrl-CS" sz="2800" dirty="0" smtClean="0">
                <a:solidFill>
                  <a:schemeClr val="tx1"/>
                </a:solidFill>
                <a:latin typeface="Times New Roman" pitchFamily="18" charset="0"/>
                <a:cs typeface="Times New Roman" pitchFamily="18" charset="0"/>
              </a:rPr>
              <a:t>Ученик који је учествовао у свим активностима, али није усвојио већину очекиваних исхода обавезних садржаја из сва три предметна подручја.</a:t>
            </a:r>
            <a:endParaRPr lang="bs-Latn-BA" sz="2800" dirty="0" smtClean="0">
              <a:solidFill>
                <a:schemeClr val="tx1"/>
              </a:solidFill>
              <a:latin typeface="Times New Roman" pitchFamily="18" charset="0"/>
              <a:cs typeface="Times New Roman" pitchFamily="18" charset="0"/>
            </a:endParaRPr>
          </a:p>
          <a:p>
            <a:endParaRPr lang="bs-Latn-BA" dirty="0">
              <a:solidFill>
                <a:schemeClr val="tx1"/>
              </a:solidFill>
            </a:endParaRPr>
          </a:p>
        </p:txBody>
      </p:sp>
      <p:sp>
        <p:nvSpPr>
          <p:cNvPr id="2" name="Naslov 1"/>
          <p:cNvSpPr>
            <a:spLocks noGrp="1"/>
          </p:cNvSpPr>
          <p:nvPr>
            <p:ph type="title"/>
          </p:nvPr>
        </p:nvSpPr>
        <p:spPr>
          <a:xfrm>
            <a:off x="457200" y="0"/>
            <a:ext cx="8229600" cy="620688"/>
          </a:xfrm>
          <a:solidFill>
            <a:schemeClr val="bg2">
              <a:lumMod val="90000"/>
            </a:schemeClr>
          </a:solidFill>
        </p:spPr>
        <p:txBody>
          <a:bodyPr>
            <a:noAutofit/>
          </a:bodyPr>
          <a:lstStyle/>
          <a:p>
            <a:pPr algn="ctr"/>
            <a:r>
              <a:rPr lang="sr-Cyrl-CS" sz="2400" b="1" dirty="0" smtClean="0">
                <a:solidFill>
                  <a:schemeClr val="tx1"/>
                </a:solidFill>
                <a:latin typeface="Times New Roman" pitchFamily="18" charset="0"/>
                <a:cs typeface="Times New Roman" pitchFamily="18" charset="0"/>
              </a:rPr>
              <a:t>Описне </a:t>
            </a:r>
            <a:r>
              <a:rPr lang="sr-Cyrl-CS" sz="2400" b="1" dirty="0">
                <a:solidFill>
                  <a:schemeClr val="tx1"/>
                </a:solidFill>
                <a:latin typeface="Times New Roman" pitchFamily="18" charset="0"/>
                <a:cs typeface="Times New Roman" pitchFamily="18" charset="0"/>
              </a:rPr>
              <a:t>оцјене </a:t>
            </a:r>
            <a:r>
              <a:rPr lang="sr-Cyrl-CS" sz="2400" b="1" dirty="0" smtClean="0">
                <a:solidFill>
                  <a:schemeClr val="tx1"/>
                </a:solidFill>
                <a:latin typeface="Times New Roman" pitchFamily="18" charset="0"/>
                <a:cs typeface="Times New Roman" pitchFamily="18" charset="0"/>
              </a:rPr>
              <a:t> и критеријуми</a:t>
            </a:r>
            <a:r>
              <a:rPr lang="sr-Cyrl-CS" sz="2400" b="1" dirty="0">
                <a:solidFill>
                  <a:schemeClr val="tx1"/>
                </a:solidFill>
                <a:latin typeface="Times New Roman" pitchFamily="18" charset="0"/>
                <a:cs typeface="Times New Roman" pitchFamily="18" charset="0"/>
              </a:rPr>
              <a:t> </a:t>
            </a:r>
            <a:r>
              <a:rPr lang="sr-Cyrl-CS" sz="2400" b="1" dirty="0" smtClean="0">
                <a:solidFill>
                  <a:schemeClr val="tx1"/>
                </a:solidFill>
                <a:latin typeface="Times New Roman" pitchFamily="18" charset="0"/>
                <a:cs typeface="Times New Roman" pitchFamily="18" charset="0"/>
              </a:rPr>
              <a:t>за описно оцјењивање </a:t>
            </a:r>
            <a:r>
              <a:rPr lang="sr-Cyrl-CS" sz="2400" b="1" dirty="0">
                <a:solidFill>
                  <a:schemeClr val="tx1"/>
                </a:solidFill>
                <a:latin typeface="Times New Roman" pitchFamily="18" charset="0"/>
                <a:cs typeface="Times New Roman" pitchFamily="18" charset="0"/>
              </a:rPr>
              <a:t>су</a:t>
            </a:r>
            <a:r>
              <a:rPr lang="sr-Cyrl-CS" sz="2400" b="1" dirty="0" smtClean="0">
                <a:solidFill>
                  <a:schemeClr val="tx1"/>
                </a:solidFill>
                <a:latin typeface="Times New Roman" pitchFamily="18" charset="0"/>
                <a:cs typeface="Times New Roman" pitchFamily="18" charset="0"/>
              </a:rPr>
              <a:t>:</a:t>
            </a:r>
            <a:endParaRPr lang="bs-Latn-BA" sz="24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533400" y="1142960"/>
            <a:ext cx="7992888" cy="5715040"/>
          </a:xfrm>
        </p:spPr>
        <p:txBody>
          <a:bodyPr>
            <a:noAutofit/>
          </a:bodyPr>
          <a:lstStyle/>
          <a:p>
            <a:pPr algn="just"/>
            <a:r>
              <a:rPr lang="sr-Cyrl-BA" sz="2400" b="1" dirty="0" smtClean="0">
                <a:solidFill>
                  <a:schemeClr val="tx1"/>
                </a:solidFill>
                <a:latin typeface="Times New Roman" pitchFamily="18" charset="0"/>
                <a:cs typeface="Times New Roman" pitchFamily="18" charset="0"/>
              </a:rPr>
              <a:t>МО – </a:t>
            </a:r>
            <a:r>
              <a:rPr lang="sr-Cyrl-BA" sz="2400" dirty="0" smtClean="0">
                <a:solidFill>
                  <a:schemeClr val="tx1"/>
                </a:solidFill>
                <a:latin typeface="Times New Roman" pitchFamily="18" charset="0"/>
                <a:cs typeface="Times New Roman" pitchFamily="18" charset="0"/>
              </a:rPr>
              <a:t>К. А. изузетно успјешно сарађује са другима кроз игру и акивности</a:t>
            </a:r>
            <a:r>
              <a:rPr lang="en-US" sz="2400" dirty="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Прихвата правила у школском раду. </a:t>
            </a:r>
            <a:r>
              <a:rPr lang="sr-Cyrl-BA" sz="2400" dirty="0" smtClean="0">
                <a:solidFill>
                  <a:schemeClr val="tx1"/>
                </a:solidFill>
                <a:latin typeface="Times New Roman" pitchFamily="18" charset="0"/>
                <a:cs typeface="Times New Roman" pitchFamily="18" charset="0"/>
              </a:rPr>
              <a:t>Успјешно формира скупове и уочава припадност елементу скупа. Пише бројеве до 10. </a:t>
            </a:r>
            <a:endParaRPr lang="en-US" sz="2400" dirty="0" smtClean="0">
              <a:solidFill>
                <a:schemeClr val="tx1"/>
              </a:solidFill>
              <a:latin typeface="Times New Roman" pitchFamily="18" charset="0"/>
              <a:cs typeface="Times New Roman" pitchFamily="18" charset="0"/>
            </a:endParaRPr>
          </a:p>
          <a:p>
            <a:pPr lvl="0" algn="just"/>
            <a:r>
              <a:rPr lang="sr-Cyrl-BA" sz="2400" b="1" dirty="0" smtClean="0">
                <a:solidFill>
                  <a:schemeClr val="tx1"/>
                </a:solidFill>
                <a:latin typeface="Times New Roman" pitchFamily="18" charset="0"/>
                <a:cs typeface="Times New Roman" pitchFamily="18" charset="0"/>
              </a:rPr>
              <a:t>ГИС – </a:t>
            </a:r>
            <a:r>
              <a:rPr lang="sr-Cyrl-BA" sz="2400" dirty="0" smtClean="0">
                <a:solidFill>
                  <a:schemeClr val="tx1"/>
                </a:solidFill>
                <a:latin typeface="Times New Roman" pitchFamily="18" charset="0"/>
                <a:cs typeface="Times New Roman" pitchFamily="18" charset="0"/>
              </a:rPr>
              <a:t>У комуникацији изузетно успјешно користи сложене реченице, учествује у разговору, </a:t>
            </a:r>
            <a:r>
              <a:rPr lang="sr-Latn-CS" sz="2400" dirty="0" smtClean="0">
                <a:solidFill>
                  <a:schemeClr val="tx1"/>
                </a:solidFill>
                <a:latin typeface="Times New Roman" pitchFamily="18" charset="0"/>
                <a:cs typeface="Times New Roman" pitchFamily="18" charset="0"/>
              </a:rPr>
              <a:t>комуницира постављајући питања и одговарајући на питања</a:t>
            </a:r>
            <a:r>
              <a:rPr lang="sr-Cyrl-CS" sz="2400" dirty="0" smtClean="0">
                <a:solidFill>
                  <a:schemeClr val="tx1"/>
                </a:solidFill>
                <a:latin typeface="Times New Roman" pitchFamily="18" charset="0"/>
                <a:cs typeface="Times New Roman" pitchFamily="18" charset="0"/>
              </a:rPr>
              <a:t>. </a:t>
            </a:r>
            <a:r>
              <a:rPr lang="sr-Cyrl-BA" sz="2400" dirty="0" smtClean="0">
                <a:solidFill>
                  <a:schemeClr val="tx1"/>
                </a:solidFill>
                <a:latin typeface="Times New Roman" pitchFamily="18" charset="0"/>
                <a:cs typeface="Times New Roman" pitchFamily="18" charset="0"/>
              </a:rPr>
              <a:t>Показује интересовање за пјесме, приче и друге књижевне врсте. </a:t>
            </a:r>
            <a:r>
              <a:rPr lang="sr-Cyrl-CS" sz="2400" dirty="0" smtClean="0">
                <a:solidFill>
                  <a:schemeClr val="tx1"/>
                </a:solidFill>
                <a:latin typeface="Times New Roman" pitchFamily="18" charset="0"/>
                <a:cs typeface="Times New Roman" pitchFamily="18" charset="0"/>
              </a:rPr>
              <a:t>П</a:t>
            </a:r>
            <a:r>
              <a:rPr lang="sr-Latn-CS" sz="2400" dirty="0" smtClean="0">
                <a:solidFill>
                  <a:schemeClr val="tx1"/>
                </a:solidFill>
                <a:latin typeface="Times New Roman" pitchFamily="18" charset="0"/>
                <a:cs typeface="Times New Roman" pitchFamily="18" charset="0"/>
              </a:rPr>
              <a:t>ознаје </a:t>
            </a:r>
            <a:r>
              <a:rPr lang="sr-Cyrl-CS" sz="2400" dirty="0" smtClean="0">
                <a:solidFill>
                  <a:schemeClr val="tx1"/>
                </a:solidFill>
                <a:latin typeface="Times New Roman" pitchFamily="18" charset="0"/>
                <a:cs typeface="Times New Roman" pitchFamily="18" charset="0"/>
              </a:rPr>
              <a:t>сва </a:t>
            </a:r>
            <a:r>
              <a:rPr lang="sr-Latn-CS" sz="2400" dirty="0" smtClean="0">
                <a:solidFill>
                  <a:schemeClr val="tx1"/>
                </a:solidFill>
                <a:latin typeface="Times New Roman" pitchFamily="18" charset="0"/>
                <a:cs typeface="Times New Roman" pitchFamily="18" charset="0"/>
              </a:rPr>
              <a:t>штампана слова </a:t>
            </a:r>
            <a:r>
              <a:rPr lang="sr-Cyrl-CS" sz="2400" dirty="0" smtClean="0">
                <a:solidFill>
                  <a:schemeClr val="tx1"/>
                </a:solidFill>
                <a:latin typeface="Times New Roman" pitchFamily="18" charset="0"/>
                <a:cs typeface="Times New Roman" pitchFamily="18" charset="0"/>
              </a:rPr>
              <a:t>првог писма.</a:t>
            </a:r>
            <a:endParaRPr lang="en-US" sz="2400" dirty="0" smtClean="0">
              <a:solidFill>
                <a:schemeClr val="tx1"/>
              </a:solidFill>
              <a:latin typeface="Times New Roman" pitchFamily="18" charset="0"/>
              <a:cs typeface="Times New Roman" pitchFamily="18" charset="0"/>
            </a:endParaRPr>
          </a:p>
          <a:p>
            <a:pPr algn="just"/>
            <a:r>
              <a:rPr lang="sr-Cyrl-BA" sz="2400" b="1" dirty="0" smtClean="0">
                <a:solidFill>
                  <a:schemeClr val="tx1"/>
                </a:solidFill>
                <a:latin typeface="Times New Roman" pitchFamily="18" charset="0"/>
                <a:cs typeface="Times New Roman" pitchFamily="18" charset="0"/>
              </a:rPr>
              <a:t>ФВРМ – </a:t>
            </a:r>
            <a:r>
              <a:rPr lang="sr-Cyrl-BA" sz="2400" dirty="0" smtClean="0">
                <a:solidFill>
                  <a:schemeClr val="tx1"/>
                </a:solidFill>
                <a:latin typeface="Times New Roman" pitchFamily="18" charset="0"/>
                <a:cs typeface="Times New Roman" pitchFamily="18" charset="0"/>
              </a:rPr>
              <a:t>Воли музику, радо је слуша, изводи покрете уз музику, пјева научене пјесме, </a:t>
            </a:r>
            <a:r>
              <a:rPr lang="sr-Latn-CS" sz="2400" dirty="0" smtClean="0">
                <a:solidFill>
                  <a:schemeClr val="tx1"/>
                </a:solidFill>
                <a:latin typeface="Times New Roman" pitchFamily="18" charset="0"/>
                <a:cs typeface="Times New Roman" pitchFamily="18" charset="0"/>
              </a:rPr>
              <a:t>учествује у заједничком пјевању и игрању</a:t>
            </a:r>
            <a:r>
              <a:rPr lang="sr-Cyrl-RS" sz="2400" dirty="0" smtClean="0">
                <a:solidFill>
                  <a:schemeClr val="tx1"/>
                </a:solidFill>
                <a:latin typeface="Times New Roman" pitchFamily="18" charset="0"/>
                <a:cs typeface="Times New Roman" pitchFamily="18" charset="0"/>
              </a:rPr>
              <a:t>.</a:t>
            </a:r>
            <a:endParaRPr lang="bs-Latn-BA" sz="2400" dirty="0">
              <a:solidFill>
                <a:schemeClr val="tx1"/>
              </a:solidFill>
              <a:latin typeface="Times New Roman" pitchFamily="18" charset="0"/>
              <a:cs typeface="Times New Roman" pitchFamily="18" charset="0"/>
            </a:endParaRPr>
          </a:p>
        </p:txBody>
      </p:sp>
      <p:sp>
        <p:nvSpPr>
          <p:cNvPr id="2" name="Naslov 1"/>
          <p:cNvSpPr>
            <a:spLocks noGrp="1"/>
          </p:cNvSpPr>
          <p:nvPr>
            <p:ph type="title"/>
          </p:nvPr>
        </p:nvSpPr>
        <p:spPr>
          <a:xfrm>
            <a:off x="381000" y="304800"/>
            <a:ext cx="8229600" cy="914400"/>
          </a:xfrm>
          <a:solidFill>
            <a:schemeClr val="bg2">
              <a:lumMod val="90000"/>
            </a:schemeClr>
          </a:solidFill>
        </p:spPr>
        <p:txBody>
          <a:bodyPr>
            <a:noAutofit/>
          </a:bodyPr>
          <a:lstStyle/>
          <a:p>
            <a:pPr algn="ctr"/>
            <a:r>
              <a:rPr lang="sr-Cyrl-CS" sz="3200" b="1" dirty="0" smtClean="0">
                <a:solidFill>
                  <a:schemeClr val="tx1"/>
                </a:solidFill>
                <a:latin typeface="Times New Roman" pitchFamily="18" charset="0"/>
                <a:cs typeface="Times New Roman" pitchFamily="18" charset="0"/>
              </a:rPr>
              <a:t>Једна од могућих формулација описне </a:t>
            </a:r>
            <a:r>
              <a:rPr lang="sr-Cyrl-CS" sz="3200" b="1" dirty="0" err="1" smtClean="0">
                <a:solidFill>
                  <a:schemeClr val="tx1"/>
                </a:solidFill>
                <a:latin typeface="Times New Roman" pitchFamily="18" charset="0"/>
                <a:cs typeface="Times New Roman" pitchFamily="18" charset="0"/>
              </a:rPr>
              <a:t>оцјене</a:t>
            </a:r>
            <a:endParaRPr lang="bs-Latn-BA" sz="32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81000" y="764704"/>
            <a:ext cx="8439472" cy="5760640"/>
          </a:xfrm>
        </p:spPr>
        <p:txBody>
          <a:bodyPr>
            <a:normAutofit fontScale="92500" lnSpcReduction="20000"/>
          </a:bodyPr>
          <a:lstStyle/>
          <a:p>
            <a:pPr algn="just">
              <a:buNone/>
            </a:pPr>
            <a:r>
              <a:rPr lang="sr-Cyrl-CS" sz="3300" dirty="0" err="1" smtClean="0">
                <a:solidFill>
                  <a:schemeClr val="tx1"/>
                </a:solidFill>
                <a:latin typeface="Times New Roman" pitchFamily="18" charset="0"/>
                <a:cs typeface="Times New Roman" pitchFamily="18" charset="0"/>
              </a:rPr>
              <a:t>Одјељењски</a:t>
            </a:r>
            <a:r>
              <a:rPr lang="sr-Cyrl-CS" sz="3300" dirty="0" smtClean="0">
                <a:solidFill>
                  <a:schemeClr val="tx1"/>
                </a:solidFill>
                <a:latin typeface="Times New Roman" pitchFamily="18" charset="0"/>
                <a:cs typeface="Times New Roman" pitchFamily="18" charset="0"/>
              </a:rPr>
              <a:t> </a:t>
            </a:r>
            <a:r>
              <a:rPr lang="sr-Cyrl-CS" sz="3300" dirty="0" err="1" smtClean="0">
                <a:solidFill>
                  <a:schemeClr val="tx1"/>
                </a:solidFill>
                <a:latin typeface="Times New Roman" pitchFamily="18" charset="0"/>
                <a:cs typeface="Times New Roman" pitchFamily="18" charset="0"/>
              </a:rPr>
              <a:t>старјешина</a:t>
            </a:r>
            <a:r>
              <a:rPr lang="sr-Cyrl-CS" sz="3300" dirty="0" smtClean="0">
                <a:solidFill>
                  <a:schemeClr val="tx1"/>
                </a:solidFill>
                <a:latin typeface="Times New Roman" pitchFamily="18" charset="0"/>
                <a:cs typeface="Times New Roman" pitchFamily="18" charset="0"/>
              </a:rPr>
              <a:t> је обавезан да благовремено, а најмање четири пута  у току школске године, на </a:t>
            </a:r>
            <a:r>
              <a:rPr lang="sr-Cyrl-CS" sz="3300" dirty="0" err="1" smtClean="0">
                <a:solidFill>
                  <a:schemeClr val="tx1"/>
                </a:solidFill>
                <a:latin typeface="Times New Roman" pitchFamily="18" charset="0"/>
                <a:cs typeface="Times New Roman" pitchFamily="18" charset="0"/>
              </a:rPr>
              <a:t>примјерен</a:t>
            </a:r>
            <a:r>
              <a:rPr lang="sr-Cyrl-CS" sz="3300" dirty="0" smtClean="0">
                <a:solidFill>
                  <a:schemeClr val="tx1"/>
                </a:solidFill>
                <a:latin typeface="Times New Roman" pitchFamily="18" charset="0"/>
                <a:cs typeface="Times New Roman" pitchFamily="18" charset="0"/>
              </a:rPr>
              <a:t> начин </a:t>
            </a:r>
            <a:r>
              <a:rPr lang="sr-Cyrl-CS" sz="3300" dirty="0" err="1" smtClean="0">
                <a:solidFill>
                  <a:schemeClr val="tx1"/>
                </a:solidFill>
                <a:latin typeface="Times New Roman" pitchFamily="18" charset="0"/>
                <a:cs typeface="Times New Roman" pitchFamily="18" charset="0"/>
              </a:rPr>
              <a:t>обавјештава</a:t>
            </a:r>
            <a:r>
              <a:rPr lang="sr-Cyrl-CS" sz="3300" dirty="0" smtClean="0">
                <a:solidFill>
                  <a:schemeClr val="tx1"/>
                </a:solidFill>
                <a:latin typeface="Times New Roman" pitchFamily="18" charset="0"/>
                <a:cs typeface="Times New Roman" pitchFamily="18" charset="0"/>
              </a:rPr>
              <a:t> родитеље о постигнућима ученика, напредовању, мотивацији за учење, владању и другим питањима од значаја за васпитање и образовање ученика.</a:t>
            </a:r>
          </a:p>
          <a:p>
            <a:pPr algn="just">
              <a:buNone/>
            </a:pPr>
            <a:r>
              <a:rPr lang="sr-Cyrl-CS" sz="3300" dirty="0" smtClean="0">
                <a:solidFill>
                  <a:schemeClr val="tx1"/>
                </a:solidFill>
                <a:latin typeface="Times New Roman" pitchFamily="18" charset="0"/>
                <a:cs typeface="Times New Roman" pitchFamily="18" charset="0"/>
              </a:rPr>
              <a:t> Седмично планирати и одржати најмање један термин за индивидуалне разговоре са родитељима ученика. </a:t>
            </a:r>
          </a:p>
          <a:p>
            <a:pPr algn="just">
              <a:buNone/>
            </a:pPr>
            <a:r>
              <a:rPr lang="sr-Cyrl-CS" sz="3300" dirty="0" smtClean="0">
                <a:solidFill>
                  <a:schemeClr val="tx1"/>
                </a:solidFill>
                <a:latin typeface="Times New Roman" pitchFamily="18" charset="0"/>
                <a:cs typeface="Times New Roman" pitchFamily="18" charset="0"/>
              </a:rPr>
              <a:t>Писмено </a:t>
            </a:r>
            <a:r>
              <a:rPr lang="sr-Cyrl-CS" sz="3300" dirty="0" err="1" smtClean="0">
                <a:solidFill>
                  <a:schemeClr val="tx1"/>
                </a:solidFill>
                <a:latin typeface="Times New Roman" pitchFamily="18" charset="0"/>
                <a:cs typeface="Times New Roman" pitchFamily="18" charset="0"/>
              </a:rPr>
              <a:t>обавјештење</a:t>
            </a:r>
            <a:r>
              <a:rPr lang="sr-Cyrl-CS" sz="3300" dirty="0" smtClean="0">
                <a:solidFill>
                  <a:schemeClr val="tx1"/>
                </a:solidFill>
                <a:latin typeface="Times New Roman" pitchFamily="18" charset="0"/>
                <a:cs typeface="Times New Roman" pitchFamily="18" charset="0"/>
              </a:rPr>
              <a:t> учитеља родитељима који не долазе на родитељске састанке и индивидуалне разговоре, те позив на индивидуални разговор.</a:t>
            </a:r>
            <a:endParaRPr lang="bs-Latn-BA" sz="3300" dirty="0" smtClean="0">
              <a:solidFill>
                <a:schemeClr val="tx1"/>
              </a:solidFill>
              <a:latin typeface="Times New Roman" pitchFamily="18" charset="0"/>
              <a:cs typeface="Times New Roman" pitchFamily="18" charset="0"/>
            </a:endParaRPr>
          </a:p>
          <a:p>
            <a:pPr algn="just"/>
            <a:endParaRPr lang="bs-Latn-BA" dirty="0">
              <a:solidFill>
                <a:srgbClr val="FF0000"/>
              </a:solidFill>
            </a:endParaRPr>
          </a:p>
        </p:txBody>
      </p:sp>
      <p:sp>
        <p:nvSpPr>
          <p:cNvPr id="2" name="Naslov 1"/>
          <p:cNvSpPr>
            <a:spLocks noGrp="1"/>
          </p:cNvSpPr>
          <p:nvPr>
            <p:ph type="title"/>
          </p:nvPr>
        </p:nvSpPr>
        <p:spPr>
          <a:xfrm>
            <a:off x="457200" y="0"/>
            <a:ext cx="8229600" cy="548680"/>
          </a:xfrm>
          <a:solidFill>
            <a:schemeClr val="bg2">
              <a:lumMod val="90000"/>
            </a:schemeClr>
          </a:solidFill>
        </p:spPr>
        <p:txBody>
          <a:bodyPr>
            <a:noAutofit/>
          </a:bodyPr>
          <a:lstStyle/>
          <a:p>
            <a:pPr algn="ctr"/>
            <a:r>
              <a:rPr lang="x-none" sz="2800" b="1" dirty="0" smtClean="0">
                <a:solidFill>
                  <a:schemeClr val="tx1"/>
                </a:solidFill>
                <a:latin typeface="Times New Roman" pitchFamily="18" charset="0"/>
                <a:cs typeface="Times New Roman" pitchFamily="18" charset="0"/>
              </a:rPr>
              <a:t>Сарадња са родитељима</a:t>
            </a:r>
            <a:endParaRPr lang="bs-Latn-BA" sz="28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990600"/>
            <a:ext cx="8763000" cy="6237312"/>
          </a:xfrm>
        </p:spPr>
        <p:txBody>
          <a:bodyPr>
            <a:noAutofit/>
          </a:bodyPr>
          <a:lstStyle/>
          <a:p>
            <a:pPr algn="just">
              <a:buClrTx/>
              <a:buFont typeface="Wingdings" panose="05000000000000000000" pitchFamily="2" charset="2"/>
              <a:buChar char="q"/>
            </a:pPr>
            <a:r>
              <a:rPr lang="sr-Cyrl-CS" sz="2400" dirty="0"/>
              <a:t> </a:t>
            </a:r>
            <a:r>
              <a:rPr lang="sr-Cyrl-CS" sz="2400" dirty="0" smtClean="0">
                <a:solidFill>
                  <a:schemeClr val="tx1"/>
                </a:solidFill>
                <a:latin typeface="Times New Roman" pitchFamily="18" charset="0"/>
                <a:cs typeface="Times New Roman" pitchFamily="18" charset="0"/>
              </a:rPr>
              <a:t>Дјеца </a:t>
            </a:r>
            <a:r>
              <a:rPr lang="sr-Cyrl-CS" sz="2400" dirty="0">
                <a:solidFill>
                  <a:schemeClr val="tx1"/>
                </a:solidFill>
                <a:latin typeface="Times New Roman" pitchFamily="18" charset="0"/>
                <a:cs typeface="Times New Roman" pitchFamily="18" charset="0"/>
              </a:rPr>
              <a:t>се </a:t>
            </a:r>
            <a:r>
              <a:rPr lang="sr-Cyrl-CS" sz="2400" dirty="0" smtClean="0">
                <a:solidFill>
                  <a:schemeClr val="tx1"/>
                </a:solidFill>
                <a:latin typeface="Times New Roman" pitchFamily="18" charset="0"/>
                <a:cs typeface="Times New Roman" pitchFamily="18" charset="0"/>
              </a:rPr>
              <a:t>само играју</a:t>
            </a:r>
            <a:r>
              <a:rPr lang="sr-Cyrl-CS" sz="2400" dirty="0">
                <a:solidFill>
                  <a:schemeClr val="tx1"/>
                </a:solidFill>
                <a:latin typeface="Times New Roman" pitchFamily="18" charset="0"/>
                <a:cs typeface="Times New Roman" pitchFamily="18" charset="0"/>
              </a:rPr>
              <a:t>, а не уче</a:t>
            </a:r>
            <a:r>
              <a:rPr lang="sr-Cyrl-CS" sz="2400" dirty="0" smtClean="0">
                <a:solidFill>
                  <a:schemeClr val="tx1"/>
                </a:solidFill>
                <a:latin typeface="Times New Roman" pitchFamily="18" charset="0"/>
                <a:cs typeface="Times New Roman" pitchFamily="18" charset="0"/>
              </a:rPr>
              <a:t>. </a:t>
            </a:r>
            <a:endParaRPr lang="bs-Latn-BA" sz="2400" dirty="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Поистовјећивање -  активност/програмски садржај.</a:t>
            </a:r>
            <a:endParaRPr lang="bs-Latn-BA" sz="2400" dirty="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a:solidFill>
                  <a:schemeClr val="tx1"/>
                </a:solidFill>
                <a:latin typeface="Times New Roman" pitchFamily="18" charset="0"/>
                <a:cs typeface="Times New Roman" pitchFamily="18" charset="0"/>
              </a:rPr>
              <a:t>Дефинисање исхода учења у форми циљева или задатака.</a:t>
            </a:r>
            <a:endParaRPr lang="bs-Latn-BA" sz="2400" dirty="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a:solidFill>
                  <a:schemeClr val="tx1"/>
                </a:solidFill>
                <a:latin typeface="Times New Roman" pitchFamily="18" charset="0"/>
                <a:cs typeface="Times New Roman" pitchFamily="18" charset="0"/>
              </a:rPr>
              <a:t>Парцијално навођење исхода учења за одређене садржаје.   </a:t>
            </a:r>
            <a:endParaRPr lang="sr-Cyrl-CS" sz="2400" dirty="0" smtClean="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Неусклађеност планираних активности/садржаја са исходима учења. </a:t>
            </a:r>
            <a:endParaRPr lang="bs-Latn-BA" sz="2400" dirty="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Домаћи </a:t>
            </a:r>
            <a:r>
              <a:rPr lang="sr-Cyrl-CS" sz="2400" dirty="0">
                <a:solidFill>
                  <a:schemeClr val="tx1"/>
                </a:solidFill>
                <a:latin typeface="Times New Roman" pitchFamily="18" charset="0"/>
                <a:cs typeface="Times New Roman" pitchFamily="18" charset="0"/>
              </a:rPr>
              <a:t>задаци ученика у класичном смислу нпр. научити </a:t>
            </a:r>
            <a:r>
              <a:rPr lang="sr-Cyrl-CS" sz="2400" dirty="0" err="1">
                <a:solidFill>
                  <a:schemeClr val="tx1"/>
                </a:solidFill>
                <a:latin typeface="Times New Roman" pitchFamily="18" charset="0"/>
                <a:cs typeface="Times New Roman" pitchFamily="18" charset="0"/>
              </a:rPr>
              <a:t>пјесмицу</a:t>
            </a:r>
            <a:r>
              <a:rPr lang="sr-Cyrl-CS" sz="2400" dirty="0">
                <a:solidFill>
                  <a:schemeClr val="tx1"/>
                </a:solidFill>
                <a:latin typeface="Times New Roman" pitchFamily="18" charset="0"/>
                <a:cs typeface="Times New Roman" pitchFamily="18" charset="0"/>
              </a:rPr>
              <a:t>, научити читати или преписати текст</a:t>
            </a:r>
            <a:r>
              <a:rPr lang="sr-Cyrl-CS" sz="2400" dirty="0" smtClean="0">
                <a:solidFill>
                  <a:schemeClr val="tx1"/>
                </a:solidFill>
                <a:latin typeface="Times New Roman" pitchFamily="18" charset="0"/>
                <a:cs typeface="Times New Roman" pitchFamily="18" charset="0"/>
              </a:rPr>
              <a:t>...</a:t>
            </a:r>
            <a:r>
              <a:rPr lang="sr-Cyrl-CS" sz="2400" dirty="0">
                <a:solidFill>
                  <a:srgbClr val="000000"/>
                </a:solidFill>
                <a:latin typeface="Times New Roman" pitchFamily="18" charset="0"/>
                <a:cs typeface="Times New Roman" pitchFamily="18" charset="0"/>
              </a:rPr>
              <a:t> </a:t>
            </a:r>
            <a:endParaRPr lang="sr-Cyrl-CS" sz="2400" dirty="0" smtClean="0">
              <a:solidFill>
                <a:srgbClr val="000000"/>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smtClean="0">
                <a:solidFill>
                  <a:srgbClr val="000000"/>
                </a:solidFill>
                <a:latin typeface="Times New Roman" pitchFamily="18" charset="0"/>
                <a:cs typeface="Times New Roman" pitchFamily="18" charset="0"/>
              </a:rPr>
              <a:t>Употреба </a:t>
            </a:r>
            <a:r>
              <a:rPr lang="sr-Cyrl-CS" sz="2400" dirty="0">
                <a:solidFill>
                  <a:srgbClr val="000000"/>
                </a:solidFill>
                <a:latin typeface="Times New Roman" pitchFamily="18" charset="0"/>
                <a:cs typeface="Times New Roman" pitchFamily="18" charset="0"/>
              </a:rPr>
              <a:t>термина: наставни предмети, наставни час, циљ и задаци часа, тип часа, умјесто: предметна подручја, наставни дан, циљеви и задаци </a:t>
            </a:r>
            <a:r>
              <a:rPr lang="sr-Cyrl-CS" sz="2400" dirty="0" smtClean="0">
                <a:solidFill>
                  <a:srgbClr val="000000"/>
                </a:solidFill>
                <a:latin typeface="Times New Roman" pitchFamily="18" charset="0"/>
                <a:cs typeface="Times New Roman" pitchFamily="18" charset="0"/>
              </a:rPr>
              <a:t>учења.</a:t>
            </a:r>
            <a:endParaRPr lang="sr-Cyrl-CS" sz="2400" dirty="0">
              <a:solidFill>
                <a:srgbClr val="000000"/>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a:solidFill>
                  <a:srgbClr val="000000"/>
                </a:solidFill>
                <a:latin typeface="Times New Roman" pitchFamily="18" charset="0"/>
                <a:cs typeface="Times New Roman" pitchFamily="18" charset="0"/>
              </a:rPr>
              <a:t>Неадекватна употреба термина „</a:t>
            </a:r>
            <a:r>
              <a:rPr lang="sr-Cyrl-CS" sz="2400" dirty="0" err="1">
                <a:solidFill>
                  <a:srgbClr val="000000"/>
                </a:solidFill>
                <a:latin typeface="Times New Roman" pitchFamily="18" charset="0"/>
                <a:cs typeface="Times New Roman" pitchFamily="18" charset="0"/>
              </a:rPr>
              <a:t>вријеме</a:t>
            </a:r>
            <a:r>
              <a:rPr lang="sr-Cyrl-CS" sz="2400" dirty="0">
                <a:solidFill>
                  <a:srgbClr val="000000"/>
                </a:solidFill>
                <a:latin typeface="Times New Roman" pitchFamily="18" charset="0"/>
                <a:cs typeface="Times New Roman" pitchFamily="18" charset="0"/>
              </a:rPr>
              <a:t> у кругу“  и „центри за учење“.</a:t>
            </a:r>
            <a:endParaRPr lang="bs-Latn-BA" sz="2400" dirty="0">
              <a:solidFill>
                <a:srgbClr val="000000"/>
              </a:solidFill>
              <a:latin typeface="Times New Roman" pitchFamily="18" charset="0"/>
              <a:cs typeface="Times New Roman" pitchFamily="18" charset="0"/>
            </a:endParaRPr>
          </a:p>
          <a:p>
            <a:pPr lvl="0" algn="just">
              <a:buClrTx/>
              <a:buFont typeface="Wingdings" panose="05000000000000000000" pitchFamily="2" charset="2"/>
              <a:buChar char="q"/>
            </a:pPr>
            <a:endParaRPr lang="bs-Latn-BA" sz="2400" dirty="0">
              <a:solidFill>
                <a:schemeClr val="tx1"/>
              </a:solidFill>
              <a:latin typeface="Times New Roman" pitchFamily="18" charset="0"/>
              <a:cs typeface="Times New Roman" pitchFamily="18" charset="0"/>
            </a:endParaRPr>
          </a:p>
          <a:p>
            <a:endParaRPr lang="bs-Latn-BA" sz="2800" dirty="0"/>
          </a:p>
        </p:txBody>
      </p:sp>
      <p:sp>
        <p:nvSpPr>
          <p:cNvPr id="4" name="Rectangle 3"/>
          <p:cNvSpPr/>
          <p:nvPr/>
        </p:nvSpPr>
        <p:spPr>
          <a:xfrm>
            <a:off x="685800" y="0"/>
            <a:ext cx="8001000" cy="954107"/>
          </a:xfrm>
          <a:prstGeom prst="rect">
            <a:avLst/>
          </a:prstGeom>
          <a:solidFill>
            <a:schemeClr val="bg2">
              <a:lumMod val="90000"/>
            </a:schemeClr>
          </a:solidFill>
        </p:spPr>
        <p:txBody>
          <a:bodyPr wrap="square">
            <a:spAutoFit/>
          </a:bodyPr>
          <a:lstStyle/>
          <a:p>
            <a:pPr algn="ctr"/>
            <a:r>
              <a:rPr lang="sr-Cyrl-CS" sz="2800" b="1" dirty="0" smtClean="0">
                <a:solidFill>
                  <a:prstClr val="black"/>
                </a:solidFill>
                <a:effectLst>
                  <a:outerShdw blurRad="31750" dist="25400" dir="5400000" algn="tl" rotWithShape="0">
                    <a:srgbClr val="000000">
                      <a:alpha val="25000"/>
                    </a:srgbClr>
                  </a:outerShdw>
                </a:effectLst>
                <a:latin typeface="Times New Roman" pitchFamily="18" charset="0"/>
                <a:ea typeface="+mj-ea"/>
                <a:cs typeface="Times New Roman" pitchFamily="18" charset="0"/>
              </a:rPr>
              <a:t>Најчешће погрешке/заблуде </a:t>
            </a:r>
          </a:p>
          <a:p>
            <a:pPr algn="ctr"/>
            <a:r>
              <a:rPr lang="sr-Cyrl-CS" sz="2800" b="1" dirty="0" smtClean="0">
                <a:solidFill>
                  <a:prstClr val="black"/>
                </a:solidFill>
                <a:effectLst>
                  <a:outerShdw blurRad="31750" dist="25400" dir="5400000" algn="tl" rotWithShape="0">
                    <a:srgbClr val="000000">
                      <a:alpha val="25000"/>
                    </a:srgbClr>
                  </a:outerShdw>
                </a:effectLst>
                <a:latin typeface="Times New Roman" pitchFamily="18" charset="0"/>
                <a:ea typeface="+mj-ea"/>
                <a:cs typeface="Times New Roman" pitchFamily="18" charset="0"/>
              </a:rPr>
              <a:t>о раду у првом разреду</a:t>
            </a:r>
            <a:endParaRPr lang="en-US" sz="2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457200" y="762000"/>
            <a:ext cx="8219256" cy="5688632"/>
          </a:xfrm>
        </p:spPr>
        <p:txBody>
          <a:bodyPr>
            <a:normAutofit fontScale="85000" lnSpcReduction="20000"/>
          </a:bodyPr>
          <a:lstStyle/>
          <a:p>
            <a:pPr algn="just">
              <a:lnSpc>
                <a:spcPct val="115000"/>
              </a:lnSpc>
              <a:spcAft>
                <a:spcPts val="1000"/>
              </a:spcAft>
            </a:pPr>
            <a:r>
              <a:rPr lang="en-US" sz="3000" b="1"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Цјеловит</a:t>
            </a:r>
            <a:r>
              <a:rPr lang="en-US" sz="30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свих</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потенцијала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дјетета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личног</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максимума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1000"/>
              </a:spcAft>
            </a:pPr>
            <a:r>
              <a:rPr lang="en-US" sz="3000" b="1"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уважавајући</a:t>
            </a:r>
            <a:r>
              <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индивидуалност</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урођене</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склоности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у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сваком</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од</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аспеката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интелектуалном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социјално-емоционалном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физичком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развоју</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развоју</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говора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изражавања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стварања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поштујући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при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томе</a:t>
            </a:r>
            <a:r>
              <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15000"/>
              </a:lnSpc>
              <a:spcAft>
                <a:spcPts val="1000"/>
              </a:spcAft>
            </a:pPr>
            <a:r>
              <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актуелни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ниво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темпо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напредовања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који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је</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дијете</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већ</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достигло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изразитом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оријентацијом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1000"/>
              </a:spcAft>
            </a:pPr>
            <a:r>
              <a:rPr lang="en-US" sz="3000" b="1"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усавршавање</a:t>
            </a:r>
            <a:r>
              <a:rPr lang="en-US" sz="30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свих</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домета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у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зони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ближег</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кроз</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непосредно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искуство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игру</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и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игролике</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активности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без</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присиле</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наметања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у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посебној</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намјенски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структурираној</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креираној</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радној</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средини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пријатној</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атмосфери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endParaRPr lang="sr-Latn-C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endParaRPr lang="sr-Latn-CS" dirty="0"/>
          </a:p>
        </p:txBody>
      </p:sp>
      <p:sp>
        <p:nvSpPr>
          <p:cNvPr id="2" name="Naslov 1"/>
          <p:cNvSpPr>
            <a:spLocks noGrp="1"/>
          </p:cNvSpPr>
          <p:nvPr>
            <p:ph type="title"/>
          </p:nvPr>
        </p:nvSpPr>
        <p:spPr>
          <a:xfrm>
            <a:off x="838200" y="152400"/>
            <a:ext cx="7543800" cy="476672"/>
          </a:xfrm>
          <a:solidFill>
            <a:schemeClr val="bg2">
              <a:lumMod val="90000"/>
            </a:schemeClr>
          </a:solidFill>
        </p:spPr>
        <p:txBody>
          <a:bodyPr>
            <a:noAutofit/>
          </a:bodyPr>
          <a:lstStyle/>
          <a:p>
            <a:pPr marL="91440" lvl="0" indent="-91440" algn="ctr">
              <a:lnSpc>
                <a:spcPct val="115000"/>
              </a:lnSpc>
              <a:spcBef>
                <a:spcPts val="1200"/>
              </a:spcBef>
              <a:spcAft>
                <a:spcPts val="1000"/>
              </a:spcAft>
            </a:pPr>
            <a:r>
              <a:rPr lang="bs-Cyrl-BA" sz="3200" b="1" dirty="0" smtClean="0">
                <a:solidFill>
                  <a:schemeClr val="tx1"/>
                </a:solidFill>
                <a:latin typeface="Times New Roman" panose="02020603050405020304" pitchFamily="18" charset="0"/>
                <a:cs typeface="Times New Roman" panose="02020603050405020304" pitchFamily="18" charset="0"/>
              </a:rPr>
              <a:t>НПП</a:t>
            </a:r>
            <a:r>
              <a:rPr lang="sr-Latn-CS" sz="3200" b="1" dirty="0" smtClean="0">
                <a:solidFill>
                  <a:schemeClr val="tx1"/>
                </a:solidFill>
                <a:latin typeface="Times New Roman" panose="02020603050405020304" pitchFamily="18" charset="0"/>
                <a:cs typeface="Times New Roman" panose="02020603050405020304" pitchFamily="18" charset="0"/>
              </a:rPr>
              <a:t> </a:t>
            </a:r>
            <a:r>
              <a:rPr lang="bs-Cyrl-BA" sz="3200" b="1" dirty="0" smtClean="0">
                <a:solidFill>
                  <a:schemeClr val="tx1"/>
                </a:solidFill>
                <a:latin typeface="Times New Roman" panose="02020603050405020304" pitchFamily="18" charset="0"/>
                <a:cs typeface="Times New Roman" panose="02020603050405020304" pitchFamily="18" charset="0"/>
              </a:rPr>
              <a:t>за први разред - Глобални циљ</a:t>
            </a:r>
            <a:endParaRPr lang="sr-Latn-CS" sz="32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2556582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7543800" cy="3200400"/>
          </a:xfrm>
          <a:solidFill>
            <a:schemeClr val="bg2">
              <a:lumMod val="90000"/>
            </a:schemeClr>
          </a:solidFill>
        </p:spPr>
        <p:txBody>
          <a:bodyPr>
            <a:normAutofit fontScale="90000"/>
          </a:bodyPr>
          <a:lstStyle/>
          <a:p>
            <a:pPr algn="ctr"/>
            <a:r>
              <a:rPr lang="sr-Cyrl-CS" b="1" dirty="0" smtClean="0">
                <a:latin typeface="Times New Roman" pitchFamily="18" charset="0"/>
                <a:cs typeface="Times New Roman" pitchFamily="18" charset="0"/>
              </a:rPr>
              <a:t> </a:t>
            </a:r>
            <a:r>
              <a:rPr lang="bs-Cyrl-BA" b="1" dirty="0" smtClean="0">
                <a:latin typeface="Times New Roman" pitchFamily="18" charset="0"/>
                <a:cs typeface="Times New Roman" pitchFamily="18" charset="0"/>
              </a:rPr>
              <a:t>ИЗАЗОВИ </a:t>
            </a:r>
            <a:br>
              <a:rPr lang="bs-Cyrl-BA" b="1" dirty="0" smtClean="0">
                <a:latin typeface="Times New Roman" pitchFamily="18" charset="0"/>
                <a:cs typeface="Times New Roman" pitchFamily="18" charset="0"/>
              </a:rPr>
            </a:br>
            <a:r>
              <a:rPr lang="bs-Cyrl-BA" b="1" dirty="0" smtClean="0">
                <a:latin typeface="Times New Roman" pitchFamily="18" charset="0"/>
                <a:cs typeface="Times New Roman" pitchFamily="18" charset="0"/>
              </a:rPr>
              <a:t>У ОРГАНИЗАЦИЈИ НАСТАВЕ </a:t>
            </a:r>
            <a:br>
              <a:rPr lang="bs-Cyrl-BA" b="1" dirty="0" smtClean="0">
                <a:latin typeface="Times New Roman" pitchFamily="18" charset="0"/>
                <a:cs typeface="Times New Roman" pitchFamily="18" charset="0"/>
              </a:rPr>
            </a:br>
            <a:r>
              <a:rPr lang="bs-Cyrl-BA" b="1" dirty="0" smtClean="0">
                <a:latin typeface="Times New Roman" pitchFamily="18" charset="0"/>
                <a:cs typeface="Times New Roman" pitchFamily="18" charset="0"/>
              </a:rPr>
              <a:t>У ПРВОМ РАЗРЕДУ</a:t>
            </a:r>
            <a:br>
              <a:rPr lang="bs-Cyrl-BA" b="1" dirty="0" smtClean="0">
                <a:latin typeface="Times New Roman" pitchFamily="18" charset="0"/>
                <a:cs typeface="Times New Roman" pitchFamily="18" charset="0"/>
              </a:rPr>
            </a:br>
            <a:endParaRPr lang="en-US" dirty="0"/>
          </a:p>
        </p:txBody>
      </p:sp>
      <p:pic>
        <p:nvPicPr>
          <p:cNvPr id="51202" name="Picture 2" descr="C:\Users\s.vilotic\Desktop\2016.RPZ\SAVJETOVANJA\PRODUZENI_BORAVAK(3).png"/>
          <p:cNvPicPr>
            <a:picLocks noChangeAspect="1" noChangeArrowheads="1"/>
          </p:cNvPicPr>
          <p:nvPr/>
        </p:nvPicPr>
        <p:blipFill>
          <a:blip r:embed="rId2" cstate="print"/>
          <a:srcRect/>
          <a:stretch>
            <a:fillRect/>
          </a:stretch>
        </p:blipFill>
        <p:spPr bwMode="auto">
          <a:xfrm>
            <a:off x="1219200" y="2743200"/>
            <a:ext cx="6705600" cy="35814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755576" y="116632"/>
            <a:ext cx="7992888" cy="6192689"/>
          </a:xfrm>
        </p:spPr>
        <p:txBody>
          <a:bodyPr>
            <a:normAutofit lnSpcReduction="10000"/>
          </a:bodyPr>
          <a:lstStyle/>
          <a:p>
            <a:pPr marL="204788" indent="-204788" algn="ctr" defTabSz="685800" fontAlgn="base">
              <a:lnSpc>
                <a:spcPct val="80000"/>
              </a:lnSpc>
              <a:spcAft>
                <a:spcPct val="0"/>
              </a:spcAft>
              <a:buClrTx/>
              <a:buSzTx/>
              <a:buNone/>
            </a:pPr>
            <a:r>
              <a:rPr lang="ru-RU" altLang="sr-Latn-RS" sz="3000" b="1" dirty="0" smtClean="0">
                <a:solidFill>
                  <a:schemeClr val="tx1"/>
                </a:solidFill>
                <a:latin typeface="Times New Roman" panose="02020603050405020304" pitchFamily="18" charset="0"/>
              </a:rPr>
              <a:t>Наставни план и програм </a:t>
            </a:r>
            <a:r>
              <a:rPr lang="ru-RU" altLang="sr-Latn-RS" sz="3000" b="1" dirty="0">
                <a:solidFill>
                  <a:schemeClr val="tx1"/>
                </a:solidFill>
                <a:latin typeface="Times New Roman" panose="02020603050405020304" pitchFamily="18" charset="0"/>
              </a:rPr>
              <a:t>за први разред </a:t>
            </a:r>
            <a:r>
              <a:rPr lang="ru-RU" altLang="sr-Latn-RS" sz="3000" b="1" dirty="0" smtClean="0">
                <a:solidFill>
                  <a:schemeClr val="tx1"/>
                </a:solidFill>
                <a:latin typeface="Times New Roman" panose="02020603050405020304" pitchFamily="18" charset="0"/>
              </a:rPr>
              <a:t>(2014)</a:t>
            </a:r>
            <a:endParaRPr lang="sr-Cyrl-CS" altLang="sr-Latn-RS" sz="3000" b="1" dirty="0" smtClean="0">
              <a:solidFill>
                <a:schemeClr val="tx1"/>
              </a:solidFill>
              <a:latin typeface="Times New Roman" panose="02020603050405020304" pitchFamily="18" charset="0"/>
            </a:endParaRPr>
          </a:p>
          <a:p>
            <a:pPr marL="204788" indent="-204788" defTabSz="685800" fontAlgn="base">
              <a:lnSpc>
                <a:spcPct val="80000"/>
              </a:lnSpc>
              <a:spcAft>
                <a:spcPct val="0"/>
              </a:spcAft>
              <a:buClrTx/>
              <a:buSzTx/>
              <a:buNone/>
            </a:pPr>
            <a:r>
              <a:rPr lang="sr-Cyrl-CS" altLang="sr-Latn-RS" sz="2625" dirty="0" smtClean="0">
                <a:solidFill>
                  <a:schemeClr val="tx1"/>
                </a:solidFill>
                <a:latin typeface="Times New Roman" panose="02020603050405020304" pitchFamily="18" charset="0"/>
              </a:rPr>
              <a:t> </a:t>
            </a:r>
          </a:p>
          <a:p>
            <a:pPr marL="204788" indent="-204788" defTabSz="685800" fontAlgn="base">
              <a:lnSpc>
                <a:spcPct val="80000"/>
              </a:lnSpc>
              <a:spcAft>
                <a:spcPct val="0"/>
              </a:spcAft>
              <a:buClrTx/>
              <a:buSzTx/>
              <a:buNone/>
            </a:pPr>
            <a:r>
              <a:rPr lang="sr-Cyrl-CS" altLang="sr-Latn-RS" sz="2625" dirty="0" smtClean="0">
                <a:solidFill>
                  <a:schemeClr val="tx1"/>
                </a:solidFill>
                <a:latin typeface="Times New Roman" panose="02020603050405020304" pitchFamily="18" charset="0"/>
              </a:rPr>
              <a:t>Три </a:t>
            </a:r>
            <a:r>
              <a:rPr lang="ru-RU" altLang="sr-Latn-RS" sz="2625" dirty="0">
                <a:solidFill>
                  <a:schemeClr val="tx1"/>
                </a:solidFill>
                <a:latin typeface="Times New Roman" panose="02020603050405020304" pitchFamily="18" charset="0"/>
              </a:rPr>
              <a:t>предметна подручја: </a:t>
            </a:r>
            <a:endParaRPr lang="en-US" altLang="sr-Latn-RS" sz="2625"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Font typeface="Arial" panose="020B0604020202020204" pitchFamily="34" charset="0"/>
              <a:buChar char="•"/>
            </a:pPr>
            <a:r>
              <a:rPr lang="ru-RU" altLang="sr-Latn-RS" sz="2625" dirty="0">
                <a:solidFill>
                  <a:schemeClr val="tx1"/>
                </a:solidFill>
                <a:latin typeface="Times New Roman" panose="02020603050405020304" pitchFamily="18" charset="0"/>
              </a:rPr>
              <a:t>Моја </a:t>
            </a:r>
            <a:r>
              <a:rPr lang="ru-RU" altLang="sr-Latn-RS" sz="2625" dirty="0" smtClean="0">
                <a:solidFill>
                  <a:schemeClr val="tx1"/>
                </a:solidFill>
                <a:latin typeface="Times New Roman" panose="02020603050405020304" pitchFamily="18" charset="0"/>
              </a:rPr>
              <a:t>околина; </a:t>
            </a:r>
            <a:endParaRPr lang="en-US" altLang="sr-Latn-RS" sz="2625"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Font typeface="Arial" panose="020B0604020202020204" pitchFamily="34" charset="0"/>
              <a:buChar char="•"/>
            </a:pPr>
            <a:r>
              <a:rPr lang="ru-RU" altLang="sr-Latn-RS" sz="2625" dirty="0">
                <a:solidFill>
                  <a:schemeClr val="tx1"/>
                </a:solidFill>
                <a:latin typeface="Times New Roman" panose="02020603050405020304" pitchFamily="18" charset="0"/>
              </a:rPr>
              <a:t>Говор, изражавање, </a:t>
            </a:r>
            <a:r>
              <a:rPr lang="ru-RU" altLang="sr-Latn-RS" sz="2625" dirty="0" smtClean="0">
                <a:solidFill>
                  <a:schemeClr val="tx1"/>
                </a:solidFill>
                <a:latin typeface="Times New Roman" panose="02020603050405020304" pitchFamily="18" charset="0"/>
              </a:rPr>
              <a:t>стварање;</a:t>
            </a:r>
            <a:endParaRPr lang="en-US" altLang="sr-Latn-RS" sz="2625"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Font typeface="Arial" panose="020B0604020202020204" pitchFamily="34" charset="0"/>
              <a:buChar char="•"/>
            </a:pPr>
            <a:r>
              <a:rPr lang="bs-Cyrl-BA" altLang="sr-Latn-RS" sz="2625" dirty="0" smtClean="0">
                <a:solidFill>
                  <a:schemeClr val="tx1"/>
                </a:solidFill>
                <a:latin typeface="Times New Roman" panose="02020603050405020304" pitchFamily="18" charset="0"/>
              </a:rPr>
              <a:t>Физичко васпитање, ритмика, музика.</a:t>
            </a:r>
            <a:endParaRPr lang="sr-Latn-CS" altLang="sr-Latn-RS" sz="2625" dirty="0">
              <a:solidFill>
                <a:schemeClr val="tx1"/>
              </a:solidFill>
              <a:latin typeface="Times New Roman" panose="02020603050405020304" pitchFamily="18" charset="0"/>
            </a:endParaRPr>
          </a:p>
          <a:p>
            <a:pPr marL="0" indent="0" defTabSz="685800" fontAlgn="base">
              <a:lnSpc>
                <a:spcPct val="80000"/>
              </a:lnSpc>
              <a:spcAft>
                <a:spcPct val="0"/>
              </a:spcAft>
              <a:buClrTx/>
              <a:buSzTx/>
              <a:buNone/>
            </a:pPr>
            <a:endParaRPr lang="ru-RU" altLang="sr-Latn-RS" sz="2625" dirty="0">
              <a:solidFill>
                <a:schemeClr val="tx1"/>
              </a:solidFill>
              <a:latin typeface="Times New Roman" panose="02020603050405020304" pitchFamily="18" charset="0"/>
            </a:endParaRPr>
          </a:p>
          <a:p>
            <a:pPr marL="204788" indent="-204788" defTabSz="685800" fontAlgn="base">
              <a:lnSpc>
                <a:spcPct val="120000"/>
              </a:lnSpc>
              <a:spcAft>
                <a:spcPct val="0"/>
              </a:spcAft>
              <a:buClrTx/>
              <a:buSzTx/>
              <a:buNone/>
            </a:pPr>
            <a:r>
              <a:rPr lang="ru-RU" altLang="sr-Latn-RS" sz="2625" dirty="0">
                <a:solidFill>
                  <a:schemeClr val="tx1"/>
                </a:solidFill>
                <a:latin typeface="Times New Roman" panose="02020603050405020304" pitchFamily="18" charset="0"/>
              </a:rPr>
              <a:t>У оквиру  три предметна подручја су дефинисани </a:t>
            </a:r>
            <a:r>
              <a:rPr lang="ru-RU" altLang="sr-Latn-RS" sz="2625" b="1" dirty="0">
                <a:solidFill>
                  <a:schemeClr val="tx1"/>
                </a:solidFill>
                <a:latin typeface="Times New Roman" panose="02020603050405020304" pitchFamily="18" charset="0"/>
              </a:rPr>
              <a:t>општи и посебни циљеви, оквирни број сати, исходи учења, садржаји програма/ појмови, корелације са другим предметним подручјима и дидактичко-методичка </a:t>
            </a:r>
            <a:r>
              <a:rPr lang="ru-RU" altLang="sr-Latn-RS" sz="2625" b="1" dirty="0" smtClean="0">
                <a:solidFill>
                  <a:schemeClr val="tx1"/>
                </a:solidFill>
                <a:latin typeface="Times New Roman" panose="02020603050405020304" pitchFamily="18" charset="0"/>
              </a:rPr>
              <a:t>упутства.</a:t>
            </a:r>
            <a:endParaRPr lang="sr-Latn-CS" altLang="sr-Latn-RS" sz="2625" b="1" dirty="0">
              <a:solidFill>
                <a:schemeClr val="tx1"/>
              </a:solidFill>
              <a:latin typeface="Times New Roman" panose="02020603050405020304" pitchFamily="18" charset="0"/>
            </a:endParaRPr>
          </a:p>
          <a:p>
            <a:pPr marL="204788" indent="-204788" defTabSz="685800" fontAlgn="base">
              <a:lnSpc>
                <a:spcPct val="120000"/>
              </a:lnSpc>
              <a:spcAft>
                <a:spcPct val="0"/>
              </a:spcAft>
              <a:buClrTx/>
              <a:buSzTx/>
              <a:buNone/>
            </a:pPr>
            <a:r>
              <a:rPr lang="sr-Cyrl-CS" sz="2625" dirty="0">
                <a:solidFill>
                  <a:schemeClr val="tx1"/>
                </a:solidFill>
                <a:latin typeface="Times New Roman" panose="02020603050405020304" pitchFamily="18" charset="0"/>
                <a:ea typeface="Times New Roman" panose="02020603050405020304" pitchFamily="18" charset="0"/>
              </a:rPr>
              <a:t>Наставници су слободни  да  сами одреде другачији оквирни број сати за реализацију конкретне </a:t>
            </a:r>
            <a:r>
              <a:rPr lang="sr-Cyrl-CS" sz="2625" dirty="0" smtClean="0">
                <a:solidFill>
                  <a:schemeClr val="tx1"/>
                </a:solidFill>
                <a:latin typeface="Times New Roman" panose="02020603050405020304" pitchFamily="18" charset="0"/>
                <a:ea typeface="Times New Roman" panose="02020603050405020304" pitchFamily="18" charset="0"/>
              </a:rPr>
              <a:t>теме</a:t>
            </a:r>
            <a:r>
              <a:rPr lang="ru-RU" altLang="sr-Latn-RS" sz="2625" b="1" dirty="0" smtClean="0">
                <a:solidFill>
                  <a:schemeClr val="tx1"/>
                </a:solidFill>
                <a:latin typeface="Times New Roman" panose="02020603050405020304" pitchFamily="18" charset="0"/>
              </a:rPr>
              <a:t>.  </a:t>
            </a:r>
            <a:endParaRPr lang="en-US" altLang="sr-Latn-RS" sz="2625" b="1"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None/>
            </a:pPr>
            <a:endParaRPr lang="en-US" altLang="sr-Latn-RS" sz="1575"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None/>
            </a:pPr>
            <a:endParaRPr lang="sr-Cyrl-BA" altLang="sr-Latn-RS" sz="1575" b="1" dirty="0">
              <a:solidFill>
                <a:schemeClr val="bg1"/>
              </a:solidFill>
              <a:latin typeface="Times New Roman" panose="02020603050405020304" pitchFamily="18" charset="0"/>
            </a:endParaRPr>
          </a:p>
          <a:p>
            <a:endParaRPr lang="bs-Cyrl-BA" sz="1425" dirty="0">
              <a:solidFill>
                <a:schemeClr val="bg1"/>
              </a:solidFill>
            </a:endParaRPr>
          </a:p>
          <a:p>
            <a:endParaRPr lang="bs-Cyrl-BA" sz="1425" dirty="0">
              <a:solidFill>
                <a:schemeClr val="bg1"/>
              </a:solidFill>
            </a:endParaRPr>
          </a:p>
          <a:p>
            <a:pPr marL="0" indent="0">
              <a:buNone/>
            </a:pPr>
            <a:endParaRPr lang="sr-Latn-CS" sz="1425" dirty="0">
              <a:solidFill>
                <a:schemeClr val="bg1"/>
              </a:solidFill>
            </a:endParaRPr>
          </a:p>
        </p:txBody>
      </p:sp>
    </p:spTree>
    <p:extLst>
      <p:ext uri="{BB962C8B-B14F-4D97-AF65-F5344CB8AC3E}">
        <p14:creationId xmlns:p14="http://schemas.microsoft.com/office/powerpoint/2010/main" xmlns="" val="11039192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260648"/>
            <a:ext cx="7543801" cy="5608446"/>
          </a:xfrm>
        </p:spPr>
        <p:txBody>
          <a:bodyPr>
            <a:normAutofit fontScale="92500" lnSpcReduction="20000"/>
          </a:bodyPr>
          <a:lstStyle/>
          <a:p>
            <a:pPr marL="457200" lvl="0" indent="-457200" defTabSz="685800" fontAlgn="base">
              <a:lnSpc>
                <a:spcPct val="100000"/>
              </a:lnSpc>
              <a:spcBef>
                <a:spcPct val="20000"/>
              </a:spcBef>
              <a:spcAft>
                <a:spcPct val="0"/>
              </a:spcAft>
              <a:buClrTx/>
              <a:buSzTx/>
              <a:buNone/>
            </a:pPr>
            <a:endParaRPr lang="bs-Cyrl-BA" altLang="sr-Latn-RS" sz="2800" dirty="0" smtClean="0">
              <a:solidFill>
                <a:schemeClr val="tx1"/>
              </a:solidFill>
              <a:latin typeface="Times New Roman" panose="02020603050405020304" pitchFamily="18" charset="0"/>
            </a:endParaRPr>
          </a:p>
          <a:p>
            <a:pPr marL="457200" lvl="0" indent="-457200" defTabSz="685800" fontAlgn="base">
              <a:lnSpc>
                <a:spcPct val="100000"/>
              </a:lnSpc>
              <a:spcBef>
                <a:spcPct val="20000"/>
              </a:spcBef>
              <a:spcAft>
                <a:spcPct val="0"/>
              </a:spcAft>
              <a:buClrTx/>
              <a:buSzTx/>
              <a:buNone/>
            </a:pPr>
            <a:r>
              <a:rPr lang="bs-Cyrl-BA" altLang="sr-Latn-RS" sz="2800" dirty="0" smtClean="0">
                <a:solidFill>
                  <a:schemeClr val="tx1"/>
                </a:solidFill>
                <a:latin typeface="Times New Roman" panose="02020603050405020304" pitchFamily="18" charset="0"/>
              </a:rPr>
              <a:t>Садржаји </a:t>
            </a:r>
            <a:r>
              <a:rPr lang="bs-Cyrl-BA" altLang="sr-Latn-RS" sz="2800" dirty="0">
                <a:solidFill>
                  <a:schemeClr val="tx1"/>
                </a:solidFill>
                <a:latin typeface="Times New Roman" panose="02020603050405020304" pitchFamily="18" charset="0"/>
              </a:rPr>
              <a:t>програма </a:t>
            </a:r>
            <a:r>
              <a:rPr lang="ru-RU" altLang="sr-Latn-RS" sz="2800" dirty="0">
                <a:solidFill>
                  <a:schemeClr val="tx1"/>
                </a:solidFill>
                <a:latin typeface="Times New Roman" panose="02020603050405020304" pitchFamily="18" charset="0"/>
              </a:rPr>
              <a:t>у оквиру </a:t>
            </a:r>
            <a:r>
              <a:rPr lang="ru-RU" altLang="sr-Latn-RS" sz="2800" b="1" dirty="0">
                <a:solidFill>
                  <a:schemeClr val="tx1"/>
                </a:solidFill>
                <a:latin typeface="Times New Roman" panose="02020603050405020304" pitchFamily="18" charset="0"/>
              </a:rPr>
              <a:t>МАТЕМАТИЧКИХ САДРЖАЈА </a:t>
            </a:r>
            <a:r>
              <a:rPr lang="ru-RU" altLang="sr-Latn-RS" sz="2800" b="1" dirty="0" smtClean="0">
                <a:solidFill>
                  <a:schemeClr val="tx1"/>
                </a:solidFill>
                <a:latin typeface="Times New Roman" panose="02020603050405020304" pitchFamily="18" charset="0"/>
              </a:rPr>
              <a:t>(</a:t>
            </a:r>
            <a:r>
              <a:rPr lang="ru-RU" altLang="sr-Latn-RS" sz="2800" dirty="0">
                <a:solidFill>
                  <a:schemeClr val="tx1"/>
                </a:solidFill>
                <a:latin typeface="Times New Roman" panose="02020603050405020304" pitchFamily="18" charset="0"/>
              </a:rPr>
              <a:t>на основу исказане потребе наставне праксе</a:t>
            </a:r>
            <a:r>
              <a:rPr lang="ru-RU" altLang="sr-Latn-RS" sz="2800" b="1" dirty="0">
                <a:solidFill>
                  <a:schemeClr val="tx1"/>
                </a:solidFill>
                <a:latin typeface="Times New Roman" panose="02020603050405020304" pitchFamily="18" charset="0"/>
              </a:rPr>
              <a:t>)</a:t>
            </a:r>
            <a:r>
              <a:rPr lang="ru-RU" altLang="sr-Latn-RS" sz="2800" dirty="0">
                <a:solidFill>
                  <a:schemeClr val="tx1"/>
                </a:solidFill>
                <a:latin typeface="Times New Roman" panose="02020603050405020304" pitchFamily="18" charset="0"/>
              </a:rPr>
              <a:t>: </a:t>
            </a:r>
            <a:endParaRPr lang="ru-RU" altLang="sr-Latn-RS" sz="2800" dirty="0" smtClean="0">
              <a:solidFill>
                <a:schemeClr val="tx1"/>
              </a:solidFill>
              <a:latin typeface="Times New Roman" panose="02020603050405020304" pitchFamily="18" charset="0"/>
            </a:endParaRPr>
          </a:p>
          <a:p>
            <a:pPr marL="457200" lvl="0" indent="-457200" defTabSz="685800" fontAlgn="base">
              <a:lnSpc>
                <a:spcPct val="100000"/>
              </a:lnSpc>
              <a:spcBef>
                <a:spcPct val="20000"/>
              </a:spcBef>
              <a:spcAft>
                <a:spcPct val="0"/>
              </a:spcAft>
              <a:buClrTx/>
              <a:buSzTx/>
              <a:buNone/>
            </a:pPr>
            <a:endParaRPr lang="sr-Latn-CS" altLang="sr-Latn-RS" sz="2800" dirty="0">
              <a:solidFill>
                <a:schemeClr val="tx1"/>
              </a:solidFill>
              <a:latin typeface="Times New Roman" panose="02020603050405020304" pitchFamily="18" charset="0"/>
            </a:endParaRPr>
          </a:p>
          <a:p>
            <a:pPr marL="257175" lvl="0" indent="-257175" defTabSz="685800" fontAlgn="base">
              <a:lnSpc>
                <a:spcPct val="100000"/>
              </a:lnSpc>
              <a:spcBef>
                <a:spcPct val="20000"/>
              </a:spcBef>
              <a:spcAft>
                <a:spcPct val="0"/>
              </a:spcAft>
              <a:buClrTx/>
              <a:buSzTx/>
              <a:buFont typeface="+mj-lt"/>
              <a:buAutoNum type="arabicPeriod"/>
            </a:pPr>
            <a:r>
              <a:rPr lang="ru-RU" altLang="sr-Latn-RS" sz="2800" dirty="0" smtClean="0">
                <a:solidFill>
                  <a:schemeClr val="tx1"/>
                </a:solidFill>
                <a:latin typeface="Times New Roman" panose="02020603050405020304" pitchFamily="18" charset="0"/>
              </a:rPr>
              <a:t> Предмети </a:t>
            </a:r>
            <a:r>
              <a:rPr lang="ru-RU" altLang="sr-Latn-RS" sz="2800" dirty="0">
                <a:solidFill>
                  <a:schemeClr val="tx1"/>
                </a:solidFill>
                <a:latin typeface="Times New Roman" panose="02020603050405020304" pitchFamily="18" charset="0"/>
              </a:rPr>
              <a:t>и бића у простору и односи међу њима,</a:t>
            </a:r>
            <a:r>
              <a:rPr lang="sr-Latn-RS" altLang="sr-Latn-RS" sz="2800" dirty="0">
                <a:solidFill>
                  <a:schemeClr val="tx1"/>
                </a:solidFill>
                <a:latin typeface="Times New Roman" panose="02020603050405020304" pitchFamily="18" charset="0"/>
              </a:rPr>
              <a:t> </a:t>
            </a:r>
            <a:endParaRPr lang="bs-Cyrl-BA" altLang="sr-Latn-RS" sz="2800" dirty="0">
              <a:solidFill>
                <a:schemeClr val="tx1"/>
              </a:solidFill>
              <a:latin typeface="Times New Roman" panose="02020603050405020304" pitchFamily="18" charset="0"/>
            </a:endParaRPr>
          </a:p>
          <a:p>
            <a:pPr marL="257175" lvl="0" indent="-257175" defTabSz="685800" fontAlgn="base">
              <a:lnSpc>
                <a:spcPct val="100000"/>
              </a:lnSpc>
              <a:spcBef>
                <a:spcPct val="20000"/>
              </a:spcBef>
              <a:spcAft>
                <a:spcPct val="0"/>
              </a:spcAft>
              <a:buClrTx/>
              <a:buSzTx/>
              <a:buFont typeface="+mj-lt"/>
              <a:buAutoNum type="arabicPeriod"/>
            </a:pPr>
            <a:r>
              <a:rPr lang="ru-RU" altLang="sr-Latn-RS" sz="2800" dirty="0" smtClean="0">
                <a:solidFill>
                  <a:schemeClr val="tx1"/>
                </a:solidFill>
                <a:latin typeface="Times New Roman" panose="02020603050405020304" pitchFamily="18" charset="0"/>
              </a:rPr>
              <a:t> Линија </a:t>
            </a:r>
            <a:r>
              <a:rPr lang="ru-RU" altLang="sr-Latn-RS" sz="2800" dirty="0">
                <a:solidFill>
                  <a:schemeClr val="tx1"/>
                </a:solidFill>
                <a:latin typeface="Times New Roman" panose="02020603050405020304" pitchFamily="18" charset="0"/>
              </a:rPr>
              <a:t>и област,</a:t>
            </a:r>
            <a:r>
              <a:rPr lang="sr-Latn-RS" altLang="sr-Latn-RS" sz="2800" dirty="0">
                <a:solidFill>
                  <a:schemeClr val="tx1"/>
                </a:solidFill>
                <a:latin typeface="Times New Roman" panose="02020603050405020304" pitchFamily="18" charset="0"/>
              </a:rPr>
              <a:t> </a:t>
            </a:r>
            <a:endParaRPr lang="bs-Cyrl-BA" altLang="sr-Latn-RS" sz="2800" dirty="0">
              <a:solidFill>
                <a:schemeClr val="tx1"/>
              </a:solidFill>
              <a:latin typeface="Times New Roman" panose="02020603050405020304" pitchFamily="18" charset="0"/>
            </a:endParaRPr>
          </a:p>
          <a:p>
            <a:pPr marL="257175" lvl="0" indent="-257175" defTabSz="685800" fontAlgn="base">
              <a:lnSpc>
                <a:spcPct val="100000"/>
              </a:lnSpc>
              <a:spcBef>
                <a:spcPct val="20000"/>
              </a:spcBef>
              <a:spcAft>
                <a:spcPct val="0"/>
              </a:spcAft>
              <a:buClrTx/>
              <a:buSzTx/>
              <a:buFont typeface="+mj-lt"/>
              <a:buAutoNum type="arabicPeriod"/>
            </a:pPr>
            <a:r>
              <a:rPr lang="ru-RU" altLang="sr-Latn-RS" sz="2800" dirty="0" smtClean="0">
                <a:solidFill>
                  <a:schemeClr val="tx1"/>
                </a:solidFill>
                <a:latin typeface="Times New Roman" panose="02020603050405020304" pitchFamily="18" charset="0"/>
              </a:rPr>
              <a:t> Класификација </a:t>
            </a:r>
            <a:r>
              <a:rPr lang="ru-RU" altLang="sr-Latn-RS" sz="2800" dirty="0">
                <a:solidFill>
                  <a:schemeClr val="tx1"/>
                </a:solidFill>
                <a:latin typeface="Times New Roman" panose="02020603050405020304" pitchFamily="18" charset="0"/>
              </a:rPr>
              <a:t>предмета према својствима предмета,</a:t>
            </a:r>
            <a:r>
              <a:rPr lang="sr-Latn-RS" altLang="sr-Latn-RS" sz="2800" dirty="0">
                <a:solidFill>
                  <a:schemeClr val="tx1"/>
                </a:solidFill>
                <a:latin typeface="Times New Roman" panose="02020603050405020304" pitchFamily="18" charset="0"/>
              </a:rPr>
              <a:t> </a:t>
            </a:r>
          </a:p>
          <a:p>
            <a:pPr marL="0" lvl="0" indent="0" defTabSz="685800" fontAlgn="base">
              <a:lnSpc>
                <a:spcPct val="100000"/>
              </a:lnSpc>
              <a:spcBef>
                <a:spcPct val="20000"/>
              </a:spcBef>
              <a:spcAft>
                <a:spcPct val="0"/>
              </a:spcAft>
              <a:buClrTx/>
              <a:buSzTx/>
              <a:buNone/>
            </a:pPr>
            <a:r>
              <a:rPr lang="ru-RU" altLang="sr-Latn-RS" sz="2800" dirty="0">
                <a:solidFill>
                  <a:schemeClr val="tx1"/>
                </a:solidFill>
                <a:latin typeface="Times New Roman" panose="02020603050405020304" pitchFamily="18" charset="0"/>
              </a:rPr>
              <a:t>4. </a:t>
            </a:r>
            <a:r>
              <a:rPr lang="ru-RU" altLang="sr-Latn-RS" sz="2800" dirty="0" smtClean="0">
                <a:solidFill>
                  <a:schemeClr val="tx1"/>
                </a:solidFill>
                <a:latin typeface="Times New Roman" panose="02020603050405020304" pitchFamily="18" charset="0"/>
              </a:rPr>
              <a:t>Скуп </a:t>
            </a:r>
            <a:r>
              <a:rPr lang="ru-RU" altLang="sr-Latn-RS" sz="2800" dirty="0">
                <a:solidFill>
                  <a:schemeClr val="tx1"/>
                </a:solidFill>
                <a:latin typeface="Times New Roman" panose="02020603050405020304" pitchFamily="18" charset="0"/>
              </a:rPr>
              <a:t>као објекат дјечијег посматрања,</a:t>
            </a:r>
            <a:r>
              <a:rPr lang="sr-Latn-RS" altLang="sr-Latn-RS" sz="2800" dirty="0">
                <a:solidFill>
                  <a:schemeClr val="tx1"/>
                </a:solidFill>
                <a:latin typeface="Times New Roman" panose="02020603050405020304" pitchFamily="18" charset="0"/>
              </a:rPr>
              <a:t> </a:t>
            </a:r>
          </a:p>
          <a:p>
            <a:pPr marL="0" lvl="0" indent="0" defTabSz="685800" fontAlgn="base">
              <a:lnSpc>
                <a:spcPct val="100000"/>
              </a:lnSpc>
              <a:spcBef>
                <a:spcPct val="20000"/>
              </a:spcBef>
              <a:spcAft>
                <a:spcPct val="0"/>
              </a:spcAft>
              <a:buClrTx/>
              <a:buSzTx/>
              <a:buNone/>
            </a:pPr>
            <a:r>
              <a:rPr lang="ru-RU" altLang="sr-Latn-RS" sz="2800" dirty="0" smtClean="0">
                <a:solidFill>
                  <a:schemeClr val="tx1"/>
                </a:solidFill>
                <a:latin typeface="Times New Roman" panose="02020603050405020304" pitchFamily="18" charset="0"/>
              </a:rPr>
              <a:t>5. Природни </a:t>
            </a:r>
            <a:r>
              <a:rPr lang="ru-RU" altLang="sr-Latn-RS" sz="2800" dirty="0">
                <a:solidFill>
                  <a:schemeClr val="tx1"/>
                </a:solidFill>
                <a:latin typeface="Times New Roman" panose="02020603050405020304" pitchFamily="18" charset="0"/>
              </a:rPr>
              <a:t>бројеви до 10 и 0. </a:t>
            </a:r>
            <a:endParaRPr lang="sr-Latn-CS" altLang="sr-Latn-RS" sz="2800" dirty="0">
              <a:solidFill>
                <a:schemeClr val="tx1"/>
              </a:solidFill>
              <a:latin typeface="Times New Roman" panose="02020603050405020304" pitchFamily="18" charset="0"/>
            </a:endParaRPr>
          </a:p>
          <a:p>
            <a:pPr marL="457200" lvl="0" indent="-457200" defTabSz="685800" fontAlgn="base">
              <a:lnSpc>
                <a:spcPct val="100000"/>
              </a:lnSpc>
              <a:spcBef>
                <a:spcPct val="20000"/>
              </a:spcBef>
              <a:spcAft>
                <a:spcPct val="0"/>
              </a:spcAft>
              <a:buClrTx/>
              <a:buSzTx/>
              <a:buNone/>
            </a:pPr>
            <a:endParaRPr lang="sr-Latn-CS" altLang="sr-Latn-RS" sz="2800" b="1" dirty="0">
              <a:solidFill>
                <a:schemeClr val="tx1"/>
              </a:solidFill>
              <a:latin typeface="Times New Roman" panose="02020603050405020304" pitchFamily="18" charset="0"/>
            </a:endParaRPr>
          </a:p>
          <a:p>
            <a:pPr marL="457200" lvl="0" indent="-457200" algn="ctr" defTabSz="685800" fontAlgn="base">
              <a:lnSpc>
                <a:spcPct val="100000"/>
              </a:lnSpc>
              <a:spcBef>
                <a:spcPct val="20000"/>
              </a:spcBef>
              <a:spcAft>
                <a:spcPct val="0"/>
              </a:spcAft>
              <a:buClrTx/>
              <a:buSzTx/>
              <a:buNone/>
            </a:pPr>
            <a:r>
              <a:rPr lang="ru-RU" altLang="sr-Latn-RS" sz="2800" b="1" dirty="0">
                <a:solidFill>
                  <a:schemeClr val="tx1"/>
                </a:solidFill>
                <a:latin typeface="Times New Roman" panose="02020603050405020304" pitchFamily="18" charset="0"/>
              </a:rPr>
              <a:t>У другом разреду ови садржаји се раде на нивоу понављања.</a:t>
            </a:r>
          </a:p>
          <a:p>
            <a:pPr marL="214313" lvl="0" indent="-214313" defTabSz="342900">
              <a:lnSpc>
                <a:spcPct val="100000"/>
              </a:lnSpc>
              <a:spcBef>
                <a:spcPct val="20000"/>
              </a:spcBef>
              <a:spcAft>
                <a:spcPts val="450"/>
              </a:spcAft>
              <a:buClr>
                <a:prstClr val="white"/>
              </a:buClr>
              <a:buSzPct val="80000"/>
              <a:buFont typeface="Wingdings 3" panose="05040102010807070707" pitchFamily="18" charset="2"/>
              <a:buChar char=""/>
            </a:pPr>
            <a:endParaRPr lang="sr-Latn-CS" sz="1500" dirty="0">
              <a:solidFill>
                <a:schemeClr val="tx1"/>
              </a:solidFill>
              <a:latin typeface="Century Gothic" panose="020B0502020202020204"/>
            </a:endParaRPr>
          </a:p>
          <a:p>
            <a:endParaRPr lang="sr-Latn-CS" dirty="0">
              <a:solidFill>
                <a:schemeClr val="tx1"/>
              </a:solidFill>
            </a:endParaRPr>
          </a:p>
        </p:txBody>
      </p:sp>
    </p:spTree>
    <p:extLst>
      <p:ext uri="{BB962C8B-B14F-4D97-AF65-F5344CB8AC3E}">
        <p14:creationId xmlns:p14="http://schemas.microsoft.com/office/powerpoint/2010/main" xmlns="" val="157205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81001" y="188640"/>
            <a:ext cx="8367464" cy="6120680"/>
          </a:xfrm>
        </p:spPr>
        <p:txBody>
          <a:bodyPr>
            <a:normAutofit fontScale="92500" lnSpcReduction="10000"/>
          </a:bodyPr>
          <a:lstStyle/>
          <a:p>
            <a:pPr marL="204788" lvl="0" indent="-204788" algn="ctr" defTabSz="685800" fontAlgn="base">
              <a:lnSpc>
                <a:spcPct val="80000"/>
              </a:lnSpc>
              <a:spcBef>
                <a:spcPct val="20000"/>
              </a:spcBef>
              <a:spcAft>
                <a:spcPct val="0"/>
              </a:spcAft>
              <a:buClrTx/>
              <a:buSzTx/>
              <a:buNone/>
            </a:pPr>
            <a:r>
              <a:rPr lang="bs-Cyrl-BA" altLang="sr-Latn-RS" sz="2400" dirty="0" smtClean="0">
                <a:solidFill>
                  <a:schemeClr val="tx1"/>
                </a:solidFill>
                <a:latin typeface="Times New Roman" panose="02020603050405020304" pitchFamily="18" charset="0"/>
              </a:rPr>
              <a:t>П</a:t>
            </a:r>
            <a:r>
              <a:rPr lang="ru-RU" altLang="sr-Latn-RS" sz="2400" dirty="0">
                <a:solidFill>
                  <a:schemeClr val="tx1"/>
                </a:solidFill>
                <a:latin typeface="Times New Roman" panose="02020603050405020304" pitchFamily="18" charset="0"/>
              </a:rPr>
              <a:t>редметно подручје </a:t>
            </a:r>
            <a:r>
              <a:rPr lang="ru-RU" altLang="sr-Latn-RS" sz="2400" b="1" dirty="0">
                <a:solidFill>
                  <a:schemeClr val="tx1"/>
                </a:solidFill>
                <a:latin typeface="Times New Roman" panose="02020603050405020304" pitchFamily="18" charset="0"/>
              </a:rPr>
              <a:t>МОЈА ОКОЛИНА</a:t>
            </a:r>
            <a:r>
              <a:rPr lang="ru-RU" altLang="sr-Latn-RS" sz="2400" dirty="0">
                <a:solidFill>
                  <a:schemeClr val="tx1"/>
                </a:solidFill>
                <a:latin typeface="Times New Roman" panose="02020603050405020304" pitchFamily="18" charset="0"/>
              </a:rPr>
              <a:t> чине: </a:t>
            </a:r>
            <a:endParaRPr lang="ru-RU" altLang="sr-Latn-RS" sz="2400" dirty="0" smtClean="0">
              <a:solidFill>
                <a:schemeClr val="tx1"/>
              </a:solidFill>
              <a:latin typeface="Times New Roman" panose="02020603050405020304" pitchFamily="18" charset="0"/>
            </a:endParaRPr>
          </a:p>
          <a:p>
            <a:pPr marL="204788" lvl="0" indent="-204788" defTabSz="685800" fontAlgn="base">
              <a:lnSpc>
                <a:spcPct val="80000"/>
              </a:lnSpc>
              <a:spcBef>
                <a:spcPct val="20000"/>
              </a:spcBef>
              <a:spcAft>
                <a:spcPct val="0"/>
              </a:spcAft>
              <a:buClrTx/>
              <a:buSzTx/>
              <a:buNone/>
            </a:pPr>
            <a:endParaRPr lang="ru-RU"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sr-Latn-CS" altLang="sr-Latn-RS" b="1" dirty="0">
                <a:solidFill>
                  <a:schemeClr val="tx1"/>
                </a:solidFill>
                <a:latin typeface="Times New Roman" panose="02020603050405020304" pitchFamily="18" charset="0"/>
              </a:rPr>
              <a:t>1. </a:t>
            </a:r>
            <a:r>
              <a:rPr lang="ru-RU" altLang="sr-Latn-RS" b="1" dirty="0">
                <a:solidFill>
                  <a:schemeClr val="tx1"/>
                </a:solidFill>
                <a:latin typeface="Times New Roman" panose="02020603050405020304" pitchFamily="18" charset="0"/>
              </a:rPr>
              <a:t>САДРЖАЈИ ЗА ПОДРШКУ СОЦИЈАЛНО-ЕМОЦИОНАЛНОГ </a:t>
            </a:r>
            <a:r>
              <a:rPr lang="ru-RU" altLang="sr-Latn-RS" b="1" dirty="0" smtClean="0">
                <a:latin typeface="Times New Roman" panose="02020603050405020304" pitchFamily="18" charset="0"/>
              </a:rPr>
              <a:t>РАЗВОЈА(60 сати)</a:t>
            </a:r>
            <a:endParaRPr lang="ru-RU" altLang="sr-Latn-RS" b="1"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*Социјализација </a:t>
            </a:r>
            <a:r>
              <a:rPr lang="ru-RU" altLang="sr-Latn-RS" sz="2400" dirty="0">
                <a:solidFill>
                  <a:schemeClr val="tx1"/>
                </a:solidFill>
                <a:latin typeface="Times New Roman" panose="02020603050405020304" pitchFamily="18" charset="0"/>
              </a:rPr>
              <a:t>и </a:t>
            </a:r>
            <a:r>
              <a:rPr lang="ru-RU" altLang="sr-Latn-RS" sz="2400" dirty="0" smtClean="0">
                <a:solidFill>
                  <a:schemeClr val="tx1"/>
                </a:solidFill>
                <a:latin typeface="Times New Roman" panose="02020603050405020304" pitchFamily="18" charset="0"/>
              </a:rPr>
              <a:t>друштвено </a:t>
            </a:r>
            <a:r>
              <a:rPr lang="ru-RU" altLang="sr-Latn-RS" sz="2400" dirty="0">
                <a:solidFill>
                  <a:schemeClr val="tx1"/>
                </a:solidFill>
                <a:latin typeface="Times New Roman" panose="02020603050405020304" pitchFamily="18" charset="0"/>
              </a:rPr>
              <a:t>понашање, </a:t>
            </a:r>
            <a:endParaRPr lang="ru-RU" altLang="sr-Latn-RS" sz="2400" dirty="0" smtClean="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Права </a:t>
            </a:r>
            <a:r>
              <a:rPr lang="ru-RU" altLang="sr-Latn-RS" sz="2400" dirty="0">
                <a:solidFill>
                  <a:schemeClr val="tx1"/>
                </a:solidFill>
                <a:latin typeface="Times New Roman" panose="02020603050405020304" pitchFamily="18" charset="0"/>
              </a:rPr>
              <a:t>дјетета и друштвено понашање</a:t>
            </a:r>
            <a:r>
              <a:rPr lang="ru-RU" altLang="sr-Latn-RS" sz="2400" dirty="0" smtClean="0">
                <a:solidFill>
                  <a:schemeClr val="tx1"/>
                </a:solidFill>
                <a:latin typeface="Times New Roman" panose="02020603050405020304" pitchFamily="18" charset="0"/>
              </a:rPr>
              <a:t>, </a:t>
            </a: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Афективне активности,</a:t>
            </a: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Саобраћајна  азбука. </a:t>
            </a:r>
          </a:p>
          <a:p>
            <a:pPr marL="0" lvl="0" indent="0" defTabSz="685800" fontAlgn="base">
              <a:lnSpc>
                <a:spcPct val="100000"/>
              </a:lnSpc>
              <a:spcBef>
                <a:spcPct val="20000"/>
              </a:spcBef>
              <a:spcAft>
                <a:spcPct val="0"/>
              </a:spcAft>
              <a:buClrTx/>
              <a:buSzTx/>
              <a:buNone/>
            </a:pPr>
            <a:endParaRPr lang="ru-RU" altLang="sr-Latn-RS" sz="2400" dirty="0">
              <a:solidFill>
                <a:schemeClr val="tx1"/>
              </a:solidFill>
              <a:latin typeface="Times New Roman" panose="02020603050405020304" pitchFamily="18" charset="0"/>
            </a:endParaRPr>
          </a:p>
          <a:p>
            <a:pPr marL="457200" lvl="0" indent="-457200" defTabSz="685800" fontAlgn="base">
              <a:lnSpc>
                <a:spcPct val="100000"/>
              </a:lnSpc>
              <a:spcBef>
                <a:spcPct val="20000"/>
              </a:spcBef>
              <a:spcAft>
                <a:spcPct val="0"/>
              </a:spcAft>
              <a:buClrTx/>
              <a:buSzTx/>
              <a:buAutoNum type="arabicPeriod" startAt="2"/>
            </a:pPr>
            <a:r>
              <a:rPr lang="ru-RU" altLang="sr-Latn-RS" b="1" dirty="0" smtClean="0">
                <a:solidFill>
                  <a:schemeClr val="tx1"/>
                </a:solidFill>
                <a:latin typeface="Times New Roman" panose="02020603050405020304" pitchFamily="18" charset="0"/>
              </a:rPr>
              <a:t>САДРЖАЈИ  ЕКОЛОГИЈЕ </a:t>
            </a:r>
            <a:r>
              <a:rPr lang="bs-Cyrl-BA" altLang="sr-Latn-RS" b="1" dirty="0" smtClean="0">
                <a:latin typeface="Times New Roman" panose="02020603050405020304" pitchFamily="18" charset="0"/>
              </a:rPr>
              <a:t>(40 сати)</a:t>
            </a:r>
            <a:endParaRPr lang="bs-Cyrl-BA" altLang="sr-Latn-RS" b="1" dirty="0" smtClean="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endParaRPr lang="sr-Latn-RS" altLang="sr-Latn-RS" b="1"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b="1" dirty="0" smtClean="0">
                <a:solidFill>
                  <a:schemeClr val="tx1"/>
                </a:solidFill>
                <a:latin typeface="Times New Roman" panose="02020603050405020304" pitchFamily="18" charset="0"/>
              </a:rPr>
              <a:t>3.  САДРЖАЈИ </a:t>
            </a:r>
            <a:r>
              <a:rPr lang="ru-RU" altLang="sr-Latn-RS" b="1" dirty="0">
                <a:solidFill>
                  <a:schemeClr val="tx1"/>
                </a:solidFill>
                <a:latin typeface="Times New Roman" panose="02020603050405020304" pitchFamily="18" charset="0"/>
              </a:rPr>
              <a:t>ЗА ПОДРШКУ ИНТЕЛЕКТУАЛНОГ </a:t>
            </a:r>
            <a:r>
              <a:rPr lang="ru-RU" altLang="sr-Latn-RS" b="1" dirty="0" smtClean="0">
                <a:latin typeface="Times New Roman" panose="02020603050405020304" pitchFamily="18" charset="0"/>
              </a:rPr>
              <a:t>РАЗВОЈА(80 сати)</a:t>
            </a:r>
            <a:endParaRPr lang="ru-RU" altLang="sr-Latn-RS" b="1"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*Жива </a:t>
            </a:r>
            <a:r>
              <a:rPr lang="ru-RU" altLang="sr-Latn-RS" sz="2400" dirty="0">
                <a:solidFill>
                  <a:schemeClr val="tx1"/>
                </a:solidFill>
                <a:latin typeface="Times New Roman" panose="02020603050405020304" pitchFamily="18" charset="0"/>
              </a:rPr>
              <a:t>и нежива природа, </a:t>
            </a:r>
            <a:endParaRPr lang="ru-RU" altLang="sr-Latn-RS" sz="2400" dirty="0" smtClean="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Оријентација </a:t>
            </a:r>
            <a:r>
              <a:rPr lang="ru-RU" altLang="sr-Latn-RS" sz="2400" dirty="0">
                <a:solidFill>
                  <a:schemeClr val="tx1"/>
                </a:solidFill>
                <a:latin typeface="Times New Roman" panose="02020603050405020304" pitchFamily="18" charset="0"/>
              </a:rPr>
              <a:t>у </a:t>
            </a:r>
            <a:r>
              <a:rPr lang="ru-RU" altLang="sr-Latn-RS" sz="2400" dirty="0" smtClean="0">
                <a:solidFill>
                  <a:schemeClr val="tx1"/>
                </a:solidFill>
                <a:latin typeface="Times New Roman" panose="02020603050405020304" pitchFamily="18" charset="0"/>
              </a:rPr>
              <a:t>времену, </a:t>
            </a:r>
          </a:p>
          <a:p>
            <a:pPr marL="0" lvl="0" indent="0" algn="just"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Математички садржаји.</a:t>
            </a:r>
            <a:endParaRPr lang="sr-Latn-CS" dirty="0">
              <a:solidFill>
                <a:schemeClr val="tx1"/>
              </a:solidFill>
            </a:endParaRPr>
          </a:p>
        </p:txBody>
      </p:sp>
    </p:spTree>
    <p:extLst>
      <p:ext uri="{BB962C8B-B14F-4D97-AF65-F5344CB8AC3E}">
        <p14:creationId xmlns:p14="http://schemas.microsoft.com/office/powerpoint/2010/main" xmlns="" val="21165697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188641"/>
            <a:ext cx="7781489" cy="6048671"/>
          </a:xfrm>
        </p:spPr>
        <p:txBody>
          <a:bodyPr>
            <a:normAutofit/>
          </a:bodyPr>
          <a:lstStyle/>
          <a:p>
            <a:pPr marL="457200" lvl="0" indent="-45720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Садржаји програма за предметно подручје </a:t>
            </a:r>
            <a:r>
              <a:rPr lang="ru-RU" altLang="sr-Latn-RS" sz="2400" b="1" dirty="0">
                <a:solidFill>
                  <a:schemeClr val="tx1"/>
                </a:solidFill>
                <a:latin typeface="Times New Roman" panose="02020603050405020304" pitchFamily="18" charset="0"/>
              </a:rPr>
              <a:t>ГОВОР, ИЗРАЖАВАЊЕ, СТВАРАЊЕ су</a:t>
            </a:r>
            <a:r>
              <a:rPr lang="ru-RU" altLang="sr-Latn-RS" sz="2400" dirty="0" smtClean="0">
                <a:solidFill>
                  <a:schemeClr val="tx1"/>
                </a:solidFill>
                <a:latin typeface="Times New Roman" panose="02020603050405020304" pitchFamily="18" charset="0"/>
              </a:rPr>
              <a:t>:</a:t>
            </a:r>
            <a:endParaRPr lang="en-US" altLang="sr-Latn-RS" sz="2400" dirty="0">
              <a:solidFill>
                <a:schemeClr val="tx1"/>
              </a:solidFill>
              <a:latin typeface="Times New Roman" panose="02020603050405020304" pitchFamily="18" charset="0"/>
            </a:endParaRPr>
          </a:p>
          <a:p>
            <a:pPr marL="0" lvl="0" indent="0" defTabSz="685800" fontAlgn="base">
              <a:lnSpc>
                <a:spcPct val="80000"/>
              </a:lnSpc>
              <a:spcBef>
                <a:spcPct val="20000"/>
              </a:spcBef>
              <a:spcAft>
                <a:spcPct val="0"/>
              </a:spcAft>
              <a:buClrTx/>
              <a:buSzTx/>
              <a:buNone/>
            </a:pPr>
            <a:endParaRPr lang="ru-RU" altLang="sr-Latn-RS" sz="2400" dirty="0" smtClean="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smtClean="0">
                <a:solidFill>
                  <a:schemeClr val="tx1"/>
                </a:solidFill>
                <a:latin typeface="Times New Roman" panose="02020603050405020304" pitchFamily="18" charset="0"/>
              </a:rPr>
              <a:t>1. Језичка култура</a:t>
            </a: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ортоепија и култура изражавања),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20 сати</a:t>
            </a:r>
            <a:r>
              <a:rPr lang="ru-RU" altLang="sr-Latn-RS" sz="2400" dirty="0" smtClean="0">
                <a:solidFill>
                  <a:schemeClr val="tx1"/>
                </a:solidFill>
                <a:latin typeface="Times New Roman" panose="02020603050405020304" pitchFamily="18" charset="0"/>
              </a:rPr>
              <a:t>)</a:t>
            </a:r>
          </a:p>
          <a:p>
            <a:pPr marL="0" lvl="0" indent="0" defTabSz="685800" fontAlgn="base">
              <a:lnSpc>
                <a:spcPct val="100000"/>
              </a:lnSpc>
              <a:spcBef>
                <a:spcPct val="20000"/>
              </a:spcBef>
              <a:spcAft>
                <a:spcPct val="0"/>
              </a:spcAft>
              <a:buClrTx/>
              <a:buSzTx/>
              <a:buNone/>
            </a:pPr>
            <a:r>
              <a:rPr lang="bs-Cyrl-BA" altLang="sr-Latn-RS" sz="2400" dirty="0" smtClean="0">
                <a:solidFill>
                  <a:schemeClr val="tx1"/>
                </a:solidFill>
                <a:latin typeface="Times New Roman" panose="02020603050405020304" pitchFamily="18" charset="0"/>
              </a:rPr>
              <a:t>2. </a:t>
            </a:r>
            <a:r>
              <a:rPr lang="ru-RU" altLang="sr-Latn-RS" sz="2400" dirty="0" smtClean="0">
                <a:solidFill>
                  <a:schemeClr val="tx1"/>
                </a:solidFill>
                <a:latin typeface="Times New Roman" panose="02020603050405020304" pitchFamily="18" charset="0"/>
              </a:rPr>
              <a:t>Језик</a:t>
            </a: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sr-Latn-CS" altLang="sr-Latn-RS" sz="2400" dirty="0" smtClean="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(10 сати)</a:t>
            </a:r>
            <a:endParaRPr lang="en-US"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smtClean="0">
                <a:solidFill>
                  <a:schemeClr val="tx1"/>
                </a:solidFill>
                <a:latin typeface="Times New Roman" panose="02020603050405020304" pitchFamily="18" charset="0"/>
              </a:rPr>
              <a:t>3. Књижевност</a:t>
            </a: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sr-Latn-CS" altLang="sr-Latn-RS" sz="2400" dirty="0" smtClean="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(22 сата)</a:t>
            </a:r>
            <a:endParaRPr lang="en-US"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b="1" dirty="0" smtClean="0">
                <a:solidFill>
                  <a:schemeClr val="tx1"/>
                </a:solidFill>
                <a:latin typeface="Times New Roman" panose="02020603050405020304" pitchFamily="18" charset="0"/>
              </a:rPr>
              <a:t>4. Почетно </a:t>
            </a:r>
            <a:r>
              <a:rPr lang="ru-RU" altLang="sr-Latn-RS" sz="2400" b="1" dirty="0">
                <a:solidFill>
                  <a:schemeClr val="tx1"/>
                </a:solidFill>
                <a:latin typeface="Times New Roman" panose="02020603050405020304" pitchFamily="18" charset="0"/>
              </a:rPr>
              <a:t>читање и </a:t>
            </a:r>
            <a:r>
              <a:rPr lang="ru-RU" altLang="sr-Latn-RS" sz="2400" b="1" dirty="0" smtClean="0">
                <a:solidFill>
                  <a:schemeClr val="tx1"/>
                </a:solidFill>
                <a:latin typeface="Times New Roman" panose="02020603050405020304" pitchFamily="18" charset="0"/>
              </a:rPr>
              <a:t>писање                             </a:t>
            </a:r>
            <a:r>
              <a:rPr lang="ru-RU" altLang="sr-Latn-RS" sz="2400" b="1" dirty="0">
                <a:solidFill>
                  <a:schemeClr val="tx1"/>
                </a:solidFill>
                <a:latin typeface="Times New Roman" panose="02020603050405020304" pitchFamily="18" charset="0"/>
              </a:rPr>
              <a:t>(52 сата</a:t>
            </a:r>
            <a:r>
              <a:rPr lang="ru-RU" altLang="sr-Latn-RS" sz="2400" b="1" dirty="0" smtClean="0">
                <a:solidFill>
                  <a:schemeClr val="tx1"/>
                </a:solidFill>
                <a:latin typeface="Times New Roman" panose="02020603050405020304" pitchFamily="18" charset="0"/>
              </a:rPr>
              <a:t>)</a:t>
            </a:r>
          </a:p>
          <a:p>
            <a:pPr marL="0" lvl="0" indent="0" defTabSz="685800" fontAlgn="base">
              <a:lnSpc>
                <a:spcPct val="100000"/>
              </a:lnSpc>
              <a:spcBef>
                <a:spcPct val="20000"/>
              </a:spcBef>
              <a:spcAft>
                <a:spcPct val="0"/>
              </a:spcAft>
              <a:buClrTx/>
              <a:buSzTx/>
              <a:buNone/>
            </a:pPr>
            <a:r>
              <a:rPr lang="ru-RU" altLang="sr-Latn-RS" sz="2400" b="1" dirty="0" smtClean="0">
                <a:solidFill>
                  <a:schemeClr val="tx1"/>
                </a:solidFill>
                <a:latin typeface="Times New Roman" panose="02020603050405020304" pitchFamily="18" charset="0"/>
              </a:rPr>
              <a:t> (графомоторичке вјежбе и почетно читање и писање),</a:t>
            </a:r>
            <a:r>
              <a:rPr lang="sr-Latn-CS" altLang="sr-Latn-RS" sz="2400" b="1" dirty="0" smtClean="0">
                <a:solidFill>
                  <a:schemeClr val="tx1"/>
                </a:solidFill>
                <a:latin typeface="Times New Roman" panose="02020603050405020304" pitchFamily="18" charset="0"/>
              </a:rPr>
              <a:t>        </a:t>
            </a:r>
            <a:r>
              <a:rPr lang="bs-Cyrl-BA" altLang="sr-Latn-RS" sz="2400" dirty="0" smtClean="0">
                <a:solidFill>
                  <a:schemeClr val="tx1"/>
                </a:solidFill>
                <a:latin typeface="Times New Roman" panose="02020603050405020304" pitchFamily="18" charset="0"/>
              </a:rPr>
              <a:t>5. </a:t>
            </a:r>
            <a:r>
              <a:rPr lang="ru-RU" altLang="sr-Latn-RS" sz="2400" dirty="0" smtClean="0">
                <a:solidFill>
                  <a:schemeClr val="tx1"/>
                </a:solidFill>
                <a:latin typeface="Times New Roman" panose="02020603050405020304" pitchFamily="18" charset="0"/>
              </a:rPr>
              <a:t>Позориште</a:t>
            </a: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sr-Latn-CS" altLang="sr-Latn-RS" sz="2400" dirty="0" smtClean="0">
                <a:solidFill>
                  <a:schemeClr val="tx1"/>
                </a:solidFill>
                <a:latin typeface="Times New Roman" panose="02020603050405020304" pitchFamily="18" charset="0"/>
              </a:rPr>
              <a:t>     </a:t>
            </a:r>
            <a:r>
              <a:rPr lang="bs-Cyrl-BA" altLang="sr-Latn-RS" sz="2400" dirty="0" smtClean="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4 сата)</a:t>
            </a:r>
            <a:endParaRPr lang="en-US"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sr-Cyrl-CS" altLang="sr-Latn-RS" sz="2400" dirty="0" smtClean="0">
                <a:solidFill>
                  <a:schemeClr val="tx1"/>
                </a:solidFill>
                <a:latin typeface="Times New Roman" panose="02020603050405020304" pitchFamily="18" charset="0"/>
              </a:rPr>
              <a:t>6. Упознавање </a:t>
            </a:r>
            <a:r>
              <a:rPr lang="sr-Cyrl-CS" altLang="sr-Latn-RS" sz="2400" dirty="0">
                <a:solidFill>
                  <a:schemeClr val="tx1"/>
                </a:solidFill>
                <a:latin typeface="Times New Roman" panose="02020603050405020304" pitchFamily="18" charset="0"/>
              </a:rPr>
              <a:t>ликовних </a:t>
            </a:r>
            <a:r>
              <a:rPr lang="sr-Cyrl-CS" altLang="sr-Latn-RS" sz="2400" dirty="0" smtClean="0">
                <a:solidFill>
                  <a:schemeClr val="tx1"/>
                </a:solidFill>
                <a:latin typeface="Times New Roman" panose="02020603050405020304" pitchFamily="18" charset="0"/>
              </a:rPr>
              <a:t>материја       </a:t>
            </a:r>
            <a:r>
              <a:rPr lang="sr-Latn-CS" altLang="sr-Latn-RS" sz="2400" dirty="0" smtClean="0">
                <a:solidFill>
                  <a:schemeClr val="tx1"/>
                </a:solidFill>
                <a:latin typeface="Times New Roman" panose="02020603050405020304" pitchFamily="18" charset="0"/>
              </a:rPr>
              <a:t>              </a:t>
            </a:r>
            <a:r>
              <a:rPr lang="sr-Cyrl-CS" altLang="sr-Latn-RS" sz="2400" dirty="0" smtClean="0">
                <a:solidFill>
                  <a:schemeClr val="tx1"/>
                </a:solidFill>
                <a:latin typeface="Times New Roman" panose="02020603050405020304" pitchFamily="18" charset="0"/>
              </a:rPr>
              <a:t> </a:t>
            </a:r>
            <a:r>
              <a:rPr lang="sr-Cyrl-CS" altLang="sr-Latn-RS" sz="2400" dirty="0">
                <a:solidFill>
                  <a:schemeClr val="tx1"/>
                </a:solidFill>
                <a:latin typeface="Times New Roman" panose="02020603050405020304" pitchFamily="18" charset="0"/>
              </a:rPr>
              <a:t>(24 сата)</a:t>
            </a:r>
            <a:endParaRPr lang="en-US"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sr-Cyrl-CS" altLang="sr-Latn-RS" sz="2400" dirty="0" smtClean="0">
                <a:solidFill>
                  <a:schemeClr val="tx1"/>
                </a:solidFill>
                <a:latin typeface="Times New Roman" panose="02020603050405020304" pitchFamily="18" charset="0"/>
              </a:rPr>
              <a:t>7. Обликовање </a:t>
            </a:r>
            <a:r>
              <a:rPr lang="sr-Cyrl-CS" altLang="sr-Latn-RS" sz="2400" dirty="0">
                <a:solidFill>
                  <a:schemeClr val="tx1"/>
                </a:solidFill>
                <a:latin typeface="Times New Roman" panose="02020603050405020304" pitchFamily="18" charset="0"/>
              </a:rPr>
              <a:t>материјала,                     </a:t>
            </a:r>
            <a:r>
              <a:rPr lang="sr-Cyrl-CS" altLang="sr-Latn-RS" sz="2400" dirty="0" smtClean="0">
                <a:solidFill>
                  <a:schemeClr val="tx1"/>
                </a:solidFill>
                <a:latin typeface="Times New Roman" panose="02020603050405020304" pitchFamily="18" charset="0"/>
              </a:rPr>
              <a:t>             </a:t>
            </a:r>
            <a:r>
              <a:rPr lang="sr-Cyrl-CS" altLang="sr-Latn-RS" sz="2400" dirty="0">
                <a:solidFill>
                  <a:schemeClr val="tx1"/>
                </a:solidFill>
                <a:latin typeface="Times New Roman" panose="02020603050405020304" pitchFamily="18" charset="0"/>
              </a:rPr>
              <a:t>(24 сата)</a:t>
            </a:r>
          </a:p>
          <a:p>
            <a:pPr marL="0" lvl="0" indent="0" defTabSz="685800" fontAlgn="base">
              <a:lnSpc>
                <a:spcPct val="100000"/>
              </a:lnSpc>
              <a:spcBef>
                <a:spcPct val="20000"/>
              </a:spcBef>
              <a:spcAft>
                <a:spcPct val="0"/>
              </a:spcAft>
              <a:buClrTx/>
              <a:buSzTx/>
              <a:buNone/>
            </a:pPr>
            <a:r>
              <a:rPr lang="sr-Cyrl-CS" altLang="sr-Latn-RS" sz="2400" dirty="0" smtClean="0">
                <a:solidFill>
                  <a:schemeClr val="tx1"/>
                </a:solidFill>
                <a:latin typeface="Times New Roman" panose="02020603050405020304" pitchFamily="18" charset="0"/>
              </a:rPr>
              <a:t>8. Ликовно </a:t>
            </a:r>
            <a:r>
              <a:rPr lang="sr-Cyrl-CS" altLang="sr-Latn-RS" sz="2400" dirty="0" err="1">
                <a:solidFill>
                  <a:schemeClr val="tx1"/>
                </a:solidFill>
                <a:latin typeface="Times New Roman" panose="02020603050405020304" pitchFamily="18" charset="0"/>
              </a:rPr>
              <a:t>процјењивање</a:t>
            </a:r>
            <a:r>
              <a:rPr lang="sr-Cyrl-CS" altLang="sr-Latn-RS" sz="2400" dirty="0">
                <a:solidFill>
                  <a:schemeClr val="tx1"/>
                </a:solidFill>
                <a:latin typeface="Times New Roman" panose="02020603050405020304" pitchFamily="18" charset="0"/>
              </a:rPr>
              <a:t>.                     </a:t>
            </a:r>
            <a:r>
              <a:rPr lang="sr-Cyrl-CS" altLang="sr-Latn-RS" sz="2400" dirty="0" smtClean="0">
                <a:solidFill>
                  <a:schemeClr val="tx1"/>
                </a:solidFill>
                <a:latin typeface="Times New Roman" panose="02020603050405020304" pitchFamily="18" charset="0"/>
              </a:rPr>
              <a:t>              </a:t>
            </a:r>
            <a:r>
              <a:rPr lang="sr-Cyrl-CS" altLang="sr-Latn-RS" sz="2400" dirty="0">
                <a:solidFill>
                  <a:schemeClr val="tx1"/>
                </a:solidFill>
                <a:latin typeface="Times New Roman" panose="02020603050405020304" pitchFamily="18" charset="0"/>
              </a:rPr>
              <a:t>(24 сата)</a:t>
            </a:r>
          </a:p>
          <a:p>
            <a:endParaRPr lang="sr-Latn-CS" dirty="0">
              <a:solidFill>
                <a:schemeClr val="tx1"/>
              </a:solidFill>
            </a:endParaRPr>
          </a:p>
        </p:txBody>
      </p:sp>
    </p:spTree>
    <p:extLst>
      <p:ext uri="{BB962C8B-B14F-4D97-AF65-F5344CB8AC3E}">
        <p14:creationId xmlns:p14="http://schemas.microsoft.com/office/powerpoint/2010/main" xmlns="" val="9284247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116633"/>
            <a:ext cx="7543801" cy="6120679"/>
          </a:xfrm>
        </p:spPr>
        <p:txBody>
          <a:bodyPr>
            <a:normAutofit fontScale="85000" lnSpcReduction="10000"/>
          </a:bodyPr>
          <a:lstStyle/>
          <a:p>
            <a:pPr lvl="0" algn="just" defTabSz="342900">
              <a:lnSpc>
                <a:spcPct val="115000"/>
              </a:lnSpc>
              <a:spcBef>
                <a:spcPct val="20000"/>
              </a:spcBef>
              <a:spcAft>
                <a:spcPts val="0"/>
              </a:spcAft>
              <a:buClrTx/>
              <a:buSzPct val="80000"/>
              <a:buFont typeface="Wingdings" panose="05000000000000000000" pitchFamily="2" charset="2"/>
              <a:buChar char="q"/>
            </a:pP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У </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првом разреду ученици усвајају велика и мала штампана слова и оспособљавају се да шчитавају или читају </a:t>
            </a: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(обавезно </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пратити индивидуално напредовање ученика) ријечи и реченице. Реченице су кратке до пет </a:t>
            </a:r>
            <a:r>
              <a:rPr lang="sr-Cyrl-CS" sz="2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ријечи</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endParaRPr lang="bs-Cyrl-BA"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defTabSz="342900">
              <a:lnSpc>
                <a:spcPct val="115000"/>
              </a:lnSpc>
              <a:spcBef>
                <a:spcPct val="20000"/>
              </a:spcBef>
              <a:spcAft>
                <a:spcPts val="0"/>
              </a:spcAft>
              <a:buClrTx/>
              <a:buSzPct val="80000"/>
              <a:buFont typeface="Wingdings" panose="05000000000000000000" pitchFamily="2" charset="2"/>
              <a:buChar char="q"/>
            </a:pP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Дневна </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оптерећеност ученика у писању слова не треба да траје дуже од 15 минута, а појединачно писање штампаних слова ограничити на један до два реда</a:t>
            </a: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p>
          <a:p>
            <a:pPr marL="0" lvl="0" indent="0" defTabSz="342900">
              <a:lnSpc>
                <a:spcPct val="115000"/>
              </a:lnSpc>
              <a:spcBef>
                <a:spcPct val="20000"/>
              </a:spcBef>
              <a:spcAft>
                <a:spcPts val="0"/>
              </a:spcAft>
              <a:buClrTx/>
              <a:buSzPct val="80000"/>
              <a:buNone/>
            </a:pPr>
            <a:endParaRPr lang="bs-Cyrl-BA"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defTabSz="342900">
              <a:lnSpc>
                <a:spcPct val="115000"/>
              </a:lnSpc>
              <a:spcBef>
                <a:spcPct val="20000"/>
              </a:spcBef>
              <a:spcAft>
                <a:spcPts val="0"/>
              </a:spcAft>
              <a:buClrTx/>
              <a:buSzPct val="80000"/>
              <a:buFont typeface="Wingdings" panose="05000000000000000000" pitchFamily="2" charset="2"/>
              <a:buChar char="q"/>
            </a:pP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Наставник је слободан по питању избора методског поступка усвајања слова. За правилно обликовање слова (користити „Правопис“ Матице српске из 2010. године</a:t>
            </a: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p>
          <a:p>
            <a:pPr marL="0" lvl="0" indent="0" defTabSz="342900">
              <a:lnSpc>
                <a:spcPct val="115000"/>
              </a:lnSpc>
              <a:spcBef>
                <a:spcPct val="20000"/>
              </a:spcBef>
              <a:spcAft>
                <a:spcPts val="0"/>
              </a:spcAft>
              <a:buClrTx/>
              <a:buSzPct val="80000"/>
              <a:buNone/>
            </a:pPr>
            <a:endPar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defTabSz="342900">
              <a:lnSpc>
                <a:spcPct val="115000"/>
              </a:lnSpc>
              <a:spcBef>
                <a:spcPct val="20000"/>
              </a:spcBef>
              <a:spcAft>
                <a:spcPts val="0"/>
              </a:spcAft>
              <a:buClrTx/>
              <a:buSzPct val="80000"/>
              <a:buFont typeface="Wingdings" panose="05000000000000000000" pitchFamily="2" charset="2"/>
              <a:buChar char="q"/>
            </a:pP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Усвајање </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великих и малих штампаних слова остварује се до краја другог </a:t>
            </a: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полугодишта.</a:t>
            </a:r>
            <a:endParaRPr lang="sr-Latn-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214313" lvl="0" indent="-214313" defTabSz="342900">
              <a:lnSpc>
                <a:spcPct val="100000"/>
              </a:lnSpc>
              <a:spcBef>
                <a:spcPct val="20000"/>
              </a:spcBef>
              <a:spcAft>
                <a:spcPts val="450"/>
              </a:spcAft>
              <a:buClr>
                <a:prstClr val="white"/>
              </a:buClr>
              <a:buSzPct val="80000"/>
              <a:buFont typeface="Wingdings 3" panose="05040102010807070707" pitchFamily="18" charset="2"/>
              <a:buChar char=""/>
            </a:pPr>
            <a:endParaRPr lang="sr-Latn-CS" sz="1500" dirty="0">
              <a:solidFill>
                <a:srgbClr val="146194">
                  <a:lumMod val="75000"/>
                </a:srgbClr>
              </a:solidFill>
              <a:latin typeface="Century Gothic" panose="020B0502020202020204"/>
            </a:endParaRPr>
          </a:p>
          <a:p>
            <a:endParaRPr lang="sr-Latn-CS" dirty="0"/>
          </a:p>
        </p:txBody>
      </p:sp>
    </p:spTree>
    <p:extLst>
      <p:ext uri="{BB962C8B-B14F-4D97-AF65-F5344CB8AC3E}">
        <p14:creationId xmlns:p14="http://schemas.microsoft.com/office/powerpoint/2010/main" xmlns="" val="13061895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404664"/>
            <a:ext cx="7781489" cy="5464430"/>
          </a:xfrm>
        </p:spPr>
        <p:txBody>
          <a:bodyPr>
            <a:normAutofit fontScale="55000" lnSpcReduction="20000"/>
          </a:bodyPr>
          <a:lstStyle/>
          <a:p>
            <a:pPr marL="257175" lvl="0" indent="-257175" defTabSz="685800" fontAlgn="base">
              <a:lnSpc>
                <a:spcPct val="80000"/>
              </a:lnSpc>
              <a:spcBef>
                <a:spcPct val="20000"/>
              </a:spcBef>
              <a:spcAft>
                <a:spcPct val="0"/>
              </a:spcAft>
              <a:buClrTx/>
              <a:buSzTx/>
              <a:buNone/>
            </a:pPr>
            <a:r>
              <a:rPr lang="sr-Cyrl-CS" altLang="sr-Latn-RS" sz="3800" dirty="0">
                <a:solidFill>
                  <a:schemeClr val="tx1"/>
                </a:solidFill>
                <a:latin typeface="Times New Roman" panose="02020603050405020304" pitchFamily="18" charset="0"/>
              </a:rPr>
              <a:t>Дефинисани садржаји за предметно </a:t>
            </a:r>
            <a:r>
              <a:rPr lang="sr-Cyrl-CS" altLang="sr-Latn-RS" sz="3800" dirty="0" smtClean="0">
                <a:solidFill>
                  <a:schemeClr val="tx1"/>
                </a:solidFill>
                <a:latin typeface="Times New Roman" panose="02020603050405020304" pitchFamily="18" charset="0"/>
              </a:rPr>
              <a:t>подручје</a:t>
            </a:r>
          </a:p>
          <a:p>
            <a:pPr marL="257175" lvl="0" indent="-257175" defTabSz="685800" fontAlgn="base">
              <a:lnSpc>
                <a:spcPct val="80000"/>
              </a:lnSpc>
              <a:spcBef>
                <a:spcPct val="20000"/>
              </a:spcBef>
              <a:spcAft>
                <a:spcPct val="0"/>
              </a:spcAft>
              <a:buClrTx/>
              <a:buSzTx/>
              <a:buNone/>
            </a:pPr>
            <a:endParaRPr lang="sr-Cyrl-CS" altLang="sr-Latn-RS" sz="3800" dirty="0" smtClean="0">
              <a:solidFill>
                <a:schemeClr val="tx1"/>
              </a:solidFill>
              <a:latin typeface="Times New Roman" panose="02020603050405020304" pitchFamily="18" charset="0"/>
            </a:endParaRPr>
          </a:p>
          <a:p>
            <a:pPr marL="257175" lvl="0" indent="-257175" defTabSz="685800" fontAlgn="base">
              <a:lnSpc>
                <a:spcPct val="80000"/>
              </a:lnSpc>
              <a:spcBef>
                <a:spcPct val="20000"/>
              </a:spcBef>
              <a:spcAft>
                <a:spcPct val="0"/>
              </a:spcAft>
              <a:buClrTx/>
              <a:buSzTx/>
              <a:buNone/>
            </a:pPr>
            <a:r>
              <a:rPr lang="sr-Cyrl-CS" altLang="sr-Latn-RS" sz="3800" b="1" dirty="0" smtClean="0">
                <a:solidFill>
                  <a:schemeClr val="tx1"/>
                </a:solidFill>
                <a:latin typeface="Times New Roman" panose="02020603050405020304" pitchFamily="18" charset="0"/>
              </a:rPr>
              <a:t>ФИЗИЧКО </a:t>
            </a:r>
            <a:r>
              <a:rPr lang="sr-Cyrl-CS" altLang="sr-Latn-RS" sz="3800" b="1" dirty="0">
                <a:solidFill>
                  <a:schemeClr val="tx1"/>
                </a:solidFill>
                <a:latin typeface="Times New Roman" panose="02020603050405020304" pitchFamily="18" charset="0"/>
              </a:rPr>
              <a:t>ВАСПИТАЊЕ, РИТМИКА, МУЗИКА</a:t>
            </a:r>
            <a:r>
              <a:rPr lang="sr-Cyrl-CS" altLang="sr-Latn-RS" sz="3800" dirty="0">
                <a:solidFill>
                  <a:schemeClr val="tx1"/>
                </a:solidFill>
                <a:latin typeface="Times New Roman" panose="02020603050405020304" pitchFamily="18" charset="0"/>
              </a:rPr>
              <a:t> </a:t>
            </a:r>
            <a:r>
              <a:rPr lang="sr-Cyrl-CS" altLang="sr-Latn-RS" sz="3800" dirty="0" smtClean="0">
                <a:solidFill>
                  <a:schemeClr val="tx1"/>
                </a:solidFill>
                <a:latin typeface="Times New Roman" panose="02020603050405020304" pitchFamily="18" charset="0"/>
              </a:rPr>
              <a:t>су</a:t>
            </a:r>
            <a:r>
              <a:rPr lang="sr-Cyrl-CS" altLang="sr-Latn-RS" sz="3800" dirty="0">
                <a:solidFill>
                  <a:schemeClr val="tx1"/>
                </a:solidFill>
                <a:latin typeface="Times New Roman" panose="02020603050405020304" pitchFamily="18" charset="0"/>
              </a:rPr>
              <a:t>: </a:t>
            </a:r>
          </a:p>
          <a:p>
            <a:pPr marL="257175" lvl="0" indent="-257175" defTabSz="685800" fontAlgn="base">
              <a:lnSpc>
                <a:spcPct val="80000"/>
              </a:lnSpc>
              <a:spcBef>
                <a:spcPct val="20000"/>
              </a:spcBef>
              <a:spcAft>
                <a:spcPct val="0"/>
              </a:spcAft>
              <a:buClrTx/>
              <a:buSzTx/>
              <a:buNone/>
            </a:pPr>
            <a:endParaRPr lang="sr-Cyrl-CS" altLang="sr-Latn-RS" sz="3300" dirty="0">
              <a:solidFill>
                <a:schemeClr val="tx1"/>
              </a:solidFill>
              <a:latin typeface="Times New Roman" panose="02020603050405020304" pitchFamily="18" charset="0"/>
            </a:endParaRP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Кретање и игре у природи,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(72 сата)</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Здравље и хигијена,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(20 сати)</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Атлетика и гимнастика,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(16 сати)</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Ритмика, плес,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(24 сата)</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Слушамо, </a:t>
            </a:r>
            <a:r>
              <a:rPr lang="sr-Cyrl-CS" altLang="sr-Latn-RS" sz="4000" dirty="0" err="1">
                <a:solidFill>
                  <a:schemeClr val="tx1"/>
                </a:solidFill>
                <a:latin typeface="Times New Roman" panose="02020603050405020304" pitchFamily="18" charset="0"/>
              </a:rPr>
              <a:t>пјевамо</a:t>
            </a:r>
            <a:r>
              <a:rPr lang="sr-Cyrl-CS" altLang="sr-Latn-RS" sz="4000" dirty="0">
                <a:solidFill>
                  <a:schemeClr val="tx1"/>
                </a:solidFill>
                <a:latin typeface="Times New Roman" panose="02020603050405020304" pitchFamily="18" charset="0"/>
              </a:rPr>
              <a:t>,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(24 сата)  </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Свирамо, плешемо.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(24 сата)     </a:t>
            </a:r>
            <a:endParaRPr lang="en-US" altLang="sr-Latn-RS" sz="4000" dirty="0">
              <a:solidFill>
                <a:schemeClr val="tx1"/>
              </a:solidFill>
              <a:latin typeface="Times New Roman" panose="02020603050405020304" pitchFamily="18" charset="0"/>
            </a:endParaRPr>
          </a:p>
          <a:p>
            <a:pPr marL="214313" lvl="0" indent="-214313" defTabSz="342900">
              <a:lnSpc>
                <a:spcPct val="170000"/>
              </a:lnSpc>
              <a:spcBef>
                <a:spcPct val="20000"/>
              </a:spcBef>
              <a:spcAft>
                <a:spcPts val="450"/>
              </a:spcAft>
              <a:buClr>
                <a:prstClr val="white"/>
              </a:buClr>
              <a:buSzPct val="80000"/>
              <a:buFont typeface="Wingdings 3" panose="05040102010807070707" pitchFamily="18" charset="2"/>
              <a:buChar char=""/>
            </a:pPr>
            <a:endParaRPr lang="sr-Latn-CS" sz="1500" dirty="0">
              <a:solidFill>
                <a:srgbClr val="146194">
                  <a:lumMod val="75000"/>
                </a:srgbClr>
              </a:solidFill>
              <a:latin typeface="Century Gothic" panose="020B0502020202020204"/>
            </a:endParaRPr>
          </a:p>
          <a:p>
            <a:endParaRPr lang="sr-Latn-CS" dirty="0"/>
          </a:p>
        </p:txBody>
      </p:sp>
    </p:spTree>
    <p:extLst>
      <p:ext uri="{BB962C8B-B14F-4D97-AF65-F5344CB8AC3E}">
        <p14:creationId xmlns:p14="http://schemas.microsoft.com/office/powerpoint/2010/main" xmlns="" val="3737733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Čuvar mesta za sadržaj 4"/>
          <p:cNvSpPr>
            <a:spLocks noGrp="1"/>
          </p:cNvSpPr>
          <p:nvPr>
            <p:ph idx="1"/>
          </p:nvPr>
        </p:nvSpPr>
        <p:spPr>
          <a:xfrm>
            <a:off x="899592" y="980728"/>
            <a:ext cx="7704856" cy="5688632"/>
          </a:xfrm>
        </p:spPr>
        <p:txBody>
          <a:bodyPr>
            <a:normAutofit/>
          </a:bodyPr>
          <a:lstStyle/>
          <a:p>
            <a:pPr algn="just">
              <a:buClrTx/>
              <a:buNone/>
            </a:pPr>
            <a:r>
              <a:rPr lang="sr-Cyrl-CS" sz="2800" dirty="0" smtClean="0">
                <a:solidFill>
                  <a:schemeClr val="tx1"/>
                </a:solidFill>
                <a:latin typeface="Times New Roman" pitchFamily="18" charset="0"/>
                <a:cs typeface="Times New Roman" pitchFamily="18" charset="0"/>
              </a:rPr>
              <a:t>Аутори:  Емил </a:t>
            </a:r>
            <a:r>
              <a:rPr lang="sr-Cyrl-CS" sz="2800" dirty="0">
                <a:solidFill>
                  <a:schemeClr val="tx1"/>
                </a:solidFill>
                <a:latin typeface="Times New Roman" pitchFamily="18" charset="0"/>
                <a:cs typeface="Times New Roman" pitchFamily="18" charset="0"/>
              </a:rPr>
              <a:t>Каменов, Перо </a:t>
            </a:r>
            <a:r>
              <a:rPr lang="sr-Cyrl-CS" sz="2800" dirty="0" smtClean="0">
                <a:solidFill>
                  <a:schemeClr val="tx1"/>
                </a:solidFill>
                <a:latin typeface="Times New Roman" pitchFamily="18" charset="0"/>
                <a:cs typeface="Times New Roman" pitchFamily="18" charset="0"/>
              </a:rPr>
              <a:t>Спасојевић</a:t>
            </a:r>
          </a:p>
          <a:p>
            <a:pPr marL="514350" indent="-514350" algn="just">
              <a:buClrTx/>
              <a:buAutoNum type="arabicPeriod"/>
            </a:pPr>
            <a:r>
              <a:rPr lang="sr-Cyrl-CS" sz="2800" b="1" dirty="0" smtClean="0">
                <a:solidFill>
                  <a:schemeClr val="tx1"/>
                </a:solidFill>
                <a:latin typeface="Times New Roman" pitchFamily="18" charset="0"/>
                <a:cs typeface="Times New Roman" pitchFamily="18" charset="0"/>
              </a:rPr>
              <a:t>Прва </a:t>
            </a:r>
            <a:r>
              <a:rPr lang="sr-Cyrl-CS" sz="2800" b="1" dirty="0">
                <a:solidFill>
                  <a:schemeClr val="tx1"/>
                </a:solidFill>
                <a:latin typeface="Times New Roman" pitchFamily="18" charset="0"/>
                <a:cs typeface="Times New Roman" pitchFamily="18" charset="0"/>
              </a:rPr>
              <a:t>књига </a:t>
            </a:r>
            <a:r>
              <a:rPr lang="sr-Cyrl-CS" sz="2800" b="1" dirty="0" smtClean="0">
                <a:solidFill>
                  <a:schemeClr val="tx1"/>
                </a:solidFill>
                <a:latin typeface="Times New Roman" pitchFamily="18" charset="0"/>
                <a:cs typeface="Times New Roman" pitchFamily="18" charset="0"/>
              </a:rPr>
              <a:t>за </a:t>
            </a:r>
            <a:r>
              <a:rPr lang="sr-Cyrl-CS" sz="2800" b="1" dirty="0">
                <a:solidFill>
                  <a:schemeClr val="tx1"/>
                </a:solidFill>
                <a:latin typeface="Times New Roman" pitchFamily="18" charset="0"/>
                <a:cs typeface="Times New Roman" pitchFamily="18" charset="0"/>
              </a:rPr>
              <a:t>1. разред основне </a:t>
            </a:r>
            <a:r>
              <a:rPr lang="sr-Cyrl-CS" sz="2800" b="1" dirty="0" smtClean="0">
                <a:solidFill>
                  <a:schemeClr val="tx1"/>
                </a:solidFill>
                <a:latin typeface="Times New Roman" pitchFamily="18" charset="0"/>
                <a:cs typeface="Times New Roman" pitchFamily="18" charset="0"/>
              </a:rPr>
              <a:t>школе </a:t>
            </a:r>
            <a:r>
              <a:rPr lang="sr-Cyrl-CS" dirty="0" smtClean="0">
                <a:solidFill>
                  <a:schemeClr val="tx1"/>
                </a:solidFill>
                <a:latin typeface="Times New Roman" pitchFamily="18" charset="0"/>
                <a:cs typeface="Times New Roman" pitchFamily="18" charset="0"/>
              </a:rPr>
              <a:t>(2014)  </a:t>
            </a:r>
          </a:p>
          <a:p>
            <a:pPr marL="514350" indent="-514350" algn="just">
              <a:buClrTx/>
              <a:buNone/>
            </a:pPr>
            <a:r>
              <a:rPr lang="sr-Cyrl-CS" sz="2800" dirty="0" smtClean="0">
                <a:solidFill>
                  <a:schemeClr val="tx1"/>
                </a:solidFill>
                <a:latin typeface="Times New Roman" pitchFamily="18" charset="0"/>
                <a:cs typeface="Times New Roman" pitchFamily="18" charset="0"/>
              </a:rPr>
              <a:t>     - уџбеник је обухватио садржаје претходна два уџбеника за 1. разред, али са </a:t>
            </a:r>
            <a:r>
              <a:rPr lang="sr-Cyrl-CS" sz="2800" dirty="0" err="1" smtClean="0">
                <a:solidFill>
                  <a:schemeClr val="tx1"/>
                </a:solidFill>
                <a:latin typeface="Times New Roman" pitchFamily="18" charset="0"/>
                <a:cs typeface="Times New Roman" pitchFamily="18" charset="0"/>
              </a:rPr>
              <a:t>измијењеним</a:t>
            </a:r>
            <a:r>
              <a:rPr lang="sr-Cyrl-CS" sz="2800" dirty="0" smtClean="0">
                <a:solidFill>
                  <a:schemeClr val="tx1"/>
                </a:solidFill>
                <a:latin typeface="Times New Roman" pitchFamily="18" charset="0"/>
                <a:cs typeface="Times New Roman" pitchFamily="18" charset="0"/>
              </a:rPr>
              <a:t> садржајима који се посебно односе на предметно подручје Говор, изражавање, стварање.</a:t>
            </a:r>
          </a:p>
          <a:p>
            <a:pPr marL="457200" indent="-457200" algn="just">
              <a:buClrTx/>
              <a:buAutoNum type="arabicPeriod" startAt="2"/>
            </a:pPr>
            <a:r>
              <a:rPr lang="sr-Cyrl-CS" sz="2800" b="1" dirty="0" smtClean="0">
                <a:solidFill>
                  <a:schemeClr val="tx1"/>
                </a:solidFill>
                <a:latin typeface="Times New Roman" pitchFamily="18" charset="0"/>
                <a:cs typeface="Times New Roman" pitchFamily="18" charset="0"/>
              </a:rPr>
              <a:t>Радна </a:t>
            </a:r>
            <a:r>
              <a:rPr lang="sr-Cyrl-CS" sz="2800" b="1" dirty="0">
                <a:solidFill>
                  <a:schemeClr val="tx1"/>
                </a:solidFill>
                <a:latin typeface="Times New Roman" pitchFamily="18" charset="0"/>
                <a:cs typeface="Times New Roman" pitchFamily="18" charset="0"/>
              </a:rPr>
              <a:t>свеска за </a:t>
            </a:r>
            <a:r>
              <a:rPr lang="sr-Cyrl-CS" sz="2800" b="1" dirty="0" err="1">
                <a:solidFill>
                  <a:schemeClr val="tx1"/>
                </a:solidFill>
                <a:latin typeface="Times New Roman" pitchFamily="18" charset="0"/>
                <a:cs typeface="Times New Roman" pitchFamily="18" charset="0"/>
              </a:rPr>
              <a:t>графомоторичке</a:t>
            </a:r>
            <a:r>
              <a:rPr lang="sr-Cyrl-CS" sz="2800" b="1" dirty="0">
                <a:solidFill>
                  <a:schemeClr val="tx1"/>
                </a:solidFill>
                <a:latin typeface="Times New Roman" pitchFamily="18" charset="0"/>
                <a:cs typeface="Times New Roman" pitchFamily="18" charset="0"/>
              </a:rPr>
              <a:t> </a:t>
            </a:r>
            <a:r>
              <a:rPr lang="sr-Cyrl-CS" sz="2800" b="1" dirty="0" err="1">
                <a:solidFill>
                  <a:schemeClr val="tx1"/>
                </a:solidFill>
                <a:latin typeface="Times New Roman" pitchFamily="18" charset="0"/>
                <a:cs typeface="Times New Roman" pitchFamily="18" charset="0"/>
              </a:rPr>
              <a:t>вјежбе</a:t>
            </a:r>
            <a:r>
              <a:rPr lang="sr-Cyrl-CS" sz="2800" b="1" dirty="0">
                <a:solidFill>
                  <a:schemeClr val="tx1"/>
                </a:solidFill>
                <a:latin typeface="Times New Roman" pitchFamily="18" charset="0"/>
                <a:cs typeface="Times New Roman" pitchFamily="18" charset="0"/>
              </a:rPr>
              <a:t> за 1. </a:t>
            </a:r>
            <a:r>
              <a:rPr lang="sr-Cyrl-CS" sz="2800" b="1" dirty="0" smtClean="0">
                <a:solidFill>
                  <a:schemeClr val="tx1"/>
                </a:solidFill>
                <a:latin typeface="Times New Roman" pitchFamily="18" charset="0"/>
                <a:cs typeface="Times New Roman" pitchFamily="18" charset="0"/>
              </a:rPr>
              <a:t>разред основне школе,</a:t>
            </a:r>
            <a:r>
              <a:rPr lang="sr-Cyrl-CS" sz="2800" dirty="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  </a:t>
            </a:r>
            <a:r>
              <a:rPr lang="sr-Cyrl-CS" dirty="0" smtClean="0">
                <a:solidFill>
                  <a:schemeClr val="tx1"/>
                </a:solidFill>
                <a:latin typeface="Times New Roman" pitchFamily="18" charset="0"/>
                <a:cs typeface="Times New Roman" pitchFamily="18" charset="0"/>
              </a:rPr>
              <a:t>(2014.)</a:t>
            </a:r>
            <a:endParaRPr lang="bs-Latn-BA" dirty="0">
              <a:solidFill>
                <a:schemeClr val="tx1"/>
              </a:solidFill>
              <a:latin typeface="Times New Roman" pitchFamily="18" charset="0"/>
              <a:cs typeface="Times New Roman" pitchFamily="18" charset="0"/>
            </a:endParaRPr>
          </a:p>
        </p:txBody>
      </p:sp>
      <p:sp>
        <p:nvSpPr>
          <p:cNvPr id="4" name="Naslov 3"/>
          <p:cNvSpPr>
            <a:spLocks noGrp="1"/>
          </p:cNvSpPr>
          <p:nvPr>
            <p:ph type="title"/>
          </p:nvPr>
        </p:nvSpPr>
        <p:spPr>
          <a:xfrm>
            <a:off x="457200" y="0"/>
            <a:ext cx="8229600" cy="980728"/>
          </a:xfrm>
        </p:spPr>
        <p:txBody>
          <a:bodyPr>
            <a:normAutofit/>
          </a:bodyPr>
          <a:lstStyle/>
          <a:p>
            <a:pPr algn="ctr"/>
            <a:r>
              <a:rPr lang="x-none" sz="3200" b="1" dirty="0" smtClean="0">
                <a:solidFill>
                  <a:schemeClr val="tx1"/>
                </a:solidFill>
                <a:latin typeface="Times New Roman" pitchFamily="18" charset="0"/>
                <a:cs typeface="Times New Roman" pitchFamily="18" charset="0"/>
              </a:rPr>
              <a:t>Уџбеник за ПРВИ разред</a:t>
            </a:r>
            <a:endParaRPr lang="bs-Latn-BA" sz="32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99592" y="620688"/>
            <a:ext cx="7632848" cy="5976664"/>
          </a:xfrm>
        </p:spPr>
        <p:txBody>
          <a:bodyPr>
            <a:normAutofit fontScale="85000" lnSpcReduction="20000"/>
          </a:bodyPr>
          <a:lstStyle/>
          <a:p>
            <a:pPr algn="just"/>
            <a:r>
              <a:rPr lang="sr-Cyrl-CS" b="1" dirty="0" smtClean="0">
                <a:solidFill>
                  <a:schemeClr val="tx1"/>
                </a:solidFill>
                <a:latin typeface="Times New Roman" pitchFamily="18" charset="0"/>
                <a:cs typeface="Times New Roman" pitchFamily="18" charset="0"/>
              </a:rPr>
              <a:t>Први </a:t>
            </a:r>
            <a:r>
              <a:rPr lang="sr-Cyrl-CS" b="1" dirty="0">
                <a:solidFill>
                  <a:schemeClr val="tx1"/>
                </a:solidFill>
                <a:latin typeface="Times New Roman" pitchFamily="18" charset="0"/>
                <a:cs typeface="Times New Roman" pitchFamily="18" charset="0"/>
              </a:rPr>
              <a:t>дио </a:t>
            </a:r>
            <a:r>
              <a:rPr lang="sr-Cyrl-CS" dirty="0">
                <a:solidFill>
                  <a:schemeClr val="tx1"/>
                </a:solidFill>
                <a:latin typeface="Times New Roman" pitchFamily="18" charset="0"/>
                <a:cs typeface="Times New Roman" pitchFamily="18" charset="0"/>
              </a:rPr>
              <a:t>под називом </a:t>
            </a:r>
            <a:r>
              <a:rPr lang="sr-Cyrl-CS" b="1" dirty="0">
                <a:solidFill>
                  <a:schemeClr val="tx1"/>
                </a:solidFill>
                <a:latin typeface="Times New Roman" pitchFamily="18" charset="0"/>
                <a:cs typeface="Times New Roman" pitchFamily="18" charset="0"/>
              </a:rPr>
              <a:t>Моја околина </a:t>
            </a:r>
            <a:r>
              <a:rPr lang="sr-Cyrl-CS" dirty="0">
                <a:solidFill>
                  <a:schemeClr val="tx1"/>
                </a:solidFill>
                <a:latin typeface="Times New Roman" pitchFamily="18" charset="0"/>
                <a:cs typeface="Times New Roman" pitchFamily="18" charset="0"/>
              </a:rPr>
              <a:t>обухвата садржаје управо тог предметног подручја, те су на 72 странице </a:t>
            </a:r>
            <a:r>
              <a:rPr lang="sr-Cyrl-CS" dirty="0" err="1">
                <a:solidFill>
                  <a:schemeClr val="tx1"/>
                </a:solidFill>
                <a:latin typeface="Times New Roman" pitchFamily="18" charset="0"/>
                <a:cs typeface="Times New Roman" pitchFamily="18" charset="0"/>
              </a:rPr>
              <a:t>смјештени</a:t>
            </a:r>
            <a:r>
              <a:rPr lang="sr-Cyrl-CS" dirty="0">
                <a:solidFill>
                  <a:schemeClr val="tx1"/>
                </a:solidFill>
                <a:latin typeface="Times New Roman" pitchFamily="18" charset="0"/>
                <a:cs typeface="Times New Roman" pitchFamily="18" charset="0"/>
              </a:rPr>
              <a:t> садржаји који су нешто мало модификовани у односу на ранији уџбеник</a:t>
            </a:r>
            <a:r>
              <a:rPr lang="sr-Cyrl-CS" dirty="0" smtClean="0">
                <a:solidFill>
                  <a:schemeClr val="tx1"/>
                </a:solidFill>
                <a:latin typeface="Times New Roman" pitchFamily="18" charset="0"/>
                <a:cs typeface="Times New Roman" pitchFamily="18" charset="0"/>
              </a:rPr>
              <a:t>.</a:t>
            </a:r>
          </a:p>
          <a:p>
            <a:pPr lvl="0" algn="just">
              <a:buClr>
                <a:srgbClr val="6F6F74"/>
              </a:buClr>
            </a:pPr>
            <a:r>
              <a:rPr lang="sr-Cyrl-CS" b="1" dirty="0">
                <a:solidFill>
                  <a:schemeClr val="tx1"/>
                </a:solidFill>
                <a:latin typeface="Times New Roman" pitchFamily="18" charset="0"/>
                <a:cs typeface="Times New Roman" pitchFamily="18" charset="0"/>
              </a:rPr>
              <a:t>Други </a:t>
            </a:r>
            <a:r>
              <a:rPr lang="sr-Cyrl-CS" b="1" dirty="0" err="1">
                <a:solidFill>
                  <a:schemeClr val="tx1"/>
                </a:solidFill>
                <a:latin typeface="Times New Roman" pitchFamily="18" charset="0"/>
                <a:cs typeface="Times New Roman" pitchFamily="18" charset="0"/>
              </a:rPr>
              <a:t>дио</a:t>
            </a:r>
            <a:r>
              <a:rPr lang="sr-Cyrl-CS" b="1" dirty="0">
                <a:solidFill>
                  <a:schemeClr val="tx1"/>
                </a:solidFill>
                <a:latin typeface="Times New Roman" pitchFamily="18" charset="0"/>
                <a:cs typeface="Times New Roman" pitchFamily="18" charset="0"/>
              </a:rPr>
              <a:t> </a:t>
            </a:r>
            <a:r>
              <a:rPr lang="sr-Cyrl-CS" dirty="0">
                <a:solidFill>
                  <a:schemeClr val="tx1"/>
                </a:solidFill>
                <a:latin typeface="Times New Roman" pitchFamily="18" charset="0"/>
                <a:cs typeface="Times New Roman" pitchFamily="18" charset="0"/>
              </a:rPr>
              <a:t>под називом </a:t>
            </a:r>
            <a:r>
              <a:rPr lang="sr-Cyrl-CS" b="1" dirty="0" err="1">
                <a:solidFill>
                  <a:schemeClr val="tx1"/>
                </a:solidFill>
                <a:latin typeface="Times New Roman" pitchFamily="18" charset="0"/>
                <a:cs typeface="Times New Roman" pitchFamily="18" charset="0"/>
              </a:rPr>
              <a:t>Азбучица</a:t>
            </a:r>
            <a:r>
              <a:rPr lang="sr-Cyrl-CS" b="1" dirty="0">
                <a:solidFill>
                  <a:schemeClr val="tx1"/>
                </a:solidFill>
                <a:latin typeface="Times New Roman" pitchFamily="18" charset="0"/>
                <a:cs typeface="Times New Roman" pitchFamily="18" charset="0"/>
              </a:rPr>
              <a:t> и </a:t>
            </a:r>
            <a:r>
              <a:rPr lang="sr-Cyrl-CS" b="1" dirty="0" err="1">
                <a:solidFill>
                  <a:schemeClr val="tx1"/>
                </a:solidFill>
                <a:latin typeface="Times New Roman" pitchFamily="18" charset="0"/>
                <a:cs typeface="Times New Roman" pitchFamily="18" charset="0"/>
              </a:rPr>
              <a:t>Читанчица</a:t>
            </a:r>
            <a:r>
              <a:rPr lang="sr-Cyrl-CS" b="1" dirty="0">
                <a:solidFill>
                  <a:schemeClr val="tx1"/>
                </a:solidFill>
                <a:latin typeface="Times New Roman" pitchFamily="18" charset="0"/>
                <a:cs typeface="Times New Roman" pitchFamily="18" charset="0"/>
              </a:rPr>
              <a:t> </a:t>
            </a:r>
            <a:r>
              <a:rPr lang="sr-Cyrl-CS" dirty="0">
                <a:solidFill>
                  <a:schemeClr val="tx1"/>
                </a:solidFill>
                <a:latin typeface="Times New Roman" pitchFamily="18" charset="0"/>
                <a:cs typeface="Times New Roman" pitchFamily="18" charset="0"/>
              </a:rPr>
              <a:t>састављен је од радних листова који су </a:t>
            </a:r>
            <a:r>
              <a:rPr lang="sr-Cyrl-CS" dirty="0" err="1">
                <a:solidFill>
                  <a:schemeClr val="tx1"/>
                </a:solidFill>
                <a:latin typeface="Times New Roman" pitchFamily="18" charset="0"/>
                <a:cs typeface="Times New Roman" pitchFamily="18" charset="0"/>
              </a:rPr>
              <a:t>намијењени</a:t>
            </a:r>
            <a:r>
              <a:rPr lang="sr-Cyrl-CS" dirty="0">
                <a:solidFill>
                  <a:schemeClr val="tx1"/>
                </a:solidFill>
                <a:latin typeface="Times New Roman" pitchFamily="18" charset="0"/>
                <a:cs typeface="Times New Roman" pitchFamily="18" charset="0"/>
              </a:rPr>
              <a:t> учењу </a:t>
            </a:r>
            <a:r>
              <a:rPr lang="sr-Cyrl-CS" dirty="0" err="1">
                <a:solidFill>
                  <a:schemeClr val="tx1"/>
                </a:solidFill>
                <a:latin typeface="Times New Roman" pitchFamily="18" charset="0"/>
                <a:cs typeface="Times New Roman" pitchFamily="18" charset="0"/>
              </a:rPr>
              <a:t>лијепог</a:t>
            </a:r>
            <a:r>
              <a:rPr lang="sr-Cyrl-CS" dirty="0">
                <a:solidFill>
                  <a:schemeClr val="tx1"/>
                </a:solidFill>
                <a:latin typeface="Times New Roman" pitchFamily="18" charset="0"/>
                <a:cs typeface="Times New Roman" pitchFamily="18" charset="0"/>
              </a:rPr>
              <a:t> говора, изражавања и стварања, </a:t>
            </a:r>
            <a:r>
              <a:rPr lang="sr-Cyrl-CS" dirty="0" err="1">
                <a:solidFill>
                  <a:schemeClr val="tx1"/>
                </a:solidFill>
                <a:latin typeface="Times New Roman" pitchFamily="18" charset="0"/>
                <a:cs typeface="Times New Roman" pitchFamily="18" charset="0"/>
              </a:rPr>
              <a:t>лијепог</a:t>
            </a:r>
            <a:r>
              <a:rPr lang="sr-Cyrl-CS" dirty="0">
                <a:solidFill>
                  <a:schemeClr val="tx1"/>
                </a:solidFill>
                <a:latin typeface="Times New Roman" pitchFamily="18" charset="0"/>
                <a:cs typeface="Times New Roman" pitchFamily="18" charset="0"/>
              </a:rPr>
              <a:t> читања и писања првим писмом, ћирилицом. Овај </a:t>
            </a:r>
            <a:r>
              <a:rPr lang="sr-Cyrl-CS" dirty="0" err="1">
                <a:solidFill>
                  <a:schemeClr val="tx1"/>
                </a:solidFill>
                <a:latin typeface="Times New Roman" pitchFamily="18" charset="0"/>
                <a:cs typeface="Times New Roman" pitchFamily="18" charset="0"/>
              </a:rPr>
              <a:t>дио</a:t>
            </a:r>
            <a:r>
              <a:rPr lang="sr-Cyrl-CS" dirty="0">
                <a:solidFill>
                  <a:schemeClr val="tx1"/>
                </a:solidFill>
                <a:latin typeface="Times New Roman" pitchFamily="18" charset="0"/>
                <a:cs typeface="Times New Roman" pitchFamily="18" charset="0"/>
              </a:rPr>
              <a:t> је знатно адаптиран у односу на претходни уџбеник. Из претходног уџбеника странице за </a:t>
            </a:r>
            <a:r>
              <a:rPr lang="sr-Cyrl-CS" dirty="0" err="1">
                <a:solidFill>
                  <a:schemeClr val="tx1"/>
                </a:solidFill>
                <a:latin typeface="Times New Roman" pitchFamily="18" charset="0"/>
                <a:cs typeface="Times New Roman" pitchFamily="18" charset="0"/>
              </a:rPr>
              <a:t>вјежбе</a:t>
            </a:r>
            <a:r>
              <a:rPr lang="sr-Cyrl-CS" dirty="0">
                <a:solidFill>
                  <a:schemeClr val="tx1"/>
                </a:solidFill>
                <a:latin typeface="Times New Roman" pitchFamily="18" charset="0"/>
                <a:cs typeface="Times New Roman" pitchFamily="18" charset="0"/>
              </a:rPr>
              <a:t> </a:t>
            </a:r>
            <a:r>
              <a:rPr lang="sr-Cyrl-CS" dirty="0" err="1">
                <a:solidFill>
                  <a:schemeClr val="tx1"/>
                </a:solidFill>
                <a:latin typeface="Times New Roman" pitchFamily="18" charset="0"/>
                <a:cs typeface="Times New Roman" pitchFamily="18" charset="0"/>
              </a:rPr>
              <a:t>графомоторике</a:t>
            </a:r>
            <a:r>
              <a:rPr lang="sr-Cyrl-CS" dirty="0">
                <a:solidFill>
                  <a:schemeClr val="tx1"/>
                </a:solidFill>
                <a:latin typeface="Times New Roman" pitchFamily="18" charset="0"/>
                <a:cs typeface="Times New Roman" pitchFamily="18" charset="0"/>
              </a:rPr>
              <a:t> су издвојене у посебну свеску. У односу на ранији уџбеник, на седамдесетак страница, налазимо мноштво </a:t>
            </a:r>
            <a:r>
              <a:rPr lang="sr-Cyrl-CS" dirty="0" err="1">
                <a:solidFill>
                  <a:schemeClr val="tx1"/>
                </a:solidFill>
                <a:latin typeface="Times New Roman" pitchFamily="18" charset="0"/>
                <a:cs typeface="Times New Roman" pitchFamily="18" charset="0"/>
              </a:rPr>
              <a:t>вјежбица</a:t>
            </a:r>
            <a:r>
              <a:rPr lang="sr-Cyrl-CS" dirty="0">
                <a:solidFill>
                  <a:schemeClr val="tx1"/>
                </a:solidFill>
                <a:latin typeface="Times New Roman" pitchFamily="18" charset="0"/>
                <a:cs typeface="Times New Roman" pitchFamily="18" charset="0"/>
              </a:rPr>
              <a:t> за упознавање и овладавање првог писма, те много више краћих текстова за говорне </a:t>
            </a:r>
            <a:r>
              <a:rPr lang="sr-Cyrl-CS" dirty="0" err="1">
                <a:solidFill>
                  <a:schemeClr val="tx1"/>
                </a:solidFill>
                <a:latin typeface="Times New Roman" pitchFamily="18" charset="0"/>
                <a:cs typeface="Times New Roman" pitchFamily="18" charset="0"/>
              </a:rPr>
              <a:t>вјежбе</a:t>
            </a:r>
            <a:r>
              <a:rPr lang="sr-Cyrl-CS" dirty="0">
                <a:solidFill>
                  <a:schemeClr val="tx1"/>
                </a:solidFill>
                <a:latin typeface="Times New Roman" pitchFamily="18" charset="0"/>
                <a:cs typeface="Times New Roman" pitchFamily="18" charset="0"/>
              </a:rPr>
              <a:t> и читање</a:t>
            </a:r>
            <a:r>
              <a:rPr lang="sr-Cyrl-CS" dirty="0" smtClean="0">
                <a:solidFill>
                  <a:schemeClr val="tx1"/>
                </a:solidFill>
                <a:latin typeface="Times New Roman" pitchFamily="18" charset="0"/>
                <a:cs typeface="Times New Roman" pitchFamily="18" charset="0"/>
              </a:rPr>
              <a:t>.</a:t>
            </a:r>
          </a:p>
          <a:p>
            <a:pPr algn="just"/>
            <a:r>
              <a:rPr lang="sr-Cyrl-CS" b="1" dirty="0" smtClean="0">
                <a:solidFill>
                  <a:schemeClr val="tx1"/>
                </a:solidFill>
                <a:latin typeface="Times New Roman" pitchFamily="18" charset="0"/>
                <a:cs typeface="Times New Roman" pitchFamily="18" charset="0"/>
              </a:rPr>
              <a:t>Трећи </a:t>
            </a:r>
            <a:r>
              <a:rPr lang="sr-Cyrl-CS" b="1" dirty="0">
                <a:solidFill>
                  <a:schemeClr val="tx1"/>
                </a:solidFill>
                <a:latin typeface="Times New Roman" pitchFamily="18" charset="0"/>
                <a:cs typeface="Times New Roman" pitchFamily="18" charset="0"/>
              </a:rPr>
              <a:t>дио </a:t>
            </a:r>
            <a:r>
              <a:rPr lang="sr-Cyrl-CS" dirty="0">
                <a:solidFill>
                  <a:schemeClr val="tx1"/>
                </a:solidFill>
                <a:latin typeface="Times New Roman" pitchFamily="18" charset="0"/>
                <a:cs typeface="Times New Roman" pitchFamily="18" charset="0"/>
              </a:rPr>
              <a:t>под називом </a:t>
            </a:r>
            <a:r>
              <a:rPr lang="sr-Cyrl-CS" b="1" dirty="0" err="1">
                <a:solidFill>
                  <a:schemeClr val="tx1"/>
                </a:solidFill>
                <a:latin typeface="Times New Roman" pitchFamily="18" charset="0"/>
                <a:cs typeface="Times New Roman" pitchFamily="18" charset="0"/>
              </a:rPr>
              <a:t>Пјесмице</a:t>
            </a:r>
            <a:r>
              <a:rPr lang="sr-Cyrl-CS" b="1" dirty="0">
                <a:solidFill>
                  <a:schemeClr val="tx1"/>
                </a:solidFill>
                <a:latin typeface="Times New Roman" pitchFamily="18" charset="0"/>
                <a:cs typeface="Times New Roman" pitchFamily="18" charset="0"/>
              </a:rPr>
              <a:t>, </a:t>
            </a:r>
            <a:r>
              <a:rPr lang="sr-Cyrl-CS" b="1" dirty="0" err="1">
                <a:solidFill>
                  <a:schemeClr val="tx1"/>
                </a:solidFill>
                <a:latin typeface="Times New Roman" pitchFamily="18" charset="0"/>
                <a:cs typeface="Times New Roman" pitchFamily="18" charset="0"/>
              </a:rPr>
              <a:t>игрице</a:t>
            </a:r>
            <a:r>
              <a:rPr lang="sr-Cyrl-CS" b="1" dirty="0">
                <a:solidFill>
                  <a:schemeClr val="tx1"/>
                </a:solidFill>
                <a:latin typeface="Times New Roman" pitchFamily="18" charset="0"/>
                <a:cs typeface="Times New Roman" pitchFamily="18" charset="0"/>
              </a:rPr>
              <a:t> и </a:t>
            </a:r>
            <a:r>
              <a:rPr lang="sr-Cyrl-CS" b="1" dirty="0" err="1">
                <a:solidFill>
                  <a:schemeClr val="tx1"/>
                </a:solidFill>
                <a:latin typeface="Times New Roman" pitchFamily="18" charset="0"/>
                <a:cs typeface="Times New Roman" pitchFamily="18" charset="0"/>
              </a:rPr>
              <a:t>откривалице</a:t>
            </a:r>
            <a:r>
              <a:rPr lang="sr-Cyrl-CS" b="1" dirty="0">
                <a:solidFill>
                  <a:schemeClr val="tx1"/>
                </a:solidFill>
                <a:latin typeface="Times New Roman" pitchFamily="18" charset="0"/>
                <a:cs typeface="Times New Roman" pitchFamily="18" charset="0"/>
              </a:rPr>
              <a:t>,</a:t>
            </a:r>
            <a:r>
              <a:rPr lang="sr-Cyrl-CS" dirty="0">
                <a:solidFill>
                  <a:schemeClr val="tx1"/>
                </a:solidFill>
                <a:latin typeface="Times New Roman" pitchFamily="18" charset="0"/>
                <a:cs typeface="Times New Roman" pitchFamily="18" charset="0"/>
              </a:rPr>
              <a:t> као што то и сам назив упућује нуди садржаје за предметно подручје </a:t>
            </a:r>
            <a:r>
              <a:rPr lang="sr-Cyrl-CS" dirty="0" smtClean="0">
                <a:solidFill>
                  <a:schemeClr val="tx1"/>
                </a:solidFill>
                <a:latin typeface="Times New Roman" pitchFamily="18" charset="0"/>
                <a:cs typeface="Times New Roman" pitchFamily="18" charset="0"/>
              </a:rPr>
              <a:t>Физичко васпитање, ритмика, музика</a:t>
            </a:r>
            <a:r>
              <a:rPr lang="sr-Cyrl-CS" dirty="0">
                <a:solidFill>
                  <a:schemeClr val="tx1"/>
                </a:solidFill>
                <a:latin typeface="Times New Roman" pitchFamily="18" charset="0"/>
                <a:cs typeface="Times New Roman" pitchFamily="18" charset="0"/>
              </a:rPr>
              <a:t>. Овај дио, на двадесет страница, садржи текстове </a:t>
            </a:r>
            <a:r>
              <a:rPr lang="sr-Cyrl-CS" dirty="0" err="1">
                <a:solidFill>
                  <a:schemeClr val="tx1"/>
                </a:solidFill>
                <a:latin typeface="Times New Roman" pitchFamily="18" charset="0"/>
                <a:cs typeface="Times New Roman" pitchFamily="18" charset="0"/>
              </a:rPr>
              <a:t>бројалица</a:t>
            </a:r>
            <a:r>
              <a:rPr lang="sr-Cyrl-CS" dirty="0">
                <a:solidFill>
                  <a:schemeClr val="tx1"/>
                </a:solidFill>
                <a:latin typeface="Times New Roman" pitchFamily="18" charset="0"/>
                <a:cs typeface="Times New Roman" pitchFamily="18" charset="0"/>
              </a:rPr>
              <a:t>, те описе-ријечју и сликом, више игара за дјецу.</a:t>
            </a:r>
            <a:endParaRPr lang="bs-Latn-BA" dirty="0">
              <a:solidFill>
                <a:schemeClr val="tx1"/>
              </a:solidFill>
              <a:latin typeface="Times New Roman" pitchFamily="18" charset="0"/>
              <a:cs typeface="Times New Roman" pitchFamily="18" charset="0"/>
            </a:endParaRPr>
          </a:p>
          <a:p>
            <a:endParaRPr lang="bs-Latn-BA" dirty="0">
              <a:solidFill>
                <a:schemeClr val="tx1"/>
              </a:solidFill>
            </a:endParaRPr>
          </a:p>
        </p:txBody>
      </p:sp>
      <p:sp>
        <p:nvSpPr>
          <p:cNvPr id="2" name="Naslov 1"/>
          <p:cNvSpPr>
            <a:spLocks noGrp="1"/>
          </p:cNvSpPr>
          <p:nvPr>
            <p:ph type="title"/>
          </p:nvPr>
        </p:nvSpPr>
        <p:spPr>
          <a:xfrm>
            <a:off x="899592" y="0"/>
            <a:ext cx="6984776" cy="404664"/>
          </a:xfrm>
        </p:spPr>
        <p:txBody>
          <a:bodyPr>
            <a:normAutofit fontScale="90000"/>
          </a:bodyPr>
          <a:lstStyle/>
          <a:p>
            <a:pPr algn="ctr"/>
            <a:r>
              <a:rPr lang="x-none" sz="2400" b="1" dirty="0" smtClean="0">
                <a:solidFill>
                  <a:schemeClr val="tx1"/>
                </a:solidFill>
                <a:latin typeface="Times New Roman" pitchFamily="18" charset="0"/>
                <a:cs typeface="Times New Roman" pitchFamily="18" charset="0"/>
              </a:rPr>
              <a:t>Садржај уџбеника  за ПРВИ разред</a:t>
            </a:r>
            <a:endParaRPr lang="bs-Latn-BA" sz="2400" b="1" dirty="0">
              <a:solidFill>
                <a:schemeClr val="tx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99592" y="332656"/>
            <a:ext cx="7787208" cy="5793507"/>
          </a:xfrm>
        </p:spPr>
        <p:txBody>
          <a:bodyPr>
            <a:normAutofit/>
          </a:bodyPr>
          <a:lstStyle/>
          <a:p>
            <a:pPr algn="ctr"/>
            <a:r>
              <a:rPr lang="sr-Cyrl-CS" sz="2800" b="1" dirty="0" smtClean="0">
                <a:solidFill>
                  <a:schemeClr val="tx1"/>
                </a:solidFill>
                <a:latin typeface="Times New Roman" pitchFamily="18" charset="0"/>
                <a:cs typeface="Times New Roman" pitchFamily="18" charset="0"/>
              </a:rPr>
              <a:t>Комплет садржи:</a:t>
            </a:r>
          </a:p>
          <a:p>
            <a:pPr>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Уџбеник, </a:t>
            </a:r>
          </a:p>
          <a:p>
            <a:pPr>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Радну  свеску,</a:t>
            </a:r>
          </a:p>
          <a:p>
            <a:pPr>
              <a:buClrTx/>
              <a:buFont typeface="Wingdings" panose="05000000000000000000" pitchFamily="2" charset="2"/>
              <a:buChar char="q"/>
            </a:pPr>
            <a:r>
              <a:rPr lang="sr-Cyrl-CS" sz="2800" dirty="0">
                <a:solidFill>
                  <a:schemeClr val="tx1"/>
                </a:solidFill>
                <a:latin typeface="Times New Roman" pitchFamily="18" charset="0"/>
                <a:cs typeface="Times New Roman" pitchFamily="18" charset="0"/>
              </a:rPr>
              <a:t>С</a:t>
            </a:r>
            <a:r>
              <a:rPr lang="sr-Cyrl-CS" sz="2800" dirty="0" smtClean="0">
                <a:solidFill>
                  <a:schemeClr val="tx1"/>
                </a:solidFill>
                <a:latin typeface="Times New Roman" pitchFamily="18" charset="0"/>
                <a:cs typeface="Times New Roman" pitchFamily="18" charset="0"/>
              </a:rPr>
              <a:t>ликовни материјал за игре: </a:t>
            </a:r>
          </a:p>
          <a:p>
            <a:pPr marL="0" indent="0">
              <a:buClrTx/>
              <a:buNone/>
            </a:pPr>
            <a:r>
              <a:rPr lang="sr-Cyrl-CS" sz="2800" dirty="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  „Правила“, „Мудре лисице“, </a:t>
            </a:r>
          </a:p>
          <a:p>
            <a:pPr marL="0" indent="0">
              <a:buClrTx/>
              <a:buNone/>
            </a:pPr>
            <a:r>
              <a:rPr lang="sr-Cyrl-CS" sz="2800" dirty="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  „Прича о животињама“, </a:t>
            </a:r>
          </a:p>
          <a:p>
            <a:pPr>
              <a:buClrTx/>
              <a:buFont typeface="Wingdings" panose="05000000000000000000" pitchFamily="2" charset="2"/>
              <a:buChar char="q"/>
            </a:pPr>
            <a:r>
              <a:rPr lang="sr-Cyrl-CS" sz="2800" dirty="0">
                <a:solidFill>
                  <a:schemeClr val="tx1"/>
                </a:solidFill>
                <a:latin typeface="Times New Roman" pitchFamily="18" charset="0"/>
                <a:cs typeface="Times New Roman" pitchFamily="18" charset="0"/>
              </a:rPr>
              <a:t>К</a:t>
            </a:r>
            <a:r>
              <a:rPr lang="sr-Cyrl-CS" sz="2800" dirty="0" smtClean="0">
                <a:solidFill>
                  <a:schemeClr val="tx1"/>
                </a:solidFill>
                <a:latin typeface="Times New Roman" pitchFamily="18" charset="0"/>
                <a:cs typeface="Times New Roman" pitchFamily="18" charset="0"/>
              </a:rPr>
              <a:t>артице за „Домино у сликама“,</a:t>
            </a:r>
          </a:p>
          <a:p>
            <a:pPr>
              <a:buClrTx/>
              <a:buFont typeface="Wingdings" panose="05000000000000000000" pitchFamily="2" charset="2"/>
              <a:buChar char="q"/>
            </a:pPr>
            <a:r>
              <a:rPr lang="sr-Cyrl-CS" sz="2800" dirty="0" err="1">
                <a:solidFill>
                  <a:schemeClr val="tx1"/>
                </a:solidFill>
                <a:latin typeface="Times New Roman" pitchFamily="18" charset="0"/>
                <a:cs typeface="Times New Roman" pitchFamily="18" charset="0"/>
              </a:rPr>
              <a:t>К</a:t>
            </a:r>
            <a:r>
              <a:rPr lang="sr-Cyrl-CS" sz="2800" dirty="0" err="1" smtClean="0">
                <a:solidFill>
                  <a:schemeClr val="tx1"/>
                </a:solidFill>
                <a:latin typeface="Times New Roman" pitchFamily="18" charset="0"/>
                <a:cs typeface="Times New Roman" pitchFamily="18" charset="0"/>
              </a:rPr>
              <a:t>артончић</a:t>
            </a:r>
            <a:r>
              <a:rPr lang="sr-Cyrl-CS" sz="2800" dirty="0" smtClean="0">
                <a:solidFill>
                  <a:schemeClr val="tx1"/>
                </a:solidFill>
                <a:latin typeface="Times New Roman" pitchFamily="18" charset="0"/>
                <a:cs typeface="Times New Roman" pitchFamily="18" charset="0"/>
              </a:rPr>
              <a:t> за распоред часова</a:t>
            </a:r>
            <a:r>
              <a:rPr lang="sr-Cyrl-CS" sz="2800" baseline="30000" dirty="0" smtClean="0">
                <a:solidFill>
                  <a:schemeClr val="tx1"/>
                </a:solidFill>
                <a:latin typeface="Times New Roman" pitchFamily="18" charset="0"/>
                <a:cs typeface="Times New Roman" pitchFamily="18" charset="0"/>
              </a:rPr>
              <a:t>1)</a:t>
            </a:r>
            <a:r>
              <a:rPr lang="sr-Cyrl-CS" sz="2800" dirty="0" smtClean="0">
                <a:solidFill>
                  <a:schemeClr val="tx1"/>
                </a:solidFill>
                <a:latin typeface="Times New Roman" pitchFamily="18" charset="0"/>
                <a:cs typeface="Times New Roman" pitchFamily="18" charset="0"/>
              </a:rPr>
              <a:t>, </a:t>
            </a:r>
          </a:p>
          <a:p>
            <a:pPr>
              <a:buClrTx/>
              <a:buFont typeface="Wingdings" panose="05000000000000000000" pitchFamily="2" charset="2"/>
              <a:buChar char="q"/>
            </a:pPr>
            <a:r>
              <a:rPr lang="sr-Cyrl-CS" sz="2800" dirty="0">
                <a:solidFill>
                  <a:schemeClr val="tx1"/>
                </a:solidFill>
                <a:latin typeface="Times New Roman" pitchFamily="18" charset="0"/>
                <a:cs typeface="Times New Roman" pitchFamily="18" charset="0"/>
              </a:rPr>
              <a:t>К</a:t>
            </a:r>
            <a:r>
              <a:rPr lang="sr-Cyrl-CS" sz="2800" dirty="0" smtClean="0">
                <a:solidFill>
                  <a:schemeClr val="tx1"/>
                </a:solidFill>
                <a:latin typeface="Times New Roman" pitchFamily="18" charset="0"/>
                <a:cs typeface="Times New Roman" pitchFamily="18" charset="0"/>
              </a:rPr>
              <a:t>артонску фасциклу која је нешто </a:t>
            </a:r>
            <a:r>
              <a:rPr lang="sr-Cyrl-CS" sz="2800" dirty="0" err="1" smtClean="0">
                <a:solidFill>
                  <a:schemeClr val="tx1"/>
                </a:solidFill>
                <a:latin typeface="Times New Roman" pitchFamily="18" charset="0"/>
                <a:cs typeface="Times New Roman" pitchFamily="18" charset="0"/>
              </a:rPr>
              <a:t>измјењена</a:t>
            </a:r>
            <a:r>
              <a:rPr lang="sr-Cyrl-CS" sz="2800" dirty="0" smtClean="0">
                <a:solidFill>
                  <a:schemeClr val="tx1"/>
                </a:solidFill>
                <a:latin typeface="Times New Roman" pitchFamily="18" charset="0"/>
                <a:cs typeface="Times New Roman" pitchFamily="18" charset="0"/>
              </a:rPr>
              <a:t> у изгледу и облику.</a:t>
            </a:r>
          </a:p>
          <a:p>
            <a:pPr>
              <a:buNone/>
            </a:pPr>
            <a:r>
              <a:rPr lang="sr-Cyrl-CS" sz="2400" baseline="30000" dirty="0">
                <a:solidFill>
                  <a:schemeClr val="tx1"/>
                </a:solidFill>
                <a:latin typeface="Times New Roman" pitchFamily="18" charset="0"/>
                <a:cs typeface="Times New Roman" pitchFamily="18" charset="0"/>
              </a:rPr>
              <a:t>1)</a:t>
            </a:r>
            <a:r>
              <a:rPr lang="sr-Cyrl-CS" sz="2400" dirty="0">
                <a:solidFill>
                  <a:schemeClr val="tx1"/>
                </a:solidFill>
                <a:latin typeface="Times New Roman" pitchFamily="18" charset="0"/>
                <a:cs typeface="Times New Roman" pitchFamily="18" charset="0"/>
              </a:rPr>
              <a:t>Овај </a:t>
            </a:r>
            <a:r>
              <a:rPr lang="sr-Cyrl-CS" sz="2400" dirty="0" err="1">
                <a:solidFill>
                  <a:schemeClr val="tx1"/>
                </a:solidFill>
                <a:latin typeface="Times New Roman" pitchFamily="18" charset="0"/>
                <a:cs typeface="Times New Roman" pitchFamily="18" charset="0"/>
              </a:rPr>
              <a:t>картончић</a:t>
            </a:r>
            <a:r>
              <a:rPr lang="sr-Cyrl-CS" sz="2400" dirty="0">
                <a:solidFill>
                  <a:schemeClr val="tx1"/>
                </a:solidFill>
                <a:latin typeface="Times New Roman" pitchFamily="18" charset="0"/>
                <a:cs typeface="Times New Roman" pitchFamily="18" charset="0"/>
              </a:rPr>
              <a:t> збуњује, ако знамо да први разред у организационом смислу не познаје школски час</a:t>
            </a:r>
            <a:r>
              <a:rPr lang="sr-Cyrl-CS" sz="2400" dirty="0" smtClean="0">
                <a:solidFill>
                  <a:schemeClr val="tx1"/>
                </a:solidFill>
                <a:latin typeface="Times New Roman" pitchFamily="18" charset="0"/>
                <a:cs typeface="Times New Roman" pitchFamily="18" charset="0"/>
              </a:rPr>
              <a:t>.</a:t>
            </a:r>
            <a:endParaRPr lang="bs-Latn-BA" sz="2400" dirty="0">
              <a:solidFill>
                <a:schemeClr val="tx1"/>
              </a:solidFill>
              <a:latin typeface="Times New Roman" pitchFamily="18" charset="0"/>
              <a:cs typeface="Times New Roman" pitchFamily="18" charset="0"/>
            </a:endParaRPr>
          </a:p>
          <a:p>
            <a:pPr>
              <a:buNone/>
            </a:pPr>
            <a:endParaRPr lang="bs-Latn-BA" dirty="0">
              <a:solidFill>
                <a:schemeClr val="tx1"/>
              </a:solidFill>
            </a:endParaRPr>
          </a:p>
        </p:txBody>
      </p:sp>
      <p:sp>
        <p:nvSpPr>
          <p:cNvPr id="2" name="Naslov 1"/>
          <p:cNvSpPr>
            <a:spLocks noGrp="1"/>
          </p:cNvSpPr>
          <p:nvPr>
            <p:ph type="title"/>
          </p:nvPr>
        </p:nvSpPr>
        <p:spPr>
          <a:xfrm>
            <a:off x="755576" y="188640"/>
            <a:ext cx="7416824" cy="432048"/>
          </a:xfrm>
        </p:spPr>
        <p:txBody>
          <a:bodyPr>
            <a:noAutofit/>
          </a:bodyPr>
          <a:lstStyle/>
          <a:p>
            <a:r>
              <a:rPr lang="sr-Cyrl-CS" sz="2800" dirty="0" smtClean="0">
                <a:latin typeface="Times New Roman" pitchFamily="18" charset="0"/>
                <a:cs typeface="Times New Roman" pitchFamily="18" charset="0"/>
              </a:rPr>
              <a:t/>
            </a:r>
            <a:br>
              <a:rPr lang="sr-Cyrl-CS" sz="2800" dirty="0" smtClean="0">
                <a:latin typeface="Times New Roman" pitchFamily="18" charset="0"/>
                <a:cs typeface="Times New Roman" pitchFamily="18" charset="0"/>
              </a:rPr>
            </a:br>
            <a:r>
              <a:rPr lang="sr-Cyrl-CS" sz="2800" dirty="0">
                <a:latin typeface="Times New Roman" pitchFamily="18" charset="0"/>
                <a:cs typeface="Times New Roman" pitchFamily="18" charset="0"/>
              </a:rPr>
              <a:t/>
            </a:r>
            <a:br>
              <a:rPr lang="sr-Cyrl-CS" sz="2800" dirty="0">
                <a:latin typeface="Times New Roman" pitchFamily="18" charset="0"/>
                <a:cs typeface="Times New Roman" pitchFamily="18" charset="0"/>
              </a:rPr>
            </a:br>
            <a:r>
              <a:rPr lang="sr-Cyrl-CS" sz="2800" dirty="0" smtClean="0">
                <a:latin typeface="Times New Roman" pitchFamily="18" charset="0"/>
                <a:cs typeface="Times New Roman" pitchFamily="18" charset="0"/>
              </a:rPr>
              <a:t/>
            </a:r>
            <a:br>
              <a:rPr lang="sr-Cyrl-CS" sz="2800" dirty="0" smtClean="0">
                <a:latin typeface="Times New Roman" pitchFamily="18" charset="0"/>
                <a:cs typeface="Times New Roman" pitchFamily="18" charset="0"/>
              </a:rPr>
            </a:br>
            <a:r>
              <a:rPr lang="sr-Cyrl-CS" sz="2800" dirty="0" smtClean="0">
                <a:latin typeface="Times New Roman" pitchFamily="18" charset="0"/>
                <a:cs typeface="Times New Roman" pitchFamily="18" charset="0"/>
              </a:rPr>
              <a:t> </a:t>
            </a:r>
            <a:r>
              <a:rPr lang="bs-Latn-BA" sz="2800" dirty="0"/>
              <a:t/>
            </a:r>
            <a:br>
              <a:rPr lang="bs-Latn-BA" sz="2800" dirty="0"/>
            </a:br>
            <a:endParaRPr lang="bs-Latn-BA" sz="28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Documents and Settings\Computer\Desktop\slike za prezentaciju inkluzija\images (20).jpg"/>
          <p:cNvPicPr>
            <a:picLocks noChangeAspect="1" noChangeArrowheads="1"/>
          </p:cNvPicPr>
          <p:nvPr/>
        </p:nvPicPr>
        <p:blipFill>
          <a:blip r:embed="rId3" cstate="print"/>
          <a:srcRect/>
          <a:stretch>
            <a:fillRect/>
          </a:stretch>
        </p:blipFill>
        <p:spPr bwMode="auto">
          <a:xfrm>
            <a:off x="0" y="0"/>
            <a:ext cx="9144000" cy="685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 name="TextBox 5"/>
          <p:cNvSpPr txBox="1"/>
          <p:nvPr/>
        </p:nvSpPr>
        <p:spPr>
          <a:xfrm>
            <a:off x="1295400" y="5486400"/>
            <a:ext cx="5872120" cy="64633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Bef>
                <a:spcPts val="0"/>
              </a:spcBef>
              <a:spcAft>
                <a:spcPts val="0"/>
              </a:spcAft>
              <a:defRPr/>
            </a:pPr>
            <a:r>
              <a:rPr lang="sr-Cyrl-BA" sz="3600" b="1" spc="50" dirty="0">
                <a:ln w="11430"/>
                <a:solidFill>
                  <a:srgbClr val="FFFF00"/>
                </a:solidFill>
                <a:effectLst>
                  <a:outerShdw blurRad="76200" dist="50800" dir="5400000" algn="tl" rotWithShape="0">
                    <a:srgbClr val="000000">
                      <a:alpha val="65000"/>
                    </a:srgbClr>
                  </a:outerShdw>
                </a:effectLst>
                <a:latin typeface="+mn-lt"/>
                <a:cs typeface="+mn-cs"/>
              </a:rPr>
              <a:t>ХВАЛА ВАМ НА ПАЖЊИ!</a:t>
            </a:r>
            <a:endParaRPr lang="en-US" sz="3600" b="1" spc="50" dirty="0">
              <a:ln w="11430"/>
              <a:solidFill>
                <a:srgbClr val="FFFF00"/>
              </a:solidFill>
              <a:effectLst>
                <a:outerShdw blurRad="76200" dist="50800" dir="5400000" algn="tl" rotWithShape="0">
                  <a:srgbClr val="000000">
                    <a:alpha val="65000"/>
                  </a:srgbClr>
                </a:outerShdw>
              </a:effectLst>
              <a:latin typeface="+mn-lt"/>
              <a:cs typeface="+mn-cs"/>
            </a:endParaRPr>
          </a:p>
        </p:txBody>
      </p:sp>
      <p:sp>
        <p:nvSpPr>
          <p:cNvPr id="29700" name="Rectangle 4"/>
          <p:cNvSpPr>
            <a:spLocks noChangeArrowheads="1"/>
          </p:cNvSpPr>
          <p:nvPr/>
        </p:nvSpPr>
        <p:spPr bwMode="auto">
          <a:xfrm>
            <a:off x="1600200" y="1371600"/>
            <a:ext cx="5791200" cy="3540125"/>
          </a:xfrm>
          <a:prstGeom prst="rect">
            <a:avLst/>
          </a:prstGeom>
          <a:noFill/>
          <a:ln w="9525">
            <a:noFill/>
            <a:miter lim="800000"/>
            <a:headEnd/>
            <a:tailEnd/>
          </a:ln>
        </p:spPr>
        <p:txBody>
          <a:bodyPr>
            <a:spAutoFit/>
          </a:bodyPr>
          <a:lstStyle/>
          <a:p>
            <a:pPr algn="ctr">
              <a:defRPr/>
            </a:pPr>
            <a:r>
              <a:rPr lang="en-US" sz="3200" dirty="0">
                <a:solidFill>
                  <a:srgbClr val="FFFF00"/>
                </a:solidFill>
              </a:rPr>
              <a:t>“</a:t>
            </a:r>
            <a:r>
              <a:rPr lang="en-US" sz="3200" dirty="0" err="1">
                <a:solidFill>
                  <a:srgbClr val="FFFF00"/>
                </a:solidFill>
              </a:rPr>
              <a:t>Не</a:t>
            </a:r>
            <a:r>
              <a:rPr lang="en-US" sz="3200" dirty="0">
                <a:solidFill>
                  <a:srgbClr val="FFFF00"/>
                </a:solidFill>
              </a:rPr>
              <a:t> </a:t>
            </a:r>
            <a:r>
              <a:rPr lang="en-US" sz="3200" dirty="0" err="1">
                <a:solidFill>
                  <a:srgbClr val="FFFF00"/>
                </a:solidFill>
              </a:rPr>
              <a:t>постоје</a:t>
            </a:r>
            <a:r>
              <a:rPr lang="en-US" sz="3200" dirty="0">
                <a:solidFill>
                  <a:srgbClr val="FFFF00"/>
                </a:solidFill>
              </a:rPr>
              <a:t> </a:t>
            </a:r>
            <a:r>
              <a:rPr lang="en-US" sz="3200" dirty="0" err="1">
                <a:solidFill>
                  <a:srgbClr val="FFFF00"/>
                </a:solidFill>
              </a:rPr>
              <a:t>добра</a:t>
            </a:r>
            <a:r>
              <a:rPr lang="en-US" sz="3200" dirty="0">
                <a:solidFill>
                  <a:srgbClr val="FFFF00"/>
                </a:solidFill>
              </a:rPr>
              <a:t> и </a:t>
            </a:r>
            <a:r>
              <a:rPr lang="en-US" sz="3200" dirty="0" err="1">
                <a:solidFill>
                  <a:srgbClr val="FFFF00"/>
                </a:solidFill>
              </a:rPr>
              <a:t>лоша</a:t>
            </a:r>
            <a:r>
              <a:rPr lang="en-US" sz="3200" dirty="0">
                <a:solidFill>
                  <a:srgbClr val="FFFF00"/>
                </a:solidFill>
              </a:rPr>
              <a:t> </a:t>
            </a:r>
            <a:r>
              <a:rPr lang="en-US" sz="3200" dirty="0" err="1">
                <a:solidFill>
                  <a:srgbClr val="FFFF00"/>
                </a:solidFill>
              </a:rPr>
              <a:t>већ</a:t>
            </a:r>
            <a:r>
              <a:rPr lang="sr-Cyrl-RS" sz="3200" dirty="0">
                <a:solidFill>
                  <a:srgbClr val="FFFF00"/>
                </a:solidFill>
              </a:rPr>
              <a:t> </a:t>
            </a:r>
            <a:r>
              <a:rPr lang="en-US" sz="3200" dirty="0" err="1">
                <a:solidFill>
                  <a:srgbClr val="FFFF00"/>
                </a:solidFill>
              </a:rPr>
              <a:t>само</a:t>
            </a:r>
            <a:endParaRPr lang="sr-Cyrl-RS" sz="3200" dirty="0">
              <a:solidFill>
                <a:srgbClr val="FFFF00"/>
              </a:solidFill>
            </a:endParaRPr>
          </a:p>
          <a:p>
            <a:pPr algn="ctr">
              <a:defRPr/>
            </a:pPr>
            <a:r>
              <a:rPr lang="en-US" sz="3200" dirty="0">
                <a:solidFill>
                  <a:srgbClr val="FFFF00"/>
                </a:solidFill>
              </a:rPr>
              <a:t>  </a:t>
            </a:r>
            <a:r>
              <a:rPr lang="en-US" sz="3200" i="1" dirty="0" err="1">
                <a:solidFill>
                  <a:srgbClr val="FFFF00"/>
                </a:solidFill>
              </a:rPr>
              <a:t>различита</a:t>
            </a:r>
            <a:r>
              <a:rPr lang="en-US" sz="3200" dirty="0">
                <a:solidFill>
                  <a:srgbClr val="FFFF00"/>
                </a:solidFill>
              </a:rPr>
              <a:t> </a:t>
            </a:r>
            <a:r>
              <a:rPr lang="en-US" sz="3200" dirty="0" err="1">
                <a:solidFill>
                  <a:srgbClr val="FFFF00"/>
                </a:solidFill>
              </a:rPr>
              <a:t>деца</a:t>
            </a:r>
            <a:r>
              <a:rPr lang="en-US" sz="3200" dirty="0">
                <a:solidFill>
                  <a:srgbClr val="FFFF00"/>
                </a:solidFill>
              </a:rPr>
              <a:t>. </a:t>
            </a:r>
            <a:r>
              <a:rPr lang="sr-Cyrl-RS" sz="3200" dirty="0">
                <a:solidFill>
                  <a:srgbClr val="FFFF00"/>
                </a:solidFill>
              </a:rPr>
              <a:t>      </a:t>
            </a:r>
          </a:p>
          <a:p>
            <a:pPr algn="ctr">
              <a:defRPr/>
            </a:pPr>
            <a:r>
              <a:rPr lang="sr-Cyrl-RS" sz="3200" dirty="0">
                <a:solidFill>
                  <a:srgbClr val="FFFF00"/>
                </a:solidFill>
              </a:rPr>
              <a:t>  </a:t>
            </a:r>
            <a:r>
              <a:rPr lang="en-US" sz="3200" dirty="0">
                <a:solidFill>
                  <a:srgbClr val="FFFF00"/>
                </a:solidFill>
              </a:rPr>
              <a:t>А </a:t>
            </a:r>
            <a:r>
              <a:rPr lang="en-US" sz="3200" dirty="0" err="1">
                <a:solidFill>
                  <a:srgbClr val="FFFF00"/>
                </a:solidFill>
              </a:rPr>
              <a:t>различитом</a:t>
            </a:r>
            <a:r>
              <a:rPr lang="en-US" sz="3200" dirty="0">
                <a:solidFill>
                  <a:srgbClr val="FFFF00"/>
                </a:solidFill>
              </a:rPr>
              <a:t> </a:t>
            </a:r>
            <a:r>
              <a:rPr lang="en-US" sz="3200" dirty="0" err="1">
                <a:solidFill>
                  <a:srgbClr val="FFFF00"/>
                </a:solidFill>
              </a:rPr>
              <a:t>децом</a:t>
            </a:r>
            <a:r>
              <a:rPr lang="en-US" sz="3200" dirty="0">
                <a:solidFill>
                  <a:srgbClr val="FFFF00"/>
                </a:solidFill>
              </a:rPr>
              <a:t> </a:t>
            </a:r>
            <a:r>
              <a:rPr lang="en-US" sz="3200" dirty="0" err="1">
                <a:solidFill>
                  <a:srgbClr val="FFFF00"/>
                </a:solidFill>
              </a:rPr>
              <a:t>морамо</a:t>
            </a:r>
            <a:r>
              <a:rPr lang="en-US" sz="3200" dirty="0">
                <a:solidFill>
                  <a:srgbClr val="FFFF00"/>
                </a:solidFill>
              </a:rPr>
              <a:t> </a:t>
            </a:r>
            <a:r>
              <a:rPr lang="en-US" sz="3200" dirty="0" err="1">
                <a:solidFill>
                  <a:srgbClr val="FFFF00"/>
                </a:solidFill>
              </a:rPr>
              <a:t>се</a:t>
            </a:r>
            <a:r>
              <a:rPr lang="en-US" sz="3200" dirty="0">
                <a:solidFill>
                  <a:srgbClr val="FFFF00"/>
                </a:solidFill>
              </a:rPr>
              <a:t> </a:t>
            </a:r>
            <a:r>
              <a:rPr lang="en-US" sz="3200" dirty="0" err="1">
                <a:solidFill>
                  <a:srgbClr val="FFFF00"/>
                </a:solidFill>
              </a:rPr>
              <a:t>бавити</a:t>
            </a:r>
            <a:r>
              <a:rPr lang="en-US" sz="3200" dirty="0">
                <a:solidFill>
                  <a:srgbClr val="FFFF00"/>
                </a:solidFill>
              </a:rPr>
              <a:t> </a:t>
            </a:r>
            <a:r>
              <a:rPr lang="en-US" sz="3200" dirty="0" err="1">
                <a:solidFill>
                  <a:srgbClr val="FFFF00"/>
                </a:solidFill>
              </a:rPr>
              <a:t>на</a:t>
            </a:r>
            <a:r>
              <a:rPr lang="en-US" sz="3200" dirty="0">
                <a:solidFill>
                  <a:srgbClr val="FFFF00"/>
                </a:solidFill>
              </a:rPr>
              <a:t> </a:t>
            </a:r>
            <a:r>
              <a:rPr lang="en-US" sz="3200" dirty="0" err="1">
                <a:solidFill>
                  <a:srgbClr val="FFFF00"/>
                </a:solidFill>
              </a:rPr>
              <a:t>много</a:t>
            </a:r>
            <a:r>
              <a:rPr lang="en-US" sz="3200" dirty="0">
                <a:solidFill>
                  <a:srgbClr val="FFFF00"/>
                </a:solidFill>
              </a:rPr>
              <a:t> </a:t>
            </a:r>
            <a:r>
              <a:rPr lang="en-US" sz="3200" dirty="0" err="1">
                <a:solidFill>
                  <a:srgbClr val="FFFF00"/>
                </a:solidFill>
              </a:rPr>
              <a:t>разних</a:t>
            </a:r>
            <a:r>
              <a:rPr lang="en-US" sz="3200" dirty="0">
                <a:solidFill>
                  <a:srgbClr val="FFFF00"/>
                </a:solidFill>
              </a:rPr>
              <a:t> и </a:t>
            </a:r>
            <a:r>
              <a:rPr lang="en-US" sz="3200" dirty="0" err="1">
                <a:solidFill>
                  <a:srgbClr val="FFFF00"/>
                </a:solidFill>
              </a:rPr>
              <a:t>деликатних</a:t>
            </a:r>
            <a:r>
              <a:rPr lang="en-US" sz="3200" dirty="0">
                <a:solidFill>
                  <a:srgbClr val="FFFF00"/>
                </a:solidFill>
              </a:rPr>
              <a:t> </a:t>
            </a:r>
            <a:r>
              <a:rPr lang="en-US" sz="3200" dirty="0" err="1">
                <a:solidFill>
                  <a:srgbClr val="FFFF00"/>
                </a:solidFill>
              </a:rPr>
              <a:t>начина</a:t>
            </a:r>
            <a:r>
              <a:rPr lang="en-US" sz="3200" dirty="0">
                <a:solidFill>
                  <a:srgbClr val="FFFF00"/>
                </a:solidFill>
              </a:rPr>
              <a:t>.” </a:t>
            </a:r>
            <a:endParaRPr lang="sr-Cyrl-RS" sz="3200" dirty="0">
              <a:solidFill>
                <a:srgbClr val="FFFF00"/>
              </a:solidFill>
            </a:endParaRPr>
          </a:p>
          <a:p>
            <a:pPr algn="ctr">
              <a:defRPr/>
            </a:pPr>
            <a:r>
              <a:rPr lang="en-US" sz="3200" dirty="0">
                <a:solidFill>
                  <a:srgbClr val="FFFF00"/>
                </a:solidFill>
              </a:rPr>
              <a:t> </a:t>
            </a:r>
            <a:r>
              <a:rPr lang="en-US" sz="3200" dirty="0" err="1">
                <a:solidFill>
                  <a:srgbClr val="FFFF00"/>
                </a:solidFill>
              </a:rPr>
              <a:t>Душко</a:t>
            </a:r>
            <a:r>
              <a:rPr lang="en-US" sz="3200" dirty="0">
                <a:solidFill>
                  <a:srgbClr val="FFFF00"/>
                </a:solidFill>
              </a:rPr>
              <a:t> </a:t>
            </a:r>
            <a:r>
              <a:rPr lang="en-US" sz="3200" dirty="0" err="1">
                <a:solidFill>
                  <a:srgbClr val="FFFF00"/>
                </a:solidFill>
              </a:rPr>
              <a:t>Радовић</a:t>
            </a:r>
            <a:endParaRPr lang="en-US" sz="3200" dirty="0">
              <a:solidFill>
                <a:srgbClr val="FFFF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0" y="521296"/>
            <a:ext cx="8954144" cy="6336704"/>
          </a:xfrm>
        </p:spPr>
        <p:txBody>
          <a:bodyPr>
            <a:normAutofit fontScale="92500" lnSpcReduction="20000"/>
          </a:bodyPr>
          <a:lstStyle/>
          <a:p>
            <a:pPr marL="514350" indent="-514350" algn="just"/>
            <a:r>
              <a:rPr lang="sr-Cyrl-CS" sz="2800" dirty="0" smtClean="0">
                <a:solidFill>
                  <a:schemeClr val="tx1"/>
                </a:solidFill>
                <a:latin typeface="Times New Roman" pitchFamily="18" charset="0"/>
                <a:cs typeface="Times New Roman" pitchFamily="18" charset="0"/>
              </a:rPr>
              <a:t>ПРВИ РАЗРЕД </a:t>
            </a:r>
            <a:r>
              <a:rPr lang="sr-Cyrl-CS" sz="2800" dirty="0" smtClean="0">
                <a:latin typeface="Times New Roman" pitchFamily="18" charset="0"/>
                <a:cs typeface="Times New Roman" pitchFamily="18" charset="0"/>
              </a:rPr>
              <a:t>-</a:t>
            </a:r>
            <a:r>
              <a:rPr lang="sr-Cyrl-CS" sz="2800" dirty="0" smtClean="0">
                <a:solidFill>
                  <a:schemeClr val="tx1"/>
                </a:solidFill>
                <a:latin typeface="Times New Roman" pitchFamily="18" charset="0"/>
                <a:cs typeface="Times New Roman" pitchFamily="18" charset="0"/>
              </a:rPr>
              <a:t> суштинска новина у дидактичко</a:t>
            </a:r>
            <a:r>
              <a:rPr lang="en-US" sz="2800" dirty="0" smtClean="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-методичкој и програмској концепцији основне школе (интегрисани курикулум - цјеловит доживљај свијета</a:t>
            </a:r>
            <a:r>
              <a:rPr lang="sr-Cyrl-CS" sz="2800" dirty="0" smtClean="0">
                <a:latin typeface="Times New Roman" pitchFamily="18" charset="0"/>
                <a:cs typeface="Times New Roman" pitchFamily="18" charset="0"/>
              </a:rPr>
              <a:t>)</a:t>
            </a:r>
            <a:r>
              <a:rPr lang="sr-Cyrl-CS" sz="2800" dirty="0" smtClean="0">
                <a:solidFill>
                  <a:schemeClr val="tx1"/>
                </a:solidFill>
                <a:latin typeface="Times New Roman" pitchFamily="18" charset="0"/>
                <a:cs typeface="Times New Roman" pitchFamily="18" charset="0"/>
              </a:rPr>
              <a:t>.</a:t>
            </a:r>
          </a:p>
          <a:p>
            <a:pPr marL="514350" indent="-514350"/>
            <a:r>
              <a:rPr lang="sr-Cyrl-CS" sz="2800" dirty="0" err="1" smtClean="0">
                <a:latin typeface="Times New Roman" pitchFamily="18" charset="0"/>
                <a:cs typeface="Times New Roman" pitchFamily="18" charset="0"/>
              </a:rPr>
              <a:t>Р</a:t>
            </a:r>
            <a:r>
              <a:rPr lang="sr-Cyrl-CS" sz="2800" dirty="0" err="1" smtClean="0">
                <a:solidFill>
                  <a:schemeClr val="tx1"/>
                </a:solidFill>
                <a:latin typeface="Times New Roman" pitchFamily="18" charset="0"/>
                <a:cs typeface="Times New Roman" pitchFamily="18" charset="0"/>
              </a:rPr>
              <a:t>еализција</a:t>
            </a:r>
            <a:r>
              <a:rPr lang="sr-Cyrl-CS" sz="2800" dirty="0" smtClean="0">
                <a:solidFill>
                  <a:schemeClr val="tx1"/>
                </a:solidFill>
                <a:latin typeface="Times New Roman" pitchFamily="18" charset="0"/>
                <a:cs typeface="Times New Roman" pitchFamily="18" charset="0"/>
              </a:rPr>
              <a:t> наставе се одвија током тросатног боравка ученика у школи. </a:t>
            </a:r>
          </a:p>
          <a:p>
            <a:pPr marL="514350" indent="-514350">
              <a:buClr>
                <a:srgbClr val="6F6F74"/>
              </a:buClr>
            </a:pPr>
            <a:r>
              <a:rPr lang="sr-Cyrl-CS" sz="2800" dirty="0" smtClean="0">
                <a:solidFill>
                  <a:schemeClr val="tx1"/>
                </a:solidFill>
                <a:latin typeface="Times New Roman" pitchFamily="18" charset="0"/>
                <a:cs typeface="Times New Roman" pitchFamily="18" charset="0"/>
              </a:rPr>
              <a:t>Предметна подручја. </a:t>
            </a:r>
          </a:p>
          <a:p>
            <a:pPr marL="514350" indent="-514350" algn="just">
              <a:buClr>
                <a:srgbClr val="6F6F74"/>
              </a:buClr>
            </a:pPr>
            <a:r>
              <a:rPr lang="sr-Cyrl-CS" sz="2800" dirty="0" smtClean="0">
                <a:solidFill>
                  <a:schemeClr val="tx1"/>
                </a:solidFill>
                <a:latin typeface="Times New Roman" pitchFamily="18" charset="0"/>
                <a:cs typeface="Times New Roman" pitchFamily="18" charset="0"/>
              </a:rPr>
              <a:t>Рад у првом разреду –</a:t>
            </a:r>
            <a:r>
              <a:rPr lang="sr-Latn-CS" sz="2800" dirty="0" smtClean="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модели активног и интерактивног учења/наставе (</a:t>
            </a:r>
            <a:r>
              <a:rPr lang="sr-Cyrl-CS" sz="2800" dirty="0" err="1" smtClean="0">
                <a:solidFill>
                  <a:schemeClr val="tx1"/>
                </a:solidFill>
                <a:latin typeface="Times New Roman" pitchFamily="18" charset="0"/>
                <a:cs typeface="Times New Roman" pitchFamily="18" charset="0"/>
              </a:rPr>
              <a:t>усмјереност</a:t>
            </a:r>
            <a:r>
              <a:rPr lang="sr-Cyrl-CS" sz="2800" dirty="0" smtClean="0">
                <a:solidFill>
                  <a:schemeClr val="tx1"/>
                </a:solidFill>
                <a:latin typeface="Times New Roman" pitchFamily="18" charset="0"/>
                <a:cs typeface="Times New Roman" pitchFamily="18" charset="0"/>
              </a:rPr>
              <a:t> на цјеловит развој свих потенцијала </a:t>
            </a:r>
            <a:r>
              <a:rPr lang="sr-Cyrl-CS" sz="2800" dirty="0" err="1" smtClean="0">
                <a:solidFill>
                  <a:schemeClr val="tx1"/>
                </a:solidFill>
                <a:latin typeface="Times New Roman" pitchFamily="18" charset="0"/>
                <a:cs typeface="Times New Roman" pitchFamily="18" charset="0"/>
              </a:rPr>
              <a:t>дјетета</a:t>
            </a:r>
            <a:r>
              <a:rPr lang="sr-Cyrl-CS" sz="2800" dirty="0" smtClean="0">
                <a:latin typeface="Times New Roman" pitchFamily="18" charset="0"/>
                <a:cs typeface="Times New Roman" pitchFamily="18" charset="0"/>
              </a:rPr>
              <a:t>; учење </a:t>
            </a:r>
            <a:r>
              <a:rPr lang="sr-Cyrl-CS" sz="2800" dirty="0" smtClean="0">
                <a:solidFill>
                  <a:schemeClr val="tx1"/>
                </a:solidFill>
                <a:latin typeface="Times New Roman" pitchFamily="18" charset="0"/>
                <a:cs typeface="Times New Roman" pitchFamily="18" charset="0"/>
              </a:rPr>
              <a:t>се заснива на претходним знањима и искуствима, али и интересовањима, потребама </a:t>
            </a:r>
            <a:r>
              <a:rPr lang="sr-Cyrl-CS" sz="2800" dirty="0" smtClean="0">
                <a:latin typeface="Times New Roman" pitchFamily="18" charset="0"/>
                <a:cs typeface="Times New Roman" pitchFamily="18" charset="0"/>
              </a:rPr>
              <a:t>и могућностима </a:t>
            </a:r>
            <a:r>
              <a:rPr lang="sr-Cyrl-CS" sz="2800" dirty="0" err="1" smtClean="0">
                <a:latin typeface="Times New Roman" pitchFamily="18" charset="0"/>
                <a:cs typeface="Times New Roman" pitchFamily="18" charset="0"/>
              </a:rPr>
              <a:t>дјетета</a:t>
            </a:r>
            <a:r>
              <a:rPr lang="sr-Cyrl-CS" sz="2800" dirty="0" smtClean="0">
                <a:latin typeface="Times New Roman" pitchFamily="18" charset="0"/>
                <a:cs typeface="Times New Roman" pitchFamily="18" charset="0"/>
              </a:rPr>
              <a:t>; ситуационо учење; диференцирано учење; </a:t>
            </a:r>
            <a:r>
              <a:rPr lang="sr-Cyrl-CS" sz="2800" dirty="0" smtClean="0">
                <a:solidFill>
                  <a:schemeClr val="tx1"/>
                </a:solidFill>
                <a:latin typeface="Times New Roman" pitchFamily="18" charset="0"/>
                <a:cs typeface="Times New Roman" pitchFamily="18" charset="0"/>
              </a:rPr>
              <a:t>подстицање развоја унутрашње мотивације за учење,...).</a:t>
            </a:r>
          </a:p>
          <a:p>
            <a:pPr marL="514350" indent="-514350">
              <a:buClr>
                <a:srgbClr val="6F6F74"/>
              </a:buClr>
            </a:pPr>
            <a:r>
              <a:rPr lang="sr-Cyrl-CS" sz="2800" dirty="0" smtClean="0">
                <a:solidFill>
                  <a:schemeClr val="tx1"/>
                </a:solidFill>
                <a:latin typeface="Times New Roman" pitchFamily="18" charset="0"/>
                <a:cs typeface="Times New Roman" pitchFamily="18" charset="0"/>
              </a:rPr>
              <a:t>Игра </a:t>
            </a:r>
            <a:r>
              <a:rPr lang="sr-Cyrl-CS" sz="2800" dirty="0">
                <a:solidFill>
                  <a:schemeClr val="tx1"/>
                </a:solidFill>
                <a:latin typeface="Times New Roman" pitchFamily="18" charset="0"/>
                <a:cs typeface="Times New Roman" pitchFamily="18" charset="0"/>
              </a:rPr>
              <a:t>и игролике </a:t>
            </a:r>
            <a:r>
              <a:rPr lang="sr-Cyrl-CS" sz="2800" dirty="0" smtClean="0">
                <a:solidFill>
                  <a:schemeClr val="tx1"/>
                </a:solidFill>
                <a:latin typeface="Times New Roman" pitchFamily="18" charset="0"/>
                <a:cs typeface="Times New Roman" pitchFamily="18" charset="0"/>
              </a:rPr>
              <a:t>активности – доминантан модел рада.</a:t>
            </a:r>
          </a:p>
          <a:p>
            <a:pPr marL="514350" indent="-514350">
              <a:buClr>
                <a:srgbClr val="6F6F74"/>
              </a:buClr>
            </a:pPr>
            <a:r>
              <a:rPr lang="sr-Cyrl-CS" sz="2800" dirty="0" smtClean="0">
                <a:solidFill>
                  <a:schemeClr val="tx1"/>
                </a:solidFill>
                <a:latin typeface="Times New Roman" pitchFamily="18" charset="0"/>
                <a:cs typeface="Times New Roman" pitchFamily="18" charset="0"/>
              </a:rPr>
              <a:t>Нови </a:t>
            </a:r>
            <a:r>
              <a:rPr lang="sr-Cyrl-CS" sz="2800" dirty="0" err="1" smtClean="0">
                <a:solidFill>
                  <a:schemeClr val="tx1"/>
                </a:solidFill>
                <a:latin typeface="Times New Roman" pitchFamily="18" charset="0"/>
                <a:cs typeface="Times New Roman" pitchFamily="18" charset="0"/>
              </a:rPr>
              <a:t>учионички</a:t>
            </a:r>
            <a:r>
              <a:rPr lang="sr-Cyrl-CS" sz="2800" dirty="0" smtClean="0">
                <a:solidFill>
                  <a:schemeClr val="tx1"/>
                </a:solidFill>
                <a:latin typeface="Times New Roman" pitchFamily="18" charset="0"/>
                <a:cs typeface="Times New Roman" pitchFamily="18" charset="0"/>
              </a:rPr>
              <a:t> амбијент -  </a:t>
            </a:r>
            <a:r>
              <a:rPr lang="sr-Cyrl-CS" sz="2800" dirty="0">
                <a:solidFill>
                  <a:schemeClr val="tx1"/>
                </a:solidFill>
                <a:latin typeface="Times New Roman" pitchFamily="18" charset="0"/>
                <a:cs typeface="Times New Roman" pitchFamily="18" charset="0"/>
              </a:rPr>
              <a:t>„центри за учење“. </a:t>
            </a:r>
            <a:endParaRPr lang="sr-Cyrl-CS" sz="2800" dirty="0" smtClean="0">
              <a:solidFill>
                <a:schemeClr val="tx1"/>
              </a:solidFill>
              <a:latin typeface="Times New Roman" pitchFamily="18" charset="0"/>
              <a:cs typeface="Times New Roman" pitchFamily="18" charset="0"/>
            </a:endParaRPr>
          </a:p>
          <a:p>
            <a:pPr marL="514350" indent="-514350">
              <a:buClr>
                <a:srgbClr val="6F6F74"/>
              </a:buClr>
            </a:pPr>
            <a:r>
              <a:rPr lang="sr-Cyrl-CS" sz="2800" dirty="0" smtClean="0">
                <a:latin typeface="Times New Roman" pitchFamily="18" charset="0"/>
                <a:cs typeface="Times New Roman" pitchFamily="18" charset="0"/>
              </a:rPr>
              <a:t>Праћење и процјењивање напредовања ученика.</a:t>
            </a:r>
            <a:endParaRPr lang="sr-Cyrl-CS" sz="2800" dirty="0" smtClean="0">
              <a:solidFill>
                <a:schemeClr val="tx1"/>
              </a:solidFill>
              <a:latin typeface="Times New Roman" pitchFamily="18" charset="0"/>
              <a:cs typeface="Times New Roman" pitchFamily="18" charset="0"/>
            </a:endParaRPr>
          </a:p>
          <a:p>
            <a:pPr marL="514350" indent="-514350"/>
            <a:r>
              <a:rPr lang="sr-Cyrl-CS" sz="2800" dirty="0" smtClean="0">
                <a:solidFill>
                  <a:schemeClr val="tx1"/>
                </a:solidFill>
                <a:latin typeface="Times New Roman" pitchFamily="18" charset="0"/>
                <a:cs typeface="Times New Roman" pitchFamily="18" charset="0"/>
              </a:rPr>
              <a:t>Описно оцјењивање знања и постигнућа ученика</a:t>
            </a:r>
            <a:r>
              <a:rPr lang="en-US" sz="2800" dirty="0" smtClean="0">
                <a:solidFill>
                  <a:schemeClr val="tx1"/>
                </a:solidFill>
                <a:latin typeface="Times New Roman" pitchFamily="18" charset="0"/>
                <a:cs typeface="Times New Roman" pitchFamily="18" charset="0"/>
              </a:rPr>
              <a:t>.</a:t>
            </a:r>
            <a:endParaRPr lang="bs-Latn-BA" sz="2800" dirty="0" smtClean="0">
              <a:solidFill>
                <a:schemeClr val="tx1"/>
              </a:solidFill>
              <a:latin typeface="Times New Roman" pitchFamily="18" charset="0"/>
              <a:cs typeface="Times New Roman" pitchFamily="18" charset="0"/>
            </a:endParaRPr>
          </a:p>
          <a:p>
            <a:pPr marL="514350" lvl="0" indent="-514350">
              <a:lnSpc>
                <a:spcPct val="50000"/>
              </a:lnSpc>
              <a:buNone/>
            </a:pPr>
            <a:endParaRPr lang="sr-Cyrl-CS" sz="5100" dirty="0" smtClean="0">
              <a:solidFill>
                <a:srgbClr val="FF0000"/>
              </a:solidFill>
              <a:latin typeface="Times New Roman" pitchFamily="18" charset="0"/>
              <a:cs typeface="Times New Roman" pitchFamily="18" charset="0"/>
            </a:endParaRPr>
          </a:p>
          <a:p>
            <a:pPr lvl="0">
              <a:buNone/>
            </a:pPr>
            <a:endParaRPr lang="bs-Latn-BA" dirty="0"/>
          </a:p>
        </p:txBody>
      </p:sp>
      <p:sp>
        <p:nvSpPr>
          <p:cNvPr id="2" name="Naslov 1"/>
          <p:cNvSpPr>
            <a:spLocks noGrp="1"/>
          </p:cNvSpPr>
          <p:nvPr>
            <p:ph type="title"/>
          </p:nvPr>
        </p:nvSpPr>
        <p:spPr>
          <a:xfrm>
            <a:off x="179512" y="0"/>
            <a:ext cx="8784976" cy="260648"/>
          </a:xfrm>
        </p:spPr>
        <p:txBody>
          <a:bodyPr>
            <a:normAutofit fontScale="90000"/>
          </a:bodyPr>
          <a:lstStyle/>
          <a:p>
            <a:r>
              <a:rPr lang="sr-Cyrl-CS" sz="2700" dirty="0" smtClean="0">
                <a:latin typeface="Times New Roman" pitchFamily="18" charset="0"/>
                <a:cs typeface="Times New Roman" pitchFamily="18" charset="0"/>
              </a:rPr>
              <a:t/>
            </a:r>
            <a:br>
              <a:rPr lang="sr-Cyrl-CS" sz="2700" dirty="0" smtClean="0">
                <a:latin typeface="Times New Roman" pitchFamily="18" charset="0"/>
                <a:cs typeface="Times New Roman" pitchFamily="18" charset="0"/>
              </a:rPr>
            </a:br>
            <a:endParaRPr lang="bs-Latn-BA" sz="2800" dirty="0">
              <a:latin typeface="Times New Roman" pitchFamily="18" charset="0"/>
              <a:cs typeface="Times New Roman" pitchFamily="18" charset="0"/>
            </a:endParaRPr>
          </a:p>
        </p:txBody>
      </p:sp>
      <p:sp>
        <p:nvSpPr>
          <p:cNvPr id="4" name="Naslov 1"/>
          <p:cNvSpPr txBox="1">
            <a:spLocks/>
          </p:cNvSpPr>
          <p:nvPr/>
        </p:nvSpPr>
        <p:spPr>
          <a:xfrm>
            <a:off x="914400" y="0"/>
            <a:ext cx="7543800" cy="476671"/>
          </a:xfrm>
          <a:prstGeom prst="rect">
            <a:avLst/>
          </a:prstGeom>
          <a:solidFill>
            <a:schemeClr val="bg2">
              <a:lumMod val="90000"/>
            </a:schemeClr>
          </a:solidFill>
        </p:spPr>
        <p:txBody>
          <a:bodyPr vert="horz" rtlCol="0" anchor="ctr">
            <a:normAutofit fontScale="97500" lnSpcReduction="10000"/>
            <a:scene3d>
              <a:camera prst="orthographicFront"/>
              <a:lightRig rig="soft" dir="t"/>
            </a:scene3d>
            <a:sp3d prstMaterial="softEdge">
              <a:bevelT w="25400" h="254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bs-Cyrl-BA" sz="2800" b="1" i="0" u="none" strike="noStrike" kern="1200" cap="none" spc="0" normalizeH="0" baseline="0" noProof="0" dirty="0" smtClean="0">
                <a:ln>
                  <a:noFill/>
                </a:ln>
                <a:solidFill>
                  <a:schemeClr val="tx1"/>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Times New Roman" panose="02020603050405020304" pitchFamily="18" charset="0"/>
              </a:rPr>
              <a:t>Обиљежја</a:t>
            </a:r>
            <a:r>
              <a:rPr kumimoji="0" lang="bs-Cyrl-BA" sz="2800" b="1" i="0" u="none" strike="noStrike" kern="1200" cap="none" spc="0" normalizeH="0" noProof="0" dirty="0" smtClean="0">
                <a:ln>
                  <a:noFill/>
                </a:ln>
                <a:solidFill>
                  <a:schemeClr val="tx1"/>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Times New Roman" panose="02020603050405020304" pitchFamily="18" charset="0"/>
              </a:rPr>
              <a:t> </a:t>
            </a:r>
            <a:r>
              <a:rPr kumimoji="0" lang="bs-Cyrl-BA" sz="2800" b="1" i="0" u="none" strike="noStrike" kern="1200" cap="none" spc="0" normalizeH="0" baseline="0" noProof="0" dirty="0" smtClean="0">
                <a:ln>
                  <a:noFill/>
                </a:ln>
                <a:solidFill>
                  <a:schemeClr val="tx1"/>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Times New Roman" panose="02020603050405020304" pitchFamily="18" charset="0"/>
              </a:rPr>
              <a:t>првог разреда</a:t>
            </a:r>
            <a:endParaRPr kumimoji="0" lang="sr-Latn-CS" sz="2800" b="1" i="0" u="none" strike="noStrike" kern="1200" cap="none" spc="0" normalizeH="0" baseline="0" noProof="0" dirty="0">
              <a:ln>
                <a:noFill/>
              </a:ln>
              <a:solidFill>
                <a:schemeClr val="tx1"/>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228600" y="476672"/>
            <a:ext cx="8458199" cy="5832648"/>
          </a:xfrm>
        </p:spPr>
        <p:txBody>
          <a:bodyPr>
            <a:noAutofit/>
          </a:bodyPr>
          <a:lstStyle/>
          <a:p>
            <a:pPr lvl="0" algn="just" defTabSz="342900">
              <a:lnSpc>
                <a:spcPct val="115000"/>
              </a:lnSpc>
              <a:spcBef>
                <a:spcPct val="20000"/>
              </a:spcBef>
              <a:spcAft>
                <a:spcPts val="0"/>
              </a:spcAft>
              <a:buClrTx/>
              <a:buSzPct val="80000"/>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Планирање, програмирање, припремање и реализација васпитно-образовно рада се заснива на: </a:t>
            </a:r>
            <a:r>
              <a:rPr lang="sr-Cyrl-CS" sz="2400" b="1" dirty="0" smtClean="0">
                <a:solidFill>
                  <a:schemeClr val="tx1"/>
                </a:solidFill>
                <a:latin typeface="Times New Roman" pitchFamily="18" charset="0"/>
                <a:cs typeface="Times New Roman" pitchFamily="18" charset="0"/>
              </a:rPr>
              <a:t>потребама, могућностима, темпу </a:t>
            </a:r>
            <a:r>
              <a:rPr lang="sr-Cyrl-CS" sz="2400" b="1" dirty="0">
                <a:solidFill>
                  <a:schemeClr val="tx1"/>
                </a:solidFill>
                <a:latin typeface="Times New Roman" pitchFamily="18" charset="0"/>
                <a:cs typeface="Times New Roman" pitchFamily="18" charset="0"/>
              </a:rPr>
              <a:t>напредовања и интересовањима </a:t>
            </a:r>
            <a:r>
              <a:rPr lang="sr-Cyrl-CS" sz="2400" b="1" dirty="0" smtClean="0">
                <a:solidFill>
                  <a:schemeClr val="tx1"/>
                </a:solidFill>
                <a:latin typeface="Times New Roman" pitchFamily="18" charset="0"/>
                <a:cs typeface="Times New Roman" pitchFamily="18" charset="0"/>
              </a:rPr>
              <a:t>ученика, те </a:t>
            </a:r>
            <a:r>
              <a:rPr lang="sr-Cyrl-CS" sz="2400" b="1" dirty="0">
                <a:solidFill>
                  <a:schemeClr val="tx1"/>
                </a:solidFill>
                <a:latin typeface="Times New Roman" pitchFamily="18" charset="0"/>
                <a:cs typeface="Times New Roman" pitchFamily="18" charset="0"/>
              </a:rPr>
              <a:t>програмским </a:t>
            </a:r>
            <a:r>
              <a:rPr lang="sr-Cyrl-CS" sz="2400" b="1" dirty="0" smtClean="0">
                <a:solidFill>
                  <a:schemeClr val="tx1"/>
                </a:solidFill>
                <a:latin typeface="Times New Roman" pitchFamily="18" charset="0"/>
                <a:cs typeface="Times New Roman" pitchFamily="18" charset="0"/>
              </a:rPr>
              <a:t>садржајима и исходима учења. </a:t>
            </a:r>
            <a:endParaRPr lang="bs-Cyrl-BA" sz="2400"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 Циљеви, </a:t>
            </a:r>
            <a:r>
              <a:rPr lang="sr-Cyrl-CS" sz="2400" dirty="0">
                <a:solidFill>
                  <a:schemeClr val="tx1"/>
                </a:solidFill>
                <a:latin typeface="Times New Roman" pitchFamily="18" charset="0"/>
                <a:cs typeface="Times New Roman" pitchFamily="18" charset="0"/>
              </a:rPr>
              <a:t>задаци </a:t>
            </a:r>
            <a:r>
              <a:rPr lang="sr-Cyrl-CS" sz="2400" dirty="0" smtClean="0">
                <a:solidFill>
                  <a:schemeClr val="tx1"/>
                </a:solidFill>
                <a:latin typeface="Times New Roman" pitchFamily="18" charset="0"/>
                <a:cs typeface="Times New Roman" pitchFamily="18" charset="0"/>
              </a:rPr>
              <a:t>и исходи учења се </a:t>
            </a:r>
            <a:r>
              <a:rPr lang="sr-Cyrl-CS" sz="2400" dirty="0">
                <a:solidFill>
                  <a:schemeClr val="tx1"/>
                </a:solidFill>
                <a:latin typeface="Times New Roman" pitchFamily="18" charset="0"/>
                <a:cs typeface="Times New Roman" pitchFamily="18" charset="0"/>
              </a:rPr>
              <a:t>утврђују </a:t>
            </a:r>
            <a:r>
              <a:rPr lang="sr-Cyrl-CS" sz="2400" b="1" dirty="0">
                <a:solidFill>
                  <a:schemeClr val="tx1"/>
                </a:solidFill>
                <a:latin typeface="Times New Roman" pitchFamily="18" charset="0"/>
                <a:cs typeface="Times New Roman" pitchFamily="18" charset="0"/>
              </a:rPr>
              <a:t>планом за краћи </a:t>
            </a:r>
            <a:r>
              <a:rPr lang="sr-Cyrl-CS" sz="2400" b="1" dirty="0" smtClean="0">
                <a:solidFill>
                  <a:schemeClr val="tx1"/>
                </a:solidFill>
                <a:latin typeface="Times New Roman" pitchFamily="18" charset="0"/>
                <a:cs typeface="Times New Roman" pitchFamily="18" charset="0"/>
              </a:rPr>
              <a:t>период </a:t>
            </a:r>
            <a:r>
              <a:rPr lang="sr-Cyrl-CS" sz="2400" dirty="0" smtClean="0">
                <a:solidFill>
                  <a:schemeClr val="tx1"/>
                </a:solidFill>
                <a:latin typeface="Times New Roman" pitchFamily="18" charset="0"/>
                <a:cs typeface="Times New Roman" pitchFamily="18" charset="0"/>
              </a:rPr>
              <a:t>– дан/седмица/мјесец, у оквиру предметних подручја.</a:t>
            </a:r>
            <a:endParaRPr lang="bs-Cyrl-BA" sz="2400" dirty="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Активности се реализују </a:t>
            </a:r>
            <a:r>
              <a:rPr lang="sr-Cyrl-CS" sz="2400" dirty="0">
                <a:solidFill>
                  <a:schemeClr val="tx1"/>
                </a:solidFill>
                <a:latin typeface="Times New Roman" pitchFamily="18" charset="0"/>
                <a:cs typeface="Times New Roman" pitchFamily="18" charset="0"/>
              </a:rPr>
              <a:t>у виду: </a:t>
            </a:r>
            <a:r>
              <a:rPr lang="sr-Cyrl-CS" sz="2400" b="1" dirty="0">
                <a:solidFill>
                  <a:schemeClr val="tx1"/>
                </a:solidFill>
                <a:latin typeface="Times New Roman" pitchFamily="18" charset="0"/>
                <a:cs typeface="Times New Roman" pitchFamily="18" charset="0"/>
              </a:rPr>
              <a:t>разноврсних игара, </a:t>
            </a:r>
            <a:r>
              <a:rPr lang="sr-Cyrl-CS" sz="2400" b="1" dirty="0" err="1">
                <a:solidFill>
                  <a:schemeClr val="tx1"/>
                </a:solidFill>
                <a:latin typeface="Times New Roman" pitchFamily="18" charset="0"/>
                <a:cs typeface="Times New Roman" pitchFamily="18" charset="0"/>
              </a:rPr>
              <a:t>игровних</a:t>
            </a:r>
            <a:r>
              <a:rPr lang="sr-Cyrl-CS" sz="2400" b="1" dirty="0">
                <a:solidFill>
                  <a:schemeClr val="tx1"/>
                </a:solidFill>
                <a:latin typeface="Times New Roman" pitchFamily="18" charset="0"/>
                <a:cs typeface="Times New Roman" pitchFamily="18" charset="0"/>
              </a:rPr>
              <a:t> поступака, </a:t>
            </a:r>
            <a:r>
              <a:rPr lang="sr-Cyrl-CS" sz="2400" b="1" dirty="0" err="1">
                <a:solidFill>
                  <a:schemeClr val="tx1"/>
                </a:solidFill>
                <a:latin typeface="Times New Roman" pitchFamily="18" charset="0"/>
                <a:cs typeface="Times New Roman" pitchFamily="18" charset="0"/>
              </a:rPr>
              <a:t>игроликих</a:t>
            </a:r>
            <a:r>
              <a:rPr lang="sr-Cyrl-CS" sz="2400" b="1" dirty="0">
                <a:solidFill>
                  <a:schemeClr val="tx1"/>
                </a:solidFill>
                <a:latin typeface="Times New Roman" pitchFamily="18" charset="0"/>
                <a:cs typeface="Times New Roman" pitchFamily="18" charset="0"/>
              </a:rPr>
              <a:t> активности или „</a:t>
            </a:r>
            <a:r>
              <a:rPr lang="sr-Cyrl-CS" sz="2400" b="1" dirty="0" err="1">
                <a:solidFill>
                  <a:schemeClr val="tx1"/>
                </a:solidFill>
                <a:latin typeface="Times New Roman" pitchFamily="18" charset="0"/>
                <a:cs typeface="Times New Roman" pitchFamily="18" charset="0"/>
              </a:rPr>
              <a:t>учећих</a:t>
            </a:r>
            <a:r>
              <a:rPr lang="sr-Cyrl-CS" sz="2400" b="1" dirty="0">
                <a:solidFill>
                  <a:schemeClr val="tx1"/>
                </a:solidFill>
                <a:latin typeface="Times New Roman" pitchFamily="18" charset="0"/>
                <a:cs typeface="Times New Roman" pitchFamily="18" charset="0"/>
              </a:rPr>
              <a:t> активности</a:t>
            </a:r>
            <a:r>
              <a:rPr lang="sr-Cyrl-CS" sz="2400" b="1" dirty="0" smtClean="0">
                <a:solidFill>
                  <a:schemeClr val="tx1"/>
                </a:solidFill>
                <a:latin typeface="Times New Roman" pitchFamily="18" charset="0"/>
                <a:cs typeface="Times New Roman" pitchFamily="18" charset="0"/>
              </a:rPr>
              <a:t>“.</a:t>
            </a:r>
            <a:r>
              <a:rPr lang="sr-Cyrl-CS" sz="2400" dirty="0">
                <a:solidFill>
                  <a:schemeClr val="tx1"/>
                </a:solidFill>
                <a:latin typeface="Times New Roman" pitchFamily="18" charset="0"/>
                <a:cs typeface="Times New Roman" pitchFamily="18" charset="0"/>
              </a:rPr>
              <a:t> </a:t>
            </a:r>
            <a:endParaRPr lang="sr-Cyrl-CS" sz="2400"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 Дневни план/скица наставног дана </a:t>
            </a:r>
            <a:r>
              <a:rPr lang="sr-Cyrl-CS" sz="2400" dirty="0">
                <a:solidFill>
                  <a:schemeClr val="tx1"/>
                </a:solidFill>
                <a:latin typeface="Times New Roman" pitchFamily="18" charset="0"/>
                <a:cs typeface="Times New Roman" pitchFamily="18" charset="0"/>
              </a:rPr>
              <a:t>се ради </a:t>
            </a:r>
            <a:r>
              <a:rPr lang="sr-Cyrl-CS" sz="2400" b="1" dirty="0">
                <a:solidFill>
                  <a:schemeClr val="tx1"/>
                </a:solidFill>
                <a:latin typeface="Times New Roman" pitchFamily="18" charset="0"/>
                <a:cs typeface="Times New Roman" pitchFamily="18" charset="0"/>
              </a:rPr>
              <a:t>на бази </a:t>
            </a:r>
            <a:r>
              <a:rPr lang="sr-Cyrl-CS" sz="2400" b="1" dirty="0" smtClean="0">
                <a:solidFill>
                  <a:schemeClr val="tx1"/>
                </a:solidFill>
                <a:latin typeface="Times New Roman" pitchFamily="18" charset="0"/>
                <a:cs typeface="Times New Roman" pitchFamily="18" charset="0"/>
              </a:rPr>
              <a:t>трочасовног </a:t>
            </a:r>
            <a:r>
              <a:rPr lang="sr-Cyrl-CS" sz="2400" b="1" dirty="0">
                <a:solidFill>
                  <a:schemeClr val="tx1"/>
                </a:solidFill>
                <a:latin typeface="Times New Roman" pitchFamily="18" charset="0"/>
                <a:cs typeface="Times New Roman" pitchFamily="18" charset="0"/>
              </a:rPr>
              <a:t>боравка</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ученика у школи.</a:t>
            </a:r>
            <a:endParaRPr lang="bs-Cyrl-BA" sz="2400"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endParaRPr lang="bs-Latn-BA" sz="2400" dirty="0">
              <a:solidFill>
                <a:schemeClr val="tx1"/>
              </a:solidFill>
              <a:latin typeface="Times New Roman" pitchFamily="18" charset="0"/>
              <a:cs typeface="Times New Roman" pitchFamily="18" charset="0"/>
            </a:endParaRPr>
          </a:p>
          <a:p>
            <a:pPr marL="0" lvl="0" indent="0" defTabSz="342900">
              <a:lnSpc>
                <a:spcPct val="100000"/>
              </a:lnSpc>
              <a:spcBef>
                <a:spcPct val="20000"/>
              </a:spcBef>
              <a:spcAft>
                <a:spcPts val="450"/>
              </a:spcAft>
              <a:buClr>
                <a:prstClr val="white"/>
              </a:buClr>
              <a:buSzPct val="80000"/>
              <a:buNone/>
            </a:pPr>
            <a:endParaRPr lang="sr-Latn-CS" sz="2400" dirty="0">
              <a:solidFill>
                <a:srgbClr val="FF0000"/>
              </a:solidFill>
              <a:latin typeface="Century Gothic" panose="020B0502020202020204"/>
            </a:endParaRPr>
          </a:p>
          <a:p>
            <a:endParaRPr lang="sr-Latn-CS" sz="2400" dirty="0">
              <a:solidFill>
                <a:srgbClr val="FF0000"/>
              </a:solidFill>
            </a:endParaRPr>
          </a:p>
        </p:txBody>
      </p:sp>
      <p:sp>
        <p:nvSpPr>
          <p:cNvPr id="2" name="Naslov 1"/>
          <p:cNvSpPr>
            <a:spLocks noGrp="1"/>
          </p:cNvSpPr>
          <p:nvPr>
            <p:ph type="title"/>
          </p:nvPr>
        </p:nvSpPr>
        <p:spPr>
          <a:xfrm>
            <a:off x="838200" y="0"/>
            <a:ext cx="7543800" cy="476671"/>
          </a:xfrm>
          <a:solidFill>
            <a:schemeClr val="bg2">
              <a:lumMod val="90000"/>
            </a:schemeClr>
          </a:solidFill>
        </p:spPr>
        <p:txBody>
          <a:bodyPr>
            <a:normAutofit fontScale="90000"/>
          </a:bodyPr>
          <a:lstStyle/>
          <a:p>
            <a:pPr algn="ctr"/>
            <a:r>
              <a:rPr lang="bs-Cyrl-BA" sz="2800" dirty="0" smtClean="0">
                <a:solidFill>
                  <a:schemeClr val="tx1"/>
                </a:solidFill>
                <a:latin typeface="Times New Roman" panose="02020603050405020304" pitchFamily="18" charset="0"/>
                <a:cs typeface="Times New Roman" panose="02020603050405020304" pitchFamily="18" charset="0"/>
              </a:rPr>
              <a:t>Специфичности првог разреда</a:t>
            </a:r>
            <a:endParaRPr lang="sr-Latn-CS"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8172919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04800" y="304800"/>
            <a:ext cx="8443665" cy="6368752"/>
          </a:xfrm>
        </p:spPr>
        <p:txBody>
          <a:bodyPr>
            <a:normAutofit fontScale="62500" lnSpcReduction="20000"/>
          </a:bodyPr>
          <a:lstStyle/>
          <a:p>
            <a:pPr lvl="0" algn="just" defTabSz="342900">
              <a:lnSpc>
                <a:spcPct val="115000"/>
              </a:lnSpc>
              <a:spcBef>
                <a:spcPct val="20000"/>
              </a:spcBef>
              <a:spcAft>
                <a:spcPts val="0"/>
              </a:spcAft>
              <a:buClrTx/>
              <a:buSzPct val="80000"/>
              <a:buFont typeface="Wingdings" panose="05000000000000000000" pitchFamily="2" charset="2"/>
              <a:buChar char="q"/>
            </a:pPr>
            <a:r>
              <a:rPr lang="sr-Cyrl-CS" sz="2600" dirty="0">
                <a:solidFill>
                  <a:schemeClr val="tx1"/>
                </a:solidFill>
                <a:latin typeface="Times New Roman" pitchFamily="18" charset="0"/>
                <a:cs typeface="Times New Roman" pitchFamily="18" charset="0"/>
              </a:rPr>
              <a:t> </a:t>
            </a:r>
            <a:r>
              <a:rPr lang="sr-Cyrl-CS" sz="3400" b="1" dirty="0" smtClean="0">
                <a:solidFill>
                  <a:schemeClr val="tx1"/>
                </a:solidFill>
                <a:latin typeface="Times New Roman" pitchFamily="18" charset="0"/>
                <a:cs typeface="Times New Roman" pitchFamily="18" charset="0"/>
              </a:rPr>
              <a:t>Школски час</a:t>
            </a:r>
            <a:r>
              <a:rPr lang="sr-Cyrl-CS" sz="3400" dirty="0" smtClean="0">
                <a:solidFill>
                  <a:schemeClr val="tx1"/>
                </a:solidFill>
                <a:latin typeface="Times New Roman" pitchFamily="18" charset="0"/>
                <a:cs typeface="Times New Roman" pitchFamily="18" charset="0"/>
              </a:rPr>
              <a:t>, </a:t>
            </a:r>
            <a:r>
              <a:rPr lang="sr-Cyrl-CS" sz="3400" dirty="0">
                <a:solidFill>
                  <a:schemeClr val="tx1"/>
                </a:solidFill>
                <a:latin typeface="Times New Roman" pitchFamily="18" charset="0"/>
                <a:cs typeface="Times New Roman" pitchFamily="18" charset="0"/>
              </a:rPr>
              <a:t>као </a:t>
            </a:r>
            <a:r>
              <a:rPr lang="sr-Cyrl-CS" sz="3400" dirty="0" smtClean="0">
                <a:solidFill>
                  <a:schemeClr val="tx1"/>
                </a:solidFill>
                <a:latin typeface="Times New Roman" pitchFamily="18" charset="0"/>
                <a:cs typeface="Times New Roman" pitchFamily="18" charset="0"/>
              </a:rPr>
              <a:t>организациони облик рада, </a:t>
            </a:r>
            <a:r>
              <a:rPr lang="sr-Cyrl-CS" sz="3400" b="1" dirty="0" smtClean="0">
                <a:solidFill>
                  <a:schemeClr val="tx1"/>
                </a:solidFill>
                <a:latin typeface="Times New Roman" pitchFamily="18" charset="0"/>
                <a:cs typeface="Times New Roman" pitchFamily="18" charset="0"/>
              </a:rPr>
              <a:t>не постоји</a:t>
            </a:r>
            <a:r>
              <a:rPr lang="sr-Cyrl-CS" sz="3400" dirty="0" smtClean="0">
                <a:solidFill>
                  <a:schemeClr val="tx1"/>
                </a:solidFill>
                <a:latin typeface="Times New Roman" pitchFamily="18" charset="0"/>
                <a:cs typeface="Times New Roman" pitchFamily="18" charset="0"/>
              </a:rPr>
              <a:t>.</a:t>
            </a:r>
            <a:endParaRPr lang="bs-Cyrl-BA" sz="3400"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3400" dirty="0" smtClean="0">
                <a:solidFill>
                  <a:schemeClr val="tx1"/>
                </a:solidFill>
                <a:latin typeface="Times New Roman" pitchFamily="18" charset="0"/>
                <a:cs typeface="Times New Roman" pitchFamily="18" charset="0"/>
              </a:rPr>
              <a:t>  Планира </a:t>
            </a:r>
            <a:r>
              <a:rPr lang="sr-Cyrl-CS" sz="3400" dirty="0">
                <a:solidFill>
                  <a:schemeClr val="tx1"/>
                </a:solidFill>
                <a:latin typeface="Times New Roman" pitchFamily="18" charset="0"/>
                <a:cs typeface="Times New Roman" pitchFamily="18" charset="0"/>
              </a:rPr>
              <a:t>се </a:t>
            </a:r>
            <a:r>
              <a:rPr lang="sr-Cyrl-CS" sz="3400" b="1" dirty="0">
                <a:solidFill>
                  <a:schemeClr val="tx1"/>
                </a:solidFill>
                <a:latin typeface="Times New Roman" pitchFamily="18" charset="0"/>
                <a:cs typeface="Times New Roman" pitchFamily="18" charset="0"/>
              </a:rPr>
              <a:t>број активности</a:t>
            </a:r>
            <a:r>
              <a:rPr lang="sr-Cyrl-CS" sz="3400" dirty="0">
                <a:solidFill>
                  <a:schemeClr val="tx1"/>
                </a:solidFill>
                <a:latin typeface="Times New Roman" pitchFamily="18" charset="0"/>
                <a:cs typeface="Times New Roman" pitchFamily="18" charset="0"/>
              </a:rPr>
              <a:t> у току </a:t>
            </a:r>
            <a:r>
              <a:rPr lang="sr-Cyrl-CS" sz="3400" dirty="0" smtClean="0">
                <a:solidFill>
                  <a:schemeClr val="tx1"/>
                </a:solidFill>
                <a:latin typeface="Times New Roman" pitchFamily="18" charset="0"/>
                <a:cs typeface="Times New Roman" pitchFamily="18" charset="0"/>
              </a:rPr>
              <a:t>наставног дана (активности у оквиру центара за учење и ван њих) </a:t>
            </a:r>
            <a:r>
              <a:rPr lang="sr-Cyrl-CS" sz="3400" dirty="0">
                <a:solidFill>
                  <a:schemeClr val="tx1"/>
                </a:solidFill>
                <a:latin typeface="Times New Roman" pitchFamily="18" charset="0"/>
                <a:cs typeface="Times New Roman" pitchFamily="18" charset="0"/>
              </a:rPr>
              <a:t>и </a:t>
            </a:r>
            <a:r>
              <a:rPr lang="sr-Cyrl-CS" sz="3400" b="1" dirty="0">
                <a:solidFill>
                  <a:schemeClr val="tx1"/>
                </a:solidFill>
                <a:latin typeface="Times New Roman" pitchFamily="18" charset="0"/>
                <a:cs typeface="Times New Roman" pitchFamily="18" charset="0"/>
              </a:rPr>
              <a:t>број центара за </a:t>
            </a:r>
            <a:r>
              <a:rPr lang="sr-Cyrl-CS" sz="3400" b="1" dirty="0" smtClean="0">
                <a:solidFill>
                  <a:schemeClr val="tx1"/>
                </a:solidFill>
                <a:latin typeface="Times New Roman" pitchFamily="18" charset="0"/>
                <a:cs typeface="Times New Roman" pitchFamily="18" charset="0"/>
              </a:rPr>
              <a:t>учење</a:t>
            </a:r>
            <a:r>
              <a:rPr lang="en-US" sz="3400" b="1" dirty="0" smtClean="0">
                <a:solidFill>
                  <a:schemeClr val="tx1"/>
                </a:solidFill>
                <a:latin typeface="Times New Roman" pitchFamily="18" charset="0"/>
                <a:cs typeface="Times New Roman" pitchFamily="18" charset="0"/>
              </a:rPr>
              <a:t>.</a:t>
            </a:r>
            <a:endParaRPr lang="sr-Cyrl-RS" sz="3400" b="1"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None/>
            </a:pPr>
            <a:endParaRPr lang="bs-Cyrl-BA" sz="3400" dirty="0">
              <a:solidFill>
                <a:schemeClr val="tx1"/>
              </a:solidFill>
              <a:latin typeface="Times New Roman" pitchFamily="18" charset="0"/>
              <a:cs typeface="Times New Roman" pitchFamily="18" charset="0"/>
            </a:endParaRPr>
          </a:p>
          <a:p>
            <a:pPr lvl="0" algn="just" defTabSz="342900">
              <a:lnSpc>
                <a:spcPct val="115000"/>
              </a:lnSpc>
              <a:spcBef>
                <a:spcPct val="20000"/>
              </a:spcBef>
              <a:buClrTx/>
              <a:buSzPct val="80000"/>
              <a:buFont typeface="Wingdings" panose="05000000000000000000" pitchFamily="2" charset="2"/>
              <a:buChar char="q"/>
            </a:pPr>
            <a:r>
              <a:rPr lang="sr-Cyrl-CS" sz="3400" dirty="0" smtClean="0">
                <a:solidFill>
                  <a:schemeClr val="tx1"/>
                </a:solidFill>
                <a:latin typeface="Times New Roman" pitchFamily="18" charset="0"/>
                <a:cs typeface="Times New Roman" pitchFamily="18" charset="0"/>
              </a:rPr>
              <a:t>Наставник треба </a:t>
            </a:r>
            <a:r>
              <a:rPr lang="sr-Cyrl-CS" sz="3400" dirty="0">
                <a:solidFill>
                  <a:schemeClr val="tx1"/>
                </a:solidFill>
                <a:latin typeface="Times New Roman" pitchFamily="18" charset="0"/>
                <a:cs typeface="Times New Roman" pitchFamily="18" charset="0"/>
              </a:rPr>
              <a:t>да има </a:t>
            </a:r>
            <a:r>
              <a:rPr lang="sr-Cyrl-CS" sz="3400" b="1" dirty="0" smtClean="0">
                <a:latin typeface="Times New Roman" pitchFamily="18" charset="0"/>
                <a:cs typeface="Times New Roman" pitchFamily="18" charset="0"/>
              </a:rPr>
              <a:t>дневни план/скицу наставног дана </a:t>
            </a:r>
            <a:r>
              <a:rPr lang="sr-Cyrl-CS" sz="3400" dirty="0" smtClean="0">
                <a:latin typeface="Times New Roman" pitchFamily="18" charset="0"/>
                <a:cs typeface="Times New Roman" pitchFamily="18" charset="0"/>
              </a:rPr>
              <a:t>који прије свега садржи избор исхода учења на које се </a:t>
            </a:r>
            <a:r>
              <a:rPr lang="sr-Cyrl-CS" sz="3400" dirty="0" err="1" smtClean="0">
                <a:latin typeface="Times New Roman" pitchFamily="18" charset="0"/>
                <a:cs typeface="Times New Roman" pitchFamily="18" charset="0"/>
              </a:rPr>
              <a:t>намјерава</a:t>
            </a:r>
            <a:r>
              <a:rPr lang="sr-Cyrl-CS" sz="3400" dirty="0" smtClean="0">
                <a:latin typeface="Times New Roman" pitchFamily="18" charset="0"/>
                <a:cs typeface="Times New Roman" pitchFamily="18" charset="0"/>
              </a:rPr>
              <a:t> дјеловати, затим попис </a:t>
            </a:r>
            <a:r>
              <a:rPr lang="sr-Cyrl-CS" sz="3400" dirty="0" err="1" smtClean="0">
                <a:latin typeface="Times New Roman" pitchFamily="18" charset="0"/>
                <a:cs typeface="Times New Roman" pitchFamily="18" charset="0"/>
              </a:rPr>
              <a:t>игровних</a:t>
            </a:r>
            <a:r>
              <a:rPr lang="sr-Cyrl-CS" sz="3400" dirty="0" smtClean="0">
                <a:latin typeface="Times New Roman" pitchFamily="18" charset="0"/>
                <a:cs typeface="Times New Roman" pitchFamily="18" charset="0"/>
              </a:rPr>
              <a:t> и </a:t>
            </a:r>
            <a:r>
              <a:rPr lang="sr-Cyrl-CS" sz="3400" dirty="0" err="1" smtClean="0">
                <a:latin typeface="Times New Roman" pitchFamily="18" charset="0"/>
                <a:cs typeface="Times New Roman" pitchFamily="18" charset="0"/>
              </a:rPr>
              <a:t>учећих</a:t>
            </a:r>
            <a:r>
              <a:rPr lang="sr-Cyrl-CS" sz="3400" dirty="0" smtClean="0">
                <a:latin typeface="Times New Roman" pitchFamily="18" charset="0"/>
                <a:cs typeface="Times New Roman" pitchFamily="18" charset="0"/>
              </a:rPr>
              <a:t> </a:t>
            </a:r>
            <a:r>
              <a:rPr lang="sr-Cyrl-CS" sz="3400" dirty="0" smtClean="0">
                <a:solidFill>
                  <a:schemeClr val="tx1"/>
                </a:solidFill>
                <a:latin typeface="Times New Roman" pitchFamily="18" charset="0"/>
                <a:cs typeface="Times New Roman" pitchFamily="18" charset="0"/>
              </a:rPr>
              <a:t>активности према расположивим условима окружења и актуелној композицији “центара за учење” а све у складу са интересовањима, потребама и могућностима дјеце</a:t>
            </a:r>
            <a:r>
              <a:rPr lang="sr-Cyrl-CS" sz="3400" dirty="0" smtClean="0">
                <a:latin typeface="Times New Roman" pitchFamily="18" charset="0"/>
                <a:cs typeface="Times New Roman" pitchFamily="18" charset="0"/>
              </a:rPr>
              <a:t>.</a:t>
            </a:r>
            <a:endParaRPr lang="bs-Cyrl-BA" sz="3400" dirty="0">
              <a:solidFill>
                <a:schemeClr val="tx1"/>
              </a:solidFill>
              <a:latin typeface="Times New Roman" pitchFamily="18" charset="0"/>
              <a:cs typeface="Times New Roman" pitchFamily="18" charset="0"/>
            </a:endParaRPr>
          </a:p>
          <a:p>
            <a:pPr lvl="0" algn="just" defTabSz="342900">
              <a:lnSpc>
                <a:spcPct val="115000"/>
              </a:lnSpc>
              <a:spcBef>
                <a:spcPct val="20000"/>
              </a:spcBef>
              <a:buClrTx/>
              <a:buSzPct val="80000"/>
              <a:buFont typeface="Wingdings" panose="05000000000000000000" pitchFamily="2" charset="2"/>
              <a:buChar char="q"/>
            </a:pPr>
            <a:r>
              <a:rPr lang="sr-Cyrl-CS" sz="3400" b="1" dirty="0" smtClean="0">
                <a:latin typeface="Times New Roman" pitchFamily="18" charset="0"/>
                <a:cs typeface="Times New Roman" pitchFamily="18" charset="0"/>
              </a:rPr>
              <a:t>Дневни план/скица наставног дан</a:t>
            </a:r>
            <a:r>
              <a:rPr lang="sr-Cyrl-CS" sz="3400" b="1" dirty="0" smtClean="0">
                <a:solidFill>
                  <a:schemeClr val="tx1"/>
                </a:solidFill>
                <a:latin typeface="Times New Roman" pitchFamily="18" charset="0"/>
                <a:cs typeface="Times New Roman" pitchFamily="18" charset="0"/>
              </a:rPr>
              <a:t> </a:t>
            </a:r>
            <a:r>
              <a:rPr lang="sr-Cyrl-CS" sz="3400" dirty="0" smtClean="0">
                <a:solidFill>
                  <a:schemeClr val="tx1"/>
                </a:solidFill>
                <a:latin typeface="Times New Roman" pitchFamily="18" charset="0"/>
                <a:cs typeface="Times New Roman" pitchFamily="18" charset="0"/>
              </a:rPr>
              <a:t>треба </a:t>
            </a:r>
            <a:r>
              <a:rPr lang="sr-Cyrl-CS" sz="3400" dirty="0">
                <a:solidFill>
                  <a:schemeClr val="tx1"/>
                </a:solidFill>
                <a:latin typeface="Times New Roman" pitchFamily="18" charset="0"/>
                <a:cs typeface="Times New Roman" pitchFamily="18" charset="0"/>
              </a:rPr>
              <a:t>да садржи</a:t>
            </a:r>
            <a:r>
              <a:rPr lang="sr-Cyrl-CS" sz="3400" b="1" dirty="0">
                <a:solidFill>
                  <a:schemeClr val="tx1"/>
                </a:solidFill>
                <a:latin typeface="Times New Roman" pitchFamily="18" charset="0"/>
                <a:cs typeface="Times New Roman" pitchFamily="18" charset="0"/>
              </a:rPr>
              <a:t>: </a:t>
            </a:r>
            <a:r>
              <a:rPr lang="sr-Cyrl-CS" sz="3400" b="1" dirty="0" smtClean="0">
                <a:solidFill>
                  <a:schemeClr val="tx1"/>
                </a:solidFill>
                <a:latin typeface="Times New Roman" pitchFamily="18" charset="0"/>
                <a:cs typeface="Times New Roman" pitchFamily="18" charset="0"/>
              </a:rPr>
              <a:t> </a:t>
            </a:r>
          </a:p>
          <a:p>
            <a:pPr marL="0" indent="0" algn="just">
              <a:buClr>
                <a:srgbClr val="6F6F74"/>
              </a:buClr>
              <a:buNone/>
            </a:pPr>
            <a:r>
              <a:rPr lang="sr-Cyrl-CS" sz="3400" dirty="0" smtClean="0">
                <a:solidFill>
                  <a:schemeClr val="tx1"/>
                </a:solidFill>
                <a:latin typeface="Times New Roman" pitchFamily="18" charset="0"/>
                <a:cs typeface="Times New Roman" pitchFamily="18" charset="0"/>
              </a:rPr>
              <a:t>- </a:t>
            </a:r>
            <a:r>
              <a:rPr lang="sr-Cyrl-CS" sz="3400" b="1" dirty="0">
                <a:solidFill>
                  <a:schemeClr val="tx1"/>
                </a:solidFill>
                <a:latin typeface="Times New Roman" pitchFamily="18" charset="0"/>
                <a:cs typeface="Times New Roman" pitchFamily="18" charset="0"/>
              </a:rPr>
              <a:t>исходе </a:t>
            </a:r>
            <a:r>
              <a:rPr lang="sr-Cyrl-CS" sz="3400" b="1" dirty="0" smtClean="0">
                <a:solidFill>
                  <a:schemeClr val="tx1"/>
                </a:solidFill>
                <a:latin typeface="Times New Roman" pitchFamily="18" charset="0"/>
                <a:cs typeface="Times New Roman" pitchFamily="18" charset="0"/>
              </a:rPr>
              <a:t>учења, </a:t>
            </a:r>
          </a:p>
          <a:p>
            <a:pPr marL="0" indent="0" algn="just">
              <a:buClr>
                <a:srgbClr val="6F6F74"/>
              </a:buClr>
              <a:buNone/>
            </a:pPr>
            <a:r>
              <a:rPr lang="sr-Cyrl-CS" sz="3400" b="1" dirty="0" smtClean="0">
                <a:latin typeface="Times New Roman" pitchFamily="18" charset="0"/>
                <a:cs typeface="Times New Roman" pitchFamily="18" charset="0"/>
              </a:rPr>
              <a:t>- </a:t>
            </a:r>
            <a:r>
              <a:rPr lang="sr-Cyrl-CS" sz="3400" dirty="0" smtClean="0">
                <a:latin typeface="Times New Roman" pitchFamily="18" charset="0"/>
                <a:cs typeface="Times New Roman" pitchFamily="18" charset="0"/>
              </a:rPr>
              <a:t>називе </a:t>
            </a:r>
            <a:r>
              <a:rPr lang="sr-Cyrl-CS" sz="3400" dirty="0" err="1" smtClean="0">
                <a:latin typeface="Times New Roman" pitchFamily="18" charset="0"/>
                <a:cs typeface="Times New Roman" pitchFamily="18" charset="0"/>
              </a:rPr>
              <a:t>игровних</a:t>
            </a:r>
            <a:r>
              <a:rPr lang="sr-Cyrl-CS" sz="3400" dirty="0" smtClean="0">
                <a:latin typeface="Times New Roman" pitchFamily="18" charset="0"/>
                <a:cs typeface="Times New Roman" pitchFamily="18" charset="0"/>
              </a:rPr>
              <a:t> и </a:t>
            </a:r>
            <a:r>
              <a:rPr lang="sr-Cyrl-CS" sz="3400" dirty="0" err="1" smtClean="0">
                <a:latin typeface="Times New Roman" pitchFamily="18" charset="0"/>
                <a:cs typeface="Times New Roman" pitchFamily="18" charset="0"/>
              </a:rPr>
              <a:t>учећих</a:t>
            </a:r>
            <a:r>
              <a:rPr lang="sr-Cyrl-CS" sz="3400" dirty="0" smtClean="0">
                <a:latin typeface="Times New Roman" pitchFamily="18" charset="0"/>
                <a:cs typeface="Times New Roman" pitchFamily="18" charset="0"/>
              </a:rPr>
              <a:t> активности,</a:t>
            </a:r>
            <a:endParaRPr lang="sr-Cyrl-CS" sz="3400" b="1" dirty="0" smtClean="0">
              <a:solidFill>
                <a:schemeClr val="tx1"/>
              </a:solidFill>
              <a:latin typeface="Times New Roman" pitchFamily="18" charset="0"/>
              <a:cs typeface="Times New Roman" pitchFamily="18" charset="0"/>
            </a:endParaRPr>
          </a:p>
          <a:p>
            <a:pPr marL="0" indent="0" algn="just">
              <a:buClr>
                <a:srgbClr val="6F6F74"/>
              </a:buClr>
              <a:buNone/>
            </a:pPr>
            <a:r>
              <a:rPr lang="sr-Cyrl-CS" sz="3400" b="1" dirty="0" smtClean="0">
                <a:solidFill>
                  <a:schemeClr val="tx1"/>
                </a:solidFill>
                <a:latin typeface="Times New Roman" pitchFamily="18" charset="0"/>
                <a:cs typeface="Times New Roman" pitchFamily="18" charset="0"/>
              </a:rPr>
              <a:t>- </a:t>
            </a:r>
            <a:r>
              <a:rPr lang="sr-Cyrl-CS" sz="3400" dirty="0" smtClean="0">
                <a:solidFill>
                  <a:schemeClr val="tx1"/>
                </a:solidFill>
                <a:latin typeface="Times New Roman" pitchFamily="18" charset="0"/>
                <a:cs typeface="Times New Roman" pitchFamily="18" charset="0"/>
              </a:rPr>
              <a:t>елементе </a:t>
            </a:r>
            <a:r>
              <a:rPr lang="sr-Cyrl-CS" sz="3400" dirty="0">
                <a:solidFill>
                  <a:schemeClr val="tx1"/>
                </a:solidFill>
                <a:latin typeface="Times New Roman" pitchFamily="18" charset="0"/>
                <a:cs typeface="Times New Roman" pitchFamily="18" charset="0"/>
              </a:rPr>
              <a:t>дидактичке </a:t>
            </a:r>
            <a:r>
              <a:rPr lang="sr-Cyrl-CS" sz="3400" dirty="0" smtClean="0">
                <a:solidFill>
                  <a:schemeClr val="tx1"/>
                </a:solidFill>
                <a:latin typeface="Times New Roman" pitchFamily="18" charset="0"/>
                <a:cs typeface="Times New Roman" pitchFamily="18" charset="0"/>
              </a:rPr>
              <a:t>организације </a:t>
            </a:r>
            <a:r>
              <a:rPr lang="sr-Cyrl-CS" sz="3400" dirty="0">
                <a:solidFill>
                  <a:schemeClr val="tx1"/>
                </a:solidFill>
                <a:latin typeface="Times New Roman" pitchFamily="18" charset="0"/>
                <a:cs typeface="Times New Roman" pitchFamily="18" charset="0"/>
              </a:rPr>
              <a:t>(методе </a:t>
            </a:r>
            <a:r>
              <a:rPr lang="sr-Cyrl-CS" sz="3400" dirty="0" smtClean="0">
                <a:solidFill>
                  <a:schemeClr val="tx1"/>
                </a:solidFill>
                <a:latin typeface="Times New Roman" pitchFamily="18" charset="0"/>
                <a:cs typeface="Times New Roman" pitchFamily="18" charset="0"/>
              </a:rPr>
              <a:t>и облике рада</a:t>
            </a:r>
            <a:r>
              <a:rPr lang="sr-Cyrl-CS" sz="3400" dirty="0">
                <a:solidFill>
                  <a:schemeClr val="tx1"/>
                </a:solidFill>
                <a:latin typeface="Times New Roman" pitchFamily="18" charset="0"/>
                <a:cs typeface="Times New Roman" pitchFamily="18" charset="0"/>
              </a:rPr>
              <a:t>, наставна средства, број дјеце,  </a:t>
            </a:r>
            <a:r>
              <a:rPr lang="sr-Cyrl-CS" sz="3400" dirty="0" smtClean="0">
                <a:solidFill>
                  <a:schemeClr val="tx1"/>
                </a:solidFill>
                <a:latin typeface="Times New Roman" pitchFamily="18" charset="0"/>
                <a:cs typeface="Times New Roman" pitchFamily="18" charset="0"/>
              </a:rPr>
              <a:t>вријеме </a:t>
            </a:r>
            <a:r>
              <a:rPr lang="sr-Cyrl-CS" sz="3400" dirty="0">
                <a:solidFill>
                  <a:schemeClr val="tx1"/>
                </a:solidFill>
                <a:latin typeface="Times New Roman" pitchFamily="18" charset="0"/>
                <a:cs typeface="Times New Roman" pitchFamily="18" charset="0"/>
              </a:rPr>
              <a:t>трајања, ознаку центра за учење), </a:t>
            </a:r>
            <a:endParaRPr lang="sr-Cyrl-CS" sz="3400" dirty="0" smtClean="0">
              <a:solidFill>
                <a:schemeClr val="tx1"/>
              </a:solidFill>
              <a:latin typeface="Times New Roman" pitchFamily="18" charset="0"/>
              <a:cs typeface="Times New Roman" pitchFamily="18" charset="0"/>
            </a:endParaRPr>
          </a:p>
          <a:p>
            <a:pPr marL="0" indent="0" algn="just">
              <a:buClr>
                <a:srgbClr val="6F6F74"/>
              </a:buClr>
              <a:buNone/>
            </a:pPr>
            <a:r>
              <a:rPr lang="sr-Cyrl-CS" sz="3400" dirty="0">
                <a:solidFill>
                  <a:schemeClr val="tx1"/>
                </a:solidFill>
                <a:latin typeface="Times New Roman" pitchFamily="18" charset="0"/>
                <a:cs typeface="Times New Roman" pitchFamily="18" charset="0"/>
              </a:rPr>
              <a:t>-</a:t>
            </a:r>
            <a:r>
              <a:rPr lang="sr-Cyrl-CS" sz="3400" dirty="0" smtClean="0">
                <a:solidFill>
                  <a:schemeClr val="tx1"/>
                </a:solidFill>
                <a:latin typeface="Times New Roman" pitchFamily="18" charset="0"/>
                <a:cs typeface="Times New Roman" pitchFamily="18" charset="0"/>
              </a:rPr>
              <a:t> </a:t>
            </a:r>
            <a:r>
              <a:rPr lang="sr-Cyrl-CS" sz="3400" dirty="0">
                <a:solidFill>
                  <a:schemeClr val="tx1"/>
                </a:solidFill>
                <a:latin typeface="Times New Roman" pitchFamily="18" charset="0"/>
                <a:cs typeface="Times New Roman" pitchFamily="18" charset="0"/>
              </a:rPr>
              <a:t>кратак опис активности.</a:t>
            </a:r>
            <a:endParaRPr lang="bs-Latn-BA" sz="3400" dirty="0">
              <a:solidFill>
                <a:schemeClr val="tx1"/>
              </a:solidFill>
              <a:latin typeface="Times New Roman" pitchFamily="18" charset="0"/>
              <a:cs typeface="Times New Roman" pitchFamily="18" charset="0"/>
            </a:endParaRPr>
          </a:p>
          <a:p>
            <a:endParaRPr lang="sr-Latn-CS" dirty="0"/>
          </a:p>
        </p:txBody>
      </p:sp>
    </p:spTree>
    <p:extLst>
      <p:ext uri="{BB962C8B-B14F-4D97-AF65-F5344CB8AC3E}">
        <p14:creationId xmlns:p14="http://schemas.microsoft.com/office/powerpoint/2010/main" xmlns="" val="1565112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116633"/>
            <a:ext cx="8452048" cy="6436567"/>
          </a:xfrm>
        </p:spPr>
        <p:txBody>
          <a:bodyPr>
            <a:normAutofit/>
          </a:bodyPr>
          <a:lstStyle/>
          <a:p>
            <a:pPr algn="just">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a:t>
            </a:r>
            <a:r>
              <a:rPr lang="sr-Cyrl-CS" sz="2800" dirty="0">
                <a:solidFill>
                  <a:schemeClr val="tx1"/>
                </a:solidFill>
                <a:latin typeface="Times New Roman" pitchFamily="18" charset="0"/>
                <a:cs typeface="Times New Roman" pitchFamily="18" charset="0"/>
              </a:rPr>
              <a:t>Обавезно </a:t>
            </a:r>
            <a:r>
              <a:rPr lang="sr-Cyrl-CS" sz="2800" b="1" dirty="0">
                <a:solidFill>
                  <a:schemeClr val="tx1"/>
                </a:solidFill>
                <a:latin typeface="Times New Roman" pitchFamily="18" charset="0"/>
                <a:cs typeface="Times New Roman" pitchFamily="18" charset="0"/>
              </a:rPr>
              <a:t>планирање времена за одмор</a:t>
            </a:r>
            <a:r>
              <a:rPr lang="sr-Cyrl-CS" sz="2800" dirty="0">
                <a:solidFill>
                  <a:schemeClr val="tx1"/>
                </a:solidFill>
                <a:latin typeface="Times New Roman" pitchFamily="18" charset="0"/>
                <a:cs typeface="Times New Roman" pitchFamily="18" charset="0"/>
              </a:rPr>
              <a:t>, ужину, рекреативне паузе.</a:t>
            </a:r>
            <a:endParaRPr lang="bs-Latn-BA" sz="28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a:t>
            </a:r>
            <a:r>
              <a:rPr lang="sr-Cyrl-CS" sz="2800" dirty="0" err="1">
                <a:solidFill>
                  <a:schemeClr val="tx1"/>
                </a:solidFill>
                <a:latin typeface="Times New Roman" pitchFamily="18" charset="0"/>
                <a:cs typeface="Times New Roman" pitchFamily="18" charset="0"/>
              </a:rPr>
              <a:t>Вријеме</a:t>
            </a:r>
            <a:r>
              <a:rPr lang="sr-Cyrl-CS" sz="2800" dirty="0">
                <a:solidFill>
                  <a:schemeClr val="tx1"/>
                </a:solidFill>
                <a:latin typeface="Times New Roman" pitchFamily="18" charset="0"/>
                <a:cs typeface="Times New Roman" pitchFamily="18" charset="0"/>
              </a:rPr>
              <a:t> чекања на „нову активност“, рекреативна </a:t>
            </a:r>
            <a:r>
              <a:rPr lang="sr-Cyrl-CS" sz="2800" dirty="0" smtClean="0">
                <a:solidFill>
                  <a:schemeClr val="tx1"/>
                </a:solidFill>
                <a:latin typeface="Times New Roman" pitchFamily="18" charset="0"/>
                <a:cs typeface="Times New Roman" pitchFamily="18" charset="0"/>
              </a:rPr>
              <a:t>пауза (резервни „центар за учење“).</a:t>
            </a:r>
            <a:endParaRPr lang="bs-Latn-BA" sz="28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Дневно </a:t>
            </a:r>
            <a:r>
              <a:rPr lang="sr-Cyrl-CS" sz="2800" dirty="0">
                <a:solidFill>
                  <a:schemeClr val="tx1"/>
                </a:solidFill>
                <a:latin typeface="Times New Roman" pitchFamily="18" charset="0"/>
                <a:cs typeface="Times New Roman" pitchFamily="18" charset="0"/>
              </a:rPr>
              <a:t>планирати активности из сва три предметна </a:t>
            </a:r>
            <a:r>
              <a:rPr lang="sr-Cyrl-CS" sz="2800" dirty="0" smtClean="0">
                <a:solidFill>
                  <a:schemeClr val="tx1"/>
                </a:solidFill>
                <a:latin typeface="Times New Roman" pitchFamily="18" charset="0"/>
                <a:cs typeface="Times New Roman" pitchFamily="18" charset="0"/>
              </a:rPr>
              <a:t>подручја.</a:t>
            </a:r>
          </a:p>
          <a:p>
            <a:pPr algn="just">
              <a:buClrTx/>
              <a:buFont typeface="Wingdings" panose="05000000000000000000" pitchFamily="2" charset="2"/>
              <a:buChar char="q"/>
            </a:pPr>
            <a:r>
              <a:rPr lang="sr-Cyrl-CS" sz="2800" dirty="0">
                <a:solidFill>
                  <a:schemeClr val="tx1"/>
                </a:solidFill>
                <a:latin typeface="Times New Roman" pitchFamily="18" charset="0"/>
                <a:cs typeface="Times New Roman" pitchFamily="18" charset="0"/>
              </a:rPr>
              <a:t>Б</a:t>
            </a:r>
            <a:r>
              <a:rPr lang="sr-Cyrl-CS" sz="2800" dirty="0" smtClean="0">
                <a:solidFill>
                  <a:schemeClr val="tx1"/>
                </a:solidFill>
                <a:latin typeface="Times New Roman" pitchFamily="18" charset="0"/>
                <a:cs typeface="Times New Roman" pitchFamily="18" charset="0"/>
              </a:rPr>
              <a:t>рој </a:t>
            </a:r>
            <a:r>
              <a:rPr lang="sr-Cyrl-CS" sz="2800" dirty="0">
                <a:solidFill>
                  <a:schemeClr val="tx1"/>
                </a:solidFill>
                <a:latin typeface="Times New Roman" pitchFamily="18" charset="0"/>
                <a:cs typeface="Times New Roman" pitchFamily="18" charset="0"/>
              </a:rPr>
              <a:t>планираних </a:t>
            </a:r>
            <a:r>
              <a:rPr lang="sr-Cyrl-CS" sz="2800" dirty="0" smtClean="0">
                <a:solidFill>
                  <a:schemeClr val="tx1"/>
                </a:solidFill>
                <a:latin typeface="Times New Roman" pitchFamily="18" charset="0"/>
                <a:cs typeface="Times New Roman" pitchFamily="18" charset="0"/>
              </a:rPr>
              <a:t>активности</a:t>
            </a:r>
            <a:r>
              <a:rPr lang="sr-Latn-CS" sz="2800" dirty="0" smtClean="0">
                <a:solidFill>
                  <a:schemeClr val="tx1"/>
                </a:solidFill>
                <a:latin typeface="Times New Roman" pitchFamily="18" charset="0"/>
                <a:cs typeface="Times New Roman" pitchFamily="18" charset="0"/>
              </a:rPr>
              <a:t> - </a:t>
            </a:r>
            <a:r>
              <a:rPr lang="sr-Cyrl-CS" sz="2800" dirty="0" smtClean="0">
                <a:solidFill>
                  <a:schemeClr val="tx1"/>
                </a:solidFill>
                <a:latin typeface="Times New Roman" pitchFamily="18" charset="0"/>
                <a:cs typeface="Times New Roman" pitchFamily="18" charset="0"/>
              </a:rPr>
              <a:t>зависно од сложености, </a:t>
            </a:r>
            <a:r>
              <a:rPr lang="sr-Cyrl-CS" sz="2800" dirty="0" err="1" smtClean="0">
                <a:solidFill>
                  <a:schemeClr val="tx1"/>
                </a:solidFill>
                <a:latin typeface="Times New Roman" pitchFamily="18" charset="0"/>
                <a:cs typeface="Times New Roman" pitchFamily="18" charset="0"/>
              </a:rPr>
              <a:t>захтјева</a:t>
            </a:r>
            <a:r>
              <a:rPr lang="sr-Cyrl-CS" sz="2800" dirty="0" smtClean="0">
                <a:solidFill>
                  <a:schemeClr val="tx1"/>
                </a:solidFill>
                <a:latin typeface="Times New Roman" pitchFamily="18" charset="0"/>
                <a:cs typeface="Times New Roman" pitchFamily="18" charset="0"/>
              </a:rPr>
              <a:t> одређене активности</a:t>
            </a:r>
            <a:r>
              <a:rPr lang="sr-Latn-CS" sz="2800" dirty="0" smtClean="0">
                <a:solidFill>
                  <a:schemeClr val="tx1"/>
                </a:solidFill>
                <a:latin typeface="Times New Roman" pitchFamily="18" charset="0"/>
                <a:cs typeface="Times New Roman" pitchFamily="18" charset="0"/>
              </a:rPr>
              <a:t>, </a:t>
            </a:r>
            <a:r>
              <a:rPr lang="bs-Cyrl-BA" sz="2800" dirty="0" smtClean="0">
                <a:solidFill>
                  <a:schemeClr val="tx1"/>
                </a:solidFill>
                <a:latin typeface="Times New Roman" pitchFamily="18" charset="0"/>
                <a:cs typeface="Times New Roman" pitchFamily="18" charset="0"/>
              </a:rPr>
              <a:t>исхода учења, поставки центара за учење</a:t>
            </a:r>
            <a:r>
              <a:rPr lang="sr-Cyrl-CS" sz="2800" dirty="0" smtClean="0">
                <a:solidFill>
                  <a:schemeClr val="tx1"/>
                </a:solidFill>
                <a:latin typeface="Times New Roman" pitchFamily="18" charset="0"/>
                <a:cs typeface="Times New Roman" pitchFamily="18" charset="0"/>
              </a:rPr>
              <a:t>. </a:t>
            </a:r>
            <a:r>
              <a:rPr lang="sr-Cyrl-CS" sz="2800" dirty="0">
                <a:solidFill>
                  <a:schemeClr val="tx1"/>
                </a:solidFill>
                <a:latin typeface="Times New Roman" pitchFamily="18" charset="0"/>
                <a:cs typeface="Times New Roman" pitchFamily="18" charset="0"/>
              </a:rPr>
              <a:t>Трајање активности од 20 до 30 минута.</a:t>
            </a:r>
            <a:endParaRPr lang="bs-Latn-BA" sz="28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Послије </a:t>
            </a:r>
            <a:r>
              <a:rPr lang="sr-Cyrl-CS" sz="2800" dirty="0">
                <a:solidFill>
                  <a:schemeClr val="tx1"/>
                </a:solidFill>
                <a:latin typeface="Times New Roman" pitchFamily="18" charset="0"/>
                <a:cs typeface="Times New Roman" pitchFamily="18" charset="0"/>
              </a:rPr>
              <a:t>прве и друге активности треба планирати краће одморе, игру, промјену центара за </a:t>
            </a:r>
            <a:r>
              <a:rPr lang="sr-Cyrl-CS" sz="2800" dirty="0" smtClean="0">
                <a:solidFill>
                  <a:schemeClr val="tx1"/>
                </a:solidFill>
                <a:latin typeface="Times New Roman" pitchFamily="18" charset="0"/>
                <a:cs typeface="Times New Roman" pitchFamily="18" charset="0"/>
              </a:rPr>
              <a:t>учење (промјену активности). П</a:t>
            </a:r>
            <a:r>
              <a:rPr lang="sr-Cyrl-RS" sz="2800" dirty="0" smtClean="0">
                <a:solidFill>
                  <a:schemeClr val="tx1"/>
                </a:solidFill>
                <a:latin typeface="Times New Roman" pitchFamily="18" charset="0"/>
                <a:cs typeface="Times New Roman" pitchFamily="18" charset="0"/>
              </a:rPr>
              <a:t>рије</a:t>
            </a:r>
            <a:r>
              <a:rPr lang="sr-Cyrl-CS" sz="2800" dirty="0" smtClean="0">
                <a:solidFill>
                  <a:schemeClr val="tx1"/>
                </a:solidFill>
                <a:latin typeface="Times New Roman" pitchFamily="18" charset="0"/>
                <a:cs typeface="Times New Roman" pitchFamily="18" charset="0"/>
              </a:rPr>
              <a:t> </a:t>
            </a:r>
            <a:r>
              <a:rPr lang="sr-Cyrl-CS" sz="2800" dirty="0">
                <a:solidFill>
                  <a:schemeClr val="tx1"/>
                </a:solidFill>
                <a:latin typeface="Times New Roman" pitchFamily="18" charset="0"/>
                <a:cs typeface="Times New Roman" pitchFamily="18" charset="0"/>
              </a:rPr>
              <a:t>треће активности планирати дужу паузу, ужину, шетњу...</a:t>
            </a:r>
            <a:endParaRPr lang="bs-Latn-BA" sz="2800" dirty="0">
              <a:solidFill>
                <a:schemeClr val="tx1"/>
              </a:solidFill>
              <a:latin typeface="Times New Roman" pitchFamily="18" charset="0"/>
              <a:cs typeface="Times New Roman" pitchFamily="18" charset="0"/>
            </a:endParaRPr>
          </a:p>
          <a:p>
            <a:endParaRPr lang="sr-Latn-CS" dirty="0"/>
          </a:p>
        </p:txBody>
      </p:sp>
    </p:spTree>
    <p:extLst>
      <p:ext uri="{BB962C8B-B14F-4D97-AF65-F5344CB8AC3E}">
        <p14:creationId xmlns:p14="http://schemas.microsoft.com/office/powerpoint/2010/main" xmlns="" val="2638468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a:xfrm>
            <a:off x="228600" y="1676400"/>
            <a:ext cx="8915400" cy="4525963"/>
          </a:xfrm>
        </p:spPr>
        <p:txBody>
          <a:bodyPr/>
          <a:lstStyle/>
          <a:p>
            <a:r>
              <a:rPr lang="sr-Cyrl-RS" dirty="0" smtClean="0">
                <a:latin typeface="Times New Roman" pitchFamily="18" charset="0"/>
                <a:cs typeface="Times New Roman" pitchFamily="18" charset="0"/>
              </a:rPr>
              <a:t>ДУГОРОЧНО</a:t>
            </a:r>
          </a:p>
          <a:p>
            <a:r>
              <a:rPr lang="sr-Cyrl-RS" b="1" dirty="0" smtClean="0">
                <a:latin typeface="Times New Roman" pitchFamily="18" charset="0"/>
                <a:cs typeface="Times New Roman" pitchFamily="18" charset="0"/>
              </a:rPr>
              <a:t>          ЕТАПНО</a:t>
            </a:r>
          </a:p>
          <a:p>
            <a:r>
              <a:rPr lang="sr-Cyrl-RS" b="1" dirty="0" smtClean="0">
                <a:latin typeface="Times New Roman" pitchFamily="18" charset="0"/>
                <a:cs typeface="Times New Roman" pitchFamily="18" charset="0"/>
              </a:rPr>
              <a:t>               ПРОЦЕСНО </a:t>
            </a:r>
          </a:p>
          <a:p>
            <a:r>
              <a:rPr lang="sr-Cyrl-RS" dirty="0" smtClean="0">
                <a:latin typeface="Times New Roman" pitchFamily="18" charset="0"/>
                <a:cs typeface="Times New Roman" pitchFamily="18" charset="0"/>
              </a:rPr>
              <a:t>КОРЕКЦИОНО </a:t>
            </a:r>
          </a:p>
          <a:p>
            <a:pPr>
              <a:buNone/>
            </a:pPr>
            <a:r>
              <a:rPr lang="sr-Cyrl-RS" dirty="0" smtClean="0">
                <a:latin typeface="Times New Roman" pitchFamily="18" charset="0"/>
                <a:cs typeface="Times New Roman" pitchFamily="18" charset="0"/>
              </a:rPr>
              <a:t> </a:t>
            </a:r>
          </a:p>
          <a:p>
            <a:pPr lvl="0">
              <a:buNone/>
            </a:pPr>
            <a:r>
              <a:rPr lang="sr-Cyrl-RS" dirty="0" smtClean="0">
                <a:latin typeface="Times New Roman" pitchFamily="18" charset="0"/>
                <a:cs typeface="Times New Roman" pitchFamily="18" charset="0"/>
              </a:rPr>
              <a:t>У пракси је углавном доминантно присутно </a:t>
            </a:r>
            <a:r>
              <a:rPr lang="sr-Cyrl-RS" sz="2400" b="1" dirty="0" smtClean="0">
                <a:latin typeface="Times New Roman" pitchFamily="18" charset="0"/>
                <a:cs typeface="Times New Roman" pitchFamily="18" charset="0"/>
              </a:rPr>
              <a:t>п</a:t>
            </a:r>
            <a:r>
              <a:rPr lang="sr-Cyrl-CS" sz="2400" b="1" dirty="0" err="1" smtClean="0">
                <a:latin typeface="Times New Roman" pitchFamily="18" charset="0"/>
                <a:ea typeface="Times New Roman" panose="02020603050405020304" pitchFamily="18" charset="0"/>
                <a:cs typeface="Times New Roman" pitchFamily="18" charset="0"/>
              </a:rPr>
              <a:t>ланирање</a:t>
            </a:r>
            <a:r>
              <a:rPr lang="sr-Cyrl-CS" sz="2400" dirty="0" smtClean="0">
                <a:latin typeface="Times New Roman" pitchFamily="18" charset="0"/>
                <a:ea typeface="Times New Roman" panose="02020603050405020304" pitchFamily="18" charset="0"/>
                <a:cs typeface="Times New Roman" pitchFamily="18" charset="0"/>
              </a:rPr>
              <a:t> рада у 1. разреду на </a:t>
            </a:r>
            <a:r>
              <a:rPr lang="sr-Cyrl-CS" sz="2400" b="1" dirty="0" smtClean="0">
                <a:latin typeface="Times New Roman" pitchFamily="18" charset="0"/>
                <a:ea typeface="Times New Roman" panose="02020603050405020304" pitchFamily="18" charset="0"/>
                <a:cs typeface="Times New Roman" pitchFamily="18" charset="0"/>
              </a:rPr>
              <a:t>годишњем и оперативном </a:t>
            </a:r>
            <a:r>
              <a:rPr lang="sr-Cyrl-CS" sz="2400" dirty="0" smtClean="0">
                <a:latin typeface="Times New Roman" pitchFamily="18" charset="0"/>
                <a:ea typeface="Times New Roman" panose="02020603050405020304" pitchFamily="18" charset="0"/>
                <a:cs typeface="Times New Roman" pitchFamily="18" charset="0"/>
              </a:rPr>
              <a:t>нивоу (НПП).</a:t>
            </a:r>
          </a:p>
          <a:p>
            <a:pPr>
              <a:buNone/>
            </a:pPr>
            <a:endParaRPr lang="en-US" dirty="0"/>
          </a:p>
        </p:txBody>
      </p:sp>
      <p:sp>
        <p:nvSpPr>
          <p:cNvPr id="3" name="Наслов 2"/>
          <p:cNvSpPr>
            <a:spLocks noGrp="1"/>
          </p:cNvSpPr>
          <p:nvPr>
            <p:ph type="title"/>
          </p:nvPr>
        </p:nvSpPr>
        <p:spPr>
          <a:solidFill>
            <a:schemeClr val="accent1">
              <a:lumMod val="20000"/>
              <a:lumOff val="80000"/>
            </a:schemeClr>
          </a:solidFill>
        </p:spPr>
        <p:txBody>
          <a:bodyPr>
            <a:normAutofit fontScale="90000"/>
          </a:bodyPr>
          <a:lstStyle/>
          <a:p>
            <a:pPr algn="ctr"/>
            <a:r>
              <a:rPr lang="sr-Cyrl-RS" dirty="0" smtClean="0">
                <a:latin typeface="Times New Roman" pitchFamily="18" charset="0"/>
                <a:cs typeface="Times New Roman" pitchFamily="18" charset="0"/>
              </a:rPr>
              <a:t>ПЛАНИРАЊЕ И ПРИПРЕМАЊЕ ВОР</a:t>
            </a:r>
            <a:r>
              <a:rPr lang="sr-Cyrl-CS" sz="4400" dirty="0" smtClean="0">
                <a:latin typeface="Times New Roman" pitchFamily="18" charset="0"/>
                <a:ea typeface="Times New Roman" panose="02020603050405020304" pitchFamily="18" charset="0"/>
                <a:cs typeface="Times New Roman" pitchFamily="18" charset="0"/>
              </a:rPr>
              <a:t> У 1. РАЗРЕДУ </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260648"/>
            <a:ext cx="8610600" cy="6597352"/>
          </a:xfrm>
        </p:spPr>
        <p:txBody>
          <a:bodyPr>
            <a:normAutofit/>
          </a:bodyPr>
          <a:lstStyle/>
          <a:p>
            <a:pPr lvl="0" algn="just" defTabSz="342900">
              <a:lnSpc>
                <a:spcPct val="115000"/>
              </a:lnSpc>
              <a:spcBef>
                <a:spcPct val="20000"/>
              </a:spcBef>
              <a:buClrTx/>
              <a:buSzPct val="80000"/>
              <a:buFont typeface="Wingdings" pitchFamily="2" charset="2"/>
              <a:buChar char="q"/>
            </a:pPr>
            <a:r>
              <a:rPr lang="sr-Cyrl-CS" sz="2800" b="1" dirty="0" smtClean="0">
                <a:latin typeface="Times New Roman" panose="02020603050405020304" pitchFamily="18" charset="0"/>
                <a:ea typeface="Times New Roman" panose="02020603050405020304" pitchFamily="18" charset="0"/>
                <a:cs typeface="Times New Roman" panose="02020603050405020304" pitchFamily="18" charset="0"/>
              </a:rPr>
              <a:t>Годишњи план и програм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садржи попис тема и оквирно вријеме за реализацију тема (сати, не часова).</a:t>
            </a:r>
            <a:endParaRPr lang="sr-Latn-CS" sz="2800" dirty="0" smtClean="0">
              <a:latin typeface="Calibri" panose="020F0502020204030204" pitchFamily="34" charset="0"/>
              <a:ea typeface="Times New Roman" panose="02020603050405020304" pitchFamily="18" charset="0"/>
              <a:cs typeface="Times New Roman" panose="02020603050405020304"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2800" b="1" dirty="0" smtClean="0">
                <a:latin typeface="Times New Roman" panose="02020603050405020304" pitchFamily="18" charset="0"/>
                <a:ea typeface="Times New Roman" panose="02020603050405020304" pitchFamily="18" charset="0"/>
                <a:cs typeface="Times New Roman" panose="02020603050405020304" pitchFamily="18" charset="0"/>
              </a:rPr>
              <a:t>Оперативно </a:t>
            </a:r>
            <a:r>
              <a:rPr lang="sr-Cyrl-CS" sz="2800" b="1" dirty="0">
                <a:latin typeface="Times New Roman" panose="02020603050405020304" pitchFamily="18" charset="0"/>
                <a:ea typeface="Times New Roman" panose="02020603050405020304" pitchFamily="18" charset="0"/>
                <a:cs typeface="Times New Roman" panose="02020603050405020304" pitchFamily="18" charset="0"/>
              </a:rPr>
              <a:t>планирање </a:t>
            </a:r>
            <a:r>
              <a:rPr lang="sr-Cyrl-CS" sz="2800" b="1" dirty="0" smtClean="0">
                <a:latin typeface="Times New Roman" panose="02020603050405020304" pitchFamily="18" charset="0"/>
                <a:ea typeface="Times New Roman" panose="02020603050405020304" pitchFamily="18" charset="0"/>
                <a:cs typeface="Times New Roman" panose="02020603050405020304" pitchFamily="18" charset="0"/>
              </a:rPr>
              <a:t>је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на </a:t>
            </a:r>
            <a:r>
              <a:rPr lang="sr-Cyrl-CS" sz="2800" dirty="0">
                <a:latin typeface="Times New Roman" panose="02020603050405020304" pitchFamily="18" charset="0"/>
                <a:ea typeface="Times New Roman" panose="02020603050405020304" pitchFamily="18" charset="0"/>
                <a:cs typeface="Times New Roman" panose="02020603050405020304" pitchFamily="18" charset="0"/>
              </a:rPr>
              <a:t>седмичном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нивоу (мјесечни план) </a:t>
            </a:r>
            <a:r>
              <a:rPr lang="sr-Cyrl-CS" sz="2800" dirty="0">
                <a:latin typeface="Times New Roman" panose="02020603050405020304" pitchFamily="18" charset="0"/>
                <a:ea typeface="Times New Roman" panose="02020603050405020304" pitchFamily="18" charset="0"/>
                <a:cs typeface="Times New Roman" panose="02020603050405020304" pitchFamily="18" charset="0"/>
              </a:rPr>
              <a:t>или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се организација </a:t>
            </a:r>
            <a:r>
              <a:rPr lang="sr-Cyrl-CS" sz="2800" dirty="0">
                <a:latin typeface="Times New Roman" panose="02020603050405020304" pitchFamily="18" charset="0"/>
                <a:ea typeface="Times New Roman" panose="02020603050405020304" pitchFamily="18" charset="0"/>
                <a:cs typeface="Times New Roman" panose="02020603050405020304" pitchFamily="18" charset="0"/>
              </a:rPr>
              <a:t>наставног рада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заснива на </a:t>
            </a:r>
            <a:r>
              <a:rPr lang="sr-Cyrl-CS" sz="2800" dirty="0">
                <a:latin typeface="Times New Roman" panose="02020603050405020304" pitchFamily="18" charset="0"/>
                <a:ea typeface="Times New Roman" panose="02020603050405020304" pitchFamily="18" charset="0"/>
                <a:cs typeface="Times New Roman" panose="02020603050405020304" pitchFamily="18" charset="0"/>
              </a:rPr>
              <a:t>тематском планирању</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algn="just">
              <a:buClrTx/>
              <a:buNone/>
            </a:pPr>
            <a:endParaRPr lang="bs-Latn-BA" sz="2800" dirty="0" smtClean="0">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None/>
            </a:pPr>
            <a:endParaRPr lang="sr-Cyrl-CS" sz="2800" dirty="0">
              <a:latin typeface="Times New Roman" panose="02020603050405020304" pitchFamily="18" charset="0"/>
              <a:ea typeface="Times New Roman" panose="02020603050405020304" pitchFamily="18" charset="0"/>
              <a:cs typeface="Times New Roman" panose="02020603050405020304" pitchFamily="18" charset="0"/>
            </a:endParaRPr>
          </a:p>
          <a:p>
            <a:pPr lvl="0">
              <a:buNone/>
            </a:pPr>
            <a:endParaRPr lang="bs-Latn-BA" dirty="0"/>
          </a:p>
        </p:txBody>
      </p:sp>
    </p:spTree>
    <p:extLst>
      <p:ext uri="{BB962C8B-B14F-4D97-AF65-F5344CB8AC3E}">
        <p14:creationId xmlns:p14="http://schemas.microsoft.com/office/powerpoint/2010/main" xmlns="" val="23161952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тема">
  <a:themeElements>
    <a:clrScheme name="Канцеларија">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Канцеларија">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Канцелариј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2044</TotalTime>
  <Words>3248</Words>
  <Application>Microsoft Office PowerPoint</Application>
  <PresentationFormat>On-screen Show (4:3)</PresentationFormat>
  <Paragraphs>272</Paragraphs>
  <Slides>39</Slides>
  <Notes>1</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Concourse</vt:lpstr>
      <vt:lpstr>Slide 1</vt:lpstr>
      <vt:lpstr>Дневни ред савјетовања</vt:lpstr>
      <vt:lpstr> ИЗАЗОВИ  У ОРГАНИЗАЦИЈИ НАСТАВЕ  У ПРВОМ РАЗРЕДУ </vt:lpstr>
      <vt:lpstr> </vt:lpstr>
      <vt:lpstr>Специфичности првог разреда</vt:lpstr>
      <vt:lpstr>Slide 6</vt:lpstr>
      <vt:lpstr>Slide 7</vt:lpstr>
      <vt:lpstr>ПЛАНИРАЊЕ И ПРИПРЕМАЊЕ ВОР У 1. РАЗРЕДУ </vt:lpstr>
      <vt:lpstr>Slide 9</vt:lpstr>
      <vt:lpstr>Дугорочно планирање</vt:lpstr>
      <vt:lpstr>Етапно (оперативно) планирање</vt:lpstr>
      <vt:lpstr>Процесно (дневно) планирање</vt:lpstr>
      <vt:lpstr>Корекционо планирање</vt:lpstr>
      <vt:lpstr>Планирање рада у комбинованим одјељењима</vt:lpstr>
      <vt:lpstr>Центри за учење</vt:lpstr>
      <vt:lpstr>Slide 16</vt:lpstr>
      <vt:lpstr> Како, гдје и када „центри за учење“ ? </vt:lpstr>
      <vt:lpstr>Slide 18</vt:lpstr>
      <vt:lpstr>ОРГАНИЗАЦИЈА, ОПРЕМАЊЕ  и  ПРИПРЕМАЊЕ  ЦЕНТАРА  ЗА  УЧЕЊЕ</vt:lpstr>
      <vt:lpstr>Slide 20</vt:lpstr>
      <vt:lpstr>ПРАЋЕЊЕ И ОЦЈЕЊИВАЊЕ РАДА УЧЕНИКА ПРВОГ РАЗРЕДА</vt:lpstr>
      <vt:lpstr>Праћење и процјена напредовања ученика</vt:lpstr>
      <vt:lpstr> О описном оцјењивању </vt:lpstr>
      <vt:lpstr>Описном оцјеном изражава се:</vt:lpstr>
      <vt:lpstr>Описне оцјене  и критеријуми за описно оцјењивање су:</vt:lpstr>
      <vt:lpstr>Једна од могућих формулација описне оцјене</vt:lpstr>
      <vt:lpstr>Сарадња са родитељима</vt:lpstr>
      <vt:lpstr>Slide 28</vt:lpstr>
      <vt:lpstr>НПП за први разред - Глобални циљ</vt:lpstr>
      <vt:lpstr>Slide 30</vt:lpstr>
      <vt:lpstr>Slide 31</vt:lpstr>
      <vt:lpstr>Slide 32</vt:lpstr>
      <vt:lpstr>Slide 33</vt:lpstr>
      <vt:lpstr>Slide 34</vt:lpstr>
      <vt:lpstr>Slide 35</vt:lpstr>
      <vt:lpstr>Уџбеник за ПРВИ разред</vt:lpstr>
      <vt:lpstr>Садржај уџбеника  за ПРВИ разред</vt:lpstr>
      <vt:lpstr>     </vt:lpstr>
      <vt:lpstr>Slide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РЕПУБЛИКА СРПСКА МИНИСТАРСТВО ПРОСВЈЕТЕ И КУЛТУРЕ РЕПУБЛИЧКИ ПЕДАГОШКИ ЗАВОД   ЈЕДНОДНЕВНО САВЈЕТОВАЊЕ ЗА НАСТАВНИКЕ РАЗРЕДНЕ НАСТАВЕ  РЕГИЈА ДОБОЈ</dc:title>
  <dc:creator>Office</dc:creator>
  <cp:lastModifiedBy>Marinko Savic</cp:lastModifiedBy>
  <cp:revision>230</cp:revision>
  <dcterms:created xsi:type="dcterms:W3CDTF">2013-08-11T10:40:43Z</dcterms:created>
  <dcterms:modified xsi:type="dcterms:W3CDTF">2016-09-12T10:45:48Z</dcterms:modified>
</cp:coreProperties>
</file>