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7" r:id="rId3"/>
    <p:sldId id="257" r:id="rId4"/>
    <p:sldId id="268" r:id="rId5"/>
    <p:sldId id="269" r:id="rId6"/>
    <p:sldId id="270" r:id="rId7"/>
    <p:sldId id="271" r:id="rId8"/>
    <p:sldId id="259" r:id="rId9"/>
    <p:sldId id="272" r:id="rId10"/>
    <p:sldId id="260" r:id="rId11"/>
    <p:sldId id="261" r:id="rId12"/>
    <p:sldId id="275" r:id="rId13"/>
    <p:sldId id="262" r:id="rId14"/>
    <p:sldId id="263" r:id="rId15"/>
    <p:sldId id="280" r:id="rId16"/>
    <p:sldId id="281" r:id="rId17"/>
    <p:sldId id="282" r:id="rId18"/>
    <p:sldId id="283" r:id="rId19"/>
    <p:sldId id="284" r:id="rId20"/>
    <p:sldId id="264" r:id="rId21"/>
    <p:sldId id="265" r:id="rId22"/>
    <p:sldId id="266" r:id="rId23"/>
    <p:sldId id="276" r:id="rId24"/>
    <p:sldId id="286" r:id="rId25"/>
    <p:sldId id="287" r:id="rId26"/>
    <p:sldId id="288" r:id="rId27"/>
    <p:sldId id="289" r:id="rId28"/>
    <p:sldId id="292" r:id="rId29"/>
    <p:sldId id="277" r:id="rId30"/>
    <p:sldId id="279" r:id="rId31"/>
    <p:sldId id="293" r:id="rId32"/>
    <p:sldId id="29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85396-FAEB-499C-B29E-B3680E31E96E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B18973-BF87-4E20-9AA6-08587D4D03A1}">
      <dgm:prSet phldrT="[Text]" custT="1"/>
      <dgm:spPr/>
      <dgm:t>
        <a:bodyPr/>
        <a:lstStyle/>
        <a:p>
          <a:r>
            <a:rPr lang="sr-Cyrl-RS" sz="1600" b="1" dirty="0"/>
            <a:t>КОГА поучавам </a:t>
          </a:r>
          <a:r>
            <a:rPr lang="sr-Cyrl-RS" sz="1600" dirty="0"/>
            <a:t>/карактеристике ученика</a:t>
          </a:r>
          <a:r>
            <a:rPr lang="sr-Cyrl-RS" sz="800" dirty="0"/>
            <a:t>/</a:t>
          </a:r>
          <a:endParaRPr lang="en-US" sz="800" dirty="0"/>
        </a:p>
      </dgm:t>
    </dgm:pt>
    <dgm:pt modelId="{1E462417-FC4E-4A3C-8AED-A183246E9558}" type="parTrans" cxnId="{5E1C9F01-0696-4558-AEF3-3211FA761293}">
      <dgm:prSet/>
      <dgm:spPr/>
      <dgm:t>
        <a:bodyPr/>
        <a:lstStyle/>
        <a:p>
          <a:endParaRPr lang="en-US"/>
        </a:p>
      </dgm:t>
    </dgm:pt>
    <dgm:pt modelId="{AB7211F8-E062-4FE5-986F-BB1B097D7616}" type="sibTrans" cxnId="{5E1C9F01-0696-4558-AEF3-3211FA761293}">
      <dgm:prSet/>
      <dgm:spPr/>
      <dgm:t>
        <a:bodyPr/>
        <a:lstStyle/>
        <a:p>
          <a:endParaRPr lang="en-US"/>
        </a:p>
      </dgm:t>
    </dgm:pt>
    <dgm:pt modelId="{7E8F4273-6BEA-4DAD-9BD7-9FC0BC97F79B}">
      <dgm:prSet phldrT="[Text]" custT="1"/>
      <dgm:spPr/>
      <dgm:t>
        <a:bodyPr/>
        <a:lstStyle/>
        <a:p>
          <a:r>
            <a:rPr lang="sr-Cyrl-RS" sz="1600" b="1" dirty="0"/>
            <a:t>ШТА поучавам </a:t>
          </a:r>
          <a:r>
            <a:rPr lang="sr-Cyrl-RS" sz="1600" dirty="0"/>
            <a:t>/теме, циљеви, појмови</a:t>
          </a:r>
          <a:r>
            <a:rPr lang="sr-Cyrl-RS" sz="1000" dirty="0"/>
            <a:t>/</a:t>
          </a:r>
          <a:endParaRPr lang="en-US" sz="1000" dirty="0"/>
        </a:p>
      </dgm:t>
    </dgm:pt>
    <dgm:pt modelId="{8EBFDB24-184C-49AD-847B-D1F7D98DB6BB}" type="parTrans" cxnId="{8C61C222-4A63-4A6F-BB14-72216377BD3A}">
      <dgm:prSet/>
      <dgm:spPr/>
      <dgm:t>
        <a:bodyPr/>
        <a:lstStyle/>
        <a:p>
          <a:endParaRPr lang="en-US"/>
        </a:p>
      </dgm:t>
    </dgm:pt>
    <dgm:pt modelId="{9F7DD2EB-2097-4293-88C2-FB3463CDAFE3}" type="sibTrans" cxnId="{8C61C222-4A63-4A6F-BB14-72216377BD3A}">
      <dgm:prSet/>
      <dgm:spPr/>
      <dgm:t>
        <a:bodyPr/>
        <a:lstStyle/>
        <a:p>
          <a:endParaRPr lang="en-US"/>
        </a:p>
      </dgm:t>
    </dgm:pt>
    <dgm:pt modelId="{AFB68E9B-60B0-4666-92BB-83EF72AAB375}">
      <dgm:prSet phldrT="[Text]" custT="1"/>
      <dgm:spPr/>
      <dgm:t>
        <a:bodyPr/>
        <a:lstStyle/>
        <a:p>
          <a:r>
            <a:rPr lang="sr-Cyrl-RS" sz="1600" b="1" dirty="0"/>
            <a:t>ЗАШТО поучавам </a:t>
          </a:r>
          <a:r>
            <a:rPr lang="sr-Cyrl-RS" sz="1600" dirty="0"/>
            <a:t>/исходи учења и поучавања</a:t>
          </a:r>
          <a:r>
            <a:rPr lang="sr-Cyrl-RS" sz="900" dirty="0"/>
            <a:t>/</a:t>
          </a:r>
          <a:endParaRPr lang="en-US" sz="900" dirty="0"/>
        </a:p>
      </dgm:t>
    </dgm:pt>
    <dgm:pt modelId="{C39E4E6B-4444-4B22-A5F2-EF79A58823DD}" type="parTrans" cxnId="{BB285DE8-91F0-4409-AF4B-DD8021132B2C}">
      <dgm:prSet/>
      <dgm:spPr/>
      <dgm:t>
        <a:bodyPr/>
        <a:lstStyle/>
        <a:p>
          <a:endParaRPr lang="en-US"/>
        </a:p>
      </dgm:t>
    </dgm:pt>
    <dgm:pt modelId="{F36FA126-3224-42EF-A3E2-358582FE17BE}" type="sibTrans" cxnId="{BB285DE8-91F0-4409-AF4B-DD8021132B2C}">
      <dgm:prSet/>
      <dgm:spPr/>
      <dgm:t>
        <a:bodyPr/>
        <a:lstStyle/>
        <a:p>
          <a:endParaRPr lang="en-US"/>
        </a:p>
      </dgm:t>
    </dgm:pt>
    <dgm:pt modelId="{85D816E4-CFC7-48A4-B899-33CD2EFECF89}">
      <dgm:prSet phldrT="[Text]" custT="1"/>
      <dgm:spPr/>
      <dgm:t>
        <a:bodyPr/>
        <a:lstStyle/>
        <a:p>
          <a:r>
            <a:rPr lang="sr-Cyrl-RS" sz="1600" b="1" dirty="0"/>
            <a:t>КАКО поучавам </a:t>
          </a:r>
          <a:r>
            <a:rPr lang="sr-Cyrl-RS" sz="1600" dirty="0"/>
            <a:t>/методе, облици, средства/</a:t>
          </a:r>
          <a:endParaRPr lang="en-US" sz="1600" dirty="0"/>
        </a:p>
      </dgm:t>
    </dgm:pt>
    <dgm:pt modelId="{8A7FE416-5100-4230-AC16-4A298D2E9749}" type="parTrans" cxnId="{F9879436-9F8E-4545-89BC-ACD4DB711031}">
      <dgm:prSet/>
      <dgm:spPr/>
      <dgm:t>
        <a:bodyPr/>
        <a:lstStyle/>
        <a:p>
          <a:endParaRPr lang="en-US"/>
        </a:p>
      </dgm:t>
    </dgm:pt>
    <dgm:pt modelId="{C387AE22-1FDB-49AD-8F04-E05DF1F5A6E1}" type="sibTrans" cxnId="{F9879436-9F8E-4545-89BC-ACD4DB711031}">
      <dgm:prSet/>
      <dgm:spPr/>
      <dgm:t>
        <a:bodyPr/>
        <a:lstStyle/>
        <a:p>
          <a:endParaRPr lang="en-US"/>
        </a:p>
      </dgm:t>
    </dgm:pt>
    <dgm:pt modelId="{A8BF26E0-9397-494A-90B7-F62FC738B521}">
      <dgm:prSet phldrT="[Text]" custT="1"/>
      <dgm:spPr/>
      <dgm:t>
        <a:bodyPr/>
        <a:lstStyle/>
        <a:p>
          <a:r>
            <a:rPr lang="sr-Cyrl-RS" sz="1600" b="1" dirty="0"/>
            <a:t>КАКО ЋУ ПРАТИТИ </a:t>
          </a:r>
          <a:r>
            <a:rPr lang="sr-Cyrl-RS" sz="1600" dirty="0"/>
            <a:t>постизање циљева и исхода</a:t>
          </a:r>
          <a:endParaRPr lang="en-US" sz="1600" dirty="0"/>
        </a:p>
      </dgm:t>
    </dgm:pt>
    <dgm:pt modelId="{06DD7AC3-88B8-4C51-AFFD-A70B2AB8AF2A}" type="parTrans" cxnId="{4A1543F7-400E-40A1-B6B2-946A55D0B177}">
      <dgm:prSet/>
      <dgm:spPr/>
      <dgm:t>
        <a:bodyPr/>
        <a:lstStyle/>
        <a:p>
          <a:endParaRPr lang="en-US"/>
        </a:p>
      </dgm:t>
    </dgm:pt>
    <dgm:pt modelId="{9C68B0DA-1ED0-44BD-8E45-E1B1901AAF9E}" type="sibTrans" cxnId="{4A1543F7-400E-40A1-B6B2-946A55D0B177}">
      <dgm:prSet/>
      <dgm:spPr/>
      <dgm:t>
        <a:bodyPr/>
        <a:lstStyle/>
        <a:p>
          <a:endParaRPr lang="en-US"/>
        </a:p>
      </dgm:t>
    </dgm:pt>
    <dgm:pt modelId="{62A85EC6-08F4-4A5D-A255-01E6077EE240}" type="pres">
      <dgm:prSet presAssocID="{19585396-FAEB-499C-B29E-B3680E31E96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6E0596-3E71-4A27-8665-54801EF9D716}" type="pres">
      <dgm:prSet presAssocID="{97B18973-BF87-4E20-9AA6-08587D4D03A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5F2FE-51EC-4F6C-954E-05B00F686ACA}" type="pres">
      <dgm:prSet presAssocID="{97B18973-BF87-4E20-9AA6-08587D4D03A1}" presName="spNode" presStyleCnt="0"/>
      <dgm:spPr/>
    </dgm:pt>
    <dgm:pt modelId="{8933750D-9980-4251-B3B2-9437891D9A6E}" type="pres">
      <dgm:prSet presAssocID="{AB7211F8-E062-4FE5-986F-BB1B097D7616}" presName="sibTrans" presStyleLbl="sibTrans1D1" presStyleIdx="0" presStyleCnt="5"/>
      <dgm:spPr/>
      <dgm:t>
        <a:bodyPr/>
        <a:lstStyle/>
        <a:p>
          <a:endParaRPr lang="en-US"/>
        </a:p>
      </dgm:t>
    </dgm:pt>
    <dgm:pt modelId="{F97A8E59-2606-49FA-9469-5E92CAD46CF2}" type="pres">
      <dgm:prSet presAssocID="{7E8F4273-6BEA-4DAD-9BD7-9FC0BC97F79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C3885B-B823-402D-80C3-8CB60245382E}" type="pres">
      <dgm:prSet presAssocID="{7E8F4273-6BEA-4DAD-9BD7-9FC0BC97F79B}" presName="spNode" presStyleCnt="0"/>
      <dgm:spPr/>
    </dgm:pt>
    <dgm:pt modelId="{BE0BB45B-5085-4A38-B41E-E36318CD6C37}" type="pres">
      <dgm:prSet presAssocID="{9F7DD2EB-2097-4293-88C2-FB3463CDAFE3}" presName="sibTrans" presStyleLbl="sibTrans1D1" presStyleIdx="1" presStyleCnt="5"/>
      <dgm:spPr/>
      <dgm:t>
        <a:bodyPr/>
        <a:lstStyle/>
        <a:p>
          <a:endParaRPr lang="en-US"/>
        </a:p>
      </dgm:t>
    </dgm:pt>
    <dgm:pt modelId="{183968B0-99F3-4BEC-9FBA-198F2809E5DD}" type="pres">
      <dgm:prSet presAssocID="{AFB68E9B-60B0-4666-92BB-83EF72AAB37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37E952-6FE4-4272-A150-572EB8362141}" type="pres">
      <dgm:prSet presAssocID="{AFB68E9B-60B0-4666-92BB-83EF72AAB375}" presName="spNode" presStyleCnt="0"/>
      <dgm:spPr/>
    </dgm:pt>
    <dgm:pt modelId="{8D5171F3-0C8B-4B3D-A476-D1F88A1CAFF5}" type="pres">
      <dgm:prSet presAssocID="{F36FA126-3224-42EF-A3E2-358582FE17BE}" presName="sibTrans" presStyleLbl="sibTrans1D1" presStyleIdx="2" presStyleCnt="5"/>
      <dgm:spPr/>
      <dgm:t>
        <a:bodyPr/>
        <a:lstStyle/>
        <a:p>
          <a:endParaRPr lang="en-US"/>
        </a:p>
      </dgm:t>
    </dgm:pt>
    <dgm:pt modelId="{9B04BBB7-407F-4E4E-AD04-CE508750C08B}" type="pres">
      <dgm:prSet presAssocID="{85D816E4-CFC7-48A4-B899-33CD2EFECF8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C8BF29-EBA9-488B-96B2-0C69C38B5FAD}" type="pres">
      <dgm:prSet presAssocID="{85D816E4-CFC7-48A4-B899-33CD2EFECF89}" presName="spNode" presStyleCnt="0"/>
      <dgm:spPr/>
    </dgm:pt>
    <dgm:pt modelId="{7D439AC2-CF56-4D3E-9DE0-41083CF37003}" type="pres">
      <dgm:prSet presAssocID="{C387AE22-1FDB-49AD-8F04-E05DF1F5A6E1}" presName="sibTrans" presStyleLbl="sibTrans1D1" presStyleIdx="3" presStyleCnt="5"/>
      <dgm:spPr/>
      <dgm:t>
        <a:bodyPr/>
        <a:lstStyle/>
        <a:p>
          <a:endParaRPr lang="en-US"/>
        </a:p>
      </dgm:t>
    </dgm:pt>
    <dgm:pt modelId="{4B764675-3401-4476-B345-54C4DB2960AE}" type="pres">
      <dgm:prSet presAssocID="{A8BF26E0-9397-494A-90B7-F62FC738B52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C443D-BC17-4121-B5EF-7BC95732C10B}" type="pres">
      <dgm:prSet presAssocID="{A8BF26E0-9397-494A-90B7-F62FC738B521}" presName="spNode" presStyleCnt="0"/>
      <dgm:spPr/>
    </dgm:pt>
    <dgm:pt modelId="{078563F5-C26C-462F-B12C-2042AFB2AAD3}" type="pres">
      <dgm:prSet presAssocID="{9C68B0DA-1ED0-44BD-8E45-E1B1901AAF9E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EFEA1056-A4E4-4304-891A-16D9BEACE152}" type="presOf" srcId="{9C68B0DA-1ED0-44BD-8E45-E1B1901AAF9E}" destId="{078563F5-C26C-462F-B12C-2042AFB2AAD3}" srcOrd="0" destOrd="0" presId="urn:microsoft.com/office/officeart/2005/8/layout/cycle6"/>
    <dgm:cxn modelId="{ACC3DAFC-598B-4821-B674-EEA069DA0F33}" type="presOf" srcId="{F36FA126-3224-42EF-A3E2-358582FE17BE}" destId="{8D5171F3-0C8B-4B3D-A476-D1F88A1CAFF5}" srcOrd="0" destOrd="0" presId="urn:microsoft.com/office/officeart/2005/8/layout/cycle6"/>
    <dgm:cxn modelId="{0E9BC8ED-DFD1-4F9F-8AC4-D39A051221B3}" type="presOf" srcId="{97B18973-BF87-4E20-9AA6-08587D4D03A1}" destId="{5D6E0596-3E71-4A27-8665-54801EF9D716}" srcOrd="0" destOrd="0" presId="urn:microsoft.com/office/officeart/2005/8/layout/cycle6"/>
    <dgm:cxn modelId="{96F4B93E-95D6-4792-9577-48367D272C0C}" type="presOf" srcId="{A8BF26E0-9397-494A-90B7-F62FC738B521}" destId="{4B764675-3401-4476-B345-54C4DB2960AE}" srcOrd="0" destOrd="0" presId="urn:microsoft.com/office/officeart/2005/8/layout/cycle6"/>
    <dgm:cxn modelId="{8C61C222-4A63-4A6F-BB14-72216377BD3A}" srcId="{19585396-FAEB-499C-B29E-B3680E31E96E}" destId="{7E8F4273-6BEA-4DAD-9BD7-9FC0BC97F79B}" srcOrd="1" destOrd="0" parTransId="{8EBFDB24-184C-49AD-847B-D1F7D98DB6BB}" sibTransId="{9F7DD2EB-2097-4293-88C2-FB3463CDAFE3}"/>
    <dgm:cxn modelId="{486098CF-C950-425C-AA82-5A8CE9EC3178}" type="presOf" srcId="{AFB68E9B-60B0-4666-92BB-83EF72AAB375}" destId="{183968B0-99F3-4BEC-9FBA-198F2809E5DD}" srcOrd="0" destOrd="0" presId="urn:microsoft.com/office/officeart/2005/8/layout/cycle6"/>
    <dgm:cxn modelId="{70140479-B204-4942-9E1D-1976528E9269}" type="presOf" srcId="{85D816E4-CFC7-48A4-B899-33CD2EFECF89}" destId="{9B04BBB7-407F-4E4E-AD04-CE508750C08B}" srcOrd="0" destOrd="0" presId="urn:microsoft.com/office/officeart/2005/8/layout/cycle6"/>
    <dgm:cxn modelId="{4A1543F7-400E-40A1-B6B2-946A55D0B177}" srcId="{19585396-FAEB-499C-B29E-B3680E31E96E}" destId="{A8BF26E0-9397-494A-90B7-F62FC738B521}" srcOrd="4" destOrd="0" parTransId="{06DD7AC3-88B8-4C51-AFFD-A70B2AB8AF2A}" sibTransId="{9C68B0DA-1ED0-44BD-8E45-E1B1901AAF9E}"/>
    <dgm:cxn modelId="{61DB5E92-EE32-4032-94A4-72946070E865}" type="presOf" srcId="{AB7211F8-E062-4FE5-986F-BB1B097D7616}" destId="{8933750D-9980-4251-B3B2-9437891D9A6E}" srcOrd="0" destOrd="0" presId="urn:microsoft.com/office/officeart/2005/8/layout/cycle6"/>
    <dgm:cxn modelId="{40311008-C33B-4B5F-A6E1-8DB86E159F84}" type="presOf" srcId="{9F7DD2EB-2097-4293-88C2-FB3463CDAFE3}" destId="{BE0BB45B-5085-4A38-B41E-E36318CD6C37}" srcOrd="0" destOrd="0" presId="urn:microsoft.com/office/officeart/2005/8/layout/cycle6"/>
    <dgm:cxn modelId="{184F335A-1C2F-4498-B1C5-B6FE6F394622}" type="presOf" srcId="{C387AE22-1FDB-49AD-8F04-E05DF1F5A6E1}" destId="{7D439AC2-CF56-4D3E-9DE0-41083CF37003}" srcOrd="0" destOrd="0" presId="urn:microsoft.com/office/officeart/2005/8/layout/cycle6"/>
    <dgm:cxn modelId="{5E1C9F01-0696-4558-AEF3-3211FA761293}" srcId="{19585396-FAEB-499C-B29E-B3680E31E96E}" destId="{97B18973-BF87-4E20-9AA6-08587D4D03A1}" srcOrd="0" destOrd="0" parTransId="{1E462417-FC4E-4A3C-8AED-A183246E9558}" sibTransId="{AB7211F8-E062-4FE5-986F-BB1B097D7616}"/>
    <dgm:cxn modelId="{F9879436-9F8E-4545-89BC-ACD4DB711031}" srcId="{19585396-FAEB-499C-B29E-B3680E31E96E}" destId="{85D816E4-CFC7-48A4-B899-33CD2EFECF89}" srcOrd="3" destOrd="0" parTransId="{8A7FE416-5100-4230-AC16-4A298D2E9749}" sibTransId="{C387AE22-1FDB-49AD-8F04-E05DF1F5A6E1}"/>
    <dgm:cxn modelId="{BB285DE8-91F0-4409-AF4B-DD8021132B2C}" srcId="{19585396-FAEB-499C-B29E-B3680E31E96E}" destId="{AFB68E9B-60B0-4666-92BB-83EF72AAB375}" srcOrd="2" destOrd="0" parTransId="{C39E4E6B-4444-4B22-A5F2-EF79A58823DD}" sibTransId="{F36FA126-3224-42EF-A3E2-358582FE17BE}"/>
    <dgm:cxn modelId="{3EEA4DD4-58C9-4F6F-8D23-D82669EC9C75}" type="presOf" srcId="{19585396-FAEB-499C-B29E-B3680E31E96E}" destId="{62A85EC6-08F4-4A5D-A255-01E6077EE240}" srcOrd="0" destOrd="0" presId="urn:microsoft.com/office/officeart/2005/8/layout/cycle6"/>
    <dgm:cxn modelId="{66DF7E3E-C383-4AF8-8558-E6B830A402D0}" type="presOf" srcId="{7E8F4273-6BEA-4DAD-9BD7-9FC0BC97F79B}" destId="{F97A8E59-2606-49FA-9469-5E92CAD46CF2}" srcOrd="0" destOrd="0" presId="urn:microsoft.com/office/officeart/2005/8/layout/cycle6"/>
    <dgm:cxn modelId="{3E92A1B8-863E-42A3-A9D9-3C126E867B6F}" type="presParOf" srcId="{62A85EC6-08F4-4A5D-A255-01E6077EE240}" destId="{5D6E0596-3E71-4A27-8665-54801EF9D716}" srcOrd="0" destOrd="0" presId="urn:microsoft.com/office/officeart/2005/8/layout/cycle6"/>
    <dgm:cxn modelId="{9DC022B1-E2B2-42D1-91EF-B0F8FA6793F1}" type="presParOf" srcId="{62A85EC6-08F4-4A5D-A255-01E6077EE240}" destId="{7CE5F2FE-51EC-4F6C-954E-05B00F686ACA}" srcOrd="1" destOrd="0" presId="urn:microsoft.com/office/officeart/2005/8/layout/cycle6"/>
    <dgm:cxn modelId="{24B2A815-420C-494F-9A4E-1883F2A13844}" type="presParOf" srcId="{62A85EC6-08F4-4A5D-A255-01E6077EE240}" destId="{8933750D-9980-4251-B3B2-9437891D9A6E}" srcOrd="2" destOrd="0" presId="urn:microsoft.com/office/officeart/2005/8/layout/cycle6"/>
    <dgm:cxn modelId="{8CD1DC18-A432-4787-85AA-3AF24008D5B8}" type="presParOf" srcId="{62A85EC6-08F4-4A5D-A255-01E6077EE240}" destId="{F97A8E59-2606-49FA-9469-5E92CAD46CF2}" srcOrd="3" destOrd="0" presId="urn:microsoft.com/office/officeart/2005/8/layout/cycle6"/>
    <dgm:cxn modelId="{6222565C-9578-4E56-AE9A-6D6BF8B195C8}" type="presParOf" srcId="{62A85EC6-08F4-4A5D-A255-01E6077EE240}" destId="{F2C3885B-B823-402D-80C3-8CB60245382E}" srcOrd="4" destOrd="0" presId="urn:microsoft.com/office/officeart/2005/8/layout/cycle6"/>
    <dgm:cxn modelId="{6080C443-1D38-4703-83C2-1EBAAA2B590E}" type="presParOf" srcId="{62A85EC6-08F4-4A5D-A255-01E6077EE240}" destId="{BE0BB45B-5085-4A38-B41E-E36318CD6C37}" srcOrd="5" destOrd="0" presId="urn:microsoft.com/office/officeart/2005/8/layout/cycle6"/>
    <dgm:cxn modelId="{EB71A6ED-10D6-4DF5-964D-2B4F084B24AD}" type="presParOf" srcId="{62A85EC6-08F4-4A5D-A255-01E6077EE240}" destId="{183968B0-99F3-4BEC-9FBA-198F2809E5DD}" srcOrd="6" destOrd="0" presId="urn:microsoft.com/office/officeart/2005/8/layout/cycle6"/>
    <dgm:cxn modelId="{EB1C65F7-7D59-4EE9-9850-76625BC8F489}" type="presParOf" srcId="{62A85EC6-08F4-4A5D-A255-01E6077EE240}" destId="{3137E952-6FE4-4272-A150-572EB8362141}" srcOrd="7" destOrd="0" presId="urn:microsoft.com/office/officeart/2005/8/layout/cycle6"/>
    <dgm:cxn modelId="{30FF0A67-45FF-4944-8E50-3AC1C597CA49}" type="presParOf" srcId="{62A85EC6-08F4-4A5D-A255-01E6077EE240}" destId="{8D5171F3-0C8B-4B3D-A476-D1F88A1CAFF5}" srcOrd="8" destOrd="0" presId="urn:microsoft.com/office/officeart/2005/8/layout/cycle6"/>
    <dgm:cxn modelId="{F4A9002D-635F-436C-856E-A06DC11BA76E}" type="presParOf" srcId="{62A85EC6-08F4-4A5D-A255-01E6077EE240}" destId="{9B04BBB7-407F-4E4E-AD04-CE508750C08B}" srcOrd="9" destOrd="0" presId="urn:microsoft.com/office/officeart/2005/8/layout/cycle6"/>
    <dgm:cxn modelId="{DDBF050F-E70B-44C7-A688-9B23360D9343}" type="presParOf" srcId="{62A85EC6-08F4-4A5D-A255-01E6077EE240}" destId="{F0C8BF29-EBA9-488B-96B2-0C69C38B5FAD}" srcOrd="10" destOrd="0" presId="urn:microsoft.com/office/officeart/2005/8/layout/cycle6"/>
    <dgm:cxn modelId="{EDFECBD0-57EE-4E42-BE91-61D7FD80CCA9}" type="presParOf" srcId="{62A85EC6-08F4-4A5D-A255-01E6077EE240}" destId="{7D439AC2-CF56-4D3E-9DE0-41083CF37003}" srcOrd="11" destOrd="0" presId="urn:microsoft.com/office/officeart/2005/8/layout/cycle6"/>
    <dgm:cxn modelId="{FB500091-7EF5-4B64-92C4-D623EFA51061}" type="presParOf" srcId="{62A85EC6-08F4-4A5D-A255-01E6077EE240}" destId="{4B764675-3401-4476-B345-54C4DB2960AE}" srcOrd="12" destOrd="0" presId="urn:microsoft.com/office/officeart/2005/8/layout/cycle6"/>
    <dgm:cxn modelId="{0E6F8427-E041-4EFF-8114-39453907A80D}" type="presParOf" srcId="{62A85EC6-08F4-4A5D-A255-01E6077EE240}" destId="{2B1C443D-BC17-4121-B5EF-7BC95732C10B}" srcOrd="13" destOrd="0" presId="urn:microsoft.com/office/officeart/2005/8/layout/cycle6"/>
    <dgm:cxn modelId="{138C82A2-51A2-41CB-9ED4-B26CB8D17A5D}" type="presParOf" srcId="{62A85EC6-08F4-4A5D-A255-01E6077EE240}" destId="{078563F5-C26C-462F-B12C-2042AFB2AAD3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6E0596-3E71-4A27-8665-54801EF9D716}">
      <dsp:nvSpPr>
        <dsp:cNvPr id="0" name=""/>
        <dsp:cNvSpPr/>
      </dsp:nvSpPr>
      <dsp:spPr>
        <a:xfrm>
          <a:off x="3265010" y="3038"/>
          <a:ext cx="1851979" cy="12037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/>
            <a:t>КОГА поучавам </a:t>
          </a:r>
          <a:r>
            <a:rPr lang="sr-Cyrl-RS" sz="1600" kern="1200" dirty="0"/>
            <a:t>/карактеристике ученика</a:t>
          </a:r>
          <a:r>
            <a:rPr lang="sr-Cyrl-RS" sz="800" kern="1200" dirty="0"/>
            <a:t>/</a:t>
          </a:r>
          <a:endParaRPr lang="en-US" sz="800" kern="1200" dirty="0"/>
        </a:p>
      </dsp:txBody>
      <dsp:txXfrm>
        <a:off x="3265010" y="3038"/>
        <a:ext cx="1851979" cy="1203786"/>
      </dsp:txXfrm>
    </dsp:sp>
    <dsp:sp modelId="{8933750D-9980-4251-B3B2-9437891D9A6E}">
      <dsp:nvSpPr>
        <dsp:cNvPr id="0" name=""/>
        <dsp:cNvSpPr/>
      </dsp:nvSpPr>
      <dsp:spPr>
        <a:xfrm>
          <a:off x="1786704" y="604932"/>
          <a:ext cx="4808591" cy="4808591"/>
        </a:xfrm>
        <a:custGeom>
          <a:avLst/>
          <a:gdLst/>
          <a:ahLst/>
          <a:cxnLst/>
          <a:rect l="0" t="0" r="0" b="0"/>
          <a:pathLst>
            <a:path>
              <a:moveTo>
                <a:pt x="3342998" y="190820"/>
              </a:moveTo>
              <a:arcTo wR="2404295" hR="2404295" stAng="17578866" swAng="196072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7A8E59-2606-49FA-9469-5E92CAD46CF2}">
      <dsp:nvSpPr>
        <dsp:cNvPr id="0" name=""/>
        <dsp:cNvSpPr/>
      </dsp:nvSpPr>
      <dsp:spPr>
        <a:xfrm>
          <a:off x="5551631" y="1664366"/>
          <a:ext cx="1851979" cy="12037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/>
            <a:t>ШТА поучавам </a:t>
          </a:r>
          <a:r>
            <a:rPr lang="sr-Cyrl-RS" sz="1600" kern="1200" dirty="0"/>
            <a:t>/теме, циљеви, појмови</a:t>
          </a:r>
          <a:r>
            <a:rPr lang="sr-Cyrl-RS" sz="1000" kern="1200" dirty="0"/>
            <a:t>/</a:t>
          </a:r>
          <a:endParaRPr lang="en-US" sz="1000" kern="1200" dirty="0"/>
        </a:p>
      </dsp:txBody>
      <dsp:txXfrm>
        <a:off x="5551631" y="1664366"/>
        <a:ext cx="1851979" cy="1203786"/>
      </dsp:txXfrm>
    </dsp:sp>
    <dsp:sp modelId="{BE0BB45B-5085-4A38-B41E-E36318CD6C37}">
      <dsp:nvSpPr>
        <dsp:cNvPr id="0" name=""/>
        <dsp:cNvSpPr/>
      </dsp:nvSpPr>
      <dsp:spPr>
        <a:xfrm>
          <a:off x="1786704" y="604932"/>
          <a:ext cx="4808591" cy="4808591"/>
        </a:xfrm>
        <a:custGeom>
          <a:avLst/>
          <a:gdLst/>
          <a:ahLst/>
          <a:cxnLst/>
          <a:rect l="0" t="0" r="0" b="0"/>
          <a:pathLst>
            <a:path>
              <a:moveTo>
                <a:pt x="4805302" y="2278585"/>
              </a:moveTo>
              <a:arcTo wR="2404295" hR="2404295" stAng="21420173" swAng="219568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3968B0-99F3-4BEC-9FBA-198F2809E5DD}">
      <dsp:nvSpPr>
        <dsp:cNvPr id="0" name=""/>
        <dsp:cNvSpPr/>
      </dsp:nvSpPr>
      <dsp:spPr>
        <a:xfrm>
          <a:off x="4678219" y="4352450"/>
          <a:ext cx="1851979" cy="12037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/>
            <a:t>ЗАШТО поучавам </a:t>
          </a:r>
          <a:r>
            <a:rPr lang="sr-Cyrl-RS" sz="1600" kern="1200" dirty="0"/>
            <a:t>/исходи учења и поучавања</a:t>
          </a:r>
          <a:r>
            <a:rPr lang="sr-Cyrl-RS" sz="900" kern="1200" dirty="0"/>
            <a:t>/</a:t>
          </a:r>
          <a:endParaRPr lang="en-US" sz="900" kern="1200" dirty="0"/>
        </a:p>
      </dsp:txBody>
      <dsp:txXfrm>
        <a:off x="4678219" y="4352450"/>
        <a:ext cx="1851979" cy="1203786"/>
      </dsp:txXfrm>
    </dsp:sp>
    <dsp:sp modelId="{8D5171F3-0C8B-4B3D-A476-D1F88A1CAFF5}">
      <dsp:nvSpPr>
        <dsp:cNvPr id="0" name=""/>
        <dsp:cNvSpPr/>
      </dsp:nvSpPr>
      <dsp:spPr>
        <a:xfrm>
          <a:off x="1786704" y="604932"/>
          <a:ext cx="4808591" cy="4808591"/>
        </a:xfrm>
        <a:custGeom>
          <a:avLst/>
          <a:gdLst/>
          <a:ahLst/>
          <a:cxnLst/>
          <a:rect l="0" t="0" r="0" b="0"/>
          <a:pathLst>
            <a:path>
              <a:moveTo>
                <a:pt x="2881969" y="4760662"/>
              </a:moveTo>
              <a:arcTo wR="2404295" hR="2404295" stAng="4712431" swAng="137513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04BBB7-407F-4E4E-AD04-CE508750C08B}">
      <dsp:nvSpPr>
        <dsp:cNvPr id="0" name=""/>
        <dsp:cNvSpPr/>
      </dsp:nvSpPr>
      <dsp:spPr>
        <a:xfrm>
          <a:off x="1851800" y="4352450"/>
          <a:ext cx="1851979" cy="12037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/>
            <a:t>КАКО поучавам </a:t>
          </a:r>
          <a:r>
            <a:rPr lang="sr-Cyrl-RS" sz="1600" kern="1200" dirty="0"/>
            <a:t>/методе, облици, средства/</a:t>
          </a:r>
          <a:endParaRPr lang="en-US" sz="1600" kern="1200" dirty="0"/>
        </a:p>
      </dsp:txBody>
      <dsp:txXfrm>
        <a:off x="1851800" y="4352450"/>
        <a:ext cx="1851979" cy="1203786"/>
      </dsp:txXfrm>
    </dsp:sp>
    <dsp:sp modelId="{7D439AC2-CF56-4D3E-9DE0-41083CF37003}">
      <dsp:nvSpPr>
        <dsp:cNvPr id="0" name=""/>
        <dsp:cNvSpPr/>
      </dsp:nvSpPr>
      <dsp:spPr>
        <a:xfrm>
          <a:off x="1786704" y="604932"/>
          <a:ext cx="4808591" cy="4808591"/>
        </a:xfrm>
        <a:custGeom>
          <a:avLst/>
          <a:gdLst/>
          <a:ahLst/>
          <a:cxnLst/>
          <a:rect l="0" t="0" r="0" b="0"/>
          <a:pathLst>
            <a:path>
              <a:moveTo>
                <a:pt x="401650" y="3734728"/>
              </a:moveTo>
              <a:arcTo wR="2404295" hR="2404295" stAng="8784145" swAng="219568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764675-3401-4476-B345-54C4DB2960AE}">
      <dsp:nvSpPr>
        <dsp:cNvPr id="0" name=""/>
        <dsp:cNvSpPr/>
      </dsp:nvSpPr>
      <dsp:spPr>
        <a:xfrm>
          <a:off x="978388" y="1664366"/>
          <a:ext cx="1851979" cy="12037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600" b="1" kern="1200" dirty="0"/>
            <a:t>КАКО ЋУ ПРАТИТИ </a:t>
          </a:r>
          <a:r>
            <a:rPr lang="sr-Cyrl-RS" sz="1600" kern="1200" dirty="0"/>
            <a:t>постизање циљева и исхода</a:t>
          </a:r>
          <a:endParaRPr lang="en-US" sz="1600" kern="1200" dirty="0"/>
        </a:p>
      </dsp:txBody>
      <dsp:txXfrm>
        <a:off x="978388" y="1664366"/>
        <a:ext cx="1851979" cy="1203786"/>
      </dsp:txXfrm>
    </dsp:sp>
    <dsp:sp modelId="{078563F5-C26C-462F-B12C-2042AFB2AAD3}">
      <dsp:nvSpPr>
        <dsp:cNvPr id="0" name=""/>
        <dsp:cNvSpPr/>
      </dsp:nvSpPr>
      <dsp:spPr>
        <a:xfrm>
          <a:off x="1786704" y="604932"/>
          <a:ext cx="4808591" cy="4808591"/>
        </a:xfrm>
        <a:custGeom>
          <a:avLst/>
          <a:gdLst/>
          <a:ahLst/>
          <a:cxnLst/>
          <a:rect l="0" t="0" r="0" b="0"/>
          <a:pathLst>
            <a:path>
              <a:moveTo>
                <a:pt x="419059" y="1048023"/>
              </a:moveTo>
              <a:arcTo wR="2404295" hR="2404295" stAng="12860405" swAng="196072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5F2D1C-A0B7-45BA-9638-4BB695EBDCB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85354E-29F0-4CED-92C9-1963EFB36AD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hyperlink" Target="http://www.google.ba/url?sa=i&amp;rct=j&amp;q=&amp;esrc=s&amp;source=images&amp;cd=&amp;ved=0ahUKEwj8loa9grjUAhVGxxQKHYK0A2AQjRwIBw&amp;url=http://docslide.net/search/?q=Priprema+nastavnika+za+cas&amp;page=6.html&amp;psig=AFQjCNFleg-XT1MabzgbsY3ZivOMWYoFVA&amp;ust=149734699885875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ba/url?sa=i&amp;rct=j&amp;q=&amp;esrc=s&amp;source=images&amp;cd=&amp;cad=rja&amp;uact=8&amp;ved=0ahUKEwiC5O33jbjUAhXEwxQKHeP1CpAQjRwIBw&amp;url=https://marijanalikovno.wordpress.com/2014/06/07/pisana-priprema-za-nastavni-cas/&amp;psig=AFQjCNGct1kqpKuLcBf9OtOhweRs3FOcJA&amp;ust=1497350089962219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s://www.google.ba/url?sa=i&amp;rct=j&amp;q=&amp;esrc=s&amp;source=images&amp;cd=&amp;cad=rja&amp;uact=8&amp;ved=0ahUKEwiH2N3GjLjUAhWLuhQKHZi9AN0QjRwIBw&amp;url=https://www.slideshare.net/tatjanakrpovic/1-47298395&amp;psig=AFQjCNHOp474knOKrQP355HZ5Dz2kSBA4g&amp;ust=1497349720960914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Планирање, програмирање и припремање рада у инклузивној/специјалној настави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267200"/>
            <a:ext cx="7010400" cy="1752600"/>
          </a:xfrm>
        </p:spPr>
        <p:txBody>
          <a:bodyPr/>
          <a:lstStyle/>
          <a:p>
            <a:r>
              <a:rPr lang="sr-Cyrl-RS" dirty="0" smtClean="0"/>
              <a:t>Август 2017. године</a:t>
            </a:r>
          </a:p>
          <a:p>
            <a:r>
              <a:rPr lang="sr-Cyrl-RS" dirty="0" smtClean="0"/>
              <a:t>Дијана Пешић, просвјетни савјетник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524000"/>
          </a:xfrm>
        </p:spPr>
        <p:txBody>
          <a:bodyPr>
            <a:normAutofit/>
          </a:bodyPr>
          <a:lstStyle/>
          <a:p>
            <a:pPr algn="ctr"/>
            <a:r>
              <a:rPr lang="sr-Cyrl-RS" sz="3200" i="1" dirty="0" err="1" smtClean="0"/>
              <a:t>Д</a:t>
            </a:r>
            <a:r>
              <a:rPr lang="en-US" sz="3200" i="1" dirty="0" smtClean="0"/>
              <a:t>а </a:t>
            </a:r>
            <a:r>
              <a:rPr lang="en-US" sz="3200" i="1" dirty="0" err="1" smtClean="0"/>
              <a:t>би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ефикасно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планирао</a:t>
            </a:r>
            <a:r>
              <a:rPr lang="en-US" sz="3200" i="1" dirty="0" smtClean="0"/>
              <a:t>, </a:t>
            </a:r>
            <a:r>
              <a:rPr lang="en-US" sz="3200" i="1" dirty="0" err="1" smtClean="0"/>
              <a:t>наставник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треба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да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познје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err="1"/>
              <a:t>Прописани</a:t>
            </a:r>
            <a:r>
              <a:rPr lang="en-US" dirty="0"/>
              <a:t> </a:t>
            </a:r>
            <a:r>
              <a:rPr lang="en-US" dirty="0" err="1"/>
              <a:t>наставни</a:t>
            </a:r>
            <a:r>
              <a:rPr lang="en-US" dirty="0"/>
              <a:t> </a:t>
            </a:r>
            <a:r>
              <a:rPr lang="en-US" dirty="0" err="1"/>
              <a:t>план</a:t>
            </a:r>
            <a:r>
              <a:rPr lang="en-US" dirty="0"/>
              <a:t> и </a:t>
            </a:r>
            <a:r>
              <a:rPr lang="en-US" dirty="0" err="1"/>
              <a:t>програм</a:t>
            </a:r>
            <a:r>
              <a:rPr lang="en-US" dirty="0"/>
              <a:t>, </a:t>
            </a:r>
            <a:r>
              <a:rPr lang="en-US" dirty="0" err="1"/>
              <a:t>циљеве</a:t>
            </a:r>
            <a:r>
              <a:rPr lang="en-US" dirty="0"/>
              <a:t> и </a:t>
            </a:r>
            <a:r>
              <a:rPr lang="en-US" dirty="0" err="1"/>
              <a:t>исходе</a:t>
            </a:r>
            <a:r>
              <a:rPr lang="en-US" dirty="0"/>
              <a:t> </a:t>
            </a:r>
            <a:r>
              <a:rPr lang="en-US" dirty="0" err="1"/>
              <a:t>учења</a:t>
            </a:r>
            <a:r>
              <a:rPr lang="en-US" dirty="0"/>
              <a:t> и </a:t>
            </a:r>
            <a:r>
              <a:rPr lang="en-US" dirty="0" err="1" smtClean="0"/>
              <a:t>поучавања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Предмет</a:t>
            </a:r>
            <a:r>
              <a:rPr lang="en-US" dirty="0"/>
              <a:t> и </a:t>
            </a:r>
            <a:r>
              <a:rPr lang="en-US" dirty="0" err="1"/>
              <a:t>садржаје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поучава</a:t>
            </a:r>
            <a:r>
              <a:rPr lang="en-US" dirty="0"/>
              <a:t>, </a:t>
            </a:r>
            <a:r>
              <a:rPr lang="en-US" dirty="0" err="1"/>
              <a:t>те</a:t>
            </a:r>
            <a:r>
              <a:rPr lang="en-US" dirty="0"/>
              <a:t> </a:t>
            </a:r>
            <a:r>
              <a:rPr lang="en-US" dirty="0" err="1"/>
              <a:t>специфичне</a:t>
            </a:r>
            <a:r>
              <a:rPr lang="en-US" dirty="0"/>
              <a:t> </a:t>
            </a:r>
            <a:r>
              <a:rPr lang="en-US" dirty="0" err="1"/>
              <a:t>методе</a:t>
            </a:r>
            <a:r>
              <a:rPr lang="en-US" dirty="0"/>
              <a:t> </a:t>
            </a:r>
            <a:r>
              <a:rPr lang="en-US" dirty="0" err="1"/>
              <a:t>поучавања</a:t>
            </a:r>
            <a:r>
              <a:rPr lang="en-US" dirty="0"/>
              <a:t> у </a:t>
            </a:r>
            <a:r>
              <a:rPr lang="en-US" dirty="0" err="1"/>
              <a:t>одређеној</a:t>
            </a:r>
            <a:r>
              <a:rPr lang="en-US" dirty="0"/>
              <a:t> </a:t>
            </a:r>
            <a:r>
              <a:rPr lang="en-US" dirty="0" err="1"/>
              <a:t>области</a:t>
            </a:r>
            <a:r>
              <a:rPr lang="en-US" dirty="0"/>
              <a:t> и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одређен</a:t>
            </a:r>
            <a:r>
              <a:rPr lang="en-US" dirty="0"/>
              <a:t> </a:t>
            </a:r>
            <a:r>
              <a:rPr lang="en-US" dirty="0" err="1"/>
              <a:t>узраст</a:t>
            </a:r>
            <a:r>
              <a:rPr lang="en-US" dirty="0"/>
              <a:t> </a:t>
            </a:r>
            <a:r>
              <a:rPr lang="en-US" dirty="0" err="1" smtClean="0"/>
              <a:t>ученика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Начин</a:t>
            </a:r>
            <a:r>
              <a:rPr lang="en-US" dirty="0"/>
              <a:t> </a:t>
            </a:r>
            <a:r>
              <a:rPr lang="en-US" dirty="0" err="1"/>
              <a:t>формулисања</a:t>
            </a:r>
            <a:r>
              <a:rPr lang="en-US" dirty="0"/>
              <a:t> </a:t>
            </a:r>
            <a:r>
              <a:rPr lang="en-US" dirty="0" err="1"/>
              <a:t>мјерљивих</a:t>
            </a:r>
            <a:r>
              <a:rPr lang="en-US" dirty="0"/>
              <a:t> и </a:t>
            </a:r>
            <a:r>
              <a:rPr lang="en-US" dirty="0" err="1"/>
              <a:t>достижних</a:t>
            </a:r>
            <a:r>
              <a:rPr lang="en-US" dirty="0"/>
              <a:t> </a:t>
            </a:r>
            <a:r>
              <a:rPr lang="en-US" dirty="0" err="1"/>
              <a:t>исхода</a:t>
            </a:r>
            <a:r>
              <a:rPr lang="en-US" dirty="0"/>
              <a:t> </a:t>
            </a:r>
            <a:r>
              <a:rPr lang="en-US" dirty="0" err="1"/>
              <a:t>учења</a:t>
            </a:r>
            <a:r>
              <a:rPr lang="en-US" dirty="0"/>
              <a:t> и </a:t>
            </a:r>
            <a:r>
              <a:rPr lang="en-US" dirty="0" err="1"/>
              <a:t>њиховог</a:t>
            </a:r>
            <a:r>
              <a:rPr lang="en-US" dirty="0"/>
              <a:t> </a:t>
            </a:r>
            <a:r>
              <a:rPr lang="en-US" dirty="0" err="1" smtClean="0"/>
              <a:t>праћења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Развојне</a:t>
            </a:r>
            <a:r>
              <a:rPr lang="en-US" dirty="0"/>
              <a:t> </a:t>
            </a:r>
            <a:r>
              <a:rPr lang="en-US" dirty="0" err="1"/>
              <a:t>карактеристике</a:t>
            </a:r>
            <a:r>
              <a:rPr lang="en-US" dirty="0"/>
              <a:t> </a:t>
            </a:r>
            <a:r>
              <a:rPr lang="en-US" dirty="0" err="1"/>
              <a:t>ученика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којима</a:t>
            </a:r>
            <a:r>
              <a:rPr lang="en-US" dirty="0"/>
              <a:t> </a:t>
            </a:r>
            <a:r>
              <a:rPr lang="en-US" dirty="0" err="1" smtClean="0"/>
              <a:t>ради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Кључне</a:t>
            </a:r>
            <a:r>
              <a:rPr lang="en-US" dirty="0"/>
              <a:t> </a:t>
            </a:r>
            <a:r>
              <a:rPr lang="en-US" dirty="0" err="1"/>
              <a:t>компетенције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ученици</a:t>
            </a:r>
            <a:r>
              <a:rPr lang="en-US" dirty="0"/>
              <a:t> </a:t>
            </a:r>
            <a:r>
              <a:rPr lang="en-US" dirty="0" err="1"/>
              <a:t>требају</a:t>
            </a:r>
            <a:r>
              <a:rPr lang="en-US" dirty="0"/>
              <a:t> </a:t>
            </a:r>
            <a:r>
              <a:rPr lang="en-US" dirty="0" err="1" smtClean="0"/>
              <a:t>стећи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Начин</a:t>
            </a:r>
            <a:r>
              <a:rPr lang="en-US" dirty="0"/>
              <a:t> </a:t>
            </a:r>
            <a:r>
              <a:rPr lang="en-US" dirty="0" err="1"/>
              <a:t>израде</a:t>
            </a:r>
            <a:r>
              <a:rPr lang="en-US" dirty="0"/>
              <a:t> </a:t>
            </a:r>
            <a:r>
              <a:rPr lang="en-US" dirty="0" err="1"/>
              <a:t>индивидуализованих</a:t>
            </a:r>
            <a:r>
              <a:rPr lang="en-US" dirty="0"/>
              <a:t>/</a:t>
            </a:r>
            <a:r>
              <a:rPr lang="en-US" dirty="0" err="1"/>
              <a:t>индивидуалних</a:t>
            </a:r>
            <a:r>
              <a:rPr lang="en-US" dirty="0"/>
              <a:t> </a:t>
            </a:r>
            <a:r>
              <a:rPr lang="en-US" dirty="0" err="1"/>
              <a:t>образовних</a:t>
            </a:r>
            <a:r>
              <a:rPr lang="en-US" dirty="0"/>
              <a:t> </a:t>
            </a:r>
            <a:r>
              <a:rPr lang="en-US" dirty="0" err="1"/>
              <a:t>програма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sr-Cyrl-RS" sz="3200" i="1" dirty="0" err="1" smtClean="0"/>
              <a:t>Н</a:t>
            </a:r>
            <a:r>
              <a:rPr lang="en-US" sz="3200" i="1" dirty="0" err="1" smtClean="0"/>
              <a:t>ајчешће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грешке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код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планирања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err="1"/>
              <a:t>Превише</a:t>
            </a:r>
            <a:r>
              <a:rPr lang="en-US" dirty="0"/>
              <a:t> </a:t>
            </a:r>
            <a:r>
              <a:rPr lang="en-US" dirty="0" err="1"/>
              <a:t>постављених</a:t>
            </a:r>
            <a:r>
              <a:rPr lang="en-US" dirty="0"/>
              <a:t> </a:t>
            </a:r>
            <a:r>
              <a:rPr lang="en-US" dirty="0" err="1"/>
              <a:t>исхода</a:t>
            </a:r>
            <a:r>
              <a:rPr lang="en-US" dirty="0"/>
              <a:t> у </a:t>
            </a:r>
            <a:r>
              <a:rPr lang="en-US" dirty="0" err="1"/>
              <a:t>односу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временски</a:t>
            </a:r>
            <a:r>
              <a:rPr lang="en-US" dirty="0"/>
              <a:t> </a:t>
            </a:r>
            <a:r>
              <a:rPr lang="en-US" dirty="0" err="1" smtClean="0"/>
              <a:t>период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Исходи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представљају</a:t>
            </a:r>
            <a:r>
              <a:rPr lang="en-US" dirty="0"/>
              <a:t> </a:t>
            </a:r>
            <a:r>
              <a:rPr lang="en-US" dirty="0" err="1"/>
              <a:t>природну</a:t>
            </a:r>
            <a:r>
              <a:rPr lang="en-US" dirty="0"/>
              <a:t> </a:t>
            </a:r>
            <a:r>
              <a:rPr lang="en-US" dirty="0" err="1"/>
              <a:t>доградњу</a:t>
            </a:r>
            <a:r>
              <a:rPr lang="en-US" dirty="0"/>
              <a:t> </a:t>
            </a:r>
            <a:r>
              <a:rPr lang="en-US" dirty="0" err="1"/>
              <a:t>постојећих</a:t>
            </a:r>
            <a:r>
              <a:rPr lang="en-US" dirty="0"/>
              <a:t> </a:t>
            </a:r>
            <a:r>
              <a:rPr lang="en-US" dirty="0" err="1"/>
              <a:t>знања</a:t>
            </a:r>
            <a:r>
              <a:rPr lang="en-US" dirty="0"/>
              <a:t>, </a:t>
            </a:r>
            <a:r>
              <a:rPr lang="en-US" dirty="0" err="1"/>
              <a:t>вјештина</a:t>
            </a:r>
            <a:r>
              <a:rPr lang="en-US" dirty="0"/>
              <a:t> и </a:t>
            </a:r>
            <a:r>
              <a:rPr lang="en-US" dirty="0" err="1" smtClean="0"/>
              <a:t>навика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Неповезаност</a:t>
            </a:r>
            <a:r>
              <a:rPr lang="en-US" dirty="0"/>
              <a:t> </a:t>
            </a:r>
            <a:r>
              <a:rPr lang="en-US" dirty="0" err="1"/>
              <a:t>исхода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методама</a:t>
            </a:r>
            <a:r>
              <a:rPr lang="en-US" dirty="0"/>
              <a:t> </a:t>
            </a:r>
            <a:r>
              <a:rPr lang="en-US" dirty="0" err="1"/>
              <a:t>активностима</a:t>
            </a:r>
            <a:r>
              <a:rPr lang="en-US" dirty="0"/>
              <a:t> и </a:t>
            </a:r>
            <a:r>
              <a:rPr lang="en-US" dirty="0" err="1"/>
              <a:t>облицима</a:t>
            </a:r>
            <a:r>
              <a:rPr lang="en-US" dirty="0"/>
              <a:t> </a:t>
            </a:r>
            <a:r>
              <a:rPr lang="en-US" dirty="0" err="1" smtClean="0"/>
              <a:t>рада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Исходи</a:t>
            </a:r>
            <a:r>
              <a:rPr lang="en-US" dirty="0"/>
              <a:t> </a:t>
            </a:r>
            <a:r>
              <a:rPr lang="en-US" dirty="0" err="1"/>
              <a:t>написани</a:t>
            </a:r>
            <a:r>
              <a:rPr lang="en-US" dirty="0"/>
              <a:t> </a:t>
            </a:r>
            <a:r>
              <a:rPr lang="en-US" dirty="0" err="1"/>
              <a:t>тако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није</a:t>
            </a:r>
            <a:r>
              <a:rPr lang="en-US" dirty="0"/>
              <a:t> </a:t>
            </a:r>
            <a:r>
              <a:rPr lang="en-US" dirty="0" err="1"/>
              <a:t>могуће</a:t>
            </a:r>
            <a:r>
              <a:rPr lang="en-US" dirty="0"/>
              <a:t> </a:t>
            </a:r>
            <a:r>
              <a:rPr lang="en-US" dirty="0" err="1"/>
              <a:t>мјерити</a:t>
            </a:r>
            <a:r>
              <a:rPr lang="en-US" dirty="0"/>
              <a:t> </a:t>
            </a:r>
            <a:r>
              <a:rPr lang="en-US" dirty="0" err="1" smtClean="0"/>
              <a:t>постигнуће</a:t>
            </a:r>
            <a:r>
              <a:rPr lang="sr-Cyrl-RS" dirty="0" smtClean="0"/>
              <a:t>,</a:t>
            </a:r>
            <a:endParaRPr lang="en-US" dirty="0"/>
          </a:p>
          <a:p>
            <a:pPr lvl="0"/>
            <a:r>
              <a:rPr lang="en-US" dirty="0" err="1"/>
              <a:t>Исходи</a:t>
            </a:r>
            <a:r>
              <a:rPr lang="en-US" dirty="0"/>
              <a:t> и </a:t>
            </a:r>
            <a:r>
              <a:rPr lang="en-US" dirty="0" err="1"/>
              <a:t>активности</a:t>
            </a:r>
            <a:r>
              <a:rPr lang="en-US" dirty="0"/>
              <a:t> </a:t>
            </a:r>
            <a:r>
              <a:rPr lang="en-US" dirty="0" err="1"/>
              <a:t>фокусиране</a:t>
            </a:r>
            <a:r>
              <a:rPr lang="en-US" dirty="0"/>
              <a:t> </a:t>
            </a:r>
            <a:r>
              <a:rPr lang="en-US" dirty="0" err="1"/>
              <a:t>само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ниже</a:t>
            </a:r>
            <a:r>
              <a:rPr lang="en-US" dirty="0"/>
              <a:t> </a:t>
            </a:r>
            <a:r>
              <a:rPr lang="en-US" dirty="0" err="1"/>
              <a:t>нивое</a:t>
            </a:r>
            <a:r>
              <a:rPr lang="en-US" dirty="0"/>
              <a:t> </a:t>
            </a:r>
            <a:r>
              <a:rPr lang="en-US" dirty="0" err="1"/>
              <a:t>мишљења</a:t>
            </a:r>
            <a:r>
              <a:rPr lang="en-US" dirty="0"/>
              <a:t> (</a:t>
            </a:r>
            <a:r>
              <a:rPr lang="en-US" dirty="0" err="1"/>
              <a:t>памћење</a:t>
            </a:r>
            <a:r>
              <a:rPr lang="en-US" dirty="0"/>
              <a:t> и </a:t>
            </a:r>
            <a:r>
              <a:rPr lang="en-US" dirty="0" err="1"/>
              <a:t>репродукција</a:t>
            </a:r>
            <a:r>
              <a:rPr lang="en-US" dirty="0" smtClean="0"/>
              <a:t>)</a:t>
            </a:r>
            <a:endParaRPr lang="sr-Cyrl-RS" dirty="0" smtClean="0"/>
          </a:p>
          <a:p>
            <a:pPr lvl="0"/>
            <a:r>
              <a:rPr lang="sr-Cyrl-RS" dirty="0" smtClean="0"/>
              <a:t>...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 smtClean="0"/>
              <a:t>Ученици са сметњама у развоју могу се школовати: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458200" cy="4389120"/>
          </a:xfrm>
        </p:spPr>
        <p:txBody>
          <a:bodyPr>
            <a:normAutofit/>
          </a:bodyPr>
          <a:lstStyle/>
          <a:p>
            <a:r>
              <a:rPr lang="sr-Cyrl-RS" dirty="0" err="1" smtClean="0"/>
              <a:t>П</a:t>
            </a:r>
            <a:r>
              <a:rPr lang="en-US" dirty="0" smtClean="0"/>
              <a:t>о </a:t>
            </a:r>
            <a:r>
              <a:rPr lang="en-US" dirty="0" err="1" smtClean="0"/>
              <a:t>редовном</a:t>
            </a:r>
            <a:r>
              <a:rPr lang="sr-Cyrl-RS" dirty="0" smtClean="0"/>
              <a:t> Н</a:t>
            </a:r>
            <a:r>
              <a:rPr lang="en-US" dirty="0" err="1" smtClean="0"/>
              <a:t>аставном</a:t>
            </a:r>
            <a:r>
              <a:rPr lang="en-US" dirty="0" smtClean="0"/>
              <a:t> </a:t>
            </a:r>
            <a:r>
              <a:rPr lang="en-US" dirty="0" err="1" smtClean="0"/>
              <a:t>плану</a:t>
            </a:r>
            <a:r>
              <a:rPr lang="en-US" dirty="0" smtClean="0"/>
              <a:t> и </a:t>
            </a:r>
            <a:r>
              <a:rPr lang="en-US" dirty="0" err="1" smtClean="0"/>
              <a:t>програму</a:t>
            </a:r>
            <a:r>
              <a:rPr lang="en-US" dirty="0" smtClean="0"/>
              <a:t> </a:t>
            </a:r>
            <a:r>
              <a:rPr lang="en-US" dirty="0" err="1" smtClean="0"/>
              <a:t>уз</a:t>
            </a:r>
            <a:r>
              <a:rPr lang="en-US" dirty="0" smtClean="0"/>
              <a:t>   </a:t>
            </a:r>
            <a:r>
              <a:rPr lang="en-US" dirty="0" err="1" smtClean="0"/>
              <a:t>индивидуализацију</a:t>
            </a:r>
            <a:r>
              <a:rPr lang="en-US" dirty="0" smtClean="0"/>
              <a:t> </a:t>
            </a:r>
            <a:r>
              <a:rPr lang="en-US" dirty="0" err="1" smtClean="0"/>
              <a:t>приступа</a:t>
            </a:r>
            <a:r>
              <a:rPr lang="en-US" dirty="0" smtClean="0"/>
              <a:t> у </a:t>
            </a:r>
            <a:r>
              <a:rPr lang="en-US" dirty="0" err="1" smtClean="0"/>
              <a:t>раду</a:t>
            </a:r>
            <a:r>
              <a:rPr lang="sr-Cyrl-RS" dirty="0" smtClean="0"/>
              <a:t>;</a:t>
            </a:r>
          </a:p>
          <a:p>
            <a:pPr>
              <a:buNone/>
            </a:pPr>
            <a:endParaRPr lang="sr-Cyrl-RS" sz="2800" i="1" dirty="0" smtClean="0"/>
          </a:p>
          <a:p>
            <a:r>
              <a:rPr lang="sr-Cyrl-RS" dirty="0" smtClean="0"/>
              <a:t>По </a:t>
            </a:r>
            <a:r>
              <a:rPr lang="en-US" dirty="0" err="1" smtClean="0"/>
              <a:t>Индивидуални</a:t>
            </a:r>
            <a:r>
              <a:rPr lang="sr-Cyrl-RS" dirty="0" smtClean="0"/>
              <a:t>м</a:t>
            </a:r>
            <a:r>
              <a:rPr lang="en-US" dirty="0" smtClean="0"/>
              <a:t> </a:t>
            </a:r>
            <a:r>
              <a:rPr lang="en-US" dirty="0" err="1" smtClean="0"/>
              <a:t>образовни</a:t>
            </a:r>
            <a:r>
              <a:rPr lang="sr-Cyrl-RS" dirty="0" smtClean="0"/>
              <a:t>м</a:t>
            </a:r>
            <a:r>
              <a:rPr lang="en-US" dirty="0" smtClean="0"/>
              <a:t> </a:t>
            </a:r>
            <a:r>
              <a:rPr lang="en-US" dirty="0" err="1" smtClean="0"/>
              <a:t>програм</a:t>
            </a:r>
            <a:r>
              <a:rPr lang="sr-Cyrl-RS" dirty="0" smtClean="0"/>
              <a:t>има</a:t>
            </a:r>
            <a:r>
              <a:rPr lang="en-US" dirty="0" smtClean="0"/>
              <a:t> </a:t>
            </a:r>
            <a:r>
              <a:rPr lang="en-US" dirty="0" err="1" smtClean="0"/>
              <a:t>креира</a:t>
            </a:r>
            <a:r>
              <a:rPr lang="sr-Cyrl-RS" dirty="0" smtClean="0"/>
              <a:t>ним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редовног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посебног</a:t>
            </a:r>
            <a:r>
              <a:rPr lang="en-US" dirty="0" smtClean="0"/>
              <a:t> </a:t>
            </a:r>
            <a:r>
              <a:rPr lang="en-US" dirty="0" err="1" smtClean="0"/>
              <a:t>наставног</a:t>
            </a:r>
            <a:r>
              <a:rPr lang="en-US" dirty="0" smtClean="0"/>
              <a:t> </a:t>
            </a:r>
            <a:r>
              <a:rPr lang="en-US" dirty="0" err="1" smtClean="0"/>
              <a:t>плана</a:t>
            </a:r>
            <a:r>
              <a:rPr lang="en-US" dirty="0" smtClean="0"/>
              <a:t> и </a:t>
            </a:r>
            <a:r>
              <a:rPr lang="en-US" dirty="0" err="1" smtClean="0"/>
              <a:t>програма</a:t>
            </a:r>
            <a:r>
              <a:rPr lang="en-US" dirty="0" smtClean="0"/>
              <a:t> у </a:t>
            </a:r>
            <a:r>
              <a:rPr lang="en-US" dirty="0" err="1" smtClean="0"/>
              <a:t>зависности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сметњи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препорука</a:t>
            </a:r>
            <a:r>
              <a:rPr lang="en-US" dirty="0" smtClean="0"/>
              <a:t> </a:t>
            </a:r>
            <a:r>
              <a:rPr lang="en-US" dirty="0" err="1" smtClean="0"/>
              <a:t>комисија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процјену</a:t>
            </a:r>
            <a:r>
              <a:rPr lang="en-US" dirty="0" smtClean="0"/>
              <a:t> </a:t>
            </a:r>
            <a:r>
              <a:rPr lang="en-US" dirty="0" err="1" smtClean="0"/>
              <a:t>потреба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усмјеравање</a:t>
            </a:r>
            <a:r>
              <a:rPr lang="en-US" dirty="0" smtClean="0"/>
              <a:t> </a:t>
            </a:r>
            <a:r>
              <a:rPr lang="en-US" dirty="0" err="1" smtClean="0"/>
              <a:t>дјеце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омладине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2286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b="1" dirty="0" smtClean="0"/>
              <a:t/>
            </a:r>
            <a:br>
              <a:rPr lang="sr-Cyrl-RS" sz="3100" b="1" dirty="0" smtClean="0"/>
            </a:br>
            <a:r>
              <a:rPr lang="en-US" sz="3600" i="1" dirty="0" err="1" smtClean="0"/>
              <a:t>Образовање</a:t>
            </a:r>
            <a:r>
              <a:rPr lang="en-US" sz="3600" i="1" dirty="0" smtClean="0"/>
              <a:t> </a:t>
            </a:r>
            <a:r>
              <a:rPr lang="en-US" sz="3600" i="1" dirty="0"/>
              <a:t>и </a:t>
            </a:r>
            <a:r>
              <a:rPr lang="en-US" sz="3600" i="1" dirty="0" err="1"/>
              <a:t>васпитање</a:t>
            </a:r>
            <a:r>
              <a:rPr lang="en-US" sz="3600" i="1" dirty="0"/>
              <a:t> </a:t>
            </a:r>
            <a:r>
              <a:rPr lang="en-US" sz="3600" i="1" dirty="0" err="1"/>
              <a:t>по</a:t>
            </a:r>
            <a:r>
              <a:rPr lang="en-US" sz="3600" i="1" dirty="0"/>
              <a:t> </a:t>
            </a:r>
            <a:r>
              <a:rPr lang="en-US" sz="3600" i="1" dirty="0" err="1" smtClean="0"/>
              <a:t>редовном</a:t>
            </a:r>
            <a:r>
              <a:rPr lang="sr-Cyrl-RS" sz="3600" i="1" dirty="0" smtClean="0"/>
              <a:t> </a:t>
            </a:r>
            <a:r>
              <a:rPr lang="en-US" sz="3600" i="1" dirty="0" err="1" smtClean="0"/>
              <a:t>наставном</a:t>
            </a:r>
            <a:r>
              <a:rPr lang="en-US" sz="3600" i="1" dirty="0" smtClean="0"/>
              <a:t> </a:t>
            </a:r>
            <a:r>
              <a:rPr lang="en-US" sz="3600" i="1" dirty="0" err="1"/>
              <a:t>плану</a:t>
            </a:r>
            <a:r>
              <a:rPr lang="en-US" sz="3600" i="1" dirty="0"/>
              <a:t> и </a:t>
            </a:r>
            <a:r>
              <a:rPr lang="en-US" sz="3600" i="1" dirty="0" err="1"/>
              <a:t>програму</a:t>
            </a:r>
            <a:r>
              <a:rPr lang="en-US" sz="3600" i="1" dirty="0"/>
              <a:t> </a:t>
            </a:r>
            <a:r>
              <a:rPr lang="en-US" sz="3600" i="1" dirty="0" err="1"/>
              <a:t>уз</a:t>
            </a:r>
            <a:r>
              <a:rPr lang="en-US" sz="3600" i="1" dirty="0"/>
              <a:t>   </a:t>
            </a:r>
            <a:r>
              <a:rPr lang="en-US" sz="3600" i="1" dirty="0" err="1"/>
              <a:t>индивидуализацију</a:t>
            </a:r>
            <a:r>
              <a:rPr lang="en-US" sz="3600" i="1" dirty="0"/>
              <a:t> </a:t>
            </a:r>
            <a:r>
              <a:rPr lang="en-US" sz="3600" i="1" dirty="0" err="1"/>
              <a:t>приступа</a:t>
            </a:r>
            <a:r>
              <a:rPr lang="en-US" sz="3600" i="1" dirty="0"/>
              <a:t> у </a:t>
            </a:r>
            <a:r>
              <a:rPr lang="en-US" sz="3600" i="1" dirty="0" err="1"/>
              <a:t>раду</a:t>
            </a:r>
            <a:r>
              <a:rPr lang="en-US" sz="3600" i="1" dirty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/>
          <a:lstStyle/>
          <a:p>
            <a:r>
              <a:rPr lang="en-US" dirty="0" err="1"/>
              <a:t>Ученици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сметњама</a:t>
            </a:r>
            <a:r>
              <a:rPr lang="en-US" dirty="0"/>
              <a:t> у </a:t>
            </a:r>
            <a:r>
              <a:rPr lang="en-US" dirty="0" err="1"/>
              <a:t>развоју</a:t>
            </a:r>
            <a:r>
              <a:rPr lang="en-US" dirty="0"/>
              <a:t> </a:t>
            </a:r>
            <a:r>
              <a:rPr lang="en-US" dirty="0" err="1"/>
              <a:t>чије</a:t>
            </a:r>
            <a:r>
              <a:rPr lang="en-US" dirty="0"/>
              <a:t> </a:t>
            </a:r>
            <a:r>
              <a:rPr lang="en-US" dirty="0" err="1"/>
              <a:t>сметње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такве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одступају</a:t>
            </a:r>
            <a:r>
              <a:rPr lang="en-US" dirty="0"/>
              <a:t> </a:t>
            </a:r>
            <a:r>
              <a:rPr lang="en-US" dirty="0" err="1"/>
              <a:t>значајно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очекиване</a:t>
            </a:r>
            <a:r>
              <a:rPr lang="en-US" dirty="0"/>
              <a:t> </a:t>
            </a:r>
            <a:r>
              <a:rPr lang="en-US" dirty="0" err="1"/>
              <a:t>развојне</a:t>
            </a:r>
            <a:r>
              <a:rPr lang="en-US" dirty="0"/>
              <a:t> </a:t>
            </a:r>
            <a:r>
              <a:rPr lang="en-US" dirty="0" err="1"/>
              <a:t>линије</a:t>
            </a:r>
            <a:r>
              <a:rPr lang="en-US" dirty="0"/>
              <a:t> </a:t>
            </a:r>
            <a:r>
              <a:rPr lang="en-US" dirty="0" err="1"/>
              <a:t>могу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школују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истом</a:t>
            </a:r>
            <a:r>
              <a:rPr lang="en-US" dirty="0"/>
              <a:t> </a:t>
            </a:r>
            <a:r>
              <a:rPr lang="en-US" dirty="0" err="1"/>
              <a:t>програму</a:t>
            </a:r>
            <a:r>
              <a:rPr lang="en-US" dirty="0"/>
              <a:t>  </a:t>
            </a:r>
            <a:r>
              <a:rPr lang="en-US" dirty="0" err="1"/>
              <a:t>као</a:t>
            </a:r>
            <a:r>
              <a:rPr lang="en-US" dirty="0"/>
              <a:t> и </a:t>
            </a:r>
            <a:r>
              <a:rPr lang="en-US" dirty="0" err="1"/>
              <a:t>њихови</a:t>
            </a:r>
            <a:r>
              <a:rPr lang="en-US" dirty="0"/>
              <a:t> </a:t>
            </a:r>
            <a:r>
              <a:rPr lang="en-US" dirty="0" err="1"/>
              <a:t>вршњаци</a:t>
            </a:r>
            <a:r>
              <a:rPr lang="en-US" dirty="0"/>
              <a:t>, с </a:t>
            </a:r>
            <a:r>
              <a:rPr lang="en-US" dirty="0" err="1"/>
              <a:t>тим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приступ</a:t>
            </a:r>
            <a:r>
              <a:rPr lang="en-US" dirty="0"/>
              <a:t> у </a:t>
            </a:r>
            <a:r>
              <a:rPr lang="en-US" dirty="0" err="1"/>
              <a:t>раду</a:t>
            </a:r>
            <a:r>
              <a:rPr lang="en-US" dirty="0"/>
              <a:t> </a:t>
            </a:r>
            <a:r>
              <a:rPr lang="en-US" dirty="0" err="1"/>
              <a:t>неопходно</a:t>
            </a:r>
            <a:r>
              <a:rPr lang="en-US" dirty="0"/>
              <a:t> </a:t>
            </a:r>
            <a:r>
              <a:rPr lang="en-US" dirty="0" err="1"/>
              <a:t>индивидуализовати</a:t>
            </a:r>
            <a:r>
              <a:rPr lang="en-US" dirty="0"/>
              <a:t>, </a:t>
            </a:r>
            <a:r>
              <a:rPr lang="en-US" dirty="0" err="1"/>
              <a:t>односно</a:t>
            </a:r>
            <a:r>
              <a:rPr lang="en-US" dirty="0"/>
              <a:t> </a:t>
            </a:r>
            <a:r>
              <a:rPr lang="en-US" dirty="0" err="1"/>
              <a:t>прилагодити</a:t>
            </a:r>
            <a:r>
              <a:rPr lang="en-US" dirty="0"/>
              <a:t>  </a:t>
            </a:r>
            <a:r>
              <a:rPr lang="en-US" dirty="0" err="1"/>
              <a:t>потребама</a:t>
            </a:r>
            <a:r>
              <a:rPr lang="en-US" dirty="0"/>
              <a:t> и </a:t>
            </a:r>
            <a:r>
              <a:rPr lang="en-US" dirty="0" err="1"/>
              <a:t>специфичностима</a:t>
            </a:r>
            <a:r>
              <a:rPr lang="en-US" dirty="0"/>
              <a:t> </a:t>
            </a:r>
            <a:r>
              <a:rPr lang="en-US" dirty="0" err="1" smtClean="0"/>
              <a:t>дјетета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err="1"/>
              <a:t>Индивидуализација</a:t>
            </a:r>
            <a:r>
              <a:rPr lang="en-US" sz="3200" i="1" dirty="0"/>
              <a:t> </a:t>
            </a:r>
            <a:r>
              <a:rPr lang="en-US" sz="3200" i="1" dirty="0" err="1"/>
              <a:t>приступа</a:t>
            </a:r>
            <a:r>
              <a:rPr lang="en-US" sz="3200" i="1" dirty="0"/>
              <a:t> у </a:t>
            </a:r>
            <a:r>
              <a:rPr lang="en-US" sz="3200" i="1" dirty="0" err="1"/>
              <a:t>раду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86000"/>
            <a:ext cx="8610600" cy="3840163"/>
          </a:xfrm>
        </p:spPr>
        <p:txBody>
          <a:bodyPr/>
          <a:lstStyle/>
          <a:p>
            <a:r>
              <a:rPr lang="en-US" dirty="0" err="1"/>
              <a:t>Прилагођавање</a:t>
            </a:r>
            <a:r>
              <a:rPr lang="en-US" dirty="0"/>
              <a:t> </a:t>
            </a:r>
            <a:r>
              <a:rPr lang="en-US" b="1" dirty="0" err="1"/>
              <a:t>простора</a:t>
            </a:r>
            <a:r>
              <a:rPr lang="en-US" b="1" dirty="0"/>
              <a:t> и </a:t>
            </a:r>
            <a:r>
              <a:rPr lang="en-US" b="1" dirty="0" err="1" smtClean="0"/>
              <a:t>услова</a:t>
            </a:r>
            <a:endParaRPr lang="sr-Cyrl-RS" b="1" dirty="0" smtClean="0"/>
          </a:p>
          <a:p>
            <a:r>
              <a:rPr lang="en-US" dirty="0" err="1"/>
              <a:t>Прилагођавање</a:t>
            </a:r>
            <a:r>
              <a:rPr lang="en-US" dirty="0"/>
              <a:t> </a:t>
            </a:r>
            <a:r>
              <a:rPr lang="en-US" b="1" dirty="0" err="1"/>
              <a:t>материјала</a:t>
            </a:r>
            <a:r>
              <a:rPr lang="en-US" b="1" dirty="0"/>
              <a:t> и </a:t>
            </a:r>
            <a:r>
              <a:rPr lang="en-US" b="1" dirty="0" err="1"/>
              <a:t>учила</a:t>
            </a:r>
            <a:r>
              <a:rPr lang="en-US" dirty="0"/>
              <a:t> </a:t>
            </a:r>
            <a:endParaRPr lang="sr-Cyrl-RS" dirty="0" smtClean="0"/>
          </a:p>
          <a:p>
            <a:r>
              <a:rPr lang="en-US" dirty="0" err="1"/>
              <a:t>Прилагођавање</a:t>
            </a:r>
            <a:r>
              <a:rPr lang="en-US" dirty="0"/>
              <a:t> </a:t>
            </a:r>
            <a:r>
              <a:rPr lang="en-US" b="1" dirty="0" err="1"/>
              <a:t>метода</a:t>
            </a:r>
            <a:r>
              <a:rPr lang="en-US" b="1" dirty="0"/>
              <a:t>, </a:t>
            </a:r>
            <a:r>
              <a:rPr lang="en-US" b="1" dirty="0" err="1"/>
              <a:t>техника</a:t>
            </a:r>
            <a:r>
              <a:rPr lang="en-US" b="1" dirty="0"/>
              <a:t> и </a:t>
            </a:r>
            <a:r>
              <a:rPr lang="en-US" b="1" dirty="0" err="1"/>
              <a:t>облика</a:t>
            </a:r>
            <a:r>
              <a:rPr lang="en-US" b="1" dirty="0"/>
              <a:t> </a:t>
            </a:r>
            <a:r>
              <a:rPr lang="en-US" b="1" dirty="0" err="1" smtClean="0"/>
              <a:t>рада</a:t>
            </a:r>
            <a:endParaRPr lang="sr-Cyrl-RS" b="1" dirty="0" smtClean="0"/>
          </a:p>
          <a:p>
            <a:r>
              <a:rPr lang="en-US" dirty="0" err="1"/>
              <a:t>Прилагођавање</a:t>
            </a:r>
            <a:r>
              <a:rPr lang="en-US" dirty="0"/>
              <a:t> </a:t>
            </a:r>
            <a:r>
              <a:rPr lang="en-US" b="1" dirty="0" err="1"/>
              <a:t>испитивања</a:t>
            </a:r>
            <a:r>
              <a:rPr lang="en-US" b="1" dirty="0"/>
              <a:t> и </a:t>
            </a:r>
            <a:r>
              <a:rPr lang="en-US" b="1" dirty="0" err="1"/>
              <a:t>оцјењивања</a:t>
            </a:r>
            <a:r>
              <a:rPr lang="en-US" b="1" dirty="0"/>
              <a:t> </a:t>
            </a:r>
            <a:endParaRPr lang="sr-Cyrl-RS" b="1" dirty="0" smtClean="0"/>
          </a:p>
          <a:p>
            <a:r>
              <a:rPr lang="en-US" dirty="0" err="1"/>
              <a:t>Прилагођавање</a:t>
            </a:r>
            <a:r>
              <a:rPr lang="en-US" dirty="0"/>
              <a:t> </a:t>
            </a:r>
            <a:r>
              <a:rPr lang="en-US" b="1" dirty="0" err="1"/>
              <a:t>садржаја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err="1" smtClean="0"/>
              <a:t>Прилагођавање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простора</a:t>
            </a:r>
            <a:r>
              <a:rPr lang="en-US" sz="3200" i="1" dirty="0" smtClean="0"/>
              <a:t> и </a:t>
            </a:r>
            <a:r>
              <a:rPr lang="en-US" sz="3200" i="1" dirty="0" err="1" smtClean="0"/>
              <a:t>услова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RS" dirty="0" smtClean="0"/>
              <a:t>Јесте прилагођавање</a:t>
            </a:r>
            <a:r>
              <a:rPr lang="en-US" dirty="0" smtClean="0"/>
              <a:t> </a:t>
            </a:r>
            <a:r>
              <a:rPr lang="en-US" dirty="0" err="1" smtClean="0"/>
              <a:t>организације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 (</a:t>
            </a:r>
            <a:r>
              <a:rPr lang="en-US" dirty="0" err="1" smtClean="0"/>
              <a:t>нпр</a:t>
            </a:r>
            <a:r>
              <a:rPr lang="en-US" dirty="0" smtClean="0"/>
              <a:t>. </a:t>
            </a:r>
            <a:r>
              <a:rPr lang="en-US" dirty="0" err="1" smtClean="0"/>
              <a:t>постављање</a:t>
            </a:r>
            <a:r>
              <a:rPr lang="en-US" dirty="0" smtClean="0"/>
              <a:t> </a:t>
            </a:r>
            <a:r>
              <a:rPr lang="en-US" dirty="0" err="1" smtClean="0"/>
              <a:t>рампе</a:t>
            </a:r>
            <a:r>
              <a:rPr lang="en-US" dirty="0" smtClean="0"/>
              <a:t>, </a:t>
            </a:r>
            <a:r>
              <a:rPr lang="en-US" dirty="0" err="1" smtClean="0"/>
              <a:t>уклањање</a:t>
            </a:r>
            <a:r>
              <a:rPr lang="en-US" dirty="0" smtClean="0"/>
              <a:t> </a:t>
            </a:r>
            <a:r>
              <a:rPr lang="en-US" dirty="0" err="1" smtClean="0"/>
              <a:t>прагова</a:t>
            </a:r>
            <a:r>
              <a:rPr lang="en-US" dirty="0" smtClean="0"/>
              <a:t>, </a:t>
            </a:r>
            <a:r>
              <a:rPr lang="en-US" dirty="0" err="1" smtClean="0"/>
              <a:t>више</a:t>
            </a:r>
            <a:r>
              <a:rPr lang="en-US" dirty="0" smtClean="0"/>
              <a:t> </a:t>
            </a:r>
            <a:r>
              <a:rPr lang="en-US" dirty="0" err="1" smtClean="0"/>
              <a:t>простора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коришћење</a:t>
            </a:r>
            <a:r>
              <a:rPr lang="en-US" dirty="0" smtClean="0"/>
              <a:t> </a:t>
            </a:r>
            <a:r>
              <a:rPr lang="en-US" dirty="0" err="1" smtClean="0"/>
              <a:t>колица</a:t>
            </a:r>
            <a:r>
              <a:rPr lang="en-US" dirty="0" smtClean="0"/>
              <a:t>; </a:t>
            </a:r>
            <a:r>
              <a:rPr lang="en-US" dirty="0" err="1" smtClean="0"/>
              <a:t>близина</a:t>
            </a:r>
            <a:r>
              <a:rPr lang="en-US" dirty="0" smtClean="0"/>
              <a:t> </a:t>
            </a:r>
            <a:r>
              <a:rPr lang="en-US" dirty="0" err="1" smtClean="0"/>
              <a:t>табле</a:t>
            </a:r>
            <a:r>
              <a:rPr lang="en-US" dirty="0" smtClean="0"/>
              <a:t> и </a:t>
            </a:r>
            <a:r>
              <a:rPr lang="en-US" dirty="0" err="1" smtClean="0"/>
              <a:t>константан</a:t>
            </a:r>
            <a:r>
              <a:rPr lang="en-US" dirty="0" smtClean="0"/>
              <a:t> </a:t>
            </a:r>
            <a:r>
              <a:rPr lang="en-US" dirty="0" err="1" smtClean="0"/>
              <a:t>распоред</a:t>
            </a:r>
            <a:r>
              <a:rPr lang="en-US" dirty="0" smtClean="0"/>
              <a:t> </a:t>
            </a:r>
            <a:r>
              <a:rPr lang="en-US" dirty="0" err="1" smtClean="0"/>
              <a:t>намештаја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слабовидог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слијепог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; </a:t>
            </a:r>
            <a:r>
              <a:rPr lang="en-US" dirty="0" err="1" smtClean="0"/>
              <a:t>распоред</a:t>
            </a:r>
            <a:r>
              <a:rPr lang="en-US" dirty="0" smtClean="0"/>
              <a:t> </a:t>
            </a:r>
            <a:r>
              <a:rPr lang="en-US" dirty="0" err="1" smtClean="0"/>
              <a:t>клупа</a:t>
            </a:r>
            <a:r>
              <a:rPr lang="en-US" dirty="0" smtClean="0"/>
              <a:t> у „П“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помаже</a:t>
            </a:r>
            <a:r>
              <a:rPr lang="en-US" dirty="0" smtClean="0"/>
              <a:t> </a:t>
            </a:r>
            <a:r>
              <a:rPr lang="en-US" dirty="0" err="1" smtClean="0"/>
              <a:t>читањем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усана</a:t>
            </a:r>
            <a:r>
              <a:rPr lang="en-US" dirty="0" smtClean="0"/>
              <a:t>, </a:t>
            </a:r>
            <a:r>
              <a:rPr lang="en-US" dirty="0" err="1" smtClean="0"/>
              <a:t>као</a:t>
            </a:r>
            <a:r>
              <a:rPr lang="en-US" dirty="0" smtClean="0"/>
              <a:t> и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осиромашеног</a:t>
            </a:r>
            <a:r>
              <a:rPr lang="en-US" dirty="0" smtClean="0"/>
              <a:t> </a:t>
            </a:r>
            <a:r>
              <a:rPr lang="en-US" dirty="0" err="1" smtClean="0"/>
              <a:t>окружења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оне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спорије</a:t>
            </a:r>
            <a:r>
              <a:rPr lang="en-US" dirty="0" smtClean="0"/>
              <a:t> </a:t>
            </a:r>
            <a:r>
              <a:rPr lang="en-US" dirty="0" err="1" smtClean="0"/>
              <a:t>уче</a:t>
            </a:r>
            <a:r>
              <a:rPr lang="en-US" dirty="0" smtClean="0"/>
              <a:t>,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би</a:t>
            </a:r>
            <a:r>
              <a:rPr lang="en-US" dirty="0" smtClean="0"/>
              <a:t> </a:t>
            </a:r>
            <a:r>
              <a:rPr lang="en-US" dirty="0" err="1" smtClean="0"/>
              <a:t>имали</a:t>
            </a:r>
            <a:r>
              <a:rPr lang="en-US" dirty="0" smtClean="0"/>
              <a:t> </a:t>
            </a:r>
            <a:r>
              <a:rPr lang="en-US" dirty="0" err="1" smtClean="0"/>
              <a:t>помоћ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друга</a:t>
            </a:r>
            <a:r>
              <a:rPr lang="en-US" dirty="0" smtClean="0"/>
              <a:t>/</a:t>
            </a:r>
            <a:r>
              <a:rPr lang="en-US" dirty="0" err="1" smtClean="0"/>
              <a:t>другарице</a:t>
            </a:r>
            <a:r>
              <a:rPr lang="en-US" dirty="0" smtClean="0"/>
              <a:t> и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лијеве</a:t>
            </a:r>
            <a:r>
              <a:rPr lang="en-US" dirty="0" smtClean="0"/>
              <a:t> и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десне</a:t>
            </a:r>
            <a:r>
              <a:rPr lang="en-US" dirty="0" smtClean="0"/>
              <a:t> </a:t>
            </a:r>
            <a:r>
              <a:rPr lang="en-US" dirty="0" err="1" smtClean="0"/>
              <a:t>стране</a:t>
            </a:r>
            <a:r>
              <a:rPr lang="en-US" dirty="0" smtClean="0"/>
              <a:t> и </a:t>
            </a:r>
            <a:r>
              <a:rPr lang="en-US" dirty="0" err="1" smtClean="0"/>
              <a:t>слично</a:t>
            </a:r>
            <a:r>
              <a:rPr lang="en-US" dirty="0" smtClean="0"/>
              <a:t>).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err="1" smtClean="0"/>
              <a:t>Прилагођавање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материјала</a:t>
            </a:r>
            <a:r>
              <a:rPr lang="en-US" sz="3200" i="1" dirty="0" smtClean="0"/>
              <a:t> и </a:t>
            </a:r>
            <a:r>
              <a:rPr lang="en-US" sz="3200" i="1" dirty="0" err="1" smtClean="0"/>
              <a:t>учила</a:t>
            </a:r>
            <a:endParaRPr lang="en-US" sz="3200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pPr lvl="0"/>
            <a:r>
              <a:rPr lang="sr-Cyrl-RS" dirty="0" smtClean="0"/>
              <a:t>П</a:t>
            </a:r>
            <a:r>
              <a:rPr lang="en-US" dirty="0" err="1" smtClean="0"/>
              <a:t>одразумијева</a:t>
            </a:r>
            <a:r>
              <a:rPr lang="en-US" dirty="0" smtClean="0"/>
              <a:t> </a:t>
            </a:r>
            <a:r>
              <a:rPr lang="en-US" dirty="0" err="1" smtClean="0"/>
              <a:t>коришћење</a:t>
            </a:r>
            <a:r>
              <a:rPr lang="en-US" dirty="0" smtClean="0"/>
              <a:t> </a:t>
            </a:r>
            <a:r>
              <a:rPr lang="en-US" dirty="0" err="1" smtClean="0"/>
              <a:t>различитих</a:t>
            </a:r>
            <a:r>
              <a:rPr lang="en-US" dirty="0" smtClean="0"/>
              <a:t> </a:t>
            </a:r>
            <a:r>
              <a:rPr lang="en-US" dirty="0" err="1" smtClean="0"/>
              <a:t>материјала</a:t>
            </a:r>
            <a:r>
              <a:rPr lang="en-US" dirty="0" smtClean="0"/>
              <a:t> (</a:t>
            </a:r>
            <a:r>
              <a:rPr lang="en-US" dirty="0" err="1" smtClean="0"/>
              <a:t>као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визуелни</a:t>
            </a:r>
            <a:r>
              <a:rPr lang="en-US" dirty="0" smtClean="0"/>
              <a:t>, </a:t>
            </a:r>
            <a:r>
              <a:rPr lang="en-US" dirty="0" err="1" smtClean="0"/>
              <a:t>сликовни</a:t>
            </a:r>
            <a:r>
              <a:rPr lang="en-US" dirty="0" smtClean="0"/>
              <a:t>, </a:t>
            </a:r>
            <a:r>
              <a:rPr lang="en-US" dirty="0" err="1" smtClean="0"/>
              <a:t>звучни</a:t>
            </a:r>
            <a:r>
              <a:rPr lang="en-US" dirty="0" smtClean="0"/>
              <a:t>, </a:t>
            </a:r>
            <a:r>
              <a:rPr lang="en-US" dirty="0" err="1" smtClean="0"/>
              <a:t>тактилни</a:t>
            </a:r>
            <a:r>
              <a:rPr lang="en-US" dirty="0" smtClean="0"/>
              <a:t> </a:t>
            </a:r>
            <a:r>
              <a:rPr lang="en-US" dirty="0" err="1" smtClean="0"/>
              <a:t>материјали</a:t>
            </a:r>
            <a:r>
              <a:rPr lang="en-US" dirty="0" smtClean="0"/>
              <a:t> и </a:t>
            </a:r>
            <a:r>
              <a:rPr lang="en-US" dirty="0" err="1" smtClean="0"/>
              <a:t>конкретни</a:t>
            </a:r>
            <a:r>
              <a:rPr lang="en-US" dirty="0" smtClean="0"/>
              <a:t> </a:t>
            </a:r>
            <a:r>
              <a:rPr lang="en-US" dirty="0" err="1" smtClean="0"/>
              <a:t>предмети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неопходна</a:t>
            </a:r>
            <a:r>
              <a:rPr lang="en-US" dirty="0" smtClean="0"/>
              <a:t> </a:t>
            </a:r>
            <a:r>
              <a:rPr lang="en-US" dirty="0" err="1" smtClean="0"/>
              <a:t>подршка</a:t>
            </a:r>
            <a:r>
              <a:rPr lang="en-US" dirty="0" smtClean="0"/>
              <a:t> у </a:t>
            </a:r>
            <a:r>
              <a:rPr lang="en-US" dirty="0" err="1" smtClean="0"/>
              <a:t>учењу</a:t>
            </a:r>
            <a:r>
              <a:rPr lang="en-US" dirty="0" smtClean="0"/>
              <a:t> </a:t>
            </a:r>
            <a:r>
              <a:rPr lang="en-US" dirty="0" err="1" smtClean="0"/>
              <a:t>дјеци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осјетљивих</a:t>
            </a:r>
            <a:r>
              <a:rPr lang="en-US" dirty="0" smtClean="0"/>
              <a:t> </a:t>
            </a:r>
            <a:r>
              <a:rPr lang="en-US" dirty="0" err="1" smtClean="0"/>
              <a:t>група</a:t>
            </a:r>
            <a:r>
              <a:rPr lang="en-US" dirty="0" smtClean="0"/>
              <a:t>), </a:t>
            </a:r>
            <a:r>
              <a:rPr lang="en-US" dirty="0" err="1" smtClean="0"/>
              <a:t>прилагођених</a:t>
            </a:r>
            <a:r>
              <a:rPr lang="en-US" dirty="0" smtClean="0"/>
              <a:t> </a:t>
            </a:r>
            <a:r>
              <a:rPr lang="en-US" dirty="0" err="1" smtClean="0"/>
              <a:t>радних</a:t>
            </a:r>
            <a:r>
              <a:rPr lang="en-US" dirty="0" smtClean="0"/>
              <a:t> </a:t>
            </a:r>
            <a:r>
              <a:rPr lang="en-US" dirty="0" err="1" smtClean="0"/>
              <a:t>листова</a:t>
            </a:r>
            <a:r>
              <a:rPr lang="en-US" dirty="0" smtClean="0"/>
              <a:t> и </a:t>
            </a:r>
            <a:r>
              <a:rPr lang="en-US" dirty="0" err="1" smtClean="0"/>
              <a:t>задатака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вежбање</a:t>
            </a:r>
            <a:r>
              <a:rPr lang="en-US" dirty="0" smtClean="0"/>
              <a:t> (</a:t>
            </a:r>
            <a:r>
              <a:rPr lang="en-US" dirty="0" err="1" smtClean="0"/>
              <a:t>нпр</a:t>
            </a:r>
            <a:r>
              <a:rPr lang="en-US" dirty="0" smtClean="0"/>
              <a:t>. </a:t>
            </a:r>
            <a:r>
              <a:rPr lang="en-US" dirty="0" err="1" smtClean="0"/>
              <a:t>графички</a:t>
            </a:r>
            <a:r>
              <a:rPr lang="en-US" dirty="0" smtClean="0"/>
              <a:t> </a:t>
            </a:r>
            <a:r>
              <a:rPr lang="en-US" dirty="0" err="1" smtClean="0"/>
              <a:t>прикази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спектра</a:t>
            </a:r>
            <a:r>
              <a:rPr lang="en-US" dirty="0" smtClean="0"/>
              <a:t> </a:t>
            </a:r>
            <a:r>
              <a:rPr lang="en-US" dirty="0" err="1" smtClean="0"/>
              <a:t>аутизма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задаци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понуђеним</a:t>
            </a:r>
            <a:r>
              <a:rPr lang="en-US" dirty="0" smtClean="0"/>
              <a:t> </a:t>
            </a:r>
            <a:r>
              <a:rPr lang="en-US" dirty="0" err="1" smtClean="0"/>
              <a:t>одговорима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дизграфијом</a:t>
            </a:r>
            <a:r>
              <a:rPr lang="en-US" dirty="0" smtClean="0"/>
              <a:t> и </a:t>
            </a:r>
            <a:r>
              <a:rPr lang="en-US" dirty="0" err="1" smtClean="0"/>
              <a:t>слично</a:t>
            </a:r>
            <a:r>
              <a:rPr lang="en-US" dirty="0" smtClean="0"/>
              <a:t>), </a:t>
            </a:r>
            <a:r>
              <a:rPr lang="en-US" dirty="0" err="1" smtClean="0"/>
              <a:t>као</a:t>
            </a:r>
            <a:r>
              <a:rPr lang="en-US" dirty="0" smtClean="0"/>
              <a:t> и </a:t>
            </a:r>
            <a:r>
              <a:rPr lang="en-US" dirty="0" err="1" smtClean="0"/>
              <a:t>прилагођених</a:t>
            </a:r>
            <a:r>
              <a:rPr lang="en-US" dirty="0" smtClean="0"/>
              <a:t> </a:t>
            </a:r>
            <a:r>
              <a:rPr lang="en-US" dirty="0" err="1" smtClean="0"/>
              <a:t>уџбеника</a:t>
            </a:r>
            <a:r>
              <a:rPr lang="en-US" dirty="0" smtClean="0"/>
              <a:t> (</a:t>
            </a:r>
            <a:r>
              <a:rPr lang="en-US" dirty="0" err="1" smtClean="0"/>
              <a:t>нпр</a:t>
            </a:r>
            <a:r>
              <a:rPr lang="en-US" dirty="0" smtClean="0"/>
              <a:t>. </a:t>
            </a:r>
            <a:r>
              <a:rPr lang="en-US" dirty="0" err="1" smtClean="0"/>
              <a:t>уџбеници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Брајевом</a:t>
            </a:r>
            <a:r>
              <a:rPr lang="en-US" dirty="0" smtClean="0"/>
              <a:t> </a:t>
            </a:r>
            <a:r>
              <a:rPr lang="en-US" dirty="0" err="1" smtClean="0"/>
              <a:t>писму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слепе</a:t>
            </a:r>
            <a:r>
              <a:rPr lang="en-US" dirty="0" smtClean="0"/>
              <a:t> </a:t>
            </a:r>
            <a:r>
              <a:rPr lang="en-US" dirty="0" err="1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копирани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већи</a:t>
            </a:r>
            <a:r>
              <a:rPr lang="en-US" dirty="0" smtClean="0"/>
              <a:t> </a:t>
            </a:r>
            <a:r>
              <a:rPr lang="en-US" dirty="0" err="1" smtClean="0"/>
              <a:t>формат</a:t>
            </a:r>
            <a:r>
              <a:rPr lang="en-US" dirty="0" smtClean="0"/>
              <a:t>) и </a:t>
            </a:r>
            <a:r>
              <a:rPr lang="en-US" dirty="0" err="1" smtClean="0"/>
              <a:t>асистивне</a:t>
            </a:r>
            <a:r>
              <a:rPr lang="en-US" dirty="0" smtClean="0"/>
              <a:t> </a:t>
            </a:r>
            <a:r>
              <a:rPr lang="en-US" dirty="0" err="1" smtClean="0"/>
              <a:t>технологије</a:t>
            </a:r>
            <a:r>
              <a:rPr lang="en-US" dirty="0" smtClean="0"/>
              <a:t> (</a:t>
            </a:r>
            <a:r>
              <a:rPr lang="en-US" dirty="0" err="1" smtClean="0"/>
              <a:t>нпр</a:t>
            </a:r>
            <a:r>
              <a:rPr lang="en-US" dirty="0" smtClean="0"/>
              <a:t>. </a:t>
            </a:r>
            <a:r>
              <a:rPr lang="en-US" dirty="0" err="1" smtClean="0"/>
              <a:t>посебни</a:t>
            </a:r>
            <a:r>
              <a:rPr lang="en-US" dirty="0" smtClean="0"/>
              <a:t> </a:t>
            </a:r>
            <a:r>
              <a:rPr lang="en-US" dirty="0" err="1" smtClean="0"/>
              <a:t>рачунарски</a:t>
            </a:r>
            <a:r>
              <a:rPr lang="en-US" dirty="0" smtClean="0"/>
              <a:t> </a:t>
            </a:r>
            <a:r>
              <a:rPr lang="en-US" dirty="0" err="1" smtClean="0"/>
              <a:t>програми</a:t>
            </a:r>
            <a:r>
              <a:rPr lang="en-US" dirty="0" smtClean="0"/>
              <a:t> и </a:t>
            </a:r>
            <a:r>
              <a:rPr lang="en-US" dirty="0" err="1" smtClean="0"/>
              <a:t>тастатуре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телесним</a:t>
            </a:r>
            <a:r>
              <a:rPr lang="en-US" dirty="0" smtClean="0"/>
              <a:t> и </a:t>
            </a:r>
            <a:r>
              <a:rPr lang="en-US" dirty="0" err="1" smtClean="0"/>
              <a:t>чулним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).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839200" cy="762000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err="1" smtClean="0"/>
              <a:t>Прилагођавање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метода</a:t>
            </a:r>
            <a:r>
              <a:rPr lang="en-US" sz="3200" i="1" dirty="0" smtClean="0"/>
              <a:t>, </a:t>
            </a:r>
            <a:r>
              <a:rPr lang="en-US" sz="3200" i="1" dirty="0" err="1" smtClean="0"/>
              <a:t>техника</a:t>
            </a:r>
            <a:r>
              <a:rPr lang="en-US" sz="3200" i="1" dirty="0" smtClean="0"/>
              <a:t> и </a:t>
            </a:r>
            <a:r>
              <a:rPr lang="en-US" sz="3200" i="1" dirty="0" err="1" smtClean="0"/>
              <a:t>облика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рада</a:t>
            </a:r>
            <a:endParaRPr lang="en-US" sz="3200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pPr lvl="0"/>
            <a:r>
              <a:rPr lang="sr-Cyrl-RS" sz="2800" dirty="0" err="1" smtClean="0"/>
              <a:t>П</a:t>
            </a:r>
            <a:r>
              <a:rPr lang="en-US" sz="2800" dirty="0" err="1" smtClean="0"/>
              <a:t>одразумијева</a:t>
            </a:r>
            <a:r>
              <a:rPr lang="en-US" sz="2800" dirty="0" smtClean="0"/>
              <a:t> </a:t>
            </a:r>
            <a:r>
              <a:rPr lang="en-US" sz="2800" dirty="0" err="1" smtClean="0"/>
              <a:t>употребу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наставних</a:t>
            </a:r>
            <a:r>
              <a:rPr lang="en-US" sz="2800" dirty="0" smtClean="0"/>
              <a:t> </a:t>
            </a:r>
            <a:r>
              <a:rPr lang="en-US" sz="2800" dirty="0" err="1" smtClean="0"/>
              <a:t>система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индивидуализована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настава</a:t>
            </a:r>
            <a:r>
              <a:rPr lang="en-US" sz="2800" dirty="0" smtClean="0"/>
              <a:t>: </a:t>
            </a:r>
            <a:r>
              <a:rPr lang="en-US" sz="2800" dirty="0" err="1" smtClean="0"/>
              <a:t>настава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нивоа</a:t>
            </a:r>
            <a:r>
              <a:rPr lang="en-US" sz="2800" dirty="0" smtClean="0"/>
              <a:t> </a:t>
            </a:r>
            <a:r>
              <a:rPr lang="en-US" sz="2800" dirty="0" err="1" smtClean="0"/>
              <a:t>сложености</a:t>
            </a:r>
            <a:r>
              <a:rPr lang="en-US" sz="2800" dirty="0" smtClean="0"/>
              <a:t>, </a:t>
            </a:r>
            <a:r>
              <a:rPr lang="en-US" sz="2800" dirty="0" err="1" smtClean="0"/>
              <a:t>употреба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наставних</a:t>
            </a:r>
            <a:r>
              <a:rPr lang="en-US" sz="2800" dirty="0" smtClean="0"/>
              <a:t> </a:t>
            </a:r>
            <a:r>
              <a:rPr lang="en-US" sz="2800" dirty="0" err="1" smtClean="0"/>
              <a:t>листића</a:t>
            </a:r>
            <a:r>
              <a:rPr lang="en-US" sz="2800" dirty="0" smtClean="0"/>
              <a:t>),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метода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демонстрације</a:t>
            </a:r>
            <a:r>
              <a:rPr lang="en-US" sz="2800" dirty="0" smtClean="0"/>
              <a:t>, </a:t>
            </a:r>
            <a:r>
              <a:rPr lang="en-US" sz="2800" dirty="0" err="1" smtClean="0"/>
              <a:t>метода</a:t>
            </a:r>
            <a:r>
              <a:rPr lang="en-US" sz="2800" dirty="0" smtClean="0"/>
              <a:t> </a:t>
            </a:r>
            <a:r>
              <a:rPr lang="en-US" sz="2800" dirty="0" err="1" smtClean="0"/>
              <a:t>практичних</a:t>
            </a:r>
            <a:r>
              <a:rPr lang="en-US" sz="2800" dirty="0" smtClean="0"/>
              <a:t> </a:t>
            </a:r>
            <a:r>
              <a:rPr lang="en-US" sz="2800" dirty="0" err="1" smtClean="0"/>
              <a:t>радова</a:t>
            </a:r>
            <a:r>
              <a:rPr lang="en-US" sz="2800" dirty="0" smtClean="0"/>
              <a:t>, </a:t>
            </a:r>
            <a:r>
              <a:rPr lang="en-US" sz="2800" dirty="0" err="1" smtClean="0"/>
              <a:t>цртања</a:t>
            </a:r>
            <a:r>
              <a:rPr lang="en-US" sz="2800" dirty="0" smtClean="0"/>
              <a:t>),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техника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представљање</a:t>
            </a:r>
            <a:r>
              <a:rPr lang="en-US" sz="2800" dirty="0" smtClean="0"/>
              <a:t> </a:t>
            </a:r>
            <a:r>
              <a:rPr lang="en-US" sz="2800" dirty="0" err="1" smtClean="0"/>
              <a:t>истог</a:t>
            </a:r>
            <a:r>
              <a:rPr lang="en-US" sz="2800" dirty="0" smtClean="0"/>
              <a:t> </a:t>
            </a:r>
            <a:r>
              <a:rPr lang="en-US" sz="2800" dirty="0" err="1" smtClean="0"/>
              <a:t>садржаја</a:t>
            </a:r>
            <a:r>
              <a:rPr lang="en-US" sz="2800" dirty="0" smtClean="0"/>
              <a:t> </a:t>
            </a:r>
            <a:r>
              <a:rPr lang="en-US" sz="2800" dirty="0" err="1" smtClean="0"/>
              <a:t>вербалним</a:t>
            </a:r>
            <a:r>
              <a:rPr lang="en-US" sz="2800" dirty="0" smtClean="0"/>
              <a:t>, </a:t>
            </a:r>
            <a:r>
              <a:rPr lang="en-US" sz="2800" dirty="0" err="1" smtClean="0"/>
              <a:t>графичким</a:t>
            </a:r>
            <a:r>
              <a:rPr lang="en-US" sz="2800" dirty="0" smtClean="0"/>
              <a:t> и </a:t>
            </a:r>
            <a:r>
              <a:rPr lang="en-US" sz="2800" dirty="0" err="1" smtClean="0"/>
              <a:t>сликовним</a:t>
            </a:r>
            <a:r>
              <a:rPr lang="en-US" sz="2800" dirty="0" smtClean="0"/>
              <a:t> </a:t>
            </a:r>
            <a:r>
              <a:rPr lang="en-US" sz="2800" dirty="0" err="1" smtClean="0"/>
              <a:t>техникама</a:t>
            </a:r>
            <a:r>
              <a:rPr lang="en-US" sz="2800" dirty="0" smtClean="0"/>
              <a:t>, </a:t>
            </a:r>
            <a:r>
              <a:rPr lang="en-US" sz="2800" dirty="0" err="1" smtClean="0"/>
              <a:t>мапе</a:t>
            </a:r>
            <a:r>
              <a:rPr lang="en-US" sz="2800" dirty="0" smtClean="0"/>
              <a:t> </a:t>
            </a:r>
            <a:r>
              <a:rPr lang="en-US" sz="2800" dirty="0" err="1" smtClean="0"/>
              <a:t>ума</a:t>
            </a:r>
            <a:r>
              <a:rPr lang="en-US" sz="2800" dirty="0" smtClean="0"/>
              <a:t>) и 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облика</a:t>
            </a:r>
            <a:r>
              <a:rPr lang="en-US" sz="2800" dirty="0" smtClean="0"/>
              <a:t> </a:t>
            </a:r>
            <a:r>
              <a:rPr lang="en-US" sz="2800" dirty="0" err="1" smtClean="0"/>
              <a:t>рада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рад</a:t>
            </a:r>
            <a:r>
              <a:rPr lang="en-US" sz="2800" dirty="0" smtClean="0"/>
              <a:t> у </a:t>
            </a:r>
            <a:r>
              <a:rPr lang="en-US" sz="2800" dirty="0" err="1" smtClean="0"/>
              <a:t>малим</a:t>
            </a:r>
            <a:r>
              <a:rPr lang="en-US" sz="2800" dirty="0" smtClean="0"/>
              <a:t> </a:t>
            </a:r>
            <a:r>
              <a:rPr lang="en-US" sz="2800" dirty="0" err="1" smtClean="0"/>
              <a:t>групама</a:t>
            </a:r>
            <a:r>
              <a:rPr lang="en-US" sz="2800" dirty="0" smtClean="0"/>
              <a:t>, у </a:t>
            </a:r>
            <a:r>
              <a:rPr lang="en-US" sz="2800" dirty="0" err="1" smtClean="0"/>
              <a:t>пару</a:t>
            </a:r>
            <a:r>
              <a:rPr lang="en-US" sz="2800" dirty="0" smtClean="0"/>
              <a:t>, </a:t>
            </a:r>
            <a:r>
              <a:rPr lang="en-US" sz="2800" dirty="0" err="1" smtClean="0"/>
              <a:t>индивидуални</a:t>
            </a:r>
            <a:r>
              <a:rPr lang="en-US" sz="2800" dirty="0" smtClean="0"/>
              <a:t> </a:t>
            </a:r>
            <a:r>
              <a:rPr lang="en-US" sz="2800" dirty="0" err="1" smtClean="0"/>
              <a:t>рад</a:t>
            </a:r>
            <a:r>
              <a:rPr lang="en-US" sz="2800" dirty="0" smtClean="0"/>
              <a:t>).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82000" cy="762000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err="1" smtClean="0"/>
              <a:t>Прилагођавање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испитивања</a:t>
            </a:r>
            <a:r>
              <a:rPr lang="en-US" sz="3200" i="1" dirty="0" smtClean="0"/>
              <a:t> и </a:t>
            </a:r>
            <a:r>
              <a:rPr lang="en-US" sz="3200" i="1" dirty="0" err="1" smtClean="0"/>
              <a:t>оцјењивања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4953000"/>
          </a:xfrm>
        </p:spPr>
        <p:txBody>
          <a:bodyPr>
            <a:normAutofit/>
          </a:bodyPr>
          <a:lstStyle/>
          <a:p>
            <a:pPr lvl="0"/>
            <a:r>
              <a:rPr lang="sr-Cyrl-RS" sz="2800" dirty="0" err="1" smtClean="0"/>
              <a:t>П</a:t>
            </a:r>
            <a:r>
              <a:rPr lang="en-US" sz="2800" dirty="0" err="1" smtClean="0"/>
              <a:t>одразумијева</a:t>
            </a:r>
            <a:r>
              <a:rPr lang="en-US" sz="2800" dirty="0" smtClean="0"/>
              <a:t> </a:t>
            </a:r>
            <a:r>
              <a:rPr lang="en-US" sz="2800" dirty="0" err="1" smtClean="0"/>
              <a:t>омогућавање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употребе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видовa</a:t>
            </a:r>
            <a:r>
              <a:rPr lang="en-US" sz="2800" dirty="0" smtClean="0"/>
              <a:t> </a:t>
            </a:r>
            <a:r>
              <a:rPr lang="en-US" sz="2800" dirty="0" err="1" smtClean="0"/>
              <a:t>изражавања</a:t>
            </a:r>
            <a:r>
              <a:rPr lang="en-US" sz="2800" dirty="0" smtClean="0"/>
              <a:t> (</a:t>
            </a:r>
            <a:r>
              <a:rPr lang="en-US" sz="2800" dirty="0" err="1" smtClean="0"/>
              <a:t>при</a:t>
            </a:r>
            <a:r>
              <a:rPr lang="en-US" sz="2800" dirty="0" smtClean="0"/>
              <a:t> </a:t>
            </a:r>
            <a:r>
              <a:rPr lang="en-US" sz="2800" dirty="0" err="1" smtClean="0"/>
              <a:t>чему</a:t>
            </a:r>
            <a:r>
              <a:rPr lang="en-US" sz="2800" dirty="0" smtClean="0"/>
              <a:t> </a:t>
            </a:r>
            <a:r>
              <a:rPr lang="en-US" sz="2800" dirty="0" err="1" smtClean="0"/>
              <a:t>је</a:t>
            </a:r>
            <a:r>
              <a:rPr lang="en-US" sz="2800" dirty="0" smtClean="0"/>
              <a:t> </a:t>
            </a:r>
            <a:r>
              <a:rPr lang="en-US" sz="2800" dirty="0" err="1" smtClean="0"/>
              <a:t>важно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развијати</a:t>
            </a:r>
            <a:r>
              <a:rPr lang="en-US" sz="2800" dirty="0" smtClean="0"/>
              <a:t> </a:t>
            </a:r>
            <a:r>
              <a:rPr lang="en-US" sz="2800" dirty="0" err="1" smtClean="0"/>
              <a:t>све</a:t>
            </a:r>
            <a:r>
              <a:rPr lang="en-US" sz="2800" dirty="0" smtClean="0"/>
              <a:t> </a:t>
            </a:r>
            <a:r>
              <a:rPr lang="en-US" sz="2800" dirty="0" err="1" smtClean="0"/>
              <a:t>видове</a:t>
            </a:r>
            <a:r>
              <a:rPr lang="en-US" sz="2800" dirty="0" smtClean="0"/>
              <a:t>, а </a:t>
            </a:r>
            <a:r>
              <a:rPr lang="en-US" sz="2800" dirty="0" err="1" smtClean="0"/>
              <a:t>оцјењивати</a:t>
            </a:r>
            <a:r>
              <a:rPr lang="en-US" sz="2800" dirty="0" smtClean="0"/>
              <a:t> </a:t>
            </a:r>
            <a:r>
              <a:rPr lang="en-US" sz="2800" dirty="0" err="1" smtClean="0"/>
              <a:t>кроз</a:t>
            </a:r>
            <a:r>
              <a:rPr lang="en-US" sz="2800" dirty="0" smtClean="0"/>
              <a:t> </a:t>
            </a:r>
            <a:r>
              <a:rPr lang="en-US" sz="2800" dirty="0" err="1" smtClean="0"/>
              <a:t>онај</a:t>
            </a:r>
            <a:r>
              <a:rPr lang="en-US" sz="2800" dirty="0" smtClean="0"/>
              <a:t> </a:t>
            </a:r>
            <a:r>
              <a:rPr lang="en-US" sz="2800" dirty="0" err="1" smtClean="0"/>
              <a:t>вид</a:t>
            </a:r>
            <a:r>
              <a:rPr lang="en-US" sz="2800" dirty="0" smtClean="0"/>
              <a:t> </a:t>
            </a:r>
            <a:r>
              <a:rPr lang="en-US" sz="2800" dirty="0" err="1" smtClean="0"/>
              <a:t>кроз</a:t>
            </a:r>
            <a:r>
              <a:rPr lang="en-US" sz="2800" dirty="0" smtClean="0"/>
              <a:t> </a:t>
            </a:r>
            <a:r>
              <a:rPr lang="en-US" sz="2800" dirty="0" err="1" smtClean="0"/>
              <a:t>који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</a:t>
            </a:r>
            <a:r>
              <a:rPr lang="en-US" sz="2800" dirty="0" smtClean="0"/>
              <a:t> </a:t>
            </a:r>
            <a:r>
              <a:rPr lang="en-US" sz="2800" dirty="0" err="1" smtClean="0"/>
              <a:t>најбоље</a:t>
            </a:r>
            <a:r>
              <a:rPr lang="en-US" sz="2800" dirty="0" smtClean="0"/>
              <a:t> </a:t>
            </a:r>
            <a:r>
              <a:rPr lang="en-US" sz="2800" dirty="0" err="1" smtClean="0"/>
              <a:t>исказује</a:t>
            </a:r>
            <a:r>
              <a:rPr lang="en-US" sz="2800" dirty="0" smtClean="0"/>
              <a:t>), </a:t>
            </a:r>
            <a:r>
              <a:rPr lang="en-US" sz="2800" dirty="0" err="1" smtClean="0"/>
              <a:t>прилагођавање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начина</a:t>
            </a:r>
            <a:r>
              <a:rPr lang="en-US" sz="2800" dirty="0" smtClean="0"/>
              <a:t> </a:t>
            </a:r>
            <a:r>
              <a:rPr lang="en-US" sz="2800" dirty="0" err="1" smtClean="0"/>
              <a:t>испитивања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више</a:t>
            </a:r>
            <a:r>
              <a:rPr lang="en-US" sz="2800" dirty="0" smtClean="0"/>
              <a:t> </a:t>
            </a:r>
            <a:r>
              <a:rPr lang="en-US" sz="2800" dirty="0" err="1" smtClean="0"/>
              <a:t>времена</a:t>
            </a:r>
            <a:r>
              <a:rPr lang="en-US" sz="2800" dirty="0" smtClean="0"/>
              <a:t>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en-US" sz="2800" dirty="0" err="1" smtClean="0"/>
              <a:t>рјешавање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задатка</a:t>
            </a:r>
            <a:r>
              <a:rPr lang="en-US" sz="2800" dirty="0" smtClean="0"/>
              <a:t>, </a:t>
            </a:r>
            <a:r>
              <a:rPr lang="en-US" sz="2800" dirty="0" err="1" smtClean="0"/>
              <a:t>употреба</a:t>
            </a:r>
            <a:r>
              <a:rPr lang="en-US" sz="2800" dirty="0" smtClean="0"/>
              <a:t> </a:t>
            </a:r>
            <a:r>
              <a:rPr lang="en-US" sz="2800" dirty="0" err="1" smtClean="0"/>
              <a:t>рачунара</a:t>
            </a:r>
            <a:r>
              <a:rPr lang="en-US" sz="2800" dirty="0" smtClean="0"/>
              <a:t> и </a:t>
            </a:r>
            <a:r>
              <a:rPr lang="en-US" sz="2800" dirty="0" err="1" smtClean="0"/>
              <a:t>слично</a:t>
            </a:r>
            <a:r>
              <a:rPr lang="en-US" sz="2800" dirty="0" smtClean="0"/>
              <a:t>) и </a:t>
            </a:r>
            <a:r>
              <a:rPr lang="en-US" sz="2800" dirty="0" err="1" smtClean="0"/>
              <a:t>прилагођавање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задатака</a:t>
            </a:r>
            <a:r>
              <a:rPr lang="en-US" sz="2800" dirty="0" smtClean="0"/>
              <a:t> </a:t>
            </a:r>
            <a:r>
              <a:rPr lang="en-US" sz="2800" dirty="0" err="1" smtClean="0"/>
              <a:t>или</a:t>
            </a:r>
            <a:r>
              <a:rPr lang="en-US" sz="2800" dirty="0" smtClean="0"/>
              <a:t> </a:t>
            </a:r>
            <a:r>
              <a:rPr lang="en-US" sz="2800" dirty="0" err="1" smtClean="0"/>
              <a:t>тестова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вербалне</a:t>
            </a:r>
            <a:r>
              <a:rPr lang="en-US" sz="2800" dirty="0" smtClean="0"/>
              <a:t> </a:t>
            </a:r>
            <a:r>
              <a:rPr lang="en-US" sz="2800" dirty="0" err="1" smtClean="0"/>
              <a:t>задатке</a:t>
            </a:r>
            <a:r>
              <a:rPr lang="en-US" sz="2800" dirty="0" smtClean="0"/>
              <a:t> </a:t>
            </a:r>
            <a:r>
              <a:rPr lang="en-US" sz="2800" dirty="0" err="1" smtClean="0"/>
              <a:t>претворити</a:t>
            </a:r>
            <a:r>
              <a:rPr lang="en-US" sz="2800" dirty="0" smtClean="0"/>
              <a:t> у </a:t>
            </a:r>
            <a:r>
              <a:rPr lang="en-US" sz="2800" dirty="0" err="1" smtClean="0"/>
              <a:t>графичке</a:t>
            </a:r>
            <a:r>
              <a:rPr lang="en-US" sz="2800" dirty="0" smtClean="0"/>
              <a:t> </a:t>
            </a:r>
            <a:r>
              <a:rPr lang="en-US" sz="2800" dirty="0" err="1" smtClean="0"/>
              <a:t>или</a:t>
            </a:r>
            <a:r>
              <a:rPr lang="en-US" sz="2800" dirty="0" smtClean="0"/>
              <a:t> </a:t>
            </a:r>
            <a:r>
              <a:rPr lang="en-US" sz="2800" dirty="0" err="1" smtClean="0"/>
              <a:t>сликовне</a:t>
            </a:r>
            <a:r>
              <a:rPr lang="en-US" sz="2800" dirty="0" smtClean="0"/>
              <a:t>, </a:t>
            </a:r>
            <a:r>
              <a:rPr lang="en-US" sz="2800" dirty="0" err="1" smtClean="0"/>
              <a:t>задатке</a:t>
            </a:r>
            <a:r>
              <a:rPr lang="en-US" sz="2800" dirty="0" smtClean="0"/>
              <a:t> </a:t>
            </a:r>
            <a:r>
              <a:rPr lang="en-US" sz="2800" dirty="0" err="1" smtClean="0"/>
              <a:t>отвореног</a:t>
            </a:r>
            <a:r>
              <a:rPr lang="en-US" sz="2800" dirty="0" smtClean="0"/>
              <a:t> </a:t>
            </a:r>
            <a:r>
              <a:rPr lang="en-US" sz="2800" dirty="0" err="1" smtClean="0"/>
              <a:t>типа</a:t>
            </a:r>
            <a:r>
              <a:rPr lang="en-US" sz="2800" dirty="0" smtClean="0"/>
              <a:t> </a:t>
            </a:r>
            <a:r>
              <a:rPr lang="en-US" sz="2800" dirty="0" err="1" smtClean="0"/>
              <a:t>претворити</a:t>
            </a:r>
            <a:r>
              <a:rPr lang="en-US" sz="2800" dirty="0" smtClean="0"/>
              <a:t> у </a:t>
            </a:r>
            <a:r>
              <a:rPr lang="en-US" sz="2800" dirty="0" err="1" smtClean="0"/>
              <a:t>задатке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понуђеним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одговорима</a:t>
            </a:r>
            <a:r>
              <a:rPr lang="en-US" sz="2800" dirty="0" smtClean="0"/>
              <a:t> и </a:t>
            </a:r>
            <a:r>
              <a:rPr lang="en-US" sz="2800" dirty="0" err="1" smtClean="0"/>
              <a:t>слично</a:t>
            </a:r>
            <a:r>
              <a:rPr lang="en-US" sz="2800" dirty="0" smtClean="0"/>
              <a:t>).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err="1" smtClean="0"/>
              <a:t>Прилагођавање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садржаја</a:t>
            </a:r>
            <a:endParaRPr lang="en-US" sz="3200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RS" sz="2800" dirty="0" err="1" smtClean="0"/>
              <a:t>П</a:t>
            </a:r>
            <a:r>
              <a:rPr lang="en-US" sz="2800" dirty="0" err="1" smtClean="0"/>
              <a:t>одразумијева</a:t>
            </a:r>
            <a:r>
              <a:rPr lang="en-US" sz="2800" dirty="0" smtClean="0"/>
              <a:t> </a:t>
            </a:r>
            <a:r>
              <a:rPr lang="en-US" sz="2800" dirty="0" err="1" smtClean="0"/>
              <a:t>сажимање</a:t>
            </a:r>
            <a:r>
              <a:rPr lang="en-US" sz="2800" dirty="0" smtClean="0"/>
              <a:t> </a:t>
            </a:r>
            <a:r>
              <a:rPr lang="en-US" sz="2800" dirty="0" err="1" smtClean="0"/>
              <a:t>садржаја</a:t>
            </a:r>
            <a:r>
              <a:rPr lang="en-US" sz="2800" dirty="0" smtClean="0"/>
              <a:t> (</a:t>
            </a:r>
            <a:r>
              <a:rPr lang="en-US" sz="2800" dirty="0" err="1" smtClean="0"/>
              <a:t>нпр</a:t>
            </a:r>
            <a:r>
              <a:rPr lang="en-US" sz="2800" dirty="0" smtClean="0"/>
              <a:t>. </a:t>
            </a:r>
            <a:r>
              <a:rPr lang="en-US" sz="2800" dirty="0" err="1" smtClean="0"/>
              <a:t>обрада</a:t>
            </a:r>
            <a:r>
              <a:rPr lang="en-US" sz="2800" dirty="0" smtClean="0"/>
              <a:t> </a:t>
            </a:r>
            <a:r>
              <a:rPr lang="en-US" sz="2800" dirty="0" err="1" smtClean="0"/>
              <a:t>кључних</a:t>
            </a:r>
            <a:r>
              <a:rPr lang="en-US" sz="2800" dirty="0" smtClean="0"/>
              <a:t> </a:t>
            </a:r>
            <a:r>
              <a:rPr lang="en-US" sz="2800" dirty="0" err="1" smtClean="0"/>
              <a:t>појмова</a:t>
            </a:r>
            <a:r>
              <a:rPr lang="en-US" sz="2800" dirty="0" smtClean="0"/>
              <a:t>), </a:t>
            </a:r>
            <a:r>
              <a:rPr lang="en-US" sz="2800" dirty="0" err="1" smtClean="0"/>
              <a:t>као</a:t>
            </a:r>
            <a:r>
              <a:rPr lang="en-US" sz="2800" dirty="0" smtClean="0"/>
              <a:t> и </a:t>
            </a:r>
            <a:r>
              <a:rPr lang="en-US" sz="2800" dirty="0" err="1" smtClean="0"/>
              <a:t>нивоа</a:t>
            </a:r>
            <a:r>
              <a:rPr lang="en-US" sz="2800" dirty="0" smtClean="0"/>
              <a:t> </a:t>
            </a:r>
            <a:r>
              <a:rPr lang="en-US" sz="2800" dirty="0" err="1" smtClean="0"/>
              <a:t>очекивања</a:t>
            </a:r>
            <a:r>
              <a:rPr lang="en-US" sz="2800" dirty="0" smtClean="0"/>
              <a:t> (</a:t>
            </a:r>
            <a:r>
              <a:rPr lang="en-US" sz="2800" dirty="0" err="1" smtClean="0"/>
              <a:t>нрп</a:t>
            </a:r>
            <a:r>
              <a:rPr lang="en-US" sz="2800" dirty="0" smtClean="0"/>
              <a:t>. </a:t>
            </a:r>
            <a:r>
              <a:rPr lang="en-US" sz="2800" dirty="0" err="1" smtClean="0"/>
              <a:t>на</a:t>
            </a:r>
            <a:r>
              <a:rPr lang="en-US" sz="2800" dirty="0" smtClean="0"/>
              <a:t> </a:t>
            </a:r>
            <a:r>
              <a:rPr lang="en-US" sz="2800" dirty="0" err="1" smtClean="0"/>
              <a:t>часу</a:t>
            </a:r>
            <a:r>
              <a:rPr lang="en-US" sz="2800" dirty="0" smtClean="0"/>
              <a:t>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en-US" sz="2800" dirty="0" err="1" smtClean="0"/>
              <a:t>исти</a:t>
            </a:r>
            <a:r>
              <a:rPr lang="en-US" sz="2800" dirty="0" smtClean="0"/>
              <a:t> </a:t>
            </a:r>
            <a:r>
              <a:rPr lang="en-US" sz="2800" dirty="0" err="1" smtClean="0"/>
              <a:t>садржај</a:t>
            </a:r>
            <a:r>
              <a:rPr lang="en-US" sz="2800" dirty="0" smtClean="0"/>
              <a:t> </a:t>
            </a:r>
            <a:r>
              <a:rPr lang="en-US" sz="2800" dirty="0" err="1" smtClean="0"/>
              <a:t>користе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различити</a:t>
            </a:r>
            <a:r>
              <a:rPr lang="en-US" sz="2800" dirty="0" smtClean="0"/>
              <a:t> </a:t>
            </a:r>
            <a:r>
              <a:rPr lang="en-US" sz="2800" dirty="0" err="1" smtClean="0"/>
              <a:t>нивои</a:t>
            </a:r>
            <a:r>
              <a:rPr lang="en-US" sz="2800" dirty="0" smtClean="0"/>
              <a:t> </a:t>
            </a:r>
            <a:r>
              <a:rPr lang="en-US" sz="2800" dirty="0" err="1" smtClean="0"/>
              <a:t>обрaде</a:t>
            </a:r>
            <a:r>
              <a:rPr lang="en-US" sz="2800" dirty="0" smtClean="0"/>
              <a:t> и </a:t>
            </a:r>
            <a:r>
              <a:rPr lang="en-US" sz="2800" dirty="0" err="1" smtClean="0"/>
              <a:t>захтјева</a:t>
            </a:r>
            <a:r>
              <a:rPr lang="en-US" sz="2800" dirty="0" smtClean="0"/>
              <a:t>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i="1" dirty="0" err="1" smtClean="0"/>
              <a:t>Свака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свјесна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активност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човјека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одвија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се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према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утврђеном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плану</a:t>
            </a:r>
            <a:r>
              <a:rPr lang="sr-Cyrl-RS" sz="4000" i="1" dirty="0" smtClean="0"/>
              <a:t>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772400" cy="16764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b="1" dirty="0" smtClean="0"/>
              <a:t/>
            </a:r>
            <a:br>
              <a:rPr lang="sr-Cyrl-RS" b="1" dirty="0" smtClean="0"/>
            </a:br>
            <a:r>
              <a:rPr lang="en-US" sz="4000" i="1" dirty="0" err="1" smtClean="0"/>
              <a:t>Индивидуални</a:t>
            </a:r>
            <a:r>
              <a:rPr lang="en-US" sz="4000" i="1" dirty="0" smtClean="0"/>
              <a:t> </a:t>
            </a:r>
            <a:r>
              <a:rPr lang="en-US" sz="4000" i="1" dirty="0" err="1"/>
              <a:t>образовни</a:t>
            </a:r>
            <a:r>
              <a:rPr lang="en-US" sz="4000" i="1" dirty="0"/>
              <a:t> </a:t>
            </a:r>
            <a:r>
              <a:rPr lang="en-US" sz="4000" i="1" dirty="0" err="1"/>
              <a:t>програми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/>
          <a:lstStyle/>
          <a:p>
            <a:r>
              <a:rPr lang="en-US" dirty="0" err="1"/>
              <a:t>Ученици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сметњама</a:t>
            </a:r>
            <a:r>
              <a:rPr lang="en-US" dirty="0"/>
              <a:t> у </a:t>
            </a:r>
            <a:r>
              <a:rPr lang="en-US" dirty="0" err="1"/>
              <a:t>развоју</a:t>
            </a:r>
            <a:r>
              <a:rPr lang="en-US" dirty="0"/>
              <a:t> </a:t>
            </a:r>
            <a:r>
              <a:rPr lang="en-US" dirty="0" err="1"/>
              <a:t>чије</a:t>
            </a:r>
            <a:r>
              <a:rPr lang="en-US" dirty="0"/>
              <a:t> </a:t>
            </a:r>
            <a:r>
              <a:rPr lang="en-US" dirty="0" err="1"/>
              <a:t>сметње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такве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имамо</a:t>
            </a:r>
            <a:r>
              <a:rPr lang="en-US" dirty="0"/>
              <a:t> </a:t>
            </a:r>
            <a:r>
              <a:rPr lang="en-US" dirty="0" err="1"/>
              <a:t>значајнија</a:t>
            </a:r>
            <a:r>
              <a:rPr lang="en-US" dirty="0"/>
              <a:t> </a:t>
            </a:r>
            <a:r>
              <a:rPr lang="en-US" dirty="0" err="1"/>
              <a:t>одступања</a:t>
            </a:r>
            <a:r>
              <a:rPr lang="en-US" dirty="0"/>
              <a:t> 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очекиване</a:t>
            </a:r>
            <a:r>
              <a:rPr lang="en-US" dirty="0"/>
              <a:t> </a:t>
            </a:r>
            <a:r>
              <a:rPr lang="en-US" dirty="0" err="1"/>
              <a:t>развојне</a:t>
            </a:r>
            <a:r>
              <a:rPr lang="en-US" dirty="0"/>
              <a:t> </a:t>
            </a:r>
            <a:r>
              <a:rPr lang="en-US" dirty="0" err="1"/>
              <a:t>линије</a:t>
            </a:r>
            <a:r>
              <a:rPr lang="en-US" dirty="0"/>
              <a:t> </a:t>
            </a:r>
            <a:r>
              <a:rPr lang="en-US" dirty="0" err="1"/>
              <a:t>школују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индивидуалном</a:t>
            </a:r>
            <a:r>
              <a:rPr lang="en-US" dirty="0"/>
              <a:t> </a:t>
            </a:r>
            <a:r>
              <a:rPr lang="en-US" dirty="0" err="1"/>
              <a:t>образовном</a:t>
            </a:r>
            <a:r>
              <a:rPr lang="en-US" dirty="0"/>
              <a:t> </a:t>
            </a:r>
            <a:r>
              <a:rPr lang="en-US" dirty="0" err="1"/>
              <a:t>програму</a:t>
            </a:r>
            <a:r>
              <a:rPr lang="en-US" dirty="0"/>
              <a:t> (ИОП).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86800" cy="5715000"/>
          </a:xfrm>
        </p:spPr>
        <p:txBody>
          <a:bodyPr>
            <a:normAutofit/>
          </a:bodyPr>
          <a:lstStyle/>
          <a:p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изради</a:t>
            </a:r>
            <a:r>
              <a:rPr lang="en-US" dirty="0"/>
              <a:t> </a:t>
            </a:r>
            <a:r>
              <a:rPr lang="en-US" dirty="0" err="1"/>
              <a:t>индивидуалног</a:t>
            </a:r>
            <a:r>
              <a:rPr lang="en-US" dirty="0"/>
              <a:t> </a:t>
            </a:r>
            <a:r>
              <a:rPr lang="en-US" dirty="0" err="1"/>
              <a:t>образовног</a:t>
            </a:r>
            <a:r>
              <a:rPr lang="en-US" dirty="0"/>
              <a:t> </a:t>
            </a:r>
            <a:r>
              <a:rPr lang="en-US" dirty="0" err="1"/>
              <a:t>програма</a:t>
            </a:r>
            <a:r>
              <a:rPr lang="en-US" dirty="0"/>
              <a:t> </a:t>
            </a:r>
            <a:r>
              <a:rPr lang="en-US" dirty="0" err="1"/>
              <a:t>руководимо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истим</a:t>
            </a:r>
            <a:r>
              <a:rPr lang="en-US" dirty="0"/>
              <a:t> </a:t>
            </a:r>
            <a:r>
              <a:rPr lang="en-US" dirty="0" err="1"/>
              <a:t>принципима</a:t>
            </a:r>
            <a:r>
              <a:rPr lang="en-US" dirty="0"/>
              <a:t> и </a:t>
            </a:r>
            <a:r>
              <a:rPr lang="en-US" dirty="0" err="1"/>
              <a:t>постављамо</a:t>
            </a:r>
            <a:r>
              <a:rPr lang="en-US" dirty="0"/>
              <a:t> </a:t>
            </a:r>
            <a:r>
              <a:rPr lang="en-US" dirty="0" err="1"/>
              <a:t>себи</a:t>
            </a:r>
            <a:r>
              <a:rPr lang="en-US" dirty="0"/>
              <a:t>  </a:t>
            </a:r>
            <a:r>
              <a:rPr lang="en-US" dirty="0" err="1"/>
              <a:t>иста</a:t>
            </a:r>
            <a:r>
              <a:rPr lang="en-US" dirty="0"/>
              <a:t> </a:t>
            </a:r>
            <a:r>
              <a:rPr lang="en-US" dirty="0" err="1"/>
              <a:t>питања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 и </a:t>
            </a:r>
            <a:r>
              <a:rPr lang="en-US" dirty="0" err="1"/>
              <a:t>код</a:t>
            </a:r>
            <a:r>
              <a:rPr lang="en-US" dirty="0"/>
              <a:t> </a:t>
            </a:r>
            <a:r>
              <a:rPr lang="en-US" dirty="0" err="1"/>
              <a:t>било</a:t>
            </a:r>
            <a:r>
              <a:rPr lang="en-US" dirty="0"/>
              <a:t> </a:t>
            </a:r>
            <a:r>
              <a:rPr lang="en-US" dirty="0" err="1"/>
              <a:t>ког</a:t>
            </a:r>
            <a:r>
              <a:rPr lang="en-US" dirty="0"/>
              <a:t> </a:t>
            </a:r>
            <a:r>
              <a:rPr lang="en-US" dirty="0" err="1"/>
              <a:t>другог</a:t>
            </a:r>
            <a:r>
              <a:rPr lang="en-US" dirty="0"/>
              <a:t> </a:t>
            </a:r>
            <a:r>
              <a:rPr lang="en-US" dirty="0" err="1"/>
              <a:t>планирања</a:t>
            </a:r>
            <a:r>
              <a:rPr lang="en-US" dirty="0"/>
              <a:t> и </a:t>
            </a:r>
            <a:r>
              <a:rPr lang="en-US" dirty="0" err="1"/>
              <a:t>програмирања</a:t>
            </a:r>
            <a:r>
              <a:rPr lang="en-US" dirty="0"/>
              <a:t>. </a:t>
            </a:r>
            <a:r>
              <a:rPr lang="en-US" dirty="0" err="1"/>
              <a:t>Имајући</a:t>
            </a:r>
            <a:r>
              <a:rPr lang="en-US" dirty="0"/>
              <a:t> </a:t>
            </a:r>
            <a:r>
              <a:rPr lang="en-US" dirty="0" err="1"/>
              <a:t>јасну</a:t>
            </a:r>
            <a:r>
              <a:rPr lang="en-US" dirty="0"/>
              <a:t> </a:t>
            </a:r>
            <a:r>
              <a:rPr lang="en-US" dirty="0" err="1"/>
              <a:t>представу</a:t>
            </a:r>
            <a:r>
              <a:rPr lang="en-US" dirty="0"/>
              <a:t> о </a:t>
            </a:r>
            <a:r>
              <a:rPr lang="en-US" dirty="0" err="1"/>
              <a:t>томе</a:t>
            </a:r>
            <a:r>
              <a:rPr lang="en-US" dirty="0"/>
              <a:t> </a:t>
            </a:r>
            <a:r>
              <a:rPr lang="en-US" dirty="0" err="1"/>
              <a:t>какве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могућности</a:t>
            </a:r>
            <a:r>
              <a:rPr lang="en-US" dirty="0"/>
              <a:t> и </a:t>
            </a:r>
            <a:r>
              <a:rPr lang="en-US" dirty="0" err="1"/>
              <a:t>тренутни</a:t>
            </a:r>
            <a:r>
              <a:rPr lang="en-US" dirty="0"/>
              <a:t> </a:t>
            </a:r>
            <a:r>
              <a:rPr lang="en-US" dirty="0" err="1"/>
              <a:t>ниво</a:t>
            </a:r>
            <a:r>
              <a:rPr lang="en-US" dirty="0"/>
              <a:t> </a:t>
            </a:r>
            <a:r>
              <a:rPr lang="en-US" dirty="0" err="1"/>
              <a:t>знања</a:t>
            </a:r>
            <a:r>
              <a:rPr lang="en-US" dirty="0"/>
              <a:t> и </a:t>
            </a:r>
            <a:r>
              <a:rPr lang="en-US" dirty="0" err="1"/>
              <a:t>способности</a:t>
            </a:r>
            <a:r>
              <a:rPr lang="en-US" dirty="0"/>
              <a:t> </a:t>
            </a:r>
            <a:r>
              <a:rPr lang="en-US" dirty="0" err="1"/>
              <a:t>ученика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сметњама</a:t>
            </a:r>
            <a:r>
              <a:rPr lang="en-US" dirty="0"/>
              <a:t>, </a:t>
            </a:r>
            <a:r>
              <a:rPr lang="en-US" dirty="0" err="1"/>
              <a:t>имајући</a:t>
            </a:r>
            <a:r>
              <a:rPr lang="en-US" dirty="0"/>
              <a:t> </a:t>
            </a:r>
            <a:r>
              <a:rPr lang="en-US" dirty="0" err="1"/>
              <a:t>јасну</a:t>
            </a:r>
            <a:r>
              <a:rPr lang="en-US" dirty="0"/>
              <a:t> </a:t>
            </a:r>
            <a:r>
              <a:rPr lang="en-US" dirty="0" err="1"/>
              <a:t>визију</a:t>
            </a:r>
            <a:r>
              <a:rPr lang="en-US" dirty="0"/>
              <a:t> ШТА  и ЗАШТО </a:t>
            </a:r>
            <a:r>
              <a:rPr lang="en-US" dirty="0" err="1"/>
              <a:t>баш</a:t>
            </a:r>
            <a:r>
              <a:rPr lang="en-US" dirty="0"/>
              <a:t>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желимо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ученик</a:t>
            </a:r>
            <a:r>
              <a:rPr lang="en-US" dirty="0"/>
              <a:t> </a:t>
            </a:r>
            <a:r>
              <a:rPr lang="en-US" dirty="0" err="1"/>
              <a:t>научи</a:t>
            </a:r>
            <a:r>
              <a:rPr lang="en-US" dirty="0"/>
              <a:t>, а </a:t>
            </a:r>
            <a:r>
              <a:rPr lang="en-US" dirty="0" err="1"/>
              <a:t>поштујући</a:t>
            </a:r>
            <a:r>
              <a:rPr lang="en-US" dirty="0"/>
              <a:t> </a:t>
            </a:r>
            <a:r>
              <a:rPr lang="en-US" dirty="0" err="1"/>
              <a:t>императив</a:t>
            </a:r>
            <a:r>
              <a:rPr lang="en-US" dirty="0"/>
              <a:t> о „</a:t>
            </a:r>
            <a:r>
              <a:rPr lang="en-US" dirty="0" err="1"/>
              <a:t>укључености</a:t>
            </a:r>
            <a:r>
              <a:rPr lang="en-US" dirty="0"/>
              <a:t>“,  </a:t>
            </a:r>
            <a:r>
              <a:rPr lang="en-US" dirty="0" err="1"/>
              <a:t>настојаћемо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бирамо</a:t>
            </a:r>
            <a:r>
              <a:rPr lang="en-US" dirty="0"/>
              <a:t> </a:t>
            </a:r>
            <a:r>
              <a:rPr lang="en-US" dirty="0" err="1"/>
              <a:t>оне</a:t>
            </a:r>
            <a:r>
              <a:rPr lang="en-US" dirty="0"/>
              <a:t> </a:t>
            </a:r>
            <a:r>
              <a:rPr lang="en-US" dirty="0" err="1"/>
              <a:t>сарджаје</a:t>
            </a:r>
            <a:r>
              <a:rPr lang="en-US" dirty="0"/>
              <a:t>, </a:t>
            </a:r>
            <a:r>
              <a:rPr lang="en-US" dirty="0" err="1"/>
              <a:t>методе</a:t>
            </a:r>
            <a:r>
              <a:rPr lang="en-US" dirty="0"/>
              <a:t>, </a:t>
            </a:r>
            <a:r>
              <a:rPr lang="en-US" dirty="0" err="1"/>
              <a:t>облике</a:t>
            </a:r>
            <a:r>
              <a:rPr lang="en-US" dirty="0"/>
              <a:t> и </a:t>
            </a:r>
            <a:r>
              <a:rPr lang="en-US" dirty="0" err="1"/>
              <a:t>средства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ће</a:t>
            </a:r>
            <a:r>
              <a:rPr lang="en-US" dirty="0"/>
              <a:t> </a:t>
            </a:r>
            <a:r>
              <a:rPr lang="en-US" dirty="0" err="1"/>
              <a:t>омогућити</a:t>
            </a:r>
            <a:r>
              <a:rPr lang="en-US" dirty="0"/>
              <a:t> </a:t>
            </a:r>
            <a:r>
              <a:rPr lang="en-US" dirty="0" err="1"/>
              <a:t>развој</a:t>
            </a:r>
            <a:r>
              <a:rPr lang="en-US" dirty="0"/>
              <a:t>, </a:t>
            </a:r>
            <a:r>
              <a:rPr lang="en-US" dirty="0" err="1"/>
              <a:t>напредовање</a:t>
            </a:r>
            <a:r>
              <a:rPr lang="en-US" dirty="0"/>
              <a:t> и </a:t>
            </a:r>
            <a:r>
              <a:rPr lang="en-US" dirty="0" err="1"/>
              <a:t>учење</a:t>
            </a:r>
            <a:r>
              <a:rPr lang="en-US" dirty="0"/>
              <a:t> </a:t>
            </a:r>
            <a:r>
              <a:rPr lang="en-US" dirty="0" err="1"/>
              <a:t>дјетета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сметњама</a:t>
            </a:r>
            <a:r>
              <a:rPr lang="en-US" dirty="0"/>
              <a:t> </a:t>
            </a:r>
            <a:r>
              <a:rPr lang="en-US" dirty="0" err="1"/>
              <a:t>властитим</a:t>
            </a:r>
            <a:r>
              <a:rPr lang="en-US" dirty="0"/>
              <a:t> </a:t>
            </a:r>
            <a:r>
              <a:rPr lang="en-US" dirty="0" err="1"/>
              <a:t>темпом</a:t>
            </a:r>
            <a:r>
              <a:rPr lang="en-US" dirty="0"/>
              <a:t>,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начин</a:t>
            </a:r>
            <a:r>
              <a:rPr lang="en-US" dirty="0"/>
              <a:t>, </a:t>
            </a:r>
            <a:r>
              <a:rPr lang="sr-Cyrl-RS" dirty="0" smtClean="0"/>
              <a:t>и према оним </a:t>
            </a:r>
            <a:r>
              <a:rPr lang="en-US" dirty="0" err="1" smtClean="0"/>
              <a:t>ниво</a:t>
            </a:r>
            <a:r>
              <a:rPr lang="sr-Cyrl-RS" dirty="0" smtClean="0"/>
              <a:t>има</a:t>
            </a:r>
            <a:r>
              <a:rPr lang="en-US" dirty="0" smtClean="0"/>
              <a:t> </a:t>
            </a:r>
            <a:r>
              <a:rPr lang="en-US" dirty="0" err="1"/>
              <a:t>докле</a:t>
            </a:r>
            <a:r>
              <a:rPr lang="en-US" dirty="0"/>
              <a:t> </a:t>
            </a:r>
            <a:r>
              <a:rPr lang="en-US" dirty="0" err="1"/>
              <a:t>сежу</a:t>
            </a:r>
            <a:r>
              <a:rPr lang="en-US" dirty="0"/>
              <a:t> </a:t>
            </a:r>
            <a:r>
              <a:rPr lang="en-US" dirty="0" err="1"/>
              <a:t>његови</a:t>
            </a:r>
            <a:r>
              <a:rPr lang="en-US" dirty="0"/>
              <a:t> </a:t>
            </a:r>
            <a:r>
              <a:rPr lang="en-US" dirty="0" err="1"/>
              <a:t>потенцијали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Смјернице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err="1"/>
              <a:t>Све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планирате</a:t>
            </a:r>
            <a:r>
              <a:rPr lang="en-US" dirty="0"/>
              <a:t> </a:t>
            </a:r>
            <a:r>
              <a:rPr lang="en-US" dirty="0" err="1"/>
              <a:t>мора</a:t>
            </a:r>
            <a:r>
              <a:rPr lang="en-US" dirty="0"/>
              <a:t> </a:t>
            </a:r>
            <a:r>
              <a:rPr lang="en-US" dirty="0" err="1"/>
              <a:t>представљати</a:t>
            </a:r>
            <a:r>
              <a:rPr lang="en-US" dirty="0"/>
              <a:t> </a:t>
            </a:r>
            <a:r>
              <a:rPr lang="en-US" dirty="0" err="1"/>
              <a:t>природну</a:t>
            </a:r>
            <a:r>
              <a:rPr lang="en-US" dirty="0"/>
              <a:t> </a:t>
            </a:r>
            <a:r>
              <a:rPr lang="en-US" dirty="0" err="1"/>
              <a:t>доградњу</a:t>
            </a:r>
            <a:r>
              <a:rPr lang="en-US" dirty="0"/>
              <a:t> </a:t>
            </a:r>
            <a:r>
              <a:rPr lang="en-US" dirty="0" err="1"/>
              <a:t>постојећих</a:t>
            </a:r>
            <a:r>
              <a:rPr lang="en-US" dirty="0"/>
              <a:t> </a:t>
            </a:r>
            <a:r>
              <a:rPr lang="en-US" dirty="0" err="1"/>
              <a:t>знања</a:t>
            </a:r>
            <a:r>
              <a:rPr lang="en-US" dirty="0"/>
              <a:t>, </a:t>
            </a:r>
            <a:r>
              <a:rPr lang="en-US" dirty="0" err="1"/>
              <a:t>вјештина</a:t>
            </a:r>
            <a:r>
              <a:rPr lang="en-US" dirty="0"/>
              <a:t> и </a:t>
            </a:r>
            <a:r>
              <a:rPr lang="en-US" dirty="0" err="1"/>
              <a:t>навика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Програм</a:t>
            </a:r>
            <a:r>
              <a:rPr lang="en-US" dirty="0"/>
              <a:t> </a:t>
            </a:r>
            <a:r>
              <a:rPr lang="en-US" dirty="0" err="1"/>
              <a:t>треба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буде</a:t>
            </a:r>
            <a:r>
              <a:rPr lang="en-US" dirty="0"/>
              <a:t>, у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могуће</a:t>
            </a:r>
            <a:r>
              <a:rPr lang="en-US" dirty="0"/>
              <a:t> </a:t>
            </a:r>
            <a:r>
              <a:rPr lang="en-US" dirty="0" err="1"/>
              <a:t>већој</a:t>
            </a:r>
            <a:r>
              <a:rPr lang="en-US" dirty="0"/>
              <a:t> </a:t>
            </a:r>
            <a:r>
              <a:rPr lang="en-US" dirty="0" err="1"/>
              <a:t>мјери</a:t>
            </a:r>
            <a:r>
              <a:rPr lang="en-US" dirty="0"/>
              <a:t>, </a:t>
            </a:r>
            <a:r>
              <a:rPr lang="en-US" dirty="0" err="1"/>
              <a:t>компатибилан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програмом</a:t>
            </a:r>
            <a:r>
              <a:rPr lang="en-US" dirty="0"/>
              <a:t> </a:t>
            </a:r>
            <a:r>
              <a:rPr lang="en-US" dirty="0" err="1"/>
              <a:t>ученика</a:t>
            </a:r>
            <a:r>
              <a:rPr lang="en-US" dirty="0"/>
              <a:t> </a:t>
            </a:r>
            <a:r>
              <a:rPr lang="en-US" dirty="0" err="1"/>
              <a:t>типичног</a:t>
            </a:r>
            <a:r>
              <a:rPr lang="en-US" dirty="0"/>
              <a:t> </a:t>
            </a:r>
            <a:r>
              <a:rPr lang="en-US" dirty="0" err="1"/>
              <a:t>развоја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Програм</a:t>
            </a:r>
            <a:r>
              <a:rPr lang="en-US" dirty="0"/>
              <a:t> </a:t>
            </a:r>
            <a:r>
              <a:rPr lang="en-US" dirty="0" err="1"/>
              <a:t>мора</a:t>
            </a:r>
            <a:r>
              <a:rPr lang="en-US" dirty="0"/>
              <a:t> </a:t>
            </a:r>
            <a:r>
              <a:rPr lang="en-US" dirty="0" err="1"/>
              <a:t>осликавати</a:t>
            </a:r>
            <a:r>
              <a:rPr lang="en-US" dirty="0"/>
              <a:t> </a:t>
            </a:r>
            <a:r>
              <a:rPr lang="en-US" dirty="0" err="1"/>
              <a:t>реалне</a:t>
            </a:r>
            <a:r>
              <a:rPr lang="en-US" dirty="0"/>
              <a:t> </a:t>
            </a:r>
            <a:r>
              <a:rPr lang="en-US" dirty="0" err="1"/>
              <a:t>потребе</a:t>
            </a:r>
            <a:r>
              <a:rPr lang="en-US" dirty="0"/>
              <a:t> и </a:t>
            </a:r>
            <a:r>
              <a:rPr lang="en-US" dirty="0" err="1"/>
              <a:t>интересовања</a:t>
            </a:r>
            <a:r>
              <a:rPr lang="en-US" dirty="0"/>
              <a:t> </a:t>
            </a:r>
            <a:r>
              <a:rPr lang="en-US" dirty="0" err="1"/>
              <a:t>ученика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Пожељно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форсира</a:t>
            </a:r>
            <a:r>
              <a:rPr lang="en-US" dirty="0"/>
              <a:t> </a:t>
            </a:r>
            <a:r>
              <a:rPr lang="en-US" dirty="0" err="1"/>
              <a:t>практичне</a:t>
            </a:r>
            <a:r>
              <a:rPr lang="en-US" dirty="0"/>
              <a:t> </a:t>
            </a:r>
            <a:r>
              <a:rPr lang="en-US" dirty="0" err="1"/>
              <a:t>вјештине</a:t>
            </a:r>
            <a:r>
              <a:rPr lang="en-US" dirty="0"/>
              <a:t>, </a:t>
            </a:r>
            <a:r>
              <a:rPr lang="en-US" dirty="0" err="1"/>
              <a:t>потребне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живот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Програм</a:t>
            </a:r>
            <a:r>
              <a:rPr lang="en-US" dirty="0"/>
              <a:t> </a:t>
            </a:r>
            <a:r>
              <a:rPr lang="en-US" dirty="0" err="1"/>
              <a:t>ускладити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материјално</a:t>
            </a:r>
            <a:r>
              <a:rPr lang="en-US" dirty="0"/>
              <a:t> -</a:t>
            </a:r>
            <a:r>
              <a:rPr lang="en-US" dirty="0" err="1"/>
              <a:t>техничким</a:t>
            </a:r>
            <a:r>
              <a:rPr lang="en-US" dirty="0"/>
              <a:t> </a:t>
            </a:r>
            <a:r>
              <a:rPr lang="en-US" dirty="0" err="1"/>
              <a:t>условима</a:t>
            </a:r>
            <a:r>
              <a:rPr lang="en-US" dirty="0"/>
              <a:t>/</a:t>
            </a:r>
            <a:r>
              <a:rPr lang="en-US" dirty="0" err="1"/>
              <a:t>могућностима</a:t>
            </a:r>
            <a:r>
              <a:rPr lang="en-US" dirty="0"/>
              <a:t> </a:t>
            </a:r>
            <a:r>
              <a:rPr lang="en-US" dirty="0" err="1"/>
              <a:t>саме</a:t>
            </a:r>
            <a:r>
              <a:rPr lang="en-US" dirty="0"/>
              <a:t> </a:t>
            </a:r>
            <a:r>
              <a:rPr lang="en-US" dirty="0" err="1"/>
              <a:t>школе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sr-Cyrl-RS" sz="4000" dirty="0" smtClean="0"/>
              <a:t>Припремање за наставу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Припремање за конкретну наставну цјелину (час или дан) је наставак глобалног и оперативног планирања наставног процеса.</a:t>
            </a:r>
          </a:p>
          <a:p>
            <a:r>
              <a:rPr lang="sr-Cyrl-RS" sz="2800" dirty="0" smtClean="0"/>
              <a:t>Припремање</a:t>
            </a:r>
            <a:r>
              <a:rPr lang="hr-HR" sz="2800" dirty="0" smtClean="0"/>
              <a:t> </a:t>
            </a:r>
            <a:r>
              <a:rPr lang="sr-Cyrl-RS" sz="2800" dirty="0" smtClean="0"/>
              <a:t>за</a:t>
            </a:r>
            <a:r>
              <a:rPr lang="hr-HR" sz="2800" dirty="0" smtClean="0"/>
              <a:t> </a:t>
            </a:r>
            <a:r>
              <a:rPr lang="sr-Cyrl-RS" sz="2800" dirty="0" smtClean="0"/>
              <a:t>наставу</a:t>
            </a:r>
            <a:r>
              <a:rPr lang="hr-HR" sz="2800" dirty="0" smtClean="0"/>
              <a:t> </a:t>
            </a:r>
            <a:r>
              <a:rPr lang="sr-Cyrl-RS" sz="2800" dirty="0" smtClean="0"/>
              <a:t>је</a:t>
            </a:r>
            <a:r>
              <a:rPr lang="hr-HR" sz="2800" dirty="0" smtClean="0"/>
              <a:t> </a:t>
            </a:r>
            <a:r>
              <a:rPr lang="sr-Cyrl-RS" sz="2800" dirty="0" smtClean="0"/>
              <a:t>перманентан</a:t>
            </a:r>
            <a:r>
              <a:rPr lang="hr-HR" sz="2800" dirty="0" smtClean="0"/>
              <a:t> </a:t>
            </a:r>
            <a:r>
              <a:rPr lang="sr-Cyrl-RS" sz="2800" dirty="0" smtClean="0"/>
              <a:t>процес</a:t>
            </a:r>
            <a:r>
              <a:rPr lang="hr-HR" sz="2800" dirty="0" smtClean="0"/>
              <a:t> </a:t>
            </a:r>
            <a:r>
              <a:rPr lang="sr-Cyrl-RS" sz="2800" dirty="0" smtClean="0"/>
              <a:t>који</a:t>
            </a:r>
            <a:r>
              <a:rPr lang="hr-HR" sz="2800" dirty="0" smtClean="0"/>
              <a:t> </a:t>
            </a:r>
            <a:r>
              <a:rPr lang="sr-Cyrl-RS" sz="2800" dirty="0" smtClean="0"/>
              <a:t>се</a:t>
            </a:r>
            <a:r>
              <a:rPr lang="hr-HR" sz="2800" dirty="0" smtClean="0"/>
              <a:t> </a:t>
            </a:r>
            <a:r>
              <a:rPr lang="sr-Cyrl-RS" sz="2800" dirty="0" smtClean="0"/>
              <a:t>проводи</a:t>
            </a:r>
            <a:r>
              <a:rPr lang="hr-HR" sz="2800" dirty="0" smtClean="0"/>
              <a:t>  </a:t>
            </a:r>
            <a:r>
              <a:rPr lang="sr-Cyrl-RS" sz="2800" dirty="0" smtClean="0"/>
              <a:t>пар</a:t>
            </a:r>
            <a:r>
              <a:rPr lang="hr-HR" sz="2800" dirty="0" smtClean="0"/>
              <a:t>a</a:t>
            </a:r>
            <a:r>
              <a:rPr lang="sr-Cyrl-RS" sz="2800" dirty="0" smtClean="0"/>
              <a:t>л</a:t>
            </a:r>
            <a:r>
              <a:rPr lang="hr-HR" sz="2800" dirty="0" smtClean="0"/>
              <a:t>e</a:t>
            </a:r>
            <a:r>
              <a:rPr lang="sr-Cyrl-RS" sz="2800" dirty="0" smtClean="0"/>
              <a:t>лно</a:t>
            </a:r>
            <a:r>
              <a:rPr lang="hr-HR" sz="2800" dirty="0" smtClean="0"/>
              <a:t> </a:t>
            </a:r>
            <a:r>
              <a:rPr lang="sr-Cyrl-RS" sz="2800" dirty="0" smtClean="0"/>
              <a:t>с</a:t>
            </a:r>
            <a:r>
              <a:rPr lang="hr-HR" sz="2800" dirty="0" smtClean="0"/>
              <a:t> </a:t>
            </a:r>
            <a:r>
              <a:rPr lang="sr-Cyrl-RS" sz="2800" dirty="0" smtClean="0"/>
              <a:t>н</a:t>
            </a:r>
            <a:r>
              <a:rPr lang="hr-HR" sz="2800" dirty="0" smtClean="0"/>
              <a:t>a</a:t>
            </a:r>
            <a:r>
              <a:rPr lang="sr-Cyrl-RS" sz="2800" dirty="0" smtClean="0"/>
              <a:t>ст</a:t>
            </a:r>
            <a:r>
              <a:rPr lang="hr-HR" sz="2800" dirty="0" smtClean="0"/>
              <a:t>a</a:t>
            </a:r>
            <a:r>
              <a:rPr lang="sr-Cyrl-RS" sz="2800" dirty="0" smtClean="0"/>
              <a:t>вним</a:t>
            </a:r>
            <a:r>
              <a:rPr lang="hr-HR" sz="2800" dirty="0" smtClean="0"/>
              <a:t> </a:t>
            </a:r>
            <a:r>
              <a:rPr lang="sr-Cyrl-RS" sz="2800" dirty="0" smtClean="0"/>
              <a:t>р</a:t>
            </a:r>
            <a:r>
              <a:rPr lang="hr-HR" sz="2800" dirty="0" smtClean="0"/>
              <a:t>a</a:t>
            </a:r>
            <a:r>
              <a:rPr lang="sr-Cyrl-RS" sz="2800" dirty="0" smtClean="0"/>
              <a:t>дом.</a:t>
            </a:r>
          </a:p>
          <a:p>
            <a:r>
              <a:rPr lang="sr-Cyrl-CS" sz="2800" dirty="0" smtClean="0"/>
              <a:t>У припремању за рад као и у планирању морамо имати у виду чињеницу да </a:t>
            </a:r>
            <a:r>
              <a:rPr lang="sr-Latn-CS" sz="2800" dirty="0" smtClean="0"/>
              <a:t>je</a:t>
            </a:r>
            <a:r>
              <a:rPr lang="sr-Cyrl-CS" sz="2800" dirty="0" smtClean="0"/>
              <a:t> учени</a:t>
            </a:r>
            <a:r>
              <a:rPr lang="sr-Latn-CS" sz="2800" dirty="0" smtClean="0"/>
              <a:t>к</a:t>
            </a:r>
            <a:r>
              <a:rPr lang="sr-Cyrl-CS" sz="2800" dirty="0" smtClean="0"/>
              <a:t> са сметњама у развоју дио одјељенског колектива.</a:t>
            </a:r>
          </a:p>
          <a:p>
            <a:r>
              <a:rPr lang="sr-Cyrl-CS" sz="2800" dirty="0" smtClean="0"/>
              <a:t>Припрема за инклузивну наставу најближа је припреми за рад у комбинованом одјељењу које не смију да буду површне, непотпуне и да не одговарају сложеним захтјевима динамичног часа.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762000" y="2680138"/>
            <a:ext cx="1524000" cy="14083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050" dirty="0" smtClean="0"/>
              <a:t>НАСТАВНИК</a:t>
            </a:r>
            <a:endParaRPr lang="en-US" sz="1050" dirty="0"/>
          </a:p>
        </p:txBody>
      </p:sp>
      <p:sp>
        <p:nvSpPr>
          <p:cNvPr id="6" name="Oval 5"/>
          <p:cNvSpPr/>
          <p:nvPr/>
        </p:nvSpPr>
        <p:spPr>
          <a:xfrm>
            <a:off x="2337236" y="761999"/>
            <a:ext cx="1472763" cy="14083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050" dirty="0" smtClean="0"/>
              <a:t>НПП</a:t>
            </a:r>
            <a:endParaRPr lang="en-US" sz="1050" dirty="0"/>
          </a:p>
        </p:txBody>
      </p:sp>
      <p:sp>
        <p:nvSpPr>
          <p:cNvPr id="7" name="Oval 6"/>
          <p:cNvSpPr/>
          <p:nvPr/>
        </p:nvSpPr>
        <p:spPr>
          <a:xfrm>
            <a:off x="7391400" y="2667000"/>
            <a:ext cx="1309851" cy="14083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050" dirty="0" smtClean="0"/>
              <a:t>РЕЗУЛТАТ</a:t>
            </a:r>
            <a:endParaRPr lang="en-US" sz="1050" dirty="0"/>
          </a:p>
        </p:txBody>
      </p:sp>
      <p:sp>
        <p:nvSpPr>
          <p:cNvPr id="8" name="Oval 7"/>
          <p:cNvSpPr/>
          <p:nvPr/>
        </p:nvSpPr>
        <p:spPr>
          <a:xfrm>
            <a:off x="4193628" y="2680137"/>
            <a:ext cx="1445172" cy="14083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050" dirty="0" smtClean="0"/>
              <a:t>УЧЕНИК</a:t>
            </a:r>
            <a:endParaRPr lang="en-US" sz="1050" dirty="0"/>
          </a:p>
        </p:txBody>
      </p:sp>
      <p:sp>
        <p:nvSpPr>
          <p:cNvPr id="9" name="Oval 8"/>
          <p:cNvSpPr/>
          <p:nvPr/>
        </p:nvSpPr>
        <p:spPr>
          <a:xfrm>
            <a:off x="2305708" y="4261944"/>
            <a:ext cx="1428092" cy="14083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050" dirty="0" smtClean="0"/>
              <a:t>КОНТЕКСТ</a:t>
            </a:r>
            <a:endParaRPr lang="en-US" sz="105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362200" y="3352800"/>
            <a:ext cx="1676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379482" y="1713186"/>
            <a:ext cx="717332" cy="6516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886200" y="4191000"/>
            <a:ext cx="717332" cy="6516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810000" y="1828800"/>
            <a:ext cx="733097" cy="8198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280947" y="4325007"/>
            <a:ext cx="733097" cy="8198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124200" y="2362200"/>
            <a:ext cx="15766" cy="166063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715000" y="3352800"/>
            <a:ext cx="1379483" cy="1051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82173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sr-Cyrl-RS" sz="4000" dirty="0" smtClean="0"/>
              <a:t>Припремање за наставу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92500"/>
          </a:bodyPr>
          <a:lstStyle/>
          <a:p>
            <a:r>
              <a:rPr lang="sr-Cyrl-BA" sz="2800" dirty="0" smtClean="0"/>
              <a:t>Припремање подразумијева </a:t>
            </a:r>
            <a:r>
              <a:rPr lang="sr-Latn-CS" sz="2800" dirty="0" smtClean="0"/>
              <a:t> постављање јасних и мјерљивих</a:t>
            </a:r>
            <a:r>
              <a:rPr lang="sr-Latn-CS" sz="2800" b="1" dirty="0" smtClean="0"/>
              <a:t> исхода</a:t>
            </a:r>
            <a:r>
              <a:rPr lang="sr-Latn-CS" sz="2800" dirty="0" smtClean="0"/>
              <a:t> учења којима се дефинише, у форми изјаве,  шта ће ученици знати, разумјети и моћи урадити након изучавања одређених области, односно на крају процеса учења</a:t>
            </a:r>
            <a:r>
              <a:rPr lang="sr-Cyrl-RS" sz="2800" dirty="0" smtClean="0"/>
              <a:t>.</a:t>
            </a:r>
          </a:p>
          <a:p>
            <a:r>
              <a:rPr lang="en-US" sz="2800" dirty="0" smtClean="0"/>
              <a:t>У </a:t>
            </a:r>
            <a:r>
              <a:rPr lang="en-US" sz="2800" dirty="0" err="1" smtClean="0"/>
              <a:t>складу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постављеним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исходима</a:t>
            </a:r>
            <a:r>
              <a:rPr lang="en-US" sz="2800" dirty="0" smtClean="0"/>
              <a:t>, </a:t>
            </a:r>
            <a:r>
              <a:rPr lang="en-US" sz="2800" dirty="0" err="1" smtClean="0"/>
              <a:t>наставник</a:t>
            </a:r>
            <a:r>
              <a:rPr lang="en-US" sz="2800" dirty="0" smtClean="0"/>
              <a:t> </a:t>
            </a:r>
            <a:r>
              <a:rPr lang="en-US" sz="2800" dirty="0" err="1" smtClean="0"/>
              <a:t>одабире</a:t>
            </a:r>
            <a:r>
              <a:rPr lang="en-US" sz="2800" dirty="0" smtClean="0"/>
              <a:t> и </a:t>
            </a:r>
            <a:r>
              <a:rPr lang="en-US" sz="2800" dirty="0" err="1" smtClean="0"/>
              <a:t>планира</a:t>
            </a:r>
            <a:r>
              <a:rPr lang="en-US" sz="2800" dirty="0" smtClean="0"/>
              <a:t> </a:t>
            </a:r>
            <a:r>
              <a:rPr lang="en-US" sz="2800" dirty="0" err="1" smtClean="0"/>
              <a:t>примјену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метода</a:t>
            </a:r>
            <a:r>
              <a:rPr lang="en-US" sz="2800" dirty="0" smtClean="0"/>
              <a:t> и </a:t>
            </a:r>
            <a:r>
              <a:rPr lang="en-US" sz="2800" dirty="0" err="1" smtClean="0"/>
              <a:t>облика</a:t>
            </a:r>
            <a:r>
              <a:rPr lang="en-US" sz="2800" dirty="0" smtClean="0"/>
              <a:t> </a:t>
            </a:r>
            <a:r>
              <a:rPr lang="en-US" sz="2800" dirty="0" err="1" smtClean="0"/>
              <a:t>рада</a:t>
            </a:r>
            <a:r>
              <a:rPr lang="en-US" sz="2800" dirty="0" smtClean="0"/>
              <a:t>, </a:t>
            </a:r>
            <a:r>
              <a:rPr lang="en-US" sz="2800" dirty="0" err="1" smtClean="0"/>
              <a:t>односно</a:t>
            </a:r>
            <a:r>
              <a:rPr lang="en-US" sz="2800" dirty="0" smtClean="0"/>
              <a:t> </a:t>
            </a:r>
            <a:r>
              <a:rPr lang="en-US" sz="2800" dirty="0" err="1" smtClean="0"/>
              <a:t>осмишљава</a:t>
            </a:r>
            <a:r>
              <a:rPr lang="en-US" sz="2800" dirty="0" smtClean="0"/>
              <a:t> </a:t>
            </a:r>
            <a:r>
              <a:rPr lang="en-US" sz="2800" dirty="0" err="1" smtClean="0"/>
              <a:t>активности</a:t>
            </a:r>
            <a:r>
              <a:rPr lang="en-US" sz="2800" dirty="0" smtClean="0"/>
              <a:t> </a:t>
            </a:r>
            <a:r>
              <a:rPr lang="en-US" sz="2800" dirty="0" err="1" smtClean="0"/>
              <a:t>којима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осигурава</a:t>
            </a:r>
            <a:r>
              <a:rPr lang="en-US" sz="2800" dirty="0" smtClean="0"/>
              <a:t> </a:t>
            </a:r>
            <a:r>
              <a:rPr lang="en-US" sz="2800" dirty="0" err="1" smtClean="0"/>
              <a:t>уважавање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основних</a:t>
            </a:r>
            <a:r>
              <a:rPr lang="en-US" sz="2800" dirty="0" smtClean="0"/>
              <a:t> </a:t>
            </a:r>
            <a:r>
              <a:rPr lang="en-US" sz="2800" dirty="0" err="1" smtClean="0"/>
              <a:t>методичких</a:t>
            </a:r>
            <a:r>
              <a:rPr lang="en-US" sz="2800" dirty="0" smtClean="0"/>
              <a:t> и </a:t>
            </a:r>
            <a:r>
              <a:rPr lang="en-US" sz="2800" dirty="0" err="1" smtClean="0"/>
              <a:t>дидактичких</a:t>
            </a:r>
            <a:r>
              <a:rPr lang="en-US" sz="2800" dirty="0" smtClean="0"/>
              <a:t> </a:t>
            </a:r>
            <a:r>
              <a:rPr lang="en-US" sz="2800" dirty="0" err="1" smtClean="0"/>
              <a:t>принципа</a:t>
            </a:r>
            <a:r>
              <a:rPr lang="en-US" sz="2800" dirty="0" smtClean="0"/>
              <a:t> </a:t>
            </a:r>
            <a:r>
              <a:rPr lang="en-US" sz="2800" dirty="0" err="1" smtClean="0"/>
              <a:t>попут</a:t>
            </a:r>
            <a:r>
              <a:rPr lang="en-US" sz="2800" dirty="0" smtClean="0"/>
              <a:t> </a:t>
            </a:r>
            <a:r>
              <a:rPr lang="en-US" sz="2800" dirty="0" err="1" smtClean="0"/>
              <a:t>поступности</a:t>
            </a:r>
            <a:r>
              <a:rPr lang="en-US" sz="2800" dirty="0" smtClean="0"/>
              <a:t> и </a:t>
            </a:r>
            <a:r>
              <a:rPr lang="en-US" sz="2800" dirty="0" err="1" smtClean="0"/>
              <a:t>систематичности</a:t>
            </a:r>
            <a:r>
              <a:rPr lang="en-US" sz="2800" dirty="0" smtClean="0"/>
              <a:t>, </a:t>
            </a:r>
            <a:r>
              <a:rPr lang="en-US" sz="2800" dirty="0" err="1" smtClean="0"/>
              <a:t>очигледности</a:t>
            </a:r>
            <a:r>
              <a:rPr lang="en-US" sz="2800" dirty="0" smtClean="0"/>
              <a:t>, </a:t>
            </a:r>
            <a:r>
              <a:rPr lang="en-US" sz="2800" dirty="0" err="1" smtClean="0"/>
              <a:t>развојне</a:t>
            </a:r>
            <a:r>
              <a:rPr lang="en-US" sz="2800" dirty="0" smtClean="0"/>
              <a:t> </a:t>
            </a:r>
            <a:r>
              <a:rPr lang="en-US" sz="2800" dirty="0" err="1" smtClean="0"/>
              <a:t>примјерености</a:t>
            </a:r>
            <a:r>
              <a:rPr lang="en-US" sz="2800" dirty="0" smtClean="0"/>
              <a:t>, </a:t>
            </a:r>
            <a:r>
              <a:rPr lang="en-US" sz="2800" dirty="0" err="1" smtClean="0"/>
              <a:t>примјењивости</a:t>
            </a:r>
            <a:r>
              <a:rPr lang="en-US" sz="2800" dirty="0" smtClean="0"/>
              <a:t> </a:t>
            </a:r>
            <a:r>
              <a:rPr lang="en-US" sz="2800" dirty="0" err="1" smtClean="0"/>
              <a:t>наученог</a:t>
            </a:r>
            <a:r>
              <a:rPr lang="en-US" sz="2800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sr-Cyrl-RS" sz="3200" i="1" dirty="0" smtClean="0"/>
              <a:t>Исходи</a:t>
            </a:r>
            <a:r>
              <a:rPr lang="hr-HR" sz="3200" i="1" dirty="0" smtClean="0"/>
              <a:t> </a:t>
            </a:r>
            <a:r>
              <a:rPr lang="sr-Cyrl-RS" sz="3200" i="1" dirty="0" smtClean="0"/>
              <a:t>учења</a:t>
            </a:r>
            <a:r>
              <a:rPr lang="hr-HR" sz="3200" i="1" dirty="0" smtClean="0"/>
              <a:t> </a:t>
            </a:r>
            <a:r>
              <a:rPr lang="sr-Cyrl-RS" sz="3200" i="1" dirty="0" smtClean="0"/>
              <a:t>помажу</a:t>
            </a:r>
            <a:r>
              <a:rPr lang="hr-HR" sz="3200" i="1" dirty="0" smtClean="0"/>
              <a:t>…</a:t>
            </a:r>
            <a:endParaRPr lang="en-US" sz="3200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sr-Cyrl-RS" sz="2800" dirty="0" smtClean="0"/>
              <a:t>ученицима</a:t>
            </a:r>
            <a:r>
              <a:rPr lang="hr-HR" sz="2800" dirty="0" smtClean="0"/>
              <a:t> </a:t>
            </a:r>
            <a:r>
              <a:rPr lang="sr-Cyrl-RS" sz="2800" dirty="0" smtClean="0"/>
              <a:t>схватити</a:t>
            </a:r>
            <a:r>
              <a:rPr lang="hr-HR" sz="2800" dirty="0" smtClean="0"/>
              <a:t> </a:t>
            </a:r>
            <a:r>
              <a:rPr lang="sr-Cyrl-RS" sz="2800" dirty="0" smtClean="0"/>
              <a:t>што</a:t>
            </a:r>
            <a:r>
              <a:rPr lang="hr-HR" sz="2800" dirty="0" smtClean="0"/>
              <a:t> </a:t>
            </a:r>
            <a:r>
              <a:rPr lang="sr-Cyrl-RS" sz="2800" dirty="0" smtClean="0"/>
              <a:t>се</a:t>
            </a:r>
            <a:r>
              <a:rPr lang="hr-HR" sz="2800" dirty="0" smtClean="0"/>
              <a:t> </a:t>
            </a:r>
            <a:r>
              <a:rPr lang="sr-Cyrl-RS" sz="2800" dirty="0" smtClean="0"/>
              <a:t>од</a:t>
            </a:r>
            <a:r>
              <a:rPr lang="hr-HR" sz="2800" dirty="0" smtClean="0"/>
              <a:t> </a:t>
            </a:r>
            <a:r>
              <a:rPr lang="sr-Cyrl-RS" sz="2800" dirty="0" smtClean="0"/>
              <a:t>њих</a:t>
            </a:r>
            <a:r>
              <a:rPr lang="hr-HR" sz="2800" dirty="0" smtClean="0"/>
              <a:t> </a:t>
            </a:r>
            <a:r>
              <a:rPr lang="sr-Cyrl-RS" sz="2800" dirty="0" smtClean="0"/>
              <a:t>очекује</a:t>
            </a:r>
            <a:r>
              <a:rPr lang="hr-HR" sz="2800" dirty="0" smtClean="0"/>
              <a:t> – </a:t>
            </a:r>
            <a:r>
              <a:rPr lang="sr-Cyrl-RS" sz="2800" b="1" dirty="0" smtClean="0"/>
              <a:t>кључна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знања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предмета, вјештине, ставови...</a:t>
            </a:r>
            <a:endParaRPr lang="hr-HR" sz="2800" b="1" dirty="0" smtClean="0"/>
          </a:p>
          <a:p>
            <a:pPr>
              <a:lnSpc>
                <a:spcPct val="80000"/>
              </a:lnSpc>
            </a:pPr>
            <a:r>
              <a:rPr lang="sr-Cyrl-RS" sz="2800" dirty="0" smtClean="0"/>
              <a:t>олакшавају</a:t>
            </a:r>
            <a:r>
              <a:rPr lang="hr-HR" sz="2800" dirty="0" smtClean="0"/>
              <a:t> </a:t>
            </a:r>
            <a:r>
              <a:rPr lang="sr-Cyrl-RS" sz="2800" b="1" dirty="0" smtClean="0"/>
              <a:t>процес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учења</a:t>
            </a:r>
            <a:endParaRPr lang="hr-HR" sz="2800" b="1" dirty="0" smtClean="0"/>
          </a:p>
          <a:p>
            <a:pPr>
              <a:lnSpc>
                <a:spcPct val="80000"/>
              </a:lnSpc>
            </a:pPr>
            <a:r>
              <a:rPr lang="sr-Cyrl-RS" sz="2800" dirty="0" smtClean="0"/>
              <a:t>олакшавају</a:t>
            </a:r>
            <a:r>
              <a:rPr lang="hr-HR" sz="2800" dirty="0" smtClean="0"/>
              <a:t> </a:t>
            </a:r>
            <a:r>
              <a:rPr lang="sr-Cyrl-RS" sz="2800" b="1" dirty="0" smtClean="0"/>
              <a:t>процес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провјере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знања</a:t>
            </a:r>
            <a:r>
              <a:rPr lang="hr-HR" sz="2800" b="1" dirty="0" smtClean="0"/>
              <a:t> </a:t>
            </a:r>
            <a:r>
              <a:rPr lang="hr-HR" sz="2800" dirty="0" smtClean="0"/>
              <a:t>(</a:t>
            </a:r>
            <a:r>
              <a:rPr lang="sr-Cyrl-RS" sz="2800" dirty="0" smtClean="0"/>
              <a:t>наученог</a:t>
            </a:r>
            <a:r>
              <a:rPr lang="hr-HR" sz="2800" dirty="0" smtClean="0"/>
              <a:t>)</a:t>
            </a:r>
          </a:p>
          <a:p>
            <a:pPr>
              <a:lnSpc>
                <a:spcPct val="80000"/>
              </a:lnSpc>
            </a:pPr>
            <a:r>
              <a:rPr lang="sr-Cyrl-RS" sz="2800" dirty="0" smtClean="0"/>
              <a:t>постају</a:t>
            </a:r>
            <a:r>
              <a:rPr lang="hr-HR" sz="2800" dirty="0" smtClean="0"/>
              <a:t> </a:t>
            </a:r>
            <a:r>
              <a:rPr lang="sr-Cyrl-RS" sz="2800" b="1" dirty="0" smtClean="0"/>
              <a:t>мјерни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показатељи</a:t>
            </a:r>
            <a:r>
              <a:rPr lang="hr-HR" sz="2800" b="1" dirty="0" smtClean="0"/>
              <a:t> </a:t>
            </a:r>
            <a:r>
              <a:rPr lang="sr-Cyrl-RS" sz="2800" dirty="0" smtClean="0"/>
              <a:t>у</a:t>
            </a:r>
            <a:r>
              <a:rPr lang="hr-HR" sz="2800" dirty="0" smtClean="0"/>
              <a:t> </a:t>
            </a:r>
            <a:r>
              <a:rPr lang="sr-Cyrl-RS" sz="2800" dirty="0" smtClean="0"/>
              <a:t>контексту</a:t>
            </a:r>
            <a:r>
              <a:rPr lang="hr-HR" sz="2800" dirty="0" smtClean="0"/>
              <a:t> </a:t>
            </a:r>
            <a:r>
              <a:rPr lang="sr-Cyrl-RS" sz="2800" dirty="0" smtClean="0"/>
              <a:t>вредновања</a:t>
            </a:r>
            <a:endParaRPr lang="hr-HR" sz="2800" dirty="0" smtClean="0"/>
          </a:p>
          <a:p>
            <a:pPr>
              <a:lnSpc>
                <a:spcPct val="80000"/>
              </a:lnSpc>
            </a:pPr>
            <a:r>
              <a:rPr lang="sr-Cyrl-RS" sz="2800" dirty="0" smtClean="0"/>
              <a:t>наставницима</a:t>
            </a:r>
            <a:r>
              <a:rPr lang="hr-HR" sz="2800" dirty="0" smtClean="0"/>
              <a:t> </a:t>
            </a:r>
            <a:r>
              <a:rPr lang="sr-Cyrl-RS" sz="2800" dirty="0" smtClean="0"/>
              <a:t>да</a:t>
            </a:r>
            <a:r>
              <a:rPr lang="hr-HR" sz="2800" dirty="0" smtClean="0"/>
              <a:t> </a:t>
            </a:r>
            <a:r>
              <a:rPr lang="sr-Cyrl-RS" sz="2800" b="1" dirty="0" smtClean="0"/>
              <a:t>тачно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дефинишу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чињенична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знања</a:t>
            </a:r>
            <a:r>
              <a:rPr lang="hr-HR" sz="2800" b="1" dirty="0" smtClean="0"/>
              <a:t>, </a:t>
            </a:r>
            <a:r>
              <a:rPr lang="sr-Cyrl-RS" sz="2800" b="1" dirty="0" smtClean="0"/>
              <a:t>вјештине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и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ставове</a:t>
            </a:r>
            <a:r>
              <a:rPr lang="hr-HR" sz="2800" b="1" dirty="0" smtClean="0"/>
              <a:t> </a:t>
            </a:r>
            <a:r>
              <a:rPr lang="sr-Cyrl-RS" sz="2800" dirty="0" smtClean="0"/>
              <a:t>које</a:t>
            </a:r>
            <a:r>
              <a:rPr lang="hr-HR" sz="2800" dirty="0" smtClean="0"/>
              <a:t> </a:t>
            </a:r>
            <a:r>
              <a:rPr lang="sr-Cyrl-RS" sz="2800" dirty="0" smtClean="0"/>
              <a:t>би</a:t>
            </a:r>
            <a:r>
              <a:rPr lang="hr-HR" sz="2800" dirty="0" smtClean="0"/>
              <a:t> </a:t>
            </a:r>
            <a:r>
              <a:rPr lang="sr-Cyrl-RS" sz="2800" dirty="0" smtClean="0"/>
              <a:t>ученици</a:t>
            </a:r>
            <a:r>
              <a:rPr lang="hr-HR" sz="2800" dirty="0" smtClean="0"/>
              <a:t> </a:t>
            </a:r>
            <a:r>
              <a:rPr lang="sr-Cyrl-RS" sz="2800" dirty="0" smtClean="0"/>
              <a:t>требали</a:t>
            </a:r>
            <a:r>
              <a:rPr lang="hr-HR" sz="2800" dirty="0" smtClean="0"/>
              <a:t> </a:t>
            </a:r>
            <a:r>
              <a:rPr lang="sr-Cyrl-RS" sz="2800" dirty="0" smtClean="0"/>
              <a:t>знати</a:t>
            </a:r>
            <a:r>
              <a:rPr lang="hr-HR" sz="2800" dirty="0" smtClean="0"/>
              <a:t> </a:t>
            </a:r>
            <a:r>
              <a:rPr lang="sr-Cyrl-RS" sz="2800" dirty="0" smtClean="0"/>
              <a:t>на</a:t>
            </a:r>
            <a:r>
              <a:rPr lang="hr-HR" sz="2800" dirty="0" smtClean="0"/>
              <a:t> </a:t>
            </a:r>
            <a:r>
              <a:rPr lang="sr-Cyrl-RS" sz="2800" dirty="0" smtClean="0"/>
              <a:t>крају</a:t>
            </a:r>
            <a:r>
              <a:rPr lang="hr-HR" sz="2800" dirty="0" smtClean="0"/>
              <a:t> </a:t>
            </a:r>
            <a:r>
              <a:rPr lang="sr-Cyrl-RS" sz="2800" dirty="0" smtClean="0"/>
              <a:t>одређеног</a:t>
            </a:r>
            <a:r>
              <a:rPr lang="hr-HR" sz="2800" dirty="0" smtClean="0"/>
              <a:t> </a:t>
            </a:r>
            <a:r>
              <a:rPr lang="sr-Cyrl-RS" sz="2800" dirty="0" smtClean="0"/>
              <a:t>раздобља</a:t>
            </a:r>
            <a:r>
              <a:rPr lang="hr-HR" sz="2800" dirty="0" smtClean="0"/>
              <a:t> </a:t>
            </a:r>
            <a:r>
              <a:rPr lang="sr-Cyrl-RS" sz="2800" dirty="0" smtClean="0"/>
              <a:t>учења</a:t>
            </a:r>
            <a:endParaRPr lang="hr-HR" sz="2800" dirty="0" smtClean="0"/>
          </a:p>
          <a:p>
            <a:pPr>
              <a:lnSpc>
                <a:spcPct val="80000"/>
              </a:lnSpc>
            </a:pPr>
            <a:r>
              <a:rPr lang="sr-Cyrl-RS" sz="2800" dirty="0" smtClean="0"/>
              <a:t>родитељима</a:t>
            </a:r>
            <a:r>
              <a:rPr lang="hr-HR" sz="2800" dirty="0" smtClean="0"/>
              <a:t>, </a:t>
            </a:r>
            <a:r>
              <a:rPr lang="sr-Cyrl-RS" sz="2800" dirty="0" smtClean="0"/>
              <a:t>будућим</a:t>
            </a:r>
            <a:r>
              <a:rPr lang="hr-HR" sz="2800" dirty="0" smtClean="0"/>
              <a:t> </a:t>
            </a:r>
            <a:r>
              <a:rPr lang="sr-Cyrl-RS" sz="2800" dirty="0" smtClean="0"/>
              <a:t>средњошколцима</a:t>
            </a:r>
            <a:r>
              <a:rPr lang="hr-HR" sz="2800" dirty="0" smtClean="0"/>
              <a:t> </a:t>
            </a:r>
            <a:r>
              <a:rPr lang="sr-Cyrl-RS" sz="2800" dirty="0" smtClean="0"/>
              <a:t>и</a:t>
            </a:r>
            <a:r>
              <a:rPr lang="hr-HR" sz="2800" dirty="0" smtClean="0"/>
              <a:t> </a:t>
            </a:r>
            <a:r>
              <a:rPr lang="sr-Cyrl-RS" sz="2800" dirty="0" smtClean="0"/>
              <a:t>студентима</a:t>
            </a:r>
            <a:r>
              <a:rPr lang="hr-HR" sz="2800" dirty="0" smtClean="0"/>
              <a:t>, </a:t>
            </a:r>
            <a:r>
              <a:rPr lang="sr-Cyrl-RS" sz="2800" dirty="0" smtClean="0"/>
              <a:t>послодавцима</a:t>
            </a:r>
            <a:r>
              <a:rPr lang="hr-HR" sz="2800" dirty="0" smtClean="0"/>
              <a:t> </a:t>
            </a:r>
            <a:r>
              <a:rPr lang="sr-Cyrl-RS" sz="2800" b="1" dirty="0" smtClean="0"/>
              <a:t>информишући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их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о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вјештинама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и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компетенцијама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стеченим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током</a:t>
            </a:r>
            <a:r>
              <a:rPr lang="hr-HR" sz="2800" b="1" dirty="0" smtClean="0"/>
              <a:t> </a:t>
            </a:r>
            <a:r>
              <a:rPr lang="sr-Cyrl-RS" sz="2800" b="1" dirty="0" smtClean="0"/>
              <a:t>школовања</a:t>
            </a:r>
            <a:r>
              <a:rPr lang="hr-HR" sz="2800" b="1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sr-Cyrl-RS" sz="3200" i="1" dirty="0" smtClean="0"/>
              <a:t>Образовни</a:t>
            </a:r>
            <a:r>
              <a:rPr lang="hr-HR" sz="3200" i="1" dirty="0" smtClean="0"/>
              <a:t> </a:t>
            </a:r>
            <a:r>
              <a:rPr lang="sr-Cyrl-RS" sz="3200" i="1" dirty="0" smtClean="0"/>
              <a:t>циљеви</a:t>
            </a:r>
            <a:r>
              <a:rPr lang="hr-HR" sz="3200" i="1" dirty="0" smtClean="0"/>
              <a:t> </a:t>
            </a:r>
            <a:r>
              <a:rPr lang="sr-Cyrl-RS" sz="3200" i="1" dirty="0" smtClean="0"/>
              <a:t>и</a:t>
            </a:r>
            <a:r>
              <a:rPr lang="hr-HR" sz="3200" i="1" dirty="0" smtClean="0"/>
              <a:t> </a:t>
            </a:r>
            <a:r>
              <a:rPr lang="sr-Cyrl-RS" sz="3200" i="1" dirty="0" smtClean="0"/>
              <a:t>исходи</a:t>
            </a:r>
            <a:r>
              <a:rPr lang="hr-HR" sz="3200" i="1" dirty="0" smtClean="0"/>
              <a:t> </a:t>
            </a:r>
            <a:r>
              <a:rPr lang="sr-Cyrl-RS" sz="3200" i="1" dirty="0" smtClean="0"/>
              <a:t>учења</a:t>
            </a:r>
            <a:endParaRPr lang="en-US" sz="3200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8915400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Cyrl-RS" sz="2400" b="1" dirty="0" smtClean="0"/>
              <a:t>Образовни</a:t>
            </a:r>
            <a:r>
              <a:rPr lang="hr-HR" sz="2400" b="1" dirty="0" smtClean="0"/>
              <a:t> </a:t>
            </a:r>
            <a:r>
              <a:rPr lang="sr-Cyrl-RS" sz="2400" b="1" dirty="0" smtClean="0"/>
              <a:t>циљеви</a:t>
            </a:r>
            <a:r>
              <a:rPr lang="hr-HR" sz="2400" b="1" dirty="0" smtClean="0"/>
              <a:t> </a:t>
            </a:r>
            <a:r>
              <a:rPr lang="sr-Cyrl-RS" sz="2400" b="1" dirty="0" smtClean="0"/>
              <a:t>или</a:t>
            </a:r>
            <a:r>
              <a:rPr lang="hr-HR" sz="2400" b="1" dirty="0" smtClean="0"/>
              <a:t> </a:t>
            </a:r>
            <a:r>
              <a:rPr lang="sr-Cyrl-RS" sz="2400" b="1" dirty="0" smtClean="0"/>
              <a:t>постигнућа</a:t>
            </a:r>
            <a:r>
              <a:rPr lang="hr-HR" sz="2400" b="1" dirty="0" smtClean="0"/>
              <a:t> </a:t>
            </a:r>
            <a:r>
              <a:rPr lang="sr-Cyrl-RS" sz="2400" dirty="0" smtClean="0"/>
              <a:t>описују</a:t>
            </a:r>
            <a:r>
              <a:rPr lang="hr-HR" sz="2400" dirty="0" smtClean="0"/>
              <a:t> </a:t>
            </a:r>
            <a:r>
              <a:rPr lang="sr-Cyrl-RS" sz="2400" dirty="0" smtClean="0"/>
              <a:t>шт</a:t>
            </a:r>
            <a:r>
              <a:rPr lang="en-US" sz="2400" dirty="0" smtClean="0"/>
              <a:t>a</a:t>
            </a:r>
            <a:r>
              <a:rPr lang="hr-HR" sz="2400" dirty="0" smtClean="0"/>
              <a:t> </a:t>
            </a:r>
            <a:r>
              <a:rPr lang="sr-Cyrl-RS" sz="2400" b="1" dirty="0" smtClean="0"/>
              <a:t>наставник</a:t>
            </a:r>
            <a:r>
              <a:rPr lang="hr-HR" sz="2400" dirty="0" smtClean="0"/>
              <a:t> </a:t>
            </a:r>
            <a:r>
              <a:rPr lang="sr-Cyrl-RS" sz="2400" dirty="0" smtClean="0"/>
              <a:t>чини</a:t>
            </a:r>
            <a:r>
              <a:rPr lang="hr-HR" sz="2400" dirty="0" smtClean="0"/>
              <a:t> </a:t>
            </a:r>
            <a:r>
              <a:rPr lang="sr-Cyrl-RS" sz="2400" dirty="0" smtClean="0"/>
              <a:t>да</a:t>
            </a:r>
            <a:r>
              <a:rPr lang="hr-HR" sz="2400" dirty="0" smtClean="0"/>
              <a:t> </a:t>
            </a:r>
            <a:r>
              <a:rPr lang="sr-Cyrl-RS" sz="2400" dirty="0" smtClean="0"/>
              <a:t>би</a:t>
            </a:r>
            <a:r>
              <a:rPr lang="hr-HR" sz="2400" dirty="0" smtClean="0"/>
              <a:t> </a:t>
            </a:r>
            <a:r>
              <a:rPr lang="sr-Cyrl-RS" sz="2400" dirty="0" smtClean="0"/>
              <a:t>ученици</a:t>
            </a:r>
            <a:r>
              <a:rPr lang="hr-HR" sz="2400" dirty="0" smtClean="0"/>
              <a:t> </a:t>
            </a:r>
            <a:r>
              <a:rPr lang="sr-Cyrl-RS" sz="2400" dirty="0" smtClean="0"/>
              <a:t>знали</a:t>
            </a:r>
            <a:r>
              <a:rPr lang="hr-HR" sz="2400" dirty="0" smtClean="0"/>
              <a:t> </a:t>
            </a:r>
            <a:r>
              <a:rPr lang="sr-Cyrl-RS" sz="2400" dirty="0" smtClean="0"/>
              <a:t>извршити</a:t>
            </a:r>
            <a:r>
              <a:rPr lang="hr-HR" sz="2400" dirty="0" smtClean="0"/>
              <a:t> </a:t>
            </a:r>
            <a:r>
              <a:rPr lang="sr-Cyrl-RS" sz="2400" dirty="0" smtClean="0"/>
              <a:t>на</a:t>
            </a:r>
            <a:r>
              <a:rPr lang="hr-HR" sz="2400" dirty="0" smtClean="0"/>
              <a:t> </a:t>
            </a:r>
            <a:r>
              <a:rPr lang="sr-Cyrl-RS" sz="2400" dirty="0" smtClean="0"/>
              <a:t>крају</a:t>
            </a:r>
            <a:r>
              <a:rPr lang="hr-HR" sz="2400" dirty="0" smtClean="0"/>
              <a:t> </a:t>
            </a:r>
            <a:r>
              <a:rPr lang="sr-Cyrl-RS" sz="2400" dirty="0" smtClean="0"/>
              <a:t>одређеног</a:t>
            </a:r>
            <a:r>
              <a:rPr lang="hr-HR" sz="2400" dirty="0" smtClean="0"/>
              <a:t> </a:t>
            </a:r>
            <a:r>
              <a:rPr lang="sr-Cyrl-RS" sz="2400" dirty="0" smtClean="0"/>
              <a:t>раздобља</a:t>
            </a:r>
            <a:r>
              <a:rPr lang="hr-HR" sz="2400" dirty="0" smtClean="0"/>
              <a:t> </a:t>
            </a:r>
            <a:r>
              <a:rPr lang="sr-Cyrl-RS" sz="2400" dirty="0" smtClean="0"/>
              <a:t>учења - запамтити</a:t>
            </a:r>
            <a:r>
              <a:rPr lang="hr-HR" sz="2400" dirty="0" smtClean="0"/>
              <a:t>, </a:t>
            </a:r>
            <a:r>
              <a:rPr lang="sr-Cyrl-RS" sz="2400" dirty="0" smtClean="0"/>
              <a:t>знати</a:t>
            </a:r>
            <a:r>
              <a:rPr lang="hr-HR" sz="2400" dirty="0" smtClean="0"/>
              <a:t>, </a:t>
            </a:r>
            <a:r>
              <a:rPr lang="sr-Cyrl-RS" sz="2400" dirty="0" smtClean="0"/>
              <a:t>разумјети</a:t>
            </a:r>
            <a:r>
              <a:rPr lang="hr-HR" sz="2400" dirty="0" smtClean="0"/>
              <a:t>, </a:t>
            </a:r>
            <a:r>
              <a:rPr lang="sr-Cyrl-RS" sz="2400" dirty="0" smtClean="0"/>
              <a:t>цијенити</a:t>
            </a:r>
            <a:r>
              <a:rPr lang="hr-HR" sz="2400" dirty="0" smtClean="0"/>
              <a:t>, </a:t>
            </a:r>
            <a:r>
              <a:rPr lang="sr-Cyrl-RS" sz="2400" dirty="0" smtClean="0"/>
              <a:t>упознати</a:t>
            </a:r>
            <a:r>
              <a:rPr lang="hr-HR" sz="2400" dirty="0" smtClean="0"/>
              <a:t>, </a:t>
            </a:r>
            <a:r>
              <a:rPr lang="sr-Cyrl-RS" sz="2400" dirty="0" smtClean="0"/>
              <a:t>научити</a:t>
            </a:r>
            <a:r>
              <a:rPr lang="hr-HR" sz="2400" dirty="0" smtClean="0"/>
              <a:t>, </a:t>
            </a:r>
            <a:r>
              <a:rPr lang="sr-Cyrl-RS" sz="2400" dirty="0" smtClean="0"/>
              <a:t>освијестити</a:t>
            </a:r>
            <a:r>
              <a:rPr lang="hr-HR" sz="2400" dirty="0" smtClean="0"/>
              <a:t>, </a:t>
            </a:r>
            <a:r>
              <a:rPr lang="sr-Cyrl-RS" sz="2400" dirty="0" smtClean="0"/>
              <a:t>вредновати</a:t>
            </a:r>
            <a:r>
              <a:rPr lang="hr-HR" sz="2400" dirty="0" smtClean="0"/>
              <a:t>,…</a:t>
            </a:r>
            <a:r>
              <a:rPr lang="sr-Cyrl-RS" sz="2400" dirty="0" smtClean="0"/>
              <a:t>(користимо општије глаголе</a:t>
            </a:r>
            <a:r>
              <a:rPr lang="hr-HR" sz="24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sr-Cyrl-RS" sz="2400" dirty="0" smtClean="0"/>
              <a:t>Више су усмјерени на васпитно</a:t>
            </a:r>
            <a:r>
              <a:rPr lang="hr-HR" sz="2400" dirty="0" smtClean="0"/>
              <a:t>-</a:t>
            </a:r>
            <a:r>
              <a:rPr lang="sr-Cyrl-RS" sz="2400" dirty="0" smtClean="0"/>
              <a:t>образовне</a:t>
            </a:r>
            <a:r>
              <a:rPr lang="hr-HR" sz="2400" dirty="0" smtClean="0"/>
              <a:t> </a:t>
            </a:r>
            <a:r>
              <a:rPr lang="sr-Cyrl-RS" sz="2400" dirty="0" smtClean="0"/>
              <a:t>садржаје</a:t>
            </a:r>
            <a:r>
              <a:rPr lang="hr-HR" sz="2400" dirty="0" smtClean="0"/>
              <a:t> – </a:t>
            </a:r>
            <a:r>
              <a:rPr lang="sr-Cyrl-RS" sz="2400" dirty="0" smtClean="0"/>
              <a:t>наставне</a:t>
            </a:r>
            <a:r>
              <a:rPr lang="hr-HR" sz="2400" dirty="0" smtClean="0"/>
              <a:t> </a:t>
            </a:r>
            <a:r>
              <a:rPr lang="sr-Cyrl-RS" sz="2400" dirty="0" smtClean="0"/>
              <a:t>теме</a:t>
            </a:r>
            <a:endParaRPr lang="hr-HR" sz="2400" dirty="0" smtClean="0"/>
          </a:p>
          <a:p>
            <a:pPr>
              <a:lnSpc>
                <a:spcPct val="90000"/>
              </a:lnSpc>
            </a:pPr>
            <a:r>
              <a:rPr lang="sr-Cyrl-RS" sz="2400" b="1" dirty="0" smtClean="0"/>
              <a:t>Исходи</a:t>
            </a:r>
            <a:r>
              <a:rPr lang="hr-HR" sz="2400" b="1" dirty="0" smtClean="0"/>
              <a:t> </a:t>
            </a:r>
            <a:r>
              <a:rPr lang="sr-Cyrl-RS" sz="2400" b="1" dirty="0" smtClean="0"/>
              <a:t>учења</a:t>
            </a:r>
            <a:r>
              <a:rPr lang="hr-HR" sz="2400" dirty="0" smtClean="0"/>
              <a:t> </a:t>
            </a:r>
            <a:r>
              <a:rPr lang="sr-Cyrl-RS" sz="2400" dirty="0" smtClean="0"/>
              <a:t>представљају</a:t>
            </a:r>
            <a:r>
              <a:rPr lang="hr-HR" sz="2400" dirty="0" smtClean="0"/>
              <a:t> </a:t>
            </a:r>
            <a:r>
              <a:rPr lang="sr-Cyrl-RS" sz="2400" dirty="0" smtClean="0"/>
              <a:t>исказе</a:t>
            </a:r>
            <a:r>
              <a:rPr lang="hr-HR" sz="2400" dirty="0" smtClean="0"/>
              <a:t> </a:t>
            </a:r>
            <a:r>
              <a:rPr lang="sr-Cyrl-RS" sz="2400" dirty="0" smtClean="0"/>
              <a:t>којима</a:t>
            </a:r>
            <a:r>
              <a:rPr lang="hr-HR" sz="2400" dirty="0" smtClean="0"/>
              <a:t> </a:t>
            </a:r>
            <a:r>
              <a:rPr lang="sr-Cyrl-RS" sz="2400" dirty="0" smtClean="0"/>
              <a:t>се</a:t>
            </a:r>
            <a:r>
              <a:rPr lang="hr-HR" sz="2400" dirty="0" smtClean="0"/>
              <a:t> </a:t>
            </a:r>
            <a:r>
              <a:rPr lang="sr-Cyrl-RS" sz="2400" dirty="0" smtClean="0"/>
              <a:t>изражава</a:t>
            </a:r>
            <a:r>
              <a:rPr lang="hr-HR" sz="2400" dirty="0" smtClean="0"/>
              <a:t> </a:t>
            </a:r>
            <a:r>
              <a:rPr lang="sr-Cyrl-RS" sz="2400" dirty="0" smtClean="0"/>
              <a:t>шта</a:t>
            </a:r>
            <a:r>
              <a:rPr lang="hr-HR" sz="2400" dirty="0" smtClean="0"/>
              <a:t> </a:t>
            </a:r>
            <a:r>
              <a:rPr lang="sr-Cyrl-RS" sz="2400" dirty="0" smtClean="0"/>
              <a:t>ученик</a:t>
            </a:r>
            <a:r>
              <a:rPr lang="hr-HR" sz="2400" dirty="0" smtClean="0"/>
              <a:t> </a:t>
            </a:r>
            <a:r>
              <a:rPr lang="sr-Cyrl-RS" sz="2400" dirty="0" smtClean="0"/>
              <a:t>треба</a:t>
            </a:r>
            <a:r>
              <a:rPr lang="hr-HR" sz="2400" dirty="0" smtClean="0"/>
              <a:t> </a:t>
            </a:r>
            <a:r>
              <a:rPr lang="sr-Cyrl-RS" sz="2400" dirty="0" smtClean="0"/>
              <a:t>знати</a:t>
            </a:r>
            <a:r>
              <a:rPr lang="hr-HR" sz="2400" dirty="0" smtClean="0"/>
              <a:t>, </a:t>
            </a:r>
            <a:r>
              <a:rPr lang="sr-Cyrl-RS" sz="2400" dirty="0" smtClean="0"/>
              <a:t>разумјети</a:t>
            </a:r>
            <a:r>
              <a:rPr lang="hr-HR" sz="2400" dirty="0" smtClean="0"/>
              <a:t> </a:t>
            </a:r>
            <a:r>
              <a:rPr lang="sr-Cyrl-RS" sz="2400" dirty="0" smtClean="0"/>
              <a:t>и</a:t>
            </a:r>
            <a:r>
              <a:rPr lang="hr-HR" sz="2400" dirty="0" smtClean="0"/>
              <a:t>/</a:t>
            </a:r>
            <a:r>
              <a:rPr lang="sr-Cyrl-RS" sz="2400" dirty="0" smtClean="0"/>
              <a:t>или</a:t>
            </a:r>
            <a:r>
              <a:rPr lang="hr-HR" sz="2400" dirty="0" smtClean="0"/>
              <a:t> </a:t>
            </a:r>
            <a:r>
              <a:rPr lang="sr-Cyrl-RS" sz="2400" dirty="0" smtClean="0"/>
              <a:t>бити</a:t>
            </a:r>
            <a:r>
              <a:rPr lang="hr-HR" sz="2400" dirty="0" smtClean="0"/>
              <a:t> </a:t>
            </a:r>
            <a:r>
              <a:rPr lang="sr-Cyrl-RS" sz="2400" dirty="0" smtClean="0"/>
              <a:t>у</a:t>
            </a:r>
            <a:r>
              <a:rPr lang="hr-HR" sz="2400" dirty="0" smtClean="0"/>
              <a:t> </a:t>
            </a:r>
            <a:r>
              <a:rPr lang="sr-Cyrl-RS" sz="2400" dirty="0" smtClean="0"/>
              <a:t>могућности</a:t>
            </a:r>
            <a:r>
              <a:rPr lang="hr-HR" sz="2400" dirty="0" smtClean="0"/>
              <a:t> </a:t>
            </a:r>
            <a:r>
              <a:rPr lang="sr-Cyrl-RS" sz="2400" dirty="0" smtClean="0"/>
              <a:t>учинити</a:t>
            </a:r>
            <a:r>
              <a:rPr lang="hr-HR" sz="2400" dirty="0" smtClean="0"/>
              <a:t> </a:t>
            </a:r>
            <a:r>
              <a:rPr lang="sr-Cyrl-RS" sz="2400" dirty="0" smtClean="0"/>
              <a:t>након</a:t>
            </a:r>
            <a:r>
              <a:rPr lang="hr-HR" sz="2400" dirty="0" smtClean="0"/>
              <a:t> </a:t>
            </a:r>
            <a:r>
              <a:rPr lang="sr-Cyrl-RS" sz="2400" dirty="0" smtClean="0"/>
              <a:t>што</a:t>
            </a:r>
            <a:r>
              <a:rPr lang="hr-HR" sz="2400" dirty="0" smtClean="0"/>
              <a:t> </a:t>
            </a:r>
            <a:r>
              <a:rPr lang="sr-Cyrl-RS" sz="2400" dirty="0" smtClean="0"/>
              <a:t>заврши</a:t>
            </a:r>
            <a:r>
              <a:rPr lang="hr-HR" sz="2400" dirty="0" smtClean="0"/>
              <a:t> </a:t>
            </a:r>
            <a:r>
              <a:rPr lang="sr-Cyrl-RS" sz="2400" dirty="0" smtClean="0"/>
              <a:t>одређени</a:t>
            </a:r>
            <a:r>
              <a:rPr lang="hr-HR" sz="2400" dirty="0" smtClean="0"/>
              <a:t> </a:t>
            </a:r>
            <a:r>
              <a:rPr lang="sr-Cyrl-RS" sz="2400" dirty="0" smtClean="0"/>
              <a:t>процес</a:t>
            </a:r>
            <a:r>
              <a:rPr lang="hr-HR" sz="2400" dirty="0" smtClean="0"/>
              <a:t> </a:t>
            </a:r>
            <a:r>
              <a:rPr lang="sr-Cyrl-RS" sz="2400" dirty="0" smtClean="0"/>
              <a:t>учења- направити</a:t>
            </a:r>
            <a:r>
              <a:rPr lang="hr-HR" sz="2400" dirty="0" smtClean="0"/>
              <a:t>, </a:t>
            </a:r>
            <a:r>
              <a:rPr lang="sr-Cyrl-RS" sz="2400" dirty="0" smtClean="0"/>
              <a:t>анализирати</a:t>
            </a:r>
            <a:r>
              <a:rPr lang="hr-HR" sz="2400" dirty="0" smtClean="0"/>
              <a:t>, </a:t>
            </a:r>
            <a:r>
              <a:rPr lang="sr-Cyrl-RS" sz="2400" dirty="0" smtClean="0"/>
              <a:t>коментирисати</a:t>
            </a:r>
            <a:r>
              <a:rPr lang="hr-HR" sz="2400" dirty="0" smtClean="0"/>
              <a:t> </a:t>
            </a:r>
            <a:r>
              <a:rPr lang="sr-Cyrl-RS" sz="2400" dirty="0" smtClean="0"/>
              <a:t>,дефинисати</a:t>
            </a:r>
            <a:r>
              <a:rPr lang="hr-HR" sz="2400" dirty="0" smtClean="0"/>
              <a:t>, </a:t>
            </a:r>
            <a:r>
              <a:rPr lang="sr-Cyrl-RS" sz="2400" dirty="0" smtClean="0"/>
              <a:t>описати</a:t>
            </a:r>
            <a:r>
              <a:rPr lang="hr-HR" sz="2400" dirty="0" smtClean="0"/>
              <a:t>… </a:t>
            </a:r>
            <a:r>
              <a:rPr lang="sr-Cyrl-RS" sz="2400" dirty="0" smtClean="0"/>
              <a:t>(користимо специфичније</a:t>
            </a:r>
            <a:r>
              <a:rPr lang="hr-HR" sz="2400" dirty="0" smtClean="0"/>
              <a:t>, </a:t>
            </a:r>
            <a:r>
              <a:rPr lang="sr-Cyrl-RS" sz="2400" dirty="0" smtClean="0"/>
              <a:t>активне</a:t>
            </a:r>
            <a:r>
              <a:rPr lang="hr-HR" sz="2400" dirty="0" smtClean="0"/>
              <a:t> </a:t>
            </a:r>
            <a:r>
              <a:rPr lang="sr-Cyrl-RS" sz="2400" dirty="0" smtClean="0"/>
              <a:t>глаголе</a:t>
            </a:r>
            <a:r>
              <a:rPr lang="hr-HR" sz="24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sr-Cyrl-RS" sz="2400" dirty="0" smtClean="0"/>
              <a:t>Усмјерени</a:t>
            </a:r>
            <a:r>
              <a:rPr lang="hr-HR" sz="2400" dirty="0" smtClean="0"/>
              <a:t> </a:t>
            </a:r>
            <a:r>
              <a:rPr lang="sr-Cyrl-RS" sz="2400" dirty="0" smtClean="0"/>
              <a:t>су на</a:t>
            </a:r>
            <a:r>
              <a:rPr lang="hr-HR" sz="2400" dirty="0" smtClean="0"/>
              <a:t> </a:t>
            </a:r>
            <a:r>
              <a:rPr lang="sr-Cyrl-RS" sz="2400" dirty="0" smtClean="0"/>
              <a:t>ученике</a:t>
            </a:r>
            <a:r>
              <a:rPr lang="hr-HR" sz="2400" dirty="0" smtClean="0"/>
              <a:t> </a:t>
            </a:r>
            <a:r>
              <a:rPr lang="sr-Cyrl-RS" sz="2400" dirty="0" smtClean="0"/>
              <a:t>и</a:t>
            </a:r>
            <a:r>
              <a:rPr lang="hr-HR" sz="2400" dirty="0" smtClean="0"/>
              <a:t> </a:t>
            </a:r>
            <a:r>
              <a:rPr lang="sr-Cyrl-RS" sz="2400" dirty="0" smtClean="0"/>
              <a:t>њихове</a:t>
            </a:r>
            <a:r>
              <a:rPr lang="hr-HR" sz="2400" dirty="0" smtClean="0"/>
              <a:t> </a:t>
            </a:r>
            <a:r>
              <a:rPr lang="sr-Cyrl-RS" sz="2400" dirty="0" smtClean="0"/>
              <a:t>активности</a:t>
            </a:r>
            <a:endParaRPr lang="hr-HR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429000" y="792034"/>
            <a:ext cx="5334000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sr-Cyrl-B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дефинисани о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чекиван</a:t>
            </a: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sr-Cyrl-R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исход</a:t>
            </a: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sr-Cyrl-B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обли</a:t>
            </a:r>
            <a:r>
              <a:rPr kumimoji="0" lang="sr-Cyrl-R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садржај</a:t>
            </a:r>
            <a:r>
              <a:rPr kumimoji="0" lang="sr-Cyrl-R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као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динамик</a:t>
            </a:r>
            <a:r>
              <a:rPr kumimoji="0" lang="sr-Cyrl-R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рада</a:t>
            </a:r>
            <a:r>
              <a:rPr kumimoji="0" lang="sr-Cyrl-R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пажљиво оабрани и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диференцира</a:t>
            </a:r>
            <a:r>
              <a:rPr kumimoji="0" lang="sr-Cyrl-R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0" y="228600"/>
            <a:ext cx="2743200" cy="1587062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r-Cyrl-CS" sz="2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Припрема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733800"/>
            <a:ext cx="5462752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sr-Cyrl-BA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бити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видљива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артикулација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смјена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директног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индиректног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ученицима</a:t>
            </a:r>
            <a:r>
              <a:rPr lang="sr-Cyrl-R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2743200"/>
            <a:ext cx="4800600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sr-Latn-CS" sz="2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</a:t>
            </a: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ђено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трајање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појединих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етапа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часа</a:t>
            </a: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5181600"/>
            <a:ext cx="54864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сажета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садржајана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прегледна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је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наставник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могао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користити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вријеме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извођења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наставе</a:t>
            </a:r>
            <a:r>
              <a:rPr lang="sr-Cyrl-R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 fontScale="90000"/>
          </a:bodyPr>
          <a:lstStyle/>
          <a:p>
            <a:pPr algn="ctr"/>
            <a:r>
              <a:rPr lang="sr-Latn-CS" sz="3200" i="1" dirty="0" smtClean="0"/>
              <a:t>Да би </a:t>
            </a:r>
            <a:r>
              <a:rPr lang="sr-Cyrl-RS" sz="3200" i="1" dirty="0" smtClean="0"/>
              <a:t>се </a:t>
            </a:r>
            <a:r>
              <a:rPr lang="sr-Latn-CS" sz="3200" i="1" dirty="0" smtClean="0"/>
              <a:t>ефикасно </a:t>
            </a:r>
            <a:r>
              <a:rPr lang="sr-Cyrl-RS" sz="3200" i="1" dirty="0" smtClean="0"/>
              <a:t>припремао за наставу наставник треба да познаје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индивидуалне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карактеристике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степен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развоја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стилови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утичу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процес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поучавања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sr-Cyrl-RS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Различите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стратегије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поучав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њихову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сврху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примјене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предности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ограничења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sr-Cyrl-RS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које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садржаје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активности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прилагодити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могућностима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потребама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интересовањима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486400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Планирање</a:t>
            </a:r>
            <a:r>
              <a:rPr lang="en-US" dirty="0"/>
              <a:t> и </a:t>
            </a:r>
            <a:r>
              <a:rPr lang="en-US" dirty="0" err="1"/>
              <a:t>програмирање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сложен</a:t>
            </a:r>
            <a:r>
              <a:rPr lang="en-US" dirty="0"/>
              <a:t> </a:t>
            </a:r>
            <a:r>
              <a:rPr lang="en-US" dirty="0" err="1"/>
              <a:t>процес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омогућава</a:t>
            </a:r>
            <a:r>
              <a:rPr lang="en-US" dirty="0"/>
              <a:t> </a:t>
            </a:r>
            <a:r>
              <a:rPr lang="en-US" dirty="0" err="1"/>
              <a:t>наставнику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систематичан</a:t>
            </a:r>
            <a:r>
              <a:rPr lang="en-US" dirty="0"/>
              <a:t> </a:t>
            </a:r>
            <a:r>
              <a:rPr lang="en-US" dirty="0" err="1"/>
              <a:t>начин</a:t>
            </a:r>
            <a:r>
              <a:rPr lang="en-US" dirty="0"/>
              <a:t> </a:t>
            </a:r>
            <a:r>
              <a:rPr lang="en-US" dirty="0" err="1"/>
              <a:t>промишља</a:t>
            </a:r>
            <a:r>
              <a:rPr lang="en-US" dirty="0"/>
              <a:t> о </a:t>
            </a:r>
            <a:r>
              <a:rPr lang="en-US" dirty="0" err="1"/>
              <a:t>циљевима</a:t>
            </a:r>
            <a:r>
              <a:rPr lang="en-US" dirty="0"/>
              <a:t> и </a:t>
            </a:r>
            <a:r>
              <a:rPr lang="en-US" dirty="0" err="1"/>
              <a:t>исходима</a:t>
            </a:r>
            <a:r>
              <a:rPr lang="en-US" dirty="0"/>
              <a:t> </a:t>
            </a:r>
            <a:r>
              <a:rPr lang="en-US" dirty="0" err="1"/>
              <a:t>поучавања</a:t>
            </a:r>
            <a:r>
              <a:rPr lang="en-US" dirty="0"/>
              <a:t>, </a:t>
            </a:r>
            <a:r>
              <a:rPr lang="en-US" dirty="0" err="1"/>
              <a:t>те</a:t>
            </a:r>
            <a:r>
              <a:rPr lang="en-US" dirty="0"/>
              <a:t> </a:t>
            </a:r>
            <a:r>
              <a:rPr lang="en-US" dirty="0" err="1"/>
              <a:t>начинима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ће</a:t>
            </a:r>
            <a:r>
              <a:rPr lang="en-US" dirty="0"/>
              <a:t> </a:t>
            </a:r>
            <a:r>
              <a:rPr lang="en-US" dirty="0" err="1"/>
              <a:t>их</a:t>
            </a:r>
            <a:r>
              <a:rPr lang="en-US" dirty="0"/>
              <a:t> </a:t>
            </a:r>
            <a:r>
              <a:rPr lang="en-US" dirty="0" err="1" smtClean="0"/>
              <a:t>остварити</a:t>
            </a:r>
            <a:r>
              <a:rPr lang="en-US" dirty="0" smtClean="0"/>
              <a:t>.</a:t>
            </a: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r>
              <a:rPr lang="en-US" dirty="0" err="1"/>
              <a:t>Резултат</a:t>
            </a:r>
            <a:r>
              <a:rPr lang="en-US" dirty="0"/>
              <a:t> </a:t>
            </a:r>
            <a:r>
              <a:rPr lang="en-US" dirty="0" err="1"/>
              <a:t>тог</a:t>
            </a:r>
            <a:r>
              <a:rPr lang="en-US" dirty="0"/>
              <a:t> </a:t>
            </a:r>
            <a:r>
              <a:rPr lang="en-US" dirty="0" err="1"/>
              <a:t>процеса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кохерентан</a:t>
            </a:r>
            <a:r>
              <a:rPr lang="en-US" dirty="0"/>
              <a:t> </a:t>
            </a:r>
            <a:r>
              <a:rPr lang="en-US" dirty="0" err="1"/>
              <a:t>оквир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нуди</a:t>
            </a:r>
            <a:r>
              <a:rPr lang="en-US" dirty="0"/>
              <a:t> </a:t>
            </a:r>
            <a:r>
              <a:rPr lang="en-US" dirty="0" err="1"/>
              <a:t>низ</a:t>
            </a:r>
            <a:r>
              <a:rPr lang="en-US" dirty="0"/>
              <a:t> </a:t>
            </a:r>
            <a:r>
              <a:rPr lang="en-US" dirty="0" err="1"/>
              <a:t>логичних</a:t>
            </a:r>
            <a:r>
              <a:rPr lang="en-US" dirty="0"/>
              <a:t> </a:t>
            </a:r>
            <a:r>
              <a:rPr lang="en-US" dirty="0" err="1"/>
              <a:t>корака</a:t>
            </a:r>
            <a:r>
              <a:rPr lang="en-US" dirty="0"/>
              <a:t> </a:t>
            </a:r>
            <a:r>
              <a:rPr lang="en-US" dirty="0" err="1"/>
              <a:t>потребних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остваривање</a:t>
            </a:r>
            <a:r>
              <a:rPr lang="en-US" dirty="0"/>
              <a:t> </a:t>
            </a:r>
            <a:r>
              <a:rPr lang="en-US" dirty="0" err="1"/>
              <a:t>жељених</a:t>
            </a:r>
            <a:r>
              <a:rPr lang="en-US" dirty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.</a:t>
            </a: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r>
              <a:rPr lang="en-US" dirty="0" err="1"/>
              <a:t>Добро</a:t>
            </a:r>
            <a:r>
              <a:rPr lang="en-US" dirty="0"/>
              <a:t> </a:t>
            </a:r>
            <a:r>
              <a:rPr lang="en-US" dirty="0" err="1"/>
              <a:t>осмишљен</a:t>
            </a:r>
            <a:r>
              <a:rPr lang="en-US" dirty="0"/>
              <a:t> </a:t>
            </a:r>
            <a:r>
              <a:rPr lang="en-US" dirty="0" err="1"/>
              <a:t>план</a:t>
            </a:r>
            <a:r>
              <a:rPr lang="en-US" dirty="0"/>
              <a:t> и </a:t>
            </a:r>
            <a:r>
              <a:rPr lang="en-US" dirty="0" err="1"/>
              <a:t>програм</a:t>
            </a:r>
            <a:r>
              <a:rPr lang="en-US" dirty="0"/>
              <a:t> </a:t>
            </a:r>
            <a:r>
              <a:rPr lang="en-US" dirty="0" err="1"/>
              <a:t>омогућава</a:t>
            </a:r>
            <a:r>
              <a:rPr lang="en-US" dirty="0"/>
              <a:t> </a:t>
            </a:r>
            <a:r>
              <a:rPr lang="en-US" dirty="0" err="1"/>
              <a:t>наставнику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буде</a:t>
            </a:r>
            <a:r>
              <a:rPr lang="en-US" dirty="0"/>
              <a:t> </a:t>
            </a:r>
            <a:r>
              <a:rPr lang="en-US" dirty="0" err="1"/>
              <a:t>фокусиран</a:t>
            </a:r>
            <a:r>
              <a:rPr lang="en-US" dirty="0"/>
              <a:t>, </a:t>
            </a:r>
            <a:r>
              <a:rPr lang="en-US" dirty="0" err="1"/>
              <a:t>сигуран</a:t>
            </a:r>
            <a:r>
              <a:rPr lang="en-US" dirty="0"/>
              <a:t>, </a:t>
            </a:r>
            <a:r>
              <a:rPr lang="en-US" dirty="0" err="1"/>
              <a:t>али</a:t>
            </a:r>
            <a:r>
              <a:rPr lang="en-US" dirty="0"/>
              <a:t> и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лако</a:t>
            </a:r>
            <a:r>
              <a:rPr lang="en-US" dirty="0"/>
              <a:t> </a:t>
            </a:r>
            <a:r>
              <a:rPr lang="en-US" dirty="0" err="1"/>
              <a:t>носи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свим</a:t>
            </a:r>
            <a:r>
              <a:rPr lang="en-US" dirty="0"/>
              <a:t> </a:t>
            </a:r>
            <a:r>
              <a:rPr lang="en-US" dirty="0" err="1"/>
              <a:t>непредвиђеним</a:t>
            </a:r>
            <a:r>
              <a:rPr lang="en-US" dirty="0"/>
              <a:t> </a:t>
            </a:r>
            <a:r>
              <a:rPr lang="en-US" dirty="0" err="1"/>
              <a:t>ситуацијама</a:t>
            </a:r>
            <a:r>
              <a:rPr lang="en-US" dirty="0"/>
              <a:t> у </a:t>
            </a:r>
            <a:r>
              <a:rPr lang="en-US" dirty="0" err="1"/>
              <a:t>учионици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sr-Latn-CS" sz="3200" i="1" dirty="0" smtClean="0"/>
              <a:t>Најчешће грешке наставника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Примјена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одређених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стратегија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јасног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циља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en-US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Неадекватна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примјена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код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увођења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садржаје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en-US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Доминација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одређених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социјалних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облика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рада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en-US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Недовољно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прилика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примјену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наученог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lang="en-US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Доминација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питања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активности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које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захтијевају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репродукцију</a:t>
            </a:r>
            <a:r>
              <a:rPr lang="sr-Cyrl-R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1" y="0"/>
            <a:ext cx="87419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Неадекватно припремање за непосредни образовно-васпитни рад са ученицима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838200"/>
            <a:ext cx="5029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Cyrl-C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000" b="1" dirty="0" smtClean="0">
                <a:latin typeface="Times New Roman" pitchFamily="18" charset="0"/>
                <a:cs typeface="Times New Roman" pitchFamily="18" charset="0"/>
              </a:rPr>
              <a:t>„Униформисан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CS" sz="2000" b="1" dirty="0" smtClean="0">
                <a:latin typeface="Times New Roman" pitchFamily="18" charset="0"/>
                <a:cs typeface="Times New Roman" pitchFamily="18" charset="0"/>
              </a:rPr>
              <a:t>“  обрасци за све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(наставници који раде у чистом одјељењу, наставници који раде у комбинованом одјељењу и наставници који у одјељењу имају ученика са сметњама у развоју)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Srodna slik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219200"/>
            <a:ext cx="1395803" cy="240915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57200" y="4038600"/>
            <a:ext cx="4572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Двије писане </a:t>
            </a:r>
            <a:r>
              <a:rPr lang="sr-Cyrl-CS" sz="2000" b="1" dirty="0" smtClean="0">
                <a:latin typeface="Times New Roman" pitchFamily="18" charset="0"/>
                <a:cs typeface="Times New Roman" pitchFamily="18" charset="0"/>
              </a:rPr>
              <a:t>припреме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 за један час</a:t>
            </a:r>
          </a:p>
          <a:p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/>
              <a:t> </a:t>
            </a:r>
          </a:p>
          <a:p>
            <a:r>
              <a:rPr lang="sr-Cyrl-CS" b="1" dirty="0" smtClean="0"/>
              <a:t>Нагласак на садржају, а не на артикулацији и методичкој разради часа.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ultiply 7"/>
          <p:cNvSpPr/>
          <p:nvPr/>
        </p:nvSpPr>
        <p:spPr>
          <a:xfrm>
            <a:off x="6637285" y="357351"/>
            <a:ext cx="685799" cy="127175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4" name="Picture 2" descr="Rezultat slika za pripreme za ca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3916472"/>
            <a:ext cx="1705823" cy="2941528"/>
          </a:xfrm>
          <a:prstGeom prst="rect">
            <a:avLst/>
          </a:prstGeom>
          <a:noFill/>
        </p:spPr>
      </p:pic>
      <p:pic>
        <p:nvPicPr>
          <p:cNvPr id="18436" name="Picture 4" descr="Rezultat slika za pisana priprem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6600" y="4191000"/>
            <a:ext cx="1588623" cy="2264979"/>
          </a:xfrm>
          <a:prstGeom prst="rect">
            <a:avLst/>
          </a:prstGeom>
          <a:noFill/>
        </p:spPr>
      </p:pic>
      <p:sp>
        <p:nvSpPr>
          <p:cNvPr id="12" name="Multiply 11"/>
          <p:cNvSpPr/>
          <p:nvPr/>
        </p:nvSpPr>
        <p:spPr>
          <a:xfrm>
            <a:off x="5332688" y="3316014"/>
            <a:ext cx="685799" cy="127175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ultiply 12"/>
          <p:cNvSpPr/>
          <p:nvPr/>
        </p:nvSpPr>
        <p:spPr>
          <a:xfrm>
            <a:off x="7090543" y="3210910"/>
            <a:ext cx="685799" cy="127175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/>
              <a:t>Стандарди</a:t>
            </a:r>
            <a:r>
              <a:rPr lang="en-US" sz="3600" dirty="0" smtClean="0"/>
              <a:t> </a:t>
            </a:r>
            <a:r>
              <a:rPr lang="en-US" sz="3600" dirty="0" err="1" smtClean="0"/>
              <a:t>који</a:t>
            </a:r>
            <a:r>
              <a:rPr lang="en-US" sz="3600" dirty="0" smtClean="0"/>
              <a:t> </a:t>
            </a:r>
            <a:r>
              <a:rPr lang="en-US" sz="3600" dirty="0" err="1" smtClean="0"/>
              <a:t>обезбије</a:t>
            </a:r>
            <a:r>
              <a:rPr lang="sr-Latn-CS" sz="3600" dirty="0" smtClean="0"/>
              <a:t>ђују постизање резултата у настави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sz="4200" b="1" dirty="0" err="1" smtClean="0"/>
              <a:t>Наставник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примјењује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одговарајуће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дидактичко-методичка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решења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на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часу</a:t>
            </a:r>
            <a:r>
              <a:rPr lang="en-US" sz="4200" dirty="0" smtClean="0"/>
              <a:t> </a:t>
            </a:r>
            <a:endParaRPr lang="sr-Cyrl-RS" sz="4200" dirty="0" smtClean="0"/>
          </a:p>
          <a:p>
            <a:pPr lvl="0">
              <a:lnSpc>
                <a:spcPct val="120000"/>
              </a:lnSpc>
            </a:pPr>
            <a:r>
              <a:rPr lang="en-US" sz="4200" b="1" dirty="0" err="1" smtClean="0"/>
              <a:t>Наставник</a:t>
            </a:r>
            <a:r>
              <a:rPr lang="en-US" sz="4200" b="1" dirty="0" smtClean="0"/>
              <a:t> </a:t>
            </a:r>
            <a:r>
              <a:rPr lang="sr-Cyrl-RS" sz="4200" b="1" dirty="0" smtClean="0"/>
              <a:t>по</a:t>
            </a:r>
            <a:r>
              <a:rPr lang="en-US" sz="4200" b="1" dirty="0" err="1" smtClean="0"/>
              <a:t>учи</a:t>
            </a:r>
            <a:r>
              <a:rPr lang="sr-Cyrl-RS" sz="4200" b="1" dirty="0" smtClean="0"/>
              <a:t>ава </a:t>
            </a:r>
            <a:r>
              <a:rPr lang="en-US" sz="4200" b="1" dirty="0" err="1" smtClean="0"/>
              <a:t>ученике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различитим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техникама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учења</a:t>
            </a:r>
            <a:endParaRPr lang="en-US" sz="4200" dirty="0" smtClean="0"/>
          </a:p>
          <a:p>
            <a:pPr lvl="0">
              <a:lnSpc>
                <a:spcPct val="120000"/>
              </a:lnSpc>
            </a:pPr>
            <a:r>
              <a:rPr lang="en-US" sz="4200" b="1" dirty="0" err="1" smtClean="0"/>
              <a:t>Наставик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прилагођава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рад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на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часу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образовно-васпитним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потребама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ученика</a:t>
            </a:r>
            <a:endParaRPr lang="en-US" sz="4200" dirty="0" smtClean="0"/>
          </a:p>
          <a:p>
            <a:pPr lvl="0">
              <a:lnSpc>
                <a:spcPct val="120000"/>
              </a:lnSpc>
            </a:pPr>
            <a:r>
              <a:rPr lang="en-US" sz="4200" b="1" dirty="0" err="1" smtClean="0"/>
              <a:t>Ученици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на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часу</a:t>
            </a:r>
            <a:r>
              <a:rPr lang="sr-Cyrl-RS" sz="4200" b="1" dirty="0" smtClean="0"/>
              <a:t> </a:t>
            </a:r>
            <a:r>
              <a:rPr lang="en-US" sz="4200" b="1" dirty="0" err="1" smtClean="0"/>
              <a:t>стичу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знање</a:t>
            </a:r>
            <a:r>
              <a:rPr lang="sr-Cyrl-RS" sz="4200" b="1" dirty="0" smtClean="0"/>
              <a:t>, унапређују вјештине и развијају компетенције</a:t>
            </a:r>
            <a:r>
              <a:rPr lang="en-US" sz="4200" b="1" dirty="0" smtClean="0"/>
              <a:t> </a:t>
            </a:r>
            <a:endParaRPr lang="en-US" sz="4200" dirty="0" smtClean="0"/>
          </a:p>
          <a:p>
            <a:pPr lvl="0">
              <a:lnSpc>
                <a:spcPct val="120000"/>
              </a:lnSpc>
            </a:pPr>
            <a:r>
              <a:rPr lang="en-US" sz="4200" b="1" dirty="0" err="1" smtClean="0"/>
              <a:t>Наставник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ефикасно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управља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процесом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учења</a:t>
            </a:r>
            <a:endParaRPr lang="en-US" sz="4200" dirty="0" smtClean="0"/>
          </a:p>
          <a:p>
            <a:pPr lvl="0">
              <a:lnSpc>
                <a:spcPct val="120000"/>
              </a:lnSpc>
            </a:pPr>
            <a:r>
              <a:rPr lang="en-US" sz="4200" b="1" dirty="0" err="1" smtClean="0"/>
              <a:t>Наставник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користи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поступке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вредновања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који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су</a:t>
            </a:r>
            <a:r>
              <a:rPr lang="en-US" sz="4200" b="1" dirty="0" smtClean="0"/>
              <a:t> у </a:t>
            </a:r>
            <a:r>
              <a:rPr lang="en-US" sz="4200" b="1" dirty="0" err="1" smtClean="0"/>
              <a:t>функцији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даљег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учењ</a:t>
            </a:r>
            <a:r>
              <a:rPr lang="sr-Cyrl-RS" sz="4200" b="1" dirty="0" smtClean="0"/>
              <a:t>а</a:t>
            </a:r>
            <a:endParaRPr lang="en-US" sz="4200" dirty="0" smtClean="0"/>
          </a:p>
          <a:p>
            <a:pPr lvl="0">
              <a:lnSpc>
                <a:spcPct val="120000"/>
              </a:lnSpc>
            </a:pPr>
            <a:r>
              <a:rPr lang="en-US" sz="4200" b="1" dirty="0" err="1" smtClean="0"/>
              <a:t>Наставник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ствара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подстицајну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атмосферу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на</a:t>
            </a:r>
            <a:r>
              <a:rPr lang="en-US" sz="4200" b="1" dirty="0" smtClean="0"/>
              <a:t> </a:t>
            </a:r>
            <a:r>
              <a:rPr lang="en-US" sz="4200" b="1" dirty="0" err="1" smtClean="0"/>
              <a:t>часу</a:t>
            </a:r>
            <a:endParaRPr lang="en-US" sz="42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smtClean="0"/>
              <a:t>Наставни план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је</a:t>
            </a:r>
            <a:r>
              <a:rPr lang="en-US" sz="3200" dirty="0" smtClean="0"/>
              <a:t> </a:t>
            </a:r>
            <a:r>
              <a:rPr lang="en-US" sz="3200" dirty="0" err="1" smtClean="0"/>
              <a:t>документ</a:t>
            </a:r>
            <a:r>
              <a:rPr lang="en-US" sz="3200" dirty="0" smtClean="0"/>
              <a:t> </a:t>
            </a:r>
            <a:r>
              <a:rPr lang="en-US" sz="3200" dirty="0" err="1" smtClean="0"/>
              <a:t>којим</a:t>
            </a:r>
            <a:r>
              <a:rPr lang="en-US" sz="3200" dirty="0" smtClean="0"/>
              <a:t> </a:t>
            </a:r>
            <a:r>
              <a:rPr lang="en-US" sz="3200" dirty="0" err="1" smtClean="0"/>
              <a:t>се</a:t>
            </a:r>
            <a:r>
              <a:rPr lang="en-US" sz="3200" dirty="0" smtClean="0"/>
              <a:t> </a:t>
            </a:r>
            <a:r>
              <a:rPr lang="en-US" sz="3200" dirty="0" err="1" smtClean="0"/>
              <a:t>одређује</a:t>
            </a:r>
            <a:r>
              <a:rPr lang="en-US" sz="3200" dirty="0" smtClean="0"/>
              <a:t> (</a:t>
            </a:r>
            <a:r>
              <a:rPr lang="en-US" sz="3200" dirty="0" err="1" smtClean="0"/>
              <a:t>прописује</a:t>
            </a:r>
            <a:r>
              <a:rPr lang="en-US" sz="3200" dirty="0" smtClean="0"/>
              <a:t>) </a:t>
            </a:r>
            <a:r>
              <a:rPr lang="en-US" sz="3200" dirty="0" err="1" smtClean="0"/>
              <a:t>оквир</a:t>
            </a:r>
            <a:r>
              <a:rPr lang="en-US" sz="3200" dirty="0" smtClean="0"/>
              <a:t>  у </a:t>
            </a:r>
            <a:r>
              <a:rPr lang="en-US" sz="3200" dirty="0" err="1" smtClean="0"/>
              <a:t>коме</a:t>
            </a:r>
            <a:r>
              <a:rPr lang="en-US" sz="3200" dirty="0" smtClean="0"/>
              <a:t> </a:t>
            </a:r>
            <a:r>
              <a:rPr lang="en-US" sz="3200" dirty="0" err="1" smtClean="0"/>
              <a:t>ће</a:t>
            </a:r>
            <a:r>
              <a:rPr lang="en-US" sz="3200" dirty="0" smtClean="0"/>
              <a:t> </a:t>
            </a:r>
            <a:r>
              <a:rPr lang="en-US" sz="3200" dirty="0" err="1" smtClean="0"/>
              <a:t>се</a:t>
            </a:r>
            <a:r>
              <a:rPr lang="en-US" sz="3200" dirty="0" smtClean="0"/>
              <a:t> </a:t>
            </a:r>
            <a:r>
              <a:rPr lang="en-US" sz="3200" dirty="0" err="1" smtClean="0"/>
              <a:t>реализовати</a:t>
            </a:r>
            <a:r>
              <a:rPr lang="en-US" sz="3200" dirty="0" smtClean="0"/>
              <a:t> </a:t>
            </a:r>
            <a:r>
              <a:rPr lang="en-US" sz="3200" dirty="0" err="1" smtClean="0"/>
              <a:t>наставни</a:t>
            </a:r>
            <a:r>
              <a:rPr lang="en-US" sz="3200" dirty="0" smtClean="0"/>
              <a:t> </a:t>
            </a:r>
            <a:r>
              <a:rPr lang="en-US" sz="3200" dirty="0" err="1" smtClean="0"/>
              <a:t>програм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</a:t>
            </a:r>
            <a:r>
              <a:rPr lang="sr-Cyrl-RS" b="1" dirty="0" err="1" smtClean="0"/>
              <a:t>Н</a:t>
            </a:r>
            <a:r>
              <a:rPr lang="en-US" b="1" dirty="0" err="1" smtClean="0"/>
              <a:t>аставни</a:t>
            </a:r>
            <a:r>
              <a:rPr lang="en-US" b="1" dirty="0" smtClean="0"/>
              <a:t> </a:t>
            </a:r>
            <a:r>
              <a:rPr lang="en-US" b="1" dirty="0" err="1" smtClean="0"/>
              <a:t>програм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err="1" smtClean="0"/>
              <a:t>дефиниш</a:t>
            </a:r>
            <a:r>
              <a:rPr lang="sr-Cyrl-RS" dirty="0" smtClean="0"/>
              <a:t>е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en-US" dirty="0" err="1" smtClean="0"/>
              <a:t>Исход</a:t>
            </a:r>
            <a:r>
              <a:rPr lang="sr-Cyrl-RS" dirty="0" smtClean="0"/>
              <a:t>е</a:t>
            </a:r>
            <a:r>
              <a:rPr lang="en-US" dirty="0" smtClean="0"/>
              <a:t>/</a:t>
            </a:r>
            <a:r>
              <a:rPr lang="en-US" dirty="0" err="1" smtClean="0"/>
              <a:t>циљев</a:t>
            </a:r>
            <a:r>
              <a:rPr lang="sr-Cyrl-RS" dirty="0" smtClean="0"/>
              <a:t>е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и </a:t>
            </a:r>
            <a:r>
              <a:rPr lang="en-US" dirty="0" err="1" smtClean="0"/>
              <a:t>поучавања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знања</a:t>
            </a:r>
            <a:r>
              <a:rPr lang="en-US" dirty="0" smtClean="0"/>
              <a:t> и </a:t>
            </a:r>
            <a:r>
              <a:rPr lang="en-US" dirty="0" err="1" smtClean="0"/>
              <a:t>вјештине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очекују</a:t>
            </a:r>
            <a:r>
              <a:rPr lang="en-US" dirty="0" smtClean="0"/>
              <a:t> </a:t>
            </a:r>
            <a:r>
              <a:rPr lang="en-US" dirty="0" err="1" smtClean="0"/>
              <a:t>као</a:t>
            </a:r>
            <a:r>
              <a:rPr lang="sr-Cyrl-RS" dirty="0" smtClean="0"/>
              <a:t> </a:t>
            </a:r>
            <a:r>
              <a:rPr lang="en-US" dirty="0" err="1" smtClean="0"/>
              <a:t>резултат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и </a:t>
            </a:r>
            <a:r>
              <a:rPr lang="en-US" dirty="0" err="1" smtClean="0"/>
              <a:t>поучавања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  </a:t>
            </a:r>
            <a:r>
              <a:rPr lang="en-US" dirty="0" err="1" smtClean="0"/>
              <a:t>Садржај</a:t>
            </a:r>
            <a:r>
              <a:rPr lang="sr-Cyrl-RS" dirty="0" smtClean="0"/>
              <a:t>е</a:t>
            </a:r>
            <a:r>
              <a:rPr lang="en-US" dirty="0" smtClean="0"/>
              <a:t>/</a:t>
            </a:r>
            <a:r>
              <a:rPr lang="en-US" dirty="0" err="1" smtClean="0"/>
              <a:t>појмов</a:t>
            </a:r>
            <a:r>
              <a:rPr lang="sr-Cyrl-RS" dirty="0" smtClean="0"/>
              <a:t>е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области</a:t>
            </a:r>
            <a:r>
              <a:rPr lang="en-US" dirty="0" smtClean="0"/>
              <a:t> и </a:t>
            </a:r>
            <a:r>
              <a:rPr lang="en-US" dirty="0" err="1" smtClean="0"/>
              <a:t>лекције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наставници</a:t>
            </a:r>
            <a:r>
              <a:rPr lang="en-US" dirty="0" smtClean="0"/>
              <a:t> </a:t>
            </a:r>
            <a:r>
              <a:rPr lang="en-US" dirty="0" err="1" smtClean="0"/>
              <a:t>поучавају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  </a:t>
            </a:r>
            <a:r>
              <a:rPr lang="en-US" dirty="0" err="1" smtClean="0"/>
              <a:t>Процес</a:t>
            </a:r>
            <a:r>
              <a:rPr lang="en-US" dirty="0" smtClean="0"/>
              <a:t> </a:t>
            </a:r>
            <a:r>
              <a:rPr lang="en-US" dirty="0" err="1" smtClean="0"/>
              <a:t>поучавања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методе</a:t>
            </a:r>
            <a:r>
              <a:rPr lang="en-US" dirty="0" smtClean="0"/>
              <a:t>, </a:t>
            </a:r>
            <a:r>
              <a:rPr lang="en-US" dirty="0" err="1" smtClean="0"/>
              <a:t>стратегије</a:t>
            </a:r>
            <a:r>
              <a:rPr lang="en-US" dirty="0" smtClean="0"/>
              <a:t>, </a:t>
            </a:r>
            <a:r>
              <a:rPr lang="en-US" dirty="0" err="1" smtClean="0"/>
              <a:t>облике</a:t>
            </a:r>
            <a:r>
              <a:rPr lang="en-US" dirty="0" smtClean="0"/>
              <a:t>, </a:t>
            </a:r>
            <a:r>
              <a:rPr lang="en-US" dirty="0" err="1" smtClean="0"/>
              <a:t>задатке</a:t>
            </a:r>
            <a:r>
              <a:rPr lang="en-US" dirty="0" smtClean="0"/>
              <a:t>,...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en-US" dirty="0" err="1" smtClean="0"/>
              <a:t>Средства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литературу</a:t>
            </a:r>
            <a:r>
              <a:rPr lang="en-US" dirty="0" smtClean="0"/>
              <a:t> и </a:t>
            </a:r>
            <a:r>
              <a:rPr lang="en-US" dirty="0" err="1" smtClean="0"/>
              <a:t>друге</a:t>
            </a:r>
            <a:r>
              <a:rPr lang="en-US" dirty="0" smtClean="0"/>
              <a:t> </a:t>
            </a:r>
            <a:r>
              <a:rPr lang="en-US" dirty="0" err="1" smtClean="0"/>
              <a:t>материјале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користе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-  </a:t>
            </a:r>
            <a:r>
              <a:rPr lang="en-US" dirty="0" err="1" smtClean="0"/>
              <a:t>Начин</a:t>
            </a:r>
            <a:r>
              <a:rPr lang="en-US" dirty="0" smtClean="0"/>
              <a:t> </a:t>
            </a:r>
            <a:r>
              <a:rPr lang="en-US" dirty="0" err="1" smtClean="0"/>
              <a:t>праћења</a:t>
            </a:r>
            <a:r>
              <a:rPr lang="en-US" dirty="0" smtClean="0"/>
              <a:t> и </a:t>
            </a:r>
            <a:r>
              <a:rPr lang="en-US" dirty="0" err="1" smtClean="0"/>
              <a:t>процјењивања</a:t>
            </a:r>
            <a:r>
              <a:rPr lang="en-US" dirty="0" smtClean="0"/>
              <a:t> </a:t>
            </a:r>
            <a:r>
              <a:rPr lang="en-US" dirty="0" err="1" smtClean="0"/>
              <a:t>напредовања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/>
              <a:t>Глобално планирање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Израда</a:t>
            </a:r>
            <a:r>
              <a:rPr lang="en-US" dirty="0" smtClean="0"/>
              <a:t> </a:t>
            </a:r>
            <a:r>
              <a:rPr lang="en-US" dirty="0" err="1" smtClean="0"/>
              <a:t>глобалног</a:t>
            </a:r>
            <a:r>
              <a:rPr lang="en-US" dirty="0" smtClean="0"/>
              <a:t> </a:t>
            </a:r>
            <a:r>
              <a:rPr lang="en-US" dirty="0" err="1" smtClean="0"/>
              <a:t>плана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 </a:t>
            </a:r>
            <a:r>
              <a:rPr lang="en-US" dirty="0" err="1" smtClean="0"/>
              <a:t>претпоставља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постављених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 и </a:t>
            </a:r>
            <a:r>
              <a:rPr lang="en-US" dirty="0" err="1" smtClean="0"/>
              <a:t>предвиђених</a:t>
            </a:r>
            <a:r>
              <a:rPr lang="en-US" dirty="0" smtClean="0"/>
              <a:t> </a:t>
            </a:r>
            <a:r>
              <a:rPr lang="en-US" dirty="0" err="1" smtClean="0"/>
              <a:t>програмских</a:t>
            </a:r>
            <a:r>
              <a:rPr lang="en-US" dirty="0" smtClean="0"/>
              <a:t> </a:t>
            </a:r>
            <a:r>
              <a:rPr lang="en-US" dirty="0" err="1" smtClean="0"/>
              <a:t>захтјева</a:t>
            </a:r>
            <a:r>
              <a:rPr lang="en-US" dirty="0" smtClean="0"/>
              <a:t>, </a:t>
            </a:r>
            <a:r>
              <a:rPr lang="en-US" dirty="0" err="1" smtClean="0"/>
              <a:t>изврши</a:t>
            </a:r>
            <a:r>
              <a:rPr lang="en-US" dirty="0" smtClean="0"/>
              <a:t> </a:t>
            </a:r>
            <a:r>
              <a:rPr lang="en-US" dirty="0" err="1" smtClean="0"/>
              <a:t>њихова</a:t>
            </a:r>
            <a:r>
              <a:rPr lang="en-US" dirty="0" smtClean="0"/>
              <a:t> </a:t>
            </a:r>
            <a:r>
              <a:rPr lang="en-US" dirty="0" err="1" smtClean="0"/>
              <a:t>неопходна</a:t>
            </a:r>
            <a:r>
              <a:rPr lang="en-US" dirty="0" smtClean="0"/>
              <a:t> </a:t>
            </a:r>
            <a:r>
              <a:rPr lang="en-US" dirty="0" err="1" smtClean="0"/>
              <a:t>даља</a:t>
            </a:r>
            <a:r>
              <a:rPr lang="en-US" dirty="0" smtClean="0"/>
              <a:t> </a:t>
            </a:r>
            <a:r>
              <a:rPr lang="en-US" dirty="0" err="1" smtClean="0"/>
              <a:t>разрада</a:t>
            </a:r>
            <a:r>
              <a:rPr lang="en-US" dirty="0" smtClean="0"/>
              <a:t> и </a:t>
            </a:r>
            <a:r>
              <a:rPr lang="en-US" dirty="0" err="1" smtClean="0"/>
              <a:t>конкретизација</a:t>
            </a:r>
            <a:r>
              <a:rPr lang="en-US" dirty="0" smtClean="0"/>
              <a:t> и </a:t>
            </a:r>
            <a:r>
              <a:rPr lang="en-US" dirty="0" err="1" smtClean="0"/>
              <a:t>дефинише</a:t>
            </a:r>
            <a:r>
              <a:rPr lang="en-US" dirty="0" smtClean="0"/>
              <a:t> </a:t>
            </a:r>
            <a:r>
              <a:rPr lang="en-US" dirty="0" err="1" smtClean="0"/>
              <a:t>оно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жели</a:t>
            </a:r>
            <a:r>
              <a:rPr lang="en-US" dirty="0" smtClean="0"/>
              <a:t> </a:t>
            </a:r>
            <a:r>
              <a:rPr lang="en-US" dirty="0" err="1" smtClean="0"/>
              <a:t>постићи</a:t>
            </a:r>
            <a:r>
              <a:rPr lang="en-US" dirty="0" smtClean="0"/>
              <a:t> </a:t>
            </a:r>
            <a:r>
              <a:rPr lang="en-US" dirty="0" err="1" smtClean="0"/>
              <a:t>укупном</a:t>
            </a:r>
            <a:r>
              <a:rPr lang="en-US" dirty="0" smtClean="0"/>
              <a:t> </a:t>
            </a:r>
            <a:r>
              <a:rPr lang="en-US" dirty="0" err="1" smtClean="0"/>
              <a:t>образовно-васпитном</a:t>
            </a:r>
            <a:r>
              <a:rPr lang="en-US" dirty="0" smtClean="0"/>
              <a:t> </a:t>
            </a:r>
            <a:r>
              <a:rPr lang="en-US" dirty="0" err="1" smtClean="0"/>
              <a:t>активношћу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smtClean="0"/>
              <a:t>У </a:t>
            </a:r>
            <a:r>
              <a:rPr lang="en-US" dirty="0" err="1" smtClean="0"/>
              <a:t>глобалном</a:t>
            </a:r>
            <a:r>
              <a:rPr lang="en-US" dirty="0" smtClean="0"/>
              <a:t> </a:t>
            </a:r>
            <a:r>
              <a:rPr lang="en-US" dirty="0" err="1" smtClean="0"/>
              <a:t>плану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постављају</a:t>
            </a:r>
            <a:r>
              <a:rPr lang="en-US" dirty="0" smtClean="0"/>
              <a:t> </a:t>
            </a:r>
            <a:r>
              <a:rPr lang="en-US" dirty="0" err="1" smtClean="0"/>
              <a:t>општи</a:t>
            </a:r>
            <a:r>
              <a:rPr lang="en-US" dirty="0" smtClean="0"/>
              <a:t> </a:t>
            </a:r>
            <a:r>
              <a:rPr lang="en-US" dirty="0" err="1" smtClean="0"/>
              <a:t>захтјеви</a:t>
            </a:r>
            <a:r>
              <a:rPr lang="en-US" dirty="0" smtClean="0"/>
              <a:t> </a:t>
            </a:r>
            <a:r>
              <a:rPr lang="en-US" dirty="0" err="1" smtClean="0"/>
              <a:t>образовно-васпитног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: </a:t>
            </a:r>
            <a:r>
              <a:rPr lang="en-US" dirty="0" err="1" smtClean="0"/>
              <a:t>наставне</a:t>
            </a:r>
            <a:r>
              <a:rPr lang="en-US" dirty="0" smtClean="0"/>
              <a:t> </a:t>
            </a:r>
            <a:r>
              <a:rPr lang="en-US" dirty="0" err="1" smtClean="0"/>
              <a:t>теме</a:t>
            </a:r>
            <a:r>
              <a:rPr lang="en-US" dirty="0" smtClean="0"/>
              <a:t>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области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цјелине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бројем</a:t>
            </a:r>
            <a:r>
              <a:rPr lang="en-US" dirty="0" smtClean="0"/>
              <a:t> </a:t>
            </a:r>
            <a:r>
              <a:rPr lang="en-US" dirty="0" err="1" smtClean="0"/>
              <a:t>часова</a:t>
            </a:r>
            <a:r>
              <a:rPr lang="en-US" dirty="0" smtClean="0"/>
              <a:t>; </a:t>
            </a:r>
            <a:r>
              <a:rPr lang="en-US" dirty="0" err="1" smtClean="0"/>
              <a:t>корелација</a:t>
            </a:r>
            <a:r>
              <a:rPr lang="en-US" dirty="0" smtClean="0"/>
              <a:t> (</a:t>
            </a:r>
            <a:r>
              <a:rPr lang="en-US" dirty="0" err="1" smtClean="0"/>
              <a:t>временска</a:t>
            </a:r>
            <a:r>
              <a:rPr lang="en-US" dirty="0" smtClean="0"/>
              <a:t> и </a:t>
            </a:r>
            <a:r>
              <a:rPr lang="en-US" dirty="0" err="1" smtClean="0"/>
              <a:t>садржајна</a:t>
            </a:r>
            <a:r>
              <a:rPr lang="en-US" dirty="0" smtClean="0"/>
              <a:t>) у </a:t>
            </a:r>
            <a:r>
              <a:rPr lang="en-US" dirty="0" err="1" smtClean="0"/>
              <a:t>оквиру</a:t>
            </a:r>
            <a:r>
              <a:rPr lang="en-US" dirty="0" smtClean="0"/>
              <a:t> </a:t>
            </a:r>
            <a:r>
              <a:rPr lang="en-US" dirty="0" err="1" smtClean="0"/>
              <a:t>различитих</a:t>
            </a:r>
            <a:r>
              <a:rPr lang="en-US" dirty="0" smtClean="0"/>
              <a:t> </a:t>
            </a:r>
            <a:r>
              <a:rPr lang="en-US" dirty="0" err="1" smtClean="0"/>
              <a:t>наставних</a:t>
            </a:r>
            <a:r>
              <a:rPr lang="en-US" dirty="0" smtClean="0"/>
              <a:t> </a:t>
            </a:r>
            <a:r>
              <a:rPr lang="en-US" dirty="0" err="1" smtClean="0"/>
              <a:t>подручја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/>
              <a:t>Оперативно планирање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Елементи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у </a:t>
            </a:r>
            <a:r>
              <a:rPr lang="en-US" dirty="0" err="1" smtClean="0"/>
              <a:t>годишњем</a:t>
            </a:r>
            <a:r>
              <a:rPr lang="en-US" dirty="0" smtClean="0"/>
              <a:t> </a:t>
            </a:r>
            <a:r>
              <a:rPr lang="en-US" dirty="0" err="1" smtClean="0"/>
              <a:t>плану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 </a:t>
            </a:r>
            <a:r>
              <a:rPr lang="en-US" dirty="0" err="1" smtClean="0"/>
              <a:t>дати</a:t>
            </a:r>
            <a:r>
              <a:rPr lang="en-US" dirty="0" smtClean="0"/>
              <a:t> у </a:t>
            </a:r>
            <a:r>
              <a:rPr lang="en-US" dirty="0" err="1" smtClean="0"/>
              <a:t>општем</a:t>
            </a:r>
            <a:r>
              <a:rPr lang="en-US" dirty="0" smtClean="0"/>
              <a:t> </a:t>
            </a:r>
            <a:r>
              <a:rPr lang="en-US" dirty="0" err="1" smtClean="0"/>
              <a:t>облику</a:t>
            </a:r>
            <a:r>
              <a:rPr lang="en-US" dirty="0" smtClean="0"/>
              <a:t> у </a:t>
            </a:r>
            <a:r>
              <a:rPr lang="en-US" dirty="0" err="1" smtClean="0"/>
              <a:t>оперативном</a:t>
            </a:r>
            <a:r>
              <a:rPr lang="en-US" dirty="0" smtClean="0"/>
              <a:t> </a:t>
            </a:r>
            <a:r>
              <a:rPr lang="en-US" dirty="0" err="1" smtClean="0"/>
              <a:t>плану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конкретизују</a:t>
            </a:r>
            <a:r>
              <a:rPr lang="en-US" dirty="0" smtClean="0"/>
              <a:t>, </a:t>
            </a:r>
            <a:r>
              <a:rPr lang="en-US" dirty="0" err="1" smtClean="0"/>
              <a:t>ближе</a:t>
            </a:r>
            <a:r>
              <a:rPr lang="en-US" dirty="0" smtClean="0"/>
              <a:t> </a:t>
            </a:r>
            <a:r>
              <a:rPr lang="en-US" dirty="0" err="1" smtClean="0"/>
              <a:t>одређују</a:t>
            </a:r>
            <a:r>
              <a:rPr lang="en-US" dirty="0" smtClean="0"/>
              <a:t>,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би</a:t>
            </a:r>
            <a:r>
              <a:rPr lang="en-US" dirty="0" smtClean="0"/>
              <a:t> </a:t>
            </a:r>
            <a:r>
              <a:rPr lang="en-US" dirty="0" err="1" smtClean="0"/>
              <a:t>програм</a:t>
            </a:r>
            <a:r>
              <a:rPr lang="en-US" dirty="0" smtClean="0"/>
              <a:t> </a:t>
            </a:r>
            <a:r>
              <a:rPr lang="en-US" dirty="0" err="1" smtClean="0"/>
              <a:t>постао</a:t>
            </a:r>
            <a:r>
              <a:rPr lang="en-US" dirty="0" smtClean="0"/>
              <a:t> </a:t>
            </a:r>
            <a:r>
              <a:rPr lang="en-US" dirty="0" err="1" smtClean="0"/>
              <a:t>примјењив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наставну</a:t>
            </a:r>
            <a:r>
              <a:rPr lang="en-US" dirty="0" smtClean="0"/>
              <a:t> </a:t>
            </a:r>
            <a:r>
              <a:rPr lang="en-US" dirty="0" err="1" smtClean="0"/>
              <a:t>праксу</a:t>
            </a:r>
            <a:r>
              <a:rPr lang="en-US" dirty="0" smtClean="0"/>
              <a:t>.</a:t>
            </a:r>
            <a:endParaRPr lang="sr-Cyrl-RS" dirty="0" smtClean="0"/>
          </a:p>
          <a:p>
            <a:r>
              <a:rPr lang="en-US" dirty="0" smtClean="0"/>
              <a:t> </a:t>
            </a:r>
            <a:r>
              <a:rPr lang="sr-Cyrl-RS" dirty="0" smtClean="0"/>
              <a:t>За наст</a:t>
            </a:r>
            <a:r>
              <a:rPr lang="en-US" dirty="0" smtClean="0"/>
              <a:t>a</a:t>
            </a:r>
            <a:r>
              <a:rPr lang="sr-Cyrl-RS" dirty="0" smtClean="0"/>
              <a:t>вне</a:t>
            </a:r>
            <a:r>
              <a:rPr lang="en-US" dirty="0" smtClean="0"/>
              <a:t> </a:t>
            </a:r>
            <a:r>
              <a:rPr lang="sr-Cyrl-RS" dirty="0" err="1" smtClean="0"/>
              <a:t>т</a:t>
            </a:r>
            <a:r>
              <a:rPr lang="en-US" dirty="0" smtClean="0"/>
              <a:t>e</a:t>
            </a:r>
            <a:r>
              <a:rPr lang="sr-Cyrl-RS" dirty="0" smtClean="0"/>
              <a:t>м</a:t>
            </a:r>
            <a:r>
              <a:rPr lang="en-US" dirty="0" smtClean="0"/>
              <a:t>e, </a:t>
            </a:r>
            <a:r>
              <a:rPr lang="sr-Cyrl-RS" dirty="0" smtClean="0"/>
              <a:t>обл</a:t>
            </a:r>
            <a:r>
              <a:rPr lang="en-US" dirty="0" smtClean="0"/>
              <a:t>a</a:t>
            </a:r>
            <a:r>
              <a:rPr lang="sr-Cyrl-RS" dirty="0" smtClean="0"/>
              <a:t>сти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цј</a:t>
            </a:r>
            <a:r>
              <a:rPr lang="en-US" dirty="0" smtClean="0"/>
              <a:t>e</a:t>
            </a:r>
            <a:r>
              <a:rPr lang="sr-Cyrl-RS" dirty="0" smtClean="0"/>
              <a:t>лине</a:t>
            </a:r>
            <a:r>
              <a:rPr lang="en-US" dirty="0" smtClean="0"/>
              <a:t>, </a:t>
            </a:r>
            <a:r>
              <a:rPr lang="sr-Cyrl-RS" dirty="0" smtClean="0"/>
              <a:t>наведене у</a:t>
            </a:r>
            <a:r>
              <a:rPr lang="en-US" dirty="0" smtClean="0"/>
              <a:t> </a:t>
            </a:r>
            <a:r>
              <a:rPr lang="sr-Cyrl-RS" dirty="0" smtClean="0"/>
              <a:t>глобалном плану</a:t>
            </a:r>
            <a:r>
              <a:rPr lang="en-US" dirty="0" smtClean="0"/>
              <a:t> </a:t>
            </a:r>
            <a:r>
              <a:rPr lang="sr-Cyrl-RS" dirty="0" smtClean="0"/>
              <a:t>рада</a:t>
            </a:r>
            <a:r>
              <a:rPr lang="en-US" dirty="0" smtClean="0"/>
              <a:t> </a:t>
            </a:r>
            <a:r>
              <a:rPr lang="sr-Cyrl-RS" dirty="0" smtClean="0"/>
              <a:t>одређују се садржаји преко којих ће се достићи постављени циљеви/исходи</a:t>
            </a:r>
            <a:r>
              <a:rPr lang="en-US" dirty="0" smtClean="0"/>
              <a:t>, </a:t>
            </a:r>
            <a:r>
              <a:rPr lang="sr-Cyrl-RS" dirty="0" smtClean="0"/>
              <a:t>одређује се потребан број</a:t>
            </a:r>
            <a:r>
              <a:rPr lang="en-US" dirty="0" smtClean="0"/>
              <a:t> </a:t>
            </a:r>
            <a:r>
              <a:rPr lang="sr-Cyrl-RS" dirty="0" smtClean="0"/>
              <a:t>ч</a:t>
            </a:r>
            <a:r>
              <a:rPr lang="en-US" dirty="0" smtClean="0"/>
              <a:t>a</a:t>
            </a:r>
            <a:r>
              <a:rPr lang="sr-Cyrl-RS" dirty="0" smtClean="0"/>
              <a:t>с</a:t>
            </a:r>
            <a:r>
              <a:rPr lang="en-US" dirty="0" smtClean="0"/>
              <a:t>o</a:t>
            </a:r>
            <a:r>
              <a:rPr lang="sr-Cyrl-RS" dirty="0" smtClean="0"/>
              <a:t>в</a:t>
            </a:r>
            <a:r>
              <a:rPr lang="en-US" dirty="0" smtClean="0"/>
              <a:t>a, </a:t>
            </a:r>
            <a:r>
              <a:rPr lang="sr-Cyrl-RS" dirty="0" smtClean="0"/>
              <a:t>наставне м</a:t>
            </a:r>
            <a:r>
              <a:rPr lang="en-US" dirty="0" smtClean="0"/>
              <a:t>e</a:t>
            </a:r>
            <a:r>
              <a:rPr lang="sr-Cyrl-RS" dirty="0" smtClean="0"/>
              <a:t>т</a:t>
            </a:r>
            <a:r>
              <a:rPr lang="en-US" dirty="0" smtClean="0"/>
              <a:t>o</a:t>
            </a:r>
            <a:r>
              <a:rPr lang="sr-Cyrl-RS" dirty="0" smtClean="0"/>
              <a:t>д</a:t>
            </a:r>
            <a:r>
              <a:rPr lang="en-US" dirty="0" smtClean="0"/>
              <a:t>e, </a:t>
            </a:r>
            <a:r>
              <a:rPr lang="sr-Cyrl-RS" dirty="0" smtClean="0"/>
              <a:t>облици рада</a:t>
            </a:r>
            <a:r>
              <a:rPr lang="en-US" dirty="0" smtClean="0"/>
              <a:t>, </a:t>
            </a:r>
            <a:r>
              <a:rPr lang="sr-Cyrl-RS" dirty="0" smtClean="0"/>
              <a:t>наставна средства</a:t>
            </a:r>
            <a:r>
              <a:rPr lang="en-US" dirty="0" smtClean="0"/>
              <a:t>, </a:t>
            </a:r>
            <a:r>
              <a:rPr lang="sr-Cyrl-RS" dirty="0" smtClean="0"/>
              <a:t>корелација, начин праћења...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i="1" dirty="0" smtClean="0"/>
              <a:t/>
            </a:r>
            <a:br>
              <a:rPr lang="sr-Cyrl-RS" sz="3100" i="1" dirty="0" smtClean="0"/>
            </a:br>
            <a:r>
              <a:rPr lang="sr-Cyrl-RS" sz="3100" i="1" dirty="0" smtClean="0"/>
              <a:t/>
            </a:r>
            <a:br>
              <a:rPr lang="sr-Cyrl-RS" sz="3100" i="1" dirty="0" smtClean="0"/>
            </a:br>
            <a:r>
              <a:rPr lang="sr-Cyrl-RS" sz="3100" i="1" dirty="0" smtClean="0"/>
              <a:t/>
            </a:r>
            <a:br>
              <a:rPr lang="sr-Cyrl-RS" sz="3100" i="1" dirty="0" smtClean="0"/>
            </a:br>
            <a:r>
              <a:rPr lang="sr-Cyrl-RS" sz="3100" i="1" dirty="0" smtClean="0"/>
              <a:t/>
            </a:r>
            <a:br>
              <a:rPr lang="sr-Cyrl-RS" sz="3100" i="1" dirty="0" smtClean="0"/>
            </a:br>
            <a:r>
              <a:rPr lang="sr-Cyrl-RS" sz="3100" i="1" dirty="0" smtClean="0"/>
              <a:t/>
            </a:r>
            <a:br>
              <a:rPr lang="sr-Cyrl-RS" sz="3100" i="1" dirty="0" smtClean="0"/>
            </a:br>
            <a:r>
              <a:rPr lang="sr-Cyrl-RS" sz="4000" i="1" dirty="0" smtClean="0"/>
              <a:t>Припремање за планирање и програмирање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endParaRPr lang="sr-Cyrl-RS" sz="2800" i="1" dirty="0" smtClean="0"/>
          </a:p>
          <a:p>
            <a:r>
              <a:rPr lang="sr-Cyrl-RS" sz="2800" dirty="0" smtClean="0"/>
              <a:t>Планирање и</a:t>
            </a:r>
            <a:r>
              <a:rPr lang="en-US" sz="2800" dirty="0" smtClean="0"/>
              <a:t> </a:t>
            </a:r>
            <a:r>
              <a:rPr lang="sr-Cyrl-RS" sz="2800" dirty="0" smtClean="0"/>
              <a:t>програмирање</a:t>
            </a:r>
            <a:r>
              <a:rPr lang="en-US" sz="2800" dirty="0" smtClean="0"/>
              <a:t> </a:t>
            </a:r>
            <a:r>
              <a:rPr lang="sr-Cyrl-RS" sz="2800" dirty="0" smtClean="0"/>
              <a:t>је</a:t>
            </a:r>
            <a:r>
              <a:rPr lang="en-US" sz="2800" dirty="0" smtClean="0"/>
              <a:t> </a:t>
            </a:r>
            <a:r>
              <a:rPr lang="sr-Cyrl-RS" sz="2800" dirty="0" smtClean="0"/>
              <a:t>сталан</a:t>
            </a:r>
            <a:r>
              <a:rPr lang="en-US" sz="2800" dirty="0" smtClean="0"/>
              <a:t> </a:t>
            </a:r>
            <a:r>
              <a:rPr lang="sr-Cyrl-RS" sz="2800" dirty="0" smtClean="0"/>
              <a:t>процес</a:t>
            </a:r>
            <a:r>
              <a:rPr lang="en-US" sz="2800" dirty="0" smtClean="0"/>
              <a:t> </a:t>
            </a:r>
            <a:r>
              <a:rPr lang="sr-Cyrl-RS" sz="2800" dirty="0" smtClean="0"/>
              <a:t>и</a:t>
            </a:r>
            <a:r>
              <a:rPr lang="en-US" sz="2800" dirty="0" smtClean="0"/>
              <a:t> </a:t>
            </a:r>
            <a:r>
              <a:rPr lang="sr-Cyrl-RS" sz="2800" dirty="0" smtClean="0"/>
              <a:t>обавеза</a:t>
            </a:r>
            <a:r>
              <a:rPr lang="en-US" sz="2800" dirty="0" smtClean="0"/>
              <a:t> </a:t>
            </a:r>
            <a:r>
              <a:rPr lang="sr-Cyrl-RS" sz="2800" dirty="0" smtClean="0"/>
              <a:t>сваког</a:t>
            </a:r>
            <a:r>
              <a:rPr lang="en-US" sz="2800" dirty="0" smtClean="0"/>
              <a:t> </a:t>
            </a:r>
            <a:r>
              <a:rPr lang="sr-Cyrl-RS" sz="2800" dirty="0" smtClean="0"/>
              <a:t>наставника</a:t>
            </a:r>
            <a:r>
              <a:rPr lang="en-US" sz="2800" dirty="0" smtClean="0"/>
              <a:t> </a:t>
            </a:r>
            <a:r>
              <a:rPr lang="sr-Cyrl-RS" sz="2800" dirty="0" smtClean="0"/>
              <a:t>и</a:t>
            </a:r>
            <a:r>
              <a:rPr lang="en-US" sz="2800" dirty="0" smtClean="0"/>
              <a:t> </a:t>
            </a:r>
            <a:r>
              <a:rPr lang="sr-Cyrl-RS" sz="2800" dirty="0" smtClean="0"/>
              <a:t>захтијева</a:t>
            </a:r>
            <a:r>
              <a:rPr lang="en-US" sz="2800" dirty="0" smtClean="0"/>
              <a:t> </a:t>
            </a:r>
            <a:r>
              <a:rPr lang="sr-Cyrl-RS" sz="2800" dirty="0" smtClean="0"/>
              <a:t>од</a:t>
            </a:r>
            <a:r>
              <a:rPr lang="en-US" sz="2800" dirty="0" smtClean="0"/>
              <a:t> </a:t>
            </a:r>
            <a:r>
              <a:rPr lang="sr-Cyrl-RS" sz="2800" dirty="0" smtClean="0"/>
              <a:t>њега</a:t>
            </a:r>
            <a:r>
              <a:rPr lang="en-US" sz="2800" dirty="0" smtClean="0"/>
              <a:t> </a:t>
            </a:r>
            <a:r>
              <a:rPr lang="sr-Cyrl-RS" sz="2800" dirty="0" smtClean="0"/>
              <a:t>широко</a:t>
            </a:r>
            <a:r>
              <a:rPr lang="en-US" sz="2800" dirty="0" smtClean="0"/>
              <a:t> </a:t>
            </a:r>
            <a:r>
              <a:rPr lang="sr-Cyrl-RS" sz="2800" dirty="0" smtClean="0"/>
              <a:t>подручје</a:t>
            </a:r>
            <a:r>
              <a:rPr lang="en-US" sz="2800" dirty="0" smtClean="0"/>
              <a:t> </a:t>
            </a:r>
            <a:r>
              <a:rPr lang="sr-Cyrl-RS" sz="2800" dirty="0" smtClean="0"/>
              <a:t>знања</a:t>
            </a:r>
            <a:r>
              <a:rPr lang="en-US" sz="2800" dirty="0" smtClean="0"/>
              <a:t>, </a:t>
            </a:r>
            <a:r>
              <a:rPr lang="sr-Cyrl-RS" sz="2800" dirty="0" smtClean="0"/>
              <a:t>вјештина</a:t>
            </a:r>
            <a:r>
              <a:rPr lang="en-US" sz="2800" dirty="0" smtClean="0"/>
              <a:t> </a:t>
            </a:r>
            <a:r>
              <a:rPr lang="sr-Cyrl-RS" sz="2800" dirty="0" smtClean="0"/>
              <a:t>и</a:t>
            </a:r>
            <a:r>
              <a:rPr lang="en-US" sz="2800" dirty="0" smtClean="0"/>
              <a:t> </a:t>
            </a:r>
            <a:r>
              <a:rPr lang="sr-Cyrl-RS" sz="2800" dirty="0" smtClean="0"/>
              <a:t>способности</a:t>
            </a:r>
            <a:r>
              <a:rPr lang="en-US" sz="2800" dirty="0" smtClean="0"/>
              <a:t>. </a:t>
            </a:r>
            <a:endParaRPr lang="sr-Cyrl-RS" sz="2800" i="1" dirty="0" smtClean="0"/>
          </a:p>
          <a:p>
            <a:pPr>
              <a:buNone/>
            </a:pPr>
            <a:endParaRPr lang="sr-Cyrl-RS" sz="2800" i="1" dirty="0" smtClean="0"/>
          </a:p>
          <a:p>
            <a:r>
              <a:rPr lang="sr-Cyrl-RS" sz="2800" dirty="0" smtClean="0"/>
              <a:t>Бројна су</a:t>
            </a:r>
            <a:r>
              <a:rPr lang="en-US" sz="2800" dirty="0" smtClean="0"/>
              <a:t> </a:t>
            </a:r>
            <a:r>
              <a:rPr lang="en-US" sz="2800" dirty="0" err="1" smtClean="0"/>
              <a:t>питања</a:t>
            </a:r>
            <a:r>
              <a:rPr lang="en-US" sz="2800" dirty="0" smtClean="0"/>
              <a:t> </a:t>
            </a:r>
            <a:r>
              <a:rPr lang="en-US" sz="2800" dirty="0" err="1" smtClean="0"/>
              <a:t>која</a:t>
            </a:r>
            <a:r>
              <a:rPr lang="en-US" sz="2800" dirty="0" smtClean="0"/>
              <a:t> </a:t>
            </a:r>
            <a:r>
              <a:rPr lang="en-US" sz="2800" dirty="0" err="1" smtClean="0"/>
              <a:t>сваки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наставник</a:t>
            </a:r>
            <a:r>
              <a:rPr lang="sr-Cyrl-RS" sz="2800" dirty="0" smtClean="0"/>
              <a:t> т</a:t>
            </a:r>
            <a:r>
              <a:rPr lang="en-US" sz="2800" dirty="0" err="1" smtClean="0"/>
              <a:t>реба</a:t>
            </a:r>
            <a:r>
              <a:rPr lang="en-US" sz="2800" dirty="0" smtClean="0"/>
              <a:t>  </a:t>
            </a:r>
            <a:r>
              <a:rPr lang="en-US" sz="2800" dirty="0" err="1" smtClean="0"/>
              <a:t>себи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постави</a:t>
            </a:r>
            <a:r>
              <a:rPr lang="en-US" sz="2800" dirty="0" smtClean="0"/>
              <a:t> </a:t>
            </a:r>
            <a:r>
              <a:rPr lang="en-US" sz="2800" dirty="0" err="1" smtClean="0"/>
              <a:t>прије</a:t>
            </a:r>
            <a:r>
              <a:rPr lang="en-US" sz="2800" dirty="0" smtClean="0"/>
              <a:t> </a:t>
            </a:r>
            <a:r>
              <a:rPr lang="en-US" sz="2800" dirty="0" err="1" smtClean="0"/>
              <a:t>него</a:t>
            </a:r>
            <a:r>
              <a:rPr lang="en-US" sz="2800" dirty="0" smtClean="0"/>
              <a:t> </a:t>
            </a:r>
            <a:r>
              <a:rPr lang="en-US" sz="2800" dirty="0" err="1" smtClean="0"/>
              <a:t>приступи</a:t>
            </a:r>
            <a:r>
              <a:rPr lang="en-US" sz="2800" dirty="0" smtClean="0"/>
              <a:t> </a:t>
            </a:r>
            <a:r>
              <a:rPr lang="en-US" sz="2800" dirty="0" err="1" smtClean="0"/>
              <a:t>пословима</a:t>
            </a:r>
            <a:r>
              <a:rPr lang="en-US" sz="2800" dirty="0" smtClean="0"/>
              <a:t> </a:t>
            </a:r>
            <a:r>
              <a:rPr lang="en-US" sz="2800" dirty="0" err="1" smtClean="0"/>
              <a:t>планирања</a:t>
            </a:r>
            <a:r>
              <a:rPr lang="en-US" sz="2800" dirty="0" smtClean="0"/>
              <a:t> и </a:t>
            </a:r>
            <a:r>
              <a:rPr lang="en-US" sz="2800" dirty="0" err="1" smtClean="0"/>
              <a:t>програмирања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685801"/>
          <a:ext cx="83820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</TotalTime>
  <Words>1926</Words>
  <Application>Microsoft Office PowerPoint</Application>
  <PresentationFormat>On-screen Show (4:3)</PresentationFormat>
  <Paragraphs>139</Paragraphs>
  <Slides>32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Flow</vt:lpstr>
      <vt:lpstr>Планирање, програмирање и припремање рада у инклузивној/специјалној настави</vt:lpstr>
      <vt:lpstr>Slide 2</vt:lpstr>
      <vt:lpstr>Slide 3</vt:lpstr>
      <vt:lpstr>Наставни план</vt:lpstr>
      <vt:lpstr> Наставни програм </vt:lpstr>
      <vt:lpstr>Глобално планирање</vt:lpstr>
      <vt:lpstr>Оперативно планирање</vt:lpstr>
      <vt:lpstr>     Припремање за планирање и програмирање </vt:lpstr>
      <vt:lpstr>Slide 9</vt:lpstr>
      <vt:lpstr>Да би ефикасно планирао, наставник треба да познје</vt:lpstr>
      <vt:lpstr>Најчешће грешке код планирања</vt:lpstr>
      <vt:lpstr>Ученици са сметњама у развоју могу се школовати:</vt:lpstr>
      <vt:lpstr> Образовање и васпитање по редовном наставном плану и програму уз   индивидуализацију приступа у раду  </vt:lpstr>
      <vt:lpstr>Индивидуализација приступа у раду</vt:lpstr>
      <vt:lpstr>Прилагођавање простора и услова</vt:lpstr>
      <vt:lpstr>Прилагођавање материјала и учила</vt:lpstr>
      <vt:lpstr>Прилагођавање метода, техника и облика рада</vt:lpstr>
      <vt:lpstr>Прилагођавање испитивања и оцјењивања</vt:lpstr>
      <vt:lpstr>Прилагођавање садржаја</vt:lpstr>
      <vt:lpstr> Индивидуални образовни програми </vt:lpstr>
      <vt:lpstr>Slide 21</vt:lpstr>
      <vt:lpstr>Смјернице: </vt:lpstr>
      <vt:lpstr>Припремање за наставу</vt:lpstr>
      <vt:lpstr>Slide 24</vt:lpstr>
      <vt:lpstr>Припремање за наставу</vt:lpstr>
      <vt:lpstr>Исходи учења помажу…</vt:lpstr>
      <vt:lpstr>Образовни циљеви и исходи учења</vt:lpstr>
      <vt:lpstr>Slide 28</vt:lpstr>
      <vt:lpstr>Да би се ефикасно припремао за наставу наставник треба да познаје</vt:lpstr>
      <vt:lpstr>Најчешће грешке наставника</vt:lpstr>
      <vt:lpstr>Slide 31</vt:lpstr>
      <vt:lpstr>Стандарди који обезбијеђују постизање резултата у настави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Планирање и програмирање рада у инклузивној разредној настави</dc:title>
  <dc:creator>Dijana Pesic</dc:creator>
  <cp:lastModifiedBy>Dijana Pesic</cp:lastModifiedBy>
  <cp:revision>52</cp:revision>
  <dcterms:created xsi:type="dcterms:W3CDTF">2017-06-12T11:24:55Z</dcterms:created>
  <dcterms:modified xsi:type="dcterms:W3CDTF">2017-11-27T13:43:08Z</dcterms:modified>
</cp:coreProperties>
</file>