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4" r:id="rId3"/>
    <p:sldId id="289" r:id="rId4"/>
    <p:sldId id="263" r:id="rId5"/>
    <p:sldId id="262" r:id="rId6"/>
    <p:sldId id="265" r:id="rId7"/>
    <p:sldId id="267" r:id="rId8"/>
    <p:sldId id="268" r:id="rId9"/>
    <p:sldId id="269" r:id="rId10"/>
    <p:sldId id="271" r:id="rId11"/>
    <p:sldId id="272" r:id="rId12"/>
    <p:sldId id="273" r:id="rId13"/>
    <p:sldId id="277" r:id="rId14"/>
    <p:sldId id="278" r:id="rId15"/>
    <p:sldId id="274" r:id="rId16"/>
    <p:sldId id="275" r:id="rId17"/>
    <p:sldId id="276" r:id="rId18"/>
    <p:sldId id="279" r:id="rId19"/>
    <p:sldId id="280" r:id="rId20"/>
    <p:sldId id="281" r:id="rId21"/>
    <p:sldId id="282" r:id="rId22"/>
    <p:sldId id="290" r:id="rId23"/>
    <p:sldId id="283" r:id="rId24"/>
    <p:sldId id="284" r:id="rId25"/>
    <p:sldId id="287" r:id="rId26"/>
    <p:sldId id="285" r:id="rId27"/>
    <p:sldId id="286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2000" b="0"/>
            </a:pPr>
            <a:r>
              <a:rPr lang="sr-Cyrl-RS" sz="2000" b="0"/>
              <a:t>Ученици са сметњама у развоју </a:t>
            </a:r>
            <a:endParaRPr lang="en-US" sz="2000" b="0"/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Percent val="1"/>
            <c:showLeaderLines val="1"/>
          </c:dLbls>
          <c:cat>
            <c:strRef>
              <c:f>Sheet1!$D$4:$D$6</c:f>
              <c:strCache>
                <c:ptCount val="3"/>
                <c:pt idx="0">
                  <c:v>специјалне школе</c:v>
                </c:pt>
                <c:pt idx="1">
                  <c:v>специјална одјељења</c:v>
                </c:pt>
                <c:pt idx="2">
                  <c:v>редовна одјељења</c:v>
                </c:pt>
              </c:strCache>
            </c:strRef>
          </c:cat>
          <c:val>
            <c:numRef>
              <c:f>Sheet1!$E$4:$E$6</c:f>
              <c:numCache>
                <c:formatCode>General</c:formatCode>
                <c:ptCount val="3"/>
                <c:pt idx="0">
                  <c:v>395</c:v>
                </c:pt>
                <c:pt idx="1">
                  <c:v>148</c:v>
                </c:pt>
                <c:pt idx="2">
                  <c:v>1782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  <c:txPr>
        <a:bodyPr/>
        <a:lstStyle/>
        <a:p>
          <a:pPr>
            <a:defRPr sz="2000"/>
          </a:pPr>
          <a:endParaRPr lang="en-US"/>
        </a:p>
      </c:txPr>
    </c:legend>
    <c:plotVisOnly val="1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3600" b="0"/>
            </a:pPr>
            <a:r>
              <a:rPr lang="en-US" sz="3600" b="0"/>
              <a:t>698</a:t>
            </a:r>
            <a:r>
              <a:rPr lang="sr-Cyrl-RS" sz="3600" b="0"/>
              <a:t> испитаника</a:t>
            </a:r>
            <a:endParaRPr lang="en-US" sz="3600" b="0"/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2800"/>
                </a:pPr>
                <a:endParaRPr lang="en-US"/>
              </a:p>
            </c:txPr>
            <c:showPercent val="1"/>
            <c:showLeaderLines val="1"/>
          </c:dLbls>
          <c:cat>
            <c:strRef>
              <c:f>Sheet1!$J$11:$J$13</c:f>
              <c:strCache>
                <c:ptCount val="3"/>
                <c:pt idx="0">
                  <c:v>познајем</c:v>
                </c:pt>
                <c:pt idx="1">
                  <c:v>дјелимично</c:v>
                </c:pt>
                <c:pt idx="2">
                  <c:v>не познајем</c:v>
                </c:pt>
              </c:strCache>
            </c:strRef>
          </c:cat>
          <c:val>
            <c:numRef>
              <c:f>Sheet1!$K$11:$K$13</c:f>
              <c:numCache>
                <c:formatCode>General</c:formatCode>
                <c:ptCount val="3"/>
                <c:pt idx="0">
                  <c:v>414</c:v>
                </c:pt>
                <c:pt idx="1">
                  <c:v>257</c:v>
                </c:pt>
                <c:pt idx="2">
                  <c:v>27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65247668131238068"/>
          <c:y val="0.30224138649335475"/>
          <c:w val="0.3373624380779679"/>
          <c:h val="0.45886368370620395"/>
        </c:manualLayout>
      </c:layout>
      <c:txPr>
        <a:bodyPr/>
        <a:lstStyle/>
        <a:p>
          <a:pPr>
            <a:defRPr sz="2800"/>
          </a:pPr>
          <a:endParaRPr lang="en-US"/>
        </a:p>
      </c:txPr>
    </c:legend>
    <c:plotVisOnly val="1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3200" b="0"/>
            </a:pPr>
            <a:r>
              <a:rPr lang="sr-Cyrl-RS" sz="3200" b="1" dirty="0" smtClean="0"/>
              <a:t>Да ли је Ваша школа инклузивна  </a:t>
            </a:r>
          </a:p>
          <a:p>
            <a:pPr>
              <a:defRPr sz="3200" b="0"/>
            </a:pPr>
            <a:r>
              <a:rPr lang="sr-Cyrl-RS" sz="3200" b="0" dirty="0" smtClean="0"/>
              <a:t>698 </a:t>
            </a:r>
            <a:r>
              <a:rPr lang="sr-Cyrl-RS" sz="3200" b="0" dirty="0"/>
              <a:t>испитаника</a:t>
            </a:r>
          </a:p>
        </c:rich>
      </c:tx>
      <c:layout>
        <c:manualLayout>
          <c:xMode val="edge"/>
          <c:yMode val="edge"/>
          <c:x val="0.25283657917019481"/>
          <c:y val="1.5873015873015879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8.12870448772227E-2"/>
          <c:y val="0.37852997541974004"/>
          <c:w val="0.52193736790521716"/>
          <c:h val="0.5421199433404158"/>
        </c:manualLayout>
      </c:layout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Percent val="1"/>
            <c:showLeaderLines val="1"/>
          </c:dLbls>
          <c:cat>
            <c:strRef>
              <c:f>Sheet1!$F$5:$F$7</c:f>
              <c:strCache>
                <c:ptCount val="3"/>
                <c:pt idx="0">
                  <c:v>да </c:v>
                </c:pt>
                <c:pt idx="1">
                  <c:v>дјелимично</c:v>
                </c:pt>
                <c:pt idx="2">
                  <c:v>не</c:v>
                </c:pt>
              </c:strCache>
            </c:strRef>
          </c:cat>
          <c:val>
            <c:numRef>
              <c:f>Sheet1!$G$5:$G$7</c:f>
              <c:numCache>
                <c:formatCode>General</c:formatCode>
                <c:ptCount val="3"/>
                <c:pt idx="0">
                  <c:v>403</c:v>
                </c:pt>
                <c:pt idx="1">
                  <c:v>285</c:v>
                </c:pt>
                <c:pt idx="2">
                  <c:v>10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63046143999146598"/>
          <c:y val="0.41222159730033747"/>
          <c:w val="0.3593776793988826"/>
          <c:h val="0.36627109111361128"/>
        </c:manualLayout>
      </c:layout>
      <c:txPr>
        <a:bodyPr/>
        <a:lstStyle/>
        <a:p>
          <a:pPr>
            <a:defRPr sz="2800"/>
          </a:pPr>
          <a:endParaRPr lang="en-US"/>
        </a:p>
      </c:txPr>
    </c:legend>
    <c:plotVisOnly val="1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2800" b="0"/>
            </a:pPr>
            <a:r>
              <a:rPr lang="sr-Cyrl-RS" sz="2800" b="1" dirty="0" smtClean="0"/>
              <a:t>Инклузија је напредак у школовању дјеце са сметњама</a:t>
            </a:r>
          </a:p>
          <a:p>
            <a:pPr>
              <a:defRPr sz="2800" b="0"/>
            </a:pPr>
            <a:r>
              <a:rPr lang="sr-Cyrl-RS" sz="2800" b="0" dirty="0" smtClean="0"/>
              <a:t>698 </a:t>
            </a:r>
            <a:r>
              <a:rPr lang="sr-Cyrl-RS" sz="2800" b="0" dirty="0"/>
              <a:t>испитаника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2775640555514817E-2"/>
          <c:y val="0.40078677665291895"/>
          <c:w val="0.49999573296352351"/>
          <c:h val="0.51876015498062644"/>
        </c:manualLayout>
      </c:layout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Percent val="1"/>
            <c:showLeaderLines val="1"/>
          </c:dLbls>
          <c:cat>
            <c:strRef>
              <c:f>Sheet1!$I$7:$I$9</c:f>
              <c:strCache>
                <c:ptCount val="3"/>
                <c:pt idx="0">
                  <c:v>Да</c:v>
                </c:pt>
                <c:pt idx="1">
                  <c:v>Нисам сигуран/на</c:v>
                </c:pt>
                <c:pt idx="2">
                  <c:v>Не</c:v>
                </c:pt>
              </c:strCache>
            </c:strRef>
          </c:cat>
          <c:val>
            <c:numRef>
              <c:f>Sheet1!$J$7:$J$9</c:f>
              <c:numCache>
                <c:formatCode>General</c:formatCode>
                <c:ptCount val="3"/>
                <c:pt idx="0">
                  <c:v>334</c:v>
                </c:pt>
                <c:pt idx="1">
                  <c:v>319</c:v>
                </c:pt>
                <c:pt idx="2">
                  <c:v>45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5700658057031609"/>
          <c:y val="0.42762967129108942"/>
          <c:w val="0.40515418002893583"/>
          <c:h val="0.47710140399116785"/>
        </c:manualLayout>
      </c:layout>
      <c:txPr>
        <a:bodyPr/>
        <a:lstStyle/>
        <a:p>
          <a:pPr>
            <a:defRPr sz="2400"/>
          </a:pPr>
          <a:endParaRPr lang="en-US"/>
        </a:p>
      </c:txPr>
    </c:legend>
    <c:plotVisOnly val="1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4000" b="0"/>
            </a:pPr>
            <a:r>
              <a:rPr lang="sr-Cyrl-RS" sz="4000" b="0"/>
              <a:t>698 испитаника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3160340562848786E-2"/>
          <c:y val="0.33091092780069292"/>
          <c:w val="0.55853867335169061"/>
          <c:h val="0.58180248302295356"/>
        </c:manualLayout>
      </c:layout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Percent val="1"/>
            <c:showLeaderLines val="1"/>
          </c:dLbls>
          <c:cat>
            <c:strRef>
              <c:f>Sheet1!$H$4:$H$6</c:f>
              <c:strCache>
                <c:ptCount val="3"/>
                <c:pt idx="0">
                  <c:v>Да</c:v>
                </c:pt>
                <c:pt idx="1">
                  <c:v>Дјелимично</c:v>
                </c:pt>
                <c:pt idx="2">
                  <c:v>Не</c:v>
                </c:pt>
              </c:strCache>
            </c:strRef>
          </c:cat>
          <c:val>
            <c:numRef>
              <c:f>Sheet1!$I$4:$I$6</c:f>
              <c:numCache>
                <c:formatCode>General</c:formatCode>
                <c:ptCount val="3"/>
                <c:pt idx="0">
                  <c:v>559</c:v>
                </c:pt>
                <c:pt idx="1">
                  <c:v>122</c:v>
                </c:pt>
                <c:pt idx="2">
                  <c:v>17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  <c:txPr>
        <a:bodyPr/>
        <a:lstStyle/>
        <a:p>
          <a:pPr>
            <a:defRPr sz="2800"/>
          </a:pPr>
          <a:endParaRPr lang="en-US"/>
        </a:p>
      </c:txPr>
    </c:legend>
    <c:plotVisOnly val="1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3600" b="0"/>
            </a:pPr>
            <a:r>
              <a:rPr lang="sr-Cyrl-RS" sz="3600" b="0"/>
              <a:t>698 испитаника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4762746104662423E-2"/>
          <c:y val="0.32826542515518892"/>
          <c:w val="0.5775861908032015"/>
          <c:h val="0.58444798566845757"/>
        </c:manualLayout>
      </c:layout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Percent val="1"/>
            <c:showLeaderLines val="1"/>
          </c:dLbls>
          <c:cat>
            <c:strRef>
              <c:f>Sheet1!$H$3:$H$5</c:f>
              <c:strCache>
                <c:ptCount val="3"/>
                <c:pt idx="0">
                  <c:v>Да</c:v>
                </c:pt>
                <c:pt idx="1">
                  <c:v>Понекад</c:v>
                </c:pt>
                <c:pt idx="2">
                  <c:v>Не</c:v>
                </c:pt>
              </c:strCache>
            </c:strRef>
          </c:cat>
          <c:val>
            <c:numRef>
              <c:f>Sheet1!$I$3:$I$5</c:f>
              <c:numCache>
                <c:formatCode>General</c:formatCode>
                <c:ptCount val="3"/>
                <c:pt idx="0">
                  <c:v>251</c:v>
                </c:pt>
                <c:pt idx="1">
                  <c:v>402</c:v>
                </c:pt>
                <c:pt idx="2">
                  <c:v>48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75251388453665957"/>
          <c:y val="0.39636607924009643"/>
          <c:w val="0.23732523485368728"/>
          <c:h val="0.39798191892680196"/>
        </c:manualLayout>
      </c:layout>
      <c:txPr>
        <a:bodyPr/>
        <a:lstStyle/>
        <a:p>
          <a:pPr>
            <a:defRPr sz="2400"/>
          </a:pPr>
          <a:endParaRPr lang="en-US"/>
        </a:p>
      </c:txPr>
    </c:legend>
    <c:plotVisOnly val="1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22352343855977511"/>
          <c:y val="0.32620653095843938"/>
          <c:w val="0.68100061216540608"/>
          <c:h val="0.63665187094311815"/>
        </c:manualLayout>
      </c:layout>
      <c:pie3DChart>
        <c:varyColors val="1"/>
        <c:ser>
          <c:idx val="0"/>
          <c:order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sr-Cyrl-RS" sz="1800"/>
                      <a:t>у</a:t>
                    </a:r>
                    <a:r>
                      <a:rPr lang="sr-Cyrl-RS"/>
                      <a:t>ченици са сметњама 2325</a:t>
                    </a:r>
                  </a:p>
                </c:rich>
              </c:tx>
              <c:showVal val="1"/>
              <c:showCatName val="1"/>
            </c:dLbl>
            <c:txPr>
              <a:bodyPr/>
              <a:lstStyle/>
              <a:p>
                <a:pPr>
                  <a:defRPr sz="1800"/>
                </a:pPr>
                <a:endParaRPr lang="en-US"/>
              </a:p>
            </c:txPr>
            <c:showVal val="1"/>
            <c:showCatName val="1"/>
            <c:showLeaderLines val="1"/>
          </c:dLbls>
          <c:cat>
            <c:strRef>
              <c:f>Sheet1!$F$12:$F$13</c:f>
              <c:strCache>
                <c:ptCount val="2"/>
                <c:pt idx="0">
                  <c:v>ученици типичног развоја</c:v>
                </c:pt>
                <c:pt idx="1">
                  <c:v>ученици са сметњама развоја</c:v>
                </c:pt>
              </c:strCache>
            </c:strRef>
          </c:cat>
          <c:val>
            <c:numRef>
              <c:f>Sheet1!$G$12:$G$13</c:f>
              <c:numCache>
                <c:formatCode>General</c:formatCode>
                <c:ptCount val="2"/>
                <c:pt idx="0">
                  <c:v>132956</c:v>
                </c:pt>
                <c:pt idx="1">
                  <c:v>2325</c:v>
                </c:pt>
              </c:numCache>
            </c:numRef>
          </c:val>
        </c:ser>
        <c:dLbls>
          <c:showVal val="1"/>
          <c:showCatName val="1"/>
        </c:dLbls>
      </c:pie3DChart>
    </c:plotArea>
    <c:plotVisOnly val="1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2800" b="0"/>
            </a:pPr>
            <a:r>
              <a:rPr lang="sr-Cyrl-RS" sz="2800" b="0"/>
              <a:t>Ученици са сметњама у редовним ОШ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2703767659863971E-2"/>
          <c:y val="0.20386576677915261"/>
          <c:w val="0.52394100822071343"/>
          <c:h val="0.66761842269716476"/>
        </c:manualLayout>
      </c:layout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Percent val="1"/>
            <c:showLeaderLines val="1"/>
          </c:dLbls>
          <c:cat>
            <c:strRef>
              <c:f>Sheet1!$B$3:$B$9</c:f>
              <c:strCache>
                <c:ptCount val="7"/>
                <c:pt idx="0">
                  <c:v>Оштећење вида</c:v>
                </c:pt>
                <c:pt idx="1">
                  <c:v>Оштећење слуха</c:v>
                </c:pt>
                <c:pt idx="2">
                  <c:v>Оштећење говора</c:v>
                </c:pt>
                <c:pt idx="3">
                  <c:v>Тјелесна оштећења</c:v>
                </c:pt>
                <c:pt idx="4">
                  <c:v>Интелектуална оштећења</c:v>
                </c:pt>
                <c:pt idx="5">
                  <c:v>Психички поремећаји</c:v>
                </c:pt>
                <c:pt idx="6">
                  <c:v>Вишеструке сметње</c:v>
                </c:pt>
              </c:strCache>
            </c:strRef>
          </c:cat>
          <c:val>
            <c:numRef>
              <c:f>Sheet1!$C$3:$C$9</c:f>
              <c:numCache>
                <c:formatCode>General</c:formatCode>
                <c:ptCount val="7"/>
                <c:pt idx="0">
                  <c:v>63</c:v>
                </c:pt>
                <c:pt idx="1">
                  <c:v>50</c:v>
                </c:pt>
                <c:pt idx="2">
                  <c:v>170</c:v>
                </c:pt>
                <c:pt idx="3">
                  <c:v>289</c:v>
                </c:pt>
                <c:pt idx="4">
                  <c:v>559</c:v>
                </c:pt>
                <c:pt idx="5">
                  <c:v>83</c:v>
                </c:pt>
                <c:pt idx="6">
                  <c:v>198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64995508054811557"/>
          <c:y val="0.16136046364059392"/>
          <c:w val="0.33587157686806596"/>
          <c:h val="0.72692850893638294"/>
        </c:manualLayout>
      </c:layout>
      <c:txPr>
        <a:bodyPr/>
        <a:lstStyle/>
        <a:p>
          <a:pPr>
            <a:defRPr sz="1800"/>
          </a:pPr>
          <a:endParaRPr lang="en-US"/>
        </a:p>
      </c:txPr>
    </c:legend>
    <c:plotVisOnly val="1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6.0094941561602014E-2"/>
          <c:y val="0.20535703870349556"/>
          <c:w val="0.46537739937461337"/>
          <c:h val="0.70304253634962377"/>
        </c:manualLayout>
      </c:layout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4000"/>
                </a:pPr>
                <a:endParaRPr lang="en-US"/>
              </a:p>
            </c:txPr>
            <c:showPercent val="1"/>
            <c:showLeaderLines val="1"/>
          </c:dLbls>
          <c:cat>
            <c:strRef>
              <c:f>Sheet1!$C$6:$C$7</c:f>
              <c:strCache>
                <c:ptCount val="2"/>
                <c:pt idx="0">
                  <c:v>неприлагођен НПП</c:v>
                </c:pt>
                <c:pt idx="1">
                  <c:v>прилагођен  НПП</c:v>
                </c:pt>
              </c:strCache>
            </c:strRef>
          </c:cat>
          <c:val>
            <c:numRef>
              <c:f>Sheet1!$D$6:$D$7</c:f>
              <c:numCache>
                <c:formatCode>General</c:formatCode>
                <c:ptCount val="2"/>
                <c:pt idx="0">
                  <c:v>614</c:v>
                </c:pt>
                <c:pt idx="1">
                  <c:v>800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54831072026242256"/>
          <c:y val="0.31402033079198438"/>
          <c:w val="0.44152839912792491"/>
          <c:h val="0.37195933841603129"/>
        </c:manualLayout>
      </c:layout>
      <c:txPr>
        <a:bodyPr/>
        <a:lstStyle/>
        <a:p>
          <a:pPr>
            <a:defRPr sz="2800"/>
          </a:pPr>
          <a:endParaRPr lang="en-US"/>
        </a:p>
      </c:txPr>
    </c:legend>
    <c:plotVisOnly val="1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3200" b="0"/>
            </a:pPr>
            <a:r>
              <a:rPr lang="en-US" sz="3200" b="0"/>
              <a:t>        </a:t>
            </a:r>
            <a:r>
              <a:rPr lang="sr-Cyrl-RS" sz="3200" b="0"/>
              <a:t>Креирани ИОП -и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Percent val="1"/>
            <c:showLeaderLines val="1"/>
          </c:dLbls>
          <c:cat>
            <c:strRef>
              <c:f>Sheet1!$C$5:$C$10</c:f>
              <c:strCache>
                <c:ptCount val="6"/>
                <c:pt idx="0">
                  <c:v>ИОП редован НПП</c:v>
                </c:pt>
                <c:pt idx="1">
                  <c:v>ИОП ЛМР</c:v>
                </c:pt>
                <c:pt idx="2">
                  <c:v>ИОП УМР</c:v>
                </c:pt>
                <c:pt idx="3">
                  <c:v>ИОП Аутизам</c:v>
                </c:pt>
                <c:pt idx="4">
                  <c:v>ИОП Вид</c:v>
                </c:pt>
                <c:pt idx="5">
                  <c:v>ИОП Слух</c:v>
                </c:pt>
              </c:strCache>
            </c:strRef>
          </c:cat>
          <c:val>
            <c:numRef>
              <c:f>Sheet1!$D$5:$D$10</c:f>
              <c:numCache>
                <c:formatCode>General</c:formatCode>
                <c:ptCount val="6"/>
                <c:pt idx="0">
                  <c:v>213</c:v>
                </c:pt>
                <c:pt idx="1">
                  <c:v>482</c:v>
                </c:pt>
                <c:pt idx="2">
                  <c:v>69</c:v>
                </c:pt>
                <c:pt idx="3">
                  <c:v>29</c:v>
                </c:pt>
                <c:pt idx="4">
                  <c:v>1</c:v>
                </c:pt>
                <c:pt idx="5">
                  <c:v>6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65412860892388602"/>
          <c:y val="0.26877077865266885"/>
          <c:w val="0.33476027996500507"/>
          <c:h val="0.63723367912344353"/>
        </c:manualLayout>
      </c:layout>
      <c:txPr>
        <a:bodyPr/>
        <a:lstStyle/>
        <a:p>
          <a:pPr>
            <a:defRPr sz="1800"/>
          </a:pPr>
          <a:endParaRPr lang="en-US"/>
        </a:p>
      </c:txPr>
    </c:legend>
    <c:plotVisOnly val="1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2800"/>
                </a:pPr>
                <a:endParaRPr lang="en-US"/>
              </a:p>
            </c:txPr>
            <c:showPercent val="1"/>
            <c:showLeaderLines val="1"/>
          </c:dLbls>
          <c:cat>
            <c:strRef>
              <c:f>Sheet1!$H$3:$H$5</c:f>
              <c:strCache>
                <c:ptCount val="3"/>
                <c:pt idx="0">
                  <c:v>ученици првог разреда</c:v>
                </c:pt>
                <c:pt idx="1">
                  <c:v>описно оцијењени</c:v>
                </c:pt>
                <c:pt idx="2">
                  <c:v>бројчано оцијењени</c:v>
                </c:pt>
              </c:strCache>
            </c:strRef>
          </c:cat>
          <c:val>
            <c:numRef>
              <c:f>Sheet1!$I$3:$I$5</c:f>
              <c:numCache>
                <c:formatCode>General</c:formatCode>
                <c:ptCount val="3"/>
                <c:pt idx="0">
                  <c:v>91</c:v>
                </c:pt>
                <c:pt idx="1">
                  <c:v>87</c:v>
                </c:pt>
                <c:pt idx="2">
                  <c:v>1234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62646517795277801"/>
          <c:y val="0.18205357142857137"/>
          <c:w val="0.34673375141127438"/>
          <c:h val="0.64044201940035272"/>
        </c:manualLayout>
      </c:layout>
      <c:txPr>
        <a:bodyPr/>
        <a:lstStyle/>
        <a:p>
          <a:pPr>
            <a:defRPr sz="2400"/>
          </a:pPr>
          <a:endParaRPr lang="en-US"/>
        </a:p>
      </c:txPr>
    </c:legend>
    <c:plotVisOnly val="1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5.9917059478488133E-2"/>
          <c:y val="0.16832000166645836"/>
          <c:w val="0.48998379859587904"/>
          <c:h val="0.74007957338666064"/>
        </c:manualLayout>
      </c:layout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800"/>
                </a:pPr>
                <a:endParaRPr lang="en-US"/>
              </a:p>
            </c:txPr>
            <c:showPercent val="1"/>
            <c:showLeaderLines val="1"/>
          </c:dLbls>
          <c:cat>
            <c:strRef>
              <c:f>Sheet1!$A$1:$A$8</c:f>
              <c:strCache>
                <c:ptCount val="8"/>
                <c:pt idx="0">
                  <c:v>Оштећење вида</c:v>
                </c:pt>
                <c:pt idx="1">
                  <c:v>Оштећење слуха</c:v>
                </c:pt>
                <c:pt idx="2">
                  <c:v>Оштећење говора</c:v>
                </c:pt>
                <c:pt idx="3">
                  <c:v>Тјелесна оштећења</c:v>
                </c:pt>
                <c:pt idx="4">
                  <c:v>Интелектуална оштећења</c:v>
                </c:pt>
                <c:pt idx="5">
                  <c:v>Психички поремећаји</c:v>
                </c:pt>
                <c:pt idx="6">
                  <c:v>Вишеструке сметње</c:v>
                </c:pt>
                <c:pt idx="7">
                  <c:v>Друге сметње</c:v>
                </c:pt>
              </c:strCache>
            </c:strRef>
          </c:cat>
          <c:val>
            <c:numRef>
              <c:f>Sheet1!$B$1:$B$8</c:f>
              <c:numCache>
                <c:formatCode>General</c:formatCode>
                <c:ptCount val="8"/>
                <c:pt idx="0">
                  <c:v>31</c:v>
                </c:pt>
                <c:pt idx="1">
                  <c:v>19</c:v>
                </c:pt>
                <c:pt idx="2">
                  <c:v>13</c:v>
                </c:pt>
                <c:pt idx="3">
                  <c:v>63</c:v>
                </c:pt>
                <c:pt idx="4">
                  <c:v>167</c:v>
                </c:pt>
                <c:pt idx="5">
                  <c:v>2</c:v>
                </c:pt>
                <c:pt idx="6">
                  <c:v>44</c:v>
                </c:pt>
                <c:pt idx="7">
                  <c:v>31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59126070926146757"/>
          <c:y val="1.9203849518810195E-2"/>
          <c:w val="0.39857841012887879"/>
          <c:h val="0.96159230096237958"/>
        </c:manualLayout>
      </c:layout>
      <c:txPr>
        <a:bodyPr/>
        <a:lstStyle/>
        <a:p>
          <a:pPr>
            <a:defRPr sz="2000"/>
          </a:pPr>
          <a:endParaRPr lang="en-US"/>
        </a:p>
      </c:txPr>
    </c:legend>
    <c:plotVisOnly val="1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2400"/>
            </a:pPr>
            <a:r>
              <a:rPr lang="sr-Cyrl-RS" sz="2400"/>
              <a:t>ОШ чији су наставници имали прилику да присуствују обукама у вези образовања ученика са сметњама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2800"/>
                </a:pPr>
                <a:endParaRPr lang="en-US"/>
              </a:p>
            </c:txPr>
            <c:showPercent val="1"/>
            <c:showLeaderLines val="1"/>
          </c:dLbls>
          <c:cat>
            <c:strRef>
              <c:f>Sheet1!$H$9:$H$11</c:f>
              <c:strCache>
                <c:ptCount val="3"/>
                <c:pt idx="0">
                  <c:v>сви наставници</c:v>
                </c:pt>
                <c:pt idx="1">
                  <c:v>неколико наставника</c:v>
                </c:pt>
                <c:pt idx="2">
                  <c:v>ниједан наставник</c:v>
                </c:pt>
              </c:strCache>
            </c:strRef>
          </c:cat>
          <c:val>
            <c:numRef>
              <c:f>Sheet1!$I$9:$I$11</c:f>
              <c:numCache>
                <c:formatCode>General</c:formatCode>
                <c:ptCount val="3"/>
                <c:pt idx="0">
                  <c:v>56</c:v>
                </c:pt>
                <c:pt idx="1">
                  <c:v>86</c:v>
                </c:pt>
                <c:pt idx="2">
                  <c:v>25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66787974054602184"/>
          <c:y val="0.34292107583775105"/>
          <c:w val="0.30458489168338676"/>
          <c:h val="0.59844466490298909"/>
        </c:manualLayout>
      </c:layout>
      <c:txPr>
        <a:bodyPr/>
        <a:lstStyle/>
        <a:p>
          <a:pPr>
            <a:defRPr sz="2400"/>
          </a:pPr>
          <a:endParaRPr lang="en-US"/>
        </a:p>
      </c:txPr>
    </c:legend>
    <c:plotVisOnly val="1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2800"/>
            </a:pPr>
            <a:r>
              <a:rPr lang="sr-Cyrl-RS" sz="2800"/>
              <a:t>Стручни сарадници </a:t>
            </a:r>
            <a:endParaRPr lang="en-US" sz="2800"/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3200"/>
                </a:pPr>
                <a:endParaRPr lang="en-US"/>
              </a:p>
            </c:txPr>
            <c:showPercent val="1"/>
            <c:showLeaderLines val="1"/>
          </c:dLbls>
          <c:cat>
            <c:strRef>
              <c:f>Sheet1!$H$15:$H$16</c:f>
              <c:strCache>
                <c:ptCount val="2"/>
                <c:pt idx="0">
                  <c:v>присуствовали обукама</c:v>
                </c:pt>
                <c:pt idx="1">
                  <c:v>нису присуствовали обукама</c:v>
                </c:pt>
              </c:strCache>
            </c:strRef>
          </c:cat>
          <c:val>
            <c:numRef>
              <c:f>Sheet1!$I$15:$I$16</c:f>
              <c:numCache>
                <c:formatCode>General</c:formatCode>
                <c:ptCount val="2"/>
                <c:pt idx="0">
                  <c:v>188</c:v>
                </c:pt>
                <c:pt idx="1">
                  <c:v>54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59426627570477586"/>
          <c:y val="0.28612366563063574"/>
          <c:w val="0.40573372429521454"/>
          <c:h val="0.59401017953961488"/>
        </c:manualLayout>
      </c:layout>
      <c:txPr>
        <a:bodyPr/>
        <a:lstStyle/>
        <a:p>
          <a:pPr>
            <a:defRPr sz="2800"/>
          </a:pPr>
          <a:endParaRPr lang="en-US"/>
        </a:p>
      </c:txPr>
    </c:legend>
    <c:plotVisOnly val="1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E4D3EB-2AA4-4BD8-9610-70F8127D930E}" type="datetimeFigureOut">
              <a:rPr lang="en-US" smtClean="0"/>
              <a:pPr/>
              <a:t>5/18/2018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86F8D-44F9-429E-98A3-AC5E1D87F4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E4D3EB-2AA4-4BD8-9610-70F8127D930E}" type="datetimeFigureOut">
              <a:rPr lang="en-US" smtClean="0"/>
              <a:pPr/>
              <a:t>5/18/2018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86F8D-44F9-429E-98A3-AC5E1D87F4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E4D3EB-2AA4-4BD8-9610-70F8127D930E}" type="datetimeFigureOut">
              <a:rPr lang="en-US" smtClean="0"/>
              <a:pPr/>
              <a:t>5/18/2018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86F8D-44F9-429E-98A3-AC5E1D87F4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E4D3EB-2AA4-4BD8-9610-70F8127D930E}" type="datetimeFigureOut">
              <a:rPr lang="en-US" smtClean="0"/>
              <a:pPr/>
              <a:t>5/18/2018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86F8D-44F9-429E-98A3-AC5E1D87F4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E4D3EB-2AA4-4BD8-9610-70F8127D930E}" type="datetimeFigureOut">
              <a:rPr lang="en-US" smtClean="0"/>
              <a:pPr/>
              <a:t>5/18/2018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86F8D-44F9-429E-98A3-AC5E1D87F4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E4D3EB-2AA4-4BD8-9610-70F8127D930E}" type="datetimeFigureOut">
              <a:rPr lang="en-US" smtClean="0"/>
              <a:pPr/>
              <a:t>5/18/2018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86F8D-44F9-429E-98A3-AC5E1D87F4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E4D3EB-2AA4-4BD8-9610-70F8127D930E}" type="datetimeFigureOut">
              <a:rPr lang="en-US" smtClean="0"/>
              <a:pPr/>
              <a:t>5/18/2018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86F8D-44F9-429E-98A3-AC5E1D87F4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E4D3EB-2AA4-4BD8-9610-70F8127D930E}" type="datetimeFigureOut">
              <a:rPr lang="en-US" smtClean="0"/>
              <a:pPr/>
              <a:t>5/18/2018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86F8D-44F9-429E-98A3-AC5E1D87F4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E4D3EB-2AA4-4BD8-9610-70F8127D930E}" type="datetimeFigureOut">
              <a:rPr lang="en-US" smtClean="0"/>
              <a:pPr/>
              <a:t>5/18/2018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86F8D-44F9-429E-98A3-AC5E1D87F4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E4D3EB-2AA4-4BD8-9610-70F8127D930E}" type="datetimeFigureOut">
              <a:rPr lang="en-US" smtClean="0"/>
              <a:pPr/>
              <a:t>5/18/2018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86F8D-44F9-429E-98A3-AC5E1D87F4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E4D3EB-2AA4-4BD8-9610-70F8127D930E}" type="datetimeFigureOut">
              <a:rPr lang="en-US" smtClean="0"/>
              <a:pPr/>
              <a:t>5/18/2018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86F8D-44F9-429E-98A3-AC5E1D87F4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6E4D3EB-2AA4-4BD8-9610-70F8127D930E}" type="datetimeFigureOut">
              <a:rPr lang="en-US" smtClean="0"/>
              <a:pPr/>
              <a:t>5/18/2018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8F86F8D-44F9-429E-98A3-AC5E1D87F4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228601"/>
            <a:ext cx="7467600" cy="1828800"/>
          </a:xfrm>
        </p:spPr>
        <p:txBody>
          <a:bodyPr>
            <a:normAutofit fontScale="90000"/>
          </a:bodyPr>
          <a:lstStyle/>
          <a:p>
            <a:pPr algn="l"/>
            <a:r>
              <a:rPr lang="en-US" sz="2000" dirty="0" smtClean="0">
                <a:latin typeface="Agency FB" pitchFamily="34" charset="0"/>
              </a:rPr>
              <a:t/>
            </a:r>
            <a:br>
              <a:rPr lang="en-US" sz="2000" dirty="0" smtClean="0">
                <a:latin typeface="Agency FB" pitchFamily="34" charset="0"/>
              </a:rPr>
            </a:br>
            <a:r>
              <a:rPr lang="en-US" sz="2000" dirty="0" smtClean="0">
                <a:latin typeface="Agency FB" pitchFamily="34" charset="0"/>
              </a:rPr>
              <a:t/>
            </a:r>
            <a:br>
              <a:rPr lang="en-US" sz="2000" dirty="0" smtClean="0">
                <a:latin typeface="Agency FB" pitchFamily="34" charset="0"/>
              </a:rPr>
            </a:br>
            <a:r>
              <a:rPr lang="en-US" sz="2000" dirty="0" smtClean="0">
                <a:latin typeface="Agency FB" pitchFamily="34" charset="0"/>
              </a:rPr>
              <a:t/>
            </a:r>
            <a:br>
              <a:rPr lang="en-US" sz="2000" dirty="0" smtClean="0">
                <a:latin typeface="Agency FB" pitchFamily="34" charset="0"/>
              </a:rPr>
            </a:br>
            <a:r>
              <a:rPr lang="en-US" sz="2000" dirty="0" smtClean="0">
                <a:latin typeface="Agency FB" pitchFamily="34" charset="0"/>
              </a:rPr>
              <a:t/>
            </a:r>
            <a:br>
              <a:rPr lang="en-US" sz="2000" dirty="0" smtClean="0">
                <a:latin typeface="Agency FB" pitchFamily="34" charset="0"/>
              </a:rPr>
            </a:br>
            <a:r>
              <a:rPr lang="en-US" sz="2000" dirty="0" smtClean="0">
                <a:latin typeface="Agency FB" pitchFamily="34" charset="0"/>
              </a:rPr>
              <a:t/>
            </a:r>
            <a:br>
              <a:rPr lang="en-US" sz="2000" dirty="0" smtClean="0">
                <a:latin typeface="Agency FB" pitchFamily="34" charset="0"/>
              </a:rPr>
            </a:br>
            <a:r>
              <a:rPr lang="en-US" sz="2000" dirty="0" smtClean="0">
                <a:latin typeface="Agency FB" pitchFamily="34" charset="0"/>
              </a:rPr>
              <a:t/>
            </a:r>
            <a:br>
              <a:rPr lang="en-US" sz="2000" dirty="0" smtClean="0">
                <a:latin typeface="Agency FB" pitchFamily="34" charset="0"/>
              </a:rPr>
            </a:br>
            <a:r>
              <a:rPr lang="en-US" sz="2200" b="0" dirty="0" err="1" smtClean="0">
                <a:solidFill>
                  <a:schemeClr val="tx1"/>
                </a:solidFill>
                <a:effectLst/>
                <a:latin typeface="Agency FB" pitchFamily="34" charset="0"/>
              </a:rPr>
              <a:t>Дијана</a:t>
            </a:r>
            <a:r>
              <a:rPr lang="en-US" sz="2200" b="0" dirty="0" smtClean="0">
                <a:solidFill>
                  <a:schemeClr val="tx1"/>
                </a:solidFill>
                <a:effectLst/>
                <a:latin typeface="Agency FB" pitchFamily="34" charset="0"/>
              </a:rPr>
              <a:t> </a:t>
            </a:r>
            <a:r>
              <a:rPr lang="en-US" sz="2200" b="0" dirty="0" err="1">
                <a:solidFill>
                  <a:schemeClr val="tx1"/>
                </a:solidFill>
                <a:effectLst/>
                <a:latin typeface="Agency FB" pitchFamily="34" charset="0"/>
              </a:rPr>
              <a:t>Пешић</a:t>
            </a:r>
            <a:r>
              <a:rPr lang="en-US" sz="2200" b="0" dirty="0">
                <a:solidFill>
                  <a:schemeClr val="tx1"/>
                </a:solidFill>
                <a:effectLst/>
                <a:latin typeface="Agency FB" pitchFamily="34" charset="0"/>
              </a:rPr>
              <a:t>, </a:t>
            </a:r>
            <a:r>
              <a:rPr lang="en-US" sz="2200" b="0" dirty="0" smtClean="0">
                <a:solidFill>
                  <a:schemeClr val="tx1"/>
                </a:solidFill>
                <a:effectLst/>
                <a:latin typeface="Agency FB" pitchFamily="34" charset="0"/>
              </a:rPr>
              <a:t> </a:t>
            </a:r>
            <a:r>
              <a:rPr lang="en-US" sz="2200" b="0" dirty="0" err="1" smtClean="0">
                <a:solidFill>
                  <a:schemeClr val="tx1"/>
                </a:solidFill>
                <a:effectLst/>
                <a:latin typeface="Agency FB" pitchFamily="34" charset="0"/>
              </a:rPr>
              <a:t>инспектор</a:t>
            </a:r>
            <a:r>
              <a:rPr lang="en-US" sz="2200" b="0" dirty="0" smtClean="0">
                <a:solidFill>
                  <a:schemeClr val="tx1"/>
                </a:solidFill>
                <a:effectLst/>
                <a:latin typeface="Agency FB" pitchFamily="34" charset="0"/>
              </a:rPr>
              <a:t> </a:t>
            </a:r>
            <a:r>
              <a:rPr lang="en-US" sz="2200" b="0" dirty="0">
                <a:solidFill>
                  <a:schemeClr val="tx1"/>
                </a:solidFill>
                <a:effectLst/>
                <a:latin typeface="Agency FB" pitchFamily="34" charset="0"/>
              </a:rPr>
              <a:t>- </a:t>
            </a:r>
            <a:r>
              <a:rPr lang="en-US" sz="2200" b="0" dirty="0" err="1">
                <a:solidFill>
                  <a:schemeClr val="tx1"/>
                </a:solidFill>
                <a:effectLst/>
                <a:latin typeface="Agency FB" pitchFamily="34" charset="0"/>
              </a:rPr>
              <a:t>просвјетни</a:t>
            </a:r>
            <a:r>
              <a:rPr lang="en-US" sz="2200" b="0" dirty="0">
                <a:solidFill>
                  <a:schemeClr val="tx1"/>
                </a:solidFill>
                <a:effectLst/>
                <a:latin typeface="Agency FB" pitchFamily="34" charset="0"/>
              </a:rPr>
              <a:t> </a:t>
            </a:r>
            <a:r>
              <a:rPr lang="en-US" sz="2200" b="0" dirty="0" err="1">
                <a:solidFill>
                  <a:schemeClr val="tx1"/>
                </a:solidFill>
                <a:effectLst/>
                <a:latin typeface="Agency FB" pitchFamily="34" charset="0"/>
              </a:rPr>
              <a:t>савјетник</a:t>
            </a:r>
            <a:r>
              <a:rPr lang="en-US" sz="2200" b="0" dirty="0">
                <a:solidFill>
                  <a:schemeClr val="tx1"/>
                </a:solidFill>
                <a:effectLst/>
                <a:latin typeface="Agency FB" pitchFamily="34" charset="0"/>
              </a:rPr>
              <a:t> </a:t>
            </a:r>
            <a:r>
              <a:rPr lang="en-US" sz="2200" b="0" dirty="0" err="1">
                <a:solidFill>
                  <a:schemeClr val="tx1"/>
                </a:solidFill>
                <a:effectLst/>
                <a:latin typeface="Agency FB" pitchFamily="34" charset="0"/>
              </a:rPr>
              <a:t>за</a:t>
            </a:r>
            <a:r>
              <a:rPr lang="en-US" sz="2200" b="0" dirty="0">
                <a:solidFill>
                  <a:schemeClr val="tx1"/>
                </a:solidFill>
                <a:effectLst/>
                <a:latin typeface="Agency FB" pitchFamily="34" charset="0"/>
              </a:rPr>
              <a:t> </a:t>
            </a:r>
            <a:r>
              <a:rPr lang="en-US" sz="2200" b="0" dirty="0" err="1" smtClean="0">
                <a:solidFill>
                  <a:schemeClr val="tx1"/>
                </a:solidFill>
                <a:effectLst/>
                <a:latin typeface="Agency FB" pitchFamily="34" charset="0"/>
              </a:rPr>
              <a:t>специјалну</a:t>
            </a:r>
            <a:r>
              <a:rPr lang="en-US" sz="2200" b="0" dirty="0">
                <a:solidFill>
                  <a:schemeClr val="tx1"/>
                </a:solidFill>
                <a:effectLst/>
                <a:latin typeface="Agency FB" pitchFamily="34" charset="0"/>
              </a:rPr>
              <a:t> </a:t>
            </a:r>
            <a:r>
              <a:rPr lang="en-US" sz="2200" b="0" dirty="0" err="1" smtClean="0">
                <a:solidFill>
                  <a:schemeClr val="tx1"/>
                </a:solidFill>
                <a:effectLst/>
                <a:latin typeface="Agency FB" pitchFamily="34" charset="0"/>
              </a:rPr>
              <a:t>наставу</a:t>
            </a:r>
            <a:r>
              <a:rPr lang="en-US" sz="2200" b="0" dirty="0" smtClean="0">
                <a:solidFill>
                  <a:schemeClr val="tx1"/>
                </a:solidFill>
                <a:effectLst/>
                <a:latin typeface="Agency FB" pitchFamily="34" charset="0"/>
              </a:rPr>
              <a:t>  </a:t>
            </a:r>
            <a:r>
              <a:rPr lang="en-US" sz="2200" b="0" dirty="0">
                <a:solidFill>
                  <a:schemeClr val="tx1"/>
                </a:solidFill>
                <a:effectLst/>
                <a:latin typeface="Agency FB" pitchFamily="34" charset="0"/>
              </a:rPr>
              <a:t>у  </a:t>
            </a:r>
            <a:r>
              <a:rPr lang="en-US" sz="2200" b="0" dirty="0" smtClean="0">
                <a:solidFill>
                  <a:schemeClr val="tx1"/>
                </a:solidFill>
                <a:effectLst/>
                <a:latin typeface="Agency FB" pitchFamily="34" charset="0"/>
              </a:rPr>
              <a:t> </a:t>
            </a:r>
            <a:r>
              <a:rPr lang="en-US" sz="2200" b="0" dirty="0" err="1" smtClean="0">
                <a:solidFill>
                  <a:schemeClr val="tx1"/>
                </a:solidFill>
                <a:effectLst/>
                <a:latin typeface="Agency FB" pitchFamily="34" charset="0"/>
              </a:rPr>
              <a:t>васпитно</a:t>
            </a:r>
            <a:r>
              <a:rPr lang="en-US" sz="2200" b="0" dirty="0" smtClean="0">
                <a:solidFill>
                  <a:schemeClr val="tx1"/>
                </a:solidFill>
                <a:effectLst/>
                <a:latin typeface="Agency FB" pitchFamily="34" charset="0"/>
              </a:rPr>
              <a:t> </a:t>
            </a:r>
            <a:r>
              <a:rPr lang="en-US" sz="2200" b="0" dirty="0">
                <a:solidFill>
                  <a:schemeClr val="tx1"/>
                </a:solidFill>
                <a:effectLst/>
                <a:latin typeface="Agency FB" pitchFamily="34" charset="0"/>
              </a:rPr>
              <a:t>– </a:t>
            </a:r>
            <a:r>
              <a:rPr lang="en-US" sz="2200" b="0" dirty="0" err="1">
                <a:solidFill>
                  <a:schemeClr val="tx1"/>
                </a:solidFill>
                <a:effectLst/>
                <a:latin typeface="Agency FB" pitchFamily="34" charset="0"/>
              </a:rPr>
              <a:t>образовним</a:t>
            </a:r>
            <a:r>
              <a:rPr lang="en-US" sz="2200" b="0" dirty="0">
                <a:solidFill>
                  <a:schemeClr val="tx1"/>
                </a:solidFill>
                <a:effectLst/>
                <a:latin typeface="Agency FB" pitchFamily="34" charset="0"/>
              </a:rPr>
              <a:t> </a:t>
            </a:r>
            <a:r>
              <a:rPr lang="en-US" sz="2200" b="0" dirty="0" err="1">
                <a:solidFill>
                  <a:schemeClr val="tx1"/>
                </a:solidFill>
                <a:effectLst/>
                <a:latin typeface="Agency FB" pitchFamily="34" charset="0"/>
              </a:rPr>
              <a:t>установама</a:t>
            </a:r>
            <a:r>
              <a:rPr lang="en-US" sz="2200" b="0" dirty="0">
                <a:solidFill>
                  <a:schemeClr val="tx1"/>
                </a:solidFill>
                <a:effectLst/>
                <a:latin typeface="Agency FB" pitchFamily="34" charset="0"/>
              </a:rPr>
              <a:t> </a:t>
            </a:r>
            <a:r>
              <a:rPr lang="en-US" sz="2200" b="0" dirty="0" err="1">
                <a:solidFill>
                  <a:schemeClr val="tx1"/>
                </a:solidFill>
                <a:effectLst/>
                <a:latin typeface="Agency FB" pitchFamily="34" charset="0"/>
              </a:rPr>
              <a:t>за</a:t>
            </a:r>
            <a:r>
              <a:rPr lang="en-US" sz="2200" b="0" dirty="0">
                <a:solidFill>
                  <a:schemeClr val="tx1"/>
                </a:solidFill>
                <a:effectLst/>
                <a:latin typeface="Agency FB" pitchFamily="34" charset="0"/>
              </a:rPr>
              <a:t> </a:t>
            </a:r>
            <a:r>
              <a:rPr lang="en-US" sz="2200" b="0" dirty="0" err="1">
                <a:solidFill>
                  <a:schemeClr val="tx1"/>
                </a:solidFill>
                <a:effectLst/>
                <a:latin typeface="Agency FB" pitchFamily="34" charset="0"/>
              </a:rPr>
              <a:t>образовање</a:t>
            </a:r>
            <a:r>
              <a:rPr lang="en-US" sz="2200" b="0" dirty="0">
                <a:solidFill>
                  <a:schemeClr val="tx1"/>
                </a:solidFill>
                <a:effectLst/>
                <a:latin typeface="Agency FB" pitchFamily="34" charset="0"/>
              </a:rPr>
              <a:t> </a:t>
            </a:r>
            <a:r>
              <a:rPr lang="en-US" sz="2200" b="0" dirty="0" err="1" smtClean="0">
                <a:solidFill>
                  <a:schemeClr val="tx1"/>
                </a:solidFill>
                <a:effectLst/>
                <a:latin typeface="Agency FB" pitchFamily="34" charset="0"/>
              </a:rPr>
              <a:t>дјеце</a:t>
            </a:r>
            <a:r>
              <a:rPr lang="en-US" sz="2200" b="0" dirty="0" smtClean="0">
                <a:solidFill>
                  <a:schemeClr val="tx1"/>
                </a:solidFill>
                <a:effectLst/>
                <a:latin typeface="Agency FB" pitchFamily="34" charset="0"/>
              </a:rPr>
              <a:t> </a:t>
            </a:r>
            <a:r>
              <a:rPr lang="en-US" sz="2200" b="0" dirty="0" err="1" smtClean="0">
                <a:solidFill>
                  <a:schemeClr val="tx1"/>
                </a:solidFill>
                <a:effectLst/>
                <a:latin typeface="Agency FB" pitchFamily="34" charset="0"/>
              </a:rPr>
              <a:t>са</a:t>
            </a:r>
            <a:r>
              <a:rPr lang="en-US" sz="2200" b="0" dirty="0" smtClean="0">
                <a:solidFill>
                  <a:schemeClr val="tx1"/>
                </a:solidFill>
                <a:effectLst/>
                <a:latin typeface="Agency FB" pitchFamily="34" charset="0"/>
              </a:rPr>
              <a:t> </a:t>
            </a:r>
            <a:r>
              <a:rPr lang="en-US" sz="2200" b="0" dirty="0" err="1">
                <a:solidFill>
                  <a:schemeClr val="tx1"/>
                </a:solidFill>
                <a:effectLst/>
                <a:latin typeface="Agency FB" pitchFamily="34" charset="0"/>
              </a:rPr>
              <a:t>сметњама</a:t>
            </a:r>
            <a:r>
              <a:rPr lang="en-US" sz="2200" b="0" dirty="0">
                <a:solidFill>
                  <a:schemeClr val="tx1"/>
                </a:solidFill>
                <a:effectLst/>
                <a:latin typeface="Agency FB" pitchFamily="34" charset="0"/>
              </a:rPr>
              <a:t> у </a:t>
            </a:r>
            <a:r>
              <a:rPr lang="en-US" sz="2200" b="0" dirty="0" err="1">
                <a:solidFill>
                  <a:schemeClr val="tx1"/>
                </a:solidFill>
                <a:effectLst/>
                <a:latin typeface="Agency FB" pitchFamily="34" charset="0"/>
              </a:rPr>
              <a:t>психофизичком</a:t>
            </a:r>
            <a:r>
              <a:rPr lang="en-US" sz="2200" b="0" dirty="0">
                <a:solidFill>
                  <a:schemeClr val="tx1"/>
                </a:solidFill>
                <a:effectLst/>
                <a:latin typeface="Agency FB" pitchFamily="34" charset="0"/>
              </a:rPr>
              <a:t> </a:t>
            </a:r>
            <a:r>
              <a:rPr lang="en-US" sz="2200" b="0" dirty="0" err="1">
                <a:solidFill>
                  <a:schemeClr val="tx1"/>
                </a:solidFill>
                <a:effectLst/>
                <a:latin typeface="Agency FB" pitchFamily="34" charset="0"/>
              </a:rPr>
              <a:t>развоју</a:t>
            </a:r>
            <a:r>
              <a:rPr lang="en-US" dirty="0">
                <a:latin typeface="Agency FB" pitchFamily="34" charset="0"/>
              </a:rPr>
              <a:t/>
            </a:r>
            <a:br>
              <a:rPr lang="en-US" dirty="0">
                <a:latin typeface="Agency FB" pitchFamily="34" charset="0"/>
              </a:rPr>
            </a:br>
            <a:endParaRPr lang="en-US" dirty="0">
              <a:latin typeface="Agency FB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209800"/>
            <a:ext cx="7391400" cy="3429000"/>
          </a:xfrm>
        </p:spPr>
        <p:txBody>
          <a:bodyPr>
            <a:normAutofit/>
          </a:bodyPr>
          <a:lstStyle/>
          <a:p>
            <a:r>
              <a:rPr lang="sr-Cyrl-BA" sz="4000" b="1" dirty="0">
                <a:solidFill>
                  <a:schemeClr val="tx1"/>
                </a:solidFill>
              </a:rPr>
              <a:t>Мониторинг васпитања и образовања дјеце са сметњама у развоју у Републици Српској</a:t>
            </a:r>
            <a:r>
              <a:rPr lang="sr-Cyrl-BA" sz="4000" dirty="0">
                <a:solidFill>
                  <a:schemeClr val="tx1"/>
                </a:solidFill>
              </a:rPr>
              <a:t> </a:t>
            </a:r>
            <a:endParaRPr lang="en-US" sz="4000" dirty="0">
              <a:solidFill>
                <a:schemeClr val="tx1"/>
              </a:solidFill>
            </a:endParaRPr>
          </a:p>
          <a:p>
            <a:r>
              <a:rPr lang="sr-Cyrl-BA" b="1" dirty="0"/>
              <a:t> </a:t>
            </a:r>
            <a:r>
              <a:rPr lang="sr-Cyrl-BA" b="1" dirty="0">
                <a:solidFill>
                  <a:schemeClr val="tx1"/>
                </a:solidFill>
              </a:rPr>
              <a:t>школска 201</a:t>
            </a:r>
            <a:r>
              <a:rPr lang="en-US" b="1" dirty="0">
                <a:solidFill>
                  <a:schemeClr val="tx1"/>
                </a:solidFill>
              </a:rPr>
              <a:t>6</a:t>
            </a:r>
            <a:r>
              <a:rPr lang="sr-Cyrl-BA" b="1" dirty="0">
                <a:solidFill>
                  <a:schemeClr val="tx1"/>
                </a:solidFill>
              </a:rPr>
              <a:t>/1</a:t>
            </a:r>
            <a:r>
              <a:rPr lang="en-US" b="1" dirty="0">
                <a:solidFill>
                  <a:schemeClr val="tx1"/>
                </a:solidFill>
              </a:rPr>
              <a:t>7</a:t>
            </a:r>
            <a:r>
              <a:rPr lang="sr-Cyrl-BA" b="1" dirty="0">
                <a:solidFill>
                  <a:schemeClr val="tx1"/>
                </a:solidFill>
              </a:rPr>
              <a:t>. година</a:t>
            </a:r>
            <a:endParaRPr lang="en-US" b="1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3200" dirty="0" smtClean="0"/>
              <a:t>Прилагођени образовни програми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3200" dirty="0" smtClean="0"/>
              <a:t>Индивидуални образовни програми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600200" y="1447800"/>
          <a:ext cx="6858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 sz="3600" dirty="0" smtClean="0"/>
              <a:t>Оцјењивање ученика са сметњама у редовним одјељењима 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28600"/>
            <a:ext cx="749808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sz="3600" b="1" dirty="0" smtClean="0"/>
              <a:t/>
            </a:r>
            <a:br>
              <a:rPr lang="sr-Cyrl-CS" sz="3600" b="1" dirty="0" smtClean="0"/>
            </a:br>
            <a:r>
              <a:rPr lang="sr-Cyrl-CS" sz="3600" b="1" dirty="0" smtClean="0"/>
              <a:t/>
            </a:r>
            <a:br>
              <a:rPr lang="sr-Cyrl-CS" sz="3600" b="1" dirty="0" smtClean="0"/>
            </a:br>
            <a:r>
              <a:rPr lang="sr-Cyrl-CS" sz="3600" b="1" dirty="0" smtClean="0"/>
              <a:t>Редовна одјељења средњих школа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447800"/>
            <a:ext cx="8001000" cy="4800600"/>
          </a:xfrm>
        </p:spPr>
        <p:txBody>
          <a:bodyPr/>
          <a:lstStyle/>
          <a:p>
            <a:r>
              <a:rPr lang="sr-Cyrl-CS" dirty="0" smtClean="0"/>
              <a:t>У 56 средњих школа школују се ученици са сметњама у развоју по принципима инклузије</a:t>
            </a:r>
          </a:p>
          <a:p>
            <a:r>
              <a:rPr lang="sr-Cyrl-CS" dirty="0" smtClean="0"/>
              <a:t>Укупно 370 ученика, 229 дјечака и 141 дјевојчица.</a:t>
            </a:r>
          </a:p>
          <a:p>
            <a:r>
              <a:rPr lang="sr-Cyrl-CS" dirty="0" smtClean="0"/>
              <a:t>У односу на укупну популацију средњошколаца (92557) овај број представља 0,92% ученика што не осликава реално стање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3200" b="1" dirty="0" smtClean="0"/>
              <a:t>Ученици са сметњама у редовним средњим школама 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 sz="3600" b="1" dirty="0" smtClean="0"/>
              <a:t>Обученост кадра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62"/>
          </a:xfrm>
        </p:spPr>
        <p:txBody>
          <a:bodyPr>
            <a:normAutofit/>
          </a:bodyPr>
          <a:lstStyle/>
          <a:p>
            <a:pPr algn="ctr"/>
            <a:r>
              <a:rPr lang="sr-Cyrl-CS" sz="3200" b="1" dirty="0" smtClean="0"/>
              <a:t>Обученост кадра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3200" dirty="0" smtClean="0"/>
              <a:t>Познавање законских, подзаконских аката и НПП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 sz="3600" b="1" dirty="0" smtClean="0"/>
              <a:t>Ставови о инклузији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95400" y="13716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3200" b="1" dirty="0" smtClean="0"/>
              <a:t>Ставови о инклузији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200" dirty="0" smtClean="0"/>
              <a:t>Ученици са сметњама у образовном систему Републике Српске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600200"/>
            <a:ext cx="7924800" cy="4648200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sr-Cyrl-CS" sz="3100" dirty="0"/>
              <a:t>У Републици Српској у школској 2016/2017. години школује се 2325 ученика са сметњама у развоју. У специјалним установама и одјељењима школују се 543 ученика, а у редовним одјељењнима, по принципима инклузивног образовања у основним и средњим школама, школује се 1782 ученика. Основну школу похађа 1639 ученика (1412 по принципима инклузије, 79 у специјалним основним школама и 148 у специјалним одјељењима), средњу школу 504 ученика (370 по принципима инклузије и 134 у специјалним школама) и 182 ученика похађа нивое образовања</a:t>
            </a:r>
            <a:r>
              <a:rPr lang="sr-Cyrl-CS" sz="3000" dirty="0"/>
              <a:t>.</a:t>
            </a:r>
            <a:endParaRPr lang="en-US" sz="3000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err="1" smtClean="0"/>
              <a:t>Присутан</a:t>
            </a:r>
            <a:r>
              <a:rPr lang="en-US" sz="3200" dirty="0" smtClean="0"/>
              <a:t> </a:t>
            </a:r>
            <a:r>
              <a:rPr lang="en-US" sz="3200" dirty="0" err="1" smtClean="0"/>
              <a:t>тимски</a:t>
            </a:r>
            <a:r>
              <a:rPr lang="en-US" sz="3200" dirty="0" smtClean="0"/>
              <a:t> </a:t>
            </a:r>
            <a:r>
              <a:rPr lang="en-US" sz="3200" dirty="0" err="1" smtClean="0"/>
              <a:t>приступ</a:t>
            </a:r>
            <a:r>
              <a:rPr lang="en-US" sz="3200" dirty="0" smtClean="0"/>
              <a:t> у </a:t>
            </a:r>
            <a:r>
              <a:rPr lang="en-US" sz="3200" dirty="0" err="1" smtClean="0"/>
              <a:t>раду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600" dirty="0" err="1" smtClean="0"/>
              <a:t>Сарадња</a:t>
            </a:r>
            <a:r>
              <a:rPr lang="en-US" sz="3600" dirty="0" smtClean="0"/>
              <a:t> </a:t>
            </a:r>
            <a:r>
              <a:rPr lang="en-US" sz="3600" dirty="0" err="1" smtClean="0"/>
              <a:t>са</a:t>
            </a:r>
            <a:r>
              <a:rPr lang="en-US" sz="3600" dirty="0" smtClean="0"/>
              <a:t> </a:t>
            </a:r>
            <a:r>
              <a:rPr lang="en-US" sz="3600" dirty="0" err="1" smtClean="0"/>
              <a:t>родитељима</a:t>
            </a:r>
            <a:r>
              <a:rPr lang="en-US" sz="3600" dirty="0" smtClean="0"/>
              <a:t> </a:t>
            </a:r>
            <a:r>
              <a:rPr lang="en-US" sz="3600" dirty="0" err="1" smtClean="0"/>
              <a:t>је</a:t>
            </a:r>
            <a:r>
              <a:rPr lang="en-US" sz="3600" dirty="0" smtClean="0"/>
              <a:t> </a:t>
            </a:r>
            <a:r>
              <a:rPr lang="en-US" sz="3600" dirty="0" err="1" smtClean="0"/>
              <a:t>на</a:t>
            </a:r>
            <a:r>
              <a:rPr lang="en-US" sz="3600" dirty="0" smtClean="0"/>
              <a:t> </a:t>
            </a:r>
            <a:r>
              <a:rPr lang="en-US" sz="3600" dirty="0" err="1" smtClean="0"/>
              <a:t>задовољавајућем</a:t>
            </a:r>
            <a:r>
              <a:rPr lang="en-US" sz="3600" dirty="0" smtClean="0"/>
              <a:t> </a:t>
            </a:r>
            <a:r>
              <a:rPr lang="en-US" sz="3600" dirty="0" err="1" smtClean="0"/>
              <a:t>нивоу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200" dirty="0" smtClean="0"/>
              <a:t>Ученици са сметњама у редовним одјељењима ОШ</a:t>
            </a:r>
            <a:endParaRPr lang="en-US" sz="3200" dirty="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905000"/>
          <a:ext cx="8915400" cy="3436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792480"/>
                <a:gridCol w="891540"/>
                <a:gridCol w="891540"/>
                <a:gridCol w="891540"/>
                <a:gridCol w="891540"/>
                <a:gridCol w="891540"/>
                <a:gridCol w="891540"/>
                <a:gridCol w="891540"/>
                <a:gridCol w="891540"/>
              </a:tblGrid>
              <a:tr h="9774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Calibri"/>
                          <a:ea typeface="Calibri"/>
                          <a:cs typeface="Times New Roman"/>
                        </a:rPr>
                        <a:t>Година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Calibri"/>
                          <a:ea typeface="Calibri"/>
                          <a:cs typeface="Times New Roman"/>
                        </a:rPr>
                        <a:t>Оштећења</a:t>
                      </a:r>
                      <a:r>
                        <a:rPr lang="sr-Cyrl-RS" sz="1800" baseline="0" dirty="0" smtClean="0">
                          <a:latin typeface="Calibri"/>
                          <a:ea typeface="Calibri"/>
                          <a:cs typeface="Times New Roman"/>
                        </a:rPr>
                        <a:t> вида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Оштећења слуха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Оштећења говора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Тјелесна оштећења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Интелектуална оштећ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Психички поремећаји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Вишеструке сметње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Друго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 Укупно</a:t>
                      </a:r>
                      <a:endParaRPr lang="en-US" sz="1800" dirty="0"/>
                    </a:p>
                  </a:txBody>
                  <a:tcPr/>
                </a:tc>
              </a:tr>
              <a:tr h="383627"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2009/10.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44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17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50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87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482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8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215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42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945</a:t>
                      </a:r>
                      <a:endParaRPr lang="en-US" sz="1800" dirty="0"/>
                    </a:p>
                  </a:txBody>
                  <a:tcPr/>
                </a:tc>
              </a:tr>
              <a:tr h="383627"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2012/13.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44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34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96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108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556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12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296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104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1236</a:t>
                      </a:r>
                      <a:endParaRPr lang="en-US" sz="1800" dirty="0"/>
                    </a:p>
                  </a:txBody>
                  <a:tcPr/>
                </a:tc>
              </a:tr>
              <a:tr h="383627"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2о14/15</a:t>
                      </a:r>
                      <a:r>
                        <a:rPr lang="sr-Cyrl-RS" sz="1800" dirty="0" smtClean="0"/>
                        <a:t>.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30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45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56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167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452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74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357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122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1303</a:t>
                      </a:r>
                      <a:endParaRPr lang="en-US" sz="1800" dirty="0"/>
                    </a:p>
                  </a:txBody>
                  <a:tcPr/>
                </a:tc>
              </a:tr>
              <a:tr h="383627"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2016/17.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63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50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170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289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559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83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198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1412</a:t>
                      </a:r>
                      <a:endParaRPr lang="en-US" sz="1800" dirty="0"/>
                    </a:p>
                  </a:txBody>
                  <a:tcPr/>
                </a:tc>
              </a:tr>
              <a:tr h="383627"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2017/18.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53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49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152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227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485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80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411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1457</a:t>
                      </a:r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62"/>
          </a:xfrm>
        </p:spPr>
        <p:txBody>
          <a:bodyPr>
            <a:normAutofit/>
          </a:bodyPr>
          <a:lstStyle/>
          <a:p>
            <a:pPr algn="ctr"/>
            <a:r>
              <a:rPr lang="sr-Cyrl-CS" sz="3200" b="1" dirty="0" smtClean="0"/>
              <a:t>ПРЕПОРУКЕ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19200"/>
            <a:ext cx="8229600" cy="533400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sr-Cyrl-CS" dirty="0" smtClean="0"/>
              <a:t>И у наредном периоду настојати остварити што више циљева дефинисаних у </a:t>
            </a:r>
            <a:r>
              <a:rPr lang="sr-Cyrl-CS" dirty="0" smtClean="0"/>
              <a:t>Конвенцији </a:t>
            </a:r>
            <a:r>
              <a:rPr lang="sr-Cyrl-CS" dirty="0" smtClean="0"/>
              <a:t>Уједињених нација о правима особа са инвалидитетом</a:t>
            </a:r>
            <a:r>
              <a:rPr lang="en-US" dirty="0" smtClean="0"/>
              <a:t>.</a:t>
            </a:r>
            <a:endParaRPr lang="sr-Cyrl-CS" dirty="0" smtClean="0"/>
          </a:p>
          <a:p>
            <a:r>
              <a:rPr lang="sr-Cyrl-CS" dirty="0" smtClean="0"/>
              <a:t>Неопходно је уложити максималан труд и ангажовање у сектору образовања (предшколске установе, основне и средње школе) како бисмо благовремено примијетили, идентификовали и дијагностиковали сметње које ученици имају, те иницирали процјену од стране првостепених комисија да би нашим ученицима биле доступне све законима прописане могућности и обезбијеђена адекватна подршка. </a:t>
            </a:r>
            <a:endParaRPr lang="en-US" dirty="0" smtClean="0"/>
          </a:p>
          <a:p>
            <a:pPr lvl="0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381000"/>
            <a:ext cx="8229600" cy="632460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sr-Cyrl-CS" dirty="0" smtClean="0"/>
              <a:t>Пожељно је успоставити и одржавати добру сарадњу са установама на локалном нивоу (центри за социјални рад, домови здравља, градске управе, полицијске станице и друге) које директно или индиректно утичу на квалитет образовања дјеце са сметњама, те заједничким радом и мултисекторским приступом тражити најбоља рјешења за свако дијете.</a:t>
            </a:r>
            <a:endParaRPr lang="en-US" dirty="0" smtClean="0"/>
          </a:p>
          <a:p>
            <a:pPr lvl="0"/>
            <a:r>
              <a:rPr lang="sr-Cyrl-CS" dirty="0" smtClean="0"/>
              <a:t>Специјалне установе треба да јачају своје капацитете у области рехабилитације и хабилитације, односно индивидуалног и групног дефектолошког корективног рада. За потребе ране интервенције, секундарне превенције и благовременог третмана од непроцјењивог значаја би било формирање група за предшколско васпитање и образовање у свим специјалним установама.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8600"/>
            <a:ext cx="8019288" cy="6019800"/>
          </a:xfrm>
        </p:spPr>
        <p:txBody>
          <a:bodyPr>
            <a:normAutofit lnSpcReduction="10000"/>
          </a:bodyPr>
          <a:lstStyle/>
          <a:p>
            <a:pPr lvl="0"/>
            <a:r>
              <a:rPr lang="sr-Cyrl-CS" dirty="0" smtClean="0"/>
              <a:t>Према материјалним могућностима школа и центара, а у складу са Педагошким стандардима и нормативима вршити набавку наставних средстава и опреме.</a:t>
            </a:r>
            <a:endParaRPr lang="en-US" dirty="0" smtClean="0"/>
          </a:p>
          <a:p>
            <a:pPr lvl="0"/>
            <a:r>
              <a:rPr lang="sr-Cyrl-CS" dirty="0" smtClean="0"/>
              <a:t>Ученике школовати на начин и по програмима који могу обезбиједити пун развој њихових потенцијала и осигурати континуирано напредовање, а истовремено доприносе да ученик и његови родитељи развију и усвоје реалну слику о ученику на основу које могу планирати будућност.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304800"/>
            <a:ext cx="8229600" cy="64008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sr-Cyrl-CS" dirty="0" smtClean="0"/>
              <a:t>Више пажње посветити стручном усавршавању наставника и стручних сарадника из области образовања ученика са сметњама. Подстицати школе и центре да организују за своје наставнике, у складу са могућностима, групна усавршавања, а наставнике да јачају своје компетенције по овим питањима   кроз индивидално стручно усавршавање. Максимално користити властите ресурсе и оне које нуде локалне заједнице.</a:t>
            </a:r>
          </a:p>
          <a:p>
            <a:r>
              <a:rPr lang="sr-Cyrl-CS" dirty="0" smtClean="0"/>
              <a:t>И даље развијати и јачати тимски приступ у раду и интензивирати сарадњу са свим појединцима (у самој школи или ван ње) који могу дати допринос унапређењу квалитета рада са ученицима са сметњама.</a:t>
            </a:r>
            <a:endParaRPr lang="en-US" dirty="0" smtClean="0"/>
          </a:p>
          <a:p>
            <a:pPr lvl="0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381000"/>
            <a:ext cx="8229600" cy="617220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sr-Cyrl-CS" dirty="0" smtClean="0"/>
              <a:t>Сегменту рада „сарадња са родитељима“ потребно је приступити крајње озбиљно, одговорно и професионално. Сарадња са родитељима треба бити добро планирана, неопходно је усагласити родитељска очекивања и могућности школе, успоставити добре односе и континуирану комуникацију.</a:t>
            </a:r>
          </a:p>
          <a:p>
            <a:r>
              <a:rPr lang="sr-Cyrl-CS" dirty="0" smtClean="0"/>
              <a:t>Просветни радници у Републици Српској, без обзира на бројна ограничења и тешкоће, треба да дају свој допринос побољшању квалитета живота дјеце и младих са сметњама у развоју тако што ће их школовати на начин који им највише одговара, пружити адекватну подршку, промовисати инклузију и поштивање дјечијих права и дати допринос разбијању предрасуда и напуштању стереотипа у вези са овим ученицима.</a:t>
            </a:r>
            <a:endParaRPr lang="en-US" dirty="0" smtClean="0"/>
          </a:p>
          <a:p>
            <a:pPr lvl="0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200" dirty="0" smtClean="0"/>
              <a:t>Ученици са сметњама у образовном систему Републике Српске</a:t>
            </a:r>
            <a:endParaRPr lang="en-US" sz="3200" dirty="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66800" y="1447800"/>
          <a:ext cx="7867650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219200"/>
                <a:gridCol w="1143000"/>
                <a:gridCol w="1066800"/>
                <a:gridCol w="990600"/>
                <a:gridCol w="1066800"/>
                <a:gridCol w="100965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/>
                        <a:t>Спец установе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/>
                        <a:t>Спец</a:t>
                      </a:r>
                    </a:p>
                    <a:p>
                      <a:pPr algn="ctr"/>
                      <a:r>
                        <a:rPr lang="sr-Cyrl-RS" sz="2000" dirty="0" smtClean="0"/>
                        <a:t>одјељења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Cyrl-RS" sz="2000" dirty="0" smtClean="0"/>
                    </a:p>
                    <a:p>
                      <a:pPr algn="ctr"/>
                      <a:r>
                        <a:rPr lang="sr-Cyrl-RS" sz="2000" dirty="0" smtClean="0"/>
                        <a:t>Инклуз    ија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r-Cyrl-RS" sz="2000" dirty="0" smtClean="0"/>
                    </a:p>
                    <a:p>
                      <a:pPr algn="ctr"/>
                      <a:endParaRPr lang="sr-Cyrl-RS" sz="2000" dirty="0" smtClean="0"/>
                    </a:p>
                    <a:p>
                      <a:pPr algn="ctr"/>
                      <a:r>
                        <a:rPr lang="sr-Cyrl-RS" sz="2000" dirty="0" smtClean="0"/>
                        <a:t>%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Cyrl-RS" sz="2000" dirty="0" smtClean="0"/>
                    </a:p>
                    <a:p>
                      <a:endParaRPr lang="sr-Cyrl-RS" sz="2000" dirty="0" smtClean="0"/>
                    </a:p>
                    <a:p>
                      <a:r>
                        <a:rPr lang="sr-Cyrl-RS" sz="2000" dirty="0" smtClean="0"/>
                        <a:t>Укупно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r-Cyrl-RS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r-Cyrl-RS" sz="20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/>
                        <a:t>%</a:t>
                      </a:r>
                      <a:endParaRPr lang="en-US" sz="2000" dirty="0" smtClean="0"/>
                    </a:p>
                    <a:p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ОШ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79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148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1412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1,52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1639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1,77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СШ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134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-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370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0,92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504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1,25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Нивои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182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-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-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-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182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0,2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УКУПНО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b="1" dirty="0" smtClean="0"/>
                        <a:t>395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b="1" dirty="0" smtClean="0"/>
                        <a:t>148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b="1" dirty="0" smtClean="0"/>
                        <a:t>1782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b="1" dirty="0" smtClean="0"/>
                        <a:t>1,34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b="1" dirty="0" smtClean="0"/>
                        <a:t>2325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b="1" dirty="0" smtClean="0"/>
                        <a:t>1,75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200" dirty="0" smtClean="0"/>
              <a:t>Ученици са сметњама у односу на организацијски облик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600200" y="1828801"/>
          <a:ext cx="6248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200" dirty="0" smtClean="0"/>
              <a:t>Ученици са сметњама у односу на укупну популацију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95400" y="1981200"/>
          <a:ext cx="6248400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3600" b="1" dirty="0"/>
              <a:t>Ученици у специјалним установма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00200"/>
            <a:ext cx="8153400" cy="4525963"/>
          </a:xfrm>
        </p:spPr>
        <p:txBody>
          <a:bodyPr>
            <a:normAutofit fontScale="92500" lnSpcReduction="10000"/>
          </a:bodyPr>
          <a:lstStyle/>
          <a:p>
            <a:r>
              <a:rPr lang="sr-Cyrl-CS" sz="3000" dirty="0"/>
              <a:t>У специјалним установама Републике Српске школује се </a:t>
            </a:r>
            <a:r>
              <a:rPr lang="en-US" sz="3000" dirty="0"/>
              <a:t>395 </a:t>
            </a:r>
            <a:r>
              <a:rPr lang="sr-Cyrl-CS" sz="3000" dirty="0"/>
              <a:t>ученика са сметњама у развоју. Основно васпитање и образовање у овим установама стиче </a:t>
            </a:r>
            <a:r>
              <a:rPr lang="en-US" sz="3000" dirty="0"/>
              <a:t>79</a:t>
            </a:r>
            <a:r>
              <a:rPr lang="sr-Cyrl-CS" sz="3000" dirty="0"/>
              <a:t> ученика. За рад у струци оспособњавају се </a:t>
            </a:r>
            <a:r>
              <a:rPr lang="en-US" sz="3000" dirty="0"/>
              <a:t>134 </a:t>
            </a:r>
            <a:r>
              <a:rPr lang="sr-Cyrl-CS" sz="3000" dirty="0"/>
              <a:t>ученика и то за занимања: бравар, кувар, кројач, фризер, пекар, зидар, цвјећар и физиотерапеут. Нивое, као посебан начин васпитања и образовања ученика са умјереним и тежим оштећењем интелектуалног функционисања</a:t>
            </a:r>
            <a:r>
              <a:rPr lang="en-US" sz="3000" dirty="0"/>
              <a:t> и </a:t>
            </a:r>
            <a:r>
              <a:rPr lang="en-US" sz="3000" dirty="0" err="1"/>
              <a:t>ученика</a:t>
            </a:r>
            <a:r>
              <a:rPr lang="en-US" sz="3000" dirty="0"/>
              <a:t> </a:t>
            </a:r>
            <a:r>
              <a:rPr lang="en-US" sz="3000" dirty="0" err="1"/>
              <a:t>са</a:t>
            </a:r>
            <a:r>
              <a:rPr lang="en-US" sz="3000" dirty="0"/>
              <a:t> </a:t>
            </a:r>
            <a:r>
              <a:rPr lang="en-US" sz="3000" dirty="0" err="1"/>
              <a:t>сметњама</a:t>
            </a:r>
            <a:r>
              <a:rPr lang="en-US" sz="3000" dirty="0"/>
              <a:t> </a:t>
            </a:r>
            <a:r>
              <a:rPr lang="en-US" sz="3000" dirty="0" err="1"/>
              <a:t>из</a:t>
            </a:r>
            <a:r>
              <a:rPr lang="en-US" sz="3000" dirty="0"/>
              <a:t> </a:t>
            </a:r>
            <a:r>
              <a:rPr lang="en-US" sz="3000" dirty="0" err="1"/>
              <a:t>аутистичног</a:t>
            </a:r>
            <a:r>
              <a:rPr lang="en-US" sz="3000" dirty="0"/>
              <a:t> </a:t>
            </a:r>
            <a:r>
              <a:rPr lang="en-US" sz="3000" dirty="0" err="1"/>
              <a:t>спектра</a:t>
            </a:r>
            <a:r>
              <a:rPr lang="sr-Cyrl-CS" sz="3000" dirty="0"/>
              <a:t>, похађају 182 ученика</a:t>
            </a:r>
            <a:r>
              <a:rPr lang="sr-Cyrl-CS" dirty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sz="3600" b="1" dirty="0" smtClean="0"/>
              <a:t>Специјална одјељења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990600"/>
            <a:ext cx="8077200" cy="5135563"/>
          </a:xfrm>
        </p:spPr>
        <p:txBody>
          <a:bodyPr>
            <a:normAutofit fontScale="92500" lnSpcReduction="20000"/>
          </a:bodyPr>
          <a:lstStyle/>
          <a:p>
            <a:r>
              <a:rPr lang="sr-Cyrl-CS" dirty="0"/>
              <a:t>У 18 школа Републике Српске организован је рад 32 специјална </a:t>
            </a:r>
            <a:r>
              <a:rPr lang="sr-Cyrl-CS" dirty="0" smtClean="0"/>
              <a:t>одјељења.Сва </a:t>
            </a:r>
            <a:r>
              <a:rPr lang="sr-Cyrl-CS" dirty="0"/>
              <a:t>одјељења су комбинована. </a:t>
            </a:r>
            <a:endParaRPr lang="sr-Cyrl-CS" dirty="0" smtClean="0"/>
          </a:p>
          <a:p>
            <a:r>
              <a:rPr lang="sr-Cyrl-CS" dirty="0"/>
              <a:t>На овај начин школује се 148 ученика, 109 дјечака и 39 дјевојчица</a:t>
            </a:r>
            <a:r>
              <a:rPr lang="sr-Cyrl-CS" dirty="0" smtClean="0"/>
              <a:t>.</a:t>
            </a:r>
          </a:p>
          <a:p>
            <a:r>
              <a:rPr lang="sr-Cyrl-CS" dirty="0"/>
              <a:t>Сви ученици школују се по посебним </a:t>
            </a:r>
            <a:r>
              <a:rPr lang="sr-Cyrl-CS" dirty="0" smtClean="0"/>
              <a:t>програмима</a:t>
            </a:r>
          </a:p>
          <a:p>
            <a:r>
              <a:rPr lang="sr-Cyrl-CS" dirty="0"/>
              <a:t>Наставу углавном реализују дефектолози /специјални рехабилитатори и едукатори различитих усмјерења. У два специјална одјељења (ОШ „Вук Караџић“ Вишеград) настава није стручно заступљена и реализују је професори разредне наставе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 sz="3600" b="1" dirty="0"/>
              <a:t>Р</a:t>
            </a:r>
            <a:r>
              <a:rPr lang="sr-Cyrl-CS" sz="3600" b="1" dirty="0" smtClean="0"/>
              <a:t>едовна одјељења основних школа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600200"/>
            <a:ext cx="8153400" cy="4525963"/>
          </a:xfrm>
        </p:spPr>
        <p:txBody>
          <a:bodyPr>
            <a:normAutofit lnSpcReduction="10000"/>
          </a:bodyPr>
          <a:lstStyle/>
          <a:p>
            <a:r>
              <a:rPr lang="sr-Cyrl-CS" dirty="0" smtClean="0"/>
              <a:t>У </a:t>
            </a:r>
            <a:r>
              <a:rPr lang="sr-Cyrl-CS" dirty="0"/>
              <a:t>180 основних школа школују се ученици са сметњама у развоју по принципима </a:t>
            </a:r>
            <a:r>
              <a:rPr lang="sr-Cyrl-CS" dirty="0" smtClean="0"/>
              <a:t>инклузије</a:t>
            </a:r>
          </a:p>
          <a:p>
            <a:r>
              <a:rPr lang="sr-Cyrl-CS" dirty="0"/>
              <a:t>Укупно 1412 ученика, 881 дјечак и 531 дјевојчица</a:t>
            </a:r>
            <a:r>
              <a:rPr lang="sr-Cyrl-CS" dirty="0" smtClean="0"/>
              <a:t>.</a:t>
            </a:r>
          </a:p>
          <a:p>
            <a:r>
              <a:rPr lang="sr-Cyrl-CS" dirty="0"/>
              <a:t>У односу на укупну популацију основношколаца (92557) овај број представља 1,52</a:t>
            </a:r>
            <a:r>
              <a:rPr lang="sr-Cyrl-CS" dirty="0" smtClean="0"/>
              <a:t>% ученика што не осликава реално стање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 sz="3600" b="1" dirty="0"/>
              <a:t>Ученици у редовним одјељењима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614</TotalTime>
  <Words>1064</Words>
  <Application>Microsoft Office PowerPoint</Application>
  <PresentationFormat>On-screen Show (4:3)</PresentationFormat>
  <Paragraphs>161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Solstice</vt:lpstr>
      <vt:lpstr>      Дијана Пешић,  инспектор - просвјетни савјетник за специјалну наставу  у   васпитно – образовним установама за образовање дјеце са сметњама у психофизичком развоју </vt:lpstr>
      <vt:lpstr>Ученици са сметњама у образовном систему Републике Српске</vt:lpstr>
      <vt:lpstr>Ученици са сметњама у образовном систему Републике Српске</vt:lpstr>
      <vt:lpstr>Ученици са сметњама у односу на организацијски облик</vt:lpstr>
      <vt:lpstr>Ученици са сметњама у односу на укупну популацију</vt:lpstr>
      <vt:lpstr>Ученици у специјалним установма</vt:lpstr>
      <vt:lpstr>Специјална одјељења </vt:lpstr>
      <vt:lpstr>Редовна одјељења основних школа </vt:lpstr>
      <vt:lpstr>Ученици у редовним одјељењима </vt:lpstr>
      <vt:lpstr>Прилагођени образовни програми</vt:lpstr>
      <vt:lpstr>Индивидуални образовни програми</vt:lpstr>
      <vt:lpstr>Оцјењивање ученика са сметњама у редовним одјељењима </vt:lpstr>
      <vt:lpstr>  Редовна одјељења средњих школа  </vt:lpstr>
      <vt:lpstr>Ученици са сметњама у редовним средњим школама </vt:lpstr>
      <vt:lpstr>Обученост кадра </vt:lpstr>
      <vt:lpstr>Обученост кадра</vt:lpstr>
      <vt:lpstr>Познавање законских, подзаконских аката и НПП</vt:lpstr>
      <vt:lpstr>Ставови о инклузији </vt:lpstr>
      <vt:lpstr>Ставови о инклузији</vt:lpstr>
      <vt:lpstr>Присутан тимски приступ у раду</vt:lpstr>
      <vt:lpstr>Сарадња са родитељима је на задовољавајућем нивоу</vt:lpstr>
      <vt:lpstr>Ученици са сметњама у редовним одјељењима ОШ</vt:lpstr>
      <vt:lpstr>ПРЕПОРУКЕ</vt:lpstr>
      <vt:lpstr>Slide 24</vt:lpstr>
      <vt:lpstr>Slide 25</vt:lpstr>
      <vt:lpstr>Slide 26</vt:lpstr>
      <vt:lpstr>Slide 27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Дијана Пешић,  инспектор - просвјетни савјетник за специјалну наставу у                                                                                         васпитно – образовним установама за образовање дјеце са сметњама у психофизичком развоју</dc:title>
  <dc:creator>Dijana Pesic</dc:creator>
  <cp:lastModifiedBy>Dijana Pesic</cp:lastModifiedBy>
  <cp:revision>68</cp:revision>
  <dcterms:created xsi:type="dcterms:W3CDTF">2017-01-25T13:16:55Z</dcterms:created>
  <dcterms:modified xsi:type="dcterms:W3CDTF">2018-05-18T07:23:29Z</dcterms:modified>
</cp:coreProperties>
</file>