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7" r:id="rId9"/>
    <p:sldId id="265" r:id="rId10"/>
    <p:sldId id="268" r:id="rId11"/>
    <p:sldId id="259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393A1-7719-4132-A7C7-60DBC71233FA}" type="datetimeFigureOut">
              <a:rPr lang="en-US" smtClean="0"/>
              <a:pPr/>
              <a:t>8/10/2016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4636FA4-557E-439E-AD3F-3035B495C0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393A1-7719-4132-A7C7-60DBC71233FA}" type="datetimeFigureOut">
              <a:rPr lang="en-US" smtClean="0"/>
              <a:pPr/>
              <a:t>8/10/2016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36FA4-557E-439E-AD3F-3035B495C0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393A1-7719-4132-A7C7-60DBC71233FA}" type="datetimeFigureOut">
              <a:rPr lang="en-US" smtClean="0"/>
              <a:pPr/>
              <a:t>8/10/2016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36FA4-557E-439E-AD3F-3035B495C0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393A1-7719-4132-A7C7-60DBC71233FA}" type="datetimeFigureOut">
              <a:rPr lang="en-US" smtClean="0"/>
              <a:pPr/>
              <a:t>8/10/2016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4636FA4-557E-439E-AD3F-3035B495C0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393A1-7719-4132-A7C7-60DBC71233FA}" type="datetimeFigureOut">
              <a:rPr lang="en-US" smtClean="0"/>
              <a:pPr/>
              <a:t>8/10/2016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36FA4-557E-439E-AD3F-3035B495C02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393A1-7719-4132-A7C7-60DBC71233FA}" type="datetimeFigureOut">
              <a:rPr lang="en-US" smtClean="0"/>
              <a:pPr/>
              <a:t>8/10/2016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36FA4-557E-439E-AD3F-3035B495C0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393A1-7719-4132-A7C7-60DBC71233FA}" type="datetimeFigureOut">
              <a:rPr lang="en-US" smtClean="0"/>
              <a:pPr/>
              <a:t>8/10/2016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4636FA4-557E-439E-AD3F-3035B495C02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393A1-7719-4132-A7C7-60DBC71233FA}" type="datetimeFigureOut">
              <a:rPr lang="en-US" smtClean="0"/>
              <a:pPr/>
              <a:t>8/10/2016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36FA4-557E-439E-AD3F-3035B495C0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393A1-7719-4132-A7C7-60DBC71233FA}" type="datetimeFigureOut">
              <a:rPr lang="en-US" smtClean="0"/>
              <a:pPr/>
              <a:t>8/10/2016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36FA4-557E-439E-AD3F-3035B495C0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393A1-7719-4132-A7C7-60DBC71233FA}" type="datetimeFigureOut">
              <a:rPr lang="en-US" smtClean="0"/>
              <a:pPr/>
              <a:t>8/10/2016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36FA4-557E-439E-AD3F-3035B495C0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393A1-7719-4132-A7C7-60DBC71233FA}" type="datetimeFigureOut">
              <a:rPr lang="en-US" smtClean="0"/>
              <a:pPr/>
              <a:t>8/10/2016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36FA4-557E-439E-AD3F-3035B495C02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17393A1-7719-4132-A7C7-60DBC71233FA}" type="datetimeFigureOut">
              <a:rPr lang="en-US" smtClean="0"/>
              <a:pPr/>
              <a:t>8/10/2016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4636FA4-557E-439E-AD3F-3035B495C02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4419601"/>
            <a:ext cx="8458200" cy="1447799"/>
          </a:xfrm>
        </p:spPr>
        <p:txBody>
          <a:bodyPr/>
          <a:lstStyle/>
          <a:p>
            <a:pPr algn="ctr"/>
            <a:r>
              <a:rPr lang="sr-Cyrl-RS" dirty="0" smtClean="0"/>
              <a:t>ПРЕПОРУКЕ ЗА НАРЕДНУ ГОДИНУ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686800" cy="685800"/>
          </a:xfrm>
        </p:spPr>
        <p:txBody>
          <a:bodyPr>
            <a:normAutofit/>
          </a:bodyPr>
          <a:lstStyle/>
          <a:p>
            <a:pPr algn="ctr"/>
            <a:r>
              <a:rPr lang="sr-Cyrl-RS" sz="2400" dirty="0" smtClean="0"/>
              <a:t>КОРЕКЦИЈЕ ПРОГРАМА</a:t>
            </a:r>
            <a:endParaRPr lang="en-US" sz="2400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dirty="0" smtClean="0"/>
              <a:t>Интегрални дио ИОП-а је евалуација ефикасности програма и документовање напретка ученика.</a:t>
            </a:r>
          </a:p>
          <a:p>
            <a:r>
              <a:rPr lang="sr-Cyrl-RS" dirty="0" smtClean="0"/>
              <a:t>Током реализације програма врши се стално процјењивање и сакупљање података који ће се користити за одређивање напредовања дјетета (узорци радова, анегдодске биљешке, чек листе, описи понашања,.... 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686800" cy="914400"/>
          </a:xfrm>
        </p:spPr>
        <p:txBody>
          <a:bodyPr/>
          <a:lstStyle/>
          <a:p>
            <a:pPr algn="ctr"/>
            <a:r>
              <a:rPr lang="sr-Cyrl-RS" dirty="0" smtClean="0"/>
              <a:t>Припремање за непосредан рад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r-Cyrl-RS" dirty="0" smtClean="0"/>
              <a:t>Успјех</a:t>
            </a:r>
            <a:r>
              <a:rPr lang="hr-HR" dirty="0" smtClean="0"/>
              <a:t> </a:t>
            </a:r>
            <a:r>
              <a:rPr lang="sr-Cyrl-RS" dirty="0" smtClean="0"/>
              <a:t>и резултати непосредног рада са ученицима у значајној мјери </a:t>
            </a:r>
            <a:r>
              <a:rPr lang="hr-HR" dirty="0" smtClean="0"/>
              <a:t> </a:t>
            </a:r>
            <a:r>
              <a:rPr lang="sr-Cyrl-RS" dirty="0" smtClean="0"/>
              <a:t>зависе </a:t>
            </a:r>
            <a:r>
              <a:rPr lang="hr-HR" dirty="0" smtClean="0"/>
              <a:t> </a:t>
            </a:r>
            <a:r>
              <a:rPr lang="sr-Cyrl-RS" dirty="0" smtClean="0"/>
              <a:t>од</a:t>
            </a:r>
            <a:r>
              <a:rPr lang="hr-HR" dirty="0" smtClean="0"/>
              <a:t> </a:t>
            </a:r>
            <a:r>
              <a:rPr lang="sr-Cyrl-RS" dirty="0" smtClean="0"/>
              <a:t>начина</a:t>
            </a:r>
            <a:r>
              <a:rPr lang="hr-HR" dirty="0" smtClean="0"/>
              <a:t> </a:t>
            </a:r>
            <a:r>
              <a:rPr lang="sr-Cyrl-RS" dirty="0" smtClean="0"/>
              <a:t>и</a:t>
            </a:r>
            <a:r>
              <a:rPr lang="hr-HR" dirty="0" smtClean="0"/>
              <a:t> </a:t>
            </a:r>
            <a:r>
              <a:rPr lang="sr-Cyrl-RS" dirty="0" smtClean="0"/>
              <a:t>квалитета</a:t>
            </a:r>
            <a:r>
              <a:rPr lang="hr-HR" dirty="0" smtClean="0"/>
              <a:t> </a:t>
            </a:r>
            <a:r>
              <a:rPr lang="sr-Cyrl-RS" dirty="0" smtClean="0"/>
              <a:t>припремања</a:t>
            </a:r>
            <a:r>
              <a:rPr lang="hr-HR" dirty="0" smtClean="0"/>
              <a:t> </a:t>
            </a:r>
            <a:r>
              <a:rPr lang="sr-Cyrl-RS" dirty="0" smtClean="0"/>
              <a:t>за</a:t>
            </a:r>
            <a:r>
              <a:rPr lang="hr-HR" dirty="0" smtClean="0"/>
              <a:t> </a:t>
            </a:r>
            <a:r>
              <a:rPr lang="sr-Cyrl-RS" dirty="0" smtClean="0"/>
              <a:t>рад</a:t>
            </a:r>
            <a:r>
              <a:rPr lang="hr-HR" dirty="0" smtClean="0"/>
              <a:t>.</a:t>
            </a:r>
            <a:endParaRPr lang="sr-Cyrl-RS" dirty="0" smtClean="0"/>
          </a:p>
          <a:p>
            <a:r>
              <a:rPr lang="sr-Cyrl-RS" dirty="0" smtClean="0"/>
              <a:t>Припремање</a:t>
            </a:r>
            <a:r>
              <a:rPr lang="hr-HR" dirty="0" smtClean="0"/>
              <a:t> </a:t>
            </a:r>
            <a:r>
              <a:rPr lang="sr-Cyrl-RS" dirty="0" smtClean="0"/>
              <a:t>за</a:t>
            </a:r>
            <a:r>
              <a:rPr lang="hr-HR" dirty="0" smtClean="0"/>
              <a:t> </a:t>
            </a:r>
            <a:r>
              <a:rPr lang="sr-Cyrl-RS" dirty="0" smtClean="0"/>
              <a:t>непосредан рад </a:t>
            </a:r>
            <a:r>
              <a:rPr lang="hr-HR" dirty="0" smtClean="0"/>
              <a:t> </a:t>
            </a:r>
            <a:r>
              <a:rPr lang="sr-Cyrl-RS" dirty="0" smtClean="0"/>
              <a:t>је</a:t>
            </a:r>
            <a:r>
              <a:rPr lang="hr-HR" dirty="0" smtClean="0"/>
              <a:t> </a:t>
            </a:r>
            <a:r>
              <a:rPr lang="sr-Cyrl-RS" dirty="0" smtClean="0"/>
              <a:t>перманентан</a:t>
            </a:r>
            <a:r>
              <a:rPr lang="hr-HR" dirty="0" smtClean="0"/>
              <a:t> </a:t>
            </a:r>
            <a:r>
              <a:rPr lang="sr-Cyrl-RS" dirty="0" smtClean="0"/>
              <a:t>процес</a:t>
            </a:r>
            <a:r>
              <a:rPr lang="hr-HR" dirty="0" smtClean="0"/>
              <a:t> </a:t>
            </a:r>
            <a:r>
              <a:rPr lang="sr-Cyrl-RS" dirty="0" smtClean="0"/>
              <a:t>који</a:t>
            </a:r>
            <a:r>
              <a:rPr lang="hr-HR" dirty="0" smtClean="0"/>
              <a:t> </a:t>
            </a:r>
            <a:r>
              <a:rPr lang="sr-Cyrl-RS" dirty="0" smtClean="0"/>
              <a:t>се</a:t>
            </a:r>
            <a:r>
              <a:rPr lang="hr-HR" dirty="0" smtClean="0"/>
              <a:t> </a:t>
            </a:r>
            <a:r>
              <a:rPr lang="sr-Cyrl-RS" dirty="0" smtClean="0"/>
              <a:t>проводи</a:t>
            </a:r>
            <a:r>
              <a:rPr lang="hr-HR" dirty="0" smtClean="0"/>
              <a:t>  </a:t>
            </a:r>
            <a:r>
              <a:rPr lang="sr-Cyrl-RS" dirty="0" smtClean="0"/>
              <a:t>паралелно</a:t>
            </a:r>
            <a:r>
              <a:rPr lang="hr-HR" dirty="0" smtClean="0"/>
              <a:t> </a:t>
            </a:r>
            <a:r>
              <a:rPr lang="sr-Cyrl-RS" dirty="0" smtClean="0"/>
              <a:t>са</a:t>
            </a:r>
            <a:r>
              <a:rPr lang="hr-HR" dirty="0" smtClean="0"/>
              <a:t> </a:t>
            </a:r>
            <a:r>
              <a:rPr lang="sr-Cyrl-RS" dirty="0" smtClean="0"/>
              <a:t>радом.</a:t>
            </a:r>
          </a:p>
          <a:p>
            <a:r>
              <a:rPr lang="sr-Cyrl-RS" dirty="0" smtClean="0"/>
              <a:t>Стручно, садржајно и квалитетно припремање вишеструко олакшава сам непосредни рад са ученицима.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686800" cy="914400"/>
          </a:xfrm>
        </p:spPr>
        <p:txBody>
          <a:bodyPr/>
          <a:lstStyle/>
          <a:p>
            <a:pPr algn="ctr"/>
            <a:r>
              <a:rPr lang="sr-Cyrl-RS" dirty="0" smtClean="0"/>
              <a:t>Стручно усавршавање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smtClean="0"/>
              <a:t>Посебну пажњу посветити индивидуалном стручном усавршавању.</a:t>
            </a:r>
          </a:p>
          <a:p>
            <a:r>
              <a:rPr lang="sr-Cyrl-RS" dirty="0" smtClean="0"/>
              <a:t>Подстицати и органозпвати групно стручно усавршавање на нивоу школе, општине.</a:t>
            </a:r>
          </a:p>
          <a:p>
            <a:r>
              <a:rPr lang="sr-Cyrl-RS" dirty="0" smtClean="0"/>
              <a:t>Користити ресурсе који постоје у локалној заједници (сардња између школа).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686800" cy="838200"/>
          </a:xfrm>
        </p:spPr>
        <p:txBody>
          <a:bodyPr/>
          <a:lstStyle/>
          <a:p>
            <a:pPr algn="ctr"/>
            <a:r>
              <a:rPr lang="sr-Cyrl-RS" dirty="0" smtClean="0"/>
              <a:t>Планирање и програмирање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 smtClean="0"/>
              <a:t>Полазна</a:t>
            </a:r>
            <a:r>
              <a:rPr lang="en-US" dirty="0" smtClean="0"/>
              <a:t> </a:t>
            </a:r>
            <a:r>
              <a:rPr lang="en-US" dirty="0" err="1" smtClean="0"/>
              <a:t>основа</a:t>
            </a:r>
            <a:r>
              <a:rPr lang="en-US" dirty="0" smtClean="0"/>
              <a:t>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успјешно</a:t>
            </a:r>
            <a:r>
              <a:rPr lang="en-US" dirty="0" smtClean="0"/>
              <a:t> </a:t>
            </a:r>
            <a:r>
              <a:rPr lang="en-US" dirty="0" err="1" smtClean="0"/>
              <a:t>планирање</a:t>
            </a:r>
            <a:r>
              <a:rPr lang="en-US" dirty="0" smtClean="0"/>
              <a:t> </a:t>
            </a:r>
            <a:r>
              <a:rPr lang="en-US" dirty="0" err="1" smtClean="0"/>
              <a:t>је</a:t>
            </a:r>
            <a:r>
              <a:rPr lang="en-US" dirty="0" smtClean="0"/>
              <a:t> </a:t>
            </a:r>
            <a:r>
              <a:rPr lang="en-US" dirty="0" err="1" smtClean="0"/>
              <a:t>реално</a:t>
            </a:r>
            <a:r>
              <a:rPr lang="en-US" dirty="0" smtClean="0"/>
              <a:t> </a:t>
            </a:r>
            <a:r>
              <a:rPr lang="en-US" dirty="0" err="1" smtClean="0"/>
              <a:t>сагледавање</a:t>
            </a:r>
            <a:r>
              <a:rPr lang="en-US" dirty="0" smtClean="0"/>
              <a:t> </a:t>
            </a:r>
            <a:r>
              <a:rPr lang="en-US" dirty="0" err="1" smtClean="0"/>
              <a:t>потреба</a:t>
            </a:r>
            <a:r>
              <a:rPr lang="en-US" dirty="0" smtClean="0"/>
              <a:t> и </a:t>
            </a:r>
            <a:r>
              <a:rPr lang="en-US" dirty="0" err="1" smtClean="0"/>
              <a:t>могућности</a:t>
            </a:r>
            <a:r>
              <a:rPr lang="en-US" dirty="0" smtClean="0"/>
              <a:t> </a:t>
            </a:r>
            <a:r>
              <a:rPr lang="en-US" dirty="0" err="1" smtClean="0"/>
              <a:t>ученика</a:t>
            </a:r>
            <a:r>
              <a:rPr lang="en-US" dirty="0" smtClean="0"/>
              <a:t> </a:t>
            </a:r>
            <a:r>
              <a:rPr lang="en-US" dirty="0" err="1" smtClean="0"/>
              <a:t>одређеног</a:t>
            </a:r>
            <a:r>
              <a:rPr lang="en-US" dirty="0" smtClean="0"/>
              <a:t> </a:t>
            </a:r>
            <a:r>
              <a:rPr lang="en-US" dirty="0" err="1" smtClean="0"/>
              <a:t>одјељења</a:t>
            </a:r>
            <a:r>
              <a:rPr lang="en-US" dirty="0" smtClean="0"/>
              <a:t>, </a:t>
            </a:r>
            <a:r>
              <a:rPr lang="en-US" dirty="0" err="1" smtClean="0"/>
              <a:t>њихових</a:t>
            </a:r>
            <a:r>
              <a:rPr lang="en-US" dirty="0" smtClean="0"/>
              <a:t> </a:t>
            </a:r>
            <a:r>
              <a:rPr lang="en-US" dirty="0" err="1" smtClean="0"/>
              <a:t>индивидуалних</a:t>
            </a:r>
            <a:r>
              <a:rPr lang="en-US" dirty="0" smtClean="0"/>
              <a:t> </a:t>
            </a:r>
            <a:r>
              <a:rPr lang="en-US" dirty="0" err="1" smtClean="0"/>
              <a:t>карактеристика</a:t>
            </a:r>
            <a:r>
              <a:rPr lang="en-US" dirty="0" smtClean="0"/>
              <a:t> и </a:t>
            </a:r>
            <a:r>
              <a:rPr lang="en-US" dirty="0" err="1" smtClean="0"/>
              <a:t>материјално</a:t>
            </a:r>
            <a:r>
              <a:rPr lang="en-US" dirty="0" smtClean="0"/>
              <a:t> – </a:t>
            </a:r>
            <a:r>
              <a:rPr lang="en-US" dirty="0" err="1" smtClean="0"/>
              <a:t>техничких</a:t>
            </a:r>
            <a:r>
              <a:rPr lang="en-US" dirty="0" smtClean="0"/>
              <a:t> </a:t>
            </a:r>
            <a:r>
              <a:rPr lang="sr-Cyrl-RS" dirty="0" smtClean="0"/>
              <a:t>услова</a:t>
            </a:r>
            <a:r>
              <a:rPr lang="en-US" dirty="0" smtClean="0"/>
              <a:t>. </a:t>
            </a:r>
            <a:endParaRPr lang="sr-Cyrl-RS" dirty="0" smtClean="0"/>
          </a:p>
          <a:p>
            <a:r>
              <a:rPr lang="en-US" dirty="0" err="1" smtClean="0"/>
              <a:t>Руководити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принципима</a:t>
            </a:r>
            <a:r>
              <a:rPr lang="en-US" dirty="0" smtClean="0"/>
              <a:t> </a:t>
            </a:r>
            <a:r>
              <a:rPr lang="en-US" dirty="0" err="1" smtClean="0"/>
              <a:t>индивидуализације</a:t>
            </a:r>
            <a:r>
              <a:rPr lang="en-US" dirty="0" smtClean="0"/>
              <a:t> у </a:t>
            </a:r>
            <a:r>
              <a:rPr lang="en-US" dirty="0" err="1" smtClean="0"/>
              <a:t>планирању</a:t>
            </a:r>
            <a:r>
              <a:rPr lang="en-US" dirty="0" smtClean="0"/>
              <a:t> и </a:t>
            </a:r>
            <a:r>
              <a:rPr lang="en-US" dirty="0" err="1" smtClean="0"/>
              <a:t>програмирању</a:t>
            </a:r>
            <a:r>
              <a:rPr lang="en-US" dirty="0" smtClean="0"/>
              <a:t> </a:t>
            </a:r>
            <a:r>
              <a:rPr lang="en-US" dirty="0" err="1" smtClean="0"/>
              <a:t>рада</a:t>
            </a:r>
            <a:r>
              <a:rPr lang="en-US" dirty="0" smtClean="0"/>
              <a:t> </a:t>
            </a:r>
            <a:r>
              <a:rPr lang="en-US" dirty="0" err="1" smtClean="0"/>
              <a:t>са</a:t>
            </a:r>
            <a:r>
              <a:rPr lang="en-US" dirty="0" smtClean="0"/>
              <a:t> </a:t>
            </a:r>
            <a:r>
              <a:rPr lang="en-US" dirty="0" err="1" smtClean="0"/>
              <a:t>ученицима</a:t>
            </a:r>
            <a:r>
              <a:rPr lang="en-US" dirty="0" smtClean="0"/>
              <a:t> </a:t>
            </a:r>
            <a:r>
              <a:rPr lang="en-US" dirty="0" err="1" smtClean="0"/>
              <a:t>одавно</a:t>
            </a:r>
            <a:r>
              <a:rPr lang="en-US" dirty="0" smtClean="0"/>
              <a:t> </a:t>
            </a:r>
            <a:r>
              <a:rPr lang="en-US" dirty="0" err="1" smtClean="0"/>
              <a:t>је</a:t>
            </a:r>
            <a:r>
              <a:rPr lang="en-US" dirty="0" smtClean="0"/>
              <a:t> </a:t>
            </a:r>
            <a:r>
              <a:rPr lang="en-US" dirty="0" err="1" smtClean="0"/>
              <a:t>императив</a:t>
            </a:r>
            <a:r>
              <a:rPr lang="en-US" dirty="0" smtClean="0"/>
              <a:t> </a:t>
            </a:r>
            <a:r>
              <a:rPr lang="en-US" dirty="0" err="1" smtClean="0"/>
              <a:t>нашег</a:t>
            </a:r>
            <a:r>
              <a:rPr lang="en-US" dirty="0" smtClean="0"/>
              <a:t> </a:t>
            </a:r>
            <a:r>
              <a:rPr lang="en-US" dirty="0" err="1" smtClean="0"/>
              <a:t>образовног</a:t>
            </a:r>
            <a:r>
              <a:rPr lang="en-US" dirty="0" smtClean="0"/>
              <a:t> </a:t>
            </a:r>
            <a:r>
              <a:rPr lang="en-US" dirty="0" err="1" smtClean="0"/>
              <a:t>система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686800" cy="914400"/>
          </a:xfrm>
        </p:spPr>
        <p:txBody>
          <a:bodyPr>
            <a:normAutofit/>
          </a:bodyPr>
          <a:lstStyle/>
          <a:p>
            <a:pPr algn="ctr"/>
            <a:r>
              <a:rPr lang="sr-Cyrl-RS" sz="2800" dirty="0" smtClean="0"/>
              <a:t>Индивидуализовати можемо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686800" cy="49530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sr-Cyrl-CS" sz="3700" u="sng" dirty="0" smtClean="0">
                <a:solidFill>
                  <a:schemeClr val="accent2"/>
                </a:solidFill>
                <a:latin typeface="Times New Roman" pitchFamily="18" charset="0"/>
              </a:rPr>
              <a:t>Садржај</a:t>
            </a:r>
          </a:p>
          <a:p>
            <a:pPr>
              <a:buFont typeface="Courier New" pitchFamily="49" charset="0"/>
              <a:buChar char="~"/>
            </a:pPr>
            <a:r>
              <a:rPr lang="sr-Cyrl-CS" sz="3800" dirty="0" smtClean="0"/>
              <a:t>односи се на концепте, знања и вјештине које желимо да ученици усвоје. Садржај се односи и на начине на које се ученику омогућује приступ знању (извори учења).</a:t>
            </a:r>
          </a:p>
          <a:p>
            <a:pPr>
              <a:buNone/>
            </a:pPr>
            <a:r>
              <a:rPr lang="sr-Cyrl-CS" sz="3800" u="sng" dirty="0" smtClean="0">
                <a:solidFill>
                  <a:schemeClr val="accent2"/>
                </a:solidFill>
                <a:latin typeface="Times New Roman" pitchFamily="18" charset="0"/>
              </a:rPr>
              <a:t>Процес</a:t>
            </a:r>
          </a:p>
          <a:p>
            <a:pPr>
              <a:buFont typeface="Courier New" pitchFamily="49" charset="0"/>
              <a:buChar char="~"/>
            </a:pPr>
            <a:r>
              <a:rPr lang="sr-Cyrl-CS" sz="3700" dirty="0" smtClean="0"/>
              <a:t>односи </a:t>
            </a:r>
            <a:r>
              <a:rPr lang="sr-Cyrl-CS" sz="3600" dirty="0" smtClean="0"/>
              <a:t>се</a:t>
            </a:r>
            <a:r>
              <a:rPr lang="sr-Cyrl-CS" sz="3700" dirty="0" smtClean="0"/>
              <a:t> на активности (методе, облике, стратегије..) које помажу ученику да дође до разумијевања идеја и вјештина које су подучаване</a:t>
            </a:r>
          </a:p>
          <a:p>
            <a:pPr>
              <a:buNone/>
            </a:pPr>
            <a:r>
              <a:rPr lang="sr-Cyrl-CS" sz="3800" u="sng" dirty="0" smtClean="0">
                <a:solidFill>
                  <a:schemeClr val="accent2"/>
                </a:solidFill>
                <a:latin typeface="Times New Roman" pitchFamily="18" charset="0"/>
              </a:rPr>
              <a:t>Продукти/ резултати</a:t>
            </a:r>
            <a:r>
              <a:rPr lang="sr-Cyrl-CS" sz="3800" dirty="0" smtClean="0"/>
              <a:t> </a:t>
            </a:r>
          </a:p>
          <a:p>
            <a:pPr>
              <a:buFont typeface="Courier New" pitchFamily="49" charset="0"/>
              <a:buChar char="~"/>
            </a:pPr>
            <a:r>
              <a:rPr lang="sr-Cyrl-CS" sz="3700" dirty="0" smtClean="0"/>
              <a:t>оно што омогућује ученицима  да демонстрирају и унаприједе оно што су научили.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686800" cy="990600"/>
          </a:xfrm>
        </p:spPr>
        <p:txBody>
          <a:bodyPr>
            <a:normAutofit/>
          </a:bodyPr>
          <a:lstStyle/>
          <a:p>
            <a:pPr algn="ctr"/>
            <a:r>
              <a:rPr lang="sr-Cyrl-RS" sz="2800" dirty="0" smtClean="0"/>
              <a:t>Индивидуализација у наставном процесу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smtClean="0"/>
              <a:t>Спонтана – настала у свакодневним ситуацијама заједничког рада. </a:t>
            </a:r>
          </a:p>
          <a:p>
            <a:r>
              <a:rPr lang="sr-Cyrl-RS" dirty="0" smtClean="0"/>
              <a:t>Планирана – према потребама одређеног ученика или групе ученика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686800" cy="762000"/>
          </a:xfrm>
        </p:spPr>
        <p:txBody>
          <a:bodyPr>
            <a:normAutofit/>
          </a:bodyPr>
          <a:lstStyle/>
          <a:p>
            <a:r>
              <a:rPr lang="sr-Cyrl-RS" dirty="0" smtClean="0"/>
              <a:t>Индивидуални образовни програм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sr-Cyrl-RS" dirty="0" smtClean="0"/>
              <a:t>И редовни и посебни наставни планови и програми за основну школу намијењени су свим ученицима (просјечним) одређеног узраста и не могу да одговоре потребама све дјеце.</a:t>
            </a:r>
          </a:p>
          <a:p>
            <a:r>
              <a:rPr lang="sr-Cyrl-RS" dirty="0" smtClean="0"/>
              <a:t>Индивидуални образовни програм је писани документ настао као резултат потребе да се обезбиједи оптималан развој дјетета и да његова образовна постигнућа буду у складу са његовим способностима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686800" cy="762000"/>
          </a:xfrm>
        </p:spPr>
        <p:txBody>
          <a:bodyPr>
            <a:normAutofit/>
          </a:bodyPr>
          <a:lstStyle/>
          <a:p>
            <a:pPr algn="ctr"/>
            <a:r>
              <a:rPr lang="sr-Cyrl-RS" dirty="0" smtClean="0"/>
              <a:t>Креирање иоп-а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smtClean="0"/>
              <a:t>Помјерањем тежишта са наставних садржаја, који сами по себи, одавно више нису циљ, на дијете као центар наставног процеса, Наставни план и програм</a:t>
            </a:r>
            <a:r>
              <a:rPr lang="en-US" dirty="0" smtClean="0"/>
              <a:t> </a:t>
            </a:r>
            <a:r>
              <a:rPr lang="sr-Cyrl-RS" dirty="0" smtClean="0"/>
              <a:t>(редовни или посебни) постаје само оквир за планирање усмјерено на исходе.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sr-Cyrl-RS" sz="2400" dirty="0" smtClean="0"/>
              <a:t>планирање усмјерено на исходе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sr-Cyrl-RS" dirty="0" smtClean="0"/>
              <a:t>Циљеви указују на жељене исходе или постигнућа која се очекују након одређеног периода.</a:t>
            </a:r>
          </a:p>
          <a:p>
            <a:r>
              <a:rPr lang="sr-Cyrl-RS" dirty="0" smtClean="0"/>
              <a:t>Изражавају се као позитивни искази који описују шта ће ученик постићи, појаву или понашање, односно вјештину или догађај који ће се јавити током или након реализације ИОП-а</a:t>
            </a:r>
          </a:p>
          <a:p>
            <a:r>
              <a:rPr lang="sr-Cyrl-RS" dirty="0" smtClean="0"/>
              <a:t>Добро дефинисани циљеви су јасни, конкретни, оствариви и мјерљиви.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762000"/>
            <a:ext cx="8686800" cy="531812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sr-Cyrl-RS" sz="2800" dirty="0" smtClean="0"/>
              <a:t>   </a:t>
            </a:r>
          </a:p>
          <a:p>
            <a:pPr>
              <a:buNone/>
            </a:pPr>
            <a:endParaRPr lang="sr-Cyrl-RS" sz="2800" dirty="0" smtClean="0"/>
          </a:p>
          <a:p>
            <a:pPr>
              <a:buNone/>
            </a:pPr>
            <a:endParaRPr lang="sr-Cyrl-RS" sz="2800" dirty="0" smtClean="0"/>
          </a:p>
          <a:p>
            <a:pPr>
              <a:buNone/>
            </a:pPr>
            <a:r>
              <a:rPr lang="sr-Cyrl-RS" sz="2800" dirty="0" smtClean="0"/>
              <a:t>  </a:t>
            </a:r>
          </a:p>
          <a:p>
            <a:pPr>
              <a:buNone/>
            </a:pPr>
            <a:r>
              <a:rPr lang="sr-Cyrl-RS" sz="2800" dirty="0" smtClean="0"/>
              <a:t>    При дефинисању исхода не руководимо се само способношћу дјетета, него реалним могућностима школе и родитеља да се ангажују у подстицању дјечијег развоја.</a:t>
            </a:r>
          </a:p>
          <a:p>
            <a:pPr>
              <a:buNone/>
            </a:pPr>
            <a:r>
              <a:rPr lang="sr-Cyrl-RS" sz="2800" dirty="0" smtClean="0"/>
              <a:t>    Превисоко постављени циљеви могу довести до стагнирања или регресије развоја, а свакако ће негативно утицати на самопоштовање и мотивацију.</a:t>
            </a:r>
          </a:p>
          <a:p>
            <a:pPr>
              <a:buNone/>
            </a:pPr>
            <a:endParaRPr lang="en-US" sz="2800" dirty="0"/>
          </a:p>
        </p:txBody>
      </p:sp>
      <p:sp>
        <p:nvSpPr>
          <p:cNvPr id="4" name="Rounded Rectangle 3"/>
          <p:cNvSpPr/>
          <p:nvPr/>
        </p:nvSpPr>
        <p:spPr>
          <a:xfrm>
            <a:off x="381000" y="1143000"/>
            <a:ext cx="1828800" cy="152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Cyrl-RS" dirty="0" smtClean="0"/>
          </a:p>
          <a:p>
            <a:pPr algn="ctr"/>
            <a:r>
              <a:rPr lang="sr-Cyrl-RS" dirty="0" smtClean="0"/>
              <a:t>Зашто?</a:t>
            </a:r>
          </a:p>
          <a:p>
            <a:pPr algn="ctr"/>
            <a:r>
              <a:rPr lang="sr-Cyrl-RS" dirty="0" smtClean="0"/>
              <a:t>Циљ,</a:t>
            </a:r>
          </a:p>
          <a:p>
            <a:pPr algn="ctr"/>
            <a:r>
              <a:rPr lang="sr-Cyrl-RS" dirty="0" smtClean="0"/>
              <a:t>исходи 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2667000" y="1143000"/>
            <a:ext cx="1447800" cy="1295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dirty="0" smtClean="0"/>
              <a:t>Шта? садржај</a:t>
            </a:r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4572000" y="1143000"/>
            <a:ext cx="1447800" cy="1219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dirty="0" smtClean="0"/>
              <a:t>Како? Начин, активност, 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>
          <a:xfrm>
            <a:off x="6553200" y="1143000"/>
            <a:ext cx="1447800" cy="1219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dirty="0" smtClean="0"/>
              <a:t>Чиме?</a:t>
            </a:r>
          </a:p>
          <a:p>
            <a:pPr algn="ctr"/>
            <a:r>
              <a:rPr lang="sr-Cyrl-RS" dirty="0" smtClean="0"/>
              <a:t>Наставна средства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349</TotalTime>
  <Words>503</Words>
  <Application>Microsoft Office PowerPoint</Application>
  <PresentationFormat>On-screen Show (4:3)</PresentationFormat>
  <Paragraphs>48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Trek</vt:lpstr>
      <vt:lpstr>ПРЕПОРУКЕ ЗА НАРЕДНУ ГОДИНУ</vt:lpstr>
      <vt:lpstr>Стручно усавршавање</vt:lpstr>
      <vt:lpstr>Планирање и програмирање</vt:lpstr>
      <vt:lpstr>Индивидуализовати можемо</vt:lpstr>
      <vt:lpstr>Индивидуализација у наставном процесу</vt:lpstr>
      <vt:lpstr>Индивидуални образовни програм</vt:lpstr>
      <vt:lpstr>Креирање иоп-а</vt:lpstr>
      <vt:lpstr>планирање усмјерено на исходе</vt:lpstr>
      <vt:lpstr>Slide 9</vt:lpstr>
      <vt:lpstr>КОРЕКЦИЈЕ ПРОГРАМА</vt:lpstr>
      <vt:lpstr>Припремање за непосредан рад</vt:lpstr>
    </vt:vector>
  </TitlesOfParts>
  <Company>Republicki pedagoski zavod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ПРЕПОРУКЕ ЗА НАРЕДНУ ГОДИНУ</dc:title>
  <dc:creator>Dijana Pesic</dc:creator>
  <cp:lastModifiedBy>Dijana Pesic</cp:lastModifiedBy>
  <cp:revision>42</cp:revision>
  <dcterms:created xsi:type="dcterms:W3CDTF">2016-07-29T09:31:15Z</dcterms:created>
  <dcterms:modified xsi:type="dcterms:W3CDTF">2016-08-10T13:04:28Z</dcterms:modified>
</cp:coreProperties>
</file>