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CC834-6405-45E6-A2ED-EE2B4223CBEA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02E5F-A31E-4074-8E65-98FE75E2F1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EBE01F-DDF0-483C-871D-A9224FB84EA8}" type="datetimeFigureOut">
              <a:rPr lang="en-US" smtClean="0"/>
              <a:pPr/>
              <a:t>7/28/2016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BC417F-5855-4FA4-A608-02D2C195A6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09800"/>
            <a:ext cx="8458200" cy="3865987"/>
          </a:xfrm>
        </p:spPr>
        <p:txBody>
          <a:bodyPr>
            <a:normAutofit/>
          </a:bodyPr>
          <a:lstStyle/>
          <a:p>
            <a:pPr algn="ctr"/>
            <a:r>
              <a:rPr lang="sr-Cyrl-CS" sz="3200" dirty="0" smtClean="0"/>
              <a:t>образовање Ученика</a:t>
            </a:r>
            <a:r>
              <a:rPr lang="sr-Cyrl-RS" sz="3200" dirty="0" smtClean="0"/>
              <a:t> са сметњама у развоју у</a:t>
            </a:r>
            <a:r>
              <a:rPr lang="sr-Cyrl-CS" sz="3200" dirty="0" smtClean="0"/>
              <a:t> Републици Српској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sr-Cyrl-RS" sz="3200" dirty="0" smtClean="0"/>
              <a:t/>
            </a:r>
            <a:br>
              <a:rPr lang="sr-Cyrl-RS" sz="3200" dirty="0" smtClean="0"/>
            </a:br>
            <a:r>
              <a:rPr lang="sr-Cyrl-RS" sz="2400" dirty="0" smtClean="0"/>
              <a:t>школска 2015/2016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762000"/>
            <a:ext cx="8458200" cy="1676400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>
                <a:latin typeface="Arial" pitchFamily="34" charset="0"/>
                <a:cs typeface="Arial" pitchFamily="34" charset="0"/>
              </a:rPr>
              <a:t>ОБАВЕЗЕ ДЕФЕКТОЛОГА – </a:t>
            </a:r>
            <a:br>
              <a:rPr lang="sr-Cyrl-RS" sz="2800" dirty="0" smtClean="0">
                <a:latin typeface="Arial" pitchFamily="34" charset="0"/>
                <a:cs typeface="Arial" pitchFamily="34" charset="0"/>
              </a:rPr>
            </a:br>
            <a:r>
              <a:rPr lang="sr-Cyrl-RS" sz="2800" dirty="0" smtClean="0">
                <a:latin typeface="Arial" pitchFamily="34" charset="0"/>
                <a:cs typeface="Arial" pitchFamily="34" charset="0"/>
              </a:rPr>
              <a:t>ЧЛАНА МОБИЛНОГ ТИМА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Идентификација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проблема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Савјетодавно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инструктивни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наставницима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члановима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стручне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службе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Савјетодавно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инструктивни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родитељима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Непосредан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ученицима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dirty="0" smtClean="0"/>
              <a:t>АСИСТЕНТИ У НАСТАВИ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pPr>
              <a:buNone/>
            </a:pPr>
            <a:r>
              <a:rPr lang="sr-Cyrl-RS" sz="2800" dirty="0" smtClean="0">
                <a:latin typeface="Arial" pitchFamily="34" charset="0"/>
                <a:cs typeface="Arial" pitchFamily="34" charset="0"/>
              </a:rPr>
              <a:t>    И ОВЕ ШКОЛСКЕ ГОДИНЕ МИНИСТАРСТВО ПРОСВЈЕТЕ И КУЛТУРЕ ОБЕЗБИЈЕДИЛО ЈЕ СРЕДСТВА ЗА АНГАЖОВАЊЕ АСИСТЕНАТА У НАСТАВИ КАО НЕПОСРЕДНУ И ДИРЕКТНУ ПОМОЋ И ПОДРШКУ НАСТАВНИКУ У РАДУ.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700" dirty="0" smtClean="0"/>
              <a:t>УЧЕНИЦИ  СА СМЕТЊАМА У РАЗВОЈУ У РЕДОВНИМ ОСНОВНИМ ШКОЛАМА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524000"/>
          <a:ext cx="8686799" cy="4031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62000"/>
                <a:gridCol w="616527"/>
                <a:gridCol w="789709"/>
                <a:gridCol w="879764"/>
                <a:gridCol w="699654"/>
                <a:gridCol w="789709"/>
                <a:gridCol w="789709"/>
                <a:gridCol w="845128"/>
                <a:gridCol w="734290"/>
                <a:gridCol w="789709"/>
              </a:tblGrid>
              <a:tr h="520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РЕГИЈА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/>
                          <a:ea typeface="Calibri"/>
                          <a:cs typeface="Times New Roman"/>
                        </a:rPr>
                        <a:t>Оштећења</a:t>
                      </a:r>
                      <a:r>
                        <a:rPr lang="sr-Cyrl-RS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вида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слуха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говора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Тјелесна оштећења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Интелектуална оштећ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Психички поремећаји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Вишеструке сметње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Аутизам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Друго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Укупно 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БАЊА  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150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401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ПРИЈЕДОР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67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222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БИЈЕЉИНА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133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ДОБОЈ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138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91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345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БИРАЧ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93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ФОЧА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109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167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452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357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122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1303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>УЧЕНИЦИ  СА СМЕТЊАМА У РАЗВОЈУ У РЕДОВНИМ ОСНОВНИМ ШКОЛАМА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05000"/>
          <a:ext cx="8686799" cy="3094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709"/>
                <a:gridCol w="789709"/>
                <a:gridCol w="789709"/>
                <a:gridCol w="789709"/>
                <a:gridCol w="879764"/>
                <a:gridCol w="685800"/>
                <a:gridCol w="803563"/>
                <a:gridCol w="789709"/>
                <a:gridCol w="845128"/>
                <a:gridCol w="734290"/>
                <a:gridCol w="789709"/>
              </a:tblGrid>
              <a:tr h="12039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/>
                          <a:ea typeface="Calibri"/>
                          <a:cs typeface="Times New Roman"/>
                        </a:rPr>
                        <a:t>Година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/>
                          <a:ea typeface="Calibri"/>
                          <a:cs typeface="Times New Roman"/>
                        </a:rPr>
                        <a:t>Оштећења</a:t>
                      </a:r>
                      <a:r>
                        <a:rPr lang="sr-Cyrl-RS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вида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слуха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говора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Тјелесна оштећења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Интелектуална оштећ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Психички поремећаји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Вишеструке сметње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Аутизам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Друго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Укупно </a:t>
                      </a:r>
                      <a:endParaRPr lang="en-US" sz="1400" dirty="0"/>
                    </a:p>
                  </a:txBody>
                  <a:tcPr/>
                </a:tc>
              </a:tr>
              <a:tr h="472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2009</a:t>
                      </a: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482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215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945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2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2012.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96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108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556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296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104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1236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2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2015.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167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452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357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122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1303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25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>УЧЕНИЦИ  СА СМЕТЊАМА У РАЗВОЈУ У РЕДОВНИМ СРЕДЊИМ ШКОЛАМА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799" cy="4031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62000"/>
                <a:gridCol w="616527"/>
                <a:gridCol w="789709"/>
                <a:gridCol w="879764"/>
                <a:gridCol w="838200"/>
                <a:gridCol w="685800"/>
                <a:gridCol w="838200"/>
                <a:gridCol w="838200"/>
                <a:gridCol w="685800"/>
                <a:gridCol w="76199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РЕГИЈА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/>
                          <a:ea typeface="Calibri"/>
                          <a:cs typeface="Times New Roman"/>
                        </a:rPr>
                        <a:t>Оштећења</a:t>
                      </a:r>
                      <a:r>
                        <a:rPr lang="sr-Cyrl-RS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вида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слуха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Оштећења говора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Тјелесна оштећења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Интелектуална оштећ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Психички поремећаји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Вишеструке сметње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Аутизам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Друго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Укупно 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БАЊА  </a:t>
                      </a: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ЛУКА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47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94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ДОБОЈ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109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БИЈЕЊИНА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ФОЧА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БИРАЧ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162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337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362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err="1" smtClean="0"/>
              <a:t>Специјална</a:t>
            </a:r>
            <a:r>
              <a:rPr lang="en-US" sz="3100" dirty="0" smtClean="0"/>
              <a:t> </a:t>
            </a:r>
            <a:r>
              <a:rPr lang="en-US" sz="3100" dirty="0" err="1" smtClean="0"/>
              <a:t>одјељења</a:t>
            </a:r>
            <a:r>
              <a:rPr lang="en-US" sz="3100" dirty="0" smtClean="0"/>
              <a:t> </a:t>
            </a:r>
            <a:r>
              <a:rPr lang="en-US" sz="3100" dirty="0" err="1" smtClean="0"/>
              <a:t>при</a:t>
            </a:r>
            <a:r>
              <a:rPr lang="en-US" sz="3100" dirty="0" smtClean="0"/>
              <a:t> </a:t>
            </a:r>
            <a:r>
              <a:rPr lang="en-US" sz="3100" dirty="0" err="1" smtClean="0"/>
              <a:t>редовним</a:t>
            </a:r>
            <a:r>
              <a:rPr lang="en-US" sz="3100" dirty="0" smtClean="0"/>
              <a:t> </a:t>
            </a:r>
            <a:r>
              <a:rPr lang="en-US" sz="3100" dirty="0" err="1" smtClean="0"/>
              <a:t>основним</a:t>
            </a:r>
            <a:r>
              <a:rPr lang="en-US" sz="3100" dirty="0" smtClean="0"/>
              <a:t> </a:t>
            </a:r>
            <a:r>
              <a:rPr lang="en-US" sz="3100" dirty="0" err="1" smtClean="0"/>
              <a:t>школама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2000" dirty="0" smtClean="0"/>
              <a:t>ОШ : В. Чубриловић, Градишка;  ј. Ј. змај, Србац; В. Караџић, добој; б. Станковић, б. Лука; в. Караџић, бијељина; М. селимовић, бијељина; Б. Радичевић, братунац; в. Караџић, братунац; н. Тесла, дервента; в. Маслеша фоча; с. Сава, козарска дубица; Сутјеска, модрича; р. Пророковић, невесиње; с.сава, нови град; н. Тесла, прњавор; Соколац; ј. Ј. Змај, требиње; в. Караџић, вишеград; с. Сава, зворник; п. Кочић, нова топола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4038600"/>
          <a:ext cx="8610600" cy="167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650"/>
                <a:gridCol w="2152650"/>
                <a:gridCol w="1888289"/>
                <a:gridCol w="2417011"/>
              </a:tblGrid>
              <a:tr h="614961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 школа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 одјељења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 ученика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 запослених</a:t>
                      </a:r>
                      <a:endParaRPr lang="en-US" dirty="0"/>
                    </a:p>
                  </a:txBody>
                  <a:tcPr/>
                </a:tc>
              </a:tr>
              <a:tr h="1061440"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147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29 дефектолога </a:t>
                      </a:r>
                    </a:p>
                    <a:p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2 проф разр наставе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8194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/>
              <a:t>Специјалне</a:t>
            </a:r>
            <a:r>
              <a:rPr lang="en-US" dirty="0" smtClean="0"/>
              <a:t> </a:t>
            </a:r>
            <a:r>
              <a:rPr lang="en-US" dirty="0" err="1" smtClean="0"/>
              <a:t>школе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sr-Cyrl-RS" sz="2000" dirty="0" smtClean="0"/>
              <a:t/>
            </a:r>
            <a:br>
              <a:rPr lang="sr-Cyrl-RS" sz="2000" dirty="0" smtClean="0"/>
            </a:br>
            <a:r>
              <a:rPr lang="sr-Cyrl-RS" sz="2000" dirty="0" smtClean="0"/>
              <a:t>Центар “Сунце” приједор</a:t>
            </a:r>
            <a:br>
              <a:rPr lang="sr-Cyrl-RS" sz="2000" dirty="0" smtClean="0"/>
            </a:br>
            <a:r>
              <a:rPr lang="sr-Cyrl-RS" sz="2000" dirty="0" smtClean="0"/>
              <a:t>Центар “Заштити ме” бањалука</a:t>
            </a:r>
            <a:br>
              <a:rPr lang="sr-Cyrl-RS" sz="2000" dirty="0" smtClean="0"/>
            </a:br>
            <a:r>
              <a:rPr lang="sr-Cyrl-RS" sz="2000" dirty="0" smtClean="0"/>
              <a:t>Центар “Будућност” Дервента</a:t>
            </a:r>
            <a:br>
              <a:rPr lang="sr-Cyrl-RS" sz="2000" dirty="0" smtClean="0"/>
            </a:br>
            <a:r>
              <a:rPr lang="sr-Cyrl-RS" sz="2000" dirty="0" smtClean="0"/>
              <a:t>центар за оврсг бања лука</a:t>
            </a: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3505200"/>
          <a:ext cx="7086600" cy="179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362200"/>
                <a:gridCol w="2362200"/>
              </a:tblGrid>
              <a:tr h="876301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        Број</a:t>
                      </a:r>
                      <a:r>
                        <a:rPr lang="sr-Cyrl-RS" baseline="0" dirty="0" smtClean="0">
                          <a:latin typeface="Arial" pitchFamily="34" charset="0"/>
                          <a:cs typeface="Arial" pitchFamily="34" charset="0"/>
                        </a:rPr>
                        <a:t> школа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     Број ученика</a:t>
                      </a:r>
                    </a:p>
                    <a:p>
                      <a:pPr algn="ctr"/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основна</a:t>
                      </a:r>
                      <a:r>
                        <a:rPr lang="sr-Cyrl-RS" baseline="0" dirty="0" smtClean="0">
                          <a:latin typeface="Arial" pitchFamily="34" charset="0"/>
                          <a:cs typeface="Arial" pitchFamily="34" charset="0"/>
                        </a:rPr>
                        <a:t> и средња                          школа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" pitchFamily="34" charset="0"/>
                          <a:cs typeface="Arial" pitchFamily="34" charset="0"/>
                        </a:rPr>
                        <a:t>    Број запослених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76301"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" pitchFamily="34" charset="0"/>
                          <a:cs typeface="Arial" pitchFamily="34" charset="0"/>
                        </a:rPr>
                        <a:t>4  установе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latin typeface="Arial" pitchFamily="34" charset="0"/>
                          <a:cs typeface="Arial" pitchFamily="34" charset="0"/>
                        </a:rPr>
                        <a:t>  70 дефектолога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Дефектолози</a:t>
            </a:r>
            <a:r>
              <a:rPr lang="en-US" sz="2800" dirty="0" smtClean="0"/>
              <a:t> у </a:t>
            </a:r>
            <a:r>
              <a:rPr lang="sr-Cyrl-RS" sz="2800" dirty="0" smtClean="0"/>
              <a:t>образовном систему </a:t>
            </a:r>
            <a:br>
              <a:rPr lang="sr-Cyrl-RS" sz="2800" dirty="0" smtClean="0"/>
            </a:br>
            <a:r>
              <a:rPr lang="en-US" sz="2800" dirty="0" err="1" smtClean="0"/>
              <a:t>Републи</a:t>
            </a:r>
            <a:r>
              <a:rPr lang="sr-Cyrl-RS" sz="2800" dirty="0" smtClean="0"/>
              <a:t>ке</a:t>
            </a:r>
            <a:r>
              <a:rPr lang="en-US" sz="2800" dirty="0" smtClean="0"/>
              <a:t> </a:t>
            </a:r>
            <a:r>
              <a:rPr lang="en-US" sz="2800" dirty="0" err="1" smtClean="0"/>
              <a:t>Српск</a:t>
            </a:r>
            <a:r>
              <a:rPr lang="sr-Cyrl-RS" sz="2800" dirty="0" smtClean="0"/>
              <a:t>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66800" y="2057400"/>
          <a:ext cx="6096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2590800"/>
              </a:tblGrid>
              <a:tr h="396240">
                <a:tc>
                  <a:txBody>
                    <a:bodyPr/>
                    <a:lstStyle/>
                    <a:p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Специјалне установе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Специјална одјељења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Стручни сарадници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УКУПНО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119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 smtClean="0"/>
              <a:t>Дефектолози</a:t>
            </a:r>
            <a:r>
              <a:rPr lang="en-US" sz="2800" dirty="0" smtClean="0"/>
              <a:t> у </a:t>
            </a:r>
            <a:r>
              <a:rPr lang="sr-Cyrl-RS" sz="2800" dirty="0" smtClean="0"/>
              <a:t>образовном систему </a:t>
            </a:r>
            <a:br>
              <a:rPr lang="sr-Cyrl-RS" sz="2800" dirty="0" smtClean="0"/>
            </a:br>
            <a:r>
              <a:rPr lang="en-US" sz="2800" dirty="0" err="1" smtClean="0"/>
              <a:t>Републи</a:t>
            </a:r>
            <a:r>
              <a:rPr lang="sr-Cyrl-RS" sz="2800" dirty="0" smtClean="0"/>
              <a:t>ке</a:t>
            </a:r>
            <a:r>
              <a:rPr lang="en-US" sz="2800" dirty="0" smtClean="0"/>
              <a:t> </a:t>
            </a:r>
            <a:r>
              <a:rPr lang="en-US" sz="2800" dirty="0" err="1" smtClean="0"/>
              <a:t>Српск</a:t>
            </a:r>
            <a:r>
              <a:rPr lang="sr-Cyrl-RS" sz="2800" dirty="0" smtClean="0"/>
              <a:t>е ПО РЕГИЈАМА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pPr>
              <a:buNone/>
            </a:pPr>
            <a:r>
              <a:rPr lang="sr-Cyrl-RS" dirty="0" smtClean="0"/>
              <a:t>   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905000"/>
          <a:ext cx="6096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          РЕГИЈА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Бања Лука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48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Приједор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Бијељина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Добој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Фоча и Бирач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        УКУПНО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" pitchFamily="34" charset="0"/>
                          <a:cs typeface="Arial" pitchFamily="34" charset="0"/>
                        </a:rPr>
                        <a:t>119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990600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/>
              <a:t>МОБИЛНИ ТИМОВИ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1"/>
            <a:ext cx="8686800" cy="3962400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ШКОЛСКЕ 2015/16. ГОДИНЕ У 39 ОСНОВНИХ И 5 СРЕДЊИХ ШКОЛА  АНГАЖОВАН ЈЕ ДЕФЕКТОЛОГ НА 5 ЧАСОВА СЕДМИЧНО КАО ПОДРШКА ИНКЛУЗИВНОМ ОБРАЗОВАЊУ.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111</TotalTime>
  <Words>446</Words>
  <Application>Microsoft Office PowerPoint</Application>
  <PresentationFormat>On-screen Show (4:3)</PresentationFormat>
  <Paragraphs>281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Trek</vt:lpstr>
      <vt:lpstr>образовање Ученика са сметњама у развоју у Републици Српској  школска 2015/2016</vt:lpstr>
      <vt:lpstr>УЧЕНИЦИ  СА СМЕТЊАМА У РАЗВОЈУ У РЕДОВНИМ ОСНОВНИМ ШКОЛАМА </vt:lpstr>
      <vt:lpstr>УЧЕНИЦИ  СА СМЕТЊАМА У РАЗВОЈУ У РЕДОВНИМ ОСНОВНИМ ШКОЛАМА  </vt:lpstr>
      <vt:lpstr>УЧЕНИЦИ  СА СМЕТЊАМА У РАЗВОЈУ У РЕДОВНИМ СРЕДЊИМ ШКОЛАМА </vt:lpstr>
      <vt:lpstr>Специјална одјељења при редовним основним школама  ОШ : В. Чубриловић, Градишка;  ј. Ј. змај, Србац; В. Караџић, добој; б. Станковић, б. Лука; в. Караџић, бијељина; М. селимовић, бијељина; Б. Радичевић, братунац; в. Караџић, братунац; н. Тесла, дервента; в. Маслеша фоча; с. Сава, козарска дубица; Сутјеска, модрича; р. Пророковић, невесиње; с.сава, нови град; н. Тесла, прњавор; Соколац; ј. Ј. Змај, требиње; в. Караџић, вишеград; с. Сава, зворник; п. Кочић, нова топола</vt:lpstr>
      <vt:lpstr>Специјалне школе  Центар “Сунце” приједор Центар “Заштити ме” бањалука Центар “Будућност” Дервента центар за оврсг бања лука </vt:lpstr>
      <vt:lpstr>Дефектолози у образовном систему  Републике Српске</vt:lpstr>
      <vt:lpstr>Дефектолози у образовном систему  Републике Српске ПО РЕГИЈАМА</vt:lpstr>
      <vt:lpstr>МОБИЛНИ ТИМОВИ</vt:lpstr>
      <vt:lpstr>ОБАВЕЗЕ ДЕФЕКТОЛОГА –  ЧЛАНА МОБИЛНОГ ТИМА</vt:lpstr>
      <vt:lpstr>АСИСТЕНТИ У НАСТАВИ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Инклузивно образовање у Републици Српској</dc:title>
  <dc:creator>Dijana Pesic</dc:creator>
  <cp:lastModifiedBy>Dijana Pesic</cp:lastModifiedBy>
  <cp:revision>18</cp:revision>
  <dcterms:created xsi:type="dcterms:W3CDTF">2016-03-18T12:42:17Z</dcterms:created>
  <dcterms:modified xsi:type="dcterms:W3CDTF">2016-07-28T13:15:58Z</dcterms:modified>
</cp:coreProperties>
</file>