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60" r:id="rId8"/>
    <p:sldId id="261" r:id="rId9"/>
    <p:sldId id="268" r:id="rId10"/>
    <p:sldId id="262" r:id="rId11"/>
    <p:sldId id="265" r:id="rId12"/>
    <p:sldId id="263" r:id="rId13"/>
    <p:sldId id="264" r:id="rId14"/>
    <p:sldId id="267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2B4607-EC57-4446-8013-FFC74C409C6C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392009-200E-4F8C-B90A-F0B69A397F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657600"/>
            <a:ext cx="8458200" cy="2418187"/>
          </a:xfrm>
        </p:spPr>
        <p:txBody>
          <a:bodyPr/>
          <a:lstStyle/>
          <a:p>
            <a:r>
              <a:rPr lang="sr-Cyrl-RS" dirty="0" smtClean="0"/>
              <a:t>Најчешћа питања и дилеме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 smtClean="0"/>
              <a:t>Правилник о остваривању права из социјалне заштите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sr-Cyrl-RS" sz="2800" dirty="0" smtClean="0"/>
              <a:t>Службени гласник Републике Српске </a:t>
            </a:r>
            <a:r>
              <a:rPr lang="sr-Cyrl-BA" sz="2800" dirty="0" smtClean="0"/>
              <a:t>број 80/05</a:t>
            </a:r>
            <a:endParaRPr lang="sr-Cyrl-RS" sz="2800" dirty="0" smtClean="0"/>
          </a:p>
          <a:p>
            <a:r>
              <a:rPr lang="sr-Cyrl-RS" sz="2800" dirty="0" smtClean="0"/>
              <a:t>Регулишу права која лице и његова породица могу остварити</a:t>
            </a:r>
          </a:p>
          <a:p>
            <a:r>
              <a:rPr lang="sr-Cyrl-RS" sz="2800" dirty="0" smtClean="0"/>
              <a:t>Честе су</a:t>
            </a:r>
            <a:r>
              <a:rPr lang="en-US" sz="2800" smtClean="0"/>
              <a:t> </a:t>
            </a:r>
            <a:r>
              <a:rPr lang="sr-Cyrl-RS" sz="2800" smtClean="0"/>
              <a:t>ситуације </a:t>
            </a:r>
            <a:r>
              <a:rPr lang="sr-Cyrl-RS" sz="2800" dirty="0" smtClean="0"/>
              <a:t>да родитељи не знају каква им се помоћ и подршка може обезбиједити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990600"/>
          </a:xfrm>
        </p:spPr>
        <p:txBody>
          <a:bodyPr/>
          <a:lstStyle/>
          <a:p>
            <a:pPr algn="ctr"/>
            <a:r>
              <a:rPr lang="sr-Cyrl-RS" dirty="0" smtClean="0"/>
              <a:t>НАСТАВНИ ПЛАНОВИ И ПРОГРАМИ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Темељни</a:t>
            </a:r>
            <a:r>
              <a:rPr lang="en-US" dirty="0" smtClean="0"/>
              <a:t> и </a:t>
            </a:r>
            <a:r>
              <a:rPr lang="en-US" dirty="0" err="1" smtClean="0"/>
              <a:t>обавезујући</a:t>
            </a:r>
            <a:r>
              <a:rPr lang="en-US" dirty="0" smtClean="0"/>
              <a:t> </a:t>
            </a:r>
            <a:r>
              <a:rPr lang="en-US" dirty="0" err="1" smtClean="0"/>
              <a:t>документи</a:t>
            </a:r>
            <a:r>
              <a:rPr lang="en-US" dirty="0" smtClean="0"/>
              <a:t>, </a:t>
            </a:r>
            <a:r>
              <a:rPr lang="en-US" dirty="0" err="1" smtClean="0"/>
              <a:t>када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у </a:t>
            </a:r>
            <a:r>
              <a:rPr lang="en-US" dirty="0" err="1" smtClean="0"/>
              <a:t>питању</a:t>
            </a:r>
            <a:r>
              <a:rPr lang="en-US" dirty="0" smtClean="0"/>
              <a:t> </a:t>
            </a:r>
            <a:r>
              <a:rPr lang="en-US" dirty="0" err="1" smtClean="0"/>
              <a:t>образовни</a:t>
            </a:r>
            <a:r>
              <a:rPr lang="en-US" dirty="0" smtClean="0"/>
              <a:t> </a:t>
            </a:r>
            <a:r>
              <a:rPr lang="en-US" dirty="0" err="1" smtClean="0"/>
              <a:t>процес</a:t>
            </a:r>
            <a:r>
              <a:rPr lang="en-US" dirty="0" smtClean="0"/>
              <a:t>,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наставни</a:t>
            </a:r>
            <a:r>
              <a:rPr lang="en-US" dirty="0" smtClean="0"/>
              <a:t> </a:t>
            </a:r>
            <a:r>
              <a:rPr lang="en-US" dirty="0" err="1" smtClean="0"/>
              <a:t>план</a:t>
            </a:r>
            <a:r>
              <a:rPr lang="sr-Cyrl-RS" dirty="0" smtClean="0"/>
              <a:t>ови</a:t>
            </a:r>
            <a:r>
              <a:rPr lang="en-US" dirty="0" smtClean="0"/>
              <a:t> и </a:t>
            </a:r>
            <a:r>
              <a:rPr lang="en-US" dirty="0" err="1" smtClean="0"/>
              <a:t>програм</a:t>
            </a:r>
            <a:r>
              <a:rPr lang="sr-Cyrl-RS" dirty="0" smtClean="0"/>
              <a:t>и</a:t>
            </a:r>
            <a:r>
              <a:rPr lang="en-US" dirty="0" smtClean="0"/>
              <a:t>.</a:t>
            </a:r>
            <a:endParaRPr lang="sr-Cyrl-R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Наставни</a:t>
            </a:r>
            <a:r>
              <a:rPr lang="en-US" dirty="0" smtClean="0"/>
              <a:t> </a:t>
            </a:r>
            <a:r>
              <a:rPr lang="en-US" dirty="0" err="1" smtClean="0"/>
              <a:t>план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програм</a:t>
            </a:r>
            <a:r>
              <a:rPr lang="en-US" dirty="0" smtClean="0"/>
              <a:t> </a:t>
            </a:r>
            <a:r>
              <a:rPr lang="en-US" dirty="0" err="1" smtClean="0"/>
              <a:t>доноси</a:t>
            </a:r>
            <a:r>
              <a:rPr lang="en-US" dirty="0" smtClean="0"/>
              <a:t> </a:t>
            </a:r>
            <a:r>
              <a:rPr lang="en-US" dirty="0" err="1" smtClean="0"/>
              <a:t>Министар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приједлог</a:t>
            </a:r>
            <a:r>
              <a:rPr lang="en-US" dirty="0" smtClean="0"/>
              <a:t> </a:t>
            </a:r>
            <a:r>
              <a:rPr lang="en-US" dirty="0" err="1" smtClean="0"/>
              <a:t>Републичког</a:t>
            </a:r>
            <a:r>
              <a:rPr lang="en-US" dirty="0" smtClean="0"/>
              <a:t> </a:t>
            </a:r>
            <a:r>
              <a:rPr lang="en-US" dirty="0" err="1" smtClean="0"/>
              <a:t>педагошког</a:t>
            </a:r>
            <a:r>
              <a:rPr lang="en-US" dirty="0" smtClean="0"/>
              <a:t> </a:t>
            </a:r>
            <a:r>
              <a:rPr lang="en-US" dirty="0" err="1" smtClean="0"/>
              <a:t>завода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1066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Када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у </a:t>
            </a:r>
            <a:r>
              <a:rPr lang="en-US" dirty="0" err="1" smtClean="0"/>
              <a:t>питању</a:t>
            </a:r>
            <a:r>
              <a:rPr lang="en-US" dirty="0" smtClean="0"/>
              <a:t> </a:t>
            </a:r>
            <a:r>
              <a:rPr lang="en-US" dirty="0" err="1" smtClean="0"/>
              <a:t>основно</a:t>
            </a:r>
            <a:r>
              <a:rPr lang="en-US" dirty="0" smtClean="0"/>
              <a:t> </a:t>
            </a:r>
            <a:r>
              <a:rPr lang="en-US" dirty="0" err="1" smtClean="0"/>
              <a:t>образовање</a:t>
            </a:r>
            <a:r>
              <a:rPr lang="en-US" dirty="0" smtClean="0"/>
              <a:t> и </a:t>
            </a:r>
            <a:r>
              <a:rPr lang="en-US" dirty="0" err="1" smtClean="0"/>
              <a:t>васпитање</a:t>
            </a:r>
            <a:r>
              <a:rPr lang="en-US" dirty="0" smtClean="0"/>
              <a:t>, у </a:t>
            </a:r>
            <a:r>
              <a:rPr lang="en-US" dirty="0" err="1" smtClean="0"/>
              <a:t>нашој</a:t>
            </a:r>
            <a:r>
              <a:rPr lang="en-US" dirty="0" smtClean="0"/>
              <a:t> </a:t>
            </a:r>
            <a:r>
              <a:rPr lang="en-US" dirty="0" err="1" smtClean="0"/>
              <a:t>земљи</a:t>
            </a:r>
            <a:r>
              <a:rPr lang="en-US" dirty="0" smtClean="0"/>
              <a:t> </a:t>
            </a:r>
            <a:r>
              <a:rPr lang="en-US" dirty="0" err="1" smtClean="0"/>
              <a:t>реализују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2283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-"</a:t>
            </a:r>
            <a:r>
              <a:rPr lang="en-US" b="1" i="1" dirty="0" err="1" smtClean="0"/>
              <a:t>редовни</a:t>
            </a:r>
            <a:r>
              <a:rPr lang="en-US" b="1" i="1" dirty="0" smtClean="0"/>
              <a:t>"   </a:t>
            </a:r>
            <a:r>
              <a:rPr lang="en-US" dirty="0" err="1" smtClean="0"/>
              <a:t>наставни</a:t>
            </a:r>
            <a:r>
              <a:rPr lang="en-US" dirty="0" smtClean="0"/>
              <a:t> </a:t>
            </a:r>
            <a:r>
              <a:rPr lang="en-US" dirty="0" err="1" smtClean="0"/>
              <a:t>план</a:t>
            </a:r>
            <a:r>
              <a:rPr lang="en-US" dirty="0" smtClean="0"/>
              <a:t> и </a:t>
            </a:r>
            <a:r>
              <a:rPr lang="en-US" dirty="0" err="1" smtClean="0"/>
              <a:t>програм</a:t>
            </a:r>
            <a:r>
              <a:rPr lang="en-US" dirty="0" smtClean="0"/>
              <a:t> (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децу</a:t>
            </a:r>
            <a:r>
              <a:rPr lang="en-US" dirty="0" smtClean="0"/>
              <a:t> </a:t>
            </a:r>
            <a:r>
              <a:rPr lang="en-US" dirty="0" err="1" smtClean="0"/>
              <a:t>типичног</a:t>
            </a:r>
            <a:r>
              <a:rPr lang="en-US" dirty="0" smtClean="0"/>
              <a:t> </a:t>
            </a:r>
            <a:r>
              <a:rPr lang="en-US" dirty="0" err="1" smtClean="0"/>
              <a:t>развоја</a:t>
            </a:r>
            <a:r>
              <a:rPr lang="en-US" dirty="0" smtClean="0"/>
              <a:t> у </a:t>
            </a:r>
            <a:r>
              <a:rPr lang="en-US" dirty="0" err="1" smtClean="0"/>
              <a:t>редовним</a:t>
            </a:r>
            <a:r>
              <a:rPr lang="en-US" dirty="0" smtClean="0"/>
              <a:t> </a:t>
            </a:r>
            <a:r>
              <a:rPr lang="en-US" dirty="0" err="1" smtClean="0"/>
              <a:t>основним</a:t>
            </a:r>
            <a:r>
              <a:rPr lang="en-US" dirty="0" smtClean="0"/>
              <a:t> </a:t>
            </a:r>
            <a:r>
              <a:rPr lang="en-US" dirty="0" err="1" smtClean="0"/>
              <a:t>школама</a:t>
            </a:r>
            <a:r>
              <a:rPr lang="en-US" dirty="0" smtClean="0"/>
              <a:t>);</a:t>
            </a:r>
          </a:p>
          <a:p>
            <a:r>
              <a:rPr lang="en-US" b="1" i="1" dirty="0" smtClean="0"/>
              <a:t>- “</a:t>
            </a:r>
            <a:r>
              <a:rPr lang="en-US" b="1" i="1" dirty="0" err="1" smtClean="0"/>
              <a:t>посебни</a:t>
            </a:r>
            <a:r>
              <a:rPr lang="en-US" b="1" i="1" dirty="0" smtClean="0"/>
              <a:t>” </a:t>
            </a:r>
            <a:r>
              <a:rPr lang="en-US" dirty="0" err="1" smtClean="0"/>
              <a:t>наставни</a:t>
            </a:r>
            <a:r>
              <a:rPr lang="en-US" dirty="0" smtClean="0"/>
              <a:t> </a:t>
            </a:r>
            <a:r>
              <a:rPr lang="en-US" dirty="0" err="1" smtClean="0"/>
              <a:t>планови</a:t>
            </a:r>
            <a:r>
              <a:rPr lang="en-US" dirty="0" smtClean="0"/>
              <a:t> и </a:t>
            </a:r>
            <a:r>
              <a:rPr lang="en-US" dirty="0" err="1" smtClean="0"/>
              <a:t>програми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: </a:t>
            </a:r>
            <a:r>
              <a:rPr lang="sr-Cyrl-RS" dirty="0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лак</a:t>
            </a:r>
            <a:r>
              <a:rPr lang="sr-Cyrl-RS" dirty="0" smtClean="0"/>
              <a:t>и</a:t>
            </a:r>
            <a:r>
              <a:rPr lang="en-US" dirty="0" smtClean="0"/>
              <a:t>м</a:t>
            </a:r>
            <a:r>
              <a:rPr lang="sr-Cyrl-RS" dirty="0" smtClean="0"/>
              <a:t> оштећењем интелектуалног функционисања</a:t>
            </a:r>
            <a:r>
              <a:rPr lang="en-US" dirty="0" smtClean="0"/>
              <a:t>,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ученике 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sr-Cyrl-RS" dirty="0" smtClean="0"/>
              <a:t> </a:t>
            </a:r>
            <a:r>
              <a:rPr lang="en-US" dirty="0" err="1" smtClean="0"/>
              <a:t>умјерен</a:t>
            </a:r>
            <a:r>
              <a:rPr lang="sr-Cyrl-RS" dirty="0" smtClean="0"/>
              <a:t>и</a:t>
            </a:r>
            <a:r>
              <a:rPr lang="en-US" dirty="0" smtClean="0"/>
              <a:t>м </a:t>
            </a:r>
            <a:r>
              <a:rPr lang="sr-Cyrl-RS" dirty="0" smtClean="0"/>
              <a:t> и тежим оштећењем интелектуалног функционисања</a:t>
            </a:r>
            <a:r>
              <a:rPr lang="en-US" dirty="0" smtClean="0"/>
              <a:t>,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ученике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аутизмом</a:t>
            </a:r>
            <a:r>
              <a:rPr lang="en-US" dirty="0" smtClean="0"/>
              <a:t>,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sr-Cyrl-RS" dirty="0" smtClean="0"/>
              <a:t>ученике </a:t>
            </a:r>
            <a:r>
              <a:rPr lang="en-US" dirty="0" err="1" smtClean="0"/>
              <a:t>оштећ</a:t>
            </a:r>
            <a:r>
              <a:rPr lang="sr-Cyrl-RS" dirty="0" smtClean="0"/>
              <a:t>еног</a:t>
            </a:r>
            <a:r>
              <a:rPr lang="en-US" dirty="0" smtClean="0"/>
              <a:t> </a:t>
            </a:r>
            <a:r>
              <a:rPr lang="en-US" dirty="0" err="1" smtClean="0"/>
              <a:t>слуха,за</a:t>
            </a:r>
            <a:r>
              <a:rPr lang="en-US" dirty="0" smtClean="0"/>
              <a:t> </a:t>
            </a:r>
            <a:r>
              <a:rPr lang="sr-Cyrl-RS" dirty="0" smtClean="0"/>
              <a:t>ученике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оштећењем</a:t>
            </a:r>
            <a:r>
              <a:rPr lang="en-US" dirty="0" smtClean="0"/>
              <a:t> </a:t>
            </a:r>
            <a:r>
              <a:rPr lang="en-US" dirty="0" err="1" smtClean="0"/>
              <a:t>вида</a:t>
            </a:r>
            <a:r>
              <a:rPr lang="en-US" dirty="0" smtClean="0"/>
              <a:t>; (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дјецу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</a:t>
            </a:r>
            <a:r>
              <a:rPr lang="sr-Cyrl-RS" dirty="0" smtClean="0"/>
              <a:t>развоја </a:t>
            </a:r>
            <a:r>
              <a:rPr lang="en-US" dirty="0" smtClean="0"/>
              <a:t>у </a:t>
            </a:r>
            <a:r>
              <a:rPr lang="en-US" dirty="0" err="1" smtClean="0"/>
              <a:t>специјалним</a:t>
            </a:r>
            <a:r>
              <a:rPr lang="en-US" dirty="0" smtClean="0"/>
              <a:t> </a:t>
            </a:r>
            <a:r>
              <a:rPr lang="en-US" dirty="0" err="1" smtClean="0"/>
              <a:t>установама</a:t>
            </a:r>
            <a:r>
              <a:rPr lang="en-US" dirty="0" smtClean="0"/>
              <a:t>, </a:t>
            </a:r>
            <a:r>
              <a:rPr lang="en-US" dirty="0" err="1" smtClean="0"/>
              <a:t>посебним</a:t>
            </a:r>
            <a:r>
              <a:rPr lang="en-US" dirty="0" smtClean="0"/>
              <a:t> </a:t>
            </a:r>
            <a:r>
              <a:rPr lang="en-US" dirty="0" err="1" smtClean="0"/>
              <a:t>одјељењима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редовним</a:t>
            </a:r>
            <a:r>
              <a:rPr lang="en-US" dirty="0" smtClean="0"/>
              <a:t> </a:t>
            </a:r>
            <a:r>
              <a:rPr lang="en-US" dirty="0" err="1" smtClean="0"/>
              <a:t>одјељењима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Ученици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dirty="0" err="1" smtClean="0"/>
              <a:t>чије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такве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не</a:t>
            </a:r>
            <a:r>
              <a:rPr lang="en-US" dirty="0" smtClean="0"/>
              <a:t> </a:t>
            </a:r>
            <a:r>
              <a:rPr lang="en-US" dirty="0" err="1" smtClean="0"/>
              <a:t>одступају</a:t>
            </a:r>
            <a:r>
              <a:rPr lang="en-US" dirty="0" smtClean="0"/>
              <a:t> </a:t>
            </a:r>
            <a:r>
              <a:rPr lang="en-US" dirty="0" err="1" smtClean="0"/>
              <a:t>значајно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очекиване</a:t>
            </a:r>
            <a:r>
              <a:rPr lang="en-US" dirty="0" smtClean="0"/>
              <a:t> </a:t>
            </a:r>
            <a:r>
              <a:rPr lang="en-US" dirty="0" err="1" smtClean="0"/>
              <a:t>развојне</a:t>
            </a:r>
            <a:r>
              <a:rPr lang="en-US" dirty="0" smtClean="0"/>
              <a:t> </a:t>
            </a:r>
            <a:r>
              <a:rPr lang="en-US" dirty="0" err="1" smtClean="0"/>
              <a:t>линије</a:t>
            </a:r>
            <a:r>
              <a:rPr lang="en-US" dirty="0" smtClean="0"/>
              <a:t> </a:t>
            </a:r>
            <a:r>
              <a:rPr lang="en-US" dirty="0" err="1" smtClean="0"/>
              <a:t>могу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школују</a:t>
            </a:r>
            <a:r>
              <a:rPr lang="en-US" dirty="0" smtClean="0"/>
              <a:t> </a:t>
            </a:r>
            <a:r>
              <a:rPr lang="en-US" dirty="0" err="1" smtClean="0"/>
              <a:t>по</a:t>
            </a:r>
            <a:r>
              <a:rPr lang="en-US" dirty="0" smtClean="0"/>
              <a:t> </a:t>
            </a:r>
            <a:r>
              <a:rPr lang="en-US" dirty="0" err="1" smtClean="0"/>
              <a:t>истом</a:t>
            </a:r>
            <a:r>
              <a:rPr lang="en-US" dirty="0" smtClean="0"/>
              <a:t> </a:t>
            </a:r>
            <a:r>
              <a:rPr lang="en-US" dirty="0" err="1" smtClean="0"/>
              <a:t>програму</a:t>
            </a:r>
            <a:r>
              <a:rPr lang="en-US" dirty="0" smtClean="0"/>
              <a:t>  </a:t>
            </a:r>
            <a:r>
              <a:rPr lang="en-US" dirty="0" err="1" smtClean="0"/>
              <a:t>као</a:t>
            </a:r>
            <a:r>
              <a:rPr lang="en-US" dirty="0" smtClean="0"/>
              <a:t> </a:t>
            </a:r>
            <a:r>
              <a:rPr lang="sr-Cyrl-RS" dirty="0" smtClean="0"/>
              <a:t>и </a:t>
            </a:r>
            <a:r>
              <a:rPr lang="en-US" dirty="0" err="1" smtClean="0"/>
              <a:t>њихови</a:t>
            </a:r>
            <a:r>
              <a:rPr lang="en-US" dirty="0" smtClean="0"/>
              <a:t> </a:t>
            </a:r>
            <a:r>
              <a:rPr lang="en-US" dirty="0" err="1" smtClean="0"/>
              <a:t>вршњаци</a:t>
            </a:r>
            <a:r>
              <a:rPr lang="en-US" dirty="0" smtClean="0"/>
              <a:t>, с </a:t>
            </a:r>
            <a:r>
              <a:rPr lang="en-US" dirty="0" err="1" smtClean="0"/>
              <a:t>тим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приступ</a:t>
            </a:r>
            <a:r>
              <a:rPr lang="en-US" dirty="0" smtClean="0"/>
              <a:t> у </a:t>
            </a:r>
            <a:r>
              <a:rPr lang="en-US" dirty="0" err="1" smtClean="0"/>
              <a:t>раду</a:t>
            </a:r>
            <a:r>
              <a:rPr lang="en-US" dirty="0" smtClean="0"/>
              <a:t> </a:t>
            </a:r>
            <a:r>
              <a:rPr lang="en-US" dirty="0" err="1" smtClean="0"/>
              <a:t>неопходно</a:t>
            </a:r>
            <a:r>
              <a:rPr lang="en-US" dirty="0" smtClean="0"/>
              <a:t> </a:t>
            </a:r>
            <a:r>
              <a:rPr lang="en-US" dirty="0" err="1" smtClean="0"/>
              <a:t>индивидуализовати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прилагодити</a:t>
            </a:r>
            <a:r>
              <a:rPr lang="en-US" dirty="0" smtClean="0"/>
              <a:t>  </a:t>
            </a:r>
            <a:r>
              <a:rPr lang="en-US" dirty="0" err="1" smtClean="0"/>
              <a:t>потребама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специфичностима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Ученици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dirty="0" err="1" smtClean="0"/>
              <a:t>чије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такве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имамо</a:t>
            </a:r>
            <a:r>
              <a:rPr lang="en-US" dirty="0" smtClean="0"/>
              <a:t> </a:t>
            </a:r>
            <a:r>
              <a:rPr lang="en-US" dirty="0" err="1" smtClean="0"/>
              <a:t>значајнија</a:t>
            </a:r>
            <a:r>
              <a:rPr lang="en-US" dirty="0" smtClean="0"/>
              <a:t> </a:t>
            </a:r>
            <a:r>
              <a:rPr lang="en-US" dirty="0" err="1" smtClean="0"/>
              <a:t>одступања</a:t>
            </a:r>
            <a:r>
              <a:rPr lang="en-US" dirty="0" smtClean="0"/>
              <a:t> 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очекиване</a:t>
            </a:r>
            <a:r>
              <a:rPr lang="en-US" dirty="0" smtClean="0"/>
              <a:t> </a:t>
            </a:r>
            <a:r>
              <a:rPr lang="en-US" dirty="0" err="1" smtClean="0"/>
              <a:t>развојне</a:t>
            </a:r>
            <a:r>
              <a:rPr lang="en-US" dirty="0" smtClean="0"/>
              <a:t> </a:t>
            </a:r>
            <a:r>
              <a:rPr lang="en-US" dirty="0" err="1" smtClean="0"/>
              <a:t>линије</a:t>
            </a:r>
            <a:r>
              <a:rPr lang="en-US" dirty="0" smtClean="0"/>
              <a:t> </a:t>
            </a:r>
            <a:r>
              <a:rPr lang="en-US" dirty="0" err="1" smtClean="0"/>
              <a:t>школују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по</a:t>
            </a:r>
            <a:r>
              <a:rPr lang="en-US" dirty="0" smtClean="0"/>
              <a:t> </a:t>
            </a:r>
            <a:r>
              <a:rPr lang="en-US" dirty="0" err="1" smtClean="0"/>
              <a:t>индивидуално</a:t>
            </a:r>
            <a:r>
              <a:rPr lang="en-US" dirty="0" smtClean="0"/>
              <a:t> </a:t>
            </a:r>
            <a:r>
              <a:rPr lang="en-US" dirty="0" err="1" smtClean="0"/>
              <a:t>прилагођеном</a:t>
            </a:r>
            <a:r>
              <a:rPr lang="en-US" dirty="0" smtClean="0"/>
              <a:t> </a:t>
            </a:r>
            <a:r>
              <a:rPr lang="en-US" dirty="0" err="1" smtClean="0"/>
              <a:t>програму</a:t>
            </a:r>
            <a:r>
              <a:rPr lang="en-US" dirty="0" smtClean="0"/>
              <a:t> (ИОП).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Индивидуални</a:t>
            </a:r>
            <a:r>
              <a:rPr lang="en-US" dirty="0" smtClean="0"/>
              <a:t> </a:t>
            </a:r>
            <a:r>
              <a:rPr lang="en-US" dirty="0" err="1" smtClean="0"/>
              <a:t>образовни</a:t>
            </a:r>
            <a:r>
              <a:rPr lang="en-US" dirty="0" smtClean="0"/>
              <a:t> </a:t>
            </a:r>
            <a:r>
              <a:rPr lang="en-US" dirty="0" err="1" smtClean="0"/>
              <a:t>програм</a:t>
            </a:r>
            <a:r>
              <a:rPr lang="en-US" dirty="0" smtClean="0"/>
              <a:t> </a:t>
            </a:r>
            <a:r>
              <a:rPr lang="en-US" dirty="0" err="1" smtClean="0"/>
              <a:t>креира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редовног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посебног</a:t>
            </a:r>
            <a:r>
              <a:rPr lang="en-US" dirty="0" smtClean="0"/>
              <a:t> </a:t>
            </a:r>
            <a:r>
              <a:rPr lang="en-US" dirty="0" err="1" smtClean="0"/>
              <a:t>наставног</a:t>
            </a:r>
            <a:r>
              <a:rPr lang="en-US" dirty="0" smtClean="0"/>
              <a:t> </a:t>
            </a:r>
            <a:r>
              <a:rPr lang="en-US" dirty="0" err="1" smtClean="0"/>
              <a:t>плана</a:t>
            </a:r>
            <a:r>
              <a:rPr lang="en-US" dirty="0" smtClean="0"/>
              <a:t> и </a:t>
            </a:r>
            <a:r>
              <a:rPr lang="en-US" dirty="0" err="1" smtClean="0"/>
              <a:t>програма</a:t>
            </a:r>
            <a:r>
              <a:rPr lang="en-US" dirty="0" smtClean="0"/>
              <a:t> у </a:t>
            </a:r>
            <a:r>
              <a:rPr lang="en-US" dirty="0" err="1" smtClean="0"/>
              <a:t>зависности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сметњи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препорука</a:t>
            </a:r>
            <a:r>
              <a:rPr lang="en-US" dirty="0" smtClean="0"/>
              <a:t> </a:t>
            </a:r>
            <a:r>
              <a:rPr lang="en-US" dirty="0" err="1" smtClean="0"/>
              <a:t>комисија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процјену</a:t>
            </a:r>
            <a:r>
              <a:rPr lang="en-US" dirty="0" smtClean="0"/>
              <a:t> </a:t>
            </a:r>
            <a:r>
              <a:rPr lang="en-US" dirty="0" err="1" smtClean="0"/>
              <a:t>потреба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усмјеравање</a:t>
            </a:r>
            <a:r>
              <a:rPr lang="en-US" dirty="0" smtClean="0"/>
              <a:t> </a:t>
            </a:r>
            <a:r>
              <a:rPr lang="en-US" dirty="0" err="1" smtClean="0"/>
              <a:t>дјеце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омладине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/>
          <a:lstStyle/>
          <a:p>
            <a:pPr algn="ctr"/>
            <a:r>
              <a:rPr lang="sr-Cyrl-RS" dirty="0" smtClean="0"/>
              <a:t>Закони и правилници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BA" sz="2800" dirty="0" smtClean="0"/>
              <a:t>ЗАКОН</a:t>
            </a:r>
            <a:r>
              <a:rPr lang="en-US" sz="2800" dirty="0" smtClean="0"/>
              <a:t>  </a:t>
            </a:r>
            <a:r>
              <a:rPr lang="sr-Cyrl-BA" sz="2800" dirty="0" smtClean="0"/>
              <a:t>О ОСНОВНОМ ОБРАЗОВАЊУ И ВАСПИТАЊУ </a:t>
            </a:r>
          </a:p>
          <a:p>
            <a:r>
              <a:rPr lang="sr-Cyrl-BA" sz="2800" dirty="0" smtClean="0"/>
              <a:t>Правилник о оцјењивању ученика у основној школи</a:t>
            </a:r>
            <a:endParaRPr lang="en-US" sz="2800" dirty="0" smtClean="0"/>
          </a:p>
          <a:p>
            <a:r>
              <a:rPr lang="en-US" sz="2800" dirty="0" err="1" smtClean="0"/>
              <a:t>Правилник</a:t>
            </a:r>
            <a:r>
              <a:rPr lang="en-US" sz="2800" dirty="0" smtClean="0"/>
              <a:t> о </a:t>
            </a:r>
            <a:r>
              <a:rPr lang="en-US" sz="2800" dirty="0" err="1" smtClean="0"/>
              <a:t>садржају</a:t>
            </a:r>
            <a:r>
              <a:rPr lang="en-US" sz="2800" dirty="0" smtClean="0"/>
              <a:t> и </a:t>
            </a:r>
            <a:r>
              <a:rPr lang="en-US" sz="2800" dirty="0" err="1" smtClean="0"/>
              <a:t>начину</a:t>
            </a:r>
            <a:r>
              <a:rPr lang="en-US" sz="2800" dirty="0" smtClean="0"/>
              <a:t> </a:t>
            </a:r>
            <a:r>
              <a:rPr lang="en-US" sz="2800" dirty="0" err="1" smtClean="0"/>
              <a:t>вођења</a:t>
            </a:r>
            <a:r>
              <a:rPr lang="en-US" sz="2800" dirty="0" smtClean="0"/>
              <a:t> </a:t>
            </a:r>
            <a:r>
              <a:rPr lang="en-US" sz="2800" dirty="0" err="1" smtClean="0"/>
              <a:t>документације</a:t>
            </a:r>
            <a:r>
              <a:rPr lang="en-US" sz="2800" dirty="0" smtClean="0"/>
              <a:t> и </a:t>
            </a:r>
            <a:r>
              <a:rPr lang="en-US" sz="2800" dirty="0" err="1" smtClean="0"/>
              <a:t>евиденције</a:t>
            </a:r>
            <a:r>
              <a:rPr lang="en-US" sz="2800" dirty="0" smtClean="0"/>
              <a:t> и </a:t>
            </a:r>
            <a:r>
              <a:rPr lang="en-US" sz="2800" dirty="0" err="1" smtClean="0"/>
              <a:t>обрасцима</a:t>
            </a:r>
            <a:r>
              <a:rPr lang="en-US" sz="2800" dirty="0" smtClean="0"/>
              <a:t> </a:t>
            </a:r>
            <a:r>
              <a:rPr lang="en-US" sz="2800" dirty="0" err="1" smtClean="0"/>
              <a:t>јавних</a:t>
            </a:r>
            <a:r>
              <a:rPr lang="en-US" sz="2800" dirty="0" smtClean="0"/>
              <a:t> </a:t>
            </a:r>
            <a:r>
              <a:rPr lang="en-US" sz="2800" dirty="0" err="1" smtClean="0"/>
              <a:t>исправа</a:t>
            </a:r>
            <a:r>
              <a:rPr lang="en-US" sz="2800" dirty="0" smtClean="0"/>
              <a:t> у </a:t>
            </a:r>
            <a:r>
              <a:rPr lang="en-US" sz="2800" dirty="0" err="1" smtClean="0"/>
              <a:t>основној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школи</a:t>
            </a:r>
            <a:endParaRPr lang="en-US" sz="2800" dirty="0" smtClean="0"/>
          </a:p>
          <a:p>
            <a:r>
              <a:rPr lang="sr-Cyrl-BA" sz="2800" dirty="0" smtClean="0"/>
              <a:t>Правилник о процјени потреба и усмјеравњу дјеце и омладине са сметњама у развоју</a:t>
            </a:r>
            <a:endParaRPr lang="en-US" sz="2800" dirty="0" smtClean="0"/>
          </a:p>
          <a:p>
            <a:r>
              <a:rPr lang="en-US" sz="2800" dirty="0" err="1" smtClean="0"/>
              <a:t>Правилник</a:t>
            </a:r>
            <a:r>
              <a:rPr lang="en-US" sz="2800" dirty="0" smtClean="0"/>
              <a:t> о </a:t>
            </a:r>
            <a:r>
              <a:rPr lang="en-US" sz="2800" dirty="0" err="1" smtClean="0"/>
              <a:t>остваривању</a:t>
            </a:r>
            <a:r>
              <a:rPr lang="en-US" sz="2800" dirty="0" smtClean="0"/>
              <a:t> </a:t>
            </a:r>
            <a:r>
              <a:rPr lang="en-US" sz="2800" dirty="0" err="1" smtClean="0"/>
              <a:t>права</a:t>
            </a:r>
            <a:r>
              <a:rPr lang="en-US" sz="2800" dirty="0" smtClean="0"/>
              <a:t> </a:t>
            </a:r>
            <a:r>
              <a:rPr lang="en-US" sz="2800" dirty="0" err="1" smtClean="0"/>
              <a:t>из</a:t>
            </a:r>
            <a:r>
              <a:rPr lang="en-US" sz="2800" dirty="0" smtClean="0"/>
              <a:t> </a:t>
            </a:r>
            <a:r>
              <a:rPr lang="en-US" sz="2800" dirty="0" err="1" smtClean="0"/>
              <a:t>дјечије</a:t>
            </a:r>
            <a:r>
              <a:rPr lang="en-US" sz="2800" dirty="0" smtClean="0"/>
              <a:t> </a:t>
            </a:r>
            <a:r>
              <a:rPr lang="en-US" sz="2800" dirty="0" err="1" smtClean="0"/>
              <a:t>заштите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BA" sz="3100" b="1" dirty="0" smtClean="0"/>
              <a:t>ЗАКОН</a:t>
            </a:r>
            <a:r>
              <a:rPr lang="en-US" sz="3100" dirty="0" smtClean="0"/>
              <a:t>  </a:t>
            </a:r>
            <a:r>
              <a:rPr lang="sr-Cyrl-BA" sz="3100" b="1" dirty="0" smtClean="0"/>
              <a:t>О ОСНОВНОМ ОБРАЗОВАЊУ И ВАСПИТАЊУ </a:t>
            </a:r>
            <a:r>
              <a:rPr lang="sr-Cyrl-BA" b="1" dirty="0" smtClean="0"/>
              <a:t/>
            </a:r>
            <a:br>
              <a:rPr lang="sr-Cyrl-BA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BA" sz="2800" dirty="0" smtClean="0"/>
              <a:t>Основно образовање и васпитање је обавезно и бесплатно за сву дјецу, по правилу, од шест до 15 година живота.</a:t>
            </a:r>
          </a:p>
          <a:p>
            <a:endParaRPr lang="sr-Cyrl-BA" sz="2800" dirty="0" smtClean="0"/>
          </a:p>
          <a:p>
            <a:pPr>
              <a:buNone/>
            </a:pPr>
            <a:endParaRPr lang="sr-Cyrl-BA" sz="2800" dirty="0" smtClean="0"/>
          </a:p>
          <a:p>
            <a:r>
              <a:rPr lang="sr-Cyrl-BA" sz="2800" dirty="0" smtClean="0"/>
              <a:t> Регулише питања уписа </a:t>
            </a:r>
          </a:p>
          <a:p>
            <a:r>
              <a:rPr lang="sr-Cyrl-BA" sz="2800" dirty="0" smtClean="0"/>
              <a:t>Оцјењивање</a:t>
            </a:r>
          </a:p>
          <a:p>
            <a:r>
              <a:rPr lang="sr-Cyrl-BA" sz="2800" dirty="0" smtClean="0"/>
              <a:t>Бројност ученика у одјељењу</a:t>
            </a:r>
          </a:p>
          <a:p>
            <a:endParaRPr lang="sr-Cyrl-BA" sz="2400" dirty="0" smtClean="0"/>
          </a:p>
          <a:p>
            <a:endParaRPr lang="sr-Cyrl-BA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/>
          <a:lstStyle/>
          <a:p>
            <a:pPr algn="ctr"/>
            <a:r>
              <a:rPr lang="sr-Cyrl-RS" dirty="0" smtClean="0"/>
              <a:t>Правилник о оцјењивању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686800" cy="419100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којем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усљед</a:t>
            </a:r>
            <a:r>
              <a:rPr lang="en-US" dirty="0" smtClean="0"/>
              <a:t> </a:t>
            </a:r>
            <a:r>
              <a:rPr lang="en-US" dirty="0" err="1" smtClean="0"/>
              <a:t>сметњи</a:t>
            </a:r>
            <a:r>
              <a:rPr lang="en-US" dirty="0" smtClean="0"/>
              <a:t> у </a:t>
            </a:r>
            <a:r>
              <a:rPr lang="en-US" dirty="0" err="1" smtClean="0"/>
              <a:t>психофизичком</a:t>
            </a:r>
            <a:r>
              <a:rPr lang="en-US" dirty="0" smtClean="0"/>
              <a:t> </a:t>
            </a:r>
            <a:r>
              <a:rPr lang="en-US" dirty="0" err="1" smtClean="0"/>
              <a:t>развоју</a:t>
            </a:r>
            <a:r>
              <a:rPr lang="en-US" dirty="0" smtClean="0"/>
              <a:t>, </a:t>
            </a:r>
            <a:r>
              <a:rPr lang="en-US" dirty="0" err="1" smtClean="0"/>
              <a:t>тешкоћа</a:t>
            </a:r>
            <a:r>
              <a:rPr lang="en-US" dirty="0" smtClean="0"/>
              <a:t> у </a:t>
            </a:r>
            <a:r>
              <a:rPr lang="en-US" dirty="0" err="1" smtClean="0"/>
              <a:t>учењу</a:t>
            </a:r>
            <a:r>
              <a:rPr lang="en-US" dirty="0" smtClean="0"/>
              <a:t> и </a:t>
            </a:r>
            <a:r>
              <a:rPr lang="en-US" dirty="0" err="1" smtClean="0"/>
              <a:t>других</a:t>
            </a:r>
            <a:r>
              <a:rPr lang="en-US" dirty="0" smtClean="0"/>
              <a:t> </a:t>
            </a:r>
            <a:r>
              <a:rPr lang="en-US" dirty="0" err="1" smtClean="0"/>
              <a:t>разлога</a:t>
            </a:r>
            <a:r>
              <a:rPr lang="en-US" dirty="0" smtClean="0"/>
              <a:t> </a:t>
            </a:r>
            <a:r>
              <a:rPr lang="en-US" dirty="0" err="1" smtClean="0"/>
              <a:t>потребна</a:t>
            </a:r>
            <a:r>
              <a:rPr lang="en-US" dirty="0" smtClean="0"/>
              <a:t> </a:t>
            </a:r>
            <a:r>
              <a:rPr lang="en-US" dirty="0" err="1" smtClean="0"/>
              <a:t>додатна</a:t>
            </a:r>
            <a:r>
              <a:rPr lang="en-US" dirty="0" smtClean="0"/>
              <a:t> </a:t>
            </a:r>
            <a:r>
              <a:rPr lang="en-US" dirty="0" err="1" smtClean="0"/>
              <a:t>подршка</a:t>
            </a:r>
            <a:r>
              <a:rPr lang="en-US" dirty="0" smtClean="0"/>
              <a:t> у </a:t>
            </a:r>
            <a:r>
              <a:rPr lang="en-US" dirty="0" err="1" smtClean="0"/>
              <a:t>образовању</a:t>
            </a:r>
            <a:r>
              <a:rPr lang="en-US" dirty="0" smtClean="0"/>
              <a:t> и </a:t>
            </a:r>
            <a:r>
              <a:rPr lang="en-US" dirty="0" err="1" smtClean="0"/>
              <a:t>васпитању</a:t>
            </a:r>
            <a:r>
              <a:rPr lang="en-US" dirty="0" smtClean="0"/>
              <a:t> </a:t>
            </a:r>
            <a:r>
              <a:rPr lang="en-US" dirty="0" err="1" smtClean="0"/>
              <a:t>оцјењује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остварености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 у </a:t>
            </a:r>
            <a:r>
              <a:rPr lang="en-US" dirty="0" err="1" smtClean="0"/>
              <a:t>току</a:t>
            </a:r>
            <a:r>
              <a:rPr lang="en-US" dirty="0" smtClean="0"/>
              <a:t> </a:t>
            </a:r>
            <a:r>
              <a:rPr lang="en-US" dirty="0" err="1" smtClean="0"/>
              <a:t>савладавања</a:t>
            </a:r>
            <a:r>
              <a:rPr lang="en-US" dirty="0" smtClean="0"/>
              <a:t> </a:t>
            </a:r>
            <a:r>
              <a:rPr lang="en-US" dirty="0" err="1" smtClean="0"/>
              <a:t>индивидуалног</a:t>
            </a:r>
            <a:r>
              <a:rPr lang="en-US" dirty="0" smtClean="0"/>
              <a:t> </a:t>
            </a:r>
            <a:r>
              <a:rPr lang="en-US" dirty="0" err="1" smtClean="0"/>
              <a:t>плана</a:t>
            </a:r>
            <a:r>
              <a:rPr lang="en-US" dirty="0" smtClean="0"/>
              <a:t> и </a:t>
            </a:r>
            <a:r>
              <a:rPr lang="en-US" dirty="0" err="1" smtClean="0"/>
              <a:t>програма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1.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оцјењује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ангажовања</a:t>
            </a:r>
            <a:r>
              <a:rPr lang="en-US" dirty="0" smtClean="0"/>
              <a:t> и </a:t>
            </a:r>
            <a:r>
              <a:rPr lang="en-US" dirty="0" err="1" smtClean="0"/>
              <a:t>степена</a:t>
            </a:r>
            <a:r>
              <a:rPr lang="en-US" dirty="0" smtClean="0"/>
              <a:t> </a:t>
            </a:r>
            <a:r>
              <a:rPr lang="en-US" dirty="0" err="1" smtClean="0"/>
              <a:t>остварености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 </a:t>
            </a:r>
            <a:r>
              <a:rPr lang="en-US" dirty="0" err="1" smtClean="0"/>
              <a:t>индивидуалног</a:t>
            </a:r>
            <a:r>
              <a:rPr lang="en-US" dirty="0" smtClean="0"/>
              <a:t> </a:t>
            </a:r>
            <a:r>
              <a:rPr lang="en-US" dirty="0" err="1" smtClean="0"/>
              <a:t>плана</a:t>
            </a:r>
            <a:r>
              <a:rPr lang="en-US" dirty="0" smtClean="0"/>
              <a:t> и </a:t>
            </a:r>
            <a:r>
              <a:rPr lang="en-US" dirty="0" err="1" smtClean="0"/>
              <a:t>програма</a:t>
            </a:r>
            <a:r>
              <a:rPr lang="en-US" dirty="0" smtClean="0"/>
              <a:t> и </a:t>
            </a:r>
            <a:r>
              <a:rPr lang="en-US" dirty="0" err="1" smtClean="0"/>
              <a:t>поступака</a:t>
            </a:r>
            <a:r>
              <a:rPr lang="en-US" dirty="0" smtClean="0"/>
              <a:t>, </a:t>
            </a:r>
            <a:r>
              <a:rPr lang="en-US" dirty="0" err="1" smtClean="0"/>
              <a:t>узимајући</a:t>
            </a:r>
            <a:r>
              <a:rPr lang="en-US" dirty="0" smtClean="0"/>
              <a:t> у </a:t>
            </a:r>
            <a:r>
              <a:rPr lang="en-US" dirty="0" err="1" smtClean="0"/>
              <a:t>обзир</a:t>
            </a:r>
            <a:r>
              <a:rPr lang="en-US" dirty="0" smtClean="0"/>
              <a:t> </a:t>
            </a:r>
            <a:r>
              <a:rPr lang="en-US" dirty="0" err="1" smtClean="0"/>
              <a:t>његове</a:t>
            </a:r>
            <a:r>
              <a:rPr lang="en-US" dirty="0" smtClean="0"/>
              <a:t> </a:t>
            </a:r>
            <a:r>
              <a:rPr lang="en-US" dirty="0" err="1" smtClean="0"/>
              <a:t>језичке</a:t>
            </a:r>
            <a:r>
              <a:rPr lang="en-US" dirty="0" smtClean="0"/>
              <a:t>, </a:t>
            </a:r>
            <a:r>
              <a:rPr lang="en-US" dirty="0" err="1" smtClean="0"/>
              <a:t>моторичке</a:t>
            </a:r>
            <a:r>
              <a:rPr lang="en-US" dirty="0" smtClean="0"/>
              <a:t>, </a:t>
            </a:r>
            <a:r>
              <a:rPr lang="en-US" dirty="0" err="1" smtClean="0"/>
              <a:t>чулне</a:t>
            </a:r>
            <a:r>
              <a:rPr lang="en-US" dirty="0" smtClean="0"/>
              <a:t> и </a:t>
            </a:r>
            <a:r>
              <a:rPr lang="en-US" dirty="0" err="1" smtClean="0"/>
              <a:t>менталне</a:t>
            </a:r>
            <a:r>
              <a:rPr lang="en-US" dirty="0" smtClean="0"/>
              <a:t> </a:t>
            </a:r>
            <a:r>
              <a:rPr lang="en-US" dirty="0" err="1" smtClean="0"/>
              <a:t>могућности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86800" cy="4556125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Ниво</a:t>
            </a:r>
            <a:r>
              <a:rPr lang="en-US" dirty="0" smtClean="0"/>
              <a:t> </a:t>
            </a:r>
            <a:r>
              <a:rPr lang="en-US" dirty="0" err="1" smtClean="0"/>
              <a:t>развијености</a:t>
            </a:r>
            <a:r>
              <a:rPr lang="en-US" dirty="0" smtClean="0"/>
              <a:t> </a:t>
            </a:r>
            <a:r>
              <a:rPr lang="en-US" dirty="0" err="1" smtClean="0"/>
              <a:t>компетенција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психофизичком</a:t>
            </a:r>
            <a:r>
              <a:rPr lang="en-US" dirty="0" smtClean="0"/>
              <a:t>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dirty="0" err="1" smtClean="0"/>
              <a:t>треба</a:t>
            </a:r>
            <a:r>
              <a:rPr lang="en-US" dirty="0" smtClean="0"/>
              <a:t> </a:t>
            </a:r>
            <a:r>
              <a:rPr lang="en-US" dirty="0" err="1" smtClean="0"/>
              <a:t>провјеравати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начин</a:t>
            </a:r>
            <a:r>
              <a:rPr lang="en-US" dirty="0" smtClean="0"/>
              <a:t> у </a:t>
            </a:r>
            <a:r>
              <a:rPr lang="en-US" dirty="0" err="1" smtClean="0"/>
              <a:t>којем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најбоље</a:t>
            </a:r>
            <a:r>
              <a:rPr lang="en-US" dirty="0" smtClean="0"/>
              <a:t> </a:t>
            </a:r>
            <a:r>
              <a:rPr lang="en-US" dirty="0" err="1" smtClean="0"/>
              <a:t>изразити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Ученику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 </a:t>
            </a:r>
            <a:r>
              <a:rPr lang="en-US" dirty="0" err="1" smtClean="0"/>
              <a:t>изражене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 у </a:t>
            </a:r>
            <a:r>
              <a:rPr lang="en-US" dirty="0" err="1" smtClean="0"/>
              <a:t>гласовно-говорној</a:t>
            </a:r>
            <a:r>
              <a:rPr lang="en-US" dirty="0" smtClean="0"/>
              <a:t> </a:t>
            </a:r>
            <a:r>
              <a:rPr lang="en-US" dirty="0" err="1" smtClean="0"/>
              <a:t>комуникацији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омогућити</a:t>
            </a:r>
            <a:r>
              <a:rPr lang="en-US" dirty="0" smtClean="0"/>
              <a:t> </a:t>
            </a:r>
            <a:r>
              <a:rPr lang="en-US" dirty="0" err="1" smtClean="0"/>
              <a:t>провјеравање</a:t>
            </a:r>
            <a:r>
              <a:rPr lang="en-US" dirty="0" smtClean="0"/>
              <a:t> </a:t>
            </a:r>
            <a:r>
              <a:rPr lang="en-US" dirty="0" err="1" smtClean="0"/>
              <a:t>знања</a:t>
            </a:r>
            <a:r>
              <a:rPr lang="en-US" dirty="0" smtClean="0"/>
              <a:t> </a:t>
            </a:r>
            <a:r>
              <a:rPr lang="en-US" dirty="0" err="1" smtClean="0"/>
              <a:t>писаним</a:t>
            </a:r>
            <a:r>
              <a:rPr lang="en-US" dirty="0" smtClean="0"/>
              <a:t> </a:t>
            </a:r>
            <a:r>
              <a:rPr lang="en-US" dirty="0" err="1" smtClean="0"/>
              <a:t>путем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Ученику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 </a:t>
            </a:r>
            <a:r>
              <a:rPr lang="en-US" dirty="0" err="1" smtClean="0"/>
              <a:t>изражене</a:t>
            </a:r>
            <a:r>
              <a:rPr lang="en-US" dirty="0" smtClean="0"/>
              <a:t> </a:t>
            </a:r>
            <a:r>
              <a:rPr lang="en-US" dirty="0" err="1" smtClean="0"/>
              <a:t>тешкоће</a:t>
            </a:r>
            <a:r>
              <a:rPr lang="en-US" dirty="0" smtClean="0"/>
              <a:t> у </a:t>
            </a:r>
            <a:r>
              <a:rPr lang="en-US" dirty="0" err="1" smtClean="0"/>
              <a:t>писаној</a:t>
            </a:r>
            <a:r>
              <a:rPr lang="en-US" dirty="0" smtClean="0"/>
              <a:t> </a:t>
            </a:r>
            <a:r>
              <a:rPr lang="en-US" dirty="0" err="1" smtClean="0"/>
              <a:t>комуникацији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омогућити</a:t>
            </a:r>
            <a:r>
              <a:rPr lang="en-US" dirty="0" smtClean="0"/>
              <a:t> </a:t>
            </a:r>
            <a:r>
              <a:rPr lang="en-US" dirty="0" err="1" smtClean="0"/>
              <a:t>провјеравање</a:t>
            </a:r>
            <a:r>
              <a:rPr lang="en-US" dirty="0" smtClean="0"/>
              <a:t> у </a:t>
            </a:r>
            <a:r>
              <a:rPr lang="en-US" dirty="0" err="1" smtClean="0"/>
              <a:t>усменом</a:t>
            </a:r>
            <a:r>
              <a:rPr lang="en-US" dirty="0" smtClean="0"/>
              <a:t> </a:t>
            </a:r>
            <a:r>
              <a:rPr lang="en-US" dirty="0" err="1" smtClean="0"/>
              <a:t>облику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013325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Дјеца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умјереном</a:t>
            </a:r>
            <a:r>
              <a:rPr lang="en-US" dirty="0" smtClean="0"/>
              <a:t> и </a:t>
            </a:r>
            <a:r>
              <a:rPr lang="en-US" dirty="0" err="1" smtClean="0"/>
              <a:t>тежом</a:t>
            </a:r>
            <a:r>
              <a:rPr lang="en-US" dirty="0" smtClean="0"/>
              <a:t> </a:t>
            </a:r>
            <a:r>
              <a:rPr lang="en-US" dirty="0" err="1" smtClean="0"/>
              <a:t>менталном</a:t>
            </a:r>
            <a:r>
              <a:rPr lang="en-US" dirty="0" smtClean="0"/>
              <a:t> </a:t>
            </a:r>
            <a:r>
              <a:rPr lang="en-US" dirty="0" err="1" smtClean="0"/>
              <a:t>ретардацијом</a:t>
            </a:r>
            <a:r>
              <a:rPr lang="en-US" dirty="0" smtClean="0"/>
              <a:t>, </a:t>
            </a:r>
            <a:r>
              <a:rPr lang="en-US" dirty="0" err="1" smtClean="0"/>
              <a:t>аутистична</a:t>
            </a:r>
            <a:r>
              <a:rPr lang="en-US" dirty="0" smtClean="0"/>
              <a:t> </a:t>
            </a:r>
            <a:r>
              <a:rPr lang="en-US" dirty="0" err="1" smtClean="0"/>
              <a:t>дјеца</a:t>
            </a:r>
            <a:r>
              <a:rPr lang="en-US" dirty="0" smtClean="0"/>
              <a:t> и </a:t>
            </a:r>
            <a:r>
              <a:rPr lang="en-US" dirty="0" err="1" smtClean="0"/>
              <a:t>дјеца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вишеструким</a:t>
            </a:r>
            <a:r>
              <a:rPr lang="en-US" dirty="0" smtClean="0"/>
              <a:t> </a:t>
            </a:r>
            <a:r>
              <a:rPr lang="en-US" dirty="0" err="1" smtClean="0"/>
              <a:t>тежим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</a:t>
            </a:r>
            <a:r>
              <a:rPr lang="en-US" dirty="0" err="1" smtClean="0"/>
              <a:t>оцјењују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описном</a:t>
            </a:r>
            <a:r>
              <a:rPr lang="en-US" dirty="0" smtClean="0"/>
              <a:t> </a:t>
            </a:r>
            <a:r>
              <a:rPr lang="en-US" dirty="0" err="1" smtClean="0"/>
              <a:t>оцјеном</a:t>
            </a:r>
            <a:r>
              <a:rPr lang="en-US" dirty="0" smtClean="0"/>
              <a:t>, и </a:t>
            </a:r>
            <a:r>
              <a:rPr lang="en-US" dirty="0" err="1" smtClean="0"/>
              <a:t>то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а) </a:t>
            </a:r>
            <a:r>
              <a:rPr lang="en-US" dirty="0" err="1" smtClean="0"/>
              <a:t>истиче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б) </a:t>
            </a:r>
            <a:r>
              <a:rPr lang="en-US" dirty="0" err="1" smtClean="0"/>
              <a:t>добар</a:t>
            </a:r>
            <a:r>
              <a:rPr lang="en-US" dirty="0" smtClean="0"/>
              <a:t> и</a:t>
            </a:r>
          </a:p>
          <a:p>
            <a:pPr>
              <a:buNone/>
            </a:pPr>
            <a:r>
              <a:rPr lang="en-US" dirty="0" smtClean="0"/>
              <a:t>в) </a:t>
            </a:r>
            <a:r>
              <a:rPr lang="en-US" dirty="0" err="1" smtClean="0"/>
              <a:t>задовољава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Оцјене</a:t>
            </a:r>
            <a:r>
              <a:rPr lang="en-US" dirty="0" smtClean="0"/>
              <a:t> </a:t>
            </a:r>
            <a:r>
              <a:rPr lang="en-US" dirty="0" err="1" smtClean="0"/>
              <a:t>наведене</a:t>
            </a:r>
            <a:r>
              <a:rPr lang="en-US" dirty="0" smtClean="0"/>
              <a:t> у </a:t>
            </a:r>
            <a:r>
              <a:rPr lang="en-US" dirty="0" err="1" smtClean="0"/>
              <a:t>ставу</a:t>
            </a:r>
            <a:r>
              <a:rPr lang="en-US" dirty="0" smtClean="0"/>
              <a:t> 1.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треба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буду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образложене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Општи</a:t>
            </a:r>
            <a:r>
              <a:rPr lang="en-US" dirty="0" smtClean="0"/>
              <a:t> </a:t>
            </a:r>
            <a:r>
              <a:rPr lang="en-US" dirty="0" err="1" smtClean="0"/>
              <a:t>успјех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1.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крају</a:t>
            </a:r>
            <a:r>
              <a:rPr lang="en-US" dirty="0" smtClean="0"/>
              <a:t> </a:t>
            </a:r>
            <a:r>
              <a:rPr lang="en-US" dirty="0" err="1" smtClean="0"/>
              <a:t>првог</a:t>
            </a:r>
            <a:r>
              <a:rPr lang="en-US" dirty="0" smtClean="0"/>
              <a:t> и </a:t>
            </a:r>
            <a:r>
              <a:rPr lang="en-US" dirty="0" err="1" smtClean="0"/>
              <a:t>другог</a:t>
            </a:r>
            <a:r>
              <a:rPr lang="en-US" dirty="0" smtClean="0"/>
              <a:t> </a:t>
            </a:r>
            <a:r>
              <a:rPr lang="en-US" dirty="0" err="1" smtClean="0"/>
              <a:t>полугодишта</a:t>
            </a:r>
            <a:r>
              <a:rPr lang="en-US" dirty="0" smtClean="0"/>
              <a:t> </a:t>
            </a:r>
            <a:r>
              <a:rPr lang="en-US" dirty="0" err="1" smtClean="0"/>
              <a:t>констатује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ријечју</a:t>
            </a:r>
            <a:r>
              <a:rPr lang="en-US" dirty="0" smtClean="0"/>
              <a:t> “</a:t>
            </a:r>
            <a:r>
              <a:rPr lang="en-US" dirty="0" err="1" smtClean="0"/>
              <a:t>завршио</a:t>
            </a:r>
            <a:r>
              <a:rPr lang="en-US" dirty="0" smtClean="0"/>
              <a:t>”.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 smtClean="0"/>
              <a:t>Правилник о садржају и начину вођења документације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sr-Cyrl-RS" dirty="0" smtClean="0"/>
              <a:t>Не дефинише </a:t>
            </a:r>
            <a:r>
              <a:rPr lang="sr-Cyrl-RS" smtClean="0"/>
              <a:t>и не прописује </a:t>
            </a:r>
            <a:r>
              <a:rPr lang="sr-Cyrl-RS" dirty="0" smtClean="0"/>
              <a:t>сва питања: </a:t>
            </a:r>
          </a:p>
          <a:p>
            <a:r>
              <a:rPr lang="sr-Cyrl-RS" dirty="0" smtClean="0"/>
              <a:t>Евиденција о ученицима који се школују по НПП за дјецу са аутизмом</a:t>
            </a:r>
          </a:p>
          <a:p>
            <a:r>
              <a:rPr lang="sr-Cyrl-RS" dirty="0" smtClean="0"/>
              <a:t>Свједочанства за ЛМР</a:t>
            </a:r>
          </a:p>
          <a:p>
            <a:r>
              <a:rPr lang="sr-Cyrl-RS" dirty="0" smtClean="0"/>
              <a:t>Нивои и године школовања у матичној књизи....</a:t>
            </a:r>
          </a:p>
          <a:p>
            <a:r>
              <a:rPr lang="sr-Cyrl-RS" dirty="0" smtClean="0"/>
              <a:t>Очекује се да ће по ступању на снагу новог закона о основном васпитању и образовању бити вршене измјене и допуне овог правилника.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914400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Правилник п процјени потреба и усмјеравању дјеце и омладине са сметњама у развоју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686800" cy="4327525"/>
          </a:xfrm>
        </p:spPr>
        <p:txBody>
          <a:bodyPr>
            <a:normAutofit fontScale="85000" lnSpcReduction="10000"/>
          </a:bodyPr>
          <a:lstStyle/>
          <a:p>
            <a:r>
              <a:rPr lang="sr-Cyrl-RS" sz="3300" dirty="0" smtClean="0"/>
              <a:t>Препоруке у налазу и мишљењу првостепене комисије о образовању ученика са сметњама су обавезујуће: избор између специјалне установе, посебног одјељења и редовног одјељења, као и усмјеравање по којем програму се ученик треба школовати.</a:t>
            </a:r>
          </a:p>
          <a:p>
            <a:r>
              <a:rPr lang="sr-Cyrl-RS" sz="3300" dirty="0" smtClean="0"/>
              <a:t>Неопходно је одржавати добру сарадњу са центром за социјални рад и бити активно укључен у сам поступак процјене. (стручна мишљења, препоруке, савјетодавни рад са родитељима,...)</a:t>
            </a:r>
          </a:p>
          <a:p>
            <a:endParaRPr lang="sr-Cyrl-RS" sz="2800" dirty="0" smtClean="0"/>
          </a:p>
          <a:p>
            <a:pPr>
              <a:buNone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Поступак процјене потреба и усмјеравања лица са сметњама врши се:</a:t>
            </a:r>
          </a:p>
          <a:p>
            <a:pPr>
              <a:buNone/>
            </a:pPr>
            <a:r>
              <a:rPr lang="ru-RU" dirty="0" smtClean="0"/>
              <a:t>      а) по захтјеву лица, родитеља, односно старатеља и</a:t>
            </a:r>
          </a:p>
          <a:p>
            <a:pPr>
              <a:buNone/>
            </a:pPr>
            <a:r>
              <a:rPr lang="ru-RU" dirty="0" smtClean="0"/>
              <a:t>      б) по службеној дужности центра за социјални рад, односно службе социјалне заштите, а на основу непосредног сазнања или обавјештења доктора породичне медицине, образовне, здравствене или установе социјалне заштите, као и других пружалаца услуга социјалне заштите. (члан 22)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221</TotalTime>
  <Words>786</Words>
  <Application>Microsoft Office PowerPoint</Application>
  <PresentationFormat>On-screen Show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Најчешћа питања и дилеме</vt:lpstr>
      <vt:lpstr>Закони и правилници</vt:lpstr>
      <vt:lpstr>ЗАКОН  О ОСНОВНОМ ОБРАЗОВАЊУ И ВАСПИТАЊУ  </vt:lpstr>
      <vt:lpstr>Правилник о оцјењивању</vt:lpstr>
      <vt:lpstr>Slide 5</vt:lpstr>
      <vt:lpstr>Slide 6</vt:lpstr>
      <vt:lpstr>Правилник о садржају и начину вођења документације</vt:lpstr>
      <vt:lpstr>Правилник п процјени потреба и усмјеравању дјеце и омладине са сметњама у развоју</vt:lpstr>
      <vt:lpstr>Slide 9</vt:lpstr>
      <vt:lpstr>Правилник о остваривању права из социјалне заштите</vt:lpstr>
      <vt:lpstr>НАСТАВНИ ПЛАНОВИ И ПРОГРАМИ</vt:lpstr>
      <vt:lpstr>Када је у питању основно образовање и васпитање, у нашој земљи реализују се: </vt:lpstr>
      <vt:lpstr>Slide 13</vt:lpstr>
      <vt:lpstr>Slide 14</vt:lpstr>
      <vt:lpstr>Slide 15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Најчешћа питања и дилеме</dc:title>
  <dc:creator>Dijana Pesic</dc:creator>
  <cp:lastModifiedBy>Dijana Pesic</cp:lastModifiedBy>
  <cp:revision>27</cp:revision>
  <dcterms:created xsi:type="dcterms:W3CDTF">2016-07-22T11:01:01Z</dcterms:created>
  <dcterms:modified xsi:type="dcterms:W3CDTF">2016-08-10T12:59:54Z</dcterms:modified>
</cp:coreProperties>
</file>